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68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7B1"/>
    <a:srgbClr val="FFC1E0"/>
    <a:srgbClr val="FF99CC"/>
    <a:srgbClr val="FBD77D"/>
    <a:srgbClr val="E9D2A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8E288-EAA1-4CFC-8FE0-742C8DBE3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9846CB-B291-6B67-EB09-83D1AF6D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3B4E0F-A9AD-D7CB-9A33-C2E0047D0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19ACF-2713-80ED-E2F8-7D031A4F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C12C2B-B0D1-F3D0-9BD9-5719701B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478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16BD7-64A8-42E8-77A4-586B9D91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08B680-D095-DCCD-B8E2-E8B585147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8FA2B-0E01-563B-A79E-B0E66EE6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C2BB56-1578-44BD-315A-10FE6D7FC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49BB7-7AB2-E47D-C3BE-C43216DA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5001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C8CAE0-6DFA-FE3C-B295-788148EBE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8127F1-88F3-D5CB-7391-4550E444E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57B16-41B9-402E-E651-1125D7DF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3E98CD-E894-11D6-F2C3-7C3C1121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2E4DDF-D340-F01E-609A-746826BD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274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D68AB-E31E-8345-8940-A0EB5A1F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053E0-B008-C8AA-29FA-F89AED72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E5B211-1D4E-9019-F8C2-B1F6377F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B44680-21D2-0C75-F89D-A70CC02F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3F547-AE65-D6A4-3A14-394E4847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06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F7C052-FF4E-A9FE-9CA5-5B0DD021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BB3A13-4BA5-4CB5-C10E-11C149FF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B58BA6-FC06-73D8-4670-E40F1CA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552F1-14B8-A6D8-B6FB-101B9D5B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3056D6-E3B8-2A1E-C659-9ABD89F2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481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820C3B-8A3D-36B6-5577-4A85FC62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B3CCE1-C283-2B8D-7BDC-4CCCA5004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9363F4-18B7-1AD1-E7F0-D7BBABF47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43A728-BF3E-DAFA-5449-5941862AD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69D1F7-2263-011F-810E-70E9E7A0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F64794-F503-B6FF-A81C-5183A1F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989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6904D-437D-E523-DEEE-85296FDF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7FD338-68A2-9C38-FFAF-E72E312E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DEB247-5152-CAAD-505F-A5DADE819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409ED0-3DDF-5859-C14A-5C4471A64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8C5252-DA7B-C849-1B8E-24B9096CE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F592FD-F88E-A0E1-2D0F-F511BA62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06FA24-9556-D1D0-9348-C914E001C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6D3207-7FCA-EB0E-30E3-5AF93828B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222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F4EA0-D145-9310-B747-8FFBD50F3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D175070-C405-567F-CD48-8D40F376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F6EBB-09E0-1A6B-A0DE-458473C8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412C6C-76DC-1809-88A9-417C26C82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441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4B1B6BF-5650-A8C5-1584-79A5A371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3C4E20-123A-1C81-9E1B-2C7955AA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AE6E00-7325-1307-89DC-9A1D67CD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900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48625-A9DC-F366-4DF9-D3EF577E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68DD35-417D-2022-AB3B-87AC1268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8F7F6F-C004-7397-A16B-17490F683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E7F741-0D3A-E6FA-4A6A-9DD904F0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800CC2-EF61-5559-B2B7-735E0C88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2C0961-70E5-1032-5B7A-4F4A8DED1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3111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EDDD5-80D3-D8CB-AE17-5472A373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8D1E70-9640-D623-80E9-FD666ECE9C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94B3A-59C2-1AED-47DA-A5F5DEAA7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072491-56F0-DFBF-82C8-EE9F8B3D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475A3E-A9D5-0240-9122-8889F953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B962AE-EFF0-1036-EDF1-508E33DA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492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7596D9-91B9-9262-1169-65602225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66D18C-BB8D-35AC-CAE3-5EDE54887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C58502-D993-4FDA-C57F-BAC56C8D8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4809-AD3C-4D41-BBC8-89D935AAD88A}" type="datetimeFigureOut">
              <a:rPr lang="en-SG" smtClean="0"/>
              <a:t>29/11/2023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BF7F4F-CF50-DF95-A551-1D1ABF9B7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10AEFC-0A2A-D16C-BA02-9278395F6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5ECC-4877-499E-8652-8A4B69A5F54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304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0561" y="2456597"/>
            <a:ext cx="81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11AB4DE-2534-74B9-89CB-B1F0C960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53" y="1397726"/>
            <a:ext cx="10219694" cy="346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6C94F4-C8A6-EFB9-D500-1FCE7D2DDAE7}"/>
              </a:ext>
            </a:extLst>
          </p:cNvPr>
          <p:cNvSpPr txBox="1"/>
          <p:nvPr/>
        </p:nvSpPr>
        <p:spPr>
          <a:xfrm>
            <a:off x="3370219" y="146267"/>
            <a:ext cx="576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endParaRPr lang="en-S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AB3BF2-B352-9772-CF6B-B14E31679665}"/>
              </a:ext>
            </a:extLst>
          </p:cNvPr>
          <p:cNvSpPr txBox="1"/>
          <p:nvPr/>
        </p:nvSpPr>
        <p:spPr>
          <a:xfrm>
            <a:off x="1341122" y="847307"/>
            <a:ext cx="9696992" cy="203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Mỗi loại cây thích hợp với nhiệt độ, độ ẩm, ánh sáng khác nhau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Trồng cây con vào thời điểm thời tiết ấm, ẩm sẽ giúp cây bén rễ nhanh; tỉ lệ sống cao; sinh trường, phát triển tốt.</a:t>
            </a:r>
            <a:endParaRPr lang="en-S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8AAB69-97C8-A5B2-42B9-36BA3EB5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5" y="247611"/>
            <a:ext cx="5830989" cy="6244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2BF02B-5DE2-C823-5B48-A7E26DAA9139}"/>
              </a:ext>
            </a:extLst>
          </p:cNvPr>
          <p:cNvSpPr txBox="1"/>
          <p:nvPr/>
        </p:nvSpPr>
        <p:spPr>
          <a:xfrm>
            <a:off x="200296" y="136114"/>
            <a:ext cx="6093822" cy="3366563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Làm đất trồng cây rừng</a:t>
            </a:r>
            <a:endParaRPr lang="en-S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1: Phát dọn cây, cỏ dại ( Hình 5.1a)</a:t>
            </a:r>
            <a:endParaRPr lang="en-S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2: Đào hố (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5.1e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S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3: Trộn đất màu với phân bón (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5.1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</a:t>
            </a:r>
            <a:endParaRPr lang="en-S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4: Lấp đất màu đã trộn với phân bón vào hố trước (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5.1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d)</a:t>
            </a:r>
            <a:endParaRPr lang="en-S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Bước 5: Cuốc thêm đất xung quanh, loại bỏ cỏ và lấp đầy hố (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5.1</a:t>
            </a: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endParaRPr lang="en-SG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0F4CE27-03E2-8EEC-FC83-CDF98359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715" y="247611"/>
            <a:ext cx="5830989" cy="6244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B2F8C4-915C-EA2F-BCD2-208D9D0A4247}"/>
              </a:ext>
            </a:extLst>
          </p:cNvPr>
          <p:cNvSpPr txBox="1"/>
          <p:nvPr/>
        </p:nvSpPr>
        <p:spPr>
          <a:xfrm>
            <a:off x="551061" y="454075"/>
            <a:ext cx="5403670" cy="1384995"/>
          </a:xfrm>
          <a:prstGeom prst="rect">
            <a:avLst/>
          </a:prstGeom>
          <a:solidFill>
            <a:srgbClr val="FDE7B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đào hố trồng cây rừng phải làm cỏ và phát quang ở xung quanh miệng hố vì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SG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79164C-D5AC-FB28-9D4F-FB14EC2A4FE0}"/>
              </a:ext>
            </a:extLst>
          </p:cNvPr>
          <p:cNvSpPr txBox="1"/>
          <p:nvPr/>
        </p:nvSpPr>
        <p:spPr>
          <a:xfrm>
            <a:off x="448490" y="3908585"/>
            <a:ext cx="5506241" cy="1384995"/>
          </a:xfrm>
          <a:prstGeom prst="rect">
            <a:avLst/>
          </a:prstGeom>
          <a:solidFill>
            <a:srgbClr val="FFC1E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vi-VN" sz="2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hố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vi-VN" sz="2800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vi-VN" sz="2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2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trộn</a:t>
            </a:r>
            <a:r>
              <a:rPr lang="vi-VN" sz="2800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2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vi-VN" sz="28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hố</a:t>
            </a:r>
            <a:r>
              <a:rPr lang="vi-VN" sz="28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vi-VN" sz="2800" i="1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SG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141C87-0963-DCBA-C849-8709A326DE07}"/>
              </a:ext>
            </a:extLst>
          </p:cNvPr>
          <p:cNvSpPr txBox="1"/>
          <p:nvPr/>
        </p:nvSpPr>
        <p:spPr>
          <a:xfrm>
            <a:off x="551061" y="2308020"/>
            <a:ext cx="5403670" cy="2600199"/>
          </a:xfrm>
          <a:prstGeom prst="rect">
            <a:avLst/>
          </a:prstGeom>
          <a:solidFill>
            <a:srgbClr val="FDE7B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2435" algn="l"/>
              </a:tabLst>
            </a:pP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 spc="-1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đào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hố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dàng,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 cạnh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 dinh dưỡng,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 và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hoang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 xung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quanh, 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triển.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F030BC-2674-53F7-FCE4-384EA17E3300}"/>
              </a:ext>
            </a:extLst>
          </p:cNvPr>
          <p:cNvSpPr txBox="1"/>
          <p:nvPr/>
        </p:nvSpPr>
        <p:spPr>
          <a:xfrm>
            <a:off x="551061" y="2377077"/>
            <a:ext cx="5300257" cy="1815882"/>
          </a:xfrm>
          <a:prstGeom prst="rect">
            <a:avLst/>
          </a:prstGeom>
          <a:solidFill>
            <a:srgbClr val="FFC1E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8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 hữu cơ hoai mục, không bị rửa trôi hoặc bốc hơi, khi trồng cây thì rễ cây dễ dàng hấp thụ dinh</a:t>
            </a:r>
            <a:r>
              <a:rPr lang="vi-VN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dưỡng.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625 -0.50509 " pathEditMode="relative" rAng="0" ptsTypes="AA">
                                      <p:cBhvr>
                                        <p:cTn id="22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8" grpId="0" animBg="1"/>
      <p:bldP spid="8" grpId="1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752AB5-9051-C79F-2B9D-AC1C4E686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074" y="1532109"/>
            <a:ext cx="1771429" cy="12857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C6DE04-6E0F-10D9-BFF0-BE4883CB9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83" y="1532109"/>
            <a:ext cx="1571429" cy="1209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DF1581-D9B3-BC9A-A6CF-2D89165AE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288" y="1541632"/>
            <a:ext cx="1304762" cy="1266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5D8912-680C-5D00-5671-B560CE273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593" y="4186646"/>
            <a:ext cx="1809524" cy="12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0C95B4-7159-A1C2-FCE8-80C20D4596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288" y="4186646"/>
            <a:ext cx="1561905" cy="118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9D3EFF-EF86-30CF-FFC1-2303B894E7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3783" y="4053312"/>
            <a:ext cx="1723810" cy="131428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685519D-F84F-6CD5-11E0-9EE38FC2EA4B}"/>
              </a:ext>
            </a:extLst>
          </p:cNvPr>
          <p:cNvSpPr/>
          <p:nvPr/>
        </p:nvSpPr>
        <p:spPr>
          <a:xfrm>
            <a:off x="4838542" y="3082834"/>
            <a:ext cx="634795" cy="574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A7FA265-2CD6-A1CC-7EED-1375FE0174C9}"/>
              </a:ext>
            </a:extLst>
          </p:cNvPr>
          <p:cNvSpPr/>
          <p:nvPr/>
        </p:nvSpPr>
        <p:spPr>
          <a:xfrm>
            <a:off x="7372270" y="5621777"/>
            <a:ext cx="634795" cy="574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474AFFC-7416-E8FF-E534-CB577A608F57}"/>
              </a:ext>
            </a:extLst>
          </p:cNvPr>
          <p:cNvSpPr/>
          <p:nvPr/>
        </p:nvSpPr>
        <p:spPr>
          <a:xfrm>
            <a:off x="4990941" y="5628309"/>
            <a:ext cx="634795" cy="574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0961F5A3-BED7-BC97-AB99-C7C56CEB156F}"/>
              </a:ext>
            </a:extLst>
          </p:cNvPr>
          <p:cNvSpPr/>
          <p:nvPr/>
        </p:nvSpPr>
        <p:spPr>
          <a:xfrm>
            <a:off x="10228290" y="2997925"/>
            <a:ext cx="634795" cy="574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41DF12C5-91DC-DE07-3AC3-741A0F7E03E4}"/>
              </a:ext>
            </a:extLst>
          </p:cNvPr>
          <p:cNvSpPr/>
          <p:nvPr/>
        </p:nvSpPr>
        <p:spPr>
          <a:xfrm>
            <a:off x="7372271" y="2965268"/>
            <a:ext cx="634795" cy="574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D181EB9D-67F9-C113-9E8D-1D407E91B36A}"/>
              </a:ext>
            </a:extLst>
          </p:cNvPr>
          <p:cNvSpPr/>
          <p:nvPr/>
        </p:nvSpPr>
        <p:spPr>
          <a:xfrm>
            <a:off x="10228290" y="5628309"/>
            <a:ext cx="634795" cy="5747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2EE2035-10BF-722B-7D39-B7805E3C20BA}"/>
              </a:ext>
            </a:extLst>
          </p:cNvPr>
          <p:cNvSpPr txBox="1"/>
          <p:nvPr/>
        </p:nvSpPr>
        <p:spPr>
          <a:xfrm>
            <a:off x="4331968" y="129910"/>
            <a:ext cx="40429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15925" algn="ctr">
              <a:spcAft>
                <a:spcPts val="600"/>
              </a:spcAft>
              <a:tabLst>
                <a:tab pos="842645" algn="l"/>
              </a:tabLst>
            </a:pPr>
            <a:r>
              <a:rPr lang="en-US" sz="3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074D4F7-ADD6-C980-799B-2F8DE7F9AEB1}"/>
              </a:ext>
            </a:extLst>
          </p:cNvPr>
          <p:cNvSpPr txBox="1"/>
          <p:nvPr/>
        </p:nvSpPr>
        <p:spPr>
          <a:xfrm>
            <a:off x="744146" y="730686"/>
            <a:ext cx="3121157" cy="3025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430" marR="416560" algn="just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ắp xếp được các ảnh trong Hình 5.2 theo quy trình trồng rừng bằng cây con có bầu.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59" y="4121623"/>
            <a:ext cx="4299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6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87858" y="4394579"/>
            <a:ext cx="4503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571769" y="4901821"/>
            <a:ext cx="4503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794078" y="4476465"/>
            <a:ext cx="4503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305033" y="4888173"/>
            <a:ext cx="4503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446663" y="5431809"/>
            <a:ext cx="45037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8" grpId="0" animBg="1"/>
      <p:bldP spid="27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0436" y="750627"/>
            <a:ext cx="87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84" y="1323833"/>
            <a:ext cx="10699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Đối với những vùng đồi trọc lâu năm, nên trồng rừng bằng cây con có bầu hay cây con rễ trần? Vì sao?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Em hãy thực hiện quy trình trồng một loại cây rừng hoặc cây xanh bằng cây con ở vườn trường hoặc vườn nhà.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7934" y="4806287"/>
            <a:ext cx="518615" cy="4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0430" y="2825087"/>
            <a:ext cx="518615" cy="4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3594" y="1899313"/>
            <a:ext cx="518615" cy="4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252" y="846161"/>
            <a:ext cx="1173707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A.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B.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C.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D.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1        B. 2             C. 3        D. 4</a:t>
            </a: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537" y="259307"/>
            <a:ext cx="753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52902" y="4792640"/>
            <a:ext cx="518615" cy="4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2514" y="1924335"/>
            <a:ext cx="518615" cy="4640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6978" y="873456"/>
            <a:ext cx="103177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E5D22C-A202-F568-CC07-377797196605}"/>
              </a:ext>
            </a:extLst>
          </p:cNvPr>
          <p:cNvSpPr/>
          <p:nvPr/>
        </p:nvSpPr>
        <p:spPr>
          <a:xfrm>
            <a:off x="1118768" y="554866"/>
            <a:ext cx="1015694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5: Trồng </a:t>
            </a:r>
            <a:r>
              <a:rPr lang="en-US" sz="8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F767D0DD-7848-15D7-C212-D012F83144CA}"/>
              </a:ext>
            </a:extLst>
          </p:cNvPr>
          <p:cNvSpPr/>
          <p:nvPr/>
        </p:nvSpPr>
        <p:spPr>
          <a:xfrm>
            <a:off x="1005840" y="1371600"/>
            <a:ext cx="10927080" cy="24688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mà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3A6FF7-1FA2-ECDB-61F9-15E08931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4" y="386143"/>
            <a:ext cx="4047619" cy="61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37F3FB-A6F1-A0D4-FF7D-C3E8B2A6E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19" y="130606"/>
            <a:ext cx="4258447" cy="6596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8DE202-6659-33DB-8B03-C47D9AB69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8" y="130606"/>
            <a:ext cx="5643174" cy="664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7417AB-2638-0412-99A8-9CBA90F5C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1" y="68299"/>
            <a:ext cx="8748132" cy="676633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1E01B5A-F6F6-22D8-143A-35C5B971D01C}"/>
              </a:ext>
            </a:extLst>
          </p:cNvPr>
          <p:cNvSpPr/>
          <p:nvPr/>
        </p:nvSpPr>
        <p:spPr>
          <a:xfrm>
            <a:off x="7715503" y="2367218"/>
            <a:ext cx="2607275" cy="128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65007EA-3D9B-73A7-941C-BED8C8BAE32D}"/>
              </a:ext>
            </a:extLst>
          </p:cNvPr>
          <p:cNvSpPr/>
          <p:nvPr/>
        </p:nvSpPr>
        <p:spPr>
          <a:xfrm>
            <a:off x="6868148" y="2499604"/>
            <a:ext cx="2607275" cy="128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bạch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đàn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FBAA8085-39B1-8A74-5B55-B306EB92CAA4}"/>
              </a:ext>
            </a:extLst>
          </p:cNvPr>
          <p:cNvSpPr/>
          <p:nvPr/>
        </p:nvSpPr>
        <p:spPr>
          <a:xfrm>
            <a:off x="7715504" y="2367218"/>
            <a:ext cx="2607275" cy="128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82D5C61-4DE5-E3C1-2255-619040CCD5E2}"/>
              </a:ext>
            </a:extLst>
          </p:cNvPr>
          <p:cNvSpPr/>
          <p:nvPr/>
        </p:nvSpPr>
        <p:spPr>
          <a:xfrm>
            <a:off x="9299693" y="2367218"/>
            <a:ext cx="2607275" cy="1285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F911D625-BE29-61EA-544F-8E8D1343F52D}"/>
              </a:ext>
            </a:extLst>
          </p:cNvPr>
          <p:cNvSpPr/>
          <p:nvPr/>
        </p:nvSpPr>
        <p:spPr>
          <a:xfrm>
            <a:off x="3623852" y="313508"/>
            <a:ext cx="5904413" cy="13585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E66FF9-0613-E211-A05A-535323168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3" y="3409406"/>
            <a:ext cx="4598125" cy="3448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D4827C-F8EB-F8C2-EA74-DC6837B06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010354"/>
            <a:ext cx="3400697" cy="3847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6BDFD3-F5E6-A43B-E911-A85AF6703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77" y="2401927"/>
            <a:ext cx="2674164" cy="41425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F63DF-9110-3778-3C9D-A87497219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9" y="2024743"/>
            <a:ext cx="5588575" cy="4570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733F79-0431-0265-D532-47829EEAE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914" y="2351077"/>
            <a:ext cx="5617301" cy="41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B0AB9C-A17C-4685-C49D-38B19DEF8406}"/>
              </a:ext>
            </a:extLst>
          </p:cNvPr>
          <p:cNvSpPr txBox="1"/>
          <p:nvPr/>
        </p:nvSpPr>
        <p:spPr>
          <a:xfrm>
            <a:off x="3370219" y="146267"/>
            <a:ext cx="576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F2908D-4026-9609-8A72-0D7A17658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6" y="3959087"/>
            <a:ext cx="4762500" cy="2898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2C34B3-27C6-9809-C7E0-58F61DE7F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57" y="3905957"/>
            <a:ext cx="4762500" cy="2981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3388E6-1461-9FA9-3C86-80E84E914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5" y="779615"/>
            <a:ext cx="4762501" cy="3179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A46D64-C958-39C3-864E-C427F66EBC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57" y="779615"/>
            <a:ext cx="4651185" cy="3078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0A60BF-9AB4-81AA-B30B-4CFD3F6C4BFA}"/>
              </a:ext>
            </a:extLst>
          </p:cNvPr>
          <p:cNvSpPr txBox="1"/>
          <p:nvPr/>
        </p:nvSpPr>
        <p:spPr>
          <a:xfrm>
            <a:off x="335280" y="1171303"/>
            <a:ext cx="6840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endParaRPr lang="en-S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57994 -0.01782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7" y="-9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58632 -0.00764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99DF-78F4-D381-8268-0BE56D282D1D}"/>
              </a:ext>
            </a:extLst>
          </p:cNvPr>
          <p:cNvSpPr txBox="1"/>
          <p:nvPr/>
        </p:nvSpPr>
        <p:spPr>
          <a:xfrm>
            <a:off x="8765176" y="2734884"/>
            <a:ext cx="2651762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430" marR="412750" algn="ctr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 thời tiết nào phù hợp cho việc trồng rừng ở nước ta? Vì sao?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AAC02F-520C-FFAC-F21C-E974C7C82283}"/>
              </a:ext>
            </a:extLst>
          </p:cNvPr>
          <p:cNvSpPr txBox="1"/>
          <p:nvPr/>
        </p:nvSpPr>
        <p:spPr>
          <a:xfrm>
            <a:off x="1558837" y="2734884"/>
            <a:ext cx="2651762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15925" algn="ctr">
              <a:spcAft>
                <a:spcPts val="600"/>
              </a:spcAft>
              <a:tabLst>
                <a:tab pos="84264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Khí hậu của Việt Nam chia thành mấy vùng? Đó là những vùng nào?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943AB5-E0DA-4787-274B-7ED393951B32}"/>
              </a:ext>
            </a:extLst>
          </p:cNvPr>
          <p:cNvSpPr txBox="1"/>
          <p:nvPr/>
        </p:nvSpPr>
        <p:spPr>
          <a:xfrm>
            <a:off x="5166359" y="2734884"/>
            <a:ext cx="237417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15925" algn="ctr">
              <a:spcAft>
                <a:spcPts val="600"/>
              </a:spcAft>
              <a:tabLst>
                <a:tab pos="84264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Thời điểm nào tốt cho việc trồng cây con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51A6C6-79C4-07DF-4D6C-32D246A72139}"/>
              </a:ext>
            </a:extLst>
          </p:cNvPr>
          <p:cNvSpPr txBox="1"/>
          <p:nvPr/>
        </p:nvSpPr>
        <p:spPr>
          <a:xfrm>
            <a:off x="1567543" y="1466682"/>
            <a:ext cx="265176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15925" algn="ctr">
              <a:spcAft>
                <a:spcPts val="600"/>
              </a:spcAft>
              <a:tabLst>
                <a:tab pos="84264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4E6C87-A6ED-1349-59D0-AA7B015129D7}"/>
              </a:ext>
            </a:extLst>
          </p:cNvPr>
          <p:cNvSpPr txBox="1"/>
          <p:nvPr/>
        </p:nvSpPr>
        <p:spPr>
          <a:xfrm>
            <a:off x="5166359" y="1466682"/>
            <a:ext cx="23741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15925" algn="ctr">
              <a:spcAft>
                <a:spcPts val="600"/>
              </a:spcAft>
              <a:tabLst>
                <a:tab pos="84264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S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B04268-3BFA-C9D6-EB35-F059CEBAE675}"/>
              </a:ext>
            </a:extLst>
          </p:cNvPr>
          <p:cNvSpPr txBox="1"/>
          <p:nvPr/>
        </p:nvSpPr>
        <p:spPr>
          <a:xfrm>
            <a:off x="8765176" y="1466682"/>
            <a:ext cx="265176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5430" marR="412750" algn="ctr">
              <a:spcAft>
                <a:spcPts val="6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32CE39-4DF0-600D-3551-2568077C9BA4}"/>
              </a:ext>
            </a:extLst>
          </p:cNvPr>
          <p:cNvSpPr txBox="1"/>
          <p:nvPr/>
        </p:nvSpPr>
        <p:spPr>
          <a:xfrm>
            <a:off x="4331968" y="129910"/>
            <a:ext cx="404295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415925" algn="ctr">
              <a:spcAft>
                <a:spcPts val="600"/>
              </a:spcAft>
              <a:tabLst>
                <a:tab pos="842645" algn="l"/>
              </a:tabLs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Hoạt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động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432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Nguyễn</dc:creator>
  <cp:lastModifiedBy>Administrator</cp:lastModifiedBy>
  <cp:revision>8</cp:revision>
  <dcterms:created xsi:type="dcterms:W3CDTF">2022-07-04T03:44:49Z</dcterms:created>
  <dcterms:modified xsi:type="dcterms:W3CDTF">2023-11-29T13:52:25Z</dcterms:modified>
</cp:coreProperties>
</file>