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24" r:id="rId4"/>
    <p:sldId id="325" r:id="rId5"/>
    <p:sldId id="328" r:id="rId6"/>
    <p:sldId id="304" r:id="rId7"/>
    <p:sldId id="326" r:id="rId8"/>
    <p:sldId id="329" r:id="rId9"/>
    <p:sldId id="281" r:id="rId10"/>
    <p:sldId id="320" r:id="rId11"/>
    <p:sldId id="321" r:id="rId12"/>
    <p:sldId id="330" r:id="rId13"/>
    <p:sldId id="323" r:id="rId14"/>
    <p:sldId id="276" r:id="rId15"/>
    <p:sldId id="31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76" autoAdjust="0"/>
    <p:restoredTop sz="94660"/>
  </p:normalViewPr>
  <p:slideViewPr>
    <p:cSldViewPr snapToGrid="0">
      <p:cViewPr varScale="1">
        <p:scale>
          <a:sx n="73" d="100"/>
          <a:sy n="73" d="100"/>
        </p:scale>
        <p:origin x="21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11/18/2023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65637" y="61876"/>
            <a:ext cx="3470531"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4</a:t>
            </a:r>
            <a:r>
              <a:rPr lang="en-US" sz="2400" b="1" smtClean="0">
                <a:solidFill>
                  <a:srgbClr val="FF0000"/>
                </a:solidFill>
                <a:latin typeface="Times New Roman" panose="02020603050405020304" pitchFamily="18" charset="0"/>
                <a:cs typeface="Times New Roman" panose="02020603050405020304" pitchFamily="18" charset="0"/>
              </a:rPr>
              <a:t>. BẢN VẼ LẮP</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282955" y="658591"/>
            <a:ext cx="11626080" cy="5675868"/>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12475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 Đọc bản vẽ lắp</a:t>
            </a:r>
          </a:p>
          <a:p>
            <a:r>
              <a:rPr lang="en-US" sz="2800">
                <a:latin typeface="Times New Roman" panose="02020603050405020304" pitchFamily="18" charset="0"/>
                <a:cs typeface="Times New Roman" panose="02020603050405020304" pitchFamily="18" charset="0"/>
              </a:rPr>
              <a:t>- Bước 1. Khung tên:</a:t>
            </a:r>
          </a:p>
          <a:p>
            <a:r>
              <a:rPr lang="en-US" sz="2800">
                <a:latin typeface="Times New Roman" panose="02020603050405020304" pitchFamily="18" charset="0"/>
                <a:cs typeface="Times New Roman" panose="02020603050405020304" pitchFamily="18" charset="0"/>
              </a:rPr>
              <a:t>+ Tên gọi sản phẩm</a:t>
            </a:r>
          </a:p>
          <a:p>
            <a:r>
              <a:rPr lang="en-US" sz="2800">
                <a:latin typeface="Times New Roman" panose="02020603050405020304" pitchFamily="18" charset="0"/>
                <a:cs typeface="Times New Roman" panose="02020603050405020304" pitchFamily="18" charset="0"/>
              </a:rPr>
              <a:t>+ Tỉ lệ bản vẽ</a:t>
            </a:r>
          </a:p>
          <a:p>
            <a:r>
              <a:rPr lang="en-US" sz="2800">
                <a:latin typeface="Times New Roman" panose="02020603050405020304" pitchFamily="18" charset="0"/>
                <a:cs typeface="Times New Roman" panose="02020603050405020304" pitchFamily="18" charset="0"/>
              </a:rPr>
              <a:t>+ Đơn vị thiết kế</a:t>
            </a:r>
          </a:p>
          <a:p>
            <a:r>
              <a:rPr lang="en-US" sz="2800">
                <a:latin typeface="Times New Roman" panose="02020603050405020304" pitchFamily="18" charset="0"/>
                <a:cs typeface="Times New Roman" panose="02020603050405020304" pitchFamily="18" charset="0"/>
              </a:rPr>
              <a:t>- Bước 2. Bảng kê: tên gọi, số lượng, vật liệu của chi tiết.</a:t>
            </a:r>
          </a:p>
          <a:p>
            <a:r>
              <a:rPr lang="en-US" sz="2800">
                <a:latin typeface="Times New Roman" panose="02020603050405020304" pitchFamily="18" charset="0"/>
                <a:cs typeface="Times New Roman" panose="02020603050405020304" pitchFamily="18" charset="0"/>
              </a:rPr>
              <a:t>- Bước 3. Hình biểu diễn: tên gọi các hình chiếu, tên gọi hình cắt</a:t>
            </a:r>
          </a:p>
          <a:p>
            <a:r>
              <a:rPr lang="en-US" sz="2800">
                <a:latin typeface="Times New Roman" panose="02020603050405020304" pitchFamily="18" charset="0"/>
                <a:cs typeface="Times New Roman" panose="02020603050405020304" pitchFamily="18" charset="0"/>
              </a:rPr>
              <a:t>- Bước 4. Kích thước:</a:t>
            </a:r>
          </a:p>
          <a:p>
            <a:r>
              <a:rPr lang="en-US" sz="2800">
                <a:latin typeface="Times New Roman" panose="02020603050405020304" pitchFamily="18" charset="0"/>
                <a:cs typeface="Times New Roman" panose="02020603050405020304" pitchFamily="18" charset="0"/>
              </a:rPr>
              <a:t>+ Kích thước chung </a:t>
            </a:r>
          </a:p>
          <a:p>
            <a:r>
              <a:rPr lang="en-US" sz="2800">
                <a:latin typeface="Times New Roman" panose="02020603050405020304" pitchFamily="18" charset="0"/>
                <a:cs typeface="Times New Roman" panose="02020603050405020304" pitchFamily="18" charset="0"/>
              </a:rPr>
              <a:t>+ Kích thước lắp ghép </a:t>
            </a:r>
          </a:p>
          <a:p>
            <a:r>
              <a:rPr lang="en-US" sz="2800">
                <a:latin typeface="Times New Roman" panose="02020603050405020304" pitchFamily="18" charset="0"/>
                <a:cs typeface="Times New Roman" panose="02020603050405020304" pitchFamily="18" charset="0"/>
              </a:rPr>
              <a:t>- Bước 5. Phân tích chi tiết: Tô màu cho các chi tiết</a:t>
            </a:r>
          </a:p>
          <a:p>
            <a:r>
              <a:rPr lang="en-US" sz="2800">
                <a:latin typeface="Times New Roman" panose="02020603050405020304" pitchFamily="18" charset="0"/>
                <a:cs typeface="Times New Roman" panose="02020603050405020304" pitchFamily="18" charset="0"/>
              </a:rPr>
              <a:t>- Bước 6. Tổng hợp</a:t>
            </a:r>
          </a:p>
          <a:p>
            <a:r>
              <a:rPr lang="en-US" sz="2800">
                <a:latin typeface="Times New Roman" panose="02020603050405020304" pitchFamily="18" charset="0"/>
                <a:cs typeface="Times New Roman" panose="02020603050405020304" pitchFamily="18" charset="0"/>
              </a:rPr>
              <a:t>+ Trình tự tháo, lắp các chi tiết.</a:t>
            </a:r>
          </a:p>
          <a:p>
            <a:r>
              <a:rPr lang="en-US" sz="2800">
                <a:latin typeface="Times New Roman" panose="02020603050405020304" pitchFamily="18" charset="0"/>
                <a:cs typeface="Times New Roman" panose="02020603050405020304" pitchFamily="18" charset="0"/>
              </a:rPr>
              <a:t>+ Công dụng của sản phẩm.</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a:t>
            </a:r>
            <a:r>
              <a:rPr lang="en-US" sz="2800" b="1" smtClean="0">
                <a:solidFill>
                  <a:srgbClr val="FF0000"/>
                </a:solidFill>
                <a:latin typeface="Times New Roman" panose="02020603050405020304" pitchFamily="18" charset="0"/>
                <a:cs typeface="Times New Roman" panose="02020603050405020304" pitchFamily="18" charset="0"/>
              </a:rPr>
              <a:t>4. </a:t>
            </a:r>
            <a:r>
              <a:rPr lang="en-US" sz="2800" b="1">
                <a:solidFill>
                  <a:srgbClr val="FF0000"/>
                </a:solidFill>
                <a:latin typeface="Times New Roman" panose="02020603050405020304" pitchFamily="18" charset="0"/>
                <a:cs typeface="Times New Roman" panose="02020603050405020304" pitchFamily="18" charset="0"/>
              </a:rPr>
              <a:t>BẢN VẼ </a:t>
            </a:r>
            <a:r>
              <a:rPr lang="en-US" sz="2800" b="1" smtClean="0">
                <a:solidFill>
                  <a:srgbClr val="FF0000"/>
                </a:solidFill>
                <a:latin typeface="Times New Roman" panose="02020603050405020304" pitchFamily="18" charset="0"/>
                <a:cs typeface="Times New Roman" panose="02020603050405020304" pitchFamily="18" charset="0"/>
              </a:rPr>
              <a:t>LẮP</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883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477" y="709327"/>
            <a:ext cx="11713029"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Đọc bản vẽ lắp Hình 4.7 theo trình tự các bước ở Bảng 4.1.</a:t>
            </a:r>
          </a:p>
        </p:txBody>
      </p:sp>
      <p:pic>
        <p:nvPicPr>
          <p:cNvPr id="5" name="Picture 4"/>
          <p:cNvPicPr>
            <a:picLocks noChangeAspect="1"/>
          </p:cNvPicPr>
          <p:nvPr/>
        </p:nvPicPr>
        <p:blipFill>
          <a:blip r:embed="rId2"/>
          <a:stretch>
            <a:fillRect/>
          </a:stretch>
        </p:blipFill>
        <p:spPr>
          <a:xfrm>
            <a:off x="4654171" y="28192"/>
            <a:ext cx="2883658" cy="859611"/>
          </a:xfrm>
          <a:prstGeom prst="rect">
            <a:avLst/>
          </a:prstGeom>
        </p:spPr>
      </p:pic>
      <p:pic>
        <p:nvPicPr>
          <p:cNvPr id="2" name="Picture 1"/>
          <p:cNvPicPr>
            <a:picLocks noChangeAspect="1"/>
          </p:cNvPicPr>
          <p:nvPr/>
        </p:nvPicPr>
        <p:blipFill>
          <a:blip r:embed="rId3"/>
          <a:stretch>
            <a:fillRect/>
          </a:stretch>
        </p:blipFill>
        <p:spPr>
          <a:xfrm>
            <a:off x="363894" y="1414076"/>
            <a:ext cx="11234057" cy="5136014"/>
          </a:xfrm>
          <a:prstGeom prst="rect">
            <a:avLst/>
          </a:prstGeom>
        </p:spPr>
      </p:pic>
    </p:spTree>
    <p:extLst>
      <p:ext uri="{BB962C8B-B14F-4D97-AF65-F5344CB8AC3E}">
        <p14:creationId xmlns:p14="http://schemas.microsoft.com/office/powerpoint/2010/main" val="190862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973" y="0"/>
            <a:ext cx="6096000" cy="1754326"/>
          </a:xfrm>
          <a:prstGeom prst="rect">
            <a:avLst/>
          </a:prstGeom>
        </p:spPr>
        <p:txBody>
          <a:bodyPr>
            <a:spAutoFit/>
          </a:bodyPr>
          <a:lstStyle/>
          <a:p>
            <a:r>
              <a:rPr lang="vi-VN">
                <a:solidFill>
                  <a:srgbClr val="0000FF"/>
                </a:solidFill>
                <a:latin typeface="Times New Roman" panose="02020603050405020304" pitchFamily="18" charset="0"/>
                <a:cs typeface="Times New Roman" panose="02020603050405020304" pitchFamily="18" charset="0"/>
              </a:rPr>
              <a:t>Bài tập 1.</a:t>
            </a:r>
          </a:p>
          <a:p>
            <a:r>
              <a:rPr lang="vi-VN">
                <a:solidFill>
                  <a:srgbClr val="0000FF"/>
                </a:solidFill>
                <a:latin typeface="Times New Roman" panose="02020603050405020304" pitchFamily="18" charset="0"/>
                <a:cs typeface="Times New Roman" panose="02020603050405020304" pitchFamily="18" charset="0"/>
              </a:rPr>
              <a:t>1. Khung tên</a:t>
            </a:r>
          </a:p>
          <a:p>
            <a:r>
              <a:rPr lang="en-US">
                <a:solidFill>
                  <a:srgbClr val="0000FF"/>
                </a:solidFill>
                <a:latin typeface="Times New Roman" panose="02020603050405020304" pitchFamily="18" charset="0"/>
                <a:cs typeface="Times New Roman" panose="02020603050405020304" pitchFamily="18" charset="0"/>
              </a:rPr>
              <a:t>-</a:t>
            </a:r>
            <a:r>
              <a:rPr lang="vi-VN" smtClean="0">
                <a:solidFill>
                  <a:srgbClr val="0000FF"/>
                </a:solidFill>
                <a:latin typeface="Times New Roman" panose="02020603050405020304" pitchFamily="18" charset="0"/>
                <a:cs typeface="Times New Roman" panose="02020603050405020304" pitchFamily="18" charset="0"/>
              </a:rPr>
              <a:t>Tên </a:t>
            </a:r>
            <a:r>
              <a:rPr lang="vi-VN">
                <a:solidFill>
                  <a:srgbClr val="0000FF"/>
                </a:solidFill>
                <a:latin typeface="Times New Roman" panose="02020603050405020304" pitchFamily="18" charset="0"/>
                <a:cs typeface="Times New Roman" panose="02020603050405020304" pitchFamily="18" charset="0"/>
              </a:rPr>
              <a:t>sản phẩm: Tay nắm cửa</a:t>
            </a:r>
          </a:p>
          <a:p>
            <a:r>
              <a:rPr lang="en-US" smtClean="0">
                <a:solidFill>
                  <a:srgbClr val="0000FF"/>
                </a:solidFill>
                <a:latin typeface="Times New Roman" panose="02020603050405020304" pitchFamily="18" charset="0"/>
                <a:cs typeface="Times New Roman" panose="02020603050405020304" pitchFamily="18" charset="0"/>
              </a:rPr>
              <a:t>- </a:t>
            </a:r>
            <a:r>
              <a:rPr lang="vi-VN" smtClean="0">
                <a:solidFill>
                  <a:srgbClr val="0000FF"/>
                </a:solidFill>
                <a:latin typeface="Times New Roman" panose="02020603050405020304" pitchFamily="18" charset="0"/>
                <a:cs typeface="Times New Roman" panose="02020603050405020304" pitchFamily="18" charset="0"/>
              </a:rPr>
              <a:t>Tỉ </a:t>
            </a:r>
            <a:r>
              <a:rPr lang="vi-VN">
                <a:solidFill>
                  <a:srgbClr val="0000FF"/>
                </a:solidFill>
                <a:latin typeface="Times New Roman" panose="02020603050405020304" pitchFamily="18" charset="0"/>
                <a:cs typeface="Times New Roman" panose="02020603050405020304" pitchFamily="18" charset="0"/>
              </a:rPr>
              <a:t>lệ: 1:1</a:t>
            </a:r>
          </a:p>
          <a:p>
            <a:r>
              <a:rPr lang="en-US" smtClean="0">
                <a:solidFill>
                  <a:srgbClr val="0000FF"/>
                </a:solidFill>
                <a:latin typeface="Times New Roman" panose="02020603050405020304" pitchFamily="18" charset="0"/>
                <a:cs typeface="Times New Roman" panose="02020603050405020304" pitchFamily="18" charset="0"/>
              </a:rPr>
              <a:t>- </a:t>
            </a:r>
            <a:r>
              <a:rPr lang="vi-VN" smtClean="0">
                <a:solidFill>
                  <a:srgbClr val="0000FF"/>
                </a:solidFill>
                <a:latin typeface="Times New Roman" panose="02020603050405020304" pitchFamily="18" charset="0"/>
                <a:cs typeface="Times New Roman" panose="02020603050405020304" pitchFamily="18" charset="0"/>
              </a:rPr>
              <a:t>Nơi </a:t>
            </a:r>
            <a:r>
              <a:rPr lang="vi-VN">
                <a:solidFill>
                  <a:srgbClr val="0000FF"/>
                </a:solidFill>
                <a:latin typeface="Times New Roman" panose="02020603050405020304" pitchFamily="18" charset="0"/>
                <a:cs typeface="Times New Roman" panose="02020603050405020304" pitchFamily="18" charset="0"/>
              </a:rPr>
              <a:t>thiết kế: Công ty T</a:t>
            </a:r>
          </a:p>
          <a:p>
            <a:r>
              <a:rPr lang="vi-VN">
                <a:solidFill>
                  <a:srgbClr val="0000FF"/>
                </a:solidFill>
                <a:latin typeface="Times New Roman" panose="02020603050405020304" pitchFamily="18" charset="0"/>
                <a:cs typeface="Times New Roman" panose="02020603050405020304" pitchFamily="18" charset="0"/>
              </a:rPr>
              <a:t>2. Bảng kê</a:t>
            </a:r>
          </a:p>
        </p:txBody>
      </p:sp>
      <p:graphicFrame>
        <p:nvGraphicFramePr>
          <p:cNvPr id="5" name="Table 4"/>
          <p:cNvGraphicFramePr>
            <a:graphicFrameLocks noGrp="1"/>
          </p:cNvGraphicFramePr>
          <p:nvPr>
            <p:extLst>
              <p:ext uri="{D42A27DB-BD31-4B8C-83A1-F6EECF244321}">
                <p14:modId xmlns:p14="http://schemas.microsoft.com/office/powerpoint/2010/main" val="3843904118"/>
              </p:ext>
            </p:extLst>
          </p:nvPr>
        </p:nvGraphicFramePr>
        <p:xfrm>
          <a:off x="335973" y="1852942"/>
          <a:ext cx="6761020" cy="1471803"/>
        </p:xfrm>
        <a:graphic>
          <a:graphicData uri="http://schemas.openxmlformats.org/drawingml/2006/table">
            <a:tbl>
              <a:tblPr firstRow="1" firstCol="1" bandRow="1"/>
              <a:tblGrid>
                <a:gridCol w="1352204">
                  <a:extLst>
                    <a:ext uri="{9D8B030D-6E8A-4147-A177-3AD203B41FA5}">
                      <a16:colId xmlns:a16="http://schemas.microsoft.com/office/drawing/2014/main" val="517557864"/>
                    </a:ext>
                  </a:extLst>
                </a:gridCol>
                <a:gridCol w="1352204">
                  <a:extLst>
                    <a:ext uri="{9D8B030D-6E8A-4147-A177-3AD203B41FA5}">
                      <a16:colId xmlns:a16="http://schemas.microsoft.com/office/drawing/2014/main" val="4210134671"/>
                    </a:ext>
                  </a:extLst>
                </a:gridCol>
                <a:gridCol w="1352204">
                  <a:extLst>
                    <a:ext uri="{9D8B030D-6E8A-4147-A177-3AD203B41FA5}">
                      <a16:colId xmlns:a16="http://schemas.microsoft.com/office/drawing/2014/main" val="1739666054"/>
                    </a:ext>
                  </a:extLst>
                </a:gridCol>
                <a:gridCol w="1352204">
                  <a:extLst>
                    <a:ext uri="{9D8B030D-6E8A-4147-A177-3AD203B41FA5}">
                      <a16:colId xmlns:a16="http://schemas.microsoft.com/office/drawing/2014/main" val="4246872902"/>
                    </a:ext>
                  </a:extLst>
                </a:gridCol>
                <a:gridCol w="1352204">
                  <a:extLst>
                    <a:ext uri="{9D8B030D-6E8A-4147-A177-3AD203B41FA5}">
                      <a16:colId xmlns:a16="http://schemas.microsoft.com/office/drawing/2014/main" val="1005102451"/>
                    </a:ext>
                  </a:extLst>
                </a:gridCol>
              </a:tblGrid>
              <a:tr h="205105">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Tên gọi các chi tiết</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Đế</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Vít M6 x 10</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Vòng đệm</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Tay nắm</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2100396"/>
                  </a:ext>
                </a:extLst>
              </a:tr>
              <a:tr h="213995">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4586587"/>
                  </a:ext>
                </a:extLst>
              </a:tr>
              <a:tr h="205105">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Vật liệu</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Inox</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Thép</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Thép</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Inox</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2170688"/>
                  </a:ext>
                </a:extLst>
              </a:tr>
            </a:tbl>
          </a:graphicData>
        </a:graphic>
      </p:graphicFrame>
      <p:sp>
        <p:nvSpPr>
          <p:cNvPr id="6" name="Rectangle 5"/>
          <p:cNvSpPr/>
          <p:nvPr/>
        </p:nvSpPr>
        <p:spPr>
          <a:xfrm>
            <a:off x="335973" y="3441680"/>
            <a:ext cx="6096000" cy="3416320"/>
          </a:xfrm>
          <a:prstGeom prst="rect">
            <a:avLst/>
          </a:prstGeom>
        </p:spPr>
        <p:txBody>
          <a:bodyPr>
            <a:spAutoFit/>
          </a:bodyPr>
          <a:lstStyle/>
          <a:p>
            <a:r>
              <a:rPr lang="vi-VN">
                <a:solidFill>
                  <a:srgbClr val="0000FF"/>
                </a:solidFill>
                <a:latin typeface="Times New Roman" panose="02020603050405020304" pitchFamily="18" charset="0"/>
                <a:cs typeface="Times New Roman" panose="02020603050405020304" pitchFamily="18" charset="0"/>
              </a:rPr>
              <a:t>3. Hình biểu diễn</a:t>
            </a:r>
          </a:p>
          <a:p>
            <a:r>
              <a:rPr lang="en-US" smtClean="0">
                <a:solidFill>
                  <a:srgbClr val="0000FF"/>
                </a:solidFill>
                <a:latin typeface="Times New Roman" panose="02020603050405020304" pitchFamily="18" charset="0"/>
                <a:cs typeface="Times New Roman" panose="02020603050405020304" pitchFamily="18" charset="0"/>
              </a:rPr>
              <a:t>- </a:t>
            </a:r>
            <a:r>
              <a:rPr lang="vi-VN" smtClean="0">
                <a:solidFill>
                  <a:srgbClr val="0000FF"/>
                </a:solidFill>
                <a:latin typeface="Times New Roman" panose="02020603050405020304" pitchFamily="18" charset="0"/>
                <a:cs typeface="Times New Roman" panose="02020603050405020304" pitchFamily="18" charset="0"/>
              </a:rPr>
              <a:t>Tên </a:t>
            </a:r>
            <a:r>
              <a:rPr lang="vi-VN">
                <a:solidFill>
                  <a:srgbClr val="0000FF"/>
                </a:solidFill>
                <a:latin typeface="Times New Roman" panose="02020603050405020304" pitchFamily="18" charset="0"/>
                <a:cs typeface="Times New Roman" panose="02020603050405020304" pitchFamily="18" charset="0"/>
              </a:rPr>
              <a:t>các hình chiếu: Hình chiếu cạnh.</a:t>
            </a:r>
          </a:p>
          <a:p>
            <a:r>
              <a:rPr lang="en-US" smtClean="0">
                <a:solidFill>
                  <a:srgbClr val="0000FF"/>
                </a:solidFill>
                <a:latin typeface="Times New Roman" panose="02020603050405020304" pitchFamily="18" charset="0"/>
                <a:cs typeface="Times New Roman" panose="02020603050405020304" pitchFamily="18" charset="0"/>
              </a:rPr>
              <a:t>- </a:t>
            </a:r>
            <a:r>
              <a:rPr lang="vi-VN" smtClean="0">
                <a:solidFill>
                  <a:srgbClr val="0000FF"/>
                </a:solidFill>
                <a:latin typeface="Times New Roman" panose="02020603050405020304" pitchFamily="18" charset="0"/>
                <a:cs typeface="Times New Roman" panose="02020603050405020304" pitchFamily="18" charset="0"/>
              </a:rPr>
              <a:t>Tên </a:t>
            </a:r>
            <a:r>
              <a:rPr lang="vi-VN">
                <a:solidFill>
                  <a:srgbClr val="0000FF"/>
                </a:solidFill>
                <a:latin typeface="Times New Roman" panose="02020603050405020304" pitchFamily="18" charset="0"/>
                <a:cs typeface="Times New Roman" panose="02020603050405020304" pitchFamily="18" charset="0"/>
              </a:rPr>
              <a:t>gọi hình cắt: Hình cắt bằng.</a:t>
            </a:r>
          </a:p>
          <a:p>
            <a:r>
              <a:rPr lang="vi-VN">
                <a:solidFill>
                  <a:srgbClr val="0000FF"/>
                </a:solidFill>
                <a:latin typeface="Times New Roman" panose="02020603050405020304" pitchFamily="18" charset="0"/>
                <a:cs typeface="Times New Roman" panose="02020603050405020304" pitchFamily="18" charset="0"/>
              </a:rPr>
              <a:t>4. Kích thước</a:t>
            </a:r>
          </a:p>
          <a:p>
            <a:r>
              <a:rPr lang="en-US" smtClean="0">
                <a:solidFill>
                  <a:srgbClr val="0000FF"/>
                </a:solidFill>
                <a:latin typeface="Times New Roman" panose="02020603050405020304" pitchFamily="18" charset="0"/>
                <a:cs typeface="Times New Roman" panose="02020603050405020304" pitchFamily="18" charset="0"/>
              </a:rPr>
              <a:t>- </a:t>
            </a:r>
            <a:r>
              <a:rPr lang="vi-VN" smtClean="0">
                <a:solidFill>
                  <a:srgbClr val="0000FF"/>
                </a:solidFill>
                <a:latin typeface="Times New Roman" panose="02020603050405020304" pitchFamily="18" charset="0"/>
                <a:cs typeface="Times New Roman" panose="02020603050405020304" pitchFamily="18" charset="0"/>
              </a:rPr>
              <a:t>Kích </a:t>
            </a:r>
            <a:r>
              <a:rPr lang="vi-VN">
                <a:solidFill>
                  <a:srgbClr val="0000FF"/>
                </a:solidFill>
                <a:latin typeface="Times New Roman" panose="02020603050405020304" pitchFamily="18" charset="0"/>
                <a:cs typeface="Times New Roman" panose="02020603050405020304" pitchFamily="18" charset="0"/>
              </a:rPr>
              <a:t>thước chung: 62, Ø56.</a:t>
            </a:r>
          </a:p>
          <a:p>
            <a:r>
              <a:rPr lang="en-US" smtClean="0">
                <a:solidFill>
                  <a:srgbClr val="0000FF"/>
                </a:solidFill>
                <a:latin typeface="Times New Roman" panose="02020603050405020304" pitchFamily="18" charset="0"/>
                <a:cs typeface="Times New Roman" panose="02020603050405020304" pitchFamily="18" charset="0"/>
              </a:rPr>
              <a:t>- </a:t>
            </a:r>
            <a:r>
              <a:rPr lang="vi-VN" smtClean="0">
                <a:solidFill>
                  <a:srgbClr val="0000FF"/>
                </a:solidFill>
                <a:latin typeface="Times New Roman" panose="02020603050405020304" pitchFamily="18" charset="0"/>
                <a:cs typeface="Times New Roman" panose="02020603050405020304" pitchFamily="18" charset="0"/>
              </a:rPr>
              <a:t>Kích </a:t>
            </a:r>
            <a:r>
              <a:rPr lang="vi-VN">
                <a:solidFill>
                  <a:srgbClr val="0000FF"/>
                </a:solidFill>
                <a:latin typeface="Times New Roman" panose="02020603050405020304" pitchFamily="18" charset="0"/>
                <a:cs typeface="Times New Roman" panose="02020603050405020304" pitchFamily="18" charset="0"/>
              </a:rPr>
              <a:t>thước lắp ghép: Ø48, M6, Ø3,2.</a:t>
            </a:r>
          </a:p>
          <a:p>
            <a:r>
              <a:rPr lang="vi-VN">
                <a:solidFill>
                  <a:srgbClr val="0000FF"/>
                </a:solidFill>
                <a:latin typeface="Times New Roman" panose="02020603050405020304" pitchFamily="18" charset="0"/>
                <a:cs typeface="Times New Roman" panose="02020603050405020304" pitchFamily="18" charset="0"/>
              </a:rPr>
              <a:t>5. Phân tích chi tiết</a:t>
            </a:r>
          </a:p>
          <a:p>
            <a:r>
              <a:rPr lang="vi-VN">
                <a:solidFill>
                  <a:srgbClr val="0000FF"/>
                </a:solidFill>
                <a:latin typeface="Times New Roman" panose="02020603050405020304" pitchFamily="18" charset="0"/>
                <a:cs typeface="Times New Roman" panose="02020603050405020304" pitchFamily="18" charset="0"/>
              </a:rPr>
              <a:t>Tô màu cho các chi tiết</a:t>
            </a:r>
          </a:p>
          <a:p>
            <a:r>
              <a:rPr lang="vi-VN">
                <a:solidFill>
                  <a:srgbClr val="0000FF"/>
                </a:solidFill>
                <a:latin typeface="Times New Roman" panose="02020603050405020304" pitchFamily="18" charset="0"/>
                <a:cs typeface="Times New Roman" panose="02020603050405020304" pitchFamily="18" charset="0"/>
              </a:rPr>
              <a:t>6. Tổng hợp</a:t>
            </a:r>
          </a:p>
          <a:p>
            <a:r>
              <a:rPr lang="en-US" smtClean="0">
                <a:solidFill>
                  <a:srgbClr val="0000FF"/>
                </a:solidFill>
                <a:latin typeface="Times New Roman" panose="02020603050405020304" pitchFamily="18" charset="0"/>
                <a:cs typeface="Times New Roman" panose="02020603050405020304" pitchFamily="18" charset="0"/>
              </a:rPr>
              <a:t>- </a:t>
            </a:r>
            <a:r>
              <a:rPr lang="vi-VN" smtClean="0">
                <a:solidFill>
                  <a:srgbClr val="0000FF"/>
                </a:solidFill>
                <a:latin typeface="Times New Roman" panose="02020603050405020304" pitchFamily="18" charset="0"/>
                <a:cs typeface="Times New Roman" panose="02020603050405020304" pitchFamily="18" charset="0"/>
              </a:rPr>
              <a:t>Trình </a:t>
            </a:r>
            <a:r>
              <a:rPr lang="vi-VN">
                <a:solidFill>
                  <a:srgbClr val="0000FF"/>
                </a:solidFill>
                <a:latin typeface="Times New Roman" panose="02020603050405020304" pitchFamily="18" charset="0"/>
                <a:cs typeface="Times New Roman" panose="02020603050405020304" pitchFamily="18" charset="0"/>
              </a:rPr>
              <a:t>tự lắp: 1 - 4 - 3 - 2</a:t>
            </a:r>
          </a:p>
          <a:p>
            <a:r>
              <a:rPr lang="en-US" smtClean="0">
                <a:solidFill>
                  <a:srgbClr val="0000FF"/>
                </a:solidFill>
                <a:latin typeface="Times New Roman" panose="02020603050405020304" pitchFamily="18" charset="0"/>
                <a:cs typeface="Times New Roman" panose="02020603050405020304" pitchFamily="18" charset="0"/>
              </a:rPr>
              <a:t>- </a:t>
            </a:r>
            <a:r>
              <a:rPr lang="vi-VN" smtClean="0">
                <a:solidFill>
                  <a:srgbClr val="0000FF"/>
                </a:solidFill>
                <a:latin typeface="Times New Roman" panose="02020603050405020304" pitchFamily="18" charset="0"/>
                <a:cs typeface="Times New Roman" panose="02020603050405020304" pitchFamily="18" charset="0"/>
              </a:rPr>
              <a:t>Trình </a:t>
            </a:r>
            <a:r>
              <a:rPr lang="vi-VN">
                <a:solidFill>
                  <a:srgbClr val="0000FF"/>
                </a:solidFill>
                <a:latin typeface="Times New Roman" panose="02020603050405020304" pitchFamily="18" charset="0"/>
                <a:cs typeface="Times New Roman" panose="02020603050405020304" pitchFamily="18" charset="0"/>
              </a:rPr>
              <a:t>tự tháo: 2 - 3 - 4 - 1</a:t>
            </a:r>
          </a:p>
          <a:p>
            <a:r>
              <a:rPr lang="en-US" smtClean="0">
                <a:solidFill>
                  <a:srgbClr val="0000FF"/>
                </a:solidFill>
                <a:latin typeface="Times New Roman" panose="02020603050405020304" pitchFamily="18" charset="0"/>
                <a:cs typeface="Times New Roman" panose="02020603050405020304" pitchFamily="18" charset="0"/>
              </a:rPr>
              <a:t>- </a:t>
            </a:r>
            <a:r>
              <a:rPr lang="vi-VN" smtClean="0">
                <a:solidFill>
                  <a:srgbClr val="0000FF"/>
                </a:solidFill>
                <a:latin typeface="Times New Roman" panose="02020603050405020304" pitchFamily="18" charset="0"/>
                <a:cs typeface="Times New Roman" panose="02020603050405020304" pitchFamily="18" charset="0"/>
              </a:rPr>
              <a:t>Công </a:t>
            </a:r>
            <a:r>
              <a:rPr lang="vi-VN">
                <a:solidFill>
                  <a:srgbClr val="0000FF"/>
                </a:solidFill>
                <a:latin typeface="Times New Roman" panose="02020603050405020304" pitchFamily="18" charset="0"/>
                <a:cs typeface="Times New Roman" panose="02020603050405020304" pitchFamily="18" charset="0"/>
              </a:rPr>
              <a:t>dụng: mở/đóng cửa bằng tay.</a:t>
            </a:r>
          </a:p>
        </p:txBody>
      </p:sp>
    </p:spTree>
    <p:extLst>
      <p:ext uri="{BB962C8B-B14F-4D97-AF65-F5344CB8AC3E}">
        <p14:creationId xmlns:p14="http://schemas.microsoft.com/office/powerpoint/2010/main" val="278471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7" y="584775"/>
            <a:ext cx="11594234" cy="954107"/>
          </a:xfrm>
          <a:prstGeom prst="rect">
            <a:avLst/>
          </a:prstGeom>
        </p:spPr>
        <p:txBody>
          <a:bodyPr wrap="square">
            <a:spAutoFit/>
          </a:bodyPr>
          <a:lstStyle/>
          <a:p>
            <a:r>
              <a:rPr lang="vi-VN"/>
              <a:t> </a:t>
            </a:r>
            <a:r>
              <a:rPr lang="nl-NL" smtClean="0"/>
              <a:t> </a:t>
            </a:r>
            <a:r>
              <a:rPr lang="en-US" sz="2800" b="1">
                <a:latin typeface="Times New Roman" panose="02020603050405020304" pitchFamily="18" charset="0"/>
                <a:cs typeface="Times New Roman" panose="02020603050405020304" pitchFamily="18" charset="0"/>
              </a:rPr>
              <a:t>Sưu tầm một sản phẩm đơn giản và giải thích cách thức lắp ghép giữa các chi tiết của sản phẩm đó.</a:t>
            </a:r>
          </a:p>
        </p:txBody>
      </p:sp>
    </p:spTree>
    <p:extLst>
      <p:ext uri="{BB962C8B-B14F-4D97-AF65-F5344CB8AC3E}">
        <p14:creationId xmlns:p14="http://schemas.microsoft.com/office/powerpoint/2010/main" val="278230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đọc bản vẽ ở Hình 3.7 để yêu cầu bác thợ mộc đóng cho em một cái giá sách đúng như bản vẽ.</a:t>
            </a:r>
          </a:p>
        </p:txBody>
      </p:sp>
      <p:pic>
        <p:nvPicPr>
          <p:cNvPr id="4" name="Picture 3"/>
          <p:cNvPicPr>
            <a:picLocks noChangeAspect="1"/>
          </p:cNvPicPr>
          <p:nvPr/>
        </p:nvPicPr>
        <p:blipFill>
          <a:blip r:embed="rId3"/>
          <a:stretch>
            <a:fillRect/>
          </a:stretch>
        </p:blipFill>
        <p:spPr>
          <a:xfrm>
            <a:off x="356712" y="1691971"/>
            <a:ext cx="10979982" cy="5016739"/>
          </a:xfrm>
          <a:prstGeom prst="rect">
            <a:avLst/>
          </a:prstGeom>
        </p:spPr>
      </p:pic>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7" y="584775"/>
            <a:ext cx="5846578"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đọc bản vẽ ở Hình 3.7 để yêu cầu bác thợ mộc đóng cho em một cái giá sách đúng như bản vẽ.</a:t>
            </a:r>
          </a:p>
        </p:txBody>
      </p:sp>
      <p:pic>
        <p:nvPicPr>
          <p:cNvPr id="4" name="Picture 3"/>
          <p:cNvPicPr>
            <a:picLocks noChangeAspect="1"/>
          </p:cNvPicPr>
          <p:nvPr/>
        </p:nvPicPr>
        <p:blipFill>
          <a:blip r:embed="rId3"/>
          <a:stretch>
            <a:fillRect/>
          </a:stretch>
        </p:blipFill>
        <p:spPr>
          <a:xfrm>
            <a:off x="263406" y="2146040"/>
            <a:ext cx="5446929" cy="455333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027691490"/>
              </p:ext>
            </p:extLst>
          </p:nvPr>
        </p:nvGraphicFramePr>
        <p:xfrm>
          <a:off x="5803639" y="867749"/>
          <a:ext cx="6239070" cy="5647438"/>
        </p:xfrm>
        <a:graphic>
          <a:graphicData uri="http://schemas.openxmlformats.org/drawingml/2006/table">
            <a:tbl>
              <a:tblPr/>
              <a:tblGrid>
                <a:gridCol w="2079690">
                  <a:extLst>
                    <a:ext uri="{9D8B030D-6E8A-4147-A177-3AD203B41FA5}">
                      <a16:colId xmlns:a16="http://schemas.microsoft.com/office/drawing/2014/main" val="2683335630"/>
                    </a:ext>
                  </a:extLst>
                </a:gridCol>
                <a:gridCol w="2079690">
                  <a:extLst>
                    <a:ext uri="{9D8B030D-6E8A-4147-A177-3AD203B41FA5}">
                      <a16:colId xmlns:a16="http://schemas.microsoft.com/office/drawing/2014/main" val="2937966729"/>
                    </a:ext>
                  </a:extLst>
                </a:gridCol>
                <a:gridCol w="2079690">
                  <a:extLst>
                    <a:ext uri="{9D8B030D-6E8A-4147-A177-3AD203B41FA5}">
                      <a16:colId xmlns:a16="http://schemas.microsoft.com/office/drawing/2014/main" val="2426540157"/>
                    </a:ext>
                  </a:extLst>
                </a:gridCol>
              </a:tblGrid>
              <a:tr h="625276">
                <a:tc>
                  <a:txBody>
                    <a:bodyPr/>
                    <a:lstStyle/>
                    <a:p>
                      <a:pPr algn="just" fontAlgn="t"/>
                      <a:r>
                        <a:rPr lang="en-US" sz="1400" b="1">
                          <a:solidFill>
                            <a:srgbClr val="000000"/>
                          </a:solidFill>
                          <a:effectLst/>
                          <a:latin typeface="Times New Roman" panose="02020603050405020304" pitchFamily="18" charset="0"/>
                          <a:cs typeface="Times New Roman" panose="02020603050405020304" pitchFamily="18" charset="0"/>
                        </a:rPr>
                        <a:t>Trình tự đọc</a:t>
                      </a:r>
                      <a:endParaRPr lang="en-US"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b="1">
                          <a:solidFill>
                            <a:srgbClr val="000000"/>
                          </a:solidFill>
                          <a:effectLst/>
                          <a:latin typeface="Times New Roman" panose="02020603050405020304" pitchFamily="18" charset="0"/>
                          <a:cs typeface="Times New Roman" panose="02020603050405020304" pitchFamily="18" charset="0"/>
                        </a:rPr>
                        <a:t>Nội dung đọc</a:t>
                      </a:r>
                      <a:endParaRPr lang="en-US"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b="1">
                          <a:solidFill>
                            <a:srgbClr val="000000"/>
                          </a:solidFill>
                          <a:effectLst/>
                          <a:latin typeface="Times New Roman" panose="02020603050405020304" pitchFamily="18" charset="0"/>
                          <a:cs typeface="Times New Roman" panose="02020603050405020304" pitchFamily="18" charset="0"/>
                        </a:rPr>
                        <a:t>Kết quả đọc bản vẽ giá sách treo tường</a:t>
                      </a:r>
                      <a:endParaRPr lang="vi-VN" sz="1400">
                        <a:solidFill>
                          <a:srgbClr val="000000"/>
                        </a:solidFill>
                        <a:effectLst/>
                        <a:latin typeface="Times New Roman" panose="02020603050405020304" pitchFamily="18" charset="0"/>
                        <a:cs typeface="Times New Roman" panose="02020603050405020304" pitchFamily="18" charset="0"/>
                      </a:endParaRPr>
                    </a:p>
                    <a:p>
                      <a:pPr algn="just" fontAlgn="t"/>
                      <a:r>
                        <a:rPr lang="vi-VN" sz="1400" b="1">
                          <a:solidFill>
                            <a:srgbClr val="000000"/>
                          </a:solidFill>
                          <a:effectLst/>
                          <a:latin typeface="Times New Roman" panose="02020603050405020304" pitchFamily="18" charset="0"/>
                          <a:cs typeface="Times New Roman" panose="02020603050405020304" pitchFamily="18" charset="0"/>
                        </a:rPr>
                        <a:t>(Hình 3.7)</a:t>
                      </a:r>
                      <a:endParaRPr lang="vi-VN"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226110474"/>
                  </a:ext>
                </a:extLst>
              </a:tr>
              <a:tr h="395584">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1. Khung tên</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Tên gọi sản phẩm</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Tỉ lệ bản vẽ</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Giá sách treo tường</a:t>
                      </a:r>
                    </a:p>
                    <a:p>
                      <a:pPr algn="just" fontAlgn="t"/>
                      <a:r>
                        <a:rPr lang="vi-VN" sz="1400">
                          <a:solidFill>
                            <a:srgbClr val="000000"/>
                          </a:solidFill>
                          <a:effectLst/>
                          <a:latin typeface="Times New Roman" panose="02020603050405020304" pitchFamily="18" charset="0"/>
                          <a:cs typeface="Times New Roman" panose="02020603050405020304" pitchFamily="18" charset="0"/>
                        </a:rPr>
                        <a:t>- Tỉ lệ: 1: 10</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0864135"/>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2. Bảng kê</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Tên gọi, số lượng, vật liệu của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Thanh ngang (3),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bên (2),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ngăn (4),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Vít (42), thép</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13328408"/>
                  </a:ext>
                </a:extLst>
              </a:tr>
              <a:tr h="51043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3. Hình biểu diễn</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Tên gọi các hình chiếu</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Hình chiếu đứng</a:t>
                      </a:r>
                    </a:p>
                    <a:p>
                      <a:pPr algn="just" fontAlgn="t"/>
                      <a:r>
                        <a:rPr lang="en-US" sz="1400">
                          <a:solidFill>
                            <a:srgbClr val="000000"/>
                          </a:solidFill>
                          <a:effectLst/>
                          <a:latin typeface="Times New Roman" panose="02020603050405020304" pitchFamily="18" charset="0"/>
                          <a:cs typeface="Times New Roman" panose="02020603050405020304" pitchFamily="18" charset="0"/>
                        </a:rPr>
                        <a:t>- Hình chiếu bằng</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926623625"/>
                  </a:ext>
                </a:extLst>
              </a:tr>
              <a:tr h="1084663">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4. Kích thước</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chung</a:t>
                      </a:r>
                    </a:p>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lắp ghép giữa các chi tiết</a:t>
                      </a:r>
                    </a:p>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xác định khoảng cách giữa các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chung: 1200, 650</a:t>
                      </a:r>
                    </a:p>
                    <a:p>
                      <a:pPr algn="just" fontAlgn="t"/>
                      <a:r>
                        <a:rPr lang="vi-VN" sz="1400">
                          <a:solidFill>
                            <a:srgbClr val="000000"/>
                          </a:solidFill>
                          <a:effectLst/>
                          <a:latin typeface="Times New Roman" panose="02020603050405020304" pitchFamily="18" charset="0"/>
                          <a:cs typeface="Times New Roman" panose="02020603050405020304" pitchFamily="18" charset="0"/>
                        </a:rPr>
                        <a:t> </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634185496"/>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5. Phân tích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Vị trí của các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Thanh ngang (1)</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bên (2)</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ngăn (3)</a:t>
                      </a:r>
                    </a:p>
                    <a:p>
                      <a:pPr algn="just" fontAlgn="t"/>
                      <a:r>
                        <a:rPr lang="en-US" sz="1400">
                          <a:solidFill>
                            <a:srgbClr val="000000"/>
                          </a:solidFill>
                          <a:effectLst/>
                          <a:latin typeface="Times New Roman" panose="02020603050405020304" pitchFamily="18" charset="0"/>
                          <a:cs typeface="Times New Roman" panose="02020603050405020304" pitchFamily="18" charset="0"/>
                        </a:rPr>
                        <a:t>- Vít (4)</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82602653"/>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6. Tổng hợp</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Trình tự tháo lắp các chi tiết</a:t>
                      </a:r>
                    </a:p>
                    <a:p>
                      <a:pPr algn="just" fontAlgn="t"/>
                      <a:r>
                        <a:rPr lang="en-US" sz="1400">
                          <a:solidFill>
                            <a:srgbClr val="000000"/>
                          </a:solidFill>
                          <a:effectLst/>
                          <a:latin typeface="Times New Roman" panose="02020603050405020304" pitchFamily="18" charset="0"/>
                          <a:cs typeface="Times New Roman" panose="02020603050405020304" pitchFamily="18" charset="0"/>
                        </a:rPr>
                        <a:t>- Công dụng của sản phẩm</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Tháo chi tiết: 4 – 3 – 2 – 1</a:t>
                      </a:r>
                    </a:p>
                    <a:p>
                      <a:pPr algn="just" fontAlgn="t"/>
                      <a:r>
                        <a:rPr lang="en-US" sz="1400">
                          <a:solidFill>
                            <a:srgbClr val="000000"/>
                          </a:solidFill>
                          <a:effectLst/>
                          <a:latin typeface="Times New Roman" panose="02020603050405020304" pitchFamily="18" charset="0"/>
                          <a:cs typeface="Times New Roman" panose="02020603050405020304" pitchFamily="18" charset="0"/>
                        </a:rPr>
                        <a:t>- Lắp chi tiết: 1 – 2 – 3 – 4</a:t>
                      </a:r>
                    </a:p>
                    <a:p>
                      <a:pPr algn="just" fontAlgn="t"/>
                      <a:r>
                        <a:rPr lang="en-US" sz="1400">
                          <a:solidFill>
                            <a:srgbClr val="000000"/>
                          </a:solidFill>
                          <a:effectLst/>
                          <a:latin typeface="Times New Roman" panose="02020603050405020304" pitchFamily="18" charset="0"/>
                          <a:cs typeface="Times New Roman" panose="02020603050405020304" pitchFamily="18" charset="0"/>
                        </a:rPr>
                        <a:t>- Cố định các chi tiết với nhau</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9771255"/>
                  </a:ext>
                </a:extLst>
              </a:tr>
            </a:tbl>
          </a:graphicData>
        </a:graphic>
      </p:graphicFrame>
    </p:spTree>
    <p:extLst>
      <p:ext uri="{BB962C8B-B14F-4D97-AF65-F5344CB8AC3E}">
        <p14:creationId xmlns:p14="http://schemas.microsoft.com/office/powerpoint/2010/main" val="278288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Người công nhân căn cứ vào đâu để lắp ráp sản phẩm đúng theo yêu cầu kĩ thuật?</a:t>
            </a:r>
          </a:p>
        </p:txBody>
      </p:sp>
      <p:pic>
        <p:nvPicPr>
          <p:cNvPr id="4" name="Picture 3"/>
          <p:cNvPicPr>
            <a:picLocks noChangeAspect="1"/>
          </p:cNvPicPr>
          <p:nvPr/>
        </p:nvPicPr>
        <p:blipFill>
          <a:blip r:embed="rId2"/>
          <a:stretch>
            <a:fillRect/>
          </a:stretch>
        </p:blipFill>
        <p:spPr>
          <a:xfrm>
            <a:off x="257908" y="254976"/>
            <a:ext cx="8613905" cy="6435970"/>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7908" y="254976"/>
            <a:ext cx="8613905" cy="6435970"/>
          </a:xfrm>
          <a:prstGeom prst="rect">
            <a:avLst/>
          </a:prstGeom>
        </p:spPr>
      </p:pic>
      <p:sp>
        <p:nvSpPr>
          <p:cNvPr id="3" name="Rectangle 2"/>
          <p:cNvSpPr/>
          <p:nvPr/>
        </p:nvSpPr>
        <p:spPr>
          <a:xfrm>
            <a:off x="9069355" y="432258"/>
            <a:ext cx="2472612" cy="3108543"/>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Người công nhân căn cứ vào bản vẽ lắp để lắp ráp sản phẩm đúng theo yêu cầu kĩ thuật.</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466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3172" y="190293"/>
            <a:ext cx="4976615" cy="5025519"/>
          </a:xfrm>
          <a:prstGeom prst="rect">
            <a:avLst/>
          </a:prstGeom>
        </p:spPr>
      </p:pic>
      <p:pic>
        <p:nvPicPr>
          <p:cNvPr id="6" name="Picture 5"/>
          <p:cNvPicPr>
            <a:picLocks noChangeAspect="1"/>
          </p:cNvPicPr>
          <p:nvPr/>
        </p:nvPicPr>
        <p:blipFill>
          <a:blip r:embed="rId3"/>
          <a:stretch>
            <a:fillRect/>
          </a:stretch>
        </p:blipFill>
        <p:spPr>
          <a:xfrm>
            <a:off x="5488326" y="276202"/>
            <a:ext cx="6025650" cy="4808982"/>
          </a:xfrm>
          <a:prstGeom prst="rect">
            <a:avLst/>
          </a:prstGeom>
        </p:spPr>
      </p:pic>
      <p:sp>
        <p:nvSpPr>
          <p:cNvPr id="7" name="Rectangle 6"/>
          <p:cNvSpPr/>
          <p:nvPr/>
        </p:nvSpPr>
        <p:spPr>
          <a:xfrm>
            <a:off x="528734" y="5587777"/>
            <a:ext cx="10686662"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Quan sát hình 4.1; hình 4.2; hình 4.3 và cho biết thế </a:t>
            </a:r>
            <a:r>
              <a:rPr lang="en-US" sz="2800" b="1">
                <a:latin typeface="Times New Roman" panose="02020603050405020304" pitchFamily="18" charset="0"/>
                <a:cs typeface="Times New Roman" panose="02020603050405020304" pitchFamily="18" charset="0"/>
              </a:rPr>
              <a:t>nào là bản vẽ lắp? Nội dung bản vẽ lắp gồm những gì?</a:t>
            </a:r>
          </a:p>
        </p:txBody>
      </p:sp>
    </p:spTree>
    <p:extLst>
      <p:ext uri="{BB962C8B-B14F-4D97-AF65-F5344CB8AC3E}">
        <p14:creationId xmlns:p14="http://schemas.microsoft.com/office/powerpoint/2010/main" val="365819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3172" y="190294"/>
            <a:ext cx="4976615" cy="2506254"/>
          </a:xfrm>
          <a:prstGeom prst="rect">
            <a:avLst/>
          </a:prstGeom>
        </p:spPr>
      </p:pic>
      <p:pic>
        <p:nvPicPr>
          <p:cNvPr id="6" name="Picture 5"/>
          <p:cNvPicPr>
            <a:picLocks noChangeAspect="1"/>
          </p:cNvPicPr>
          <p:nvPr/>
        </p:nvPicPr>
        <p:blipFill>
          <a:blip r:embed="rId3"/>
          <a:stretch>
            <a:fillRect/>
          </a:stretch>
        </p:blipFill>
        <p:spPr>
          <a:xfrm>
            <a:off x="403143" y="2771190"/>
            <a:ext cx="4896644" cy="3237723"/>
          </a:xfrm>
          <a:prstGeom prst="rect">
            <a:avLst/>
          </a:prstGeom>
        </p:spPr>
      </p:pic>
      <p:sp>
        <p:nvSpPr>
          <p:cNvPr id="7" name="Rectangle 6"/>
          <p:cNvSpPr/>
          <p:nvPr/>
        </p:nvSpPr>
        <p:spPr>
          <a:xfrm>
            <a:off x="323172" y="5830373"/>
            <a:ext cx="10686662"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Quan sát hình 4.1; hình 4.2; hình 4.3 và cho biết thế </a:t>
            </a:r>
            <a:r>
              <a:rPr lang="en-US" sz="2800" b="1">
                <a:latin typeface="Times New Roman" panose="02020603050405020304" pitchFamily="18" charset="0"/>
                <a:cs typeface="Times New Roman" panose="02020603050405020304" pitchFamily="18" charset="0"/>
              </a:rPr>
              <a:t>nào là bản vẽ lắp? Nội dung bản vẽ lắp gồm những gì?</a:t>
            </a:r>
          </a:p>
        </p:txBody>
      </p:sp>
      <p:sp>
        <p:nvSpPr>
          <p:cNvPr id="2" name="Rectangle 1"/>
          <p:cNvSpPr/>
          <p:nvPr/>
        </p:nvSpPr>
        <p:spPr>
          <a:xfrm>
            <a:off x="5379758" y="281066"/>
            <a:ext cx="6563426" cy="5632311"/>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Bản vẽ lắp là tài liệu kỹ thuật nhằm diễn tả hình dạng kết cấu chung của một sản phẩm và vị trí tương quan và cách thức lắp ghép giữa các chi tiết trong sản phẩm đó.</a:t>
            </a:r>
          </a:p>
          <a:p>
            <a:r>
              <a:rPr lang="vi-VN" sz="2400">
                <a:solidFill>
                  <a:srgbClr val="FF0000"/>
                </a:solidFill>
                <a:latin typeface="Times New Roman" panose="02020603050405020304" pitchFamily="18" charset="0"/>
                <a:cs typeface="Times New Roman" panose="02020603050405020304" pitchFamily="18" charset="0"/>
              </a:rPr>
              <a:t>Nội dung bản vẽ lắp gồm:</a:t>
            </a:r>
          </a:p>
          <a:p>
            <a:r>
              <a:rPr lang="vi-VN" sz="2400">
                <a:solidFill>
                  <a:srgbClr val="FF0000"/>
                </a:solidFill>
                <a:latin typeface="Times New Roman" panose="02020603050405020304" pitchFamily="18" charset="0"/>
                <a:cs typeface="Times New Roman" panose="02020603050405020304" pitchFamily="18" charset="0"/>
              </a:rPr>
              <a:t>- Khung tên: tên sản phẩm, tỉ lệ bản vẽ, tên người thiết kế, nơi thiết kế, ...</a:t>
            </a:r>
          </a:p>
          <a:p>
            <a:r>
              <a:rPr lang="vi-VN" sz="2400">
                <a:solidFill>
                  <a:srgbClr val="FF0000"/>
                </a:solidFill>
                <a:latin typeface="Times New Roman" panose="02020603050405020304" pitchFamily="18" charset="0"/>
                <a:cs typeface="Times New Roman" panose="02020603050405020304" pitchFamily="18" charset="0"/>
              </a:rPr>
              <a:t>- Bảng kê: Liệt kê tất cả các chi tiết của sản phẩm (số thứ tự vị trí, tên gọi, số lượng, vật liệu, ...)</a:t>
            </a:r>
          </a:p>
          <a:p>
            <a:r>
              <a:rPr lang="vi-VN" sz="2400">
                <a:solidFill>
                  <a:srgbClr val="FF0000"/>
                </a:solidFill>
                <a:latin typeface="Times New Roman" panose="02020603050405020304" pitchFamily="18" charset="0"/>
                <a:cs typeface="Times New Roman" panose="02020603050405020304" pitchFamily="18" charset="0"/>
              </a:rPr>
              <a:t>- Hình biểu diễn: gồm các hình chiếu, hình cắt diễn tả hình dạng, vị trí, cách thức lắp ghép các chi tiết với nhau.</a:t>
            </a:r>
          </a:p>
          <a:p>
            <a:r>
              <a:rPr lang="vi-VN" sz="2400">
                <a:solidFill>
                  <a:srgbClr val="FF0000"/>
                </a:solidFill>
                <a:latin typeface="Times New Roman" panose="02020603050405020304" pitchFamily="18" charset="0"/>
                <a:cs typeface="Times New Roman" panose="02020603050405020304" pitchFamily="18" charset="0"/>
              </a:rPr>
              <a:t>- Kích thước: gồm kích thước chung (dài, rộng, cao) của sản phẩm; kích thước lắp ghép giữa các chi tiết, kích thước xác định vị trí giữa các chi tiết,...</a:t>
            </a:r>
          </a:p>
        </p:txBody>
      </p:sp>
    </p:spTree>
    <p:extLst>
      <p:ext uri="{BB962C8B-B14F-4D97-AF65-F5344CB8AC3E}">
        <p14:creationId xmlns:p14="http://schemas.microsoft.com/office/powerpoint/2010/main" val="184103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26297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Nội dung của bản vẽ lắp</a:t>
            </a:r>
          </a:p>
          <a:p>
            <a:r>
              <a:rPr lang="en-US" sz="2800">
                <a:latin typeface="Times New Roman" panose="02020603050405020304" pitchFamily="18" charset="0"/>
                <a:cs typeface="Times New Roman" panose="02020603050405020304" pitchFamily="18" charset="0"/>
              </a:rPr>
              <a:t>Bản vẽ lắp là tài liệu kỹ thuật nhằm diễn tả hình dạng kết cấu chung của một sản phẩm và vị trí tương quan và cách thức lắp ghép giữa các chi tiết trong sản phẩm đó.</a:t>
            </a:r>
          </a:p>
          <a:p>
            <a:r>
              <a:rPr lang="en-US" sz="2800">
                <a:latin typeface="Times New Roman" panose="02020603050405020304" pitchFamily="18" charset="0"/>
                <a:cs typeface="Times New Roman" panose="02020603050405020304" pitchFamily="18" charset="0"/>
              </a:rPr>
              <a:t>Bản vẽ lắp có nội dung:</a:t>
            </a:r>
          </a:p>
          <a:p>
            <a:r>
              <a:rPr lang="en-US" sz="2800">
                <a:latin typeface="Times New Roman" panose="02020603050405020304" pitchFamily="18" charset="0"/>
                <a:cs typeface="Times New Roman" panose="02020603050405020304" pitchFamily="18" charset="0"/>
              </a:rPr>
              <a:t>- Khung tên: tên sản phẩm, tỉ lệ bản vẽ, tên người thiết kế, nơi thiết kế, ...</a:t>
            </a:r>
          </a:p>
          <a:p>
            <a:r>
              <a:rPr lang="en-US" sz="2800">
                <a:latin typeface="Times New Roman" panose="02020603050405020304" pitchFamily="18" charset="0"/>
                <a:cs typeface="Times New Roman" panose="02020603050405020304" pitchFamily="18" charset="0"/>
              </a:rPr>
              <a:t>- Bảng kê: Liệt kê tất cả các chi tiết của sản phẩm (số thứ tự vị trí, tên gọi, số lượng, vật liệu, ...)</a:t>
            </a:r>
          </a:p>
          <a:p>
            <a:r>
              <a:rPr lang="en-US" sz="2800">
                <a:latin typeface="Times New Roman" panose="02020603050405020304" pitchFamily="18" charset="0"/>
                <a:cs typeface="Times New Roman" panose="02020603050405020304" pitchFamily="18" charset="0"/>
              </a:rPr>
              <a:t>- Hình biểu diễn: gồm các hình chiếu, hình cắt diễn tả hình dạng, vị trí, cách thức lắp ghép các chi tiết với nhau.</a:t>
            </a:r>
          </a:p>
          <a:p>
            <a:r>
              <a:rPr lang="en-US" sz="2800">
                <a:latin typeface="Times New Roman" panose="02020603050405020304" pitchFamily="18" charset="0"/>
                <a:cs typeface="Times New Roman" panose="02020603050405020304" pitchFamily="18" charset="0"/>
              </a:rPr>
              <a:t>- Kích thước: gồm kích thước chung (dài, rộng, cao) của sản phẩm; kích thước lắp ghép giữa các chi tiết, kích thước xác định vị trí giữa các chi tiết,...</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a:t>
            </a:r>
            <a:r>
              <a:rPr lang="en-US" sz="2800" b="1" smtClean="0">
                <a:solidFill>
                  <a:srgbClr val="FF0000"/>
                </a:solidFill>
                <a:latin typeface="Times New Roman" panose="02020603050405020304" pitchFamily="18" charset="0"/>
                <a:cs typeface="Times New Roman" panose="02020603050405020304" pitchFamily="18" charset="0"/>
              </a:rPr>
              <a:t>4. </a:t>
            </a:r>
            <a:r>
              <a:rPr lang="en-US" sz="2800" b="1">
                <a:solidFill>
                  <a:srgbClr val="FF0000"/>
                </a:solidFill>
                <a:latin typeface="Times New Roman" panose="02020603050405020304" pitchFamily="18" charset="0"/>
                <a:cs typeface="Times New Roman" panose="02020603050405020304" pitchFamily="18" charset="0"/>
              </a:rPr>
              <a:t>BẢN VẼ </a:t>
            </a:r>
            <a:r>
              <a:rPr lang="en-US" sz="2800" b="1" smtClean="0">
                <a:solidFill>
                  <a:srgbClr val="FF0000"/>
                </a:solidFill>
                <a:latin typeface="Times New Roman" panose="02020603050405020304" pitchFamily="18" charset="0"/>
                <a:cs typeface="Times New Roman" panose="02020603050405020304" pitchFamily="18" charset="0"/>
              </a:rPr>
              <a:t>LẮP</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887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24123" y="90858"/>
            <a:ext cx="3172408" cy="640175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1.Khung tên của bản vẽ lắp Hình 4.3 cho em biết những nội dung gì</a:t>
            </a:r>
            <a:r>
              <a:rPr lang="en-US" sz="2800" b="1" smtClean="0">
                <a:latin typeface="Times New Roman" panose="02020603050405020304" pitchFamily="18" charset="0"/>
                <a:cs typeface="Times New Roman" panose="02020603050405020304" pitchFamily="18" charset="0"/>
              </a:rPr>
              <a:t>?</a:t>
            </a:r>
          </a:p>
          <a:p>
            <a:r>
              <a:rPr lang="en-US" sz="2800" b="1">
                <a:latin typeface="Times New Roman" panose="02020603050405020304" pitchFamily="18" charset="0"/>
                <a:cs typeface="Times New Roman" panose="02020603050405020304" pitchFamily="18" charset="0"/>
              </a:rPr>
              <a:t>2. Em tìm hiểu số lượng, vật liệu của một chi tiết trong bản vẽ lắp ở đâu? Lấy một ví dụ cụ thể trong bản vẽ lắp Hình 4.3.</a:t>
            </a:r>
          </a:p>
          <a:p>
            <a:r>
              <a:rPr lang="en-US" sz="2800" b="1" smtClean="0">
                <a:latin typeface="Times New Roman" panose="02020603050405020304" pitchFamily="18" charset="0"/>
                <a:cs typeface="Times New Roman" panose="02020603050405020304" pitchFamily="18" charset="0"/>
              </a:rPr>
              <a:t>3. Hãy </a:t>
            </a:r>
            <a:r>
              <a:rPr lang="en-US" sz="2800" b="1">
                <a:latin typeface="Times New Roman" panose="02020603050405020304" pitchFamily="18" charset="0"/>
                <a:cs typeface="Times New Roman" panose="02020603050405020304" pitchFamily="18" charset="0"/>
              </a:rPr>
              <a:t>mô tả trình tự tháo, lắp sản phẩm Hình 4.3.</a:t>
            </a:r>
          </a:p>
          <a:p>
            <a:endParaRPr lang="en-US"/>
          </a:p>
        </p:txBody>
      </p:sp>
      <p:pic>
        <p:nvPicPr>
          <p:cNvPr id="5" name="Picture 4"/>
          <p:cNvPicPr>
            <a:picLocks noChangeAspect="1"/>
          </p:cNvPicPr>
          <p:nvPr/>
        </p:nvPicPr>
        <p:blipFill>
          <a:blip r:embed="rId2"/>
          <a:stretch>
            <a:fillRect/>
          </a:stretch>
        </p:blipFill>
        <p:spPr>
          <a:xfrm>
            <a:off x="265587" y="90858"/>
            <a:ext cx="8299915" cy="6767142"/>
          </a:xfrm>
          <a:prstGeom prst="rect">
            <a:avLst/>
          </a:prstGeom>
        </p:spPr>
      </p:pic>
    </p:spTree>
    <p:extLst>
      <p:ext uri="{BB962C8B-B14F-4D97-AF65-F5344CB8AC3E}">
        <p14:creationId xmlns:p14="http://schemas.microsoft.com/office/powerpoint/2010/main" val="410247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24123" y="90858"/>
            <a:ext cx="3172408" cy="640175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1.Khung tên của bản vẽ lắp Hình 4.3 cho em biết những nội dung gì</a:t>
            </a:r>
            <a:r>
              <a:rPr lang="en-US" sz="2800" b="1" smtClean="0">
                <a:latin typeface="Times New Roman" panose="02020603050405020304" pitchFamily="18" charset="0"/>
                <a:cs typeface="Times New Roman" panose="02020603050405020304" pitchFamily="18" charset="0"/>
              </a:rPr>
              <a:t>?</a:t>
            </a:r>
          </a:p>
          <a:p>
            <a:r>
              <a:rPr lang="en-US" sz="2800" b="1">
                <a:latin typeface="Times New Roman" panose="02020603050405020304" pitchFamily="18" charset="0"/>
                <a:cs typeface="Times New Roman" panose="02020603050405020304" pitchFamily="18" charset="0"/>
              </a:rPr>
              <a:t>2. Em tìm hiểu số lượng, vật liệu của một chi tiết trong bản vẽ lắp ở đâu? Lấy một ví dụ cụ thể trong bản vẽ lắp Hình 4.3.</a:t>
            </a:r>
          </a:p>
          <a:p>
            <a:r>
              <a:rPr lang="en-US" sz="2800" b="1" smtClean="0">
                <a:latin typeface="Times New Roman" panose="02020603050405020304" pitchFamily="18" charset="0"/>
                <a:cs typeface="Times New Roman" panose="02020603050405020304" pitchFamily="18" charset="0"/>
              </a:rPr>
              <a:t>3. Hãy </a:t>
            </a:r>
            <a:r>
              <a:rPr lang="en-US" sz="2800" b="1">
                <a:latin typeface="Times New Roman" panose="02020603050405020304" pitchFamily="18" charset="0"/>
                <a:cs typeface="Times New Roman" panose="02020603050405020304" pitchFamily="18" charset="0"/>
              </a:rPr>
              <a:t>mô tả trình tự tháo, lắp sản phẩm Hình 4.3.</a:t>
            </a:r>
          </a:p>
          <a:p>
            <a:endParaRPr lang="en-US"/>
          </a:p>
        </p:txBody>
      </p:sp>
      <p:pic>
        <p:nvPicPr>
          <p:cNvPr id="5" name="Picture 4"/>
          <p:cNvPicPr>
            <a:picLocks noChangeAspect="1"/>
          </p:cNvPicPr>
          <p:nvPr/>
        </p:nvPicPr>
        <p:blipFill>
          <a:blip r:embed="rId2"/>
          <a:stretch>
            <a:fillRect/>
          </a:stretch>
        </p:blipFill>
        <p:spPr>
          <a:xfrm>
            <a:off x="265587" y="90859"/>
            <a:ext cx="8299915" cy="4061264"/>
          </a:xfrm>
          <a:prstGeom prst="rect">
            <a:avLst/>
          </a:prstGeom>
        </p:spPr>
      </p:pic>
      <p:sp>
        <p:nvSpPr>
          <p:cNvPr id="2" name="Rectangle 1"/>
          <p:cNvSpPr/>
          <p:nvPr/>
        </p:nvSpPr>
        <p:spPr>
          <a:xfrm>
            <a:off x="158621" y="4322249"/>
            <a:ext cx="8724122" cy="2554545"/>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 Khung tên: tên sản phẩm, tỉ lệ bản vẽ, tên người thiết kế, nơi thiết kế, ...</a:t>
            </a:r>
          </a:p>
          <a:p>
            <a:r>
              <a:rPr lang="en-US" sz="2000" smtClean="0">
                <a:solidFill>
                  <a:srgbClr val="FF0000"/>
                </a:solidFill>
                <a:latin typeface="Times New Roman" panose="02020603050405020304" pitchFamily="18" charset="0"/>
                <a:cs typeface="Times New Roman" panose="02020603050405020304" pitchFamily="18" charset="0"/>
              </a:rPr>
              <a:t>- </a:t>
            </a:r>
            <a:r>
              <a:rPr lang="vi-VN" sz="2000" smtClean="0">
                <a:solidFill>
                  <a:srgbClr val="FF0000"/>
                </a:solidFill>
                <a:latin typeface="Times New Roman" panose="02020603050405020304" pitchFamily="18" charset="0"/>
                <a:cs typeface="Times New Roman" panose="02020603050405020304" pitchFamily="18" charset="0"/>
              </a:rPr>
              <a:t>Tên </a:t>
            </a:r>
            <a:r>
              <a:rPr lang="vi-VN" sz="2000">
                <a:solidFill>
                  <a:srgbClr val="FF0000"/>
                </a:solidFill>
                <a:latin typeface="Times New Roman" panose="02020603050405020304" pitchFamily="18" charset="0"/>
                <a:cs typeface="Times New Roman" panose="02020603050405020304" pitchFamily="18" charset="0"/>
              </a:rPr>
              <a:t>sản phẩm: Cụm nối ống</a:t>
            </a:r>
          </a:p>
          <a:p>
            <a:r>
              <a:rPr lang="en-US" sz="2000" smtClean="0">
                <a:solidFill>
                  <a:srgbClr val="FF0000"/>
                </a:solidFill>
                <a:latin typeface="Times New Roman" panose="02020603050405020304" pitchFamily="18" charset="0"/>
                <a:cs typeface="Times New Roman" panose="02020603050405020304" pitchFamily="18" charset="0"/>
              </a:rPr>
              <a:t>- </a:t>
            </a:r>
            <a:r>
              <a:rPr lang="vi-VN" sz="2000" smtClean="0">
                <a:solidFill>
                  <a:srgbClr val="FF0000"/>
                </a:solidFill>
                <a:latin typeface="Times New Roman" panose="02020603050405020304" pitchFamily="18" charset="0"/>
                <a:cs typeface="Times New Roman" panose="02020603050405020304" pitchFamily="18" charset="0"/>
              </a:rPr>
              <a:t>Tỉ </a:t>
            </a:r>
            <a:r>
              <a:rPr lang="vi-VN" sz="2000">
                <a:solidFill>
                  <a:srgbClr val="FF0000"/>
                </a:solidFill>
                <a:latin typeface="Times New Roman" panose="02020603050405020304" pitchFamily="18" charset="0"/>
                <a:cs typeface="Times New Roman" panose="02020603050405020304" pitchFamily="18" charset="0"/>
              </a:rPr>
              <a:t>lệ: 1:1</a:t>
            </a:r>
          </a:p>
          <a:p>
            <a:r>
              <a:rPr lang="en-US" sz="2000" smtClean="0">
                <a:solidFill>
                  <a:srgbClr val="FF0000"/>
                </a:solidFill>
                <a:latin typeface="Times New Roman" panose="02020603050405020304" pitchFamily="18" charset="0"/>
                <a:cs typeface="Times New Roman" panose="02020603050405020304" pitchFamily="18" charset="0"/>
              </a:rPr>
              <a:t>- </a:t>
            </a:r>
            <a:r>
              <a:rPr lang="vi-VN" sz="2000" smtClean="0">
                <a:solidFill>
                  <a:srgbClr val="FF0000"/>
                </a:solidFill>
                <a:latin typeface="Times New Roman" panose="02020603050405020304" pitchFamily="18" charset="0"/>
                <a:cs typeface="Times New Roman" panose="02020603050405020304" pitchFamily="18" charset="0"/>
              </a:rPr>
              <a:t>Nơi </a:t>
            </a:r>
            <a:r>
              <a:rPr lang="vi-VN" sz="2000">
                <a:solidFill>
                  <a:srgbClr val="FF0000"/>
                </a:solidFill>
                <a:latin typeface="Times New Roman" panose="02020603050405020304" pitchFamily="18" charset="0"/>
                <a:cs typeface="Times New Roman" panose="02020603050405020304" pitchFamily="18" charset="0"/>
              </a:rPr>
              <a:t>thiết kế: Công ty S</a:t>
            </a:r>
          </a:p>
          <a:p>
            <a:r>
              <a:rPr lang="vi-VN" sz="2000">
                <a:solidFill>
                  <a:srgbClr val="FF0000"/>
                </a:solidFill>
                <a:latin typeface="Times New Roman" panose="02020603050405020304" pitchFamily="18" charset="0"/>
                <a:cs typeface="Times New Roman" panose="02020603050405020304" pitchFamily="18" charset="0"/>
              </a:rPr>
              <a:t>2. Em tìm hiểu số lượng, vật liệu của một chi tiết trong bản vẽ lắp ở bảng kê. </a:t>
            </a:r>
          </a:p>
          <a:p>
            <a:r>
              <a:rPr lang="vi-VN" sz="2000">
                <a:solidFill>
                  <a:srgbClr val="FF0000"/>
                </a:solidFill>
                <a:latin typeface="Times New Roman" panose="02020603050405020304" pitchFamily="18" charset="0"/>
                <a:cs typeface="Times New Roman" panose="02020603050405020304" pitchFamily="18" charset="0"/>
              </a:rPr>
              <a:t>VD: Đầu nối có số lượng 2, vật liệu thép.</a:t>
            </a:r>
          </a:p>
          <a:p>
            <a:r>
              <a:rPr lang="vi-VN" sz="2000">
                <a:solidFill>
                  <a:srgbClr val="FF0000"/>
                </a:solidFill>
                <a:latin typeface="Times New Roman" panose="02020603050405020304" pitchFamily="18" charset="0"/>
                <a:cs typeface="Times New Roman" panose="02020603050405020304" pitchFamily="18" charset="0"/>
              </a:rPr>
              <a:t>3. Trình tự lắp: 1 - 2 - 3 - 4.</a:t>
            </a:r>
          </a:p>
          <a:p>
            <a:r>
              <a:rPr lang="vi-VN" sz="2000">
                <a:solidFill>
                  <a:srgbClr val="FF0000"/>
                </a:solidFill>
                <a:latin typeface="Times New Roman" panose="02020603050405020304" pitchFamily="18" charset="0"/>
                <a:cs typeface="Times New Roman" panose="02020603050405020304" pitchFamily="18" charset="0"/>
              </a:rPr>
              <a:t>Trinh tự tháo: 4 - 3 - 2 - 1.</a:t>
            </a:r>
          </a:p>
        </p:txBody>
      </p:sp>
    </p:spTree>
    <p:extLst>
      <p:ext uri="{BB962C8B-B14F-4D97-AF65-F5344CB8AC3E}">
        <p14:creationId xmlns:p14="http://schemas.microsoft.com/office/powerpoint/2010/main" val="334510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down)">
                                      <p:cBhvr>
                                        <p:cTn id="20" dur="500"/>
                                        <p:tgtEl>
                                          <p:spTgt spid="2">
                                            <p:txEl>
                                              <p:pRg st="1" end="1"/>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00"/>
                                        <p:tgtEl>
                                          <p:spTgt spid="2">
                                            <p:txEl>
                                              <p:pRg st="2" end="2"/>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wipe(down)">
                                      <p:cBhvr>
                                        <p:cTn id="26" dur="500"/>
                                        <p:tgtEl>
                                          <p:spTgt spid="2">
                                            <p:txEl>
                                              <p:pRg st="3" end="3"/>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wipe(down)">
                                      <p:cBhvr>
                                        <p:cTn id="29" dur="500"/>
                                        <p:tgtEl>
                                          <p:spTgt spid="2">
                                            <p:txEl>
                                              <p:pRg st="4" end="4"/>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wipe(down)">
                                      <p:cBhvr>
                                        <p:cTn id="35" dur="500"/>
                                        <p:tgtEl>
                                          <p:spTgt spid="2">
                                            <p:txEl>
                                              <p:pRg st="6" end="6"/>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wipe(down)">
                                      <p:cBhvr>
                                        <p:cTn id="3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10560356"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1.Trình bày trình tự đọc bản vẽ lắp</a:t>
            </a:r>
          </a:p>
          <a:p>
            <a:r>
              <a:rPr lang="en-US" sz="2400" b="1">
                <a:latin typeface="Times New Roman" panose="02020603050405020304" pitchFamily="18" charset="0"/>
                <a:cs typeface="Times New Roman" panose="02020603050405020304" pitchFamily="18" charset="0"/>
              </a:rPr>
              <a:t>2. Đọc bản vẽ </a:t>
            </a:r>
            <a:r>
              <a:rPr lang="en-US" sz="2400" b="1" smtClean="0">
                <a:latin typeface="Times New Roman" panose="02020603050405020304" pitchFamily="18" charset="0"/>
                <a:cs typeface="Times New Roman" panose="02020603050405020304" pitchFamily="18" charset="0"/>
              </a:rPr>
              <a:t>bộ ống nối theo </a:t>
            </a:r>
            <a:r>
              <a:rPr lang="en-US" sz="2400" b="1">
                <a:latin typeface="Times New Roman" panose="02020603050405020304" pitchFamily="18" charset="0"/>
                <a:cs typeface="Times New Roman" panose="02020603050405020304" pitchFamily="18" charset="0"/>
              </a:rPr>
              <a:t>bảng 4.1</a:t>
            </a:r>
          </a:p>
        </p:txBody>
      </p:sp>
      <p:graphicFrame>
        <p:nvGraphicFramePr>
          <p:cNvPr id="16" name="Table 15"/>
          <p:cNvGraphicFramePr>
            <a:graphicFrameLocks noGrp="1"/>
          </p:cNvGraphicFramePr>
          <p:nvPr>
            <p:extLst>
              <p:ext uri="{D42A27DB-BD31-4B8C-83A1-F6EECF244321}">
                <p14:modId xmlns:p14="http://schemas.microsoft.com/office/powerpoint/2010/main" val="2790662738"/>
              </p:ext>
            </p:extLst>
          </p:nvPr>
        </p:nvGraphicFramePr>
        <p:xfrm>
          <a:off x="309807" y="1189081"/>
          <a:ext cx="7210667" cy="4427342"/>
        </p:xfrm>
        <a:graphic>
          <a:graphicData uri="http://schemas.openxmlformats.org/drawingml/2006/table">
            <a:tbl>
              <a:tblPr firstRow="1" firstCol="1" bandRow="1"/>
              <a:tblGrid>
                <a:gridCol w="1453701">
                  <a:extLst>
                    <a:ext uri="{9D8B030D-6E8A-4147-A177-3AD203B41FA5}">
                      <a16:colId xmlns:a16="http://schemas.microsoft.com/office/drawing/2014/main" val="292896339"/>
                    </a:ext>
                  </a:extLst>
                </a:gridCol>
                <a:gridCol w="2789831">
                  <a:extLst>
                    <a:ext uri="{9D8B030D-6E8A-4147-A177-3AD203B41FA5}">
                      <a16:colId xmlns:a16="http://schemas.microsoft.com/office/drawing/2014/main" val="2268557819"/>
                    </a:ext>
                  </a:extLst>
                </a:gridCol>
                <a:gridCol w="2967135">
                  <a:extLst>
                    <a:ext uri="{9D8B030D-6E8A-4147-A177-3AD203B41FA5}">
                      <a16:colId xmlns:a16="http://schemas.microsoft.com/office/drawing/2014/main" val="1257030595"/>
                    </a:ext>
                  </a:extLst>
                </a:gridCol>
              </a:tblGrid>
              <a:tr h="198719">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Trình tự đọc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Nội dung đọc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Kết quả đọc bản vẽ </a:t>
                      </a:r>
                      <a:r>
                        <a:rPr lang="en-US" sz="1600" b="1" smtClean="0">
                          <a:effectLst/>
                          <a:latin typeface="Times New Roman" panose="02020603050405020304" pitchFamily="18" charset="0"/>
                          <a:ea typeface="Calibri" panose="020F0502020204030204" pitchFamily="34" charset="0"/>
                          <a:cs typeface="Times New Roman" panose="02020603050405020304" pitchFamily="18" charset="0"/>
                        </a:rPr>
                        <a:t>lắp</a:t>
                      </a:r>
                      <a:r>
                        <a:rPr lang="en-US" sz="1600" b="1" baseline="0" smtClean="0">
                          <a:effectLst/>
                          <a:latin typeface="Times New Roman" panose="02020603050405020304" pitchFamily="18" charset="0"/>
                          <a:ea typeface="Calibri" panose="020F0502020204030204" pitchFamily="34" charset="0"/>
                          <a:cs typeface="Times New Roman" panose="02020603050405020304" pitchFamily="18" charset="0"/>
                        </a:rPr>
                        <a:t> hình 4.3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0064209"/>
                  </a:ext>
                </a:extLst>
              </a:tr>
              <a:tr h="397438">
                <a:tc>
                  <a:txBody>
                    <a:bodyPr/>
                    <a:lstStyle/>
                    <a:p>
                      <a:pPr marL="0" marR="0">
                        <a:spcBef>
                          <a:spcPts val="0"/>
                        </a:spcBef>
                        <a:spcAft>
                          <a:spcPts val="0"/>
                        </a:spcAft>
                      </a:pPr>
                      <a:r>
                        <a:rPr lang="en-US" sz="1600" b="1" i="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 1. Khung tên: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Tên gọi sản phẩm</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bản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vẽ</a:t>
                      </a:r>
                    </a:p>
                    <a:p>
                      <a:pPr marL="0" marR="0">
                        <a:lnSpc>
                          <a:spcPct val="107000"/>
                        </a:lnSpc>
                        <a:spcBef>
                          <a:spcPts val="0"/>
                        </a:spcBef>
                        <a:spcAft>
                          <a:spcPts val="0"/>
                        </a:spcAft>
                      </a:pP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Nơi</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thiết tế</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Cụm</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ống nối</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1:1</a:t>
                      </a:r>
                    </a:p>
                    <a:p>
                      <a:pPr marL="0" marR="0">
                        <a:lnSpc>
                          <a:spcPct val="107000"/>
                        </a:lnSpc>
                        <a:spcBef>
                          <a:spcPts val="0"/>
                        </a:spcBef>
                        <a:spcAft>
                          <a:spcPts val="0"/>
                        </a:spcAft>
                      </a:pP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Công ty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920368"/>
                  </a:ext>
                </a:extLst>
              </a:tr>
              <a:tr h="591533">
                <a:tc>
                  <a:txBody>
                    <a:bodyPr/>
                    <a:lstStyle/>
                    <a:p>
                      <a:pPr marL="0" marR="0">
                        <a:lnSpc>
                          <a:spcPct val="107000"/>
                        </a:lnSpc>
                        <a:spcBef>
                          <a:spcPts val="0"/>
                        </a:spcBef>
                        <a:spcAft>
                          <a:spcPts val="0"/>
                        </a:spcAft>
                      </a:pPr>
                      <a:r>
                        <a:rPr lang="en-US" sz="16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2. Bảng kê</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Tên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chi tiết và</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số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lượng, vật</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liệu</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7000"/>
                        </a:lnSpc>
                        <a:spcBef>
                          <a:spcPts val="0"/>
                        </a:spcBef>
                        <a:spcAft>
                          <a:spcPts val="0"/>
                        </a:spcAft>
                        <a:buFontTx/>
                        <a:buNone/>
                      </a:pPr>
                      <a:r>
                        <a:rPr lang="en-US" sz="1600" baseline="0" smtClean="0">
                          <a:effectLst/>
                          <a:latin typeface="Times New Roman" panose="02020603050405020304" pitchFamily="18" charset="0"/>
                          <a:ea typeface="Calibri" panose="020F0502020204030204" pitchFamily="34" charset="0"/>
                          <a:cs typeface="Times New Roman" panose="02020603050405020304" pitchFamily="18" charset="0"/>
                        </a:rPr>
                        <a:t>- Đầu nối, số lượng 2, thép</a:t>
                      </a:r>
                    </a:p>
                    <a:p>
                      <a:pPr marL="0" marR="0" indent="0">
                        <a:lnSpc>
                          <a:spcPct val="107000"/>
                        </a:lnSpc>
                        <a:spcBef>
                          <a:spcPts val="0"/>
                        </a:spcBef>
                        <a:spcAft>
                          <a:spcPts val="0"/>
                        </a:spcAft>
                        <a:buFontTx/>
                        <a:buNone/>
                      </a:pPr>
                      <a:r>
                        <a:rPr lang="en-US" sz="1600" baseline="0" smtClean="0">
                          <a:effectLst/>
                          <a:latin typeface="Times New Roman" panose="02020603050405020304" pitchFamily="18" charset="0"/>
                          <a:ea typeface="Calibri" panose="020F0502020204030204" pitchFamily="34" charset="0"/>
                          <a:cs typeface="Times New Roman" panose="02020603050405020304" pitchFamily="18" charset="0"/>
                        </a:rPr>
                        <a:t>- Bu lông M8x30, số lượng 4, thép</a:t>
                      </a:r>
                    </a:p>
                    <a:p>
                      <a:pPr marL="0" marR="0" indent="0">
                        <a:lnSpc>
                          <a:spcPct val="107000"/>
                        </a:lnSpc>
                        <a:spcBef>
                          <a:spcPts val="0"/>
                        </a:spcBef>
                        <a:spcAft>
                          <a:spcPts val="0"/>
                        </a:spcAft>
                        <a:buFontTx/>
                        <a:buNone/>
                      </a:pPr>
                      <a:r>
                        <a:rPr lang="en-US" sz="1600" baseline="0" smtClean="0">
                          <a:effectLst/>
                          <a:latin typeface="Times New Roman" panose="02020603050405020304" pitchFamily="18" charset="0"/>
                          <a:ea typeface="Calibri" panose="020F0502020204030204" pitchFamily="34" charset="0"/>
                          <a:cs typeface="Times New Roman" panose="02020603050405020304" pitchFamily="18" charset="0"/>
                        </a:rPr>
                        <a:t>- Vòng đệm 8, số lượng 4, thép</a:t>
                      </a:r>
                    </a:p>
                    <a:p>
                      <a:pPr marL="0" marR="0" indent="0">
                        <a:lnSpc>
                          <a:spcPct val="107000"/>
                        </a:lnSpc>
                        <a:spcBef>
                          <a:spcPts val="0"/>
                        </a:spcBef>
                        <a:spcAft>
                          <a:spcPts val="0"/>
                        </a:spcAft>
                        <a:buFontTx/>
                        <a:buNone/>
                      </a:pPr>
                      <a:r>
                        <a:rPr lang="en-US" sz="1600" baseline="0" smtClean="0">
                          <a:effectLst/>
                          <a:latin typeface="Times New Roman" panose="02020603050405020304" pitchFamily="18" charset="0"/>
                          <a:ea typeface="Calibri" panose="020F0502020204030204" pitchFamily="34" charset="0"/>
                          <a:cs typeface="Times New Roman" panose="02020603050405020304" pitchFamily="18" charset="0"/>
                        </a:rPr>
                        <a:t>- Đai ốc M8, số lượng 4, thép.</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241720"/>
                  </a:ext>
                </a:extLst>
              </a:tr>
              <a:tr h="582785">
                <a:tc>
                  <a:txBody>
                    <a:bodyPr/>
                    <a:lstStyle/>
                    <a:p>
                      <a:pPr marL="0" marR="0">
                        <a:lnSpc>
                          <a:spcPct val="107000"/>
                        </a:lnSpc>
                        <a:spcBef>
                          <a:spcPts val="0"/>
                        </a:spcBef>
                        <a:spcAft>
                          <a:spcPts val="0"/>
                        </a:spcAft>
                      </a:pPr>
                      <a:r>
                        <a:rPr lang="en-US" sz="16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3. Hình biểu diễn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buFontTx/>
                        <a:buNone/>
                      </a:pP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 Tên</a:t>
                      </a:r>
                      <a:r>
                        <a:rPr lang="en-US" sz="1600" baseline="0" smtClean="0">
                          <a:effectLst/>
                          <a:latin typeface="Times New Roman" panose="02020603050405020304" pitchFamily="18" charset="0"/>
                          <a:ea typeface="Times New Roman" panose="02020603050405020304" pitchFamily="18" charset="0"/>
                          <a:cs typeface="Times New Roman" panose="02020603050405020304" pitchFamily="18" charset="0"/>
                        </a:rPr>
                        <a:t> gọi các h</a:t>
                      </a: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ình chiếu</a:t>
                      </a:r>
                    </a:p>
                    <a:p>
                      <a:pPr marL="0" marR="0" indent="0">
                        <a:spcBef>
                          <a:spcPts val="0"/>
                        </a:spcBef>
                        <a:spcAft>
                          <a:spcPts val="0"/>
                        </a:spcAft>
                        <a:buFontTx/>
                        <a:buNone/>
                      </a:pP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 Tên</a:t>
                      </a:r>
                      <a:r>
                        <a:rPr lang="en-US" sz="1600" baseline="0" smtClean="0">
                          <a:effectLst/>
                          <a:latin typeface="Times New Roman" panose="02020603050405020304" pitchFamily="18" charset="0"/>
                          <a:ea typeface="Times New Roman" panose="02020603050405020304" pitchFamily="18" charset="0"/>
                          <a:cs typeface="Times New Roman" panose="02020603050405020304" pitchFamily="18" charset="0"/>
                        </a:rPr>
                        <a:t> gọi hình cắt</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Hình chiếu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cạnh.</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Hình chiếu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đứng</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746877"/>
                  </a:ext>
                </a:extLst>
              </a:tr>
              <a:tr h="505345">
                <a:tc>
                  <a:txBody>
                    <a:bodyPr/>
                    <a:lstStyle/>
                    <a:p>
                      <a:pPr marL="0" marR="0">
                        <a:lnSpc>
                          <a:spcPct val="107000"/>
                        </a:lnSpc>
                        <a:spcBef>
                          <a:spcPts val="0"/>
                        </a:spcBef>
                        <a:spcAft>
                          <a:spcPts val="0"/>
                        </a:spcAft>
                      </a:pPr>
                      <a:r>
                        <a:rPr lang="en-US" sz="16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4. Kích thước: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Kích thước </a:t>
                      </a: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chung</a:t>
                      </a:r>
                    </a:p>
                    <a:p>
                      <a:pPr marL="0" marR="0">
                        <a:spcBef>
                          <a:spcPts val="0"/>
                        </a:spcBef>
                        <a:spcAft>
                          <a:spcPts val="0"/>
                        </a:spcAft>
                      </a:pP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Kích thước lắp </a:t>
                      </a: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ráp</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200" smtClean="0">
                          <a:solidFill>
                            <a:schemeClr val="tx1"/>
                          </a:solidFill>
                          <a:effectLst/>
                          <a:latin typeface="Times New Roman" panose="02020603050405020304" pitchFamily="18" charset="0"/>
                          <a:ea typeface="+mn-ea"/>
                          <a:cs typeface="Times New Roman" panose="02020603050405020304" pitchFamily="18" charset="0"/>
                        </a:rPr>
                        <a:t>Ø86, 66</a:t>
                      </a:r>
                    </a:p>
                    <a:p>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200" smtClean="0">
                          <a:solidFill>
                            <a:schemeClr val="tx1"/>
                          </a:solidFill>
                          <a:effectLst/>
                          <a:latin typeface="Times New Roman" panose="02020603050405020304" pitchFamily="18" charset="0"/>
                          <a:ea typeface="+mn-ea"/>
                          <a:cs typeface="Times New Roman" panose="02020603050405020304" pitchFamily="18" charset="0"/>
                        </a:rPr>
                        <a:t>Ø66, M8</a:t>
                      </a:r>
                      <a:endParaRPr lang="en-US" sz="1600" kern="1200">
                        <a:solidFill>
                          <a:schemeClr val="tx1"/>
                        </a:solidFill>
                        <a:effectLst/>
                        <a:latin typeface="Times New Roman" panose="02020603050405020304" pitchFamily="18" charset="0"/>
                        <a:ea typeface="+mn-ea"/>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521423"/>
                  </a:ext>
                </a:extLst>
              </a:tr>
              <a:tr h="518527">
                <a:tc>
                  <a:txBody>
                    <a:bodyPr/>
                    <a:lstStyle/>
                    <a:p>
                      <a:pPr marL="0" marR="0">
                        <a:lnSpc>
                          <a:spcPct val="107000"/>
                        </a:lnSpc>
                        <a:spcBef>
                          <a:spcPts val="0"/>
                        </a:spcBef>
                        <a:spcAft>
                          <a:spcPts val="0"/>
                        </a:spcAft>
                      </a:pPr>
                      <a:r>
                        <a:rPr lang="en-US" sz="1600" b="1" i="1">
                          <a:effectLst/>
                          <a:latin typeface="Times New Roman" panose="02020603050405020304" pitchFamily="18" charset="0"/>
                          <a:ea typeface="Calibri" panose="020F0502020204030204" pitchFamily="34" charset="0"/>
                          <a:cs typeface="Times New Roman" panose="02020603050405020304" pitchFamily="18" charset="0"/>
                        </a:rPr>
                        <a:t>Bước 5. Phân tích chi tiết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Tô</a:t>
                      </a:r>
                      <a:r>
                        <a:rPr lang="en-US" sz="1600" baseline="0" smtClean="0">
                          <a:effectLst/>
                          <a:latin typeface="Times New Roman" panose="02020603050405020304" pitchFamily="18" charset="0"/>
                          <a:ea typeface="Times New Roman" panose="02020603050405020304" pitchFamily="18" charset="0"/>
                          <a:cs typeface="Times New Roman" panose="02020603050405020304" pitchFamily="18" charset="0"/>
                        </a:rPr>
                        <a:t> màu cho cá chi tiết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Tô</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màu các chi tiết như hình 4.6</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279251"/>
                  </a:ext>
                </a:extLst>
              </a:tr>
              <a:tr h="646176">
                <a:tc>
                  <a:txBody>
                    <a:bodyPr/>
                    <a:lstStyle/>
                    <a:p>
                      <a:pPr marL="0" marR="0">
                        <a:lnSpc>
                          <a:spcPct val="107000"/>
                        </a:lnSpc>
                        <a:spcBef>
                          <a:spcPts val="0"/>
                        </a:spcBef>
                        <a:spcAft>
                          <a:spcPts val="0"/>
                        </a:spcAft>
                      </a:pPr>
                      <a:r>
                        <a:rPr lang="en-US" sz="1600" b="1" i="1">
                          <a:effectLst/>
                          <a:latin typeface="Times New Roman" panose="02020603050405020304" pitchFamily="18" charset="0"/>
                          <a:ea typeface="Calibri" panose="020F0502020204030204" pitchFamily="34" charset="0"/>
                          <a:cs typeface="Times New Roman" panose="02020603050405020304" pitchFamily="18" charset="0"/>
                        </a:rPr>
                        <a:t>Bước 6. Tổng hợp</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Trình tự </a:t>
                      </a: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tháo, lắp,</a:t>
                      </a:r>
                      <a:r>
                        <a:rPr lang="en-US" sz="1600" baseline="0" smtClean="0">
                          <a:effectLst/>
                          <a:latin typeface="Times New Roman" panose="02020603050405020304" pitchFamily="18" charset="0"/>
                          <a:ea typeface="Times New Roman" panose="02020603050405020304" pitchFamily="18" charset="0"/>
                          <a:cs typeface="Times New Roman" panose="02020603050405020304" pitchFamily="18" charset="0"/>
                        </a:rPr>
                        <a:t> công dụng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Lắp:1-2-3-4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Tx/>
                        <a:buNone/>
                      </a:pP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Tháo:</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4-3-2-1</a:t>
                      </a:r>
                    </a:p>
                    <a:p>
                      <a:pPr marL="0" marR="0" indent="0">
                        <a:lnSpc>
                          <a:spcPct val="107000"/>
                        </a:lnSpc>
                        <a:spcBef>
                          <a:spcPts val="0"/>
                        </a:spcBef>
                        <a:spcAft>
                          <a:spcPts val="0"/>
                        </a:spcAft>
                        <a:buFontTx/>
                        <a:buNone/>
                      </a:pP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Nối hai đầu ống với nhau</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334773"/>
                  </a:ext>
                </a:extLst>
              </a:tr>
            </a:tbl>
          </a:graphicData>
        </a:graphic>
      </p:graphicFrame>
      <p:pic>
        <p:nvPicPr>
          <p:cNvPr id="4" name="Picture 3"/>
          <p:cNvPicPr>
            <a:picLocks noChangeAspect="1"/>
          </p:cNvPicPr>
          <p:nvPr/>
        </p:nvPicPr>
        <p:blipFill>
          <a:blip r:embed="rId2"/>
          <a:stretch>
            <a:fillRect/>
          </a:stretch>
        </p:blipFill>
        <p:spPr>
          <a:xfrm>
            <a:off x="7744408" y="801697"/>
            <a:ext cx="4273421" cy="5589772"/>
          </a:xfrm>
          <a:prstGeom prst="rect">
            <a:avLst/>
          </a:prstGeom>
        </p:spPr>
      </p:pic>
    </p:spTree>
    <p:extLst>
      <p:ext uri="{BB962C8B-B14F-4D97-AF65-F5344CB8AC3E}">
        <p14:creationId xmlns:p14="http://schemas.microsoft.com/office/powerpoint/2010/main" val="356516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507</TotalTime>
  <Words>1454</Words>
  <Application>Microsoft Office PowerPoint</Application>
  <PresentationFormat>Widescreen</PresentationFormat>
  <Paragraphs>161</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51</cp:revision>
  <dcterms:created xsi:type="dcterms:W3CDTF">2023-06-21T22:05:51Z</dcterms:created>
  <dcterms:modified xsi:type="dcterms:W3CDTF">2023-11-18T01:34:51Z</dcterms:modified>
</cp:coreProperties>
</file>