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44" r:id="rId9"/>
    <p:sldId id="281" r:id="rId10"/>
    <p:sldId id="315" r:id="rId11"/>
    <p:sldId id="316" r:id="rId12"/>
    <p:sldId id="317" r:id="rId13"/>
    <p:sldId id="333" r:id="rId14"/>
    <p:sldId id="283" r:id="rId15"/>
    <p:sldId id="345" r:id="rId16"/>
    <p:sldId id="335" r:id="rId17"/>
    <p:sldId id="336" r:id="rId18"/>
    <p:sldId id="337" r:id="rId19"/>
    <p:sldId id="346" r:id="rId20"/>
    <p:sldId id="313" r:id="rId21"/>
    <p:sldId id="340" r:id="rId22"/>
    <p:sldId id="341" r:id="rId23"/>
    <p:sldId id="347" r:id="rId24"/>
    <p:sldId id="343" r:id="rId25"/>
    <p:sldId id="348" r:id="rId26"/>
    <p:sldId id="314" r:id="rId27"/>
    <p:sldId id="330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1"/>
    <a:srgbClr val="CBEAF0"/>
    <a:srgbClr val="48C0B6"/>
    <a:srgbClr val="00B2A5"/>
    <a:srgbClr val="00A9A5"/>
    <a:srgbClr val="0FB7BD"/>
    <a:srgbClr val="FBB040"/>
    <a:srgbClr val="F7941E"/>
    <a:srgbClr val="048DA4"/>
    <a:srgbClr val="FFD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3089"/>
  </p:normalViewPr>
  <p:slideViewPr>
    <p:cSldViewPr snapToGrid="0" showGuides="1">
      <p:cViewPr>
        <p:scale>
          <a:sx n="75" d="100"/>
          <a:sy n="75" d="100"/>
        </p:scale>
        <p:origin x="-894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5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entrance exam</a:t>
            </a:r>
            <a:r>
              <a:rPr lang="vi-VN" sz="4800" dirty="0"/>
              <a:t>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0622" y="4065625"/>
            <a:ext cx="4656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kỳ thi đầu vào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055342" y="3252092"/>
            <a:ext cx="2696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48DA4"/>
                </a:solidFill>
              </a:rPr>
              <a:t>/ˈ</a:t>
            </a:r>
            <a:r>
              <a:rPr lang="en-US" sz="2400" b="1" dirty="0" err="1">
                <a:solidFill>
                  <a:srgbClr val="048DA4"/>
                </a:solidFill>
              </a:rPr>
              <a:t>en.trəns</a:t>
            </a:r>
            <a:r>
              <a:rPr lang="en-US" sz="2400" b="1" dirty="0">
                <a:solidFill>
                  <a:srgbClr val="048DA4"/>
                </a:solidFill>
              </a:rPr>
              <a:t> </a:t>
            </a:r>
            <a:r>
              <a:rPr lang="en-US" sz="2400" b="1" dirty="0" err="1">
                <a:solidFill>
                  <a:srgbClr val="048DA4"/>
                </a:solidFill>
              </a:rPr>
              <a:t>ɪɡˌzæm</a:t>
            </a:r>
            <a:r>
              <a:rPr lang="en-US" sz="24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D996E0-B1C9-B549-9985-237B96CBD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648" y="1625747"/>
            <a:ext cx="5864352" cy="37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midterm</a:t>
            </a:r>
            <a:r>
              <a:rPr lang="vi-VN" sz="4800" dirty="0"/>
              <a:t>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giữa học kỳ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16654" y="3252092"/>
            <a:ext cx="1773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48DA4"/>
                </a:solidFill>
              </a:rPr>
              <a:t>/ˈ</a:t>
            </a:r>
            <a:r>
              <a:rPr lang="en-US" sz="2400" b="1" dirty="0" err="1">
                <a:solidFill>
                  <a:srgbClr val="048DA4"/>
                </a:solidFill>
              </a:rPr>
              <a:t>mɪd.tɜːm</a:t>
            </a:r>
            <a:r>
              <a:rPr lang="en-US" sz="24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385E6B-8687-B04A-AA24-CA2F68826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088" y="2026790"/>
            <a:ext cx="5518912" cy="31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outdoor</a:t>
            </a:r>
            <a:r>
              <a:rPr lang="vi-VN" sz="4800" dirty="0"/>
              <a:t>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ngoài trời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89846" y="3252092"/>
            <a:ext cx="1627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48DA4"/>
                </a:solidFill>
              </a:rPr>
              <a:t>/ˈ</a:t>
            </a:r>
            <a:r>
              <a:rPr lang="en-US" sz="2400" b="1" dirty="0" err="1">
                <a:solidFill>
                  <a:srgbClr val="048DA4"/>
                </a:solidFill>
              </a:rPr>
              <a:t>aʊtˌdɔːr</a:t>
            </a:r>
            <a:r>
              <a:rPr lang="en-US" sz="24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21E3D1-B556-514C-A02E-88B283019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023" y="2026790"/>
            <a:ext cx="5428977" cy="305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gifted</a:t>
            </a:r>
            <a:r>
              <a:rPr lang="vi-VN" sz="4800" dirty="0"/>
              <a:t>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năng khiếu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701254" y="3252092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48DA4"/>
                </a:solidFill>
              </a:rPr>
              <a:t>/ˈ</a:t>
            </a:r>
            <a:r>
              <a:rPr lang="en-US" sz="2400" b="1" dirty="0" err="1">
                <a:solidFill>
                  <a:srgbClr val="048DA4"/>
                </a:solidFill>
              </a:rPr>
              <a:t>ɡɪf.tɪd</a:t>
            </a:r>
            <a:r>
              <a:rPr lang="en-US" sz="24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98AED7-AA57-544A-B489-1602DEEBE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56" y="1590116"/>
            <a:ext cx="5667355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142764"/>
              </p:ext>
            </p:extLst>
          </p:nvPr>
        </p:nvGraphicFramePr>
        <p:xfrm>
          <a:off x="980122" y="1412780"/>
          <a:ext cx="9797606" cy="3549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7078">
                  <a:extLst>
                    <a:ext uri="{9D8B030D-6E8A-4147-A177-3AD203B41FA5}">
                      <a16:colId xmlns:a16="http://schemas.microsoft.com/office/drawing/2014/main" xmlns="" val="1125760532"/>
                    </a:ext>
                  </a:extLst>
                </a:gridCol>
                <a:gridCol w="3121152">
                  <a:extLst>
                    <a:ext uri="{9D8B030D-6E8A-4147-A177-3AD203B41FA5}">
                      <a16:colId xmlns:a16="http://schemas.microsoft.com/office/drawing/2014/main" xmlns="" val="121726448"/>
                    </a:ext>
                  </a:extLst>
                </a:gridCol>
                <a:gridCol w="3389376">
                  <a:extLst>
                    <a:ext uri="{9D8B030D-6E8A-4147-A177-3AD203B41FA5}">
                      <a16:colId xmlns:a16="http://schemas.microsoft.com/office/drawing/2014/main" xmlns="" val="3554578945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Form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Pronunciation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Meaning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2343099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 entrance exam (n)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/ˈen.trəns ɪɡˌzæm/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kỳ thi đầu vào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857390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2. facility (n)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/fəˈsɪl.ə.ti/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thiết bị</a:t>
                      </a:r>
                      <a:r>
                        <a:rPr lang="vi-VN" sz="2400">
                          <a:effectLst/>
                        </a:rPr>
                        <a:t>/ tiện nghi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2163157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3. midterm (n)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/ˈmɪd.tɜːm/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giữa học kỳ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0121773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4. outdoor (adj)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/ˈ</a:t>
                      </a:r>
                      <a:r>
                        <a:rPr lang="en-US" sz="2400" dirty="0" err="1">
                          <a:effectLst/>
                        </a:rPr>
                        <a:t>aʊtˌdɔːr</a:t>
                      </a:r>
                      <a:r>
                        <a:rPr lang="en-US" sz="2400" dirty="0">
                          <a:effectLst/>
                        </a:rPr>
                        <a:t>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ngoài trời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0210045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5. gifted (adj)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/ˈɡɪf.tɪd/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năng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khiếu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8935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5456245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2837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11839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in columns A and B to form phrases. Then say them aloud.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9080537" y="2022917"/>
            <a:ext cx="20393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d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b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e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45213BC-8FCC-FE42-B5BE-81BDCF76B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728311"/>
              </p:ext>
            </p:extLst>
          </p:nvPr>
        </p:nvGraphicFramePr>
        <p:xfrm>
          <a:off x="539852" y="2361263"/>
          <a:ext cx="6829136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568">
                  <a:extLst>
                    <a:ext uri="{9D8B030D-6E8A-4147-A177-3AD203B41FA5}">
                      <a16:colId xmlns:a16="http://schemas.microsoft.com/office/drawing/2014/main" xmlns="" val="4152932299"/>
                    </a:ext>
                  </a:extLst>
                </a:gridCol>
                <a:gridCol w="3414568">
                  <a:extLst>
                    <a:ext uri="{9D8B030D-6E8A-4147-A177-3AD203B41FA5}">
                      <a16:colId xmlns:a16="http://schemas.microsoft.com/office/drawing/2014/main" xmlns="" val="30334628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6816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1. entrance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a. students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2286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2. school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b. activities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203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3. outdoor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c. facilities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0056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4. midterm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d. examination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6874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5. gifted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e. test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2447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phrases in         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11074" y="130746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3859" y="12048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852" y="2297642"/>
            <a:ext cx="11211098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</a:rPr>
              <a:t>1. </a:t>
            </a:r>
            <a:r>
              <a:rPr lang="en-US" sz="2400" dirty="0" err="1">
                <a:solidFill>
                  <a:srgbClr val="242021"/>
                </a:solidFill>
              </a:rPr>
              <a:t>Binh</a:t>
            </a:r>
            <a:r>
              <a:rPr lang="en-US" sz="2400" dirty="0">
                <a:solidFill>
                  <a:srgbClr val="242021"/>
                </a:solidFill>
              </a:rPr>
              <a:t> Minh Lower Secondary School is for _____________ in the city.</a:t>
            </a:r>
            <a:br>
              <a:rPr lang="en-US" sz="2400" dirty="0">
                <a:solidFill>
                  <a:srgbClr val="242021"/>
                </a:solidFill>
              </a:rPr>
            </a:br>
            <a:r>
              <a:rPr lang="en-US" sz="2400" b="1" dirty="0">
                <a:solidFill>
                  <a:srgbClr val="F26548"/>
                </a:solidFill>
              </a:rPr>
              <a:t>2. </a:t>
            </a:r>
            <a:r>
              <a:rPr lang="en-US" sz="2400" dirty="0">
                <a:solidFill>
                  <a:srgbClr val="242021"/>
                </a:solidFill>
              </a:rPr>
              <a:t>Our ____________ usually covers the first three units.</a:t>
            </a:r>
            <a:br>
              <a:rPr lang="en-US" sz="2400" dirty="0">
                <a:solidFill>
                  <a:srgbClr val="242021"/>
                </a:solidFill>
              </a:rPr>
            </a:br>
            <a:r>
              <a:rPr lang="en-US" sz="2400" b="1" dirty="0">
                <a:solidFill>
                  <a:srgbClr val="F26548"/>
                </a:solidFill>
              </a:rPr>
              <a:t>3. </a:t>
            </a:r>
            <a:r>
              <a:rPr lang="en-US" sz="2400" dirty="0">
                <a:solidFill>
                  <a:srgbClr val="242021"/>
                </a:solidFill>
              </a:rPr>
              <a:t>Students in my school take part in many _______________ during the school year.</a:t>
            </a:r>
            <a:br>
              <a:rPr lang="en-US" sz="2400" dirty="0">
                <a:solidFill>
                  <a:srgbClr val="242021"/>
                </a:solidFill>
              </a:rPr>
            </a:br>
            <a:r>
              <a:rPr lang="en-US" sz="2400" b="1" dirty="0">
                <a:solidFill>
                  <a:srgbClr val="F26548"/>
                </a:solidFill>
              </a:rPr>
              <a:t>4. </a:t>
            </a:r>
            <a:r>
              <a:rPr lang="en-US" sz="2400" dirty="0">
                <a:solidFill>
                  <a:srgbClr val="242021"/>
                </a:solidFill>
              </a:rPr>
              <a:t>Our school has a lot of modern _____________.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</a:rPr>
              <a:t>5. </a:t>
            </a:r>
            <a:r>
              <a:rPr lang="en-US" sz="2400" dirty="0">
                <a:solidFill>
                  <a:srgbClr val="242021"/>
                </a:solidFill>
              </a:rPr>
              <a:t>In order to study in Quoc Hoc – Hue you have to pass an __________________.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011567" y="2512939"/>
            <a:ext cx="210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5800" y="3291928"/>
            <a:ext cx="1943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mid-term test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3925" y="4034296"/>
            <a:ext cx="2438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5427" y="4750847"/>
            <a:ext cx="2136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6315" y="5479464"/>
            <a:ext cx="294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82973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Answer the questions about your school.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853" y="2175415"/>
            <a:ext cx="6398830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Who is the most gifted student in your school?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When does the first-term test take place?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 you have to take an entrance examination to study at your school?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kind of facilities does your school have?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types of outdoor activities do you like to take part in?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23AA42-5C45-1445-A8C6-81069C407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718" y="2850834"/>
            <a:ext cx="4273067" cy="31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5456245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2127" y="3819610"/>
            <a:ext cx="5465180" cy="14464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What letters can we use to make the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 sound?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chant. Pay attention to the sounds /</a:t>
            </a:r>
            <a:r>
              <a:rPr lang="en-US" dirty="0" err="1">
                <a:solidFill>
                  <a:schemeClr val="tx1"/>
                </a:solidFill>
              </a:rPr>
              <a:t>tʃ</a:t>
            </a:r>
            <a:r>
              <a:rPr lang="en-US" dirty="0">
                <a:solidFill>
                  <a:schemeClr val="tx1"/>
                </a:solidFill>
              </a:rPr>
              <a:t>/ and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1173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6000" y="2937844"/>
            <a:ext cx="5519010" cy="2895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/>
              <a:t>To let students listen and notice the targeted sounds in individual words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/>
              <a:t>To let students practice pronouncing the targeted sounds in sentences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511004" y="1439884"/>
            <a:ext cx="3187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/</a:t>
            </a:r>
            <a:r>
              <a:rPr lang="en-US" sz="4400" b="1" dirty="0" err="1">
                <a:solidFill>
                  <a:srgbClr val="FF0000"/>
                </a:solidFill>
              </a:rPr>
              <a:t>tʃ</a:t>
            </a:r>
            <a:r>
              <a:rPr lang="en-US" sz="4400" b="1" dirty="0">
                <a:solidFill>
                  <a:srgbClr val="FF0000"/>
                </a:solidFill>
              </a:rPr>
              <a:t>/ and /</a:t>
            </a:r>
            <a:r>
              <a:rPr lang="en-US" sz="4400" b="1" dirty="0" err="1">
                <a:solidFill>
                  <a:srgbClr val="FF0000"/>
                </a:solidFill>
              </a:rPr>
              <a:t>dʒ</a:t>
            </a:r>
            <a:r>
              <a:rPr lang="en-US" sz="4400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026" y="1398528"/>
            <a:ext cx="1089025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What letters can we use to make the </a:t>
            </a:r>
            <a:r>
              <a:rPr lang="en-US" sz="2800" b="1" dirty="0">
                <a:solidFill>
                  <a:srgbClr val="FF98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b="1" dirty="0" err="1">
                <a:solidFill>
                  <a:srgbClr val="FF98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dʒ</a:t>
            </a:r>
            <a:r>
              <a:rPr lang="en-US" sz="2800" b="1" dirty="0">
                <a:solidFill>
                  <a:srgbClr val="FF98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sound?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E8D47C0B-5867-1D47-B808-EC2DD213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644317"/>
              </p:ext>
            </p:extLst>
          </p:nvPr>
        </p:nvGraphicFramePr>
        <p:xfrm>
          <a:off x="1816847" y="2667857"/>
          <a:ext cx="81280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15242118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3804520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tʃ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32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dʒ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32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969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ch</a:t>
                      </a:r>
                      <a:r>
                        <a:rPr lang="en-US" sz="3200" dirty="0"/>
                        <a:t>erry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ch</a:t>
                      </a:r>
                      <a:r>
                        <a:rPr lang="en-US" sz="3200" dirty="0"/>
                        <a:t>eaper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ch</a:t>
                      </a:r>
                      <a:r>
                        <a:rPr lang="en-US" sz="3200" dirty="0"/>
                        <a:t>ildren</a:t>
                      </a:r>
                    </a:p>
                    <a:p>
                      <a:pPr algn="ctr"/>
                      <a:r>
                        <a:rPr lang="en-US" sz="3200" dirty="0"/>
                        <a:t>lun</a:t>
                      </a:r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ch</a:t>
                      </a:r>
                    </a:p>
                    <a:p>
                      <a:pPr algn="ctr"/>
                      <a:r>
                        <a:rPr lang="en-US" sz="3200" dirty="0"/>
                        <a:t>tea</a:t>
                      </a:r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ch</a:t>
                      </a:r>
                      <a:r>
                        <a:rPr lang="en-US" sz="3200" dirty="0"/>
                        <a:t>er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j</a:t>
                      </a:r>
                      <a:r>
                        <a:rPr lang="en-US" sz="3200" dirty="0"/>
                        <a:t>am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g</a:t>
                      </a:r>
                      <a:r>
                        <a:rPr lang="en-US" sz="3200" dirty="0"/>
                        <a:t>ym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j</a:t>
                      </a:r>
                      <a:r>
                        <a:rPr lang="en-US" sz="3200" dirty="0"/>
                        <a:t>uice</a:t>
                      </a:r>
                    </a:p>
                    <a:p>
                      <a:pPr algn="ctr"/>
                      <a:r>
                        <a:rPr lang="en-US" sz="3200" dirty="0"/>
                        <a:t>lar</a:t>
                      </a:r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g</a:t>
                      </a:r>
                      <a:r>
                        <a:rPr lang="en-US" sz="3200" dirty="0"/>
                        <a:t>e</a:t>
                      </a:r>
                    </a:p>
                    <a:p>
                      <a:pPr algn="ctr"/>
                      <a:r>
                        <a:rPr lang="en-US" sz="3200" dirty="0"/>
                        <a:t>pro</a:t>
                      </a:r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j</a:t>
                      </a:r>
                      <a:r>
                        <a:rPr lang="en-US" sz="3200" dirty="0"/>
                        <a:t>ect</a:t>
                      </a:r>
                    </a:p>
                    <a:p>
                      <a:pPr algn="ctr"/>
                      <a:r>
                        <a:rPr lang="en-US" sz="3200" dirty="0"/>
                        <a:t>intelli</a:t>
                      </a:r>
                      <a:r>
                        <a:rPr lang="en-US" sz="3200" dirty="0">
                          <a:solidFill>
                            <a:srgbClr val="FF9801"/>
                          </a:solidFill>
                        </a:rPr>
                        <a:t>g</a:t>
                      </a:r>
                      <a:r>
                        <a:rPr lang="en-US" sz="3200" dirty="0"/>
                        <a:t>ent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5677184"/>
                  </a:ext>
                </a:extLst>
              </a:tr>
            </a:tbl>
          </a:graphicData>
        </a:graphic>
      </p:graphicFrame>
      <p:pic>
        <p:nvPicPr>
          <p:cNvPr id="2" name="Tiếng Anh 7 Unit 6 A Closer Look 1 - loigiaihay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026" y="13985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chant. Pay attention to the sounds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/ and /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dʒ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2929933" y="3209064"/>
            <a:ext cx="82018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ld"/>
              </a:rPr>
              <a:t>Orange juice, orange juice,</a:t>
            </a:r>
          </a:p>
          <a:p>
            <a:r>
              <a:rPr lang="en-US" sz="2400" b="1" dirty="0">
                <a:latin typeface="ChronicaPro-Bold"/>
              </a:rPr>
              <a:t>Who likes orange juice?</a:t>
            </a:r>
          </a:p>
          <a:p>
            <a:r>
              <a:rPr lang="en-US" sz="2400" b="1" dirty="0">
                <a:latin typeface="ChronicaPro-Bold"/>
              </a:rPr>
              <a:t>Children do, children do.</a:t>
            </a:r>
          </a:p>
          <a:p>
            <a:r>
              <a:rPr lang="en-US" sz="2400" b="1" dirty="0">
                <a:latin typeface="ChronicaPro-Bold"/>
              </a:rPr>
              <a:t>Children like orange juice.</a:t>
            </a:r>
          </a:p>
          <a:p>
            <a:r>
              <a:rPr lang="en-US" sz="2400" b="1" dirty="0">
                <a:latin typeface="ChronicaPro-Bold"/>
              </a:rPr>
              <a:t>	</a:t>
            </a:r>
          </a:p>
          <a:p>
            <a:r>
              <a:rPr lang="en-US" sz="2400" b="1" dirty="0">
                <a:latin typeface="ChronicaPro-Bold"/>
              </a:rPr>
              <a:t>	Chicken chop, chicken chop,</a:t>
            </a:r>
          </a:p>
          <a:p>
            <a:r>
              <a:rPr lang="en-US" sz="2400" b="1" dirty="0">
                <a:latin typeface="ChronicaPro-Bold"/>
              </a:rPr>
              <a:t>	Who likes chicken chop?</a:t>
            </a:r>
          </a:p>
          <a:p>
            <a:r>
              <a:rPr lang="en-US" sz="2400" b="1" dirty="0">
                <a:latin typeface="ChronicaPro-Bold"/>
              </a:rPr>
              <a:t>	John does, John does.</a:t>
            </a:r>
          </a:p>
          <a:p>
            <a:r>
              <a:rPr lang="en-US" sz="2400" b="1" dirty="0">
                <a:latin typeface="ChronicaPro-Bold"/>
              </a:rPr>
              <a:t>	John likes chicken chop.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2668" y="2008806"/>
            <a:ext cx="3147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and /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dʒ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CD7A8F-88D5-9A43-91E9-96ABD7DD4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2706"/>
            <a:ext cx="2387600" cy="176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02820E-F8CF-A840-A4B5-2797B287B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194" y="5074997"/>
            <a:ext cx="2482489" cy="17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5456245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2127" y="3819610"/>
            <a:ext cx="5465180" cy="14464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What letters can we use to make the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 sound?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chant. Pay attention to the sounds /</a:t>
            </a:r>
            <a:r>
              <a:rPr lang="en-US" dirty="0" err="1">
                <a:solidFill>
                  <a:schemeClr val="tx1"/>
                </a:solidFill>
              </a:rPr>
              <a:t>tʃ</a:t>
            </a:r>
            <a:r>
              <a:rPr lang="en-US" dirty="0">
                <a:solidFill>
                  <a:schemeClr val="tx1"/>
                </a:solidFill>
              </a:rPr>
              <a:t>/ and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0310" y="5334681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Up and down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16336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71" y="2250238"/>
            <a:ext cx="5114477" cy="3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97110" y="3123842"/>
            <a:ext cx="55190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/>
              <a:t>To test students' quick reaction to the targeted sounds.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2589" y="1780408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Game: </a:t>
            </a:r>
            <a:r>
              <a:rPr lang="en-US" sz="3600" b="1" dirty="0">
                <a:solidFill>
                  <a:srgbClr val="048DA4"/>
                </a:solidFill>
              </a:rPr>
              <a:t>Up and down</a:t>
            </a: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5456245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2127" y="3819610"/>
            <a:ext cx="5465180" cy="14464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What letters can we use to make the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 sound?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chant. Pay attention to the sounds /</a:t>
            </a:r>
            <a:r>
              <a:rPr lang="en-US" dirty="0" err="1">
                <a:solidFill>
                  <a:schemeClr val="tx1"/>
                </a:solidFill>
              </a:rPr>
              <a:t>tʃ</a:t>
            </a:r>
            <a:r>
              <a:rPr lang="en-US" dirty="0">
                <a:solidFill>
                  <a:schemeClr val="tx1"/>
                </a:solidFill>
              </a:rPr>
              <a:t>/ and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0310" y="5334681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Up and down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80" y="6088252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8738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999418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Find some more words with the sounds /</a:t>
            </a:r>
            <a:r>
              <a:rPr lang="en-US" sz="2800" dirty="0" err="1"/>
              <a:t>tʃ</a:t>
            </a:r>
            <a:r>
              <a:rPr lang="en-US" sz="2800" dirty="0"/>
              <a:t>/ and /</a:t>
            </a:r>
            <a:r>
              <a:rPr lang="en-US" sz="2800" dirty="0" err="1"/>
              <a:t>dʒ</a:t>
            </a:r>
            <a:r>
              <a:rPr lang="en-US" sz="2800" dirty="0"/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97033" y="2103074"/>
            <a:ext cx="10274531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use the lexical items related to the topic “School activities”.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correctly pronounce words that contain the sounds: </a:t>
            </a:r>
            <a:r>
              <a:rPr lang="en-US" sz="2800" dirty="0">
                <a:solidFill>
                  <a:srgbClr val="048DA4"/>
                </a:solidFill>
              </a:rPr>
              <a:t>/</a:t>
            </a:r>
            <a:r>
              <a:rPr lang="en-US" sz="2800" dirty="0" err="1">
                <a:solidFill>
                  <a:srgbClr val="048DA4"/>
                </a:solidFill>
              </a:rPr>
              <a:t>tʃ</a:t>
            </a:r>
            <a:r>
              <a:rPr lang="en-US" sz="2800" dirty="0">
                <a:solidFill>
                  <a:srgbClr val="048DA4"/>
                </a:solidFill>
              </a:rPr>
              <a:t>/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048DA4"/>
                </a:solidFill>
              </a:rPr>
              <a:t>/</a:t>
            </a:r>
            <a:r>
              <a:rPr lang="en-US" sz="2800" dirty="0" err="1">
                <a:solidFill>
                  <a:srgbClr val="048DA4"/>
                </a:solidFill>
              </a:rPr>
              <a:t>dʒ</a:t>
            </a:r>
            <a:r>
              <a:rPr lang="en-US" sz="2800" dirty="0">
                <a:solidFill>
                  <a:srgbClr val="048DA4"/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5456245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2127" y="3819610"/>
            <a:ext cx="5465180" cy="14464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4: Listen and repeat the words. What letters can we use to make the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 sound?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5: Listen and repeat the chant. Pay attention to the sounds /</a:t>
            </a:r>
            <a:r>
              <a:rPr lang="en-US" dirty="0" err="1">
                <a:solidFill>
                  <a:schemeClr val="tx1"/>
                </a:solidFill>
              </a:rPr>
              <a:t>tʃ</a:t>
            </a:r>
            <a:r>
              <a:rPr lang="en-US" dirty="0">
                <a:solidFill>
                  <a:schemeClr val="tx1"/>
                </a:solidFill>
              </a:rPr>
              <a:t>/ and /</a:t>
            </a:r>
            <a:r>
              <a:rPr lang="en-US" dirty="0" err="1">
                <a:solidFill>
                  <a:schemeClr val="tx1"/>
                </a:solidFill>
              </a:rPr>
              <a:t>dʒ</a:t>
            </a:r>
            <a:r>
              <a:rPr lang="en-US" dirty="0">
                <a:solidFill>
                  <a:schemeClr val="tx1"/>
                </a:solidFill>
              </a:rPr>
              <a:t>/.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0310" y="5334681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Up and down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80" y="6088252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3" name="Rectangle 2"/>
          <p:cNvSpPr/>
          <p:nvPr/>
        </p:nvSpPr>
        <p:spPr>
          <a:xfrm>
            <a:off x="5561155" y="2692911"/>
            <a:ext cx="5478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r>
              <a:rPr lang="vi-VN" sz="2800" dirty="0"/>
              <a:t>To activate students’ knowledge.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D0C9345-1E01-8845-98E8-C1609D95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2911"/>
            <a:ext cx="4273067" cy="31162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7F9F41-D49E-194E-93AF-E4C199A1A983}"/>
              </a:ext>
            </a:extLst>
          </p:cNvPr>
          <p:cNvSpPr/>
          <p:nvPr/>
        </p:nvSpPr>
        <p:spPr>
          <a:xfrm>
            <a:off x="5580310" y="1406993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808" y="3887369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school playground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37325" y="3899549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computer room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41738" y="3899549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school library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F0FCC6-D81C-4847-AE23-55C6C0C1C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0" y="1727661"/>
            <a:ext cx="3624132" cy="2038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B0AD35-ED69-1B4C-B4EC-A4E1164D6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173" y="1744512"/>
            <a:ext cx="3727301" cy="2017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54A5F2-B778-224E-AEAD-3EFA71A1D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275" y="1727661"/>
            <a:ext cx="3465923" cy="20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1643" y="4730423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gym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97133" y="4730423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science lab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AC1E88-5C8E-B14B-8046-4C70AFDDE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767" y="1285545"/>
            <a:ext cx="4318747" cy="2879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D6C30E-E0CA-064F-A97C-30BE8282C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258" y="1285545"/>
            <a:ext cx="4318747" cy="28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Pass the secret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994110"/>
            <a:ext cx="5456245" cy="17576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1: Match the words in columns A and B to form phrases. Then say them aloud. 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Complete the sentences with the phrases in 1. Task 3: Work in pairs. Answer the questions about your school.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40052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facility</a:t>
            </a:r>
            <a:r>
              <a:rPr lang="vi-VN" sz="4800" dirty="0"/>
              <a:t> 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thiết bị/ cơ sở vật chất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75164" y="3252092"/>
            <a:ext cx="1656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48DA4"/>
                </a:solidFill>
              </a:rPr>
              <a:t>/</a:t>
            </a:r>
            <a:r>
              <a:rPr lang="en-US" sz="2400" b="1" dirty="0" err="1">
                <a:solidFill>
                  <a:srgbClr val="048DA4"/>
                </a:solidFill>
              </a:rPr>
              <a:t>fəˈsɪl.ə.ti</a:t>
            </a:r>
            <a:r>
              <a:rPr lang="en-US" sz="2400" b="1" dirty="0">
                <a:solidFill>
                  <a:srgbClr val="048DA4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02ABB5-50D1-9746-AC52-23C4C8E5C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05" y="1876915"/>
            <a:ext cx="6338895" cy="29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2619</TotalTime>
  <Words>1157</Words>
  <Application>Microsoft Office PowerPoint</Application>
  <PresentationFormat>Custom</PresentationFormat>
  <Paragraphs>236</Paragraphs>
  <Slides>28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166</cp:revision>
  <dcterms:created xsi:type="dcterms:W3CDTF">2020-12-09T02:04:09Z</dcterms:created>
  <dcterms:modified xsi:type="dcterms:W3CDTF">2022-12-12T04:11:06Z</dcterms:modified>
</cp:coreProperties>
</file>