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71" r:id="rId2"/>
    <p:sldId id="256" r:id="rId3"/>
    <p:sldId id="275" r:id="rId4"/>
    <p:sldId id="302" r:id="rId5"/>
    <p:sldId id="308" r:id="rId6"/>
    <p:sldId id="279" r:id="rId7"/>
    <p:sldId id="335" r:id="rId8"/>
    <p:sldId id="281" r:id="rId9"/>
    <p:sldId id="336" r:id="rId10"/>
    <p:sldId id="276" r:id="rId11"/>
    <p:sldId id="331" r:id="rId12"/>
    <p:sldId id="326" r:id="rId13"/>
    <p:sldId id="332" r:id="rId14"/>
    <p:sldId id="337" r:id="rId15"/>
    <p:sldId id="338" r:id="rId16"/>
    <p:sldId id="344" r:id="rId17"/>
    <p:sldId id="339" r:id="rId18"/>
    <p:sldId id="340" r:id="rId19"/>
    <p:sldId id="341" r:id="rId20"/>
    <p:sldId id="342" r:id="rId21"/>
    <p:sldId id="313" r:id="rId22"/>
    <p:sldId id="343" r:id="rId23"/>
    <p:sldId id="314" r:id="rId24"/>
    <p:sldId id="330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845"/>
    <a:srgbClr val="00A9A5"/>
    <a:srgbClr val="F7941E"/>
    <a:srgbClr val="FBB040"/>
    <a:srgbClr val="FFDAAB"/>
    <a:srgbClr val="CBEAF0"/>
    <a:srgbClr val="48C0B6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3089"/>
  </p:normalViewPr>
  <p:slideViewPr>
    <p:cSldViewPr snapToGrid="0" showGuides="1">
      <p:cViewPr>
        <p:scale>
          <a:sx n="67" d="100"/>
          <a:sy n="67" d="100"/>
        </p:scale>
        <p:origin x="-1092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DE2599-E91F-42F7-B348-ADC551BC07C8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</a:rPr>
            <a:t>time</a:t>
          </a:r>
        </a:p>
      </dgm:t>
    </dgm:pt>
    <dgm:pt modelId="{34458EB8-799E-4665-9884-C594F9ABAAE0}" type="parTrans" cxnId="{A9E3CC08-AEBD-4707-B0E5-589C6091E09C}">
      <dgm:prSet/>
      <dgm:spPr/>
      <dgm:t>
        <a:bodyPr/>
        <a:lstStyle/>
        <a:p>
          <a:endParaRPr lang="en-US"/>
        </a:p>
      </dgm:t>
    </dgm:pt>
    <dgm:pt modelId="{F9A82615-121F-468F-92F4-086C67D13821}" type="sibTrans" cxnId="{A9E3CC08-AEBD-4707-B0E5-589C6091E09C}">
      <dgm:prSet/>
      <dgm:spPr/>
      <dgm:t>
        <a:bodyPr/>
        <a:lstStyle/>
        <a:p>
          <a:endParaRPr lang="en-US"/>
        </a:p>
      </dgm:t>
    </dgm:pt>
    <dgm:pt modelId="{A68BF011-98FE-4293-8673-9126EC8C8E27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</a:rPr>
            <a:t>place</a:t>
          </a:r>
        </a:p>
      </dgm:t>
    </dgm:pt>
    <dgm:pt modelId="{0AC5236B-E082-4A28-A810-98E334C4A700}" type="parTrans" cxnId="{92DB1502-5F59-4D73-A1BA-4270922167D7}">
      <dgm:prSet/>
      <dgm:spPr/>
      <dgm:t>
        <a:bodyPr/>
        <a:lstStyle/>
        <a:p>
          <a:endParaRPr lang="en-US"/>
        </a:p>
      </dgm:t>
    </dgm:pt>
    <dgm:pt modelId="{90C43193-DF51-43BB-AE97-1AB5B449411F}" type="sibTrans" cxnId="{92DB1502-5F59-4D73-A1BA-4270922167D7}">
      <dgm:prSet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EF6C18-816D-47C2-AC9B-8FC46B6F6AFB}" type="pres">
      <dgm:prSet presAssocID="{BB12BF44-DAD1-42BA-8CBC-89072BC83F28}" presName="ribbon" presStyleLbl="node1" presStyleIdx="0" presStyleCnt="1"/>
      <dgm:spPr/>
    </dgm:pt>
    <dgm:pt modelId="{FCC475DA-4B96-4983-8988-3A4FFC7AAA4E}" type="pres">
      <dgm:prSet presAssocID="{BB12BF44-DAD1-42BA-8CBC-89072BC83F28}" presName="leftArrowText" presStyleLbl="node1" presStyleIdx="0" presStyleCnt="1" custScaleX="198438" custLinFactNeighborX="-17359" custLinFactNeighborY="11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44CB8-06C1-4D05-B756-603395A2B6A6}" type="pres">
      <dgm:prSet presAssocID="{BB12BF44-DAD1-42BA-8CBC-89072BC83F28}" presName="rightArrowText" presStyleLbl="node1" presStyleIdx="0" presStyleCnt="1" custScaleX="131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EEFE74-072F-4441-9F7E-AA5F4D685DA4}" type="presOf" srcId="{A68BF011-98FE-4293-8673-9126EC8C8E27}" destId="{63344CB8-06C1-4D05-B756-603395A2B6A6}" srcOrd="0" destOrd="0" presId="urn:microsoft.com/office/officeart/2005/8/layout/arrow6"/>
    <dgm:cxn modelId="{1DFC3E1B-8654-4C0A-84DF-B1635B868A1B}" type="presOf" srcId="{6CDE2599-E91F-42F7-B348-ADC551BC07C8}" destId="{FCC475DA-4B96-4983-8988-3A4FFC7AAA4E}" srcOrd="0" destOrd="0" presId="urn:microsoft.com/office/officeart/2005/8/layout/arrow6"/>
    <dgm:cxn modelId="{92DB1502-5F59-4D73-A1BA-4270922167D7}" srcId="{BB12BF44-DAD1-42BA-8CBC-89072BC83F28}" destId="{A68BF011-98FE-4293-8673-9126EC8C8E27}" srcOrd="1" destOrd="0" parTransId="{0AC5236B-E082-4A28-A810-98E334C4A700}" sibTransId="{90C43193-DF51-43BB-AE97-1AB5B449411F}"/>
    <dgm:cxn modelId="{04F36F72-D943-4D74-9305-622AF397041E}" type="presOf" srcId="{BB12BF44-DAD1-42BA-8CBC-89072BC83F28}" destId="{A2904627-634C-4E9A-8A65-04DD3ABB5862}" srcOrd="0" destOrd="0" presId="urn:microsoft.com/office/officeart/2005/8/layout/arrow6"/>
    <dgm:cxn modelId="{A9E3CC08-AEBD-4707-B0E5-589C6091E09C}" srcId="{BB12BF44-DAD1-42BA-8CBC-89072BC83F28}" destId="{6CDE2599-E91F-42F7-B348-ADC551BC07C8}" srcOrd="0" destOrd="0" parTransId="{34458EB8-799E-4665-9884-C594F9ABAAE0}" sibTransId="{F9A82615-121F-468F-92F4-086C67D13821}"/>
    <dgm:cxn modelId="{13540BEA-E412-4E2F-BBCB-4D035C04A44D}" type="presParOf" srcId="{A2904627-634C-4E9A-8A65-04DD3ABB5862}" destId="{9DEF6C18-816D-47C2-AC9B-8FC46B6F6AFB}" srcOrd="0" destOrd="0" presId="urn:microsoft.com/office/officeart/2005/8/layout/arrow6"/>
    <dgm:cxn modelId="{1A506A7D-C56D-40B8-98CE-95C37D601777}" type="presParOf" srcId="{A2904627-634C-4E9A-8A65-04DD3ABB5862}" destId="{FCC475DA-4B96-4983-8988-3A4FFC7AAA4E}" srcOrd="1" destOrd="0" presId="urn:microsoft.com/office/officeart/2005/8/layout/arrow6"/>
    <dgm:cxn modelId="{BE0C0BC0-59F1-415B-AD5E-D77E41953FBD}" type="presParOf" srcId="{A2904627-634C-4E9A-8A65-04DD3ABB5862}" destId="{63344CB8-06C1-4D05-B756-603395A2B6A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DE2599-E91F-42F7-B348-ADC551BC07C8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</a:rPr>
            <a:t>time</a:t>
          </a:r>
        </a:p>
      </dgm:t>
    </dgm:pt>
    <dgm:pt modelId="{34458EB8-799E-4665-9884-C594F9ABAAE0}" type="parTrans" cxnId="{A9E3CC08-AEBD-4707-B0E5-589C6091E09C}">
      <dgm:prSet/>
      <dgm:spPr/>
      <dgm:t>
        <a:bodyPr/>
        <a:lstStyle/>
        <a:p>
          <a:endParaRPr lang="en-US"/>
        </a:p>
      </dgm:t>
    </dgm:pt>
    <dgm:pt modelId="{F9A82615-121F-468F-92F4-086C67D13821}" type="sibTrans" cxnId="{A9E3CC08-AEBD-4707-B0E5-589C6091E09C}">
      <dgm:prSet/>
      <dgm:spPr/>
      <dgm:t>
        <a:bodyPr/>
        <a:lstStyle/>
        <a:p>
          <a:endParaRPr lang="en-US"/>
        </a:p>
      </dgm:t>
    </dgm:pt>
    <dgm:pt modelId="{A68BF011-98FE-4293-8673-9126EC8C8E27}">
      <dgm:prSet phldrT="[Text]" custT="1"/>
      <dgm:spPr/>
      <dgm:t>
        <a:bodyPr/>
        <a:lstStyle/>
        <a:p>
          <a:r>
            <a:rPr lang="en-US" sz="3600" b="1" dirty="0">
              <a:solidFill>
                <a:schemeClr val="accent1">
                  <a:lumMod val="60000"/>
                  <a:lumOff val="40000"/>
                </a:schemeClr>
              </a:solidFill>
            </a:rPr>
            <a:t>place</a:t>
          </a:r>
        </a:p>
      </dgm:t>
    </dgm:pt>
    <dgm:pt modelId="{0AC5236B-E082-4A28-A810-98E334C4A700}" type="parTrans" cxnId="{92DB1502-5F59-4D73-A1BA-4270922167D7}">
      <dgm:prSet/>
      <dgm:spPr/>
      <dgm:t>
        <a:bodyPr/>
        <a:lstStyle/>
        <a:p>
          <a:endParaRPr lang="en-US"/>
        </a:p>
      </dgm:t>
    </dgm:pt>
    <dgm:pt modelId="{90C43193-DF51-43BB-AE97-1AB5B449411F}" type="sibTrans" cxnId="{92DB1502-5F59-4D73-A1BA-4270922167D7}">
      <dgm:prSet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EF6C18-816D-47C2-AC9B-8FC46B6F6AFB}" type="pres">
      <dgm:prSet presAssocID="{BB12BF44-DAD1-42BA-8CBC-89072BC83F28}" presName="ribbon" presStyleLbl="node1" presStyleIdx="0" presStyleCnt="1"/>
      <dgm:spPr/>
    </dgm:pt>
    <dgm:pt modelId="{FCC475DA-4B96-4983-8988-3A4FFC7AAA4E}" type="pres">
      <dgm:prSet presAssocID="{BB12BF44-DAD1-42BA-8CBC-89072BC83F28}" presName="leftArrowText" presStyleLbl="node1" presStyleIdx="0" presStyleCnt="1" custScaleX="198438" custLinFactNeighborX="-17359" custLinFactNeighborY="11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44CB8-06C1-4D05-B756-603395A2B6A6}" type="pres">
      <dgm:prSet presAssocID="{BB12BF44-DAD1-42BA-8CBC-89072BC83F28}" presName="rightArrowText" presStyleLbl="node1" presStyleIdx="0" presStyleCnt="1" custScaleX="131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EEFE74-072F-4441-9F7E-AA5F4D685DA4}" type="presOf" srcId="{A68BF011-98FE-4293-8673-9126EC8C8E27}" destId="{63344CB8-06C1-4D05-B756-603395A2B6A6}" srcOrd="0" destOrd="0" presId="urn:microsoft.com/office/officeart/2005/8/layout/arrow6"/>
    <dgm:cxn modelId="{1DFC3E1B-8654-4C0A-84DF-B1635B868A1B}" type="presOf" srcId="{6CDE2599-E91F-42F7-B348-ADC551BC07C8}" destId="{FCC475DA-4B96-4983-8988-3A4FFC7AAA4E}" srcOrd="0" destOrd="0" presId="urn:microsoft.com/office/officeart/2005/8/layout/arrow6"/>
    <dgm:cxn modelId="{92DB1502-5F59-4D73-A1BA-4270922167D7}" srcId="{BB12BF44-DAD1-42BA-8CBC-89072BC83F28}" destId="{A68BF011-98FE-4293-8673-9126EC8C8E27}" srcOrd="1" destOrd="0" parTransId="{0AC5236B-E082-4A28-A810-98E334C4A700}" sibTransId="{90C43193-DF51-43BB-AE97-1AB5B449411F}"/>
    <dgm:cxn modelId="{04F36F72-D943-4D74-9305-622AF397041E}" type="presOf" srcId="{BB12BF44-DAD1-42BA-8CBC-89072BC83F28}" destId="{A2904627-634C-4E9A-8A65-04DD3ABB5862}" srcOrd="0" destOrd="0" presId="urn:microsoft.com/office/officeart/2005/8/layout/arrow6"/>
    <dgm:cxn modelId="{A9E3CC08-AEBD-4707-B0E5-589C6091E09C}" srcId="{BB12BF44-DAD1-42BA-8CBC-89072BC83F28}" destId="{6CDE2599-E91F-42F7-B348-ADC551BC07C8}" srcOrd="0" destOrd="0" parTransId="{34458EB8-799E-4665-9884-C594F9ABAAE0}" sibTransId="{F9A82615-121F-468F-92F4-086C67D13821}"/>
    <dgm:cxn modelId="{13540BEA-E412-4E2F-BBCB-4D035C04A44D}" type="presParOf" srcId="{A2904627-634C-4E9A-8A65-04DD3ABB5862}" destId="{9DEF6C18-816D-47C2-AC9B-8FC46B6F6AFB}" srcOrd="0" destOrd="0" presId="urn:microsoft.com/office/officeart/2005/8/layout/arrow6"/>
    <dgm:cxn modelId="{1A506A7D-C56D-40B8-98CE-95C37D601777}" type="presParOf" srcId="{A2904627-634C-4E9A-8A65-04DD3ABB5862}" destId="{FCC475DA-4B96-4983-8988-3A4FFC7AAA4E}" srcOrd="1" destOrd="0" presId="urn:microsoft.com/office/officeart/2005/8/layout/arrow6"/>
    <dgm:cxn modelId="{BE0C0BC0-59F1-415B-AD5E-D77E41953FBD}" type="presParOf" srcId="{A2904627-634C-4E9A-8A65-04DD3ABB5862}" destId="{63344CB8-06C1-4D05-B756-603395A2B6A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DE2599-E91F-42F7-B348-ADC551BC07C8}">
      <dgm:prSet phldrT="[Text]" custT="1"/>
      <dgm:spPr/>
      <dgm:t>
        <a:bodyPr/>
        <a:lstStyle/>
        <a:p>
          <a:r>
            <a:rPr lang="en-US" sz="3600" b="1" dirty="0">
              <a:solidFill>
                <a:schemeClr val="accent1">
                  <a:lumMod val="40000"/>
                  <a:lumOff val="60000"/>
                </a:schemeClr>
              </a:solidFill>
            </a:rPr>
            <a:t>time</a:t>
          </a:r>
        </a:p>
      </dgm:t>
    </dgm:pt>
    <dgm:pt modelId="{34458EB8-799E-4665-9884-C594F9ABAAE0}" type="parTrans" cxnId="{A9E3CC08-AEBD-4707-B0E5-589C6091E09C}">
      <dgm:prSet/>
      <dgm:spPr/>
      <dgm:t>
        <a:bodyPr/>
        <a:lstStyle/>
        <a:p>
          <a:endParaRPr lang="en-US"/>
        </a:p>
      </dgm:t>
    </dgm:pt>
    <dgm:pt modelId="{F9A82615-121F-468F-92F4-086C67D13821}" type="sibTrans" cxnId="{A9E3CC08-AEBD-4707-B0E5-589C6091E09C}">
      <dgm:prSet/>
      <dgm:spPr/>
      <dgm:t>
        <a:bodyPr/>
        <a:lstStyle/>
        <a:p>
          <a:endParaRPr lang="en-US"/>
        </a:p>
      </dgm:t>
    </dgm:pt>
    <dgm:pt modelId="{A68BF011-98FE-4293-8673-9126EC8C8E27}">
      <dgm:prSet phldrT="[Text]" custT="1"/>
      <dgm:spPr/>
      <dgm:t>
        <a:bodyPr/>
        <a:lstStyle/>
        <a:p>
          <a:r>
            <a:rPr lang="en-US" sz="3600" b="1" dirty="0">
              <a:solidFill>
                <a:srgbClr val="E6B845"/>
              </a:solidFill>
            </a:rPr>
            <a:t>place</a:t>
          </a:r>
        </a:p>
      </dgm:t>
    </dgm:pt>
    <dgm:pt modelId="{0AC5236B-E082-4A28-A810-98E334C4A700}" type="parTrans" cxnId="{92DB1502-5F59-4D73-A1BA-4270922167D7}">
      <dgm:prSet/>
      <dgm:spPr/>
      <dgm:t>
        <a:bodyPr/>
        <a:lstStyle/>
        <a:p>
          <a:endParaRPr lang="en-US"/>
        </a:p>
      </dgm:t>
    </dgm:pt>
    <dgm:pt modelId="{90C43193-DF51-43BB-AE97-1AB5B449411F}" type="sibTrans" cxnId="{92DB1502-5F59-4D73-A1BA-4270922167D7}">
      <dgm:prSet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EF6C18-816D-47C2-AC9B-8FC46B6F6AFB}" type="pres">
      <dgm:prSet presAssocID="{BB12BF44-DAD1-42BA-8CBC-89072BC83F28}" presName="ribbon" presStyleLbl="node1" presStyleIdx="0" presStyleCnt="1"/>
      <dgm:spPr/>
    </dgm:pt>
    <dgm:pt modelId="{FCC475DA-4B96-4983-8988-3A4FFC7AAA4E}" type="pres">
      <dgm:prSet presAssocID="{BB12BF44-DAD1-42BA-8CBC-89072BC83F28}" presName="leftArrowText" presStyleLbl="node1" presStyleIdx="0" presStyleCnt="1" custScaleX="198438" custLinFactNeighborX="-17359" custLinFactNeighborY="11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44CB8-06C1-4D05-B756-603395A2B6A6}" type="pres">
      <dgm:prSet presAssocID="{BB12BF44-DAD1-42BA-8CBC-89072BC83F28}" presName="rightArrowText" presStyleLbl="node1" presStyleIdx="0" presStyleCnt="1" custScaleX="131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EEFE74-072F-4441-9F7E-AA5F4D685DA4}" type="presOf" srcId="{A68BF011-98FE-4293-8673-9126EC8C8E27}" destId="{63344CB8-06C1-4D05-B756-603395A2B6A6}" srcOrd="0" destOrd="0" presId="urn:microsoft.com/office/officeart/2005/8/layout/arrow6"/>
    <dgm:cxn modelId="{1DFC3E1B-8654-4C0A-84DF-B1635B868A1B}" type="presOf" srcId="{6CDE2599-E91F-42F7-B348-ADC551BC07C8}" destId="{FCC475DA-4B96-4983-8988-3A4FFC7AAA4E}" srcOrd="0" destOrd="0" presId="urn:microsoft.com/office/officeart/2005/8/layout/arrow6"/>
    <dgm:cxn modelId="{92DB1502-5F59-4D73-A1BA-4270922167D7}" srcId="{BB12BF44-DAD1-42BA-8CBC-89072BC83F28}" destId="{A68BF011-98FE-4293-8673-9126EC8C8E27}" srcOrd="1" destOrd="0" parTransId="{0AC5236B-E082-4A28-A810-98E334C4A700}" sibTransId="{90C43193-DF51-43BB-AE97-1AB5B449411F}"/>
    <dgm:cxn modelId="{04F36F72-D943-4D74-9305-622AF397041E}" type="presOf" srcId="{BB12BF44-DAD1-42BA-8CBC-89072BC83F28}" destId="{A2904627-634C-4E9A-8A65-04DD3ABB5862}" srcOrd="0" destOrd="0" presId="urn:microsoft.com/office/officeart/2005/8/layout/arrow6"/>
    <dgm:cxn modelId="{A9E3CC08-AEBD-4707-B0E5-589C6091E09C}" srcId="{BB12BF44-DAD1-42BA-8CBC-89072BC83F28}" destId="{6CDE2599-E91F-42F7-B348-ADC551BC07C8}" srcOrd="0" destOrd="0" parTransId="{34458EB8-799E-4665-9884-C594F9ABAAE0}" sibTransId="{F9A82615-121F-468F-92F4-086C67D13821}"/>
    <dgm:cxn modelId="{13540BEA-E412-4E2F-BBCB-4D035C04A44D}" type="presParOf" srcId="{A2904627-634C-4E9A-8A65-04DD3ABB5862}" destId="{9DEF6C18-816D-47C2-AC9B-8FC46B6F6AFB}" srcOrd="0" destOrd="0" presId="urn:microsoft.com/office/officeart/2005/8/layout/arrow6"/>
    <dgm:cxn modelId="{1A506A7D-C56D-40B8-98CE-95C37D601777}" type="presParOf" srcId="{A2904627-634C-4E9A-8A65-04DD3ABB5862}" destId="{FCC475DA-4B96-4983-8988-3A4FFC7AAA4E}" srcOrd="1" destOrd="0" presId="urn:microsoft.com/office/officeart/2005/8/layout/arrow6"/>
    <dgm:cxn modelId="{BE0C0BC0-59F1-415B-AD5E-D77E41953FBD}" type="presParOf" srcId="{A2904627-634C-4E9A-8A65-04DD3ABB5862}" destId="{63344CB8-06C1-4D05-B756-603395A2B6A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DE2599-E91F-42F7-B348-ADC551BC07C8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</a:rPr>
            <a:t>time</a:t>
          </a:r>
        </a:p>
      </dgm:t>
    </dgm:pt>
    <dgm:pt modelId="{34458EB8-799E-4665-9884-C594F9ABAAE0}" type="parTrans" cxnId="{A9E3CC08-AEBD-4707-B0E5-589C6091E09C}">
      <dgm:prSet/>
      <dgm:spPr/>
      <dgm:t>
        <a:bodyPr/>
        <a:lstStyle/>
        <a:p>
          <a:endParaRPr lang="en-US"/>
        </a:p>
      </dgm:t>
    </dgm:pt>
    <dgm:pt modelId="{F9A82615-121F-468F-92F4-086C67D13821}" type="sibTrans" cxnId="{A9E3CC08-AEBD-4707-B0E5-589C6091E09C}">
      <dgm:prSet/>
      <dgm:spPr/>
      <dgm:t>
        <a:bodyPr/>
        <a:lstStyle/>
        <a:p>
          <a:endParaRPr lang="en-US"/>
        </a:p>
      </dgm:t>
    </dgm:pt>
    <dgm:pt modelId="{A68BF011-98FE-4293-8673-9126EC8C8E27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</a:rPr>
            <a:t>place</a:t>
          </a:r>
        </a:p>
      </dgm:t>
    </dgm:pt>
    <dgm:pt modelId="{0AC5236B-E082-4A28-A810-98E334C4A700}" type="parTrans" cxnId="{92DB1502-5F59-4D73-A1BA-4270922167D7}">
      <dgm:prSet/>
      <dgm:spPr/>
      <dgm:t>
        <a:bodyPr/>
        <a:lstStyle/>
        <a:p>
          <a:endParaRPr lang="en-US"/>
        </a:p>
      </dgm:t>
    </dgm:pt>
    <dgm:pt modelId="{90C43193-DF51-43BB-AE97-1AB5B449411F}" type="sibTrans" cxnId="{92DB1502-5F59-4D73-A1BA-4270922167D7}">
      <dgm:prSet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EF6C18-816D-47C2-AC9B-8FC46B6F6AFB}" type="pres">
      <dgm:prSet presAssocID="{BB12BF44-DAD1-42BA-8CBC-89072BC83F28}" presName="ribbon" presStyleLbl="node1" presStyleIdx="0" presStyleCnt="1" custLinFactNeighborX="7732" custLinFactNeighborY="2148"/>
      <dgm:spPr/>
    </dgm:pt>
    <dgm:pt modelId="{FCC475DA-4B96-4983-8988-3A4FFC7AAA4E}" type="pres">
      <dgm:prSet presAssocID="{BB12BF44-DAD1-42BA-8CBC-89072BC83F28}" presName="leftArrowText" presStyleLbl="node1" presStyleIdx="0" presStyleCnt="1" custScaleX="198438" custLinFactNeighborX="-17359" custLinFactNeighborY="11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44CB8-06C1-4D05-B756-603395A2B6A6}" type="pres">
      <dgm:prSet presAssocID="{BB12BF44-DAD1-42BA-8CBC-89072BC83F28}" presName="rightArrowText" presStyleLbl="node1" presStyleIdx="0" presStyleCnt="1" custScaleX="131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AD4ED2-1486-41F4-8CF7-CA5224E8B19B}" type="presOf" srcId="{A68BF011-98FE-4293-8673-9126EC8C8E27}" destId="{63344CB8-06C1-4D05-B756-603395A2B6A6}" srcOrd="0" destOrd="0" presId="urn:microsoft.com/office/officeart/2005/8/layout/arrow6"/>
    <dgm:cxn modelId="{E18305F4-6BF7-46B1-B788-7D8C27DD7699}" type="presOf" srcId="{6CDE2599-E91F-42F7-B348-ADC551BC07C8}" destId="{FCC475DA-4B96-4983-8988-3A4FFC7AAA4E}" srcOrd="0" destOrd="0" presId="urn:microsoft.com/office/officeart/2005/8/layout/arrow6"/>
    <dgm:cxn modelId="{92DB1502-5F59-4D73-A1BA-4270922167D7}" srcId="{BB12BF44-DAD1-42BA-8CBC-89072BC83F28}" destId="{A68BF011-98FE-4293-8673-9126EC8C8E27}" srcOrd="1" destOrd="0" parTransId="{0AC5236B-E082-4A28-A810-98E334C4A700}" sibTransId="{90C43193-DF51-43BB-AE97-1AB5B449411F}"/>
    <dgm:cxn modelId="{A9E3CC08-AEBD-4707-B0E5-589C6091E09C}" srcId="{BB12BF44-DAD1-42BA-8CBC-89072BC83F28}" destId="{6CDE2599-E91F-42F7-B348-ADC551BC07C8}" srcOrd="0" destOrd="0" parTransId="{34458EB8-799E-4665-9884-C594F9ABAAE0}" sibTransId="{F9A82615-121F-468F-92F4-086C67D13821}"/>
    <dgm:cxn modelId="{83F4C1F6-F84B-4029-8607-A06C4A959EA9}" type="presOf" srcId="{BB12BF44-DAD1-42BA-8CBC-89072BC83F28}" destId="{A2904627-634C-4E9A-8A65-04DD3ABB5862}" srcOrd="0" destOrd="0" presId="urn:microsoft.com/office/officeart/2005/8/layout/arrow6"/>
    <dgm:cxn modelId="{83DB34E9-9F44-45C9-B60C-7E634D01F755}" type="presParOf" srcId="{A2904627-634C-4E9A-8A65-04DD3ABB5862}" destId="{9DEF6C18-816D-47C2-AC9B-8FC46B6F6AFB}" srcOrd="0" destOrd="0" presId="urn:microsoft.com/office/officeart/2005/8/layout/arrow6"/>
    <dgm:cxn modelId="{916705A9-F9DF-49DA-8440-41DFAEAE3490}" type="presParOf" srcId="{A2904627-634C-4E9A-8A65-04DD3ABB5862}" destId="{FCC475DA-4B96-4983-8988-3A4FFC7AAA4E}" srcOrd="1" destOrd="0" presId="urn:microsoft.com/office/officeart/2005/8/layout/arrow6"/>
    <dgm:cxn modelId="{CB7348DE-BECB-4148-AA78-6F8C96A557FC}" type="presParOf" srcId="{A2904627-634C-4E9A-8A65-04DD3ABB5862}" destId="{63344CB8-06C1-4D05-B756-603395A2B6A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F6C18-816D-47C2-AC9B-8FC46B6F6AFB}">
      <dsp:nvSpPr>
        <dsp:cNvPr id="0" name=""/>
        <dsp:cNvSpPr/>
      </dsp:nvSpPr>
      <dsp:spPr>
        <a:xfrm>
          <a:off x="141901" y="198958"/>
          <a:ext cx="6689863" cy="2675945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C475DA-4B96-4983-8988-3A4FFC7AAA4E}">
      <dsp:nvSpPr>
        <dsp:cNvPr id="0" name=""/>
        <dsp:cNvSpPr/>
      </dsp:nvSpPr>
      <dsp:spPr>
        <a:xfrm>
          <a:off x="-141901" y="681829"/>
          <a:ext cx="4380826" cy="131121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FF00"/>
              </a:solidFill>
            </a:rPr>
            <a:t>time</a:t>
          </a:r>
        </a:p>
      </dsp:txBody>
      <dsp:txXfrm>
        <a:off x="-141901" y="681829"/>
        <a:ext cx="4380826" cy="1311213"/>
      </dsp:txXfrm>
    </dsp:sp>
    <dsp:sp modelId="{63344CB8-06C1-4D05-B756-603395A2B6A6}">
      <dsp:nvSpPr>
        <dsp:cNvPr id="0" name=""/>
        <dsp:cNvSpPr/>
      </dsp:nvSpPr>
      <dsp:spPr>
        <a:xfrm>
          <a:off x="3075411" y="1095400"/>
          <a:ext cx="3431887" cy="131121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FF00"/>
              </a:solidFill>
            </a:rPr>
            <a:t>place</a:t>
          </a:r>
        </a:p>
      </dsp:txBody>
      <dsp:txXfrm>
        <a:off x="3075411" y="1095400"/>
        <a:ext cx="3431887" cy="13112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F6C18-816D-47C2-AC9B-8FC46B6F6AFB}">
      <dsp:nvSpPr>
        <dsp:cNvPr id="0" name=""/>
        <dsp:cNvSpPr/>
      </dsp:nvSpPr>
      <dsp:spPr>
        <a:xfrm>
          <a:off x="100645" y="39699"/>
          <a:ext cx="4744872" cy="1897949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C475DA-4B96-4983-8988-3A4FFC7AAA4E}">
      <dsp:nvSpPr>
        <dsp:cNvPr id="0" name=""/>
        <dsp:cNvSpPr/>
      </dsp:nvSpPr>
      <dsp:spPr>
        <a:xfrm>
          <a:off x="-100645" y="382182"/>
          <a:ext cx="3107158" cy="929995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FF00"/>
              </a:solidFill>
            </a:rPr>
            <a:t>time</a:t>
          </a:r>
        </a:p>
      </dsp:txBody>
      <dsp:txXfrm>
        <a:off x="-100645" y="382182"/>
        <a:ext cx="3107158" cy="929995"/>
      </dsp:txXfrm>
    </dsp:sp>
    <dsp:sp modelId="{63344CB8-06C1-4D05-B756-603395A2B6A6}">
      <dsp:nvSpPr>
        <dsp:cNvPr id="0" name=""/>
        <dsp:cNvSpPr/>
      </dsp:nvSpPr>
      <dsp:spPr>
        <a:xfrm>
          <a:off x="2181276" y="675512"/>
          <a:ext cx="2434111" cy="929995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place</a:t>
          </a:r>
        </a:p>
      </dsp:txBody>
      <dsp:txXfrm>
        <a:off x="2181276" y="675512"/>
        <a:ext cx="2434111" cy="9299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F6C18-816D-47C2-AC9B-8FC46B6F6AFB}">
      <dsp:nvSpPr>
        <dsp:cNvPr id="0" name=""/>
        <dsp:cNvSpPr/>
      </dsp:nvSpPr>
      <dsp:spPr>
        <a:xfrm>
          <a:off x="100645" y="39699"/>
          <a:ext cx="4744872" cy="1897949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C475DA-4B96-4983-8988-3A4FFC7AAA4E}">
      <dsp:nvSpPr>
        <dsp:cNvPr id="0" name=""/>
        <dsp:cNvSpPr/>
      </dsp:nvSpPr>
      <dsp:spPr>
        <a:xfrm>
          <a:off x="-100645" y="382182"/>
          <a:ext cx="3107158" cy="929995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accent1">
                  <a:lumMod val="40000"/>
                  <a:lumOff val="60000"/>
                </a:schemeClr>
              </a:solidFill>
            </a:rPr>
            <a:t>time</a:t>
          </a:r>
        </a:p>
      </dsp:txBody>
      <dsp:txXfrm>
        <a:off x="-100645" y="382182"/>
        <a:ext cx="3107158" cy="929995"/>
      </dsp:txXfrm>
    </dsp:sp>
    <dsp:sp modelId="{63344CB8-06C1-4D05-B756-603395A2B6A6}">
      <dsp:nvSpPr>
        <dsp:cNvPr id="0" name=""/>
        <dsp:cNvSpPr/>
      </dsp:nvSpPr>
      <dsp:spPr>
        <a:xfrm>
          <a:off x="2181276" y="675512"/>
          <a:ext cx="2434111" cy="929995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E6B845"/>
              </a:solidFill>
            </a:rPr>
            <a:t>place</a:t>
          </a:r>
        </a:p>
      </dsp:txBody>
      <dsp:txXfrm>
        <a:off x="2181276" y="675512"/>
        <a:ext cx="2434111" cy="9299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F6C18-816D-47C2-AC9B-8FC46B6F6AFB}">
      <dsp:nvSpPr>
        <dsp:cNvPr id="0" name=""/>
        <dsp:cNvSpPr/>
      </dsp:nvSpPr>
      <dsp:spPr>
        <a:xfrm>
          <a:off x="358689" y="0"/>
          <a:ext cx="5676350" cy="227054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C475DA-4B96-4983-8988-3A4FFC7AAA4E}">
      <dsp:nvSpPr>
        <dsp:cNvPr id="0" name=""/>
        <dsp:cNvSpPr/>
      </dsp:nvSpPr>
      <dsp:spPr>
        <a:xfrm>
          <a:off x="0" y="409716"/>
          <a:ext cx="3717131" cy="111256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FF00"/>
              </a:solidFill>
            </a:rPr>
            <a:t>time</a:t>
          </a:r>
        </a:p>
      </dsp:txBody>
      <dsp:txXfrm>
        <a:off x="0" y="409716"/>
        <a:ext cx="3717131" cy="1112564"/>
      </dsp:txXfrm>
    </dsp:sp>
    <dsp:sp modelId="{63344CB8-06C1-4D05-B756-603395A2B6A6}">
      <dsp:nvSpPr>
        <dsp:cNvPr id="0" name=""/>
        <dsp:cNvSpPr/>
      </dsp:nvSpPr>
      <dsp:spPr>
        <a:xfrm>
          <a:off x="2788832" y="760630"/>
          <a:ext cx="2911957" cy="111256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FF00"/>
              </a:solidFill>
            </a:rPr>
            <a:t>place</a:t>
          </a:r>
        </a:p>
      </dsp:txBody>
      <dsp:txXfrm>
        <a:off x="2788832" y="760630"/>
        <a:ext cx="2911957" cy="1112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1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45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26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8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34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96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11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1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02086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sentences, using suitable prepositions of time.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1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6416" y="2945724"/>
            <a:ext cx="42549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To check students’ understanding of the prepositions of time.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924B6E-6F97-694D-ABF1-7829777CA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881" y="2496872"/>
            <a:ext cx="3864759" cy="33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1</a:t>
            </a:r>
          </a:p>
        </p:txBody>
      </p:sp>
      <p:sp>
        <p:nvSpPr>
          <p:cNvPr id="3" name="Rectangle 2"/>
          <p:cNvSpPr/>
          <p:nvPr/>
        </p:nvSpPr>
        <p:spPr>
          <a:xfrm>
            <a:off x="548348" y="2278055"/>
            <a:ext cx="1112797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England, schools usually starts ___ 9 a.m. and finish ___ 4 p.m.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built our school a long time ago, maybe ___ 1990.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 going to visit Thang Long Lower Secondary School ___ January.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school year usually begins ___ September 5</a:t>
            </a:r>
            <a:r>
              <a:rPr lang="en-GB" sz="2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every year.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children like playing badminton and football ___ their break time.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74A389E-50EF-0F45-8E21-D6807F098F92}"/>
              </a:ext>
            </a:extLst>
          </p:cNvPr>
          <p:cNvSpPr txBox="1"/>
          <p:nvPr/>
        </p:nvSpPr>
        <p:spPr>
          <a:xfrm>
            <a:off x="1008026" y="1398528"/>
            <a:ext cx="102086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sentences, using suitable prepositions of time.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923AA9C-ED76-CE4E-9C15-94B138BA789E}"/>
              </a:ext>
            </a:extLst>
          </p:cNvPr>
          <p:cNvSpPr/>
          <p:nvPr/>
        </p:nvSpPr>
        <p:spPr>
          <a:xfrm>
            <a:off x="5637220" y="2373090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20D6159-1170-5448-ABB9-9DE2AACFE08A}"/>
              </a:ext>
            </a:extLst>
          </p:cNvPr>
          <p:cNvSpPr/>
          <p:nvPr/>
        </p:nvSpPr>
        <p:spPr>
          <a:xfrm>
            <a:off x="8522062" y="2373089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B6AB19A-5668-9540-B90B-D0D6F45960F7}"/>
              </a:ext>
            </a:extLst>
          </p:cNvPr>
          <p:cNvSpPr/>
          <p:nvPr/>
        </p:nvSpPr>
        <p:spPr>
          <a:xfrm>
            <a:off x="7134326" y="2899870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D0E98BA-8559-B94F-B2FE-53A9327FD6B5}"/>
              </a:ext>
            </a:extLst>
          </p:cNvPr>
          <p:cNvSpPr/>
          <p:nvPr/>
        </p:nvSpPr>
        <p:spPr>
          <a:xfrm>
            <a:off x="8980842" y="3491660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E1ACAFB-F1CB-E44B-9D4F-FAD1CCF9F248}"/>
              </a:ext>
            </a:extLst>
          </p:cNvPr>
          <p:cNvSpPr/>
          <p:nvPr/>
        </p:nvSpPr>
        <p:spPr>
          <a:xfrm>
            <a:off x="5226940" y="4029504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ADFE483-2C35-8249-85EC-8E4E4D0FCE0B}"/>
              </a:ext>
            </a:extLst>
          </p:cNvPr>
          <p:cNvSpPr/>
          <p:nvPr/>
        </p:nvSpPr>
        <p:spPr>
          <a:xfrm>
            <a:off x="7539703" y="4556285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6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32416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your school.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8804" y="2535545"/>
            <a:ext cx="41560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To check students’ understanding of the prepositions of time.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CAC597-114B-604F-B3C3-097D6BBD1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124" y="2163385"/>
            <a:ext cx="3864759" cy="33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1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924" y="2164140"/>
            <a:ext cx="11732029" cy="294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2400" dirty="0">
                <a:latin typeface="ChronicaPro-Book"/>
              </a:rPr>
              <a:t>When does your school year start?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When do you have English lessons?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When do you usually celebrate Teachers’ Day?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When are you going to finish the school year?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F4845E-280A-2943-853A-7FDD4421E32E}"/>
              </a:ext>
            </a:extLst>
          </p:cNvPr>
          <p:cNvSpPr txBox="1"/>
          <p:nvPr/>
        </p:nvSpPr>
        <p:spPr>
          <a:xfrm>
            <a:off x="1172112" y="132416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your school.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288617-A256-0C4D-A220-9474CC5D7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289" y="2164141"/>
            <a:ext cx="3212297" cy="28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64390" y="0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65190" y="860363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4390" y="2116715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62466" y="3189197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A9A5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Simon says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3341"/>
            <a:ext cx="5456245" cy="3816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Prepositions of time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3055" y="2517499"/>
            <a:ext cx="5465180" cy="129114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1: Complete the sentences, using suitable prepositions of time.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Work in pairs. Ask and answer the questions about your school.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241662" y="281261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</p:cNvCxnSpPr>
          <p:nvPr/>
        </p:nvCxnSpPr>
        <p:spPr>
          <a:xfrm rot="10800000" flipV="1">
            <a:off x="1461137" y="1143457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398862" y="137501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67" y="-8020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50949" y="250170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3: A CLOSER LOOK 2</a:t>
            </a:r>
          </a:p>
        </p:txBody>
      </p:sp>
      <p:cxnSp>
        <p:nvCxnSpPr>
          <p:cNvPr id="30" name="Curved Connector 29"/>
          <p:cNvCxnSpPr/>
          <p:nvPr/>
        </p:nvCxnSpPr>
        <p:spPr>
          <a:xfrm>
            <a:off x="2315122" y="2545070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4E02439-4D83-4043-91A4-6762B92B6648}"/>
              </a:ext>
            </a:extLst>
          </p:cNvPr>
          <p:cNvSpPr/>
          <p:nvPr/>
        </p:nvSpPr>
        <p:spPr>
          <a:xfrm>
            <a:off x="5587522" y="3921119"/>
            <a:ext cx="5456245" cy="40051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Prepositions of place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2A1F039-50BF-D440-BE38-C0BCECA37206}"/>
              </a:ext>
            </a:extLst>
          </p:cNvPr>
          <p:cNvSpPr txBox="1"/>
          <p:nvPr/>
        </p:nvSpPr>
        <p:spPr>
          <a:xfrm>
            <a:off x="7510116" y="4988533"/>
            <a:ext cx="351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xmlns="" id="{00D65A68-FE35-8C42-AB6E-E70D9800A1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17312"/>
              </p:ext>
            </p:extLst>
          </p:nvPr>
        </p:nvGraphicFramePr>
        <p:xfrm>
          <a:off x="5759117" y="4434103"/>
          <a:ext cx="4744873" cy="1977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26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 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A2F97AB-4983-DE42-9E30-BD7DD2678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599020"/>
              </p:ext>
            </p:extLst>
          </p:nvPr>
        </p:nvGraphicFramePr>
        <p:xfrm>
          <a:off x="0" y="1291740"/>
          <a:ext cx="12192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1991">
                  <a:extLst>
                    <a:ext uri="{9D8B030D-6E8A-4147-A177-3AD203B41FA5}">
                      <a16:colId xmlns:a16="http://schemas.microsoft.com/office/drawing/2014/main" xmlns="" val="1398073744"/>
                    </a:ext>
                  </a:extLst>
                </a:gridCol>
                <a:gridCol w="4976009">
                  <a:extLst>
                    <a:ext uri="{9D8B030D-6E8A-4147-A177-3AD203B41FA5}">
                      <a16:colId xmlns:a16="http://schemas.microsoft.com/office/drawing/2014/main" xmlns="" val="36851897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3525258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in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on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0237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at home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at school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at work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in the classroom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in the school garden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in the playground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on the board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on the wall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on the second floor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9139787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CB70ECFB-C0C5-9147-BCE2-052DD45F9631}"/>
              </a:ext>
            </a:extLst>
          </p:cNvPr>
          <p:cNvCxnSpPr/>
          <p:nvPr/>
        </p:nvCxnSpPr>
        <p:spPr>
          <a:xfrm>
            <a:off x="1376978" y="3555770"/>
            <a:ext cx="0" cy="7688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2A2878-9A06-EB4D-AF9A-CABABBDC1F0B}"/>
              </a:ext>
            </a:extLst>
          </p:cNvPr>
          <p:cNvSpPr txBox="1"/>
          <p:nvPr/>
        </p:nvSpPr>
        <p:spPr>
          <a:xfrm>
            <a:off x="208869" y="4324574"/>
            <a:ext cx="233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certain point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C1381E1-8F5D-2A4E-B673-E317AD972B32}"/>
              </a:ext>
            </a:extLst>
          </p:cNvPr>
          <p:cNvCxnSpPr>
            <a:cxnSpLocks/>
          </p:cNvCxnSpPr>
          <p:nvPr/>
        </p:nvCxnSpPr>
        <p:spPr>
          <a:xfrm>
            <a:off x="5585011" y="3555770"/>
            <a:ext cx="0" cy="12411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2BAFA08-07F2-BE4E-94E7-0799BB492574}"/>
              </a:ext>
            </a:extLst>
          </p:cNvPr>
          <p:cNvSpPr txBox="1"/>
          <p:nvPr/>
        </p:nvSpPr>
        <p:spPr>
          <a:xfrm>
            <a:off x="4220401" y="4847794"/>
            <a:ext cx="282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Inside </a:t>
            </a:r>
            <a:r>
              <a:rPr lang="en-US" sz="2800" dirty="0" err="1"/>
              <a:t>sth</a:t>
            </a:r>
            <a:r>
              <a:rPr lang="en-US" sz="2800" dirty="0"/>
              <a:t>/ a place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F85FFBC-CC73-524C-AB59-77261886C6A3}"/>
              </a:ext>
            </a:extLst>
          </p:cNvPr>
          <p:cNvCxnSpPr>
            <a:cxnSpLocks/>
          </p:cNvCxnSpPr>
          <p:nvPr/>
        </p:nvCxnSpPr>
        <p:spPr>
          <a:xfrm>
            <a:off x="10060192" y="3555770"/>
            <a:ext cx="0" cy="21045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6D1B41-1A33-4C4B-A087-42DFC8D23676}"/>
              </a:ext>
            </a:extLst>
          </p:cNvPr>
          <p:cNvSpPr txBox="1"/>
          <p:nvPr/>
        </p:nvSpPr>
        <p:spPr>
          <a:xfrm>
            <a:off x="8445711" y="5662108"/>
            <a:ext cx="3228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On the surface of </a:t>
            </a:r>
            <a:r>
              <a:rPr lang="en-US" sz="2800" dirty="0" err="1"/>
              <a:t>sth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464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64390" y="0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65190" y="860363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4390" y="2116715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62466" y="3189197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A9A5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Simon says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3341"/>
            <a:ext cx="5456245" cy="3314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Prepositions of time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5946" y="2431263"/>
            <a:ext cx="5465180" cy="129114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1: Complete the sentences, using suitable prepositions of time.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Work in pairs. Ask and answer the questions about your school.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193001"/>
            <a:ext cx="5465179" cy="186355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3: Complete the sentences with </a:t>
            </a:r>
            <a:r>
              <a:rPr lang="en-GB" i="1" dirty="0">
                <a:solidFill>
                  <a:schemeClr val="tx1"/>
                </a:solidFill>
              </a:rPr>
              <a:t>at, in </a:t>
            </a:r>
            <a:r>
              <a:rPr lang="en-GB" dirty="0">
                <a:solidFill>
                  <a:schemeClr val="tx1"/>
                </a:solidFill>
              </a:rPr>
              <a:t>or </a:t>
            </a:r>
            <a:r>
              <a:rPr lang="en-GB" i="1" dirty="0">
                <a:solidFill>
                  <a:schemeClr val="tx1"/>
                </a:solidFill>
              </a:rPr>
              <a:t>on.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4: Work in pairs. Look at the pictures and answer the questions.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</a:t>
            </a:r>
            <a:r>
              <a:rPr lang="en-GB" dirty="0">
                <a:solidFill>
                  <a:schemeClr val="tx1"/>
                </a:solidFill>
              </a:rPr>
              <a:t>Complete the passage with </a:t>
            </a:r>
            <a:r>
              <a:rPr lang="en-GB" i="1" dirty="0">
                <a:solidFill>
                  <a:schemeClr val="tx1"/>
                </a:solidFill>
              </a:rPr>
              <a:t>at, on, </a:t>
            </a:r>
            <a:r>
              <a:rPr lang="en-GB" dirty="0">
                <a:solidFill>
                  <a:schemeClr val="tx1"/>
                </a:solidFill>
              </a:rPr>
              <a:t>or </a:t>
            </a:r>
            <a:r>
              <a:rPr lang="en-GB" i="1" dirty="0">
                <a:solidFill>
                  <a:schemeClr val="tx1"/>
                </a:solidFill>
              </a:rPr>
              <a:t>in. </a:t>
            </a:r>
            <a:r>
              <a:rPr lang="en-GB" dirty="0">
                <a:solidFill>
                  <a:schemeClr val="tx1"/>
                </a:solidFill>
              </a:rPr>
              <a:t>Then discuss in groups which prepositions express time and which ones express place.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241662" y="281261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</p:cNvCxnSpPr>
          <p:nvPr/>
        </p:nvCxnSpPr>
        <p:spPr>
          <a:xfrm rot="10800000" flipV="1">
            <a:off x="1461137" y="1143457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398862" y="137501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67" y="-8020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50949" y="250170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4390" y="435161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 2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238770" y="3589646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2315122" y="2545070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8F8DD0A-FFD0-4745-BCDE-CFA072B92C87}"/>
              </a:ext>
            </a:extLst>
          </p:cNvPr>
          <p:cNvSpPr/>
          <p:nvPr/>
        </p:nvSpPr>
        <p:spPr>
          <a:xfrm>
            <a:off x="5585946" y="3792005"/>
            <a:ext cx="5456245" cy="3314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Prepositions of place</a:t>
            </a:r>
          </a:p>
        </p:txBody>
      </p:sp>
    </p:spTree>
    <p:extLst>
      <p:ext uri="{BB962C8B-B14F-4D97-AF65-F5344CB8AC3E}">
        <p14:creationId xmlns:p14="http://schemas.microsoft.com/office/powerpoint/2010/main" val="36831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02086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at, in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2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6416" y="2945724"/>
            <a:ext cx="42549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To check students’ understanding of the prepositions of place.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924B6E-6F97-694D-ABF1-7829777CA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881" y="2496872"/>
            <a:ext cx="3864759" cy="33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2</a:t>
            </a:r>
          </a:p>
        </p:txBody>
      </p:sp>
      <p:sp>
        <p:nvSpPr>
          <p:cNvPr id="3" name="Rectangle 2"/>
          <p:cNvSpPr/>
          <p:nvPr/>
        </p:nvSpPr>
        <p:spPr>
          <a:xfrm>
            <a:off x="548348" y="2278055"/>
            <a:ext cx="1112797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 classroom is ___ the third floor of that building.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I’m at school, my parents are ___ work.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Look! The students are playing football ___ the classroom.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little sister usually has lunch ___ school.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most beautiful posters are ___ the wall ___ the staffroom.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923AA9C-ED76-CE4E-9C15-94B138BA789E}"/>
              </a:ext>
            </a:extLst>
          </p:cNvPr>
          <p:cNvSpPr/>
          <p:nvPr/>
        </p:nvSpPr>
        <p:spPr>
          <a:xfrm>
            <a:off x="3313568" y="2362332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B6AB19A-5668-9540-B90B-D0D6F45960F7}"/>
              </a:ext>
            </a:extLst>
          </p:cNvPr>
          <p:cNvSpPr/>
          <p:nvPr/>
        </p:nvSpPr>
        <p:spPr>
          <a:xfrm>
            <a:off x="5866610" y="294290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D0E98BA-8559-B94F-B2FE-53A9327FD6B5}"/>
              </a:ext>
            </a:extLst>
          </p:cNvPr>
          <p:cNvSpPr/>
          <p:nvPr/>
        </p:nvSpPr>
        <p:spPr>
          <a:xfrm>
            <a:off x="6325390" y="3488955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E1ACAFB-F1CB-E44B-9D4F-FAD1CCF9F248}"/>
              </a:ext>
            </a:extLst>
          </p:cNvPr>
          <p:cNvSpPr/>
          <p:nvPr/>
        </p:nvSpPr>
        <p:spPr>
          <a:xfrm>
            <a:off x="5407830" y="4007399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ADFE483-2C35-8249-85EC-8E4E4D0FCE0B}"/>
              </a:ext>
            </a:extLst>
          </p:cNvPr>
          <p:cNvSpPr/>
          <p:nvPr/>
        </p:nvSpPr>
        <p:spPr>
          <a:xfrm>
            <a:off x="5120695" y="4610232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D14EFBE-05C4-4C40-BC51-064F07B0ED75}"/>
              </a:ext>
            </a:extLst>
          </p:cNvPr>
          <p:cNvSpPr txBox="1"/>
          <p:nvPr/>
        </p:nvSpPr>
        <p:spPr>
          <a:xfrm>
            <a:off x="1008026" y="1398528"/>
            <a:ext cx="102086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at, in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036A399-C04C-1A42-BDE3-03AEEA1B9041}"/>
              </a:ext>
            </a:extLst>
          </p:cNvPr>
          <p:cNvSpPr/>
          <p:nvPr/>
        </p:nvSpPr>
        <p:spPr>
          <a:xfrm>
            <a:off x="6875984" y="4610231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2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8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02086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pictures and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2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6416" y="2945724"/>
            <a:ext cx="42549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To check students’ understanding of the prepositions of place.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924B6E-6F97-694D-ABF1-7829777CA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881" y="2496872"/>
            <a:ext cx="3864759" cy="33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57678" y="2462423"/>
            <a:ext cx="7023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B7BD"/>
                </a:solidFill>
              </a:rPr>
              <a:t>Grammar:</a:t>
            </a:r>
          </a:p>
          <a:p>
            <a:pPr marL="2286000" lvl="4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rgbClr val="0FB7BD"/>
                </a:solidFill>
              </a:rPr>
              <a:t>Prepositions of time</a:t>
            </a:r>
          </a:p>
          <a:p>
            <a:pPr marL="2286000" lvl="4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rgbClr val="0FB7BD"/>
                </a:solidFill>
              </a:rPr>
              <a:t>Prepositions of place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A VISIT TO A SCHOOL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27182874"/>
              </p:ext>
            </p:extLst>
          </p:nvPr>
        </p:nvGraphicFramePr>
        <p:xfrm>
          <a:off x="2538053" y="3894331"/>
          <a:ext cx="6689863" cy="3073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219426"/>
            <a:ext cx="102086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pictures and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78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5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B168F8-F06C-9944-BD4A-EBD4454CC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6" y="1886370"/>
            <a:ext cx="1833717" cy="1161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50E874-C703-4342-BE2C-DB2B8EE9E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86" y="3150830"/>
            <a:ext cx="1731009" cy="1181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2CEC8B-9862-5543-AF7D-22924CB4F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66" y="4434951"/>
            <a:ext cx="1836336" cy="1195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6C6E2F-165E-DB40-9249-2BA73C925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25" y="5732665"/>
            <a:ext cx="1659869" cy="11253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01C98E-8D5D-1841-BF8F-7F333BBBE2EE}"/>
              </a:ext>
            </a:extLst>
          </p:cNvPr>
          <p:cNvSpPr/>
          <p:nvPr/>
        </p:nvSpPr>
        <p:spPr>
          <a:xfrm>
            <a:off x="2553415" y="1889430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does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Mrs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Hien teach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maths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0F534D8-10EE-C143-800D-0842B92D39A7}"/>
              </a:ext>
            </a:extLst>
          </p:cNvPr>
          <p:cNvSpPr/>
          <p:nvPr/>
        </p:nvSpPr>
        <p:spPr>
          <a:xfrm>
            <a:off x="2813392" y="3273404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 the students water the flowers?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C50D1F-A4F7-0D45-8FA4-C2E68A212354}"/>
              </a:ext>
            </a:extLst>
          </p:cNvPr>
          <p:cNvSpPr/>
          <p:nvPr/>
        </p:nvSpPr>
        <p:spPr>
          <a:xfrm>
            <a:off x="2553415" y="4332312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is the boy writing?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87891BA-850C-7F45-B3D6-FD25F4DA83C7}"/>
              </a:ext>
            </a:extLst>
          </p:cNvPr>
          <p:cNvSpPr/>
          <p:nvPr/>
        </p:nvSpPr>
        <p:spPr>
          <a:xfrm>
            <a:off x="2813392" y="5716286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 they sing English songs on Teachers’ Day?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FE87B3D-AE22-CA46-920B-88C10C0672C8}"/>
              </a:ext>
            </a:extLst>
          </p:cNvPr>
          <p:cNvSpPr/>
          <p:nvPr/>
        </p:nvSpPr>
        <p:spPr>
          <a:xfrm>
            <a:off x="2813392" y="2418884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school.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CA0520-1804-6841-B79A-F25789FE6FF5}"/>
              </a:ext>
            </a:extLst>
          </p:cNvPr>
          <p:cNvSpPr/>
          <p:nvPr/>
        </p:nvSpPr>
        <p:spPr>
          <a:xfrm>
            <a:off x="3124288" y="3684655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school garden.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680773F-6569-9947-9113-447C39EA8EE3}"/>
              </a:ext>
            </a:extLst>
          </p:cNvPr>
          <p:cNvSpPr/>
          <p:nvPr/>
        </p:nvSpPr>
        <p:spPr>
          <a:xfrm>
            <a:off x="2813392" y="4854476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board.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7EC10B6-10E5-FA47-8F60-0381262CECB0}"/>
              </a:ext>
            </a:extLst>
          </p:cNvPr>
          <p:cNvSpPr/>
          <p:nvPr/>
        </p:nvSpPr>
        <p:spPr>
          <a:xfrm>
            <a:off x="3124288" y="6245740"/>
            <a:ext cx="1112797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stage.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331912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passage with </a:t>
            </a:r>
            <a:r>
              <a:rPr lang="en-GB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at, on </a:t>
            </a: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in. </a:t>
            </a: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 discuss in groups which prepositions express </a:t>
            </a:r>
            <a:r>
              <a:rPr lang="en-GB" sz="2400" b="1" dirty="0">
                <a:solidFill>
                  <a:srgbClr val="F7941E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which ones express </a:t>
            </a:r>
            <a:r>
              <a:rPr lang="en-GB" sz="2400" b="1" dirty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92480" y="2247176"/>
            <a:ext cx="11206029" cy="4420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latin typeface="ChronicaPro-Bold"/>
              </a:rPr>
              <a:t>Tom’s mother is at home, but she is not (1)___ the kitchen. She usually waters the vegetables in the garden (2)___ the morning.</a:t>
            </a:r>
          </a:p>
          <a:p>
            <a:pPr algn="just">
              <a:lnSpc>
                <a:spcPct val="200000"/>
              </a:lnSpc>
            </a:pPr>
            <a:r>
              <a:rPr lang="en-US" sz="2400" dirty="0">
                <a:latin typeface="ChronicaPro-Bold"/>
              </a:rPr>
              <a:t>Tom’s father is (3)___ work, but he isn’t in his office at the moment. It is lunch break and he is (4)___ a travel agent’s, looking at holiday brochures.</a:t>
            </a:r>
          </a:p>
          <a:p>
            <a:pPr algn="just">
              <a:lnSpc>
                <a:spcPct val="200000"/>
              </a:lnSpc>
            </a:pPr>
            <a:r>
              <a:rPr lang="en-US" sz="2400" dirty="0">
                <a:latin typeface="ChronicaPro-Bold"/>
              </a:rPr>
              <a:t>Tom is usually at school this time, but he has a bad cold today. He has nothing to do but lying (5)___ the sofa and looking at the posters (6)___ the wall.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B58572-D525-C441-9C1B-1A62604744F7}"/>
              </a:ext>
            </a:extLst>
          </p:cNvPr>
          <p:cNvSpPr/>
          <p:nvPr/>
        </p:nvSpPr>
        <p:spPr>
          <a:xfrm>
            <a:off x="6988436" y="2513868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A9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rgbClr val="00A9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BB051B-7E19-AE44-A782-D5EA24085B0E}"/>
              </a:ext>
            </a:extLst>
          </p:cNvPr>
          <p:cNvSpPr/>
          <p:nvPr/>
        </p:nvSpPr>
        <p:spPr>
          <a:xfrm>
            <a:off x="5221380" y="3202716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64FE262-E7D4-B446-9BDB-267589B1EFE0}"/>
              </a:ext>
            </a:extLst>
          </p:cNvPr>
          <p:cNvSpPr/>
          <p:nvPr/>
        </p:nvSpPr>
        <p:spPr>
          <a:xfrm>
            <a:off x="3487812" y="3995956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A9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rgbClr val="00A9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12FBFD3-C695-D140-B80F-828AE110DC78}"/>
              </a:ext>
            </a:extLst>
          </p:cNvPr>
          <p:cNvSpPr/>
          <p:nvPr/>
        </p:nvSpPr>
        <p:spPr>
          <a:xfrm>
            <a:off x="3401556" y="4690140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A9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400" b="1" dirty="0">
              <a:solidFill>
                <a:srgbClr val="00A9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DD2EC80-0E64-BF4B-ABBA-A6847BE37674}"/>
              </a:ext>
            </a:extLst>
          </p:cNvPr>
          <p:cNvSpPr/>
          <p:nvPr/>
        </p:nvSpPr>
        <p:spPr>
          <a:xfrm>
            <a:off x="2874504" y="6189437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A9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400" b="1" dirty="0">
              <a:solidFill>
                <a:srgbClr val="00A9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2B00B40-1290-1744-9709-F47A57E485E3}"/>
              </a:ext>
            </a:extLst>
          </p:cNvPr>
          <p:cNvSpPr/>
          <p:nvPr/>
        </p:nvSpPr>
        <p:spPr>
          <a:xfrm>
            <a:off x="8605144" y="6189436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A9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400" b="1" dirty="0">
              <a:solidFill>
                <a:srgbClr val="00A9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64390" y="0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65190" y="860363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4390" y="2116715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62466" y="3189197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A9A5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Simon says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3341"/>
            <a:ext cx="5456245" cy="3314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Prepositions of time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5946" y="2431263"/>
            <a:ext cx="5465180" cy="129114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1: Complete the sentences, using suitable prepositions of time.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Work in pairs. Ask and answer the questions about your school.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193001"/>
            <a:ext cx="5465179" cy="186355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3: Complete the sentences with </a:t>
            </a:r>
            <a:r>
              <a:rPr lang="en-GB" i="1" dirty="0">
                <a:solidFill>
                  <a:schemeClr val="tx1"/>
                </a:solidFill>
              </a:rPr>
              <a:t>at, in </a:t>
            </a:r>
            <a:r>
              <a:rPr lang="en-GB" dirty="0">
                <a:solidFill>
                  <a:schemeClr val="tx1"/>
                </a:solidFill>
              </a:rPr>
              <a:t>or </a:t>
            </a:r>
            <a:r>
              <a:rPr lang="en-GB" i="1" dirty="0">
                <a:solidFill>
                  <a:schemeClr val="tx1"/>
                </a:solidFill>
              </a:rPr>
              <a:t>on.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4: Work in pairs. Look at the pictures and answer the questions.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</a:t>
            </a:r>
            <a:r>
              <a:rPr lang="en-GB" dirty="0">
                <a:solidFill>
                  <a:schemeClr val="tx1"/>
                </a:solidFill>
              </a:rPr>
              <a:t>Complete the passage with </a:t>
            </a:r>
            <a:r>
              <a:rPr lang="en-GB" i="1" dirty="0">
                <a:solidFill>
                  <a:schemeClr val="tx1"/>
                </a:solidFill>
              </a:rPr>
              <a:t>at, on, </a:t>
            </a:r>
            <a:r>
              <a:rPr lang="en-GB" dirty="0">
                <a:solidFill>
                  <a:schemeClr val="tx1"/>
                </a:solidFill>
              </a:rPr>
              <a:t>or </a:t>
            </a:r>
            <a:r>
              <a:rPr lang="en-GB" i="1" dirty="0">
                <a:solidFill>
                  <a:schemeClr val="tx1"/>
                </a:solidFill>
              </a:rPr>
              <a:t>in. </a:t>
            </a:r>
            <a:r>
              <a:rPr lang="en-GB" dirty="0">
                <a:solidFill>
                  <a:schemeClr val="tx1"/>
                </a:solidFill>
              </a:rPr>
              <a:t>Then discuss in groups which prepositions express time and which ones express place.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241662" y="281261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</p:cNvCxnSpPr>
          <p:nvPr/>
        </p:nvCxnSpPr>
        <p:spPr>
          <a:xfrm rot="10800000" flipV="1">
            <a:off x="1461137" y="1143457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398862" y="137501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67" y="-8020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50949" y="250170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4390" y="435161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 2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238770" y="3589646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5946" y="617303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0" name="Curved Connector 29"/>
          <p:cNvCxnSpPr/>
          <p:nvPr/>
        </p:nvCxnSpPr>
        <p:spPr>
          <a:xfrm>
            <a:off x="2315122" y="2545070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98F4A25E-A7CC-F942-9FA1-E375847B06AE}"/>
              </a:ext>
            </a:extLst>
          </p:cNvPr>
          <p:cNvSpPr/>
          <p:nvPr/>
        </p:nvSpPr>
        <p:spPr>
          <a:xfrm>
            <a:off x="1885183" y="528901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WRAP-UP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1198950F-318C-B14B-A76B-DA15C1096EFA}"/>
              </a:ext>
            </a:extLst>
          </p:cNvPr>
          <p:cNvSpPr/>
          <p:nvPr/>
        </p:nvSpPr>
        <p:spPr>
          <a:xfrm>
            <a:off x="335547" y="6390451"/>
            <a:ext cx="1950733" cy="467549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xmlns="" id="{0D4C2E29-319C-9E47-97CB-5900EEAAE789}"/>
              </a:ext>
            </a:extLst>
          </p:cNvPr>
          <p:cNvCxnSpPr/>
          <p:nvPr/>
        </p:nvCxnSpPr>
        <p:spPr>
          <a:xfrm>
            <a:off x="2337839" y="464489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xmlns="" id="{D79DD8AB-5A62-1F4A-957C-C4BDB3FFA5FD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52777" y="5628479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8F8DD0A-FFD0-4745-BCDE-CFA072B92C87}"/>
              </a:ext>
            </a:extLst>
          </p:cNvPr>
          <p:cNvSpPr/>
          <p:nvPr/>
        </p:nvSpPr>
        <p:spPr>
          <a:xfrm>
            <a:off x="5585946" y="3792005"/>
            <a:ext cx="5456245" cy="3314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Prepositions of place</a:t>
            </a:r>
          </a:p>
        </p:txBody>
      </p:sp>
    </p:spTree>
    <p:extLst>
      <p:ext uri="{BB962C8B-B14F-4D97-AF65-F5344CB8AC3E}">
        <p14:creationId xmlns:p14="http://schemas.microsoft.com/office/powerpoint/2010/main" val="425443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7678" y="2251834"/>
            <a:ext cx="7023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B7BD"/>
                </a:solidFill>
              </a:rPr>
              <a:t>Grammar: </a:t>
            </a:r>
          </a:p>
          <a:p>
            <a:pPr marL="1828800" lvl="3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rgbClr val="0FB7BD"/>
                </a:solidFill>
              </a:rPr>
              <a:t>Prepositions of time</a:t>
            </a:r>
          </a:p>
          <a:p>
            <a:pPr marL="1828800" lvl="3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rgbClr val="0FB7BD"/>
                </a:solidFill>
              </a:rPr>
              <a:t>Prepositions of place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690160309"/>
              </p:ext>
            </p:extLst>
          </p:nvPr>
        </p:nvGraphicFramePr>
        <p:xfrm>
          <a:off x="2365248" y="4108704"/>
          <a:ext cx="6035039" cy="2270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1031332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Complete Exercises …. in the workbook.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Make sentences using the prepositions of time and place.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7433" y="1914652"/>
            <a:ext cx="11388436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Use the prepositions of </a:t>
            </a:r>
            <a:r>
              <a:rPr lang="en-US" sz="2800" dirty="0">
                <a:solidFill>
                  <a:srgbClr val="F7941E"/>
                </a:solidFill>
              </a:rPr>
              <a:t>time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F7941E"/>
                </a:solidFill>
              </a:rPr>
              <a:t>place</a:t>
            </a:r>
            <a:r>
              <a:rPr lang="en-US" sz="2800" dirty="0"/>
              <a:t>.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64390" y="0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65190" y="860363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4390" y="2116715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62466" y="3189197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A9A5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Simon says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3341"/>
            <a:ext cx="5456245" cy="3314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Prepositions of time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5946" y="2431263"/>
            <a:ext cx="5465180" cy="129114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1: Complete the sentences, using suitable prepositions of time.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Work in pairs. Ask and answer the questions about your school.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193001"/>
            <a:ext cx="5465179" cy="186355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3: Complete the sentences with </a:t>
            </a:r>
            <a:r>
              <a:rPr lang="en-GB" i="1" dirty="0">
                <a:solidFill>
                  <a:schemeClr val="tx1"/>
                </a:solidFill>
              </a:rPr>
              <a:t>at, in </a:t>
            </a:r>
            <a:r>
              <a:rPr lang="en-GB" dirty="0">
                <a:solidFill>
                  <a:schemeClr val="tx1"/>
                </a:solidFill>
              </a:rPr>
              <a:t>or </a:t>
            </a:r>
            <a:r>
              <a:rPr lang="en-GB" i="1" dirty="0">
                <a:solidFill>
                  <a:schemeClr val="tx1"/>
                </a:solidFill>
              </a:rPr>
              <a:t>on.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4: Work in pairs. Look at the pictures and answer the questions.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</a:t>
            </a:r>
            <a:r>
              <a:rPr lang="en-GB" dirty="0">
                <a:solidFill>
                  <a:schemeClr val="tx1"/>
                </a:solidFill>
              </a:rPr>
              <a:t>Complete the passage with </a:t>
            </a:r>
            <a:r>
              <a:rPr lang="en-GB" i="1" dirty="0">
                <a:solidFill>
                  <a:schemeClr val="tx1"/>
                </a:solidFill>
              </a:rPr>
              <a:t>at, on, </a:t>
            </a:r>
            <a:r>
              <a:rPr lang="en-GB" dirty="0">
                <a:solidFill>
                  <a:schemeClr val="tx1"/>
                </a:solidFill>
              </a:rPr>
              <a:t>or </a:t>
            </a:r>
            <a:r>
              <a:rPr lang="en-GB" i="1" dirty="0">
                <a:solidFill>
                  <a:schemeClr val="tx1"/>
                </a:solidFill>
              </a:rPr>
              <a:t>in. </a:t>
            </a:r>
            <a:r>
              <a:rPr lang="en-GB" dirty="0">
                <a:solidFill>
                  <a:schemeClr val="tx1"/>
                </a:solidFill>
              </a:rPr>
              <a:t>Then discuss in groups which prepositions express time and which ones express place.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241662" y="281261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</p:cNvCxnSpPr>
          <p:nvPr/>
        </p:nvCxnSpPr>
        <p:spPr>
          <a:xfrm rot="10800000" flipV="1">
            <a:off x="1461137" y="1143457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398862" y="137501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67" y="-8020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50949" y="250170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4390" y="435161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 2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238770" y="3589646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5946" y="617303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0" name="Curved Connector 29"/>
          <p:cNvCxnSpPr/>
          <p:nvPr/>
        </p:nvCxnSpPr>
        <p:spPr>
          <a:xfrm>
            <a:off x="2315122" y="2545070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98F4A25E-A7CC-F942-9FA1-E375847B06AE}"/>
              </a:ext>
            </a:extLst>
          </p:cNvPr>
          <p:cNvSpPr/>
          <p:nvPr/>
        </p:nvSpPr>
        <p:spPr>
          <a:xfrm>
            <a:off x="1885183" y="528901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WRAP-UP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1198950F-318C-B14B-A76B-DA15C1096EFA}"/>
              </a:ext>
            </a:extLst>
          </p:cNvPr>
          <p:cNvSpPr/>
          <p:nvPr/>
        </p:nvSpPr>
        <p:spPr>
          <a:xfrm>
            <a:off x="335547" y="6390451"/>
            <a:ext cx="1950733" cy="467549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xmlns="" id="{0D4C2E29-319C-9E47-97CB-5900EEAAE789}"/>
              </a:ext>
            </a:extLst>
          </p:cNvPr>
          <p:cNvCxnSpPr/>
          <p:nvPr/>
        </p:nvCxnSpPr>
        <p:spPr>
          <a:xfrm>
            <a:off x="2337839" y="464489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xmlns="" id="{D79DD8AB-5A62-1F4A-957C-C4BDB3FFA5FD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52777" y="5628479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8F8DD0A-FFD0-4745-BCDE-CFA072B92C87}"/>
              </a:ext>
            </a:extLst>
          </p:cNvPr>
          <p:cNvSpPr/>
          <p:nvPr/>
        </p:nvSpPr>
        <p:spPr>
          <a:xfrm>
            <a:off x="5585946" y="3792005"/>
            <a:ext cx="5456245" cy="3314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Prepositions of place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015267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88506" y="1451193"/>
            <a:ext cx="6493893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Simon says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3" name="Rectangle 2"/>
          <p:cNvSpPr/>
          <p:nvPr/>
        </p:nvSpPr>
        <p:spPr>
          <a:xfrm>
            <a:off x="4974566" y="2692911"/>
            <a:ext cx="68551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/>
              <a:t>To activate students’ prior knowledge related to the targeted grammar: </a:t>
            </a:r>
            <a:r>
              <a:rPr lang="en-GB" sz="2800" b="1" dirty="0">
                <a:solidFill>
                  <a:schemeClr val="accent2"/>
                </a:solidFill>
              </a:rPr>
              <a:t>prepositions of place</a:t>
            </a:r>
            <a:r>
              <a:rPr lang="en-GB" sz="2800" dirty="0"/>
              <a:t>. 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/>
              <a:t>To increase students’ interest.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744F03-F9C9-FC48-B471-CA30AA1A8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320" y="2150467"/>
            <a:ext cx="4174943" cy="41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21157" y="2476547"/>
            <a:ext cx="9618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Put the pen </a:t>
            </a:r>
            <a:r>
              <a:rPr lang="en-GB" sz="2800" b="1" i="1" dirty="0">
                <a:solidFill>
                  <a:srgbClr val="F7941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GB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pencil case.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2957" y="3747927"/>
            <a:ext cx="9618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Sit </a:t>
            </a:r>
            <a:r>
              <a:rPr lang="en-GB" sz="2800" b="1" i="1" dirty="0">
                <a:solidFill>
                  <a:srgbClr val="F7941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en-GB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chair.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21157" y="5019307"/>
            <a:ext cx="9618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Put your ruler </a:t>
            </a:r>
            <a:r>
              <a:rPr lang="en-GB" sz="2800" b="1" i="1" dirty="0">
                <a:solidFill>
                  <a:srgbClr val="F7941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en-GB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table.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7BC698-835F-3D4C-B99B-2156D5D12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504" y="1443813"/>
            <a:ext cx="4528969" cy="452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A9A5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Simon says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3341"/>
            <a:ext cx="5456245" cy="43143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Prepositions of time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B5EB098-FE75-7F44-B1A1-1F8A1E424FE2}"/>
              </a:ext>
            </a:extLst>
          </p:cNvPr>
          <p:cNvSpPr txBox="1"/>
          <p:nvPr/>
        </p:nvSpPr>
        <p:spPr>
          <a:xfrm>
            <a:off x="4805490" y="3589278"/>
            <a:ext cx="838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87E4D78-1FD2-594C-884C-20597208D6A3}"/>
              </a:ext>
            </a:extLst>
          </p:cNvPr>
          <p:cNvSpPr txBox="1"/>
          <p:nvPr/>
        </p:nvSpPr>
        <p:spPr>
          <a:xfrm>
            <a:off x="7531044" y="3424451"/>
            <a:ext cx="351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xmlns="" id="{698C5F09-0195-094E-9B14-6DDB4FF23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035563"/>
              </p:ext>
            </p:extLst>
          </p:nvPr>
        </p:nvGraphicFramePr>
        <p:xfrm>
          <a:off x="5780045" y="2870021"/>
          <a:ext cx="4744873" cy="1977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 1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A2F97AB-4983-DE42-9E30-BD7DD2678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303968"/>
              </p:ext>
            </p:extLst>
          </p:nvPr>
        </p:nvGraphicFramePr>
        <p:xfrm>
          <a:off x="0" y="1291740"/>
          <a:ext cx="12192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1991">
                  <a:extLst>
                    <a:ext uri="{9D8B030D-6E8A-4147-A177-3AD203B41FA5}">
                      <a16:colId xmlns:a16="http://schemas.microsoft.com/office/drawing/2014/main" xmlns="" val="1398073744"/>
                    </a:ext>
                  </a:extLst>
                </a:gridCol>
                <a:gridCol w="4976009">
                  <a:extLst>
                    <a:ext uri="{9D8B030D-6E8A-4147-A177-3AD203B41FA5}">
                      <a16:colId xmlns:a16="http://schemas.microsoft.com/office/drawing/2014/main" xmlns="" val="36851897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3525258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in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on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0237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at six o’clock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at noon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at break time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in the morning/ afternoon/ evening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in December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in 2020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on Monday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on January 18</a:t>
                      </a:r>
                      <a:r>
                        <a:rPr lang="en-US" sz="2400" baseline="30000" dirty="0"/>
                        <a:t>th</a:t>
                      </a:r>
                      <a:endParaRPr lang="en-US" sz="2400" dirty="0"/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on Christmas Day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9139787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CB70ECFB-C0C5-9147-BCE2-052DD45F9631}"/>
              </a:ext>
            </a:extLst>
          </p:cNvPr>
          <p:cNvCxnSpPr/>
          <p:nvPr/>
        </p:nvCxnSpPr>
        <p:spPr>
          <a:xfrm>
            <a:off x="1376978" y="3555770"/>
            <a:ext cx="0" cy="7688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2A2878-9A06-EB4D-AF9A-CABABBDC1F0B}"/>
              </a:ext>
            </a:extLst>
          </p:cNvPr>
          <p:cNvSpPr txBox="1"/>
          <p:nvPr/>
        </p:nvSpPr>
        <p:spPr>
          <a:xfrm>
            <a:off x="192262" y="4324574"/>
            <a:ext cx="2369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point of time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C1381E1-8F5D-2A4E-B673-E317AD972B32}"/>
              </a:ext>
            </a:extLst>
          </p:cNvPr>
          <p:cNvCxnSpPr>
            <a:cxnSpLocks/>
          </p:cNvCxnSpPr>
          <p:nvPr/>
        </p:nvCxnSpPr>
        <p:spPr>
          <a:xfrm>
            <a:off x="5585011" y="3555770"/>
            <a:ext cx="0" cy="12411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2BAFA08-07F2-BE4E-94E7-0799BB492574}"/>
              </a:ext>
            </a:extLst>
          </p:cNvPr>
          <p:cNvSpPr txBox="1"/>
          <p:nvPr/>
        </p:nvSpPr>
        <p:spPr>
          <a:xfrm>
            <a:off x="3519926" y="4806605"/>
            <a:ext cx="4130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 period of time</a:t>
            </a:r>
          </a:p>
          <a:p>
            <a:pPr algn="ctr"/>
            <a:r>
              <a:rPr lang="en-US" sz="2800" dirty="0"/>
              <a:t>(longer/shorter than a day)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F85FFBC-CC73-524C-AB59-77261886C6A3}"/>
              </a:ext>
            </a:extLst>
          </p:cNvPr>
          <p:cNvCxnSpPr>
            <a:cxnSpLocks/>
          </p:cNvCxnSpPr>
          <p:nvPr/>
        </p:nvCxnSpPr>
        <p:spPr>
          <a:xfrm>
            <a:off x="10060192" y="3555770"/>
            <a:ext cx="0" cy="21045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6D1B41-1A33-4C4B-A087-42DFC8D23676}"/>
              </a:ext>
            </a:extLst>
          </p:cNvPr>
          <p:cNvSpPr txBox="1"/>
          <p:nvPr/>
        </p:nvSpPr>
        <p:spPr>
          <a:xfrm>
            <a:off x="8407592" y="5662108"/>
            <a:ext cx="3305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day or a part of day</a:t>
            </a:r>
          </a:p>
        </p:txBody>
      </p:sp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64390" y="0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65190" y="860363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4390" y="2116715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A9A5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Simon says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3341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Prepositions of time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5946" y="2812234"/>
            <a:ext cx="5465180" cy="129114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1: Complete the sentences, using suitable prepositions of time.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Work in pairs. Ask and answer the questions about your school.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241662" y="281261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</p:cNvCxnSpPr>
          <p:nvPr/>
        </p:nvCxnSpPr>
        <p:spPr>
          <a:xfrm rot="10800000" flipV="1">
            <a:off x="1461137" y="1143457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398862" y="137501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67" y="-8020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50949" y="250170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3: A CLOSER LOOK 2</a:t>
            </a:r>
          </a:p>
        </p:txBody>
      </p:sp>
    </p:spTree>
    <p:extLst>
      <p:ext uri="{BB962C8B-B14F-4D97-AF65-F5344CB8AC3E}">
        <p14:creationId xmlns:p14="http://schemas.microsoft.com/office/powerpoint/2010/main" val="16667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2712</TotalTime>
  <Words>1279</Words>
  <Application>Microsoft Office PowerPoint</Application>
  <PresentationFormat>Custom</PresentationFormat>
  <Paragraphs>242</Paragraphs>
  <Slides>25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157</cp:revision>
  <dcterms:created xsi:type="dcterms:W3CDTF">2020-12-09T02:04:09Z</dcterms:created>
  <dcterms:modified xsi:type="dcterms:W3CDTF">2023-12-10T13:30:45Z</dcterms:modified>
</cp:coreProperties>
</file>