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02" r:id="rId5"/>
    <p:sldId id="308" r:id="rId6"/>
    <p:sldId id="279" r:id="rId7"/>
    <p:sldId id="356" r:id="rId8"/>
    <p:sldId id="281" r:id="rId9"/>
    <p:sldId id="357" r:id="rId10"/>
    <p:sldId id="335" r:id="rId11"/>
    <p:sldId id="347" r:id="rId12"/>
    <p:sldId id="346" r:id="rId13"/>
    <p:sldId id="358" r:id="rId14"/>
    <p:sldId id="350" r:id="rId15"/>
    <p:sldId id="352" r:id="rId16"/>
    <p:sldId id="354" r:id="rId17"/>
    <p:sldId id="359" r:id="rId18"/>
    <p:sldId id="313" r:id="rId19"/>
    <p:sldId id="361" r:id="rId20"/>
    <p:sldId id="360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93112"/>
  </p:normalViewPr>
  <p:slideViewPr>
    <p:cSldViewPr snapToGrid="0" showGuides="1">
      <p:cViewPr varScale="1">
        <p:scale>
          <a:sx n="60" d="100"/>
          <a:sy n="60" d="100"/>
        </p:scale>
        <p:origin x="5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>
              <a:effectLst/>
            </a:rPr>
            <a:t>Can you tell me more?</a:t>
          </a:r>
        </a:p>
        <a:p>
          <a:r>
            <a:rPr lang="en-US" sz="3200" b="1" dirty="0">
              <a:effectLst/>
            </a:rPr>
            <a:t>Can you tell me how?</a:t>
          </a:r>
        </a:p>
        <a:p>
          <a:r>
            <a:rPr lang="en-US" sz="3200" b="1" dirty="0">
              <a:effectLst/>
            </a:rPr>
            <a:t>Can you tell me why?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 custScaleY="173722">
        <dgm:presLayoutVars>
          <dgm:chMax/>
          <dgm:chPref val="4"/>
        </dgm:presLayoutVars>
      </dgm:prSet>
      <dgm:spPr/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</dgm:ptLst>
  <dgm:cxnLst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1532656"/>
          <a:ext cx="10400749" cy="235335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/>
            </a:rPr>
            <a:t>Can you tell me more?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/>
            </a:rPr>
            <a:t>Can you tell me how?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/>
            </a:rPr>
            <a:t>Can you tell me why?</a:t>
          </a:r>
        </a:p>
      </dsp:txBody>
      <dsp:txXfrm>
        <a:off x="68927" y="1601583"/>
        <a:ext cx="10262895" cy="2215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7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4829027" y="2438098"/>
            <a:ext cx="68912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give students opportunities to use ways 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for details.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3C037-8372-4DC3-B49D-B3BAB6541A21}"/>
              </a:ext>
            </a:extLst>
          </p:cNvPr>
          <p:cNvSpPr txBox="1"/>
          <p:nvPr/>
        </p:nvSpPr>
        <p:spPr>
          <a:xfrm>
            <a:off x="4780722" y="1552046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Everyday English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95D051-8C04-C54B-BDBA-666DC98C9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1773422"/>
            <a:ext cx="3319282" cy="22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96069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F46BF9-8278-7548-B9DE-6A6DCA71C396}"/>
              </a:ext>
            </a:extLst>
          </p:cNvPr>
          <p:cNvSpPr/>
          <p:nvPr/>
        </p:nvSpPr>
        <p:spPr>
          <a:xfrm>
            <a:off x="1042457" y="2245781"/>
            <a:ext cx="990882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	Are you doing anything this Sunday?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Not really.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Would you like to go with us to </a:t>
            </a:r>
            <a:r>
              <a:rPr lang="en-US" sz="2400" dirty="0" err="1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Binh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Minh Lower Secondary School?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Sounds great!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you tell me more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We’l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l leave at 7 a.m. My friends David and Nick are coming too.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98528"/>
            <a:ext cx="1060969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your visit to a famous school. Use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“Can you tell me more?”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“Can you tell me why?”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“Can you tell me how?”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DD440-79ED-3642-8C43-BE65561F7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291" y="2598857"/>
            <a:ext cx="4713418" cy="40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43559"/>
            <a:ext cx="6721130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6606" y="1728351"/>
            <a:ext cx="6717251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Asking for details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16459" y="2334139"/>
            <a:ext cx="6728251" cy="283014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conversations. Pay attention to the highlighted sentences.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your visit to a famous school. Use structures of asking for details.</a:t>
            </a:r>
          </a:p>
          <a:p>
            <a:r>
              <a:rPr lang="en-US" b="1" dirty="0">
                <a:solidFill>
                  <a:srgbClr val="FF0000"/>
                </a:solidFill>
              </a:rPr>
              <a:t>Welcome to our school!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Imagine that some overseas friends are planning to visit your school. Make a list of what you want to show them, then fill in the note.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Work in pairs. Ask and answer questions about your plan.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9383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7221076" cy="316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let students brainstorm ideas about things they want to show their friends at school.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give students chances to practice asking and answering questions about their plans.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8849-9B9E-4433-8838-FC31F284B407}"/>
              </a:ext>
            </a:extLst>
          </p:cNvPr>
          <p:cNvSpPr txBox="1"/>
          <p:nvPr/>
        </p:nvSpPr>
        <p:spPr>
          <a:xfrm>
            <a:off x="4760872" y="1393010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Welcome to our school!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4FB35-57D5-7246-9343-2B9CC3E5B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0709"/>
            <a:ext cx="4088802" cy="40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Imagine that some overseas friends are planning to visit your school.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a list of what you want to show them, then fill in the note.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2770E2-492C-0749-928D-16724CE3B302}"/>
              </a:ext>
            </a:extLst>
          </p:cNvPr>
          <p:cNvSpPr txBox="1"/>
          <p:nvPr/>
        </p:nvSpPr>
        <p:spPr>
          <a:xfrm>
            <a:off x="3506565" y="2898912"/>
            <a:ext cx="57019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Chèn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ảnh</a:t>
            </a:r>
            <a:r>
              <a:rPr lang="en-US" sz="2800" dirty="0">
                <a:solidFill>
                  <a:srgbClr val="FF0000"/>
                </a:solidFill>
              </a:rPr>
              <a:t> note (ex 3 – page 65)</a:t>
            </a:r>
          </a:p>
        </p:txBody>
      </p: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your plan.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B92EDF-D818-4F4B-A29E-F94FCF01B528}"/>
              </a:ext>
            </a:extLst>
          </p:cNvPr>
          <p:cNvSpPr/>
          <p:nvPr/>
        </p:nvSpPr>
        <p:spPr>
          <a:xfrm>
            <a:off x="989673" y="2134474"/>
            <a:ext cx="10639343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/>
              <a:t>Example: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i="1" dirty="0"/>
              <a:t>I’m going to show them the school library.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/>
              <a:t>B: </a:t>
            </a:r>
            <a:r>
              <a:rPr lang="en-US" sz="2800" i="1" dirty="0"/>
              <a:t>Sounds good. Can you tell me why?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i="1" dirty="0"/>
              <a:t>I want them to see our learning resources. I think they’re very modern.</a:t>
            </a: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43559"/>
            <a:ext cx="6721130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6606" y="1728351"/>
            <a:ext cx="6717251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Asking for details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16459" y="2334139"/>
            <a:ext cx="6728251" cy="283014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conversations. Pay attention to the highlighted sentences.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your visit to a famous school. Use structures of asking for details.</a:t>
            </a:r>
          </a:p>
          <a:p>
            <a:r>
              <a:rPr lang="en-US" b="1" dirty="0">
                <a:solidFill>
                  <a:srgbClr val="FF0000"/>
                </a:solidFill>
              </a:rPr>
              <a:t>Welcome to our school!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Imagine that some overseas friends are planning to visit your school. Make a list of what you want to show them, then fill in the note.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Work in pairs. Ask and answer questions about your plan.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1075" y="5247684"/>
            <a:ext cx="6728250" cy="8519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Work in groups. Read the passage and complete the table about a high school in the UK. Then discuss and fill in the information about your school.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4249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4672" y="3504989"/>
            <a:ext cx="4765949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Aims of the stage: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To let students practice talking about their school.</a:t>
            </a:r>
            <a:endParaRPr lang="en-US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1066592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Math with Mrs. D: Industrial Revolution Presentation with a Smidgen of Math">
            <a:extLst>
              <a:ext uri="{FF2B5EF4-FFF2-40B4-BE49-F238E27FC236}">
                <a16:creationId xmlns:a16="http://schemas.microsoft.com/office/drawing/2014/main" id="{DFA92F69-B362-43B5-86C3-966CDB38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1291" y="2784090"/>
            <a:ext cx="3936434" cy="43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1068337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Read the passage and complete the table about a high school in the UK. Then discuss and fill in the information about your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F46BF9-8278-7548-B9DE-6A6DCA71C396}"/>
              </a:ext>
            </a:extLst>
          </p:cNvPr>
          <p:cNvSpPr/>
          <p:nvPr/>
        </p:nvSpPr>
        <p:spPr>
          <a:xfrm>
            <a:off x="1042458" y="2449374"/>
            <a:ext cx="10683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Wilson High School is for students aged 11 – 16 in London. It has about 1,000 students and 100 teachers. The school has some modern science laboratories, computer rooms, a large library, a sports hall, and an activity studio.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The students study m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any different subjects such as English, literature, </a:t>
            </a:r>
            <a:r>
              <a:rPr lang="en-US" sz="2400" dirty="0" err="1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maths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, science, etc. They also study extra subjects and get involved in projects, use school resources and take part in a number of outdoor activities and school trips.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4A3D58-D7D8-2249-8274-7CE5C1CE562C}"/>
              </a:ext>
            </a:extLst>
          </p:cNvPr>
          <p:cNvGraphicFramePr>
            <a:graphicFrameLocks noGrp="1"/>
          </p:cNvGraphicFramePr>
          <p:nvPr/>
        </p:nvGraphicFramePr>
        <p:xfrm>
          <a:off x="1128358" y="4757698"/>
          <a:ext cx="105974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922">
                  <a:extLst>
                    <a:ext uri="{9D8B030D-6E8A-4147-A177-3AD203B41FA5}">
                      <a16:colId xmlns:a16="http://schemas.microsoft.com/office/drawing/2014/main" val="1729336364"/>
                    </a:ext>
                  </a:extLst>
                </a:gridCol>
                <a:gridCol w="2936838">
                  <a:extLst>
                    <a:ext uri="{9D8B030D-6E8A-4147-A177-3AD203B41FA5}">
                      <a16:colId xmlns:a16="http://schemas.microsoft.com/office/drawing/2014/main" val="3139553413"/>
                    </a:ext>
                  </a:extLst>
                </a:gridCol>
                <a:gridCol w="3119716">
                  <a:extLst>
                    <a:ext uri="{9D8B030D-6E8A-4147-A177-3AD203B41FA5}">
                      <a16:colId xmlns:a16="http://schemas.microsoft.com/office/drawing/2014/main" val="3578434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Wilson High School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Your school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61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Number of students and teachers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Subjects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03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School facilities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417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27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A VISIT TO A SCHOOL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1068337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Read the passage and complete the table about a high school in the UK. Then discuss and fill in the information about your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4A3D58-D7D8-2249-8274-7CE5C1CE5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62525"/>
              </p:ext>
            </p:extLst>
          </p:nvPr>
        </p:nvGraphicFramePr>
        <p:xfrm>
          <a:off x="1128359" y="2615113"/>
          <a:ext cx="105974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922">
                  <a:extLst>
                    <a:ext uri="{9D8B030D-6E8A-4147-A177-3AD203B41FA5}">
                      <a16:colId xmlns:a16="http://schemas.microsoft.com/office/drawing/2014/main" val="1729336364"/>
                    </a:ext>
                  </a:extLst>
                </a:gridCol>
                <a:gridCol w="2936838">
                  <a:extLst>
                    <a:ext uri="{9D8B030D-6E8A-4147-A177-3AD203B41FA5}">
                      <a16:colId xmlns:a16="http://schemas.microsoft.com/office/drawing/2014/main" val="3139553413"/>
                    </a:ext>
                  </a:extLst>
                </a:gridCol>
                <a:gridCol w="3119716">
                  <a:extLst>
                    <a:ext uri="{9D8B030D-6E8A-4147-A177-3AD203B41FA5}">
                      <a16:colId xmlns:a16="http://schemas.microsoft.com/office/drawing/2014/main" val="3578434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Wilson High School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Your school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61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Number of students and teachers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Subjects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03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School facilities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41714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059B2C2-685E-DA4C-B06D-ED207661EE43}"/>
              </a:ext>
            </a:extLst>
          </p:cNvPr>
          <p:cNvSpPr/>
          <p:nvPr/>
        </p:nvSpPr>
        <p:spPr>
          <a:xfrm>
            <a:off x="1042458" y="4609652"/>
            <a:ext cx="10833984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/>
              <a:t>Example: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There are about 1,000 students in Wilson High School. They are between 11 and 16 years old.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Our school has about 900 students. We are between 11 and 14 years old.</a:t>
            </a:r>
          </a:p>
        </p:txBody>
      </p:sp>
    </p:spTree>
    <p:extLst>
      <p:ext uri="{BB962C8B-B14F-4D97-AF65-F5344CB8AC3E}">
        <p14:creationId xmlns:p14="http://schemas.microsoft.com/office/powerpoint/2010/main" val="1672061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ask for details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talk about your school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 ask for details and talk about their school.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43559"/>
            <a:ext cx="6721130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6606" y="1728351"/>
            <a:ext cx="6717251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Asking for details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16459" y="2334139"/>
            <a:ext cx="6728251" cy="283014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conversations. Pay attention to the highlighted sentences.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your visit to a famous school. Use structures of asking for details.</a:t>
            </a:r>
          </a:p>
          <a:p>
            <a:r>
              <a:rPr lang="en-US" b="1" dirty="0">
                <a:solidFill>
                  <a:srgbClr val="FF0000"/>
                </a:solidFill>
              </a:rPr>
              <a:t>Welcome to our school!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Imagine that some overseas friends are planning to visit your school. Make a list of what you want to show them, then fill in the note.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Work in pairs. Ask and answer questions about your plan.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1075" y="5247684"/>
            <a:ext cx="6728250" cy="8519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Work in groups. Read the passage and complete the table about a high school in the UK. Then discuss and fill in the information about your school.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18972" y="6186672"/>
            <a:ext cx="672825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algn="just"/>
            <a:r>
              <a:rPr lang="vi-VN" sz="2400" dirty="0"/>
              <a:t>To activate students’ prior knowledge and vocabulary related to the targeted structures of asking for details.</a:t>
            </a:r>
            <a:endParaRPr lang="en-US" sz="2400" dirty="0"/>
          </a:p>
        </p:txBody>
      </p:sp>
      <p:pic>
        <p:nvPicPr>
          <p:cNvPr id="1028" name="Picture 4" descr="Conversation - Free peopl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3" y="2632363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523247-2DEC-3E49-B790-6135225E5229}"/>
              </a:ext>
            </a:extLst>
          </p:cNvPr>
          <p:cNvSpPr/>
          <p:nvPr/>
        </p:nvSpPr>
        <p:spPr>
          <a:xfrm>
            <a:off x="1042457" y="2245781"/>
            <a:ext cx="990882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	Are you doing anything this Sunday?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Not really.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Would you like to go with us to </a:t>
            </a:r>
            <a:r>
              <a:rPr lang="en-US" sz="2400" dirty="0" err="1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Binh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Minh Lower Secondary School?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Sounds great! Can </a:t>
            </a:r>
            <a:r>
              <a:rPr lang="en-US" sz="2400" dirty="0"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you tell me more?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We’l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l leave at 7 a.m. My friends David and Nick are coming too.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43559"/>
            <a:ext cx="6721130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6606" y="1728351"/>
            <a:ext cx="6717251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Asking for details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1" name="Picture 4" descr="Preference and Making suggestions - isp20152016stage11">
            <a:extLst>
              <a:ext uri="{FF2B5EF4-FFF2-40B4-BE49-F238E27FC236}">
                <a16:creationId xmlns:a16="http://schemas.microsoft.com/office/drawing/2014/main" id="{5CABFF8D-24F9-B54C-AB2B-4FF1F8ED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15" y="3081992"/>
            <a:ext cx="3026708" cy="31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2607357-BD82-1A46-B245-E9C45ADE8D97}"/>
              </a:ext>
            </a:extLst>
          </p:cNvPr>
          <p:cNvSpPr/>
          <p:nvPr/>
        </p:nvSpPr>
        <p:spPr>
          <a:xfrm>
            <a:off x="6294637" y="3180105"/>
            <a:ext cx="4752021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introduce ways to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for details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1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485682"/>
              </p:ext>
            </p:extLst>
          </p:nvPr>
        </p:nvGraphicFramePr>
        <p:xfrm>
          <a:off x="1168399" y="997962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43559"/>
            <a:ext cx="6721130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6606" y="1728351"/>
            <a:ext cx="6717251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Asking for details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16459" y="2334139"/>
            <a:ext cx="6728251" cy="15362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conversations. Pay attention to the highlighted sentences.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your visit to a famous school. Use structures of asking for details.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560158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2671</TotalTime>
  <Words>1190</Words>
  <Application>Microsoft Macintosh PowerPoint</Application>
  <PresentationFormat>Widescreen</PresentationFormat>
  <Paragraphs>162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188</cp:revision>
  <dcterms:created xsi:type="dcterms:W3CDTF">2020-12-09T02:04:09Z</dcterms:created>
  <dcterms:modified xsi:type="dcterms:W3CDTF">2022-01-30T10:45:01Z</dcterms:modified>
</cp:coreProperties>
</file>