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86" r:id="rId2"/>
  </p:sldMasterIdLst>
  <p:notesMasterIdLst>
    <p:notesMasterId r:id="rId2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8" r:id="rId14"/>
    <p:sldId id="268" r:id="rId15"/>
    <p:sldId id="269" r:id="rId16"/>
    <p:sldId id="270" r:id="rId17"/>
    <p:sldId id="271" r:id="rId18"/>
    <p:sldId id="289" r:id="rId19"/>
    <p:sldId id="272" r:id="rId20"/>
    <p:sldId id="293" r:id="rId21"/>
    <p:sldId id="294" r:id="rId22"/>
    <p:sldId id="292" r:id="rId23"/>
    <p:sldId id="285" r:id="rId24"/>
    <p:sldId id="286" r:id="rId25"/>
    <p:sldId id="276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29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B9BE-BCAB-4D92-A687-49472AA52250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4D0B6-1661-4120-BBA8-328C9C219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053148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03B42-3E4A-4FE0-8C35-D84575C0DE6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84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03B42-3E4A-4FE0-8C35-D84575C0DE6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36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05CF3E-14C8-43CA-A30C-64B95EB162E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21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FA0A2-C016-4697-972B-0783FE6A94F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16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FA0A2-C016-4697-972B-0783FE6A94F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683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69608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310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lnSpc>
                <a:spcPct val="118000"/>
              </a:lnSpc>
              <a:spcBef>
                <a:spcPct val="0"/>
              </a:spcBef>
            </a:pPr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86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57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786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94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198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6940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1F9E01-1FE1-44DE-9F5D-6C9F2889464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498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0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2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0449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3F5900-4683-41D8-85BA-36CC6E39A614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718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B8C80F-13A0-449A-B5F1-CE4240A80ACE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43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3621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F8A315-8EC6-4EFE-8C9C-FFF8180D3E80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8261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0BC198-245A-405E-8453-C25CBBA6C325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513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B9200A-1CA8-4FFC-AB45-A9E617DC4FCA}" type="datetimeFigureOut">
              <a:rPr 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30/12/2023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B70253-7F22-473E-88A8-39C849687BF5}" type="slidenum">
              <a:rPr 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65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529236"/>
      </p:ext>
    </p:extLst>
  </p:cSld>
  <p:clrMapOvr>
    <a:masterClrMapping/>
  </p:clrMapOvr>
  <p:transition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6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9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9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2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2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AB3C2-1284-445B-A32A-6978827B2E32}" type="datetimeFigureOut">
              <a:rPr lang="en-US" smtClean="0"/>
              <a:t>30/12/2023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7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</p:sldLayoutIdLst>
  <p:transition spd="slow" advTm="5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D:\data%20c\Downloads\SOAN%20SGK%206%20CANH%20DIEU\2.2.%20Video%20kh&#7903;i%20&#273;&#7897;ng.mp4" TargetMode="External"/><Relationship Id="rId1" Type="http://schemas.microsoft.com/office/2007/relationships/media" Target="file:///D:\data%20c\Downloads\SOAN%20SGK%206%20CANH%20DIEU\2.2.%20Video%20kh&#7903;i%20&#273;&#7897;ng.mp4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组合 16"/>
          <p:cNvGrpSpPr>
            <a:grpSpLocks/>
          </p:cNvGrpSpPr>
          <p:nvPr/>
        </p:nvGrpSpPr>
        <p:grpSpPr bwMode="auto">
          <a:xfrm>
            <a:off x="3657474" y="2471637"/>
            <a:ext cx="6497178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4364038" y="4138613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Freeform 107"/>
          <p:cNvSpPr>
            <a:spLocks noEditPoints="1"/>
          </p:cNvSpPr>
          <p:nvPr/>
        </p:nvSpPr>
        <p:spPr bwMode="auto">
          <a:xfrm>
            <a:off x="4978400" y="3692525"/>
            <a:ext cx="411163" cy="350838"/>
          </a:xfrm>
          <a:custGeom>
            <a:avLst/>
            <a:gdLst>
              <a:gd name="T0" fmla="*/ 2147483646 w 343"/>
              <a:gd name="T1" fmla="*/ 2147483646 h 294"/>
              <a:gd name="T2" fmla="*/ 2147483646 w 343"/>
              <a:gd name="T3" fmla="*/ 0 h 294"/>
              <a:gd name="T4" fmla="*/ 2147483646 w 343"/>
              <a:gd name="T5" fmla="*/ 2147483646 h 294"/>
              <a:gd name="T6" fmla="*/ 2147483646 w 343"/>
              <a:gd name="T7" fmla="*/ 2147483646 h 294"/>
              <a:gd name="T8" fmla="*/ 0 w 343"/>
              <a:gd name="T9" fmla="*/ 2147483646 h 294"/>
              <a:gd name="T10" fmla="*/ 0 w 343"/>
              <a:gd name="T11" fmla="*/ 2147483646 h 294"/>
              <a:gd name="T12" fmla="*/ 0 w 343"/>
              <a:gd name="T13" fmla="*/ 2147483646 h 294"/>
              <a:gd name="T14" fmla="*/ 2147483646 w 343"/>
              <a:gd name="T15" fmla="*/ 2147483646 h 294"/>
              <a:gd name="T16" fmla="*/ 2147483646 w 343"/>
              <a:gd name="T17" fmla="*/ 2147483646 h 294"/>
              <a:gd name="T18" fmla="*/ 2147483646 w 343"/>
              <a:gd name="T19" fmla="*/ 2147483646 h 294"/>
              <a:gd name="T20" fmla="*/ 2147483646 w 343"/>
              <a:gd name="T21" fmla="*/ 2147483646 h 294"/>
              <a:gd name="T22" fmla="*/ 2147483646 w 343"/>
              <a:gd name="T23" fmla="*/ 2147483646 h 294"/>
              <a:gd name="T24" fmla="*/ 2147483646 w 343"/>
              <a:gd name="T25" fmla="*/ 2147483646 h 294"/>
              <a:gd name="T26" fmla="*/ 2147483646 w 343"/>
              <a:gd name="T27" fmla="*/ 2147483646 h 294"/>
              <a:gd name="T28" fmla="*/ 2147483646 w 343"/>
              <a:gd name="T29" fmla="*/ 2147483646 h 294"/>
              <a:gd name="T30" fmla="*/ 2147483646 w 343"/>
              <a:gd name="T31" fmla="*/ 2147483646 h 294"/>
              <a:gd name="T32" fmla="*/ 2147483646 w 343"/>
              <a:gd name="T33" fmla="*/ 2147483646 h 294"/>
              <a:gd name="T34" fmla="*/ 2147483646 w 343"/>
              <a:gd name="T35" fmla="*/ 2147483646 h 294"/>
              <a:gd name="T36" fmla="*/ 2147483646 w 343"/>
              <a:gd name="T37" fmla="*/ 2147483646 h 294"/>
              <a:gd name="T38" fmla="*/ 2147483646 w 343"/>
              <a:gd name="T39" fmla="*/ 2147483646 h 294"/>
              <a:gd name="T40" fmla="*/ 2147483646 w 343"/>
              <a:gd name="T41" fmla="*/ 2147483646 h 294"/>
              <a:gd name="T42" fmla="*/ 2147483646 w 343"/>
              <a:gd name="T43" fmla="*/ 2147483646 h 294"/>
              <a:gd name="T44" fmla="*/ 2147483646 w 343"/>
              <a:gd name="T45" fmla="*/ 2147483646 h 294"/>
              <a:gd name="T46" fmla="*/ 2147483646 w 343"/>
              <a:gd name="T47" fmla="*/ 2147483646 h 294"/>
              <a:gd name="T48" fmla="*/ 2147483646 w 343"/>
              <a:gd name="T49" fmla="*/ 2147483646 h 294"/>
              <a:gd name="T50" fmla="*/ 2147483646 w 343"/>
              <a:gd name="T51" fmla="*/ 2147483646 h 294"/>
              <a:gd name="T52" fmla="*/ 2147483646 w 343"/>
              <a:gd name="T53" fmla="*/ 2147483646 h 294"/>
              <a:gd name="T54" fmla="*/ 2147483646 w 343"/>
              <a:gd name="T55" fmla="*/ 2147483646 h 294"/>
              <a:gd name="T56" fmla="*/ 2147483646 w 343"/>
              <a:gd name="T57" fmla="*/ 2147483646 h 294"/>
              <a:gd name="T58" fmla="*/ 2147483646 w 343"/>
              <a:gd name="T59" fmla="*/ 2147483646 h 294"/>
              <a:gd name="T60" fmla="*/ 2147483646 w 343"/>
              <a:gd name="T61" fmla="*/ 2147483646 h 294"/>
              <a:gd name="T62" fmla="*/ 2147483646 w 343"/>
              <a:gd name="T63" fmla="*/ 2147483646 h 294"/>
              <a:gd name="T64" fmla="*/ 2147483646 w 343"/>
              <a:gd name="T65" fmla="*/ 2147483646 h 294"/>
              <a:gd name="T66" fmla="*/ 2147483646 w 343"/>
              <a:gd name="T67" fmla="*/ 2147483646 h 294"/>
              <a:gd name="T68" fmla="*/ 2147483646 w 343"/>
              <a:gd name="T69" fmla="*/ 2147483646 h 294"/>
              <a:gd name="T70" fmla="*/ 2147483646 w 343"/>
              <a:gd name="T71" fmla="*/ 2147483646 h 294"/>
              <a:gd name="T72" fmla="*/ 2147483646 w 343"/>
              <a:gd name="T73" fmla="*/ 2147483646 h 294"/>
              <a:gd name="T74" fmla="*/ 2147483646 w 343"/>
              <a:gd name="T75" fmla="*/ 2147483646 h 294"/>
              <a:gd name="T76" fmla="*/ 2147483646 w 343"/>
              <a:gd name="T77" fmla="*/ 2147483646 h 294"/>
              <a:gd name="T78" fmla="*/ 2147483646 w 343"/>
              <a:gd name="T79" fmla="*/ 2147483646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8198" name="图片 15" descr="玫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56" y="3114474"/>
            <a:ext cx="1755126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文本框 6"/>
          <p:cNvSpPr txBox="1">
            <a:spLocks noChangeArrowheads="1"/>
          </p:cNvSpPr>
          <p:nvPr/>
        </p:nvSpPr>
        <p:spPr bwMode="auto">
          <a:xfrm>
            <a:off x="3830931" y="2805261"/>
            <a:ext cx="87010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smtClean="0">
                <a:solidFill>
                  <a:srgbClr val="809437"/>
                </a:solidFill>
              </a:rPr>
              <a:t>MỞ RỘNG VỊ NGỮ</a:t>
            </a:r>
            <a:endParaRPr lang="zh-CN" altLang="en-US" sz="6000" b="1" dirty="0">
              <a:solidFill>
                <a:srgbClr val="809437"/>
              </a:solidFill>
            </a:endParaRPr>
          </a:p>
        </p:txBody>
      </p:sp>
      <p:sp>
        <p:nvSpPr>
          <p:cNvPr id="8200" name="文本框 11"/>
          <p:cNvSpPr txBox="1">
            <a:spLocks noChangeArrowheads="1"/>
          </p:cNvSpPr>
          <p:nvPr/>
        </p:nvSpPr>
        <p:spPr bwMode="auto">
          <a:xfrm>
            <a:off x="1640441" y="1452120"/>
            <a:ext cx="9861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B44D32"/>
                </a:solidFill>
              </a:rPr>
              <a:t>THỰC HÀNH TIẾNG VIỆT</a:t>
            </a:r>
            <a:endParaRPr lang="zh-CN" altLang="en-US" sz="6600" b="1" dirty="0">
              <a:solidFill>
                <a:srgbClr val="B44D32"/>
              </a:solidFill>
            </a:endParaRPr>
          </a:p>
        </p:txBody>
      </p:sp>
      <p:sp>
        <p:nvSpPr>
          <p:cNvPr id="8201" name="文本框 11"/>
          <p:cNvSpPr txBox="1">
            <a:spLocks noChangeArrowheads="1"/>
          </p:cNvSpPr>
          <p:nvPr/>
        </p:nvSpPr>
        <p:spPr bwMode="auto">
          <a:xfrm>
            <a:off x="4219095" y="4169178"/>
            <a:ext cx="7178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smtClean="0">
                <a:solidFill>
                  <a:srgbClr val="9E3D30"/>
                </a:solidFill>
              </a:rPr>
              <a:t>GV</a:t>
            </a:r>
            <a:r>
              <a:rPr lang="en-US" altLang="zh-CN" sz="6000" b="1">
                <a:solidFill>
                  <a:srgbClr val="9E3D30"/>
                </a:solidFill>
              </a:rPr>
              <a:t>:</a:t>
            </a:r>
            <a:endParaRPr lang="zh-CN" altLang="en-US" sz="6000" b="1" dirty="0">
              <a:solidFill>
                <a:srgbClr val="9E3D30"/>
              </a:solidFill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466719" y="12524"/>
            <a:ext cx="7612951" cy="83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97" y="3246046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0" descr="右上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36" y="-137658"/>
            <a:ext cx="4129088" cy="19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05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122612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077" y="-101626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756150" y="2690813"/>
            <a:ext cx="331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94B52"/>
                </a:solidFill>
                <a:latin typeface="#9Slide07 Cadena" panose="02000503000000020004" pitchFamily="2" charset="0"/>
              </a:rPr>
              <a:t>LUYỆN TẬP</a:t>
            </a:r>
            <a:endParaRPr lang="zh-CN" altLang="en-US" sz="3200" b="1" dirty="0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09950" y="2660650"/>
            <a:ext cx="108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>
                <a:solidFill>
                  <a:srgbClr val="E94B52"/>
                </a:solidFill>
                <a:latin typeface="微软雅黑" panose="020B0503020204020204" pitchFamily="34" charset="-122"/>
              </a:rPr>
              <a:t>II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99" y="4649146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23486" y="0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81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lock Arc 28"/>
          <p:cNvSpPr/>
          <p:nvPr/>
        </p:nvSpPr>
        <p:spPr bwMode="auto">
          <a:xfrm>
            <a:off x="-1195388" y="601663"/>
            <a:ext cx="7766051" cy="6488112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  <a:noFill/>
          <a:ln w="76200" cap="flat" cmpd="sng" algn="ctr">
            <a:solidFill>
              <a:srgbClr val="E66C7D"/>
            </a:solidFill>
            <a:prstDash val="solid"/>
            <a:miter lim="800000"/>
          </a:ln>
          <a:effectLst/>
        </p:spPr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4654839" y="1292947"/>
            <a:ext cx="6142038" cy="1017588"/>
            <a:chOff x="1917398" y="-50431"/>
            <a:chExt cx="8176807" cy="1354666"/>
          </a:xfrm>
        </p:grpSpPr>
        <p:sp>
          <p:nvSpPr>
            <p:cNvPr id="13" name="Freeform 12"/>
            <p:cNvSpPr/>
            <p:nvPr/>
          </p:nvSpPr>
          <p:spPr>
            <a:xfrm>
              <a:off x="2595805" y="84824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4591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2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24584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583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02" y="3328988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0" descr="右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94" y="-251403"/>
            <a:ext cx="4129088" cy="191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7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3869" y="2906857"/>
            <a:ext cx="28372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BÀI TẬP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702883"/>
              </p:ext>
            </p:extLst>
          </p:nvPr>
        </p:nvGraphicFramePr>
        <p:xfrm>
          <a:off x="618836" y="3577430"/>
          <a:ext cx="11092872" cy="2880360"/>
        </p:xfrm>
        <a:graphic>
          <a:graphicData uri="http://schemas.openxmlformats.org/drawingml/2006/table">
            <a:tbl>
              <a:tblPr firstRow="1" firstCol="1" bandRow="1"/>
              <a:tblGrid>
                <a:gridCol w="5066843"/>
                <a:gridCol w="6026029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7250" y="773257"/>
            <a:ext cx="1034256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những câu được 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đầu bằng trạng 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gian trong các văn bàn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 Ch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và “Tuyên ngôn Độc lập”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biến Chiến dịch Điện Biên Phủ.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tác dụng của kiểu câu đó đối với việc trình bày các sự kiện lịch sử được đề cập trong văn b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7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8850" y="625475"/>
            <a:ext cx="1034256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những câu được 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đầu bằng trạng 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gian trong các văn bàn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 Ch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và “Tuyên ngôn Độc lập”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biến Chiến dịch Điện Biên Phủ.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tác dụng của kiểu câu đó đối với việc trình bày các sự kiện lịch sử được đề cập trong văn b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29445"/>
              </p:ext>
            </p:extLst>
          </p:nvPr>
        </p:nvGraphicFramePr>
        <p:xfrm>
          <a:off x="628073" y="2589139"/>
          <a:ext cx="11092872" cy="3733800"/>
        </p:xfrm>
        <a:graphic>
          <a:graphicData uri="http://schemas.openxmlformats.org/drawingml/2006/table">
            <a:tbl>
              <a:tblPr firstRow="1" firstCol="1" bandRow="1"/>
              <a:tblGrid>
                <a:gridCol w="5066843"/>
                <a:gridCol w="6026029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4-5-1945. HCM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Trào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22-8-1945,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28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29-8, ban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12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trạng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nhằm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 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nơi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chốn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mục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đích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tiện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nêu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642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-1143363" y="369888"/>
            <a:ext cx="12393613" cy="6488112"/>
            <a:chOff x="-6407323" y="-808188"/>
            <a:chExt cx="16501528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407323" y="-808188"/>
              <a:ext cx="10380300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4856" y="85703"/>
              <a:ext cx="7499349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766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232" y="1968582"/>
              <a:ext cx="6907518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6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55" name="Group 3"/>
          <p:cNvGrpSpPr>
            <a:grpSpLocks/>
          </p:cNvGrpSpPr>
          <p:nvPr/>
        </p:nvGrpSpPr>
        <p:grpSpPr bwMode="auto">
          <a:xfrm>
            <a:off x="111339" y="2312988"/>
            <a:ext cx="4470400" cy="1473200"/>
            <a:chOff x="0" y="2734405"/>
            <a:chExt cx="4472208" cy="1472650"/>
          </a:xfrm>
        </p:grpSpPr>
        <p:grpSp>
          <p:nvGrpSpPr>
            <p:cNvPr id="2765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65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3195638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383" y="-414936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55" y="490440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62242" y="255258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8453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600868" y="646546"/>
            <a:ext cx="11037887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692148" y="4158673"/>
            <a:ext cx="10855325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19826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4"/>
          <p:cNvGrpSpPr>
            <a:grpSpLocks/>
          </p:cNvGrpSpPr>
          <p:nvPr/>
        </p:nvGrpSpPr>
        <p:grpSpPr bwMode="auto">
          <a:xfrm>
            <a:off x="-1600200" y="571500"/>
            <a:ext cx="12406313" cy="6488113"/>
            <a:chOff x="-6424715" y="-790799"/>
            <a:chExt cx="16518920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424715" y="-790799"/>
              <a:ext cx="10380604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4637" y="84074"/>
              <a:ext cx="7499568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971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030" y="1966952"/>
              <a:ext cx="6907720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18997" y="3835038"/>
              <a:ext cx="6675208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9719" name="Oval 17"/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4102100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3188" y="4192588"/>
            <a:ext cx="4205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705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2970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70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922" y="32877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82" y="-412751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849" y="5038693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14636" y="389547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9475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2869" y="697576"/>
            <a:ext cx="117205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Hs chia 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“Ai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Chia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in 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sẵn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1-ý a;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2-ý b;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3-ý c;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4-ý đ).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25757"/>
              </p:ext>
            </p:extLst>
          </p:nvPr>
        </p:nvGraphicFramePr>
        <p:xfrm>
          <a:off x="554184" y="2944308"/>
          <a:ext cx="10858787" cy="2705100"/>
        </p:xfrm>
        <a:graphic>
          <a:graphicData uri="http://schemas.openxmlformats.org/drawingml/2006/table">
            <a:tbl>
              <a:tblPr firstRow="1" firstCol="1" bandRow="1"/>
              <a:tblGrid>
                <a:gridCol w="988170"/>
                <a:gridCol w="1794658"/>
                <a:gridCol w="1794658"/>
                <a:gridCol w="2492581"/>
                <a:gridCol w="3788720"/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 từ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 trước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84500" y="2649538"/>
            <a:ext cx="1137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87253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0218" y="639150"/>
            <a:ext cx="1151096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- Hs chia 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trò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“Ai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hiểu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biết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hơn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”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làm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bài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tập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2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phút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ea typeface="微软雅黑"/>
              <a:cs typeface="#9Slide03 Arima Madurai Black" panose="00000A00000000000000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Thể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lệ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: Chia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thành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: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các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lên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bảng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tìm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phiếu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in 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sẵn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ghép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vào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chỗ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trống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của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mình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(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1-ý a;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2-ý b;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3-ý c;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4-ý đ).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56765"/>
              </p:ext>
            </p:extLst>
          </p:nvPr>
        </p:nvGraphicFramePr>
        <p:xfrm>
          <a:off x="569480" y="2944308"/>
          <a:ext cx="10843490" cy="3314700"/>
        </p:xfrm>
        <a:graphic>
          <a:graphicData uri="http://schemas.openxmlformats.org/drawingml/2006/table">
            <a:tbl>
              <a:tblPr firstRow="1" firstCol="1" bandRow="1"/>
              <a:tblGrid>
                <a:gridCol w="986778"/>
                <a:gridCol w="1792130"/>
                <a:gridCol w="1792130"/>
                <a:gridCol w="2489069"/>
                <a:gridCol w="3783383"/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 từ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 trước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tính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ngắn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hủn hoẳn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tình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rất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buồn rầu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bổ sung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thảo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đọc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Quảng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2-9-1945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84500" y="2649538"/>
            <a:ext cx="1137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83984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7" y="1290882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-127762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2750777" y="1030964"/>
            <a:ext cx="6246812" cy="1512888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2" y="56869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2808347"/>
            <a:ext cx="2166215" cy="1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746056" y="1205228"/>
            <a:ext cx="3927239" cy="95904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184037" y="1361583"/>
            <a:ext cx="30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dụng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96" y="452138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2117" y="-127762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5969" y="90583"/>
            <a:ext cx="72370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#9Slide05 Joanne Marie Calligra" pitchFamily="2" charset="0"/>
                <a:ea typeface="Helvetica Neue"/>
                <a:cs typeface="Helvetica Neue"/>
              </a:rPr>
              <a:t>TRÒ CHƠI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dirty="0">
                <a:solidFill>
                  <a:srgbClr val="FF0000"/>
                </a:solidFill>
                <a:latin typeface="#9Slide05 Joanne Marie Calligra" pitchFamily="2" charset="0"/>
                <a:ea typeface="Helvetica Neue"/>
                <a:cs typeface="Helvetica Neue"/>
              </a:rPr>
              <a:t>“THỬ TÀI GHI NHỚ”</a:t>
            </a:r>
            <a:endParaRPr lang="en-SG" altLang="en-US" sz="7200" b="1" dirty="0">
              <a:solidFill>
                <a:srgbClr val="FF0000"/>
              </a:solidFill>
              <a:latin typeface="#9Slide05 Joanne Marie Calligra" pitchFamily="2" charset="0"/>
            </a:endParaRPr>
          </a:p>
        </p:txBody>
      </p:sp>
      <p:sp>
        <p:nvSpPr>
          <p:cNvPr id="12" name="椭圆 1">
            <a:extLst>
              <a:ext uri="{FF2B5EF4-FFF2-40B4-BE49-F238E27FC236}">
                <a16:creationId xmlns="" xmlns:a16="http://schemas.microsoft.com/office/drawing/2014/main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81" y="2520059"/>
            <a:ext cx="2827337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16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3" name="椭圆 1">
            <a:extLst>
              <a:ext uri="{FF2B5EF4-FFF2-40B4-BE49-F238E27FC236}">
                <a16:creationId xmlns="" xmlns:a16="http://schemas.microsoft.com/office/drawing/2014/main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455" y="2652565"/>
            <a:ext cx="2828925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="" xmlns:a16="http://schemas.microsoft.com/office/drawing/2014/main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576" y="3076118"/>
            <a:ext cx="22415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Xem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đoạn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</a:t>
            </a:r>
            <a:endParaRPr lang="zh-CN" altLang="en-US" sz="2250" b="1" dirty="0">
              <a:solidFill>
                <a:srgbClr val="FF0000"/>
              </a:solidFill>
              <a:latin typeface="微软雅黑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="" xmlns:a16="http://schemas.microsoft.com/office/drawing/2014/main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921" y="3151478"/>
            <a:ext cx="2389188" cy="20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SG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G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hi nh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ớ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việc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làm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xu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hiện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</a:t>
            </a:r>
            <a:endParaRPr lang="zh-CN" altLang="en-US" sz="2250" b="1" dirty="0">
              <a:solidFill>
                <a:srgbClr val="FF0000"/>
              </a:solidFill>
              <a:latin typeface="微软雅黑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" name="椭圆 1">
            <a:extLst>
              <a:ext uri="{FF2B5EF4-FFF2-40B4-BE49-F238E27FC236}">
                <a16:creationId xmlns="" xmlns:a16="http://schemas.microsoft.com/office/drawing/2014/main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236" y="2770187"/>
            <a:ext cx="2827338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="" xmlns:a16="http://schemas.microsoft.com/office/drawing/2014/main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045" y="3226598"/>
            <a:ext cx="2820988" cy="25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2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i di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việc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làm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đó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1’</a:t>
            </a:r>
          </a:p>
        </p:txBody>
      </p:sp>
      <p:sp>
        <p:nvSpPr>
          <p:cNvPr id="18" name="椭圆 11">
            <a:extLst>
              <a:ext uri="{FF2B5EF4-FFF2-40B4-BE49-F238E27FC236}">
                <a16:creationId xmlns="" xmlns:a16="http://schemas.microsoft.com/office/drawing/2014/main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072" y="2812703"/>
            <a:ext cx="3024187" cy="312896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9" name="TextBox 28">
            <a:extLst>
              <a:ext uri="{FF2B5EF4-FFF2-40B4-BE49-F238E27FC236}">
                <a16:creationId xmlns="" xmlns:a16="http://schemas.microsoft.com/office/drawing/2014/main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338" y="3519488"/>
            <a:ext cx="227806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viết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từ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2531" b="1" dirty="0">
              <a:solidFill>
                <a:srgbClr val="FF0000"/>
              </a:solidFill>
            </a:endParaRPr>
          </a:p>
        </p:txBody>
      </p:sp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497" y="5033078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70356" y="0"/>
            <a:ext cx="2172654" cy="1970456"/>
          </a:xfrm>
          <a:prstGeom prst="rect">
            <a:avLst/>
          </a:prstGeom>
        </p:spPr>
      </p:pic>
      <p:pic>
        <p:nvPicPr>
          <p:cNvPr id="21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35290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0" descr="右上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0" y="-66198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17"/>
          <p:cNvGrpSpPr>
            <a:grpSpLocks/>
          </p:cNvGrpSpPr>
          <p:nvPr/>
        </p:nvGrpSpPr>
        <p:grpSpPr bwMode="auto">
          <a:xfrm>
            <a:off x="2412618" y="157620"/>
            <a:ext cx="7462982" cy="2115582"/>
            <a:chOff x="4888" y="2893"/>
            <a:chExt cx="9838" cy="2382"/>
          </a:xfrm>
        </p:grpSpPr>
        <p:sp>
          <p:nvSpPr>
            <p:cNvPr id="2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1" descr="玫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35" y="-24809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8961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7" grpId="0"/>
      <p:bldP spid="1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50" y="599233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94" y="0"/>
            <a:ext cx="2503055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300285" y="642107"/>
            <a:ext cx="4982916" cy="2636802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31" y="171110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531940" y="159097"/>
            <a:ext cx="3927239" cy="95904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02819" y="388931"/>
            <a:ext cx="30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28520" y="2671447"/>
            <a:ext cx="4268783" cy="7333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262" y="6269395"/>
            <a:ext cx="5467926" cy="69175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0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07395" y="6071687"/>
            <a:ext cx="5583115" cy="78631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727370" y="1369896"/>
            <a:ext cx="3514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Tôi</a:t>
            </a:r>
            <a:r>
              <a:rPr lang="en-US" altLang="zh-CN" sz="6000" b="1" dirty="0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thấy</a:t>
            </a:r>
            <a:r>
              <a:rPr lang="en-US" altLang="zh-CN" sz="6000" b="1" dirty="0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..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.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sp>
        <p:nvSpPr>
          <p:cNvPr id="29" name="矩形 98"/>
          <p:cNvSpPr/>
          <p:nvPr/>
        </p:nvSpPr>
        <p:spPr>
          <a:xfrm>
            <a:off x="2093707" y="2429077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prstClr val="white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。</a:t>
            </a:r>
          </a:p>
        </p:txBody>
      </p:sp>
      <p:pic>
        <p:nvPicPr>
          <p:cNvPr id="30" name="Shape 250"/>
          <p:cNvPicPr/>
          <p:nvPr/>
        </p:nvPicPr>
        <p:blipFill>
          <a:blip r:embed="rId6"/>
          <a:stretch/>
        </p:blipFill>
        <p:spPr>
          <a:xfrm>
            <a:off x="5528188" y="276904"/>
            <a:ext cx="4019133" cy="2356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26484"/>
            <a:ext cx="6101258" cy="31373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742" y="3442724"/>
            <a:ext cx="5258458" cy="27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-1747838" y="549275"/>
            <a:ext cx="12485688" cy="6488113"/>
            <a:chOff x="-6529067" y="-738632"/>
            <a:chExt cx="16623272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529067" y="-738632"/>
              <a:ext cx="10379770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5239" y="85523"/>
              <a:ext cx="7498966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3176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586" y="1968402"/>
              <a:ext cx="6907165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6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19534" y="3836487"/>
              <a:ext cx="6674671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31769" name="Oval 17"/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331043" y="5569327"/>
              <a:ext cx="7754708" cy="1081968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srgbClr val="ED7D31">
                    <a:lumMod val="75000"/>
                  </a:srgbClr>
                </a:solidFill>
                <a:latin typeface="微软雅黑" pitchFamily="34" charset="-122"/>
              </a:endParaRPr>
            </a:p>
          </p:txBody>
        </p:sp>
        <p:sp>
          <p:nvSpPr>
            <p:cNvPr id="31771" name="Oval 28"/>
            <p:cNvSpPr>
              <a:spLocks noChangeArrowheads="1"/>
            </p:cNvSpPr>
            <p:nvPr/>
          </p:nvSpPr>
          <p:spPr bwMode="auto">
            <a:xfrm>
              <a:off x="1654176" y="5432057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4102100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3188" y="4192588"/>
            <a:ext cx="4205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49788" y="5403850"/>
            <a:ext cx="595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35625" y="5492750"/>
            <a:ext cx="446087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55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3175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75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295" y="4833952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86082" y="184806"/>
            <a:ext cx="2687293" cy="1970456"/>
          </a:xfrm>
          <a:prstGeom prst="rect">
            <a:avLst/>
          </a:prstGeom>
        </p:spPr>
      </p:pic>
      <p:pic>
        <p:nvPicPr>
          <p:cNvPr id="33" name="图片 9" descr="左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" y="3610276"/>
            <a:ext cx="2900363" cy="33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7" y="-132503"/>
            <a:ext cx="4129088" cy="196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15079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7" y="1290882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-127762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750777" y="1030964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571423" y="1290882"/>
            <a:ext cx="1973263" cy="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94B52"/>
                </a:solidFill>
                <a:latin typeface="#9Slide07 Cadena" panose="02000503000000020004" pitchFamily="2" charset="0"/>
              </a:rPr>
              <a:t>BÀI TẬP </a:t>
            </a:r>
            <a:r>
              <a:rPr lang="en-US" altLang="zh-CN" sz="3200" b="1" dirty="0" smtClean="0">
                <a:solidFill>
                  <a:srgbClr val="E94B52"/>
                </a:solidFill>
                <a:latin typeface="#9Slide07 Cadena" panose="02000503000000020004" pitchFamily="2" charset="0"/>
              </a:rPr>
              <a:t>4</a:t>
            </a:r>
            <a:endParaRPr lang="zh-CN" altLang="en-US" sz="3200" b="1" dirty="0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2" y="56869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7"/>
          <p:cNvGrpSpPr>
            <a:grpSpLocks/>
          </p:cNvGrpSpPr>
          <p:nvPr/>
        </p:nvGrpSpPr>
        <p:grpSpPr bwMode="auto">
          <a:xfrm>
            <a:off x="2207491" y="3310328"/>
            <a:ext cx="9494981" cy="3145890"/>
            <a:chOff x="4888" y="2893"/>
            <a:chExt cx="9838" cy="2382"/>
          </a:xfrm>
        </p:grpSpPr>
        <p:sp>
          <p:nvSpPr>
            <p:cNvPr id="12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8"/>
          <p:cNvSpPr txBox="1">
            <a:spLocks noChangeArrowheads="1"/>
          </p:cNvSpPr>
          <p:nvPr/>
        </p:nvSpPr>
        <p:spPr bwMode="auto">
          <a:xfrm>
            <a:off x="2312132" y="3680910"/>
            <a:ext cx="886949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3200" b="1" i="1" dirty="0" err="1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 smtClean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2808347"/>
            <a:ext cx="2166215" cy="1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5108078"/>
            <a:ext cx="2305187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2117" y="74929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369" y="3266132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168987" y="1285299"/>
            <a:ext cx="9466493" cy="4131783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95" y="2084375"/>
            <a:ext cx="20726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MG_1582517675295_1582518075254">
            <a:extLst>
              <a:ext uri="{FF2B5EF4-FFF2-40B4-BE49-F238E27FC236}"/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766" y="78349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3" y="5111601"/>
            <a:ext cx="3010466" cy="14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47001" y="1712890"/>
            <a:ext cx="8861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Minh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Bùi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mẫu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gọn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gàng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nghe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vừa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hùng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vừa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liệu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lấy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lịch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rất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dạng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giàu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sức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gợi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giàu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kiện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lịch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kỉ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do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khai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cộng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hòa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b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</a:br>
            <a:endParaRPr lang="en-US" sz="2400" dirty="0">
              <a:solidFill>
                <a:srgbClr val="270BF5"/>
              </a:solidFill>
              <a:latin typeface="SVN-Very Berry" panose="000005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17" name="Picture 16" descr="58PIC58PIC58PIC58PICHsaGKG559akDq_PIC2018.png"/>
          <p:cNvPicPr>
            <a:picLocks noChangeAspect="1"/>
          </p:cNvPicPr>
          <p:nvPr/>
        </p:nvPicPr>
        <p:blipFill>
          <a:blip r:embed="rId7" cstate="print"/>
          <a:srcRect l="7143" t="16071" r="5357" b="14286"/>
          <a:stretch>
            <a:fillRect/>
          </a:stretch>
        </p:blipFill>
        <p:spPr>
          <a:xfrm>
            <a:off x="4536129" y="375413"/>
            <a:ext cx="2915640" cy="959043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913696" y="511515"/>
            <a:ext cx="2160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làm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81" y="0"/>
            <a:ext cx="2097306" cy="29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2595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35290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30" y="-303069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1080655" y="882794"/>
            <a:ext cx="11009745" cy="5896697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图片 15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10" y="273111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38955"/>
              </p:ext>
            </p:extLst>
          </p:nvPr>
        </p:nvGraphicFramePr>
        <p:xfrm>
          <a:off x="1287689" y="1243681"/>
          <a:ext cx="10174637" cy="3863340"/>
        </p:xfrm>
        <a:graphic>
          <a:graphicData uri="http://schemas.openxmlformats.org/drawingml/2006/table">
            <a:tbl>
              <a:tblPr firstRow="1" firstCol="1" bandRow="1"/>
              <a:tblGrid>
                <a:gridCol w="2066274"/>
                <a:gridCol w="1559782"/>
                <a:gridCol w="2276504"/>
                <a:gridCol w="4272077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400" b="1" i="1" dirty="0" err="1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400" b="1" i="1" dirty="0" err="1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cấp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 tin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thuật lại 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 kiện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khai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Nam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cộng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hòa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IMG_1582517675295_1582518075254">
            <a:extLst>
              <a:ext uri="{FF2B5EF4-FFF2-40B4-BE49-F238E27FC236}"/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766" y="78349"/>
            <a:ext cx="1660690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3" y="5111601"/>
            <a:ext cx="3010466" cy="14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31964" y="98201"/>
            <a:ext cx="1746540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779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606800" y="2024063"/>
            <a:ext cx="5066145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808326" y="2558699"/>
            <a:ext cx="43872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>
                <a:solidFill>
                  <a:srgbClr val="E94B52"/>
                </a:solidFill>
                <a:latin typeface="Blackadder ITC" panose="04020505051007020D02" pitchFamily="82" charset="0"/>
              </a:rPr>
              <a:t>Thank you</a:t>
            </a:r>
          </a:p>
        </p:txBody>
      </p:sp>
      <p:pic>
        <p:nvPicPr>
          <p:cNvPr id="16" name="图片 15" descr="玫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47" y="2766851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3" y="2934800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88" y="0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99" y="4780268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61560" y="200635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4554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2. Video khở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124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Viết đáp án lên bảng"/>
          <p:cNvSpPr txBox="1">
            <a:spLocks noGrp="1"/>
          </p:cNvSpPr>
          <p:nvPr>
            <p:ph type="title"/>
          </p:nvPr>
        </p:nvSpPr>
        <p:spPr>
          <a:xfrm>
            <a:off x="2556598" y="323056"/>
            <a:ext cx="9810750" cy="1785938"/>
          </a:xfrm>
          <a:ln>
            <a:rou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>
              <a:defRPr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VigilantSolidGalapagosalbatross-max-1mb.gif" descr="VigilantSolidGalapagosalbatross-max-1mb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2" y="1666875"/>
            <a:ext cx="811833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6" name="mario_run5_devart_by_t_free-daraj8q.gif" descr="mario_run5_devart_by_t_free-daraj8q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4" y="2726531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7" name="giphy.gif" descr="giphy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2551113"/>
            <a:ext cx="430847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图片 9" descr="左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720" y="316706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 descr="右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60" y="-213519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287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ọt bút chì…"/>
          <p:cNvSpPr txBox="1">
            <a:spLocks noGrp="1"/>
          </p:cNvSpPr>
          <p:nvPr>
            <p:ph type="body" idx="1"/>
          </p:nvPr>
        </p:nvSpPr>
        <p:spPr>
          <a:xfrm>
            <a:off x="2284989" y="1250518"/>
            <a:ext cx="6355774" cy="5138908"/>
          </a:xfrm>
        </p:spPr>
        <p:txBody>
          <a:bodyPr numCol="3" spcCol="629986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Dán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Cắt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Kẹp</a:t>
            </a:r>
            <a:r>
              <a:rPr lang="en-SG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giấy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Kẹp</a:t>
            </a:r>
            <a:r>
              <a:rPr lang="en-SG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ghim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bắn</a:t>
            </a:r>
            <a:r>
              <a:rPr lang="en-SG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keo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Đính</a:t>
            </a:r>
            <a:r>
              <a:rPr lang="en-US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cúc</a:t>
            </a:r>
            <a:endParaRPr lang="en-US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...............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>
            <a:fillRect/>
          </a:stretch>
        </p:blipFill>
        <p:spPr bwMode="auto">
          <a:xfrm>
            <a:off x="7007225" y="1608138"/>
            <a:ext cx="6065838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454" y="3057959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794327" y="461818"/>
            <a:ext cx="8281555" cy="6031346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21" descr="玫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35969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9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95" y="161348"/>
            <a:ext cx="12346120" cy="4336131"/>
          </a:xfrm>
          <a:prstGeom prst="rect">
            <a:avLst/>
          </a:prstGeom>
        </p:spPr>
      </p:pic>
      <p:sp>
        <p:nvSpPr>
          <p:cNvPr id="7" name="Trường từ vựng">
            <a:extLst>
              <a:ext uri="{FF2B5EF4-FFF2-40B4-BE49-F238E27FC236}">
                <a16:creationId xmlns="" xmlns:a16="http://schemas.microsoft.com/office/drawing/2014/main" id="{67171BE8-2412-45E9-A801-ADC240CDD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4206" y="1750496"/>
            <a:ext cx="9810750" cy="1547812"/>
          </a:xfrm>
        </p:spPr>
        <p:txBody>
          <a:bodyPr>
            <a:normAutofit fontScale="90000"/>
          </a:bodyPr>
          <a:lstStyle>
            <a:lvl1pPr>
              <a:defRPr sz="115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algn="ctr">
              <a:defRPr/>
            </a:pPr>
            <a: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VIỆT:</a:t>
            </a:r>
            <a:b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18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VỊ NGỮ</a:t>
            </a:r>
            <a:endParaRPr sz="6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1"/>
          <p:cNvGrpSpPr/>
          <p:nvPr/>
        </p:nvGrpSpPr>
        <p:grpSpPr>
          <a:xfrm>
            <a:off x="3136289" y="3321899"/>
            <a:ext cx="2549303" cy="3550332"/>
            <a:chOff x="1766888" y="1784748"/>
            <a:chExt cx="763191" cy="1835944"/>
          </a:xfrm>
        </p:grpSpPr>
        <p:sp>
          <p:nvSpPr>
            <p:cNvPr id="5" name="Shape 1034"/>
            <p:cNvSpPr/>
            <p:nvPr/>
          </p:nvSpPr>
          <p:spPr>
            <a:xfrm>
              <a:off x="2152651" y="2224088"/>
              <a:ext cx="107156" cy="8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sp>
          <p:nvSpPr>
            <p:cNvPr id="6" name="Shape 1035"/>
            <p:cNvSpPr/>
            <p:nvPr/>
          </p:nvSpPr>
          <p:spPr>
            <a:xfrm>
              <a:off x="2263379" y="2446735"/>
              <a:ext cx="45244" cy="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sp>
          <p:nvSpPr>
            <p:cNvPr id="8" name="Shape 1036"/>
            <p:cNvSpPr/>
            <p:nvPr/>
          </p:nvSpPr>
          <p:spPr>
            <a:xfrm>
              <a:off x="2291954" y="2593181"/>
              <a:ext cx="19050" cy="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grpSp>
          <p:nvGrpSpPr>
            <p:cNvPr id="9" name="组合 36"/>
            <p:cNvGrpSpPr>
              <a:grpSpLocks/>
            </p:cNvGrpSpPr>
            <p:nvPr/>
          </p:nvGrpSpPr>
          <p:grpSpPr bwMode="auto">
            <a:xfrm>
              <a:off x="1766923" y="1784747"/>
              <a:ext cx="763195" cy="1835946"/>
              <a:chOff x="9264651" y="476251"/>
              <a:chExt cx="1017588" cy="2447925"/>
            </a:xfrm>
          </p:grpSpPr>
          <p:sp>
            <p:nvSpPr>
              <p:cNvPr id="10" name="Freeform 31"/>
              <p:cNvSpPr>
                <a:spLocks/>
              </p:cNvSpPr>
              <p:nvPr/>
            </p:nvSpPr>
            <p:spPr bwMode="auto">
              <a:xfrm>
                <a:off x="9539288" y="2057401"/>
                <a:ext cx="515938" cy="808038"/>
              </a:xfrm>
              <a:custGeom>
                <a:avLst/>
                <a:gdLst>
                  <a:gd name="T0" fmla="*/ 0 w 224"/>
                  <a:gd name="T1" fmla="*/ 0 h 349"/>
                  <a:gd name="T2" fmla="*/ 1188357231 w 224"/>
                  <a:gd name="T3" fmla="*/ 0 h 349"/>
                  <a:gd name="T4" fmla="*/ 1061033407 w 224"/>
                  <a:gd name="T5" fmla="*/ 1752914573 h 349"/>
                  <a:gd name="T6" fmla="*/ 583567337 w 224"/>
                  <a:gd name="T7" fmla="*/ 1870846445 h 349"/>
                  <a:gd name="T8" fmla="*/ 111408059 w 224"/>
                  <a:gd name="T9" fmla="*/ 1736832533 h 349"/>
                  <a:gd name="T10" fmla="*/ 0 w 224"/>
                  <a:gd name="T11" fmla="*/ 0 h 3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349">
                    <a:moveTo>
                      <a:pt x="0" y="0"/>
                    </a:move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0"/>
                      <a:pt x="206" y="285"/>
                      <a:pt x="200" y="327"/>
                    </a:cubicBezTo>
                    <a:cubicBezTo>
                      <a:pt x="110" y="349"/>
                      <a:pt x="110" y="349"/>
                      <a:pt x="110" y="349"/>
                    </a:cubicBezTo>
                    <a:cubicBezTo>
                      <a:pt x="21" y="324"/>
                      <a:pt x="21" y="324"/>
                      <a:pt x="21" y="3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" name="Freeform 32"/>
              <p:cNvSpPr>
                <a:spLocks/>
              </p:cNvSpPr>
              <p:nvPr/>
            </p:nvSpPr>
            <p:spPr bwMode="auto">
              <a:xfrm>
                <a:off x="9769476" y="2300288"/>
                <a:ext cx="44450" cy="577850"/>
              </a:xfrm>
              <a:custGeom>
                <a:avLst/>
                <a:gdLst>
                  <a:gd name="T0" fmla="*/ 70564375 w 28"/>
                  <a:gd name="T1" fmla="*/ 889615950 h 364"/>
                  <a:gd name="T2" fmla="*/ 42843450 w 28"/>
                  <a:gd name="T3" fmla="*/ 0 h 364"/>
                  <a:gd name="T4" fmla="*/ 0 w 28"/>
                  <a:gd name="T5" fmla="*/ 884575638 h 364"/>
                  <a:gd name="T6" fmla="*/ 35282188 w 28"/>
                  <a:gd name="T7" fmla="*/ 917336875 h 364"/>
                  <a:gd name="T8" fmla="*/ 70564375 w 28"/>
                  <a:gd name="T9" fmla="*/ 88961595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64">
                    <a:moveTo>
                      <a:pt x="28" y="353"/>
                    </a:moveTo>
                    <a:lnTo>
                      <a:pt x="17" y="0"/>
                    </a:lnTo>
                    <a:lnTo>
                      <a:pt x="0" y="351"/>
                    </a:lnTo>
                    <a:lnTo>
                      <a:pt x="14" y="364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4C3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" name="Freeform 33"/>
              <p:cNvSpPr>
                <a:spLocks/>
              </p:cNvSpPr>
              <p:nvPr/>
            </p:nvSpPr>
            <p:spPr bwMode="auto">
              <a:xfrm>
                <a:off x="9369426" y="2771776"/>
                <a:ext cx="452438" cy="152400"/>
              </a:xfrm>
              <a:custGeom>
                <a:avLst/>
                <a:gdLst>
                  <a:gd name="T0" fmla="*/ 516866556 w 196"/>
                  <a:gd name="T1" fmla="*/ 15995073 h 66"/>
                  <a:gd name="T2" fmla="*/ 522194245 w 196"/>
                  <a:gd name="T3" fmla="*/ 335910382 h 66"/>
                  <a:gd name="T4" fmla="*/ 964461623 w 196"/>
                  <a:gd name="T5" fmla="*/ 213276873 h 66"/>
                  <a:gd name="T6" fmla="*/ 516866556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97" y="3"/>
                    </a:moveTo>
                    <a:cubicBezTo>
                      <a:pt x="66" y="6"/>
                      <a:pt x="0" y="66"/>
                      <a:pt x="98" y="63"/>
                    </a:cubicBezTo>
                    <a:cubicBezTo>
                      <a:pt x="196" y="61"/>
                      <a:pt x="183" y="47"/>
                      <a:pt x="181" y="40"/>
                    </a:cubicBezTo>
                    <a:cubicBezTo>
                      <a:pt x="180" y="32"/>
                      <a:pt x="141" y="0"/>
                      <a:pt x="97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" name="Freeform 34"/>
              <p:cNvSpPr>
                <a:spLocks/>
              </p:cNvSpPr>
              <p:nvPr/>
            </p:nvSpPr>
            <p:spPr bwMode="auto">
              <a:xfrm>
                <a:off x="9759951" y="2771776"/>
                <a:ext cx="452438" cy="152400"/>
              </a:xfrm>
              <a:custGeom>
                <a:avLst/>
                <a:gdLst>
                  <a:gd name="T0" fmla="*/ 532851929 w 196"/>
                  <a:gd name="T1" fmla="*/ 15995073 h 66"/>
                  <a:gd name="T2" fmla="*/ 522194245 w 196"/>
                  <a:gd name="T3" fmla="*/ 335910382 h 66"/>
                  <a:gd name="T4" fmla="*/ 79926866 w 196"/>
                  <a:gd name="T5" fmla="*/ 213276873 h 66"/>
                  <a:gd name="T6" fmla="*/ 532851929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100" y="3"/>
                    </a:moveTo>
                    <a:cubicBezTo>
                      <a:pt x="130" y="6"/>
                      <a:pt x="196" y="66"/>
                      <a:pt x="98" y="63"/>
                    </a:cubicBezTo>
                    <a:cubicBezTo>
                      <a:pt x="0" y="61"/>
                      <a:pt x="14" y="47"/>
                      <a:pt x="15" y="40"/>
                    </a:cubicBezTo>
                    <a:cubicBezTo>
                      <a:pt x="16" y="32"/>
                      <a:pt x="55" y="0"/>
                      <a:pt x="100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" name="Freeform 35"/>
              <p:cNvSpPr>
                <a:spLocks/>
              </p:cNvSpPr>
              <p:nvPr/>
            </p:nvSpPr>
            <p:spPr bwMode="auto">
              <a:xfrm>
                <a:off x="9586913" y="1431926"/>
                <a:ext cx="436563" cy="665163"/>
              </a:xfrm>
              <a:custGeom>
                <a:avLst/>
                <a:gdLst>
                  <a:gd name="T0" fmla="*/ 1008398164 w 189"/>
                  <a:gd name="T1" fmla="*/ 1536256308 h 288"/>
                  <a:gd name="T2" fmla="*/ 0 w 189"/>
                  <a:gd name="T3" fmla="*/ 1536256308 h 288"/>
                  <a:gd name="T4" fmla="*/ 0 w 189"/>
                  <a:gd name="T5" fmla="*/ 0 h 288"/>
                  <a:gd name="T6" fmla="*/ 1008398164 w 189"/>
                  <a:gd name="T7" fmla="*/ 0 h 288"/>
                  <a:gd name="T8" fmla="*/ 1008398164 w 189"/>
                  <a:gd name="T9" fmla="*/ 153625630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8">
                    <a:moveTo>
                      <a:pt x="189" y="288"/>
                    </a:moveTo>
                    <a:cubicBezTo>
                      <a:pt x="124" y="279"/>
                      <a:pt x="61" y="279"/>
                      <a:pt x="0" y="2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89" y="288"/>
                    </a:lnTo>
                    <a:close/>
                  </a:path>
                </a:pathLst>
              </a:custGeom>
              <a:solidFill>
                <a:srgbClr val="F4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" name="Rectangle 36"/>
              <p:cNvSpPr>
                <a:spLocks noChangeArrowheads="1"/>
              </p:cNvSpPr>
              <p:nvPr/>
            </p:nvSpPr>
            <p:spPr bwMode="auto">
              <a:xfrm>
                <a:off x="9758363" y="1533526"/>
                <a:ext cx="55563" cy="65088"/>
              </a:xfrm>
              <a:prstGeom prst="rect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9709151" y="1590676"/>
                <a:ext cx="163513" cy="461963"/>
              </a:xfrm>
              <a:custGeom>
                <a:avLst/>
                <a:gdLst>
                  <a:gd name="T0" fmla="*/ 95766230 w 103"/>
                  <a:gd name="T1" fmla="*/ 0 h 291"/>
                  <a:gd name="T2" fmla="*/ 0 w 103"/>
                  <a:gd name="T3" fmla="*/ 584676883 h 291"/>
                  <a:gd name="T4" fmla="*/ 136088854 w 103"/>
                  <a:gd name="T5" fmla="*/ 733367056 h 291"/>
                  <a:gd name="T6" fmla="*/ 259577681 w 103"/>
                  <a:gd name="T7" fmla="*/ 579636565 h 291"/>
                  <a:gd name="T8" fmla="*/ 146169509 w 103"/>
                  <a:gd name="T9" fmla="*/ 0 h 291"/>
                  <a:gd name="T10" fmla="*/ 95766230 w 10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291">
                    <a:moveTo>
                      <a:pt x="38" y="0"/>
                    </a:moveTo>
                    <a:lnTo>
                      <a:pt x="0" y="232"/>
                    </a:lnTo>
                    <a:lnTo>
                      <a:pt x="54" y="291"/>
                    </a:lnTo>
                    <a:lnTo>
                      <a:pt x="103" y="230"/>
                    </a:lnTo>
                    <a:lnTo>
                      <a:pt x="5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" name="Freeform 38"/>
              <p:cNvSpPr>
                <a:spLocks/>
              </p:cNvSpPr>
              <p:nvPr/>
            </p:nvSpPr>
            <p:spPr bwMode="auto">
              <a:xfrm>
                <a:off x="9637713" y="1517651"/>
                <a:ext cx="293688" cy="133350"/>
              </a:xfrm>
              <a:custGeom>
                <a:avLst/>
                <a:gdLst>
                  <a:gd name="T0" fmla="*/ 0 w 185"/>
                  <a:gd name="T1" fmla="*/ 0 h 84"/>
                  <a:gd name="T2" fmla="*/ 0 w 185"/>
                  <a:gd name="T3" fmla="*/ 211693125 h 84"/>
                  <a:gd name="T4" fmla="*/ 239416045 w 185"/>
                  <a:gd name="T5" fmla="*/ 75604688 h 84"/>
                  <a:gd name="T6" fmla="*/ 458669218 w 185"/>
                  <a:gd name="T7" fmla="*/ 211693125 h 84"/>
                  <a:gd name="T8" fmla="*/ 466230494 w 185"/>
                  <a:gd name="T9" fmla="*/ 0 h 84"/>
                  <a:gd name="T10" fmla="*/ 0 w 185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5" h="84">
                    <a:moveTo>
                      <a:pt x="0" y="0"/>
                    </a:moveTo>
                    <a:lnTo>
                      <a:pt x="0" y="84"/>
                    </a:lnTo>
                    <a:lnTo>
                      <a:pt x="95" y="30"/>
                    </a:lnTo>
                    <a:lnTo>
                      <a:pt x="182" y="84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" name="Freeform 39"/>
              <p:cNvSpPr>
                <a:spLocks/>
              </p:cNvSpPr>
              <p:nvPr/>
            </p:nvSpPr>
            <p:spPr bwMode="auto">
              <a:xfrm>
                <a:off x="9348788" y="1466851"/>
                <a:ext cx="319088" cy="1009650"/>
              </a:xfrm>
              <a:custGeom>
                <a:avLst/>
                <a:gdLst>
                  <a:gd name="T0" fmla="*/ 465137815 w 138"/>
                  <a:gd name="T1" fmla="*/ 0 h 437"/>
                  <a:gd name="T2" fmla="*/ 0 w 138"/>
                  <a:gd name="T3" fmla="*/ 1136995283 h 437"/>
                  <a:gd name="T4" fmla="*/ 299399346 w 138"/>
                  <a:gd name="T5" fmla="*/ 1473289597 h 437"/>
                  <a:gd name="T6" fmla="*/ 272667633 w 138"/>
                  <a:gd name="T7" fmla="*/ 1996413060 h 437"/>
                  <a:gd name="T8" fmla="*/ 433060222 w 138"/>
                  <a:gd name="T9" fmla="*/ 2147483647 h 437"/>
                  <a:gd name="T10" fmla="*/ 588106931 w 138"/>
                  <a:gd name="T11" fmla="*/ 2028442300 h 437"/>
                  <a:gd name="T12" fmla="*/ 737805447 w 138"/>
                  <a:gd name="T13" fmla="*/ 112098875 h 437"/>
                  <a:gd name="T14" fmla="*/ 465137815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87" y="0"/>
                    </a:moveTo>
                    <a:cubicBezTo>
                      <a:pt x="87" y="0"/>
                      <a:pt x="0" y="145"/>
                      <a:pt x="0" y="213"/>
                    </a:cubicBezTo>
                    <a:cubicBezTo>
                      <a:pt x="0" y="236"/>
                      <a:pt x="56" y="276"/>
                      <a:pt x="56" y="276"/>
                    </a:cubicBezTo>
                    <a:cubicBezTo>
                      <a:pt x="51" y="374"/>
                      <a:pt x="51" y="374"/>
                      <a:pt x="51" y="374"/>
                    </a:cubicBezTo>
                    <a:cubicBezTo>
                      <a:pt x="51" y="374"/>
                      <a:pt x="48" y="410"/>
                      <a:pt x="81" y="425"/>
                    </a:cubicBezTo>
                    <a:cubicBezTo>
                      <a:pt x="105" y="437"/>
                      <a:pt x="110" y="380"/>
                      <a:pt x="110" y="380"/>
                    </a:cubicBezTo>
                    <a:cubicBezTo>
                      <a:pt x="110" y="380"/>
                      <a:pt x="138" y="63"/>
                      <a:pt x="138" y="21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" name="Freeform 40"/>
              <p:cNvSpPr>
                <a:spLocks/>
              </p:cNvSpPr>
              <p:nvPr/>
            </p:nvSpPr>
            <p:spPr bwMode="auto">
              <a:xfrm>
                <a:off x="9453563" y="1727201"/>
                <a:ext cx="41275" cy="376238"/>
              </a:xfrm>
              <a:custGeom>
                <a:avLst/>
                <a:gdLst>
                  <a:gd name="T0" fmla="*/ 0 w 18"/>
                  <a:gd name="T1" fmla="*/ 820485058 h 163"/>
                  <a:gd name="T2" fmla="*/ 0 w 18"/>
                  <a:gd name="T3" fmla="*/ 820485058 h 163"/>
                  <a:gd name="T4" fmla="*/ 57840033 w 18"/>
                  <a:gd name="T5" fmla="*/ 868435783 h 163"/>
                  <a:gd name="T6" fmla="*/ 89387892 w 18"/>
                  <a:gd name="T7" fmla="*/ 0 h 163"/>
                  <a:gd name="T8" fmla="*/ 0 w 18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3">
                    <a:moveTo>
                      <a:pt x="0" y="154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" y="160"/>
                      <a:pt x="11" y="163"/>
                      <a:pt x="11" y="163"/>
                    </a:cubicBezTo>
                    <a:cubicBezTo>
                      <a:pt x="11" y="163"/>
                      <a:pt x="18" y="37"/>
                      <a:pt x="17" y="0"/>
                    </a:cubicBezTo>
                    <a:cubicBezTo>
                      <a:pt x="17" y="0"/>
                      <a:pt x="7" y="146"/>
                      <a:pt x="0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>
                <a:off x="9910763" y="1466851"/>
                <a:ext cx="317500" cy="1009650"/>
              </a:xfrm>
              <a:custGeom>
                <a:avLst/>
                <a:gdLst>
                  <a:gd name="T0" fmla="*/ 269960127 w 138"/>
                  <a:gd name="T1" fmla="*/ 0 h 437"/>
                  <a:gd name="T2" fmla="*/ 730480072 w 138"/>
                  <a:gd name="T3" fmla="*/ 1136995283 h 437"/>
                  <a:gd name="T4" fmla="*/ 434052409 w 138"/>
                  <a:gd name="T5" fmla="*/ 1473289597 h 437"/>
                  <a:gd name="T6" fmla="*/ 460519946 w 138"/>
                  <a:gd name="T7" fmla="*/ 1996413060 h 437"/>
                  <a:gd name="T8" fmla="*/ 301719330 w 138"/>
                  <a:gd name="T9" fmla="*/ 2147483647 h 437"/>
                  <a:gd name="T10" fmla="*/ 148212681 w 138"/>
                  <a:gd name="T11" fmla="*/ 2028442300 h 437"/>
                  <a:gd name="T12" fmla="*/ 0 w 138"/>
                  <a:gd name="T13" fmla="*/ 112098875 h 437"/>
                  <a:gd name="T14" fmla="*/ 269960127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51" y="0"/>
                    </a:moveTo>
                    <a:cubicBezTo>
                      <a:pt x="51" y="0"/>
                      <a:pt x="138" y="145"/>
                      <a:pt x="138" y="213"/>
                    </a:cubicBezTo>
                    <a:cubicBezTo>
                      <a:pt x="138" y="236"/>
                      <a:pt x="82" y="276"/>
                      <a:pt x="82" y="276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87" y="374"/>
                      <a:pt x="90" y="410"/>
                      <a:pt x="57" y="425"/>
                    </a:cubicBezTo>
                    <a:cubicBezTo>
                      <a:pt x="33" y="437"/>
                      <a:pt x="28" y="380"/>
                      <a:pt x="28" y="380"/>
                    </a:cubicBezTo>
                    <a:cubicBezTo>
                      <a:pt x="28" y="380"/>
                      <a:pt x="0" y="63"/>
                      <a:pt x="0" y="2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" name="Freeform 42"/>
              <p:cNvSpPr>
                <a:spLocks/>
              </p:cNvSpPr>
              <p:nvPr/>
            </p:nvSpPr>
            <p:spPr bwMode="auto">
              <a:xfrm>
                <a:off x="10083801" y="1727201"/>
                <a:ext cx="42863" cy="376238"/>
              </a:xfrm>
              <a:custGeom>
                <a:avLst/>
                <a:gdLst>
                  <a:gd name="T0" fmla="*/ 96696672 w 19"/>
                  <a:gd name="T1" fmla="*/ 820485058 h 163"/>
                  <a:gd name="T2" fmla="*/ 96696672 w 19"/>
                  <a:gd name="T3" fmla="*/ 820485058 h 163"/>
                  <a:gd name="T4" fmla="*/ 35625921 w 19"/>
                  <a:gd name="T5" fmla="*/ 868435783 h 163"/>
                  <a:gd name="T6" fmla="*/ 5089417 w 19"/>
                  <a:gd name="T7" fmla="*/ 0 h 163"/>
                  <a:gd name="T8" fmla="*/ 96696672 w 19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3">
                    <a:moveTo>
                      <a:pt x="19" y="154"/>
                    </a:moveTo>
                    <a:cubicBezTo>
                      <a:pt x="19" y="154"/>
                      <a:pt x="19" y="154"/>
                      <a:pt x="19" y="154"/>
                    </a:cubicBezTo>
                    <a:cubicBezTo>
                      <a:pt x="12" y="160"/>
                      <a:pt x="7" y="163"/>
                      <a:pt x="7" y="163"/>
                    </a:cubicBezTo>
                    <a:cubicBezTo>
                      <a:pt x="7" y="163"/>
                      <a:pt x="0" y="37"/>
                      <a:pt x="1" y="0"/>
                    </a:cubicBezTo>
                    <a:cubicBezTo>
                      <a:pt x="1" y="0"/>
                      <a:pt x="11" y="146"/>
                      <a:pt x="19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" name="Freeform 43"/>
              <p:cNvSpPr>
                <a:spLocks/>
              </p:cNvSpPr>
              <p:nvPr/>
            </p:nvSpPr>
            <p:spPr bwMode="auto">
              <a:xfrm>
                <a:off x="9301163" y="476251"/>
                <a:ext cx="952500" cy="874713"/>
              </a:xfrm>
              <a:custGeom>
                <a:avLst/>
                <a:gdLst>
                  <a:gd name="T0" fmla="*/ 95741241 w 413"/>
                  <a:gd name="T1" fmla="*/ 1429746167 h 378"/>
                  <a:gd name="T2" fmla="*/ 180845847 w 413"/>
                  <a:gd name="T3" fmla="*/ 680066217 h 378"/>
                  <a:gd name="T4" fmla="*/ 1276559873 w 413"/>
                  <a:gd name="T5" fmla="*/ 117806254 h 378"/>
                  <a:gd name="T6" fmla="*/ 1744631749 w 413"/>
                  <a:gd name="T7" fmla="*/ 107096805 h 378"/>
                  <a:gd name="T8" fmla="*/ 2058451671 w 413"/>
                  <a:gd name="T9" fmla="*/ 819293684 h 378"/>
                  <a:gd name="T10" fmla="*/ 2074408929 w 413"/>
                  <a:gd name="T11" fmla="*/ 1451165065 h 378"/>
                  <a:gd name="T12" fmla="*/ 1585061477 w 413"/>
                  <a:gd name="T13" fmla="*/ 2024134477 h 378"/>
                  <a:gd name="T14" fmla="*/ 505304709 w 413"/>
                  <a:gd name="T15" fmla="*/ 2024134477 h 378"/>
                  <a:gd name="T16" fmla="*/ 95741241 w 413"/>
                  <a:gd name="T17" fmla="*/ 1429746167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3" h="378">
                    <a:moveTo>
                      <a:pt x="18" y="267"/>
                    </a:moveTo>
                    <a:cubicBezTo>
                      <a:pt x="18" y="267"/>
                      <a:pt x="0" y="128"/>
                      <a:pt x="34" y="127"/>
                    </a:cubicBezTo>
                    <a:cubicBezTo>
                      <a:pt x="34" y="127"/>
                      <a:pt x="40" y="0"/>
                      <a:pt x="240" y="22"/>
                    </a:cubicBezTo>
                    <a:cubicBezTo>
                      <a:pt x="240" y="22"/>
                      <a:pt x="306" y="33"/>
                      <a:pt x="328" y="20"/>
                    </a:cubicBezTo>
                    <a:cubicBezTo>
                      <a:pt x="350" y="7"/>
                      <a:pt x="413" y="28"/>
                      <a:pt x="387" y="153"/>
                    </a:cubicBezTo>
                    <a:cubicBezTo>
                      <a:pt x="387" y="153"/>
                      <a:pt x="412" y="143"/>
                      <a:pt x="390" y="271"/>
                    </a:cubicBezTo>
                    <a:cubicBezTo>
                      <a:pt x="298" y="378"/>
                      <a:pt x="298" y="378"/>
                      <a:pt x="298" y="378"/>
                    </a:cubicBezTo>
                    <a:cubicBezTo>
                      <a:pt x="95" y="378"/>
                      <a:pt x="95" y="378"/>
                      <a:pt x="95" y="378"/>
                    </a:cubicBezTo>
                    <a:lnTo>
                      <a:pt x="18" y="267"/>
                    </a:lnTo>
                    <a:close/>
                  </a:path>
                </a:pathLst>
              </a:custGeom>
              <a:solidFill>
                <a:srgbClr val="4C4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" name="Freeform 44"/>
              <p:cNvSpPr>
                <a:spLocks/>
              </p:cNvSpPr>
              <p:nvPr/>
            </p:nvSpPr>
            <p:spPr bwMode="auto">
              <a:xfrm>
                <a:off x="9455151" y="688976"/>
                <a:ext cx="784225" cy="301625"/>
              </a:xfrm>
              <a:custGeom>
                <a:avLst/>
                <a:gdLst>
                  <a:gd name="T0" fmla="*/ 1452400846 w 340"/>
                  <a:gd name="T1" fmla="*/ 586778955 h 130"/>
                  <a:gd name="T2" fmla="*/ 1489640001 w 340"/>
                  <a:gd name="T3" fmla="*/ 0 h 130"/>
                  <a:gd name="T4" fmla="*/ 510733451 w 340"/>
                  <a:gd name="T5" fmla="*/ 166882152 h 130"/>
                  <a:gd name="T6" fmla="*/ 0 w 340"/>
                  <a:gd name="T7" fmla="*/ 662145762 h 130"/>
                  <a:gd name="T8" fmla="*/ 1154471462 w 340"/>
                  <a:gd name="T9" fmla="*/ 699828005 h 130"/>
                  <a:gd name="T10" fmla="*/ 1452400846 w 340"/>
                  <a:gd name="T11" fmla="*/ 586778955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130">
                    <a:moveTo>
                      <a:pt x="273" y="109"/>
                    </a:moveTo>
                    <a:cubicBezTo>
                      <a:pt x="273" y="109"/>
                      <a:pt x="340" y="81"/>
                      <a:pt x="280" y="0"/>
                    </a:cubicBezTo>
                    <a:cubicBezTo>
                      <a:pt x="280" y="0"/>
                      <a:pt x="207" y="33"/>
                      <a:pt x="96" y="31"/>
                    </a:cubicBezTo>
                    <a:cubicBezTo>
                      <a:pt x="9" y="30"/>
                      <a:pt x="1" y="118"/>
                      <a:pt x="0" y="123"/>
                    </a:cubicBezTo>
                    <a:cubicBezTo>
                      <a:pt x="217" y="130"/>
                      <a:pt x="217" y="130"/>
                      <a:pt x="217" y="130"/>
                    </a:cubicBezTo>
                    <a:lnTo>
                      <a:pt x="273" y="109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" name="Freeform 45"/>
              <p:cNvSpPr>
                <a:spLocks/>
              </p:cNvSpPr>
              <p:nvPr/>
            </p:nvSpPr>
            <p:spPr bwMode="auto">
              <a:xfrm>
                <a:off x="9264651" y="1031876"/>
                <a:ext cx="185738" cy="358775"/>
              </a:xfrm>
              <a:custGeom>
                <a:avLst/>
                <a:gdLst>
                  <a:gd name="T0" fmla="*/ 425908699 w 81"/>
                  <a:gd name="T1" fmla="*/ 257172235 h 155"/>
                  <a:gd name="T2" fmla="*/ 163002293 w 81"/>
                  <a:gd name="T3" fmla="*/ 117870318 h 155"/>
                  <a:gd name="T4" fmla="*/ 383844775 w 81"/>
                  <a:gd name="T5" fmla="*/ 830448391 h 155"/>
                  <a:gd name="T6" fmla="*/ 425908699 w 81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55">
                    <a:moveTo>
                      <a:pt x="81" y="48"/>
                    </a:moveTo>
                    <a:cubicBezTo>
                      <a:pt x="81" y="48"/>
                      <a:pt x="62" y="0"/>
                      <a:pt x="31" y="22"/>
                    </a:cubicBezTo>
                    <a:cubicBezTo>
                      <a:pt x="0" y="43"/>
                      <a:pt x="40" y="142"/>
                      <a:pt x="73" y="155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" name="Freeform 46"/>
              <p:cNvSpPr>
                <a:spLocks/>
              </p:cNvSpPr>
              <p:nvPr/>
            </p:nvSpPr>
            <p:spPr bwMode="auto">
              <a:xfrm>
                <a:off x="10096501" y="1031876"/>
                <a:ext cx="185738" cy="358775"/>
              </a:xfrm>
              <a:custGeom>
                <a:avLst/>
                <a:gdLst>
                  <a:gd name="T0" fmla="*/ 0 w 80"/>
                  <a:gd name="T1" fmla="*/ 257172235 h 155"/>
                  <a:gd name="T2" fmla="*/ 264131045 w 80"/>
                  <a:gd name="T3" fmla="*/ 117870318 h 155"/>
                  <a:gd name="T4" fmla="*/ 37732675 w 80"/>
                  <a:gd name="T5" fmla="*/ 830448391 h 155"/>
                  <a:gd name="T6" fmla="*/ 0 w 80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55">
                    <a:moveTo>
                      <a:pt x="0" y="48"/>
                    </a:moveTo>
                    <a:cubicBezTo>
                      <a:pt x="0" y="48"/>
                      <a:pt x="18" y="0"/>
                      <a:pt x="49" y="22"/>
                    </a:cubicBezTo>
                    <a:cubicBezTo>
                      <a:pt x="80" y="43"/>
                      <a:pt x="40" y="142"/>
                      <a:pt x="7" y="155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" name="Freeform 47"/>
              <p:cNvSpPr>
                <a:spLocks/>
              </p:cNvSpPr>
              <p:nvPr/>
            </p:nvSpPr>
            <p:spPr bwMode="auto">
              <a:xfrm>
                <a:off x="9383713" y="809626"/>
                <a:ext cx="776288" cy="739775"/>
              </a:xfrm>
              <a:custGeom>
                <a:avLst/>
                <a:gdLst>
                  <a:gd name="T0" fmla="*/ 165474105 w 336"/>
                  <a:gd name="T1" fmla="*/ 379453715 h 320"/>
                  <a:gd name="T2" fmla="*/ 571151586 w 336"/>
                  <a:gd name="T3" fmla="*/ 90855929 h 320"/>
                  <a:gd name="T4" fmla="*/ 1243721964 w 336"/>
                  <a:gd name="T5" fmla="*/ 224463918 h 320"/>
                  <a:gd name="T6" fmla="*/ 1622709924 w 336"/>
                  <a:gd name="T7" fmla="*/ 304630098 h 320"/>
                  <a:gd name="T8" fmla="*/ 1788184029 w 336"/>
                  <a:gd name="T9" fmla="*/ 1368167627 h 320"/>
                  <a:gd name="T10" fmla="*/ 1772168468 w 336"/>
                  <a:gd name="T11" fmla="*/ 1448333807 h 320"/>
                  <a:gd name="T12" fmla="*/ 912773755 w 336"/>
                  <a:gd name="T13" fmla="*/ 1710209533 h 320"/>
                  <a:gd name="T14" fmla="*/ 32026501 w 336"/>
                  <a:gd name="T15" fmla="*/ 1448333807 h 320"/>
                  <a:gd name="T16" fmla="*/ 5336980 w 336"/>
                  <a:gd name="T17" fmla="*/ 1362822752 h 320"/>
                  <a:gd name="T18" fmla="*/ 165474105 w 336"/>
                  <a:gd name="T19" fmla="*/ 379453715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6" h="320">
                    <a:moveTo>
                      <a:pt x="31" y="71"/>
                    </a:moveTo>
                    <a:cubicBezTo>
                      <a:pt x="31" y="71"/>
                      <a:pt x="52" y="35"/>
                      <a:pt x="107" y="17"/>
                    </a:cubicBezTo>
                    <a:cubicBezTo>
                      <a:pt x="163" y="0"/>
                      <a:pt x="197" y="23"/>
                      <a:pt x="233" y="42"/>
                    </a:cubicBezTo>
                    <a:cubicBezTo>
                      <a:pt x="269" y="62"/>
                      <a:pt x="304" y="57"/>
                      <a:pt x="304" y="57"/>
                    </a:cubicBezTo>
                    <a:cubicBezTo>
                      <a:pt x="335" y="256"/>
                      <a:pt x="335" y="256"/>
                      <a:pt x="335" y="256"/>
                    </a:cubicBezTo>
                    <a:cubicBezTo>
                      <a:pt x="336" y="261"/>
                      <a:pt x="335" y="267"/>
                      <a:pt x="332" y="271"/>
                    </a:cubicBezTo>
                    <a:cubicBezTo>
                      <a:pt x="320" y="287"/>
                      <a:pt x="281" y="320"/>
                      <a:pt x="171" y="320"/>
                    </a:cubicBezTo>
                    <a:cubicBezTo>
                      <a:pt x="62" y="320"/>
                      <a:pt x="19" y="287"/>
                      <a:pt x="6" y="271"/>
                    </a:cubicBezTo>
                    <a:cubicBezTo>
                      <a:pt x="2" y="267"/>
                      <a:pt x="0" y="261"/>
                      <a:pt x="1" y="255"/>
                    </a:cubicBez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" name="Freeform 48"/>
              <p:cNvSpPr>
                <a:spLocks/>
              </p:cNvSpPr>
              <p:nvPr/>
            </p:nvSpPr>
            <p:spPr bwMode="auto">
              <a:xfrm>
                <a:off x="9509126" y="1284288"/>
                <a:ext cx="536575" cy="157163"/>
              </a:xfrm>
              <a:custGeom>
                <a:avLst/>
                <a:gdLst>
                  <a:gd name="T0" fmla="*/ 631097407 w 233"/>
                  <a:gd name="T1" fmla="*/ 363238361 h 68"/>
                  <a:gd name="T2" fmla="*/ 281077790 w 233"/>
                  <a:gd name="T3" fmla="*/ 309821431 h 68"/>
                  <a:gd name="T4" fmla="*/ 90156114 w 233"/>
                  <a:gd name="T5" fmla="*/ 192302798 h 68"/>
                  <a:gd name="T6" fmla="*/ 0 w 233"/>
                  <a:gd name="T7" fmla="*/ 21367234 h 68"/>
                  <a:gd name="T8" fmla="*/ 15910715 w 233"/>
                  <a:gd name="T9" fmla="*/ 0 h 68"/>
                  <a:gd name="T10" fmla="*/ 31819128 w 233"/>
                  <a:gd name="T11" fmla="*/ 16026004 h 68"/>
                  <a:gd name="T12" fmla="*/ 116673973 w 233"/>
                  <a:gd name="T13" fmla="*/ 170935563 h 68"/>
                  <a:gd name="T14" fmla="*/ 631097407 w 233"/>
                  <a:gd name="T15" fmla="*/ 325845123 h 68"/>
                  <a:gd name="T16" fmla="*/ 1129610126 w 233"/>
                  <a:gd name="T17" fmla="*/ 170935563 h 68"/>
                  <a:gd name="T18" fmla="*/ 1203857828 w 233"/>
                  <a:gd name="T19" fmla="*/ 16026004 h 68"/>
                  <a:gd name="T20" fmla="*/ 1219766240 w 233"/>
                  <a:gd name="T21" fmla="*/ 0 h 68"/>
                  <a:gd name="T22" fmla="*/ 1235676955 w 233"/>
                  <a:gd name="T23" fmla="*/ 16026004 h 68"/>
                  <a:gd name="T24" fmla="*/ 1156127985 w 233"/>
                  <a:gd name="T25" fmla="*/ 192302798 h 68"/>
                  <a:gd name="T26" fmla="*/ 970509881 w 233"/>
                  <a:gd name="T27" fmla="*/ 309821431 h 68"/>
                  <a:gd name="T28" fmla="*/ 631097407 w 233"/>
                  <a:gd name="T29" fmla="*/ 3632383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3" h="68">
                    <a:moveTo>
                      <a:pt x="119" y="68"/>
                    </a:moveTo>
                    <a:cubicBezTo>
                      <a:pt x="93" y="68"/>
                      <a:pt x="71" y="64"/>
                      <a:pt x="53" y="58"/>
                    </a:cubicBezTo>
                    <a:cubicBezTo>
                      <a:pt x="39" y="53"/>
                      <a:pt x="27" y="45"/>
                      <a:pt x="17" y="36"/>
                    </a:cubicBezTo>
                    <a:cubicBezTo>
                      <a:pt x="2" y="20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6" y="3"/>
                      <a:pt x="8" y="18"/>
                      <a:pt x="22" y="32"/>
                    </a:cubicBezTo>
                    <a:cubicBezTo>
                      <a:pt x="36" y="45"/>
                      <a:pt x="63" y="61"/>
                      <a:pt x="119" y="61"/>
                    </a:cubicBezTo>
                    <a:cubicBezTo>
                      <a:pt x="174" y="61"/>
                      <a:pt x="200" y="45"/>
                      <a:pt x="213" y="32"/>
                    </a:cubicBezTo>
                    <a:cubicBezTo>
                      <a:pt x="226" y="18"/>
                      <a:pt x="227" y="3"/>
                      <a:pt x="227" y="3"/>
                    </a:cubicBezTo>
                    <a:cubicBezTo>
                      <a:pt x="227" y="1"/>
                      <a:pt x="228" y="0"/>
                      <a:pt x="230" y="0"/>
                    </a:cubicBezTo>
                    <a:cubicBezTo>
                      <a:pt x="232" y="0"/>
                      <a:pt x="233" y="2"/>
                      <a:pt x="233" y="3"/>
                    </a:cubicBezTo>
                    <a:cubicBezTo>
                      <a:pt x="233" y="4"/>
                      <a:pt x="233" y="20"/>
                      <a:pt x="218" y="36"/>
                    </a:cubicBezTo>
                    <a:cubicBezTo>
                      <a:pt x="209" y="45"/>
                      <a:pt x="198" y="53"/>
                      <a:pt x="183" y="58"/>
                    </a:cubicBezTo>
                    <a:cubicBezTo>
                      <a:pt x="166" y="64"/>
                      <a:pt x="144" y="68"/>
                      <a:pt x="119" y="68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" name="Freeform 49"/>
              <p:cNvSpPr>
                <a:spLocks/>
              </p:cNvSpPr>
              <p:nvPr/>
            </p:nvSpPr>
            <p:spPr bwMode="auto">
              <a:xfrm>
                <a:off x="9691688" y="1287463"/>
                <a:ext cx="174625" cy="44450"/>
              </a:xfrm>
              <a:custGeom>
                <a:avLst/>
                <a:gdLst>
                  <a:gd name="T0" fmla="*/ 0 w 76"/>
                  <a:gd name="T1" fmla="*/ 0 h 19"/>
                  <a:gd name="T2" fmla="*/ 190058633 w 76"/>
                  <a:gd name="T3" fmla="*/ 65678384 h 19"/>
                  <a:gd name="T4" fmla="*/ 401235403 w 76"/>
                  <a:gd name="T5" fmla="*/ 0 h 19"/>
                  <a:gd name="T6" fmla="*/ 190058633 w 76"/>
                  <a:gd name="T7" fmla="*/ 103989605 h 19"/>
                  <a:gd name="T8" fmla="*/ 0 w 7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9">
                    <a:moveTo>
                      <a:pt x="0" y="0"/>
                    </a:moveTo>
                    <a:cubicBezTo>
                      <a:pt x="0" y="0"/>
                      <a:pt x="19" y="12"/>
                      <a:pt x="36" y="12"/>
                    </a:cubicBezTo>
                    <a:cubicBezTo>
                      <a:pt x="53" y="12"/>
                      <a:pt x="76" y="0"/>
                      <a:pt x="76" y="0"/>
                    </a:cubicBezTo>
                    <a:cubicBezTo>
                      <a:pt x="76" y="0"/>
                      <a:pt x="52" y="19"/>
                      <a:pt x="36" y="19"/>
                    </a:cubicBezTo>
                    <a:cubicBezTo>
                      <a:pt x="20" y="1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" name="Oval 50"/>
              <p:cNvSpPr>
                <a:spLocks noChangeArrowheads="1"/>
              </p:cNvSpPr>
              <p:nvPr/>
            </p:nvSpPr>
            <p:spPr bwMode="auto">
              <a:xfrm>
                <a:off x="9536113" y="1073151"/>
                <a:ext cx="100013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30" name="Freeform 51"/>
              <p:cNvSpPr>
                <a:spLocks/>
              </p:cNvSpPr>
              <p:nvPr/>
            </p:nvSpPr>
            <p:spPr bwMode="auto">
              <a:xfrm>
                <a:off x="9567863" y="1079501"/>
                <a:ext cx="49213" cy="30163"/>
              </a:xfrm>
              <a:custGeom>
                <a:avLst/>
                <a:gdLst>
                  <a:gd name="T0" fmla="*/ 5490765 w 21"/>
                  <a:gd name="T1" fmla="*/ 26916997 h 13"/>
                  <a:gd name="T2" fmla="*/ 54919365 w 21"/>
                  <a:gd name="T3" fmla="*/ 64602185 h 13"/>
                  <a:gd name="T4" fmla="*/ 109838729 w 21"/>
                  <a:gd name="T5" fmla="*/ 43068124 h 13"/>
                  <a:gd name="T6" fmla="*/ 65903237 w 21"/>
                  <a:gd name="T7" fmla="*/ 5382935 h 13"/>
                  <a:gd name="T8" fmla="*/ 5490765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1" y="5"/>
                    </a:moveTo>
                    <a:cubicBezTo>
                      <a:pt x="0" y="8"/>
                      <a:pt x="4" y="11"/>
                      <a:pt x="10" y="12"/>
                    </a:cubicBezTo>
                    <a:cubicBezTo>
                      <a:pt x="15" y="13"/>
                      <a:pt x="20" y="12"/>
                      <a:pt x="20" y="8"/>
                    </a:cubicBezTo>
                    <a:cubicBezTo>
                      <a:pt x="21" y="5"/>
                      <a:pt x="17" y="2"/>
                      <a:pt x="12" y="1"/>
                    </a:cubicBezTo>
                    <a:cubicBezTo>
                      <a:pt x="6" y="0"/>
                      <a:pt x="2" y="1"/>
                      <a:pt x="1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" name="Freeform 52"/>
              <p:cNvSpPr>
                <a:spLocks/>
              </p:cNvSpPr>
              <p:nvPr/>
            </p:nvSpPr>
            <p:spPr bwMode="auto">
              <a:xfrm>
                <a:off x="9480551" y="977901"/>
                <a:ext cx="196850" cy="71438"/>
              </a:xfrm>
              <a:custGeom>
                <a:avLst/>
                <a:gdLst>
                  <a:gd name="T0" fmla="*/ 0 w 85"/>
                  <a:gd name="T1" fmla="*/ 37173109 h 31"/>
                  <a:gd name="T2" fmla="*/ 0 w 85"/>
                  <a:gd name="T3" fmla="*/ 154004197 h 31"/>
                  <a:gd name="T4" fmla="*/ 455881441 w 85"/>
                  <a:gd name="T5" fmla="*/ 127452305 h 31"/>
                  <a:gd name="T6" fmla="*/ 455881441 w 85"/>
                  <a:gd name="T7" fmla="*/ 0 h 31"/>
                  <a:gd name="T8" fmla="*/ 0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0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8" y="31"/>
                      <a:pt x="56" y="30"/>
                      <a:pt x="85" y="2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56" y="6"/>
                      <a:pt x="28" y="9"/>
                      <a:pt x="0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" name="Oval 53"/>
              <p:cNvSpPr>
                <a:spLocks noChangeArrowheads="1"/>
              </p:cNvSpPr>
              <p:nvPr/>
            </p:nvSpPr>
            <p:spPr bwMode="auto">
              <a:xfrm>
                <a:off x="9921876" y="1073151"/>
                <a:ext cx="101600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33" name="Freeform 54"/>
              <p:cNvSpPr>
                <a:spLocks/>
              </p:cNvSpPr>
              <p:nvPr/>
            </p:nvSpPr>
            <p:spPr bwMode="auto">
              <a:xfrm>
                <a:off x="9956801" y="1079501"/>
                <a:ext cx="47625" cy="30163"/>
              </a:xfrm>
              <a:custGeom>
                <a:avLst/>
                <a:gdLst>
                  <a:gd name="T0" fmla="*/ 0 w 21"/>
                  <a:gd name="T1" fmla="*/ 26916997 h 13"/>
                  <a:gd name="T2" fmla="*/ 46289232 w 21"/>
                  <a:gd name="T3" fmla="*/ 64602185 h 13"/>
                  <a:gd name="T4" fmla="*/ 102863196 w 21"/>
                  <a:gd name="T5" fmla="*/ 43068124 h 13"/>
                  <a:gd name="T6" fmla="*/ 56573964 w 21"/>
                  <a:gd name="T7" fmla="*/ 5382935 h 13"/>
                  <a:gd name="T8" fmla="*/ 0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8"/>
                      <a:pt x="4" y="11"/>
                      <a:pt x="9" y="12"/>
                    </a:cubicBezTo>
                    <a:cubicBezTo>
                      <a:pt x="14" y="13"/>
                      <a:pt x="19" y="12"/>
                      <a:pt x="20" y="8"/>
                    </a:cubicBezTo>
                    <a:cubicBezTo>
                      <a:pt x="21" y="5"/>
                      <a:pt x="17" y="2"/>
                      <a:pt x="11" y="1"/>
                    </a:cubicBezTo>
                    <a:cubicBezTo>
                      <a:pt x="6" y="0"/>
                      <a:pt x="1" y="1"/>
                      <a:pt x="0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" name="Freeform 55"/>
              <p:cNvSpPr>
                <a:spLocks/>
              </p:cNvSpPr>
              <p:nvPr/>
            </p:nvSpPr>
            <p:spPr bwMode="auto">
              <a:xfrm>
                <a:off x="9882188" y="977901"/>
                <a:ext cx="196850" cy="71438"/>
              </a:xfrm>
              <a:custGeom>
                <a:avLst/>
                <a:gdLst>
                  <a:gd name="T0" fmla="*/ 455881441 w 85"/>
                  <a:gd name="T1" fmla="*/ 37173109 h 31"/>
                  <a:gd name="T2" fmla="*/ 455881441 w 85"/>
                  <a:gd name="T3" fmla="*/ 154004197 h 31"/>
                  <a:gd name="T4" fmla="*/ 0 w 85"/>
                  <a:gd name="T5" fmla="*/ 127452305 h 31"/>
                  <a:gd name="T6" fmla="*/ 0 w 85"/>
                  <a:gd name="T7" fmla="*/ 0 h 31"/>
                  <a:gd name="T8" fmla="*/ 455881441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85" y="7"/>
                    </a:moveTo>
                    <a:cubicBezTo>
                      <a:pt x="85" y="29"/>
                      <a:pt x="85" y="29"/>
                      <a:pt x="85" y="29"/>
                    </a:cubicBezTo>
                    <a:cubicBezTo>
                      <a:pt x="56" y="31"/>
                      <a:pt x="28" y="30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6"/>
                      <a:pt x="56" y="9"/>
                      <a:pt x="85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</p:grpSp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97319" y="2909484"/>
            <a:ext cx="2537637" cy="3862663"/>
          </a:xfrm>
          <a:prstGeom prst="rect">
            <a:avLst/>
          </a:prstGeom>
        </p:spPr>
      </p:pic>
      <p:pic>
        <p:nvPicPr>
          <p:cNvPr id="37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82" y="3228150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2" y="10734"/>
            <a:ext cx="4129088" cy="18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056243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3040856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2" y="-13996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706938" y="2579688"/>
            <a:ext cx="4165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E94B52"/>
                </a:solidFill>
                <a:latin typeface="#9Slide07 Cadena" panose="02000503000000020004" pitchFamily="2" charset="0"/>
                <a:sym typeface="+mn-ea"/>
              </a:rPr>
              <a:t>Kiến thức Ngữ văn</a:t>
            </a:r>
            <a:endParaRPr lang="zh-CN" altLang="en-US" sz="3600" b="1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09950" y="2660650"/>
            <a:ext cx="108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>
                <a:solidFill>
                  <a:srgbClr val="E94B52"/>
                </a:solidFill>
                <a:latin typeface="微软雅黑" panose="020B0503020204020204" pitchFamily="34" charset="-122"/>
              </a:rPr>
              <a:t>I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18" y="488632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98795" y="125949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24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35" y="-193157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03294" y="2745375"/>
            <a:ext cx="4298825" cy="4007948"/>
            <a:chOff x="569" y="1619"/>
            <a:chExt cx="1460" cy="2078"/>
          </a:xfrm>
          <a:solidFill>
            <a:srgbClr val="F9FDC7"/>
          </a:solidFill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rgbClr val="1D9BB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745" y="1619"/>
              <a:ext cx="1174" cy="245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1000" y="1630"/>
              <a:ext cx="505" cy="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NIỆM</a:t>
              </a: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56" y="99877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29" y="3287355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gray">
          <a:xfrm>
            <a:off x="7241908" y="258524"/>
            <a:ext cx="1465494" cy="19508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D9BB8">
                  <a:gamma/>
                  <a:tint val="90980"/>
                  <a:invGamma/>
                  <a:alpha val="32001"/>
                </a:srgbClr>
              </a:gs>
              <a:gs pos="100000">
                <a:srgbClr val="1D9BB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620991" y="2209343"/>
            <a:ext cx="3873088" cy="4597905"/>
          </a:xfrm>
          <a:prstGeom prst="roundRect">
            <a:avLst>
              <a:gd name="adj" fmla="val 4690"/>
            </a:avLst>
          </a:prstGeom>
          <a:solidFill>
            <a:srgbClr val="FFCCFF"/>
          </a:solidFill>
          <a:ln w="5715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4915993" y="1980955"/>
            <a:ext cx="2539237" cy="5709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722181" y="1363717"/>
            <a:ext cx="3341768" cy="4211831"/>
          </a:xfrm>
          <a:prstGeom prst="roundRect">
            <a:avLst>
              <a:gd name="adj" fmla="val 4690"/>
            </a:avLst>
          </a:prstGeom>
          <a:solidFill>
            <a:srgbClr val="CCFFCC"/>
          </a:solidFill>
          <a:ln w="57150">
            <a:solidFill>
              <a:srgbClr val="1D9BB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9155732" y="810769"/>
            <a:ext cx="2837411" cy="6724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gray">
          <a:xfrm>
            <a:off x="3450499" y="1544794"/>
            <a:ext cx="1465494" cy="155589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1D9BB8">
              <a:lumMod val="60000"/>
              <a:lumOff val="40000"/>
            </a:srgb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706636" y="2602679"/>
            <a:ext cx="3700213" cy="353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Thường đứng sau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với phó từ thời gian.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Trả lời: Làm gì? Làm sao? Như thế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5564098" y="2004744"/>
            <a:ext cx="14285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gray">
          <a:xfrm>
            <a:off x="9494074" y="1042645"/>
            <a:ext cx="20491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8920724" y="1544794"/>
            <a:ext cx="3195854" cy="402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746734" y="31300"/>
            <a:ext cx="4492452" cy="574143"/>
          </a:xfrm>
          <a:prstGeom prst="roundRect">
            <a:avLst>
              <a:gd name="adj" fmla="val 50000"/>
            </a:avLst>
          </a:prstGeom>
          <a:solidFill>
            <a:srgbClr val="1D9BB8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19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67414" y="3391508"/>
            <a:ext cx="4015832" cy="332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 thành phần chính của câu nêu hoạt động, đặc điểm, trạng thái… của sự vật, hiện tượng  được nêu ở chủ ngữ.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583" indent="-34258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40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3" grpId="0" animBg="1"/>
      <p:bldP spid="24" grpId="0" animBg="1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35" y="-193157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03294" y="2745375"/>
            <a:ext cx="4298825" cy="4007948"/>
            <a:chOff x="569" y="1619"/>
            <a:chExt cx="1460" cy="2078"/>
          </a:xfrm>
          <a:solidFill>
            <a:srgbClr val="F9FDC7"/>
          </a:solidFill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rgbClr val="1D9BB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745" y="1619"/>
              <a:ext cx="1174" cy="245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1015" y="1630"/>
              <a:ext cx="479" cy="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DỤNG</a:t>
              </a: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56" y="99877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29" y="3287355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gray">
          <a:xfrm>
            <a:off x="7241908" y="258524"/>
            <a:ext cx="1465494" cy="19508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D9BB8">
                  <a:gamma/>
                  <a:tint val="90980"/>
                  <a:invGamma/>
                  <a:alpha val="32001"/>
                </a:srgbClr>
              </a:gs>
              <a:gs pos="100000">
                <a:srgbClr val="1D9BB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620991" y="2209343"/>
            <a:ext cx="3873088" cy="4597905"/>
          </a:xfrm>
          <a:prstGeom prst="roundRect">
            <a:avLst>
              <a:gd name="adj" fmla="val 4690"/>
            </a:avLst>
          </a:prstGeom>
          <a:solidFill>
            <a:srgbClr val="FFCCFF"/>
          </a:solidFill>
          <a:ln w="5715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4915993" y="1980955"/>
            <a:ext cx="3074569" cy="5709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677827" y="1285592"/>
            <a:ext cx="3341768" cy="4211831"/>
          </a:xfrm>
          <a:prstGeom prst="roundRect">
            <a:avLst>
              <a:gd name="adj" fmla="val 4690"/>
            </a:avLst>
          </a:prstGeom>
          <a:solidFill>
            <a:srgbClr val="CCFFCC"/>
          </a:solidFill>
          <a:ln w="57150">
            <a:solidFill>
              <a:srgbClr val="1D9BB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9007384" y="810769"/>
            <a:ext cx="2985760" cy="6724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gray">
          <a:xfrm>
            <a:off x="3324421" y="1456799"/>
            <a:ext cx="1465494" cy="155589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1D9BB8">
              <a:lumMod val="60000"/>
              <a:lumOff val="40000"/>
            </a:srgb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706636" y="2602679"/>
            <a:ext cx="370021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  <a:buFont typeface="Wingdings 3" panose="05040102010807070707" pitchFamily="18" charset="2"/>
              <a:buNone/>
            </a:pP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 từ, tính từ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vị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 có khả năng mở rộng thành cụm động từ, cụm tính từ, bao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gồm động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từ, tính từ làm thành tố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chính (trung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tâm) và một hay một số thành tố phụ </a:t>
            </a:r>
            <a:r>
              <a:rPr lang="en-US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trước hoặc sau trung tâm. </a:t>
            </a:r>
            <a:endParaRPr lang="en-US" sz="2700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4988458" y="2013845"/>
            <a:ext cx="29681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MỞ RỘNG VỊ NGỮ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gray">
          <a:xfrm>
            <a:off x="9007384" y="962341"/>
            <a:ext cx="3056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MỞ RỘNG VỊ NGỮ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746734" y="31300"/>
            <a:ext cx="4492452" cy="574143"/>
          </a:xfrm>
          <a:prstGeom prst="roundRect">
            <a:avLst>
              <a:gd name="adj" fmla="val 50000"/>
            </a:avLst>
          </a:prstGeom>
          <a:solidFill>
            <a:srgbClr val="1D9BB8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197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VỊ </a:t>
            </a:r>
            <a:r>
              <a:rPr lang="en-US" altLang="en-US" sz="319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67414" y="3391508"/>
            <a:ext cx="4015832" cy="27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phản ánh </a:t>
            </a:r>
            <a:r>
              <a:rPr lang="vi-VN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khách quan và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 t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 cảm, thái độ của người viết (người nói), vị ngữ thường được mở rộng thành cụm từ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751755" y="1978202"/>
            <a:ext cx="1445699" cy="1304458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1D9BB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NGỮ</a:t>
            </a:r>
          </a:p>
        </p:txBody>
      </p:sp>
      <p:sp>
        <p:nvSpPr>
          <p:cNvPr id="43" name="Oval 42"/>
          <p:cNvSpPr/>
          <p:nvPr/>
        </p:nvSpPr>
        <p:spPr>
          <a:xfrm>
            <a:off x="10904871" y="1561857"/>
            <a:ext cx="1088274" cy="78941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CĐT</a:t>
            </a:r>
          </a:p>
          <a:p>
            <a:pPr algn="ctr"/>
            <a:r>
              <a:rPr lang="en-US" sz="16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(CTT)</a:t>
            </a:r>
          </a:p>
        </p:txBody>
      </p:sp>
      <p:sp>
        <p:nvSpPr>
          <p:cNvPr id="44" name="Oval 43"/>
          <p:cNvSpPr/>
          <p:nvPr/>
        </p:nvSpPr>
        <p:spPr>
          <a:xfrm>
            <a:off x="10830448" y="2510314"/>
            <a:ext cx="1189147" cy="103592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0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771946" y="2764289"/>
            <a:ext cx="1211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CỤM C-V</a:t>
            </a:r>
          </a:p>
        </p:txBody>
      </p:sp>
      <p:sp>
        <p:nvSpPr>
          <p:cNvPr id="47" name="Up Arrow 46"/>
          <p:cNvSpPr/>
          <p:nvPr/>
        </p:nvSpPr>
        <p:spPr>
          <a:xfrm rot="3584834">
            <a:off x="10234152" y="1771477"/>
            <a:ext cx="477520" cy="806668"/>
          </a:xfrm>
          <a:prstGeom prst="up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48" name="Up Arrow 47"/>
          <p:cNvSpPr/>
          <p:nvPr/>
        </p:nvSpPr>
        <p:spPr>
          <a:xfrm rot="6690678">
            <a:off x="10296975" y="2534420"/>
            <a:ext cx="477520" cy="775944"/>
          </a:xfrm>
          <a:prstGeom prst="up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564946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1" grpId="0"/>
      <p:bldP spid="42" grpId="0" animBg="1"/>
      <p:bldP spid="43" grpId="0" animBg="1"/>
      <p:bldP spid="44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1212</Words>
  <Application>Microsoft Office PowerPoint</Application>
  <PresentationFormat>Widescreen</PresentationFormat>
  <Paragraphs>193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Arial Unicode MS</vt:lpstr>
      <vt:lpstr>微软雅黑</vt:lpstr>
      <vt:lpstr>宋体</vt:lpstr>
      <vt:lpstr>#9Slide03 Arima Madurai Black</vt:lpstr>
      <vt:lpstr>#9Slide03 Arima Madurai Bold</vt:lpstr>
      <vt:lpstr>#9Slide05 Joanne Marie Calligra</vt:lpstr>
      <vt:lpstr>#9Slide07 Cadena</vt:lpstr>
      <vt:lpstr>Arial</vt:lpstr>
      <vt:lpstr>Blackadder ITC</vt:lpstr>
      <vt:lpstr>Calibri</vt:lpstr>
      <vt:lpstr>Calibri Light</vt:lpstr>
      <vt:lpstr>Gill Sans</vt:lpstr>
      <vt:lpstr>Helvetica Neue</vt:lpstr>
      <vt:lpstr>Kontrapunkt Bob Bold</vt:lpstr>
      <vt:lpstr>Lato Light</vt:lpstr>
      <vt:lpstr>Noteworthy Bold</vt:lpstr>
      <vt:lpstr>Snell Roundhand Bold</vt:lpstr>
      <vt:lpstr>SVN-Very Berry</vt:lpstr>
      <vt:lpstr>SVN-Whimsy</vt:lpstr>
      <vt:lpstr>Times New Roman</vt:lpstr>
      <vt:lpstr>Wingdings</vt:lpstr>
      <vt:lpstr>Wingdings 3</vt:lpstr>
      <vt:lpstr>方正喵呜体</vt:lpstr>
      <vt:lpstr>Office Theme</vt:lpstr>
      <vt:lpstr>Office 主题</vt:lpstr>
      <vt:lpstr>PowerPoint Presentation</vt:lpstr>
      <vt:lpstr>PowerPoint Presentation</vt:lpstr>
      <vt:lpstr>PowerPoint Presentation</vt:lpstr>
      <vt:lpstr>Viết đáp án lên bảng</vt:lpstr>
      <vt:lpstr>PowerPoint Presentation</vt:lpstr>
      <vt:lpstr>THỰC HÀNH TIẾNG VIỆT: MỞ RỘNG VỊ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ACER</cp:lastModifiedBy>
  <cp:revision>38</cp:revision>
  <dcterms:created xsi:type="dcterms:W3CDTF">2021-06-28T01:37:04Z</dcterms:created>
  <dcterms:modified xsi:type="dcterms:W3CDTF">2023-12-30T09:01:10Z</dcterms:modified>
</cp:coreProperties>
</file>