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sldIdLst>
    <p:sldId id="333" r:id="rId3"/>
    <p:sldId id="334" r:id="rId4"/>
    <p:sldId id="335" r:id="rId5"/>
    <p:sldId id="336" r:id="rId6"/>
    <p:sldId id="337" r:id="rId7"/>
    <p:sldId id="338" r:id="rId8"/>
    <p:sldId id="339" r:id="rId9"/>
    <p:sldId id="340" r:id="rId10"/>
    <p:sldId id="342" r:id="rId11"/>
    <p:sldId id="341" r:id="rId12"/>
    <p:sldId id="343" r:id="rId13"/>
    <p:sldId id="344" r:id="rId14"/>
    <p:sldId id="345" r:id="rId15"/>
    <p:sldId id="346" r:id="rId16"/>
    <p:sldId id="347" r:id="rId17"/>
    <p:sldId id="348" r:id="rId18"/>
    <p:sldId id="349" r:id="rId19"/>
    <p:sldId id="350" r:id="rId20"/>
    <p:sldId id="351" r:id="rId21"/>
    <p:sldId id="352" r:id="rId22"/>
    <p:sldId id="354" r:id="rId23"/>
    <p:sldId id="353" r:id="rId24"/>
    <p:sldId id="35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97E5D-8F6E-4EF7-82CA-3D02335828D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73E1011-DDB5-446B-B207-B4C3EF705248}">
      <dgm:prSet phldrT="[Text]"/>
      <dgm:spPr>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vi-VN" i="1" dirty="0" smtClean="0">
              <a:latin typeface="Times New Roman" panose="02020603050405020304" pitchFamily="18" charset="0"/>
              <a:cs typeface="Times New Roman" panose="02020603050405020304" pitchFamily="18" charset="0"/>
            </a:rPr>
            <a:t>Kể lại một kỉ niệm sâu sắc của em với thầy cô, bạn bè khi học ở trường tiểu học.</a:t>
          </a:r>
          <a:endParaRPr lang="en-US" dirty="0">
            <a:latin typeface="Times New Roman" panose="02020603050405020304" pitchFamily="18" charset="0"/>
            <a:cs typeface="Times New Roman" panose="02020603050405020304" pitchFamily="18" charset="0"/>
          </a:endParaRPr>
        </a:p>
      </dgm:t>
    </dgm:pt>
    <dgm:pt modelId="{99FB7C52-DE12-45E3-A974-2BBE0C1B9099}" type="parTrans" cxnId="{5863ADCD-495B-4F8F-9C44-B6DF321A0EA6}">
      <dgm:prSet/>
      <dgm:spPr/>
      <dgm:t>
        <a:bodyPr/>
        <a:lstStyle/>
        <a:p>
          <a:endParaRPr lang="en-US"/>
        </a:p>
      </dgm:t>
    </dgm:pt>
    <dgm:pt modelId="{C38D9B3C-C944-4FC9-AAEA-C2033340F36C}" type="sibTrans" cxnId="{5863ADCD-495B-4F8F-9C44-B6DF321A0EA6}">
      <dgm:prSet/>
      <dgm:spPr/>
      <dgm:t>
        <a:bodyPr/>
        <a:lstStyle/>
        <a:p>
          <a:endParaRPr lang="en-US"/>
        </a:p>
      </dgm:t>
    </dgm:pt>
    <dgm:pt modelId="{C3DE8D06-69D4-4112-B74F-6D3487CD739F}" type="pres">
      <dgm:prSet presAssocID="{3C797E5D-8F6E-4EF7-82CA-3D02335828DB}" presName="Name0" presStyleCnt="0">
        <dgm:presLayoutVars>
          <dgm:chMax val="7"/>
          <dgm:chPref val="7"/>
          <dgm:dir/>
        </dgm:presLayoutVars>
      </dgm:prSet>
      <dgm:spPr/>
      <dgm:t>
        <a:bodyPr/>
        <a:lstStyle/>
        <a:p>
          <a:endParaRPr lang="en-US"/>
        </a:p>
      </dgm:t>
    </dgm:pt>
    <dgm:pt modelId="{457E2067-4F58-4828-B6D9-57BC1B2FFBFC}" type="pres">
      <dgm:prSet presAssocID="{3C797E5D-8F6E-4EF7-82CA-3D02335828DB}" presName="Name1" presStyleCnt="0"/>
      <dgm:spPr/>
    </dgm:pt>
    <dgm:pt modelId="{9FDF08D4-826B-4C72-B0F5-2EECA99A4FE5}" type="pres">
      <dgm:prSet presAssocID="{3C797E5D-8F6E-4EF7-82CA-3D02335828DB}" presName="cycle" presStyleCnt="0"/>
      <dgm:spPr/>
    </dgm:pt>
    <dgm:pt modelId="{DD4CC37C-AC98-4475-A86C-B0416213E580}" type="pres">
      <dgm:prSet presAssocID="{3C797E5D-8F6E-4EF7-82CA-3D02335828DB}" presName="srcNode" presStyleLbl="node1" presStyleIdx="0" presStyleCnt="1"/>
      <dgm:spPr/>
    </dgm:pt>
    <dgm:pt modelId="{C7626B40-B2BD-4A09-9057-650E15EE29F9}" type="pres">
      <dgm:prSet presAssocID="{3C797E5D-8F6E-4EF7-82CA-3D02335828DB}" presName="conn" presStyleLbl="parChTrans1D2" presStyleIdx="0" presStyleCnt="1"/>
      <dgm:spPr/>
      <dgm:t>
        <a:bodyPr/>
        <a:lstStyle/>
        <a:p>
          <a:endParaRPr lang="en-US"/>
        </a:p>
      </dgm:t>
    </dgm:pt>
    <dgm:pt modelId="{A46B1A58-69ED-4D7C-8C0A-46CBA9601AAD}" type="pres">
      <dgm:prSet presAssocID="{3C797E5D-8F6E-4EF7-82CA-3D02335828DB}" presName="extraNode" presStyleLbl="node1" presStyleIdx="0" presStyleCnt="1"/>
      <dgm:spPr/>
    </dgm:pt>
    <dgm:pt modelId="{F616ED9B-1F0E-4E8D-8604-6BDA9EC3FAB3}" type="pres">
      <dgm:prSet presAssocID="{3C797E5D-8F6E-4EF7-82CA-3D02335828DB}" presName="dstNode" presStyleLbl="node1" presStyleIdx="0" presStyleCnt="1"/>
      <dgm:spPr/>
    </dgm:pt>
    <dgm:pt modelId="{96932F2F-526D-4499-B6A6-A30A64393B76}" type="pres">
      <dgm:prSet presAssocID="{E73E1011-DDB5-446B-B207-B4C3EF705248}" presName="text_1" presStyleLbl="node1" presStyleIdx="0" presStyleCnt="1" custLinFactNeighborX="4911">
        <dgm:presLayoutVars>
          <dgm:bulletEnabled val="1"/>
        </dgm:presLayoutVars>
      </dgm:prSet>
      <dgm:spPr/>
      <dgm:t>
        <a:bodyPr/>
        <a:lstStyle/>
        <a:p>
          <a:endParaRPr lang="en-US"/>
        </a:p>
      </dgm:t>
    </dgm:pt>
    <dgm:pt modelId="{5E10A430-9508-4EAA-B4BB-A368CC171B82}" type="pres">
      <dgm:prSet presAssocID="{E73E1011-DDB5-446B-B207-B4C3EF705248}" presName="accent_1" presStyleCnt="0"/>
      <dgm:spPr/>
    </dgm:pt>
    <dgm:pt modelId="{BDC5CF60-0806-4096-AFEF-1033732E2EA1}" type="pres">
      <dgm:prSet presAssocID="{E73E1011-DDB5-446B-B207-B4C3EF705248}" presName="accentRepeatNode" presStyleLbl="solidFgAcc1" presStyleIdx="0" presStyleCnt="1"/>
      <dgm:spPr>
        <a:blipFill rotWithShape="0">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Lst>
  <dgm:cxnLst>
    <dgm:cxn modelId="{12665B46-796B-4D48-8084-E34382B142A8}" type="presOf" srcId="{E73E1011-DDB5-446B-B207-B4C3EF705248}" destId="{96932F2F-526D-4499-B6A6-A30A64393B76}" srcOrd="0" destOrd="0" presId="urn:microsoft.com/office/officeart/2008/layout/VerticalCurvedList"/>
    <dgm:cxn modelId="{5863ADCD-495B-4F8F-9C44-B6DF321A0EA6}" srcId="{3C797E5D-8F6E-4EF7-82CA-3D02335828DB}" destId="{E73E1011-DDB5-446B-B207-B4C3EF705248}" srcOrd="0" destOrd="0" parTransId="{99FB7C52-DE12-45E3-A974-2BBE0C1B9099}" sibTransId="{C38D9B3C-C944-4FC9-AAEA-C2033340F36C}"/>
    <dgm:cxn modelId="{726E6275-41E7-4B08-8D0C-71C72796390D}" type="presOf" srcId="{C38D9B3C-C944-4FC9-AAEA-C2033340F36C}" destId="{C7626B40-B2BD-4A09-9057-650E15EE29F9}" srcOrd="0" destOrd="0" presId="urn:microsoft.com/office/officeart/2008/layout/VerticalCurvedList"/>
    <dgm:cxn modelId="{2A8B5821-5EF7-4619-B3D7-FC88CE3D1854}" type="presOf" srcId="{3C797E5D-8F6E-4EF7-82CA-3D02335828DB}" destId="{C3DE8D06-69D4-4112-B74F-6D3487CD739F}" srcOrd="0" destOrd="0" presId="urn:microsoft.com/office/officeart/2008/layout/VerticalCurvedList"/>
    <dgm:cxn modelId="{2970AB6F-4EB0-4F90-8CEC-7D69D5D574DA}" type="presParOf" srcId="{C3DE8D06-69D4-4112-B74F-6D3487CD739F}" destId="{457E2067-4F58-4828-B6D9-57BC1B2FFBFC}" srcOrd="0" destOrd="0" presId="urn:microsoft.com/office/officeart/2008/layout/VerticalCurvedList"/>
    <dgm:cxn modelId="{22E0636A-22C9-434F-ACE3-0991E3A822E8}" type="presParOf" srcId="{457E2067-4F58-4828-B6D9-57BC1B2FFBFC}" destId="{9FDF08D4-826B-4C72-B0F5-2EECA99A4FE5}" srcOrd="0" destOrd="0" presId="urn:microsoft.com/office/officeart/2008/layout/VerticalCurvedList"/>
    <dgm:cxn modelId="{E5F5B010-ECC0-41DF-BB38-700701CD6670}" type="presParOf" srcId="{9FDF08D4-826B-4C72-B0F5-2EECA99A4FE5}" destId="{DD4CC37C-AC98-4475-A86C-B0416213E580}" srcOrd="0" destOrd="0" presId="urn:microsoft.com/office/officeart/2008/layout/VerticalCurvedList"/>
    <dgm:cxn modelId="{6F4796A4-254D-4097-A7EE-DC8CD71F000E}" type="presParOf" srcId="{9FDF08D4-826B-4C72-B0F5-2EECA99A4FE5}" destId="{C7626B40-B2BD-4A09-9057-650E15EE29F9}" srcOrd="1" destOrd="0" presId="urn:microsoft.com/office/officeart/2008/layout/VerticalCurvedList"/>
    <dgm:cxn modelId="{D5D9DC09-8585-4F4E-8AE2-4FAEC9BD1FBA}" type="presParOf" srcId="{9FDF08D4-826B-4C72-B0F5-2EECA99A4FE5}" destId="{A46B1A58-69ED-4D7C-8C0A-46CBA9601AAD}" srcOrd="2" destOrd="0" presId="urn:microsoft.com/office/officeart/2008/layout/VerticalCurvedList"/>
    <dgm:cxn modelId="{EBED20AA-F9E9-4D66-94FD-4900D0B6C766}" type="presParOf" srcId="{9FDF08D4-826B-4C72-B0F5-2EECA99A4FE5}" destId="{F616ED9B-1F0E-4E8D-8604-6BDA9EC3FAB3}" srcOrd="3" destOrd="0" presId="urn:microsoft.com/office/officeart/2008/layout/VerticalCurvedList"/>
    <dgm:cxn modelId="{E9613C75-5ACE-4663-9579-38A9099B9B2C}" type="presParOf" srcId="{457E2067-4F58-4828-B6D9-57BC1B2FFBFC}" destId="{96932F2F-526D-4499-B6A6-A30A64393B76}" srcOrd="1" destOrd="0" presId="urn:microsoft.com/office/officeart/2008/layout/VerticalCurvedList"/>
    <dgm:cxn modelId="{BDEEFA9D-A549-475F-AED4-D384D1EF511F}" type="presParOf" srcId="{457E2067-4F58-4828-B6D9-57BC1B2FFBFC}" destId="{5E10A430-9508-4EAA-B4BB-A368CC171B82}" srcOrd="2" destOrd="0" presId="urn:microsoft.com/office/officeart/2008/layout/VerticalCurvedList"/>
    <dgm:cxn modelId="{71070A08-86C7-44AB-9E68-5E89B493F9FA}" type="presParOf" srcId="{5E10A430-9508-4EAA-B4BB-A368CC171B82}" destId="{BDC5CF60-0806-4096-AFEF-1033732E2EA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97E5D-8F6E-4EF7-82CA-3D02335828D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73E1011-DDB5-446B-B207-B4C3EF705248}">
      <dgm:prSet phldrT="[Text]" custT="1"/>
      <dgm:spPr>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vi-VN" sz="2800" b="1" dirty="0" smtClean="0">
              <a:latin typeface="Times New Roman" panose="02020603050405020304" pitchFamily="18" charset="0"/>
              <a:cs typeface="Times New Roman" panose="02020603050405020304" pitchFamily="18" charset="0"/>
            </a:rPr>
            <a:t>Nhớ lại và xác định</a:t>
          </a:r>
          <a:r>
            <a:rPr lang="vi-VN" sz="2800" dirty="0" smtClean="0">
              <a:latin typeface="Times New Roman" panose="02020603050405020304" pitchFamily="18" charset="0"/>
              <a:cs typeface="Times New Roman" panose="02020603050405020304" pitchFamily="18" charset="0"/>
            </a:rPr>
            <a:t> một kỉ niệm sâu sắc của em những năm học tiểu học (kỉ niệm gì, với ai, khi nào,...).</a:t>
          </a:r>
          <a:endParaRPr lang="en-US" sz="2800" dirty="0">
            <a:latin typeface="Times New Roman" panose="02020603050405020304" pitchFamily="18" charset="0"/>
            <a:cs typeface="Times New Roman" panose="02020603050405020304" pitchFamily="18" charset="0"/>
          </a:endParaRPr>
        </a:p>
      </dgm:t>
    </dgm:pt>
    <dgm:pt modelId="{99FB7C52-DE12-45E3-A974-2BBE0C1B9099}" type="parTrans" cxnId="{5863ADCD-495B-4F8F-9C44-B6DF321A0EA6}">
      <dgm:prSet/>
      <dgm:spPr/>
      <dgm:t>
        <a:bodyPr/>
        <a:lstStyle/>
        <a:p>
          <a:endParaRPr lang="en-US"/>
        </a:p>
      </dgm:t>
    </dgm:pt>
    <dgm:pt modelId="{C38D9B3C-C944-4FC9-AAEA-C2033340F36C}" type="sibTrans" cxnId="{5863ADCD-495B-4F8F-9C44-B6DF321A0EA6}">
      <dgm:prSet/>
      <dgm:spPr/>
      <dgm:t>
        <a:bodyPr/>
        <a:lstStyle/>
        <a:p>
          <a:endParaRPr lang="en-US"/>
        </a:p>
      </dgm:t>
    </dgm:pt>
    <dgm:pt modelId="{CCACFF50-ACDD-47BC-A881-13CD552F153B}">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vi-VN" sz="2800" b="1" dirty="0" smtClean="0">
              <a:latin typeface="Times New Roman" panose="02020603050405020304" pitchFamily="18" charset="0"/>
              <a:cs typeface="Times New Roman" panose="02020603050405020304" pitchFamily="18" charset="0"/>
            </a:rPr>
            <a:t>Xem lại cách viết</a:t>
          </a:r>
          <a:r>
            <a:rPr lang="vi-VN" sz="2800" dirty="0" smtClean="0">
              <a:latin typeface="Times New Roman" panose="02020603050405020304" pitchFamily="18" charset="0"/>
              <a:cs typeface="Times New Roman" panose="02020603050405020304" pitchFamily="18" charset="0"/>
            </a:rPr>
            <a:t> về một kỉ niệm trong mục </a:t>
          </a:r>
          <a:r>
            <a:rPr lang="vi-VN" sz="2800" i="1" dirty="0" smtClean="0">
              <a:latin typeface="Times New Roman" panose="02020603050405020304" pitchFamily="18" charset="0"/>
              <a:cs typeface="Times New Roman" panose="02020603050405020304" pitchFamily="18" charset="0"/>
            </a:rPr>
            <a:t>1. Định hướng</a:t>
          </a:r>
          <a:r>
            <a:rPr lang="vi-VN" sz="2800" dirty="0" smtClean="0">
              <a:latin typeface="Times New Roman" panose="02020603050405020304" pitchFamily="18" charset="0"/>
              <a:cs typeface="Times New Roman" panose="02020603050405020304" pitchFamily="18" charset="0"/>
            </a:rPr>
            <a:t> ở trên.</a:t>
          </a:r>
          <a:endParaRPr lang="en-US" sz="2800" dirty="0">
            <a:latin typeface="Times New Roman" panose="02020603050405020304" pitchFamily="18" charset="0"/>
            <a:cs typeface="Times New Roman" panose="02020603050405020304" pitchFamily="18" charset="0"/>
          </a:endParaRPr>
        </a:p>
      </dgm:t>
    </dgm:pt>
    <dgm:pt modelId="{B56F44D9-3C61-4F0B-B2C5-0A7F8B561ED2}" type="parTrans" cxnId="{11878B69-84E2-467A-A31E-457C9932EB19}">
      <dgm:prSet/>
      <dgm:spPr/>
      <dgm:t>
        <a:bodyPr/>
        <a:lstStyle/>
        <a:p>
          <a:endParaRPr lang="en-US"/>
        </a:p>
      </dgm:t>
    </dgm:pt>
    <dgm:pt modelId="{F11F6A49-C8D7-4E47-922B-2AB23E2EFE8E}" type="sibTrans" cxnId="{11878B69-84E2-467A-A31E-457C9932EB19}">
      <dgm:prSet/>
      <dgm:spPr/>
      <dgm:t>
        <a:bodyPr/>
        <a:lstStyle/>
        <a:p>
          <a:endParaRPr lang="en-US"/>
        </a:p>
      </dgm:t>
    </dgm:pt>
    <dgm:pt modelId="{C3DE8D06-69D4-4112-B74F-6D3487CD739F}" type="pres">
      <dgm:prSet presAssocID="{3C797E5D-8F6E-4EF7-82CA-3D02335828DB}" presName="Name0" presStyleCnt="0">
        <dgm:presLayoutVars>
          <dgm:chMax val="7"/>
          <dgm:chPref val="7"/>
          <dgm:dir/>
        </dgm:presLayoutVars>
      </dgm:prSet>
      <dgm:spPr/>
      <dgm:t>
        <a:bodyPr/>
        <a:lstStyle/>
        <a:p>
          <a:endParaRPr lang="en-US"/>
        </a:p>
      </dgm:t>
    </dgm:pt>
    <dgm:pt modelId="{457E2067-4F58-4828-B6D9-57BC1B2FFBFC}" type="pres">
      <dgm:prSet presAssocID="{3C797E5D-8F6E-4EF7-82CA-3D02335828DB}" presName="Name1" presStyleCnt="0"/>
      <dgm:spPr/>
    </dgm:pt>
    <dgm:pt modelId="{9FDF08D4-826B-4C72-B0F5-2EECA99A4FE5}" type="pres">
      <dgm:prSet presAssocID="{3C797E5D-8F6E-4EF7-82CA-3D02335828DB}" presName="cycle" presStyleCnt="0"/>
      <dgm:spPr/>
    </dgm:pt>
    <dgm:pt modelId="{DD4CC37C-AC98-4475-A86C-B0416213E580}" type="pres">
      <dgm:prSet presAssocID="{3C797E5D-8F6E-4EF7-82CA-3D02335828DB}" presName="srcNode" presStyleLbl="node1" presStyleIdx="0" presStyleCnt="2"/>
      <dgm:spPr/>
    </dgm:pt>
    <dgm:pt modelId="{C7626B40-B2BD-4A09-9057-650E15EE29F9}" type="pres">
      <dgm:prSet presAssocID="{3C797E5D-8F6E-4EF7-82CA-3D02335828DB}" presName="conn" presStyleLbl="parChTrans1D2" presStyleIdx="0" presStyleCnt="1"/>
      <dgm:spPr/>
      <dgm:t>
        <a:bodyPr/>
        <a:lstStyle/>
        <a:p>
          <a:endParaRPr lang="en-US"/>
        </a:p>
      </dgm:t>
    </dgm:pt>
    <dgm:pt modelId="{A46B1A58-69ED-4D7C-8C0A-46CBA9601AAD}" type="pres">
      <dgm:prSet presAssocID="{3C797E5D-8F6E-4EF7-82CA-3D02335828DB}" presName="extraNode" presStyleLbl="node1" presStyleIdx="0" presStyleCnt="2"/>
      <dgm:spPr/>
    </dgm:pt>
    <dgm:pt modelId="{F616ED9B-1F0E-4E8D-8604-6BDA9EC3FAB3}" type="pres">
      <dgm:prSet presAssocID="{3C797E5D-8F6E-4EF7-82CA-3D02335828DB}" presName="dstNode" presStyleLbl="node1" presStyleIdx="0" presStyleCnt="2"/>
      <dgm:spPr/>
    </dgm:pt>
    <dgm:pt modelId="{96932F2F-526D-4499-B6A6-A30A64393B76}" type="pres">
      <dgm:prSet presAssocID="{E73E1011-DDB5-446B-B207-B4C3EF705248}" presName="text_1" presStyleLbl="node1" presStyleIdx="0" presStyleCnt="2" custLinFactNeighborX="4911">
        <dgm:presLayoutVars>
          <dgm:bulletEnabled val="1"/>
        </dgm:presLayoutVars>
      </dgm:prSet>
      <dgm:spPr/>
      <dgm:t>
        <a:bodyPr/>
        <a:lstStyle/>
        <a:p>
          <a:endParaRPr lang="en-US"/>
        </a:p>
      </dgm:t>
    </dgm:pt>
    <dgm:pt modelId="{5E10A430-9508-4EAA-B4BB-A368CC171B82}" type="pres">
      <dgm:prSet presAssocID="{E73E1011-DDB5-446B-B207-B4C3EF705248}" presName="accent_1" presStyleCnt="0"/>
      <dgm:spPr/>
    </dgm:pt>
    <dgm:pt modelId="{BDC5CF60-0806-4096-AFEF-1033732E2EA1}" type="pres">
      <dgm:prSet presAssocID="{E73E1011-DDB5-446B-B207-B4C3EF705248}" presName="accentRepeatNode" presStyleLbl="solidFgAcc1" presStyleIdx="0" presStyleCnt="2"/>
      <dgm:spPr>
        <a:blipFill rotWithShape="0">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7C896491-62BB-4289-82AC-C9226323DDA8}" type="pres">
      <dgm:prSet presAssocID="{CCACFF50-ACDD-47BC-A881-13CD552F153B}" presName="text_2" presStyleLbl="node1" presStyleIdx="1" presStyleCnt="2">
        <dgm:presLayoutVars>
          <dgm:bulletEnabled val="1"/>
        </dgm:presLayoutVars>
      </dgm:prSet>
      <dgm:spPr/>
      <dgm:t>
        <a:bodyPr/>
        <a:lstStyle/>
        <a:p>
          <a:endParaRPr lang="en-US"/>
        </a:p>
      </dgm:t>
    </dgm:pt>
    <dgm:pt modelId="{D0CF74C2-8B70-4F25-99AF-5D70237351E8}" type="pres">
      <dgm:prSet presAssocID="{CCACFF50-ACDD-47BC-A881-13CD552F153B}" presName="accent_2" presStyleCnt="0"/>
      <dgm:spPr/>
    </dgm:pt>
    <dgm:pt modelId="{02EDE851-1827-4F0F-BBE5-126180BA77F8}" type="pres">
      <dgm:prSet presAssocID="{CCACFF50-ACDD-47BC-A881-13CD552F153B}" presName="accentRepeatNode" presStyleLbl="solidFgAcc1" presStyleIdx="1" presStyleCnt="2"/>
      <dgm:spPr>
        <a:blipFill rotWithShape="0">
          <a:blip xmlns:r="http://schemas.openxmlformats.org/officeDocument/2006/relationships"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Lst>
  <dgm:cxnLst>
    <dgm:cxn modelId="{92896389-A855-46D1-A1FA-83794F9BC841}" type="presOf" srcId="{CCACFF50-ACDD-47BC-A881-13CD552F153B}" destId="{7C896491-62BB-4289-82AC-C9226323DDA8}" srcOrd="0" destOrd="0" presId="urn:microsoft.com/office/officeart/2008/layout/VerticalCurvedList"/>
    <dgm:cxn modelId="{726E6275-41E7-4B08-8D0C-71C72796390D}" type="presOf" srcId="{C38D9B3C-C944-4FC9-AAEA-C2033340F36C}" destId="{C7626B40-B2BD-4A09-9057-650E15EE29F9}" srcOrd="0" destOrd="0" presId="urn:microsoft.com/office/officeart/2008/layout/VerticalCurvedList"/>
    <dgm:cxn modelId="{11878B69-84E2-467A-A31E-457C9932EB19}" srcId="{3C797E5D-8F6E-4EF7-82CA-3D02335828DB}" destId="{CCACFF50-ACDD-47BC-A881-13CD552F153B}" srcOrd="1" destOrd="0" parTransId="{B56F44D9-3C61-4F0B-B2C5-0A7F8B561ED2}" sibTransId="{F11F6A49-C8D7-4E47-922B-2AB23E2EFE8E}"/>
    <dgm:cxn modelId="{12665B46-796B-4D48-8084-E34382B142A8}" type="presOf" srcId="{E73E1011-DDB5-446B-B207-B4C3EF705248}" destId="{96932F2F-526D-4499-B6A6-A30A64393B76}" srcOrd="0" destOrd="0" presId="urn:microsoft.com/office/officeart/2008/layout/VerticalCurvedList"/>
    <dgm:cxn modelId="{5863ADCD-495B-4F8F-9C44-B6DF321A0EA6}" srcId="{3C797E5D-8F6E-4EF7-82CA-3D02335828DB}" destId="{E73E1011-DDB5-446B-B207-B4C3EF705248}" srcOrd="0" destOrd="0" parTransId="{99FB7C52-DE12-45E3-A974-2BBE0C1B9099}" sibTransId="{C38D9B3C-C944-4FC9-AAEA-C2033340F36C}"/>
    <dgm:cxn modelId="{2A8B5821-5EF7-4619-B3D7-FC88CE3D1854}" type="presOf" srcId="{3C797E5D-8F6E-4EF7-82CA-3D02335828DB}" destId="{C3DE8D06-69D4-4112-B74F-6D3487CD739F}" srcOrd="0" destOrd="0" presId="urn:microsoft.com/office/officeart/2008/layout/VerticalCurvedList"/>
    <dgm:cxn modelId="{2970AB6F-4EB0-4F90-8CEC-7D69D5D574DA}" type="presParOf" srcId="{C3DE8D06-69D4-4112-B74F-6D3487CD739F}" destId="{457E2067-4F58-4828-B6D9-57BC1B2FFBFC}" srcOrd="0" destOrd="0" presId="urn:microsoft.com/office/officeart/2008/layout/VerticalCurvedList"/>
    <dgm:cxn modelId="{22E0636A-22C9-434F-ACE3-0991E3A822E8}" type="presParOf" srcId="{457E2067-4F58-4828-B6D9-57BC1B2FFBFC}" destId="{9FDF08D4-826B-4C72-B0F5-2EECA99A4FE5}" srcOrd="0" destOrd="0" presId="urn:microsoft.com/office/officeart/2008/layout/VerticalCurvedList"/>
    <dgm:cxn modelId="{E5F5B010-ECC0-41DF-BB38-700701CD6670}" type="presParOf" srcId="{9FDF08D4-826B-4C72-B0F5-2EECA99A4FE5}" destId="{DD4CC37C-AC98-4475-A86C-B0416213E580}" srcOrd="0" destOrd="0" presId="urn:microsoft.com/office/officeart/2008/layout/VerticalCurvedList"/>
    <dgm:cxn modelId="{6F4796A4-254D-4097-A7EE-DC8CD71F000E}" type="presParOf" srcId="{9FDF08D4-826B-4C72-B0F5-2EECA99A4FE5}" destId="{C7626B40-B2BD-4A09-9057-650E15EE29F9}" srcOrd="1" destOrd="0" presId="urn:microsoft.com/office/officeart/2008/layout/VerticalCurvedList"/>
    <dgm:cxn modelId="{D5D9DC09-8585-4F4E-8AE2-4FAEC9BD1FBA}" type="presParOf" srcId="{9FDF08D4-826B-4C72-B0F5-2EECA99A4FE5}" destId="{A46B1A58-69ED-4D7C-8C0A-46CBA9601AAD}" srcOrd="2" destOrd="0" presId="urn:microsoft.com/office/officeart/2008/layout/VerticalCurvedList"/>
    <dgm:cxn modelId="{EBED20AA-F9E9-4D66-94FD-4900D0B6C766}" type="presParOf" srcId="{9FDF08D4-826B-4C72-B0F5-2EECA99A4FE5}" destId="{F616ED9B-1F0E-4E8D-8604-6BDA9EC3FAB3}" srcOrd="3" destOrd="0" presId="urn:microsoft.com/office/officeart/2008/layout/VerticalCurvedList"/>
    <dgm:cxn modelId="{E9613C75-5ACE-4663-9579-38A9099B9B2C}" type="presParOf" srcId="{457E2067-4F58-4828-B6D9-57BC1B2FFBFC}" destId="{96932F2F-526D-4499-B6A6-A30A64393B76}" srcOrd="1" destOrd="0" presId="urn:microsoft.com/office/officeart/2008/layout/VerticalCurvedList"/>
    <dgm:cxn modelId="{BDEEFA9D-A549-475F-AED4-D384D1EF511F}" type="presParOf" srcId="{457E2067-4F58-4828-B6D9-57BC1B2FFBFC}" destId="{5E10A430-9508-4EAA-B4BB-A368CC171B82}" srcOrd="2" destOrd="0" presId="urn:microsoft.com/office/officeart/2008/layout/VerticalCurvedList"/>
    <dgm:cxn modelId="{71070A08-86C7-44AB-9E68-5E89B493F9FA}" type="presParOf" srcId="{5E10A430-9508-4EAA-B4BB-A368CC171B82}" destId="{BDC5CF60-0806-4096-AFEF-1033732E2EA1}" srcOrd="0" destOrd="0" presId="urn:microsoft.com/office/officeart/2008/layout/VerticalCurvedList"/>
    <dgm:cxn modelId="{4B56E5C8-5B09-42E3-8CBF-9377ECB55BF6}" type="presParOf" srcId="{457E2067-4F58-4828-B6D9-57BC1B2FFBFC}" destId="{7C896491-62BB-4289-82AC-C9226323DDA8}" srcOrd="3" destOrd="0" presId="urn:microsoft.com/office/officeart/2008/layout/VerticalCurvedList"/>
    <dgm:cxn modelId="{45DA8CD0-34F7-40EA-A3F0-21C1BD98760A}" type="presParOf" srcId="{457E2067-4F58-4828-B6D9-57BC1B2FFBFC}" destId="{D0CF74C2-8B70-4F25-99AF-5D70237351E8}" srcOrd="4" destOrd="0" presId="urn:microsoft.com/office/officeart/2008/layout/VerticalCurvedList"/>
    <dgm:cxn modelId="{5A18C14A-EAC0-4ED7-904A-71131D407751}" type="presParOf" srcId="{D0CF74C2-8B70-4F25-99AF-5D70237351E8}" destId="{02EDE851-1827-4F0F-BBE5-126180BA77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26B40-B2BD-4A09-9057-650E15EE29F9}">
      <dsp:nvSpPr>
        <dsp:cNvPr id="0" name=""/>
        <dsp:cNvSpPr/>
      </dsp:nvSpPr>
      <dsp:spPr>
        <a:xfrm>
          <a:off x="-4187131" y="-699301"/>
          <a:ext cx="5432913" cy="5432913"/>
        </a:xfrm>
        <a:prstGeom prst="blockArc">
          <a:avLst>
            <a:gd name="adj1" fmla="val 18900000"/>
            <a:gd name="adj2" fmla="val 2700000"/>
            <a:gd name="adj3" fmla="val 39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932F2F-526D-4499-B6A6-A30A64393B76}">
      <dsp:nvSpPr>
        <dsp:cNvPr id="0" name=""/>
        <dsp:cNvSpPr/>
      </dsp:nvSpPr>
      <dsp:spPr>
        <a:xfrm>
          <a:off x="1213393" y="1046440"/>
          <a:ext cx="7805783" cy="1941430"/>
        </a:xfrm>
        <a:prstGeom prst="rect">
          <a:avLst/>
        </a:prstGeom>
        <a:solidFill>
          <a:schemeClr val="accent2">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01117" tIns="109220" rIns="109220" bIns="109220" numCol="1" spcCol="1270" anchor="ctr" anchorCtr="0">
          <a:noAutofit/>
        </a:bodyPr>
        <a:lstStyle/>
        <a:p>
          <a:pPr lvl="0" algn="l" defTabSz="1911350">
            <a:lnSpc>
              <a:spcPct val="90000"/>
            </a:lnSpc>
            <a:spcBef>
              <a:spcPct val="0"/>
            </a:spcBef>
            <a:spcAft>
              <a:spcPct val="35000"/>
            </a:spcAft>
          </a:pPr>
          <a:r>
            <a:rPr lang="vi-VN" sz="4300" i="1" kern="1200" dirty="0" smtClean="0">
              <a:latin typeface="Times New Roman" panose="02020603050405020304" pitchFamily="18" charset="0"/>
              <a:cs typeface="Times New Roman" panose="02020603050405020304" pitchFamily="18" charset="0"/>
            </a:rPr>
            <a:t>Kể lại một kỉ niệm sâu sắc của em với thầy cô, bạn bè khi học ở trường tiểu học.</a:t>
          </a:r>
          <a:endParaRPr lang="en-US" sz="4300" kern="1200" dirty="0">
            <a:latin typeface="Times New Roman" panose="02020603050405020304" pitchFamily="18" charset="0"/>
            <a:cs typeface="Times New Roman" panose="02020603050405020304" pitchFamily="18" charset="0"/>
          </a:endParaRPr>
        </a:p>
      </dsp:txBody>
      <dsp:txXfrm>
        <a:off x="1213393" y="1046440"/>
        <a:ext cx="7805783" cy="1941430"/>
      </dsp:txXfrm>
    </dsp:sp>
    <dsp:sp modelId="{BDC5CF60-0806-4096-AFEF-1033732E2EA1}">
      <dsp:nvSpPr>
        <dsp:cNvPr id="0" name=""/>
        <dsp:cNvSpPr/>
      </dsp:nvSpPr>
      <dsp:spPr>
        <a:xfrm>
          <a:off x="0" y="803761"/>
          <a:ext cx="2426787" cy="2426787"/>
        </a:xfrm>
        <a:prstGeom prst="ellipse">
          <a:avLst/>
        </a:prstGeom>
        <a:blipFill rotWithShape="0">
          <a:blip xmlns:r="http://schemas.openxmlformats.org/officeDocument/2006/relationships" r:embed="rId1"/>
          <a:stretch>
            <a:fillRect/>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26B40-B2BD-4A09-9057-650E15EE29F9}">
      <dsp:nvSpPr>
        <dsp:cNvPr id="0" name=""/>
        <dsp:cNvSpPr/>
      </dsp:nvSpPr>
      <dsp:spPr>
        <a:xfrm>
          <a:off x="-4527309" y="-699301"/>
          <a:ext cx="5432913" cy="5432913"/>
        </a:xfrm>
        <a:prstGeom prst="blockArc">
          <a:avLst>
            <a:gd name="adj1" fmla="val 18900000"/>
            <a:gd name="adj2" fmla="val 2700000"/>
            <a:gd name="adj3" fmla="val 39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932F2F-526D-4499-B6A6-A30A64393B76}">
      <dsp:nvSpPr>
        <dsp:cNvPr id="0" name=""/>
        <dsp:cNvSpPr/>
      </dsp:nvSpPr>
      <dsp:spPr>
        <a:xfrm>
          <a:off x="762888" y="576341"/>
          <a:ext cx="8256288" cy="1152521"/>
        </a:xfrm>
        <a:prstGeom prst="rect">
          <a:avLst/>
        </a:prstGeom>
        <a:solidFill>
          <a:schemeClr val="accent2">
            <a:lumMod val="5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14814" tIns="71120" rIns="71120" bIns="71120" numCol="1" spcCol="1270" anchor="ctr" anchorCtr="0">
          <a:noAutofit/>
        </a:bodyPr>
        <a:lstStyle/>
        <a:p>
          <a:pPr lvl="0" algn="l" defTabSz="1244600">
            <a:lnSpc>
              <a:spcPct val="90000"/>
            </a:lnSpc>
            <a:spcBef>
              <a:spcPct val="0"/>
            </a:spcBef>
            <a:spcAft>
              <a:spcPct val="35000"/>
            </a:spcAft>
          </a:pPr>
          <a:r>
            <a:rPr lang="vi-VN" sz="2800" b="1" kern="1200" dirty="0" smtClean="0">
              <a:latin typeface="Times New Roman" panose="02020603050405020304" pitchFamily="18" charset="0"/>
              <a:cs typeface="Times New Roman" panose="02020603050405020304" pitchFamily="18" charset="0"/>
            </a:rPr>
            <a:t>Nhớ lại và xác định</a:t>
          </a:r>
          <a:r>
            <a:rPr lang="vi-VN" sz="2800" kern="1200" dirty="0" smtClean="0">
              <a:latin typeface="Times New Roman" panose="02020603050405020304" pitchFamily="18" charset="0"/>
              <a:cs typeface="Times New Roman" panose="02020603050405020304" pitchFamily="18" charset="0"/>
            </a:rPr>
            <a:t> một kỉ niệm sâu sắc của em những năm học tiểu học (kỉ niệm gì, với ai, khi nào,...).</a:t>
          </a:r>
          <a:endParaRPr lang="en-US" sz="2800" kern="1200" dirty="0">
            <a:latin typeface="Times New Roman" panose="02020603050405020304" pitchFamily="18" charset="0"/>
            <a:cs typeface="Times New Roman" panose="02020603050405020304" pitchFamily="18" charset="0"/>
          </a:endParaRPr>
        </a:p>
      </dsp:txBody>
      <dsp:txXfrm>
        <a:off x="762888" y="576341"/>
        <a:ext cx="8256288" cy="1152521"/>
      </dsp:txXfrm>
    </dsp:sp>
    <dsp:sp modelId="{BDC5CF60-0806-4096-AFEF-1033732E2EA1}">
      <dsp:nvSpPr>
        <dsp:cNvPr id="0" name=""/>
        <dsp:cNvSpPr/>
      </dsp:nvSpPr>
      <dsp:spPr>
        <a:xfrm>
          <a:off x="21280" y="432276"/>
          <a:ext cx="1440652" cy="1440652"/>
        </a:xfrm>
        <a:prstGeom prst="ellipse">
          <a:avLst/>
        </a:prstGeom>
        <a:blipFill rotWithShape="0">
          <a:blip xmlns:r="http://schemas.openxmlformats.org/officeDocument/2006/relationships" r:embed="rId1"/>
          <a:stretch>
            <a:fillRect/>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7C896491-62BB-4289-82AC-C9226323DDA8}">
      <dsp:nvSpPr>
        <dsp:cNvPr id="0" name=""/>
        <dsp:cNvSpPr/>
      </dsp:nvSpPr>
      <dsp:spPr>
        <a:xfrm>
          <a:off x="741607" y="2305447"/>
          <a:ext cx="8256288" cy="1152521"/>
        </a:xfrm>
        <a:prstGeom prst="rect">
          <a:avLst/>
        </a:prstGeom>
        <a:solidFill>
          <a:schemeClr val="accen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914814" tIns="71120" rIns="71120" bIns="71120" numCol="1" spcCol="1270" anchor="ctr" anchorCtr="0">
          <a:noAutofit/>
        </a:bodyPr>
        <a:lstStyle/>
        <a:p>
          <a:pPr lvl="0" algn="l" defTabSz="1244600">
            <a:lnSpc>
              <a:spcPct val="90000"/>
            </a:lnSpc>
            <a:spcBef>
              <a:spcPct val="0"/>
            </a:spcBef>
            <a:spcAft>
              <a:spcPct val="35000"/>
            </a:spcAft>
          </a:pPr>
          <a:r>
            <a:rPr lang="vi-VN" sz="2800" b="1" kern="1200" dirty="0" smtClean="0">
              <a:latin typeface="Times New Roman" panose="02020603050405020304" pitchFamily="18" charset="0"/>
              <a:cs typeface="Times New Roman" panose="02020603050405020304" pitchFamily="18" charset="0"/>
            </a:rPr>
            <a:t>Xem lại cách viết</a:t>
          </a:r>
          <a:r>
            <a:rPr lang="vi-VN" sz="2800" kern="1200" dirty="0" smtClean="0">
              <a:latin typeface="Times New Roman" panose="02020603050405020304" pitchFamily="18" charset="0"/>
              <a:cs typeface="Times New Roman" panose="02020603050405020304" pitchFamily="18" charset="0"/>
            </a:rPr>
            <a:t> về một kỉ niệm trong mục </a:t>
          </a:r>
          <a:r>
            <a:rPr lang="vi-VN" sz="2800" i="1" kern="1200" dirty="0" smtClean="0">
              <a:latin typeface="Times New Roman" panose="02020603050405020304" pitchFamily="18" charset="0"/>
              <a:cs typeface="Times New Roman" panose="02020603050405020304" pitchFamily="18" charset="0"/>
            </a:rPr>
            <a:t>1. Định hướng</a:t>
          </a:r>
          <a:r>
            <a:rPr lang="vi-VN" sz="2800" kern="1200" dirty="0" smtClean="0">
              <a:latin typeface="Times New Roman" panose="02020603050405020304" pitchFamily="18" charset="0"/>
              <a:cs typeface="Times New Roman" panose="02020603050405020304" pitchFamily="18" charset="0"/>
            </a:rPr>
            <a:t> ở trên.</a:t>
          </a:r>
          <a:endParaRPr lang="en-US" sz="2800" kern="1200" dirty="0">
            <a:latin typeface="Times New Roman" panose="02020603050405020304" pitchFamily="18" charset="0"/>
            <a:cs typeface="Times New Roman" panose="02020603050405020304" pitchFamily="18" charset="0"/>
          </a:endParaRPr>
        </a:p>
      </dsp:txBody>
      <dsp:txXfrm>
        <a:off x="741607" y="2305447"/>
        <a:ext cx="8256288" cy="1152521"/>
      </dsp:txXfrm>
    </dsp:sp>
    <dsp:sp modelId="{02EDE851-1827-4F0F-BBE5-126180BA77F8}">
      <dsp:nvSpPr>
        <dsp:cNvPr id="0" name=""/>
        <dsp:cNvSpPr/>
      </dsp:nvSpPr>
      <dsp:spPr>
        <a:xfrm>
          <a:off x="21280" y="2161382"/>
          <a:ext cx="1440652" cy="1440652"/>
        </a:xfrm>
        <a:prstGeom prst="ellipse">
          <a:avLst/>
        </a:prstGeom>
        <a:blipFill rotWithShape="0">
          <a:blip xmlns:r="http://schemas.openxmlformats.org/officeDocument/2006/relationships" r:embed="rId2"/>
          <a:stretch>
            <a:fillRect/>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6ED993-0D00-4E09-8006-DABAE8A60D70}" type="datetimeFigureOut">
              <a:rPr lang="en-US" smtClean="0"/>
              <a:t>27/11/2023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66734-E408-4CD0-80BB-ABD166927381}" type="slidenum">
              <a:rPr lang="en-US" smtClean="0"/>
              <a:t>‹#›</a:t>
            </a:fld>
            <a:endParaRPr lang="en-US"/>
          </a:p>
        </p:txBody>
      </p:sp>
    </p:spTree>
    <p:extLst>
      <p:ext uri="{BB962C8B-B14F-4D97-AF65-F5344CB8AC3E}">
        <p14:creationId xmlns:p14="http://schemas.microsoft.com/office/powerpoint/2010/main" val="407233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ED993-0D00-4E09-8006-DABAE8A60D70}" type="datetimeFigureOut">
              <a:rPr lang="en-US" smtClean="0"/>
              <a:t>27/11/2023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66734-E408-4CD0-80BB-ABD166927381}" type="slidenum">
              <a:rPr lang="en-US" smtClean="0"/>
              <a:t>‹#›</a:t>
            </a:fld>
            <a:endParaRPr lang="en-US"/>
          </a:p>
        </p:txBody>
      </p:sp>
    </p:spTree>
    <p:extLst>
      <p:ext uri="{BB962C8B-B14F-4D97-AF65-F5344CB8AC3E}">
        <p14:creationId xmlns:p14="http://schemas.microsoft.com/office/powerpoint/2010/main" val="302129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ED993-0D00-4E09-8006-DABAE8A60D70}" type="datetimeFigureOut">
              <a:rPr lang="en-US" smtClean="0"/>
              <a:t>27/11/2023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66734-E408-4CD0-80BB-ABD166927381}" type="slidenum">
              <a:rPr lang="en-US" smtClean="0"/>
              <a:t>‹#›</a:t>
            </a:fld>
            <a:endParaRPr lang="en-US"/>
          </a:p>
        </p:txBody>
      </p:sp>
    </p:spTree>
    <p:extLst>
      <p:ext uri="{BB962C8B-B14F-4D97-AF65-F5344CB8AC3E}">
        <p14:creationId xmlns:p14="http://schemas.microsoft.com/office/powerpoint/2010/main" val="17232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81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733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75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535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413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028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238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37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ED993-0D00-4E09-8006-DABAE8A60D70}" type="datetimeFigureOut">
              <a:rPr lang="en-US" smtClean="0"/>
              <a:t>27/11/2023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66734-E408-4CD0-80BB-ABD166927381}" type="slidenum">
              <a:rPr lang="en-US" smtClean="0"/>
              <a:t>‹#›</a:t>
            </a:fld>
            <a:endParaRPr lang="en-US"/>
          </a:p>
        </p:txBody>
      </p:sp>
    </p:spTree>
    <p:extLst>
      <p:ext uri="{BB962C8B-B14F-4D97-AF65-F5344CB8AC3E}">
        <p14:creationId xmlns:p14="http://schemas.microsoft.com/office/powerpoint/2010/main" val="4112089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708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38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92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6ED993-0D00-4E09-8006-DABAE8A60D70}" type="datetimeFigureOut">
              <a:rPr lang="en-US" smtClean="0"/>
              <a:t>27/11/2023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66734-E408-4CD0-80BB-ABD166927381}" type="slidenum">
              <a:rPr lang="en-US" smtClean="0"/>
              <a:t>‹#›</a:t>
            </a:fld>
            <a:endParaRPr lang="en-US"/>
          </a:p>
        </p:txBody>
      </p:sp>
    </p:spTree>
    <p:extLst>
      <p:ext uri="{BB962C8B-B14F-4D97-AF65-F5344CB8AC3E}">
        <p14:creationId xmlns:p14="http://schemas.microsoft.com/office/powerpoint/2010/main" val="386490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ED993-0D00-4E09-8006-DABAE8A60D70}" type="datetimeFigureOut">
              <a:rPr lang="en-US" smtClean="0"/>
              <a:t>27/11/2023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66734-E408-4CD0-80BB-ABD166927381}" type="slidenum">
              <a:rPr lang="en-US" smtClean="0"/>
              <a:t>‹#›</a:t>
            </a:fld>
            <a:endParaRPr lang="en-US"/>
          </a:p>
        </p:txBody>
      </p:sp>
    </p:spTree>
    <p:extLst>
      <p:ext uri="{BB962C8B-B14F-4D97-AF65-F5344CB8AC3E}">
        <p14:creationId xmlns:p14="http://schemas.microsoft.com/office/powerpoint/2010/main" val="414887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6ED993-0D00-4E09-8006-DABAE8A60D70}" type="datetimeFigureOut">
              <a:rPr lang="en-US" smtClean="0"/>
              <a:t>27/11/2023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66734-E408-4CD0-80BB-ABD166927381}" type="slidenum">
              <a:rPr lang="en-US" smtClean="0"/>
              <a:t>‹#›</a:t>
            </a:fld>
            <a:endParaRPr lang="en-US"/>
          </a:p>
        </p:txBody>
      </p:sp>
    </p:spTree>
    <p:extLst>
      <p:ext uri="{BB962C8B-B14F-4D97-AF65-F5344CB8AC3E}">
        <p14:creationId xmlns:p14="http://schemas.microsoft.com/office/powerpoint/2010/main" val="328539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6ED993-0D00-4E09-8006-DABAE8A60D70}" type="datetimeFigureOut">
              <a:rPr lang="en-US" smtClean="0"/>
              <a:t>27/11/2023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66734-E408-4CD0-80BB-ABD166927381}" type="slidenum">
              <a:rPr lang="en-US" smtClean="0"/>
              <a:t>‹#›</a:t>
            </a:fld>
            <a:endParaRPr lang="en-US"/>
          </a:p>
        </p:txBody>
      </p:sp>
    </p:spTree>
    <p:extLst>
      <p:ext uri="{BB962C8B-B14F-4D97-AF65-F5344CB8AC3E}">
        <p14:creationId xmlns:p14="http://schemas.microsoft.com/office/powerpoint/2010/main" val="371585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ED993-0D00-4E09-8006-DABAE8A60D70}" type="datetimeFigureOut">
              <a:rPr lang="en-US" smtClean="0"/>
              <a:t>27/11/2023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A66734-E408-4CD0-80BB-ABD166927381}" type="slidenum">
              <a:rPr lang="en-US" smtClean="0"/>
              <a:t>‹#›</a:t>
            </a:fld>
            <a:endParaRPr lang="en-US"/>
          </a:p>
        </p:txBody>
      </p:sp>
    </p:spTree>
    <p:extLst>
      <p:ext uri="{BB962C8B-B14F-4D97-AF65-F5344CB8AC3E}">
        <p14:creationId xmlns:p14="http://schemas.microsoft.com/office/powerpoint/2010/main" val="425144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6ED993-0D00-4E09-8006-DABAE8A60D70}" type="datetimeFigureOut">
              <a:rPr lang="en-US" smtClean="0"/>
              <a:t>27/11/2023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66734-E408-4CD0-80BB-ABD166927381}" type="slidenum">
              <a:rPr lang="en-US" smtClean="0"/>
              <a:t>‹#›</a:t>
            </a:fld>
            <a:endParaRPr lang="en-US"/>
          </a:p>
        </p:txBody>
      </p:sp>
    </p:spTree>
    <p:extLst>
      <p:ext uri="{BB962C8B-B14F-4D97-AF65-F5344CB8AC3E}">
        <p14:creationId xmlns:p14="http://schemas.microsoft.com/office/powerpoint/2010/main" val="273748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6ED993-0D00-4E09-8006-DABAE8A60D70}" type="datetimeFigureOut">
              <a:rPr lang="en-US" smtClean="0"/>
              <a:t>27/11/2023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66734-E408-4CD0-80BB-ABD166927381}" type="slidenum">
              <a:rPr lang="en-US" smtClean="0"/>
              <a:t>‹#›</a:t>
            </a:fld>
            <a:endParaRPr lang="en-US"/>
          </a:p>
        </p:txBody>
      </p:sp>
    </p:spTree>
    <p:extLst>
      <p:ext uri="{BB962C8B-B14F-4D97-AF65-F5344CB8AC3E}">
        <p14:creationId xmlns:p14="http://schemas.microsoft.com/office/powerpoint/2010/main" val="30173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ED993-0D00-4E09-8006-DABAE8A60D70}" type="datetimeFigureOut">
              <a:rPr lang="en-US" smtClean="0"/>
              <a:t>27/11/2023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66734-E408-4CD0-80BB-ABD166927381}" type="slidenum">
              <a:rPr lang="en-US" smtClean="0"/>
              <a:t>‹#›</a:t>
            </a:fld>
            <a:endParaRPr lang="en-US"/>
          </a:p>
        </p:txBody>
      </p:sp>
    </p:spTree>
    <p:extLst>
      <p:ext uri="{BB962C8B-B14F-4D97-AF65-F5344CB8AC3E}">
        <p14:creationId xmlns:p14="http://schemas.microsoft.com/office/powerpoint/2010/main" val="3891649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4940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143691"/>
            <a:ext cx="5246914" cy="1043619"/>
          </a:xfrm>
          <a:prstGeom prst="rect">
            <a:avLst/>
          </a:prstGeom>
        </p:spPr>
        <p:txBody>
          <a:bodyPr wrap="square">
            <a:spAutoFit/>
          </a:bodyPr>
          <a:lstStyle/>
          <a:p>
            <a:pPr>
              <a:lnSpc>
                <a:spcPct val="115000"/>
              </a:lnSpc>
              <a:spcAft>
                <a:spcPts val="0"/>
              </a:spcAft>
              <a:tabLst>
                <a:tab pos="1386840" algn="l"/>
              </a:tabLst>
            </a:pPr>
            <a:r>
              <a:rPr lang="en-US" sz="2800" b="1" dirty="0">
                <a:solidFill>
                  <a:srgbClr val="0D0D0D"/>
                </a:solidFill>
                <a:latin typeface="Times New Roman" panose="02020603050405020304" pitchFamily="18" charset="0"/>
                <a:ea typeface="MS Mincho"/>
              </a:rPr>
              <a:t>D. KĨ NĂNG VIẾT</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2800" b="1" dirty="0">
                <a:solidFill>
                  <a:srgbClr val="0D0D0D"/>
                </a:solidFill>
                <a:latin typeface="Times New Roman" panose="02020603050405020304" pitchFamily="18" charset="0"/>
                <a:ea typeface="MS Mincho"/>
              </a:rPr>
              <a:t>I. </a:t>
            </a:r>
            <a:r>
              <a:rPr lang="en-US" sz="2800" b="1" dirty="0" err="1">
                <a:solidFill>
                  <a:srgbClr val="0D0D0D"/>
                </a:solidFill>
                <a:latin typeface="Times New Roman" panose="02020603050405020304" pitchFamily="18" charset="0"/>
                <a:ea typeface="MS Mincho"/>
              </a:rPr>
              <a:t>Định</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hướng</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viết</a:t>
            </a:r>
            <a:endParaRPr lang="en-US" sz="2800" dirty="0">
              <a:effectLst/>
              <a:latin typeface="Times New Roman" panose="02020603050405020304" pitchFamily="18" charset="0"/>
              <a:ea typeface="Times New Roman" panose="02020603050405020304" pitchFamily="18" charset="0"/>
            </a:endParaRPr>
          </a:p>
        </p:txBody>
      </p:sp>
      <p:sp>
        <p:nvSpPr>
          <p:cNvPr id="5" name="Flowchart: Display 4"/>
          <p:cNvSpPr/>
          <p:nvPr/>
        </p:nvSpPr>
        <p:spPr>
          <a:xfrm>
            <a:off x="5470887" y="1436913"/>
            <a:ext cx="5225144" cy="4767943"/>
          </a:xfrm>
          <a:prstGeom prst="flowChartDisplay">
            <a:avLst/>
          </a:prstGeom>
          <a:blipFill>
            <a:blip r:embed="rId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tabLst>
                <a:tab pos="1386840" algn="l"/>
              </a:tabLst>
            </a:pPr>
            <a:r>
              <a:rPr lang="en-US" sz="2400" dirty="0" err="1">
                <a:solidFill>
                  <a:schemeClr val="bg1"/>
                </a:solidFill>
                <a:latin typeface="Times New Roman" panose="02020603050405020304" pitchFamily="18" charset="0"/>
                <a:ea typeface="MS Mincho"/>
              </a:rPr>
              <a:t>Đọc</a:t>
            </a:r>
            <a:r>
              <a:rPr lang="en-US" sz="2400" dirty="0">
                <a:solidFill>
                  <a:schemeClr val="bg1"/>
                </a:solidFill>
                <a:latin typeface="Times New Roman" panose="02020603050405020304" pitchFamily="18" charset="0"/>
                <a:ea typeface="MS Mincho"/>
              </a:rPr>
              <a:t> </a:t>
            </a:r>
            <a:r>
              <a:rPr lang="en-US" sz="2400" dirty="0" err="1">
                <a:solidFill>
                  <a:schemeClr val="bg1"/>
                </a:solidFill>
                <a:latin typeface="Times New Roman" panose="02020603050405020304" pitchFamily="18" charset="0"/>
                <a:ea typeface="MS Mincho"/>
              </a:rPr>
              <a:t>nội</a:t>
            </a:r>
            <a:r>
              <a:rPr lang="en-US" sz="2400" dirty="0">
                <a:solidFill>
                  <a:schemeClr val="bg1"/>
                </a:solidFill>
                <a:latin typeface="Times New Roman" panose="02020603050405020304" pitchFamily="18" charset="0"/>
                <a:ea typeface="MS Mincho"/>
              </a:rPr>
              <a:t> dung </a:t>
            </a:r>
            <a:r>
              <a:rPr lang="en-US" sz="2400" dirty="0" err="1">
                <a:solidFill>
                  <a:schemeClr val="bg1"/>
                </a:solidFill>
                <a:latin typeface="Times New Roman" panose="02020603050405020304" pitchFamily="18" charset="0"/>
                <a:ea typeface="MS Mincho"/>
              </a:rPr>
              <a:t>mục</a:t>
            </a:r>
            <a:r>
              <a:rPr lang="en-US" sz="2400" dirty="0">
                <a:solidFill>
                  <a:schemeClr val="bg1"/>
                </a:solidFill>
                <a:latin typeface="Times New Roman" panose="02020603050405020304" pitchFamily="18" charset="0"/>
                <a:ea typeface="MS Mincho"/>
              </a:rPr>
              <a:t> 1. </a:t>
            </a:r>
            <a:r>
              <a:rPr lang="en-US" sz="2400" b="1" dirty="0" err="1">
                <a:solidFill>
                  <a:schemeClr val="bg1"/>
                </a:solidFill>
                <a:latin typeface="Times New Roman" panose="02020603050405020304" pitchFamily="18" charset="0"/>
                <a:ea typeface="MS Mincho"/>
              </a:rPr>
              <a:t>Định</a:t>
            </a:r>
            <a:r>
              <a:rPr lang="en-US" sz="2400" b="1" dirty="0">
                <a:solidFill>
                  <a:schemeClr val="bg1"/>
                </a:solidFill>
                <a:latin typeface="Times New Roman" panose="02020603050405020304" pitchFamily="18" charset="0"/>
                <a:ea typeface="MS Mincho"/>
              </a:rPr>
              <a:t> </a:t>
            </a:r>
            <a:r>
              <a:rPr lang="en-US" sz="2400" b="1" dirty="0" err="1">
                <a:solidFill>
                  <a:schemeClr val="bg1"/>
                </a:solidFill>
                <a:latin typeface="Times New Roman" panose="02020603050405020304" pitchFamily="18" charset="0"/>
                <a:ea typeface="MS Mincho"/>
              </a:rPr>
              <a:t>hướng</a:t>
            </a:r>
            <a:r>
              <a:rPr lang="en-US" sz="2400" dirty="0">
                <a:solidFill>
                  <a:schemeClr val="bg1"/>
                </a:solidFill>
                <a:latin typeface="Times New Roman" panose="02020603050405020304" pitchFamily="18" charset="0"/>
                <a:ea typeface="MS Mincho"/>
              </a:rPr>
              <a:t> (</a:t>
            </a:r>
            <a:r>
              <a:rPr lang="en-US" sz="2400" dirty="0" err="1">
                <a:solidFill>
                  <a:schemeClr val="bg1"/>
                </a:solidFill>
                <a:latin typeface="Times New Roman" panose="02020603050405020304" pitchFamily="18" charset="0"/>
                <a:ea typeface="MS Mincho"/>
              </a:rPr>
              <a:t>Tr</a:t>
            </a:r>
            <a:r>
              <a:rPr lang="en-US" sz="2400" dirty="0">
                <a:solidFill>
                  <a:schemeClr val="bg1"/>
                </a:solidFill>
                <a:latin typeface="Times New Roman" panose="02020603050405020304" pitchFamily="18" charset="0"/>
                <a:ea typeface="MS Mincho"/>
              </a:rPr>
              <a:t> 64 – 65 - 66), </a:t>
            </a:r>
            <a:r>
              <a:rPr lang="en-US" sz="2400" dirty="0" err="1">
                <a:solidFill>
                  <a:schemeClr val="bg1"/>
                </a:solidFill>
                <a:latin typeface="Times New Roman" panose="02020603050405020304" pitchFamily="18" charset="0"/>
                <a:ea typeface="MS Mincho"/>
              </a:rPr>
              <a:t>trả</a:t>
            </a:r>
            <a:r>
              <a:rPr lang="en-US" sz="2400" dirty="0">
                <a:solidFill>
                  <a:schemeClr val="bg1"/>
                </a:solidFill>
                <a:latin typeface="Times New Roman" panose="02020603050405020304" pitchFamily="18" charset="0"/>
                <a:ea typeface="MS Mincho"/>
              </a:rPr>
              <a:t> </a:t>
            </a:r>
            <a:r>
              <a:rPr lang="en-US" sz="2400" dirty="0" err="1">
                <a:solidFill>
                  <a:schemeClr val="bg1"/>
                </a:solidFill>
                <a:latin typeface="Times New Roman" panose="02020603050405020304" pitchFamily="18" charset="0"/>
                <a:ea typeface="MS Mincho"/>
              </a:rPr>
              <a:t>lời</a:t>
            </a:r>
            <a:r>
              <a:rPr lang="en-US" sz="2400" dirty="0">
                <a:solidFill>
                  <a:schemeClr val="bg1"/>
                </a:solidFill>
                <a:latin typeface="Times New Roman" panose="02020603050405020304" pitchFamily="18" charset="0"/>
                <a:ea typeface="MS Mincho"/>
              </a:rPr>
              <a:t> </a:t>
            </a:r>
            <a:r>
              <a:rPr lang="en-US" sz="2400" dirty="0" err="1">
                <a:solidFill>
                  <a:schemeClr val="bg1"/>
                </a:solidFill>
                <a:latin typeface="Times New Roman" panose="02020603050405020304" pitchFamily="18" charset="0"/>
                <a:ea typeface="MS Mincho"/>
              </a:rPr>
              <a:t>câu</a:t>
            </a:r>
            <a:r>
              <a:rPr lang="en-US" sz="2400" dirty="0">
                <a:solidFill>
                  <a:schemeClr val="bg1"/>
                </a:solidFill>
                <a:latin typeface="Times New Roman" panose="02020603050405020304" pitchFamily="18" charset="0"/>
                <a:ea typeface="MS Mincho"/>
              </a:rPr>
              <a:t> </a:t>
            </a:r>
            <a:r>
              <a:rPr lang="en-US" sz="2400" dirty="0" err="1">
                <a:solidFill>
                  <a:schemeClr val="bg1"/>
                </a:solidFill>
                <a:latin typeface="Times New Roman" panose="02020603050405020304" pitchFamily="18" charset="0"/>
                <a:ea typeface="MS Mincho"/>
              </a:rPr>
              <a:t>hỏi</a:t>
            </a:r>
            <a:r>
              <a:rPr lang="en-US" sz="2400" dirty="0">
                <a:solidFill>
                  <a:schemeClr val="bg1"/>
                </a:solidFill>
                <a:latin typeface="Times New Roman" panose="02020603050405020304" pitchFamily="18" charset="0"/>
                <a:ea typeface="MS Mincho"/>
              </a:rPr>
              <a:t>:</a:t>
            </a:r>
            <a:endParaRPr lang="en-US" sz="2400" dirty="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2400"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Em</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hiểu</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kỉ</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niệm</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là</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gì</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Có</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thể</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kể</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nhanh</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điểm</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lại</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một</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số</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kỉ</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niệm</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mà</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em</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ấn</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tượng</a:t>
            </a:r>
            <a:r>
              <a:rPr lang="en-US" sz="2400" i="1" dirty="0">
                <a:solidFill>
                  <a:schemeClr val="bg1"/>
                </a:solidFill>
                <a:latin typeface="Times New Roman" panose="02020603050405020304" pitchFamily="18" charset="0"/>
                <a:ea typeface="MS Mincho"/>
              </a:rPr>
              <a:t>.</a:t>
            </a:r>
            <a:endParaRPr lang="en-US" sz="2400" dirty="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Viết</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bài</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văn</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kể</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về</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một</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kỉ</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niệm</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của</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bản</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thân</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tức</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nghĩa</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là</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em</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làm</a:t>
            </a:r>
            <a:r>
              <a:rPr lang="en-US" sz="2400" i="1" dirty="0">
                <a:solidFill>
                  <a:schemeClr val="bg1"/>
                </a:solidFill>
                <a:latin typeface="Times New Roman" panose="02020603050405020304" pitchFamily="18" charset="0"/>
                <a:ea typeface="MS Mincho"/>
              </a:rPr>
              <a:t> </a:t>
            </a:r>
            <a:r>
              <a:rPr lang="en-US" sz="2400" i="1" dirty="0" err="1">
                <a:solidFill>
                  <a:schemeClr val="bg1"/>
                </a:solidFill>
                <a:latin typeface="Times New Roman" panose="02020603050405020304" pitchFamily="18" charset="0"/>
                <a:ea typeface="MS Mincho"/>
              </a:rPr>
              <a:t>gì</a:t>
            </a:r>
            <a:r>
              <a:rPr lang="en-US" sz="2400" i="1" dirty="0">
                <a:solidFill>
                  <a:schemeClr val="bg1"/>
                </a:solidFill>
                <a:latin typeface="Times New Roman" panose="02020603050405020304" pitchFamily="18" charset="0"/>
                <a:ea typeface="MS Mincho"/>
              </a:rPr>
              <a: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70709" y="1436913"/>
            <a:ext cx="4598125" cy="49246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73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7234" y="187503"/>
            <a:ext cx="6096000" cy="1083374"/>
          </a:xfrm>
          <a:prstGeom prst="rect">
            <a:avLst/>
          </a:prstGeom>
        </p:spPr>
        <p:txBody>
          <a:bodyPr>
            <a:spAutoFit/>
          </a:bodyPr>
          <a:lstStyle/>
          <a:p>
            <a:pPr>
              <a:lnSpc>
                <a:spcPct val="115000"/>
              </a:lnSpc>
              <a:spcAft>
                <a:spcPts val="0"/>
              </a:spcAft>
            </a:pPr>
            <a:r>
              <a:rPr lang="en-US" sz="2800" b="1" dirty="0">
                <a:solidFill>
                  <a:srgbClr val="0D0D0D"/>
                </a:solidFill>
                <a:latin typeface="Times New Roman" panose="02020603050405020304" pitchFamily="18" charset="0"/>
                <a:ea typeface="MS Mincho"/>
              </a:rPr>
              <a:t>E. KĨ NĂNG NÓI VÀ NGHE</a:t>
            </a:r>
            <a:endParaRPr lang="en-US" sz="28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mj-lt"/>
              <a:buAutoNum type="romanUcPeriod"/>
            </a:pPr>
            <a:r>
              <a:rPr lang="en-US" sz="2800" b="1" dirty="0" err="1">
                <a:solidFill>
                  <a:srgbClr val="0D0D0D"/>
                </a:solidFill>
                <a:latin typeface="Times New Roman" panose="02020603050405020304" pitchFamily="18" charset="0"/>
                <a:ea typeface="MS Mincho"/>
              </a:rPr>
              <a:t>Định</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hướng</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587238" y="1204141"/>
            <a:ext cx="4349139" cy="548099"/>
          </a:xfrm>
          <a:prstGeom prst="rect">
            <a:avLst/>
          </a:prstGeom>
        </p:spPr>
        <p:txBody>
          <a:bodyPr wrap="none">
            <a:spAutoFit/>
          </a:bodyPr>
          <a:lstStyle/>
          <a:p>
            <a:pPr>
              <a:lnSpc>
                <a:spcPct val="115000"/>
              </a:lnSpc>
              <a:spcAft>
                <a:spcPts val="0"/>
              </a:spcAft>
            </a:pPr>
            <a:r>
              <a:rPr lang="en-US" sz="2800" b="1" dirty="0">
                <a:solidFill>
                  <a:srgbClr val="FF0000"/>
                </a:solidFill>
                <a:latin typeface="Times New Roman" panose="02020603050405020304" pitchFamily="18" charset="0"/>
                <a:ea typeface="MS Mincho"/>
              </a:rPr>
              <a:t>HOẠT ĐỘNG THEO CẶP</a:t>
            </a:r>
            <a:endParaRPr lang="en-US" sz="2800" b="1"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7140621" y="406629"/>
            <a:ext cx="2143125" cy="2143125"/>
          </a:xfrm>
          <a:prstGeom prst="rect">
            <a:avLst/>
          </a:prstGeom>
        </p:spPr>
      </p:pic>
      <p:sp>
        <p:nvSpPr>
          <p:cNvPr id="9" name="Rectangle 8"/>
          <p:cNvSpPr/>
          <p:nvPr/>
        </p:nvSpPr>
        <p:spPr>
          <a:xfrm>
            <a:off x="848826" y="1769524"/>
            <a:ext cx="5107488" cy="587853"/>
          </a:xfrm>
          <a:prstGeom prst="rect">
            <a:avLst/>
          </a:prstGeom>
        </p:spPr>
        <p:txBody>
          <a:bodyPr wrap="none">
            <a:spAutoFit/>
          </a:bodyPr>
          <a:lstStyle/>
          <a:p>
            <a:pPr>
              <a:lnSpc>
                <a:spcPct val="115000"/>
              </a:lnSpc>
              <a:spcAft>
                <a:spcPts val="0"/>
              </a:spcAft>
            </a:pPr>
            <a:r>
              <a:rPr lang="en-US" sz="2800" dirty="0" err="1">
                <a:solidFill>
                  <a:srgbClr val="0D0D0D"/>
                </a:solidFill>
                <a:latin typeface="Times New Roman" panose="02020603050405020304" pitchFamily="18" charset="0"/>
                <a:ea typeface="MS Mincho"/>
              </a:rPr>
              <a:t>Thảo</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luận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trong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thời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gian</a:t>
            </a:r>
            <a:r>
              <a:rPr lang="en-US" sz="2800" dirty="0">
                <a:solidFill>
                  <a:srgbClr val="0D0D0D"/>
                </a:solidFill>
                <a:latin typeface="Times New Roman" panose="02020603050405020304" pitchFamily="18" charset="0"/>
                <a:ea typeface="MS Mincho"/>
              </a:rPr>
              <a:t> 02 </a:t>
            </a:r>
            <a:r>
              <a:rPr lang="en-US" sz="2800" dirty="0" err="1">
                <a:solidFill>
                  <a:srgbClr val="0D0D0D"/>
                </a:solidFill>
                <a:latin typeface="Times New Roman" panose="02020603050405020304" pitchFamily="18" charset="0"/>
                <a:ea typeface="MS Mincho"/>
              </a:rPr>
              <a:t>phút</a:t>
            </a:r>
            <a:r>
              <a:rPr lang="en-US" sz="2800" dirty="0">
                <a:solidFill>
                  <a:srgbClr val="0D0D0D"/>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
        <p:nvSpPr>
          <p:cNvPr id="10" name="Cloud Callout 9"/>
          <p:cNvSpPr/>
          <p:nvPr/>
        </p:nvSpPr>
        <p:spPr>
          <a:xfrm>
            <a:off x="953589" y="2549755"/>
            <a:ext cx="8046720" cy="3602852"/>
          </a:xfrm>
          <a:prstGeom prst="cloudCallout">
            <a:avLst/>
          </a:prstGeom>
          <a:ln/>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rtlCol="0" anchor="ctr"/>
          <a:lstStyle/>
          <a:p>
            <a:pPr>
              <a:lnSpc>
                <a:spcPct val="115000"/>
              </a:lnSpc>
              <a:spcAft>
                <a:spcPts val="0"/>
              </a:spcAft>
            </a:pP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Đọc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lại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hướng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dẫn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viết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một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bài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văn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về</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kỉ</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niệm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của</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bản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thân</a:t>
            </a:r>
            <a:r>
              <a:rPr lang="en-US" sz="24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MS Mincho"/>
              </a:rPr>
              <a:t>- Theo </a:t>
            </a:r>
            <a:r>
              <a:rPr lang="en-US" sz="2400" dirty="0" err="1">
                <a:solidFill>
                  <a:srgbClr val="0D0D0D"/>
                </a:solidFill>
                <a:latin typeface="Times New Roman" panose="02020603050405020304" pitchFamily="18" charset="0"/>
                <a:ea typeface="MS Mincho"/>
              </a:rPr>
              <a:t>em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để</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nói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về</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một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kỉ</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niệm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của</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bàn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thân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em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cần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làm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những</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việc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gì</a:t>
            </a:r>
            <a:r>
              <a:rPr lang="en-US" sz="2400" dirty="0">
                <a:solidFill>
                  <a:srgbClr val="0D0D0D"/>
                </a:solidFill>
                <a:latin typeface="Times New Roman" panose="02020603050405020304" pitchFamily="18" charset="0"/>
                <a:ea typeface="MS Mincho"/>
              </a:rPr>
              <a:t>?</a:t>
            </a:r>
            <a:endParaRPr lang="en-US" sz="2400" dirty="0">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Khi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nói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về</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kỉ</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niệm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của</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bản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thân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khác</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gì</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với</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viết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một</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kỉ</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niệm</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về</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bản</a:t>
            </a:r>
            <a:r>
              <a:rPr lang="en-US" sz="2400" dirty="0">
                <a:solidFill>
                  <a:srgbClr val="0D0D0D"/>
                </a:solidFill>
                <a:latin typeface="Times New Roman" panose="02020603050405020304" pitchFamily="18" charset="0"/>
                <a:ea typeface="MS Mincho"/>
              </a:rPr>
              <a:t> </a:t>
            </a:r>
            <a:r>
              <a:rPr lang="en-US" sz="2400" dirty="0" err="1">
                <a:solidFill>
                  <a:srgbClr val="0D0D0D"/>
                </a:solidFill>
                <a:latin typeface="Times New Roman" panose="02020603050405020304" pitchFamily="18" charset="0"/>
                <a:ea typeface="MS Mincho"/>
              </a:rPr>
              <a:t>thân</a:t>
            </a:r>
            <a:r>
              <a:rPr lang="en-US" sz="2400" dirty="0">
                <a:solidFill>
                  <a:srgbClr val="0D0D0D"/>
                </a:solidFill>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103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7234" y="187503"/>
            <a:ext cx="6096000" cy="1083374"/>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E. KĨ NĂNG NÓI VÀ NGHE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romanUcPeriod"/>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747667" y="1416802"/>
            <a:ext cx="6873998"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spAutoFit/>
          </a:bodyPr>
          <a:lstStyle/>
          <a:p>
            <a:pPr>
              <a:spcAft>
                <a:spcPts val="1200"/>
              </a:spcAft>
            </a:pPr>
            <a:r>
              <a:rPr lang="vi-VN" sz="3200" dirty="0">
                <a:solidFill>
                  <a:schemeClr val="bg1"/>
                </a:solidFill>
                <a:latin typeface="Times New Roman" panose="02020603050405020304" pitchFamily="18" charset="0"/>
                <a:ea typeface="Times New Roman" panose="02020603050405020304" pitchFamily="18" charset="0"/>
              </a:rPr>
              <a:t>Để kể về một kỉ niệm, các em cần </a:t>
            </a:r>
            <a:r>
              <a:rPr lang="vi-VN" sz="3200" b="1" dirty="0">
                <a:solidFill>
                  <a:schemeClr val="bg1"/>
                </a:solidFill>
                <a:latin typeface="Times New Roman" panose="02020603050405020304" pitchFamily="18" charset="0"/>
                <a:ea typeface="Times New Roman" panose="02020603050405020304" pitchFamily="18" charset="0"/>
              </a:rPr>
              <a:t>lưu ý</a:t>
            </a:r>
            <a:r>
              <a:rPr lang="vi-VN" sz="3200" dirty="0">
                <a:solidFill>
                  <a:schemeClr val="bg1"/>
                </a:solidFill>
                <a:latin typeface="Times New Roman" panose="02020603050405020304" pitchFamily="18" charset="0"/>
                <a:ea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
        <p:nvSpPr>
          <p:cNvPr id="5" name="Right Arrow 4"/>
          <p:cNvSpPr/>
          <p:nvPr/>
        </p:nvSpPr>
        <p:spPr>
          <a:xfrm>
            <a:off x="1308862" y="1833286"/>
            <a:ext cx="8724326" cy="3644538"/>
          </a:xfrm>
          <a:prstGeom prst="rightArrow">
            <a:avLst/>
          </a:prstGeom>
          <a:blipFill>
            <a:blip r:embed="rId2"/>
            <a:tile tx="0" ty="0" sx="100000" sy="100000" flip="none" algn="tl"/>
          </a:blipFill>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624743" y="2551741"/>
            <a:ext cx="2972368" cy="2207627"/>
          </a:xfrm>
          <a:custGeom>
            <a:avLst/>
            <a:gdLst>
              <a:gd name="connsiteX0" fmla="*/ 0 w 2972368"/>
              <a:gd name="connsiteY0" fmla="*/ 367945 h 2207627"/>
              <a:gd name="connsiteX1" fmla="*/ 367945 w 2972368"/>
              <a:gd name="connsiteY1" fmla="*/ 0 h 2207627"/>
              <a:gd name="connsiteX2" fmla="*/ 2604423 w 2972368"/>
              <a:gd name="connsiteY2" fmla="*/ 0 h 2207627"/>
              <a:gd name="connsiteX3" fmla="*/ 2972368 w 2972368"/>
              <a:gd name="connsiteY3" fmla="*/ 367945 h 2207627"/>
              <a:gd name="connsiteX4" fmla="*/ 2972368 w 2972368"/>
              <a:gd name="connsiteY4" fmla="*/ 1839682 h 2207627"/>
              <a:gd name="connsiteX5" fmla="*/ 2604423 w 2972368"/>
              <a:gd name="connsiteY5" fmla="*/ 2207627 h 2207627"/>
              <a:gd name="connsiteX6" fmla="*/ 367945 w 2972368"/>
              <a:gd name="connsiteY6" fmla="*/ 2207627 h 2207627"/>
              <a:gd name="connsiteX7" fmla="*/ 0 w 2972368"/>
              <a:gd name="connsiteY7" fmla="*/ 1839682 h 2207627"/>
              <a:gd name="connsiteX8" fmla="*/ 0 w 2972368"/>
              <a:gd name="connsiteY8" fmla="*/ 367945 h 220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2368" h="2207627">
                <a:moveTo>
                  <a:pt x="0" y="367945"/>
                </a:moveTo>
                <a:cubicBezTo>
                  <a:pt x="0" y="164735"/>
                  <a:pt x="164735" y="0"/>
                  <a:pt x="367945" y="0"/>
                </a:cubicBezTo>
                <a:lnTo>
                  <a:pt x="2604423" y="0"/>
                </a:lnTo>
                <a:cubicBezTo>
                  <a:pt x="2807633" y="0"/>
                  <a:pt x="2972368" y="164735"/>
                  <a:pt x="2972368" y="367945"/>
                </a:cubicBezTo>
                <a:lnTo>
                  <a:pt x="2972368" y="1839682"/>
                </a:lnTo>
                <a:cubicBezTo>
                  <a:pt x="2972368" y="2042892"/>
                  <a:pt x="2807633" y="2207627"/>
                  <a:pt x="2604423" y="2207627"/>
                </a:cubicBezTo>
                <a:lnTo>
                  <a:pt x="367945" y="2207627"/>
                </a:lnTo>
                <a:cubicBezTo>
                  <a:pt x="164735" y="2207627"/>
                  <a:pt x="0" y="2042892"/>
                  <a:pt x="0" y="1839682"/>
                </a:cubicBezTo>
                <a:lnTo>
                  <a:pt x="0" y="36794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207" tIns="199207" rIns="199207" bIns="199207" numCol="1" spcCol="1270" anchor="ctr" anchorCtr="0">
            <a:noAutofit/>
          </a:bodyPr>
          <a:lstStyle/>
          <a:p>
            <a:pPr lvl="0" algn="ctr" defTabSz="1066800">
              <a:lnSpc>
                <a:spcPct val="90000"/>
              </a:lnSpc>
              <a:spcBef>
                <a:spcPct val="0"/>
              </a:spcBef>
              <a:spcAft>
                <a:spcPct val="35000"/>
              </a:spcAft>
            </a:pPr>
            <a:r>
              <a:rPr lang="vi-VN" sz="2400" b="1" kern="1200" dirty="0" smtClean="0">
                <a:latin typeface="Times New Roman" panose="02020603050405020304" pitchFamily="18" charset="0"/>
                <a:cs typeface="Times New Roman" panose="02020603050405020304" pitchFamily="18" charset="0"/>
              </a:rPr>
              <a:t>Xác định kỉ niệm</a:t>
            </a:r>
            <a:r>
              <a:rPr lang="vi-VN" sz="2400" kern="1200" dirty="0" smtClean="0">
                <a:latin typeface="Times New Roman" panose="02020603050405020304" pitchFamily="18" charset="0"/>
                <a:cs typeface="Times New Roman" panose="02020603050405020304" pitchFamily="18" charset="0"/>
              </a:rPr>
              <a:t> mình sẽ kể. </a:t>
            </a:r>
            <a:endParaRPr lang="en-US" sz="2400"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vi-VN" sz="2400" kern="1200" dirty="0" smtClean="0">
                <a:latin typeface="Times New Roman" panose="02020603050405020304" pitchFamily="18" charset="0"/>
                <a:cs typeface="Times New Roman" panose="02020603050405020304" pitchFamily="18" charset="0"/>
              </a:rPr>
              <a:t>Ví dụ: Chuyện cô giáo giúp em trong học tập.</a:t>
            </a:r>
            <a:endParaRPr lang="en-US" sz="2400" kern="1200" dirty="0">
              <a:latin typeface="Times New Roman" panose="02020603050405020304" pitchFamily="18" charset="0"/>
              <a:cs typeface="Times New Roman" panose="02020603050405020304" pitchFamily="18" charset="0"/>
            </a:endParaRPr>
          </a:p>
        </p:txBody>
      </p:sp>
      <p:sp>
        <p:nvSpPr>
          <p:cNvPr id="8" name="Freeform 7"/>
          <p:cNvSpPr/>
          <p:nvPr/>
        </p:nvSpPr>
        <p:spPr>
          <a:xfrm>
            <a:off x="3984013" y="2926646"/>
            <a:ext cx="2972368" cy="1457815"/>
          </a:xfrm>
          <a:custGeom>
            <a:avLst/>
            <a:gdLst>
              <a:gd name="connsiteX0" fmla="*/ 0 w 2972368"/>
              <a:gd name="connsiteY0" fmla="*/ 242974 h 1457815"/>
              <a:gd name="connsiteX1" fmla="*/ 242974 w 2972368"/>
              <a:gd name="connsiteY1" fmla="*/ 0 h 1457815"/>
              <a:gd name="connsiteX2" fmla="*/ 2729394 w 2972368"/>
              <a:gd name="connsiteY2" fmla="*/ 0 h 1457815"/>
              <a:gd name="connsiteX3" fmla="*/ 2972368 w 2972368"/>
              <a:gd name="connsiteY3" fmla="*/ 242974 h 1457815"/>
              <a:gd name="connsiteX4" fmla="*/ 2972368 w 2972368"/>
              <a:gd name="connsiteY4" fmla="*/ 1214841 h 1457815"/>
              <a:gd name="connsiteX5" fmla="*/ 2729394 w 2972368"/>
              <a:gd name="connsiteY5" fmla="*/ 1457815 h 1457815"/>
              <a:gd name="connsiteX6" fmla="*/ 242974 w 2972368"/>
              <a:gd name="connsiteY6" fmla="*/ 1457815 h 1457815"/>
              <a:gd name="connsiteX7" fmla="*/ 0 w 2972368"/>
              <a:gd name="connsiteY7" fmla="*/ 1214841 h 1457815"/>
              <a:gd name="connsiteX8" fmla="*/ 0 w 2972368"/>
              <a:gd name="connsiteY8" fmla="*/ 242974 h 145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2368" h="1457815">
                <a:moveTo>
                  <a:pt x="0" y="242974"/>
                </a:moveTo>
                <a:cubicBezTo>
                  <a:pt x="0" y="108783"/>
                  <a:pt x="108783" y="0"/>
                  <a:pt x="242974" y="0"/>
                </a:cubicBezTo>
                <a:lnTo>
                  <a:pt x="2729394" y="0"/>
                </a:lnTo>
                <a:cubicBezTo>
                  <a:pt x="2863585" y="0"/>
                  <a:pt x="2972368" y="108783"/>
                  <a:pt x="2972368" y="242974"/>
                </a:cubicBezTo>
                <a:lnTo>
                  <a:pt x="2972368" y="1214841"/>
                </a:lnTo>
                <a:cubicBezTo>
                  <a:pt x="2972368" y="1349032"/>
                  <a:pt x="2863585" y="1457815"/>
                  <a:pt x="2729394" y="1457815"/>
                </a:cubicBezTo>
                <a:lnTo>
                  <a:pt x="242974" y="1457815"/>
                </a:lnTo>
                <a:cubicBezTo>
                  <a:pt x="108783" y="1457815"/>
                  <a:pt x="0" y="1349032"/>
                  <a:pt x="0" y="1214841"/>
                </a:cubicBezTo>
                <a:lnTo>
                  <a:pt x="0" y="24297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39745" tIns="139745" rIns="139745" bIns="139745" numCol="1" spcCol="1270" anchor="ctr" anchorCtr="0">
            <a:noAutofit/>
          </a:bodyPr>
          <a:lstStyle/>
          <a:p>
            <a:pPr lvl="0" algn="ctr" defTabSz="800100">
              <a:lnSpc>
                <a:spcPct val="90000"/>
              </a:lnSpc>
              <a:spcBef>
                <a:spcPct val="0"/>
              </a:spcBef>
              <a:spcAft>
                <a:spcPct val="35000"/>
              </a:spcAft>
            </a:pPr>
            <a:r>
              <a:rPr lang="vi-VN" sz="2800" b="1" kern="1200" dirty="0" smtClean="0">
                <a:latin typeface="Times New Roman" panose="02020603050405020304" pitchFamily="18" charset="0"/>
                <a:cs typeface="Times New Roman" panose="02020603050405020304" pitchFamily="18" charset="0"/>
              </a:rPr>
              <a:t>Xây dựng dàn ý</a:t>
            </a:r>
            <a:r>
              <a:rPr lang="vi-VN" sz="2800" kern="1200" dirty="0" smtClean="0">
                <a:latin typeface="Times New Roman" panose="02020603050405020304" pitchFamily="18" charset="0"/>
                <a:cs typeface="Times New Roman" panose="02020603050405020304" pitchFamily="18" charset="0"/>
              </a:rPr>
              <a:t> cho bài kể miệng.</a:t>
            </a:r>
            <a:endParaRPr lang="en-US" sz="2800" kern="1200" dirty="0">
              <a:latin typeface="Times New Roman" panose="02020603050405020304" pitchFamily="18" charset="0"/>
              <a:cs typeface="Times New Roman" panose="02020603050405020304" pitchFamily="18" charset="0"/>
            </a:endParaRPr>
          </a:p>
        </p:txBody>
      </p:sp>
      <p:sp>
        <p:nvSpPr>
          <p:cNvPr id="9" name="Freeform 8"/>
          <p:cNvSpPr/>
          <p:nvPr/>
        </p:nvSpPr>
        <p:spPr>
          <a:xfrm>
            <a:off x="7343282" y="2068417"/>
            <a:ext cx="3700955" cy="3174275"/>
          </a:xfrm>
          <a:custGeom>
            <a:avLst/>
            <a:gdLst>
              <a:gd name="connsiteX0" fmla="*/ 0 w 3374024"/>
              <a:gd name="connsiteY0" fmla="*/ 529056 h 3174275"/>
              <a:gd name="connsiteX1" fmla="*/ 529056 w 3374024"/>
              <a:gd name="connsiteY1" fmla="*/ 0 h 3174275"/>
              <a:gd name="connsiteX2" fmla="*/ 2844968 w 3374024"/>
              <a:gd name="connsiteY2" fmla="*/ 0 h 3174275"/>
              <a:gd name="connsiteX3" fmla="*/ 3374024 w 3374024"/>
              <a:gd name="connsiteY3" fmla="*/ 529056 h 3174275"/>
              <a:gd name="connsiteX4" fmla="*/ 3374024 w 3374024"/>
              <a:gd name="connsiteY4" fmla="*/ 2645219 h 3174275"/>
              <a:gd name="connsiteX5" fmla="*/ 2844968 w 3374024"/>
              <a:gd name="connsiteY5" fmla="*/ 3174275 h 3174275"/>
              <a:gd name="connsiteX6" fmla="*/ 529056 w 3374024"/>
              <a:gd name="connsiteY6" fmla="*/ 3174275 h 3174275"/>
              <a:gd name="connsiteX7" fmla="*/ 0 w 3374024"/>
              <a:gd name="connsiteY7" fmla="*/ 2645219 h 3174275"/>
              <a:gd name="connsiteX8" fmla="*/ 0 w 3374024"/>
              <a:gd name="connsiteY8" fmla="*/ 529056 h 317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24" h="3174275">
                <a:moveTo>
                  <a:pt x="0" y="529056"/>
                </a:moveTo>
                <a:cubicBezTo>
                  <a:pt x="0" y="236866"/>
                  <a:pt x="236866" y="0"/>
                  <a:pt x="529056" y="0"/>
                </a:cubicBezTo>
                <a:lnTo>
                  <a:pt x="2844968" y="0"/>
                </a:lnTo>
                <a:cubicBezTo>
                  <a:pt x="3137158" y="0"/>
                  <a:pt x="3374024" y="236866"/>
                  <a:pt x="3374024" y="529056"/>
                </a:cubicBezTo>
                <a:lnTo>
                  <a:pt x="3374024" y="2645219"/>
                </a:lnTo>
                <a:cubicBezTo>
                  <a:pt x="3374024" y="2937409"/>
                  <a:pt x="3137158" y="3174275"/>
                  <a:pt x="2844968" y="3174275"/>
                </a:cubicBezTo>
                <a:lnTo>
                  <a:pt x="529056" y="3174275"/>
                </a:lnTo>
                <a:cubicBezTo>
                  <a:pt x="236866" y="3174275"/>
                  <a:pt x="0" y="2937409"/>
                  <a:pt x="0" y="2645219"/>
                </a:cubicBezTo>
                <a:lnTo>
                  <a:pt x="0" y="529056"/>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246395" tIns="246395" rIns="246395" bIns="246395" numCol="1" spcCol="1270" anchor="ctr" anchorCtr="0">
            <a:noAutofit/>
          </a:bodyPr>
          <a:lstStyle/>
          <a:p>
            <a:pPr lvl="0" algn="ctr" defTabSz="106680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Để</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bài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nói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thu</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hút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người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nghe</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thì</a:t>
            </a:r>
            <a:r>
              <a:rPr lang="en-US" sz="2400" kern="1200" dirty="0" smtClean="0">
                <a:latin typeface="Times New Roman" panose="02020603050405020304" pitchFamily="18" charset="0"/>
                <a:cs typeface="Times New Roman" panose="02020603050405020304" pitchFamily="18" charset="0"/>
              </a:rPr>
              <a:t> HS </a:t>
            </a:r>
            <a:r>
              <a:rPr lang="en-US" sz="2400" kern="1200" dirty="0" err="1" smtClean="0">
                <a:latin typeface="Times New Roman" panose="02020603050405020304" pitchFamily="18" charset="0"/>
                <a:cs typeface="Times New Roman" panose="02020603050405020304" pitchFamily="18" charset="0"/>
              </a:rPr>
              <a:t>có</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thể</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sử</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dụng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thêm</a:t>
            </a:r>
            <a:r>
              <a:rPr lang="en-US" sz="2400"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các</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phương</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tiện</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hỗ</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trợ</a:t>
            </a:r>
            <a:r>
              <a:rPr lang="en-US" sz="2400" kern="1200" dirty="0" smtClean="0">
                <a:latin typeface="Times New Roman" panose="02020603050405020304" pitchFamily="18" charset="0"/>
                <a:cs typeface="Times New Roman" panose="02020603050405020304" pitchFamily="18" charset="0"/>
              </a:rPr>
              <a:t> </a:t>
            </a:r>
            <a:r>
              <a:rPr lang="vi-VN" sz="2400" b="1" kern="1200" dirty="0" smtClean="0">
                <a:latin typeface="Times New Roman" panose="02020603050405020304" pitchFamily="18" charset="0"/>
                <a:cs typeface="Times New Roman" panose="02020603050405020304" pitchFamily="18" charset="0"/>
              </a:rPr>
              <a:t> </a:t>
            </a:r>
            <a:r>
              <a:rPr lang="vi-VN" sz="2400" kern="1200" dirty="0" smtClean="0">
                <a:latin typeface="Times New Roman" panose="02020603050405020304" pitchFamily="18" charset="0"/>
                <a:cs typeface="Times New Roman" panose="02020603050405020304" pitchFamily="18" charset="0"/>
              </a:rPr>
              <a:t>(</a:t>
            </a:r>
            <a:r>
              <a:rPr lang="vi-VN" sz="2400" i="1" kern="1200" dirty="0" smtClean="0">
                <a:latin typeface="Times New Roman" panose="02020603050405020304" pitchFamily="18" charset="0"/>
                <a:cs typeface="Times New Roman" panose="02020603050405020304" pitchFamily="18" charset="0"/>
              </a:rPr>
              <a:t>tranh, ảnh, video,..</a:t>
            </a:r>
            <a:r>
              <a:rPr lang="vi-VN" sz="2400" kern="1200" dirty="0" smtClean="0">
                <a:latin typeface="Times New Roman" panose="02020603050405020304" pitchFamily="18" charset="0"/>
                <a:cs typeface="Times New Roman" panose="02020603050405020304" pitchFamily="18" charset="0"/>
              </a:rPr>
              <a:t>.) cho việc kể (nếu có) </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kết</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hợp</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với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các</a:t>
            </a:r>
            <a:r>
              <a:rPr lang="en-US" sz="2400"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điệu</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bộ</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cử</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chỉ</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trong</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bài</a:t>
            </a:r>
            <a:r>
              <a:rPr lang="en-US" sz="2400" kern="1200" dirty="0" smtClean="0">
                <a:latin typeface="Times New Roman" panose="02020603050405020304" pitchFamily="18" charset="0"/>
                <a:cs typeface="Times New Roman" panose="02020603050405020304" pitchFamily="18" charset="0"/>
              </a:rPr>
              <a:t> </a:t>
            </a:r>
            <a:r>
              <a:rPr lang="en-US" sz="2400" kern="1200" dirty="0" err="1" smtClean="0">
                <a:latin typeface="Times New Roman" panose="02020603050405020304" pitchFamily="18" charset="0"/>
                <a:cs typeface="Times New Roman" panose="02020603050405020304" pitchFamily="18" charset="0"/>
              </a:rPr>
              <a:t>nói</a:t>
            </a:r>
            <a:r>
              <a:rPr lang="en-US" sz="240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0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7234" y="187503"/>
            <a:ext cx="6096000" cy="1083374"/>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E. KĨ NĂNG NÓI VÀ NGHE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romanUcPeriod"/>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187234" y="1099368"/>
            <a:ext cx="2319802" cy="556434"/>
          </a:xfrm>
          <a:prstGeom prst="rect">
            <a:avLst/>
          </a:prstGeom>
        </p:spPr>
        <p:txBody>
          <a:bodyPr wrap="none">
            <a:spAutoFit/>
          </a:bodyPr>
          <a:lstStyle/>
          <a:p>
            <a:pPr>
              <a:lnSpc>
                <a:spcPct val="115000"/>
              </a:lnSpc>
              <a:spcBef>
                <a:spcPts val="1600"/>
              </a:spcBef>
              <a:spcAft>
                <a:spcPts val="800"/>
              </a:spcAft>
            </a:pP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endParaRPr lang="en-US" sz="2800" b="1" dirty="0">
              <a:solidFill>
                <a:srgbClr val="94C6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Freeform 2"/>
          <p:cNvSpPr/>
          <p:nvPr/>
        </p:nvSpPr>
        <p:spPr>
          <a:xfrm>
            <a:off x="3731628" y="1822899"/>
            <a:ext cx="7365360" cy="1828596"/>
          </a:xfrm>
          <a:custGeom>
            <a:avLst/>
            <a:gdLst>
              <a:gd name="connsiteX0" fmla="*/ 304772 w 1828596"/>
              <a:gd name="connsiteY0" fmla="*/ 0 h 7365360"/>
              <a:gd name="connsiteX1" fmla="*/ 1523824 w 1828596"/>
              <a:gd name="connsiteY1" fmla="*/ 0 h 7365360"/>
              <a:gd name="connsiteX2" fmla="*/ 1828596 w 1828596"/>
              <a:gd name="connsiteY2" fmla="*/ 304772 h 7365360"/>
              <a:gd name="connsiteX3" fmla="*/ 1828596 w 1828596"/>
              <a:gd name="connsiteY3" fmla="*/ 7365360 h 7365360"/>
              <a:gd name="connsiteX4" fmla="*/ 1828596 w 1828596"/>
              <a:gd name="connsiteY4" fmla="*/ 7365360 h 7365360"/>
              <a:gd name="connsiteX5" fmla="*/ 0 w 1828596"/>
              <a:gd name="connsiteY5" fmla="*/ 7365360 h 7365360"/>
              <a:gd name="connsiteX6" fmla="*/ 0 w 1828596"/>
              <a:gd name="connsiteY6" fmla="*/ 7365360 h 7365360"/>
              <a:gd name="connsiteX7" fmla="*/ 0 w 1828596"/>
              <a:gd name="connsiteY7" fmla="*/ 304772 h 7365360"/>
              <a:gd name="connsiteX8" fmla="*/ 304772 w 1828596"/>
              <a:gd name="connsiteY8" fmla="*/ 0 h 736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596" h="7365360">
                <a:moveTo>
                  <a:pt x="1828596" y="1227584"/>
                </a:moveTo>
                <a:lnTo>
                  <a:pt x="1828596" y="6137776"/>
                </a:lnTo>
                <a:cubicBezTo>
                  <a:pt x="1828596" y="6815752"/>
                  <a:pt x="1794719" y="7365360"/>
                  <a:pt x="1752930" y="7365360"/>
                </a:cubicBezTo>
                <a:lnTo>
                  <a:pt x="0" y="7365360"/>
                </a:lnTo>
                <a:lnTo>
                  <a:pt x="0" y="7365360"/>
                </a:lnTo>
                <a:lnTo>
                  <a:pt x="0" y="0"/>
                </a:lnTo>
                <a:lnTo>
                  <a:pt x="0" y="0"/>
                </a:lnTo>
                <a:lnTo>
                  <a:pt x="1752930" y="0"/>
                </a:lnTo>
                <a:cubicBezTo>
                  <a:pt x="1794719" y="0"/>
                  <a:pt x="1828596" y="549608"/>
                  <a:pt x="1828596" y="1227584"/>
                </a:cubicBezTo>
                <a:close/>
              </a:path>
            </a:pathLst>
          </a:custGeom>
          <a:blipFill>
            <a:blip r:embed="rId3"/>
            <a:tile tx="0" ty="0" sx="100000" sy="100000" flip="none" algn="tl"/>
          </a:blipFill>
          <a:ln w="28575"/>
          <a:scene3d>
            <a:camera prst="orthographicFront"/>
            <a:lightRig rig="threePt" dir="t"/>
          </a:scene3d>
          <a:sp3d>
            <a:bevelT prst="convex"/>
          </a:sp3d>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13089" rIns="336914" bIns="213091" numCol="1" spcCol="1270" anchor="ctr" anchorCtr="0">
            <a:noAutofit/>
          </a:bodyPr>
          <a:lstStyle/>
          <a:p>
            <a:pPr marL="228600" lvl="1" indent="-228600" algn="l" defTabSz="1066800">
              <a:lnSpc>
                <a:spcPct val="90000"/>
              </a:lnSpc>
              <a:spcBef>
                <a:spcPct val="0"/>
              </a:spcBef>
              <a:spcAft>
                <a:spcPct val="15000"/>
              </a:spcAft>
              <a:buChar char="••"/>
            </a:pPr>
            <a:r>
              <a:rPr lang="vi-VN" sz="2400" b="0" kern="1200" dirty="0" smtClean="0">
                <a:solidFill>
                  <a:schemeClr val="accent6">
                    <a:lumMod val="50000"/>
                  </a:schemeClr>
                </a:solidFill>
                <a:latin typeface="Times New Roman" panose="02020603050405020304" pitchFamily="18" charset="0"/>
                <a:cs typeface="Times New Roman" panose="02020603050405020304" pitchFamily="18" charset="0"/>
              </a:rPr>
              <a:t>Xem lại bài viết</a:t>
            </a:r>
            <a:r>
              <a:rPr lang="vi-VN" sz="2400" kern="1200" dirty="0" smtClean="0">
                <a:solidFill>
                  <a:schemeClr val="accent6">
                    <a:lumMod val="50000"/>
                  </a:schemeClr>
                </a:solidFill>
                <a:latin typeface="Times New Roman" panose="02020603050405020304" pitchFamily="18" charset="0"/>
                <a:cs typeface="Times New Roman" panose="02020603050405020304" pitchFamily="18" charset="0"/>
              </a:rPr>
              <a:t> kể lại một kỉ niệm sâu sắc của em với thầy cô, bạn bè,...ở phần </a:t>
            </a:r>
            <a:r>
              <a:rPr lang="vi-VN" sz="2400" i="1" kern="1200" dirty="0" smtClean="0">
                <a:solidFill>
                  <a:schemeClr val="accent6">
                    <a:lumMod val="50000"/>
                  </a:schemeClr>
                </a:solidFill>
                <a:latin typeface="Times New Roman" panose="02020603050405020304" pitchFamily="18" charset="0"/>
                <a:cs typeface="Times New Roman" panose="02020603050405020304" pitchFamily="18" charset="0"/>
              </a:rPr>
              <a:t>Viết</a:t>
            </a:r>
            <a:r>
              <a:rPr lang="vi-VN" sz="2400" kern="12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400" kern="1200" dirty="0">
              <a:solidFill>
                <a:schemeClr val="accent6">
                  <a:lumMod val="50000"/>
                </a:schemeClr>
              </a:solidFill>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vi-VN" sz="2400" b="0" kern="1200" dirty="0" smtClean="0">
                <a:solidFill>
                  <a:schemeClr val="accent6">
                    <a:lumMod val="50000"/>
                  </a:schemeClr>
                </a:solidFill>
                <a:latin typeface="Times New Roman" panose="02020603050405020304" pitchFamily="18" charset="0"/>
                <a:cs typeface="Times New Roman" panose="02020603050405020304" pitchFamily="18" charset="0"/>
              </a:rPr>
              <a:t>Dự kiến các phương tiện hỗ trợ </a:t>
            </a:r>
            <a:r>
              <a:rPr lang="vi-VN" sz="2400" kern="1200" dirty="0" smtClean="0">
                <a:solidFill>
                  <a:schemeClr val="accent6">
                    <a:lumMod val="50000"/>
                  </a:schemeClr>
                </a:solidFill>
                <a:latin typeface="Times New Roman" panose="02020603050405020304" pitchFamily="18" charset="0"/>
                <a:cs typeface="Times New Roman" panose="02020603050405020304" pitchFamily="18" charset="0"/>
              </a:rPr>
              <a:t>(tranh, ảnh, video,...) cho việc kể (nếu có).</a:t>
            </a:r>
            <a:endParaRPr lang="en-US" sz="24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Freeform 6"/>
          <p:cNvSpPr/>
          <p:nvPr/>
        </p:nvSpPr>
        <p:spPr>
          <a:xfrm>
            <a:off x="1095013" y="1824532"/>
            <a:ext cx="2636614" cy="1825327"/>
          </a:xfrm>
          <a:custGeom>
            <a:avLst/>
            <a:gdLst>
              <a:gd name="connsiteX0" fmla="*/ 0 w 2636614"/>
              <a:gd name="connsiteY0" fmla="*/ 304227 h 1825327"/>
              <a:gd name="connsiteX1" fmla="*/ 304227 w 2636614"/>
              <a:gd name="connsiteY1" fmla="*/ 0 h 1825327"/>
              <a:gd name="connsiteX2" fmla="*/ 2332387 w 2636614"/>
              <a:gd name="connsiteY2" fmla="*/ 0 h 1825327"/>
              <a:gd name="connsiteX3" fmla="*/ 2636614 w 2636614"/>
              <a:gd name="connsiteY3" fmla="*/ 304227 h 1825327"/>
              <a:gd name="connsiteX4" fmla="*/ 2636614 w 2636614"/>
              <a:gd name="connsiteY4" fmla="*/ 1521100 h 1825327"/>
              <a:gd name="connsiteX5" fmla="*/ 2332387 w 2636614"/>
              <a:gd name="connsiteY5" fmla="*/ 1825327 h 1825327"/>
              <a:gd name="connsiteX6" fmla="*/ 304227 w 2636614"/>
              <a:gd name="connsiteY6" fmla="*/ 1825327 h 1825327"/>
              <a:gd name="connsiteX7" fmla="*/ 0 w 2636614"/>
              <a:gd name="connsiteY7" fmla="*/ 1521100 h 1825327"/>
              <a:gd name="connsiteX8" fmla="*/ 0 w 2636614"/>
              <a:gd name="connsiteY8" fmla="*/ 304227 h 182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614" h="1825327">
                <a:moveTo>
                  <a:pt x="0" y="304227"/>
                </a:moveTo>
                <a:cubicBezTo>
                  <a:pt x="0" y="136207"/>
                  <a:pt x="136207" y="0"/>
                  <a:pt x="304227" y="0"/>
                </a:cubicBezTo>
                <a:lnTo>
                  <a:pt x="2332387" y="0"/>
                </a:lnTo>
                <a:cubicBezTo>
                  <a:pt x="2500407" y="0"/>
                  <a:pt x="2636614" y="136207"/>
                  <a:pt x="2636614" y="304227"/>
                </a:cubicBezTo>
                <a:lnTo>
                  <a:pt x="2636614" y="1521100"/>
                </a:lnTo>
                <a:cubicBezTo>
                  <a:pt x="2636614" y="1689120"/>
                  <a:pt x="2500407" y="1825327"/>
                  <a:pt x="2332387" y="1825327"/>
                </a:cubicBezTo>
                <a:lnTo>
                  <a:pt x="304227" y="1825327"/>
                </a:lnTo>
                <a:cubicBezTo>
                  <a:pt x="136207" y="1825327"/>
                  <a:pt x="0" y="1689120"/>
                  <a:pt x="0" y="1521100"/>
                </a:cubicBezTo>
                <a:lnTo>
                  <a:pt x="0" y="304227"/>
                </a:lnTo>
                <a:close/>
              </a:path>
            </a:pathLst>
          </a:custGeom>
          <a:blipFill>
            <a:blip r:embed="rId4"/>
            <a:tile tx="0" ty="0" sx="100000" sy="100000" flip="none" algn="tl"/>
          </a:blipFill>
          <a:ln w="28575"/>
          <a:scene3d>
            <a:camera prst="orthographicFront"/>
            <a:lightRig rig="threePt" dir="t"/>
          </a:scene3d>
          <a:sp3d>
            <a:bevelT prst="convex"/>
          </a:sp3d>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1025" tIns="150065" rIns="211025" bIns="150065" numCol="1" spcCol="1270" anchor="ctr" anchorCtr="0">
            <a:noAutofit/>
          </a:bodyPr>
          <a:lstStyle/>
          <a:p>
            <a:pPr lvl="0" algn="ctr" defTabSz="1422400">
              <a:lnSpc>
                <a:spcPct val="90000"/>
              </a:lnSpc>
              <a:spcBef>
                <a:spcPct val="0"/>
              </a:spcBef>
              <a:spcAft>
                <a:spcPct val="35000"/>
              </a:spcAft>
            </a:pPr>
            <a:r>
              <a:rPr lang="en-US" sz="3200" b="1" u="none" kern="1200" dirty="0" err="1" smtClean="0">
                <a:solidFill>
                  <a:schemeClr val="accent6">
                    <a:lumMod val="50000"/>
                  </a:schemeClr>
                </a:solidFill>
                <a:latin typeface="Times New Roman" panose="02020603050405020304" pitchFamily="18" charset="0"/>
                <a:cs typeface="Times New Roman" panose="02020603050405020304" pitchFamily="18" charset="0"/>
              </a:rPr>
              <a:t>Bước</a:t>
            </a:r>
            <a:r>
              <a:rPr lang="en-US" sz="3200" b="1" u="none" kern="1200" dirty="0" smtClean="0">
                <a:solidFill>
                  <a:schemeClr val="accent6">
                    <a:lumMod val="50000"/>
                  </a:schemeClr>
                </a:solidFill>
                <a:latin typeface="Times New Roman" panose="02020603050405020304" pitchFamily="18" charset="0"/>
                <a:cs typeface="Times New Roman" panose="02020603050405020304" pitchFamily="18" charset="0"/>
              </a:rPr>
              <a:t> 1: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Chuẩn</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bị</a:t>
            </a:r>
            <a:endParaRPr lang="en-US" sz="32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 name="Freeform 7"/>
          <p:cNvSpPr/>
          <p:nvPr/>
        </p:nvSpPr>
        <p:spPr>
          <a:xfrm>
            <a:off x="3757750" y="3982534"/>
            <a:ext cx="7365360" cy="1828596"/>
          </a:xfrm>
          <a:custGeom>
            <a:avLst/>
            <a:gdLst>
              <a:gd name="connsiteX0" fmla="*/ 304772 w 1828596"/>
              <a:gd name="connsiteY0" fmla="*/ 0 h 7365360"/>
              <a:gd name="connsiteX1" fmla="*/ 1523824 w 1828596"/>
              <a:gd name="connsiteY1" fmla="*/ 0 h 7365360"/>
              <a:gd name="connsiteX2" fmla="*/ 1828596 w 1828596"/>
              <a:gd name="connsiteY2" fmla="*/ 304772 h 7365360"/>
              <a:gd name="connsiteX3" fmla="*/ 1828596 w 1828596"/>
              <a:gd name="connsiteY3" fmla="*/ 7365360 h 7365360"/>
              <a:gd name="connsiteX4" fmla="*/ 1828596 w 1828596"/>
              <a:gd name="connsiteY4" fmla="*/ 7365360 h 7365360"/>
              <a:gd name="connsiteX5" fmla="*/ 0 w 1828596"/>
              <a:gd name="connsiteY5" fmla="*/ 7365360 h 7365360"/>
              <a:gd name="connsiteX6" fmla="*/ 0 w 1828596"/>
              <a:gd name="connsiteY6" fmla="*/ 7365360 h 7365360"/>
              <a:gd name="connsiteX7" fmla="*/ 0 w 1828596"/>
              <a:gd name="connsiteY7" fmla="*/ 304772 h 7365360"/>
              <a:gd name="connsiteX8" fmla="*/ 304772 w 1828596"/>
              <a:gd name="connsiteY8" fmla="*/ 0 h 736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596" h="7365360">
                <a:moveTo>
                  <a:pt x="1828596" y="1227584"/>
                </a:moveTo>
                <a:lnTo>
                  <a:pt x="1828596" y="6137776"/>
                </a:lnTo>
                <a:cubicBezTo>
                  <a:pt x="1828596" y="6815752"/>
                  <a:pt x="1794719" y="7365360"/>
                  <a:pt x="1752930" y="7365360"/>
                </a:cubicBezTo>
                <a:lnTo>
                  <a:pt x="0" y="7365360"/>
                </a:lnTo>
                <a:lnTo>
                  <a:pt x="0" y="7365360"/>
                </a:lnTo>
                <a:lnTo>
                  <a:pt x="0" y="0"/>
                </a:lnTo>
                <a:lnTo>
                  <a:pt x="0" y="0"/>
                </a:lnTo>
                <a:lnTo>
                  <a:pt x="1752930" y="0"/>
                </a:lnTo>
                <a:cubicBezTo>
                  <a:pt x="1794719" y="0"/>
                  <a:pt x="1828596" y="549608"/>
                  <a:pt x="1828596" y="1227584"/>
                </a:cubicBezTo>
                <a:close/>
              </a:path>
            </a:pathLst>
          </a:custGeom>
          <a:blipFill>
            <a:blip r:embed="rId3"/>
            <a:tile tx="0" ty="0" sx="100000" sy="100000" flip="none" algn="tl"/>
          </a:blipFill>
          <a:ln w="28575"/>
          <a:scene3d>
            <a:camera prst="orthographicFront"/>
            <a:lightRig rig="threePt" dir="t"/>
          </a:scene3d>
          <a:sp3d>
            <a:bevelT prst="convex"/>
          </a:sp3d>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13089" rIns="336914" bIns="213091"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Dựa</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vào</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dàn</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ý</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đã</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làm</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ở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phần</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i="1" kern="1200" dirty="0" err="1" smtClean="0">
                <a:solidFill>
                  <a:schemeClr val="accent6">
                    <a:lumMod val="50000"/>
                  </a:schemeClr>
                </a:solidFill>
                <a:latin typeface="Times New Roman" panose="02020603050405020304" pitchFamily="18" charset="0"/>
                <a:cs typeface="Times New Roman" panose="02020603050405020304" pitchFamily="18" charset="0"/>
              </a:rPr>
              <a:t>Viết</a:t>
            </a:r>
            <a:r>
              <a:rPr lang="en-US" sz="2400" b="1" i="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có</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thể</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bổ</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sung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hoặc</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thêm</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bớt</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cho</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nội</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dung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kể</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về</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kỉ</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niệm</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của</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bản</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thân</a:t>
            </a:r>
            <a:endParaRPr lang="en-US" sz="24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Freeform 8"/>
          <p:cNvSpPr/>
          <p:nvPr/>
        </p:nvSpPr>
        <p:spPr>
          <a:xfrm>
            <a:off x="1068891" y="4036420"/>
            <a:ext cx="2688858" cy="1720823"/>
          </a:xfrm>
          <a:custGeom>
            <a:avLst/>
            <a:gdLst>
              <a:gd name="connsiteX0" fmla="*/ 0 w 2688858"/>
              <a:gd name="connsiteY0" fmla="*/ 286810 h 1720823"/>
              <a:gd name="connsiteX1" fmla="*/ 286810 w 2688858"/>
              <a:gd name="connsiteY1" fmla="*/ 0 h 1720823"/>
              <a:gd name="connsiteX2" fmla="*/ 2402048 w 2688858"/>
              <a:gd name="connsiteY2" fmla="*/ 0 h 1720823"/>
              <a:gd name="connsiteX3" fmla="*/ 2688858 w 2688858"/>
              <a:gd name="connsiteY3" fmla="*/ 286810 h 1720823"/>
              <a:gd name="connsiteX4" fmla="*/ 2688858 w 2688858"/>
              <a:gd name="connsiteY4" fmla="*/ 1434013 h 1720823"/>
              <a:gd name="connsiteX5" fmla="*/ 2402048 w 2688858"/>
              <a:gd name="connsiteY5" fmla="*/ 1720823 h 1720823"/>
              <a:gd name="connsiteX6" fmla="*/ 286810 w 2688858"/>
              <a:gd name="connsiteY6" fmla="*/ 1720823 h 1720823"/>
              <a:gd name="connsiteX7" fmla="*/ 0 w 2688858"/>
              <a:gd name="connsiteY7" fmla="*/ 1434013 h 1720823"/>
              <a:gd name="connsiteX8" fmla="*/ 0 w 2688858"/>
              <a:gd name="connsiteY8" fmla="*/ 286810 h 172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858" h="1720823">
                <a:moveTo>
                  <a:pt x="0" y="286810"/>
                </a:moveTo>
                <a:cubicBezTo>
                  <a:pt x="0" y="128409"/>
                  <a:pt x="128409" y="0"/>
                  <a:pt x="286810" y="0"/>
                </a:cubicBezTo>
                <a:lnTo>
                  <a:pt x="2402048" y="0"/>
                </a:lnTo>
                <a:cubicBezTo>
                  <a:pt x="2560449" y="0"/>
                  <a:pt x="2688858" y="128409"/>
                  <a:pt x="2688858" y="286810"/>
                </a:cubicBezTo>
                <a:lnTo>
                  <a:pt x="2688858" y="1434013"/>
                </a:lnTo>
                <a:cubicBezTo>
                  <a:pt x="2688858" y="1592414"/>
                  <a:pt x="2560449" y="1720823"/>
                  <a:pt x="2402048" y="1720823"/>
                </a:cubicBezTo>
                <a:lnTo>
                  <a:pt x="286810" y="1720823"/>
                </a:lnTo>
                <a:cubicBezTo>
                  <a:pt x="128409" y="1720823"/>
                  <a:pt x="0" y="1592414"/>
                  <a:pt x="0" y="1434013"/>
                </a:cubicBezTo>
                <a:lnTo>
                  <a:pt x="0" y="286810"/>
                </a:lnTo>
                <a:close/>
              </a:path>
            </a:pathLst>
          </a:custGeom>
          <a:blipFill>
            <a:blip r:embed="rId4"/>
            <a:tile tx="0" ty="0" sx="100000" sy="100000" flip="none" algn="tl"/>
          </a:blipFill>
          <a:ln w="28575"/>
          <a:scene3d>
            <a:camera prst="orthographicFront"/>
            <a:lightRig rig="threePt" dir="t"/>
          </a:scene3d>
          <a:sp3d>
            <a:bevelT prst="convex"/>
          </a:sp3d>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5924" tIns="144964" rIns="205924" bIns="144964" numCol="1" spcCol="1270" anchor="ctr" anchorCtr="0">
            <a:noAutofit/>
          </a:bodyPr>
          <a:lstStyle/>
          <a:p>
            <a:pPr lvl="0" algn="ctr" defTabSz="1422400">
              <a:lnSpc>
                <a:spcPct val="90000"/>
              </a:lnSpc>
              <a:spcBef>
                <a:spcPct val="0"/>
              </a:spcBef>
              <a:spcAft>
                <a:spcPct val="35000"/>
              </a:spcAft>
            </a:pPr>
            <a:r>
              <a:rPr lang="en-US" sz="3200" b="1" u="none" kern="1200" dirty="0" err="1" smtClean="0">
                <a:solidFill>
                  <a:schemeClr val="accent6">
                    <a:lumMod val="50000"/>
                  </a:schemeClr>
                </a:solidFill>
                <a:latin typeface="Times New Roman" panose="02020603050405020304" pitchFamily="18" charset="0"/>
                <a:cs typeface="Times New Roman" panose="02020603050405020304" pitchFamily="18" charset="0"/>
              </a:rPr>
              <a:t>Bước</a:t>
            </a:r>
            <a:r>
              <a:rPr lang="en-US" sz="3200" b="1" u="none" kern="1200" dirty="0" smtClean="0">
                <a:solidFill>
                  <a:schemeClr val="accent6">
                    <a:lumMod val="50000"/>
                  </a:schemeClr>
                </a:solidFill>
                <a:latin typeface="Times New Roman" panose="02020603050405020304" pitchFamily="18" charset="0"/>
                <a:cs typeface="Times New Roman" panose="02020603050405020304" pitchFamily="18" charset="0"/>
              </a:rPr>
              <a:t> 2:</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Tìm</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 ý,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lập</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dàn</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 ý.</a:t>
            </a:r>
            <a:endParaRPr lang="en-US" sz="32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1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7234" y="187503"/>
            <a:ext cx="6096000" cy="1083374"/>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E. KĨ NĂNG NÓI VÀ NGHE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romanUcPeriod"/>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187234" y="1099368"/>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Freeform 2"/>
          <p:cNvSpPr/>
          <p:nvPr/>
        </p:nvSpPr>
        <p:spPr>
          <a:xfrm>
            <a:off x="3705506" y="1825339"/>
            <a:ext cx="7365360" cy="1828596"/>
          </a:xfrm>
          <a:custGeom>
            <a:avLst/>
            <a:gdLst>
              <a:gd name="connsiteX0" fmla="*/ 304772 w 1828596"/>
              <a:gd name="connsiteY0" fmla="*/ 0 h 7365360"/>
              <a:gd name="connsiteX1" fmla="*/ 1523824 w 1828596"/>
              <a:gd name="connsiteY1" fmla="*/ 0 h 7365360"/>
              <a:gd name="connsiteX2" fmla="*/ 1828596 w 1828596"/>
              <a:gd name="connsiteY2" fmla="*/ 304772 h 7365360"/>
              <a:gd name="connsiteX3" fmla="*/ 1828596 w 1828596"/>
              <a:gd name="connsiteY3" fmla="*/ 7365360 h 7365360"/>
              <a:gd name="connsiteX4" fmla="*/ 1828596 w 1828596"/>
              <a:gd name="connsiteY4" fmla="*/ 7365360 h 7365360"/>
              <a:gd name="connsiteX5" fmla="*/ 0 w 1828596"/>
              <a:gd name="connsiteY5" fmla="*/ 7365360 h 7365360"/>
              <a:gd name="connsiteX6" fmla="*/ 0 w 1828596"/>
              <a:gd name="connsiteY6" fmla="*/ 7365360 h 7365360"/>
              <a:gd name="connsiteX7" fmla="*/ 0 w 1828596"/>
              <a:gd name="connsiteY7" fmla="*/ 304772 h 7365360"/>
              <a:gd name="connsiteX8" fmla="*/ 304772 w 1828596"/>
              <a:gd name="connsiteY8" fmla="*/ 0 h 736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596" h="7365360">
                <a:moveTo>
                  <a:pt x="1828596" y="1227584"/>
                </a:moveTo>
                <a:lnTo>
                  <a:pt x="1828596" y="6137776"/>
                </a:lnTo>
                <a:cubicBezTo>
                  <a:pt x="1828596" y="6815752"/>
                  <a:pt x="1794719" y="7365360"/>
                  <a:pt x="1752930" y="7365360"/>
                </a:cubicBezTo>
                <a:lnTo>
                  <a:pt x="0" y="7365360"/>
                </a:lnTo>
                <a:lnTo>
                  <a:pt x="0" y="7365360"/>
                </a:lnTo>
                <a:lnTo>
                  <a:pt x="0" y="0"/>
                </a:lnTo>
                <a:lnTo>
                  <a:pt x="0" y="0"/>
                </a:lnTo>
                <a:lnTo>
                  <a:pt x="1752930" y="0"/>
                </a:lnTo>
                <a:cubicBezTo>
                  <a:pt x="1794719" y="0"/>
                  <a:pt x="1828596" y="549608"/>
                  <a:pt x="1828596" y="1227584"/>
                </a:cubicBezTo>
                <a:close/>
              </a:path>
            </a:pathLst>
          </a:custGeom>
          <a:solidFill>
            <a:schemeClr val="accent2">
              <a:lumMod val="20000"/>
              <a:lumOff val="80000"/>
            </a:schemeClr>
          </a:solidFill>
          <a:ln w="28575"/>
          <a:scene3d>
            <a:camera prst="orthographicFront"/>
            <a:lightRig rig="threePt" dir="t"/>
          </a:scene3d>
          <a:sp3d>
            <a:bevelT prst="convex"/>
          </a:sp3d>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13089" rIns="336914" bIns="213091"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400" b="0" kern="1200" dirty="0" smtClean="0">
                <a:solidFill>
                  <a:schemeClr val="accent6">
                    <a:lumMod val="50000"/>
                  </a:schemeClr>
                </a:solidFill>
                <a:latin typeface="Times New Roman" panose="02020603050405020304" pitchFamily="18" charset="0"/>
                <a:cs typeface="Times New Roman" panose="02020603050405020304" pitchFamily="18" charset="0"/>
              </a:rPr>
              <a:t>Dựa vào dàn ý để kể lại</a:t>
            </a:r>
            <a:r>
              <a:rPr lang="vi-VN" sz="2400" b="1" kern="1200" dirty="0" smtClean="0">
                <a:solidFill>
                  <a:schemeClr val="accent6">
                    <a:lumMod val="50000"/>
                  </a:schemeClr>
                </a:solidFill>
                <a:latin typeface="Times New Roman" panose="02020603050405020304" pitchFamily="18" charset="0"/>
                <a:cs typeface="Times New Roman" panose="02020603050405020304" pitchFamily="18" charset="0"/>
              </a:rPr>
              <a:t> kỉ niệm của bản thân.</a:t>
            </a:r>
            <a:endParaRPr lang="en-US" sz="2400" kern="1200" dirty="0">
              <a:solidFill>
                <a:schemeClr val="accent6">
                  <a:lumMod val="50000"/>
                </a:schemeClr>
              </a:solidFill>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vi-VN" sz="24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400" b="1" kern="1200" dirty="0" smtClean="0">
                <a:solidFill>
                  <a:schemeClr val="accent6">
                    <a:lumMod val="50000"/>
                  </a:schemeClr>
                </a:solidFill>
                <a:latin typeface="Times New Roman" panose="02020603050405020304" pitchFamily="18" charset="0"/>
                <a:cs typeface="Times New Roman" panose="02020603050405020304" pitchFamily="18" charset="0"/>
              </a:rPr>
              <a:t>Lưu ý</a:t>
            </a:r>
            <a:r>
              <a:rPr lang="vi-VN" sz="24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400" b="1" kern="1200" dirty="0" smtClean="0">
                <a:solidFill>
                  <a:schemeClr val="accent6">
                    <a:lumMod val="50000"/>
                  </a:schemeClr>
                </a:solidFill>
                <a:latin typeface="Times New Roman" panose="02020603050405020304" pitchFamily="18" charset="0"/>
                <a:cs typeface="Times New Roman" panose="02020603050405020304" pitchFamily="18" charset="0"/>
              </a:rPr>
              <a:t>kể lại kỉ niệm theo </a:t>
            </a:r>
            <a:r>
              <a:rPr lang="vi-VN" sz="2400" b="0" kern="1200" dirty="0" smtClean="0">
                <a:solidFill>
                  <a:schemeClr val="accent6">
                    <a:lumMod val="50000"/>
                  </a:schemeClr>
                </a:solidFill>
                <a:latin typeface="Times New Roman" panose="02020603050405020304" pitchFamily="18" charset="0"/>
                <a:cs typeface="Times New Roman" panose="02020603050405020304" pitchFamily="18" charset="0"/>
              </a:rPr>
              <a:t>trật tự thời gian</a:t>
            </a:r>
            <a:r>
              <a:rPr lang="vi-VN" sz="2400" b="1" kern="1200" dirty="0" smtClean="0">
                <a:solidFill>
                  <a:schemeClr val="accent6">
                    <a:lumMod val="50000"/>
                  </a:schemeClr>
                </a:solidFill>
                <a:latin typeface="Times New Roman" panose="02020603050405020304" pitchFamily="18" charset="0"/>
                <a:cs typeface="Times New Roman" panose="02020603050405020304" pitchFamily="18" charset="0"/>
              </a:rPr>
              <a:t>; tập trung vào </a:t>
            </a:r>
            <a:r>
              <a:rPr lang="vi-VN" sz="2400" b="0" kern="1200" dirty="0" smtClean="0">
                <a:solidFill>
                  <a:schemeClr val="accent6">
                    <a:lumMod val="50000"/>
                  </a:schemeClr>
                </a:solidFill>
                <a:latin typeface="Times New Roman" panose="02020603050405020304" pitchFamily="18" charset="0"/>
                <a:cs typeface="Times New Roman" panose="02020603050405020304" pitchFamily="18" charset="0"/>
              </a:rPr>
              <a:t>sự việc quan trọng</a:t>
            </a:r>
            <a:r>
              <a:rPr lang="vi-VN" sz="2400" b="1" kern="1200" dirty="0" smtClean="0">
                <a:solidFill>
                  <a:schemeClr val="accent6">
                    <a:lumMod val="50000"/>
                  </a:schemeClr>
                </a:solidFill>
                <a:latin typeface="Times New Roman" panose="02020603050405020304" pitchFamily="18" charset="0"/>
                <a:cs typeface="Times New Roman" panose="02020603050405020304" pitchFamily="18" charset="0"/>
              </a:rPr>
              <a:t>; sử dụng </a:t>
            </a:r>
            <a:r>
              <a:rPr lang="vi-VN" sz="2400" b="0" kern="1200" dirty="0" smtClean="0">
                <a:solidFill>
                  <a:schemeClr val="accent6">
                    <a:lumMod val="50000"/>
                  </a:schemeClr>
                </a:solidFill>
                <a:latin typeface="Times New Roman" panose="02020603050405020304" pitchFamily="18" charset="0"/>
                <a:cs typeface="Times New Roman" panose="02020603050405020304" pitchFamily="18" charset="0"/>
              </a:rPr>
              <a:t>điệu bộ, cử chỉ và các phương tiện hỗ trợ</a:t>
            </a:r>
            <a:r>
              <a:rPr lang="vi-VN" sz="2400" b="1" kern="1200" dirty="0" smtClean="0">
                <a:solidFill>
                  <a:schemeClr val="accent6">
                    <a:lumMod val="50000"/>
                  </a:schemeClr>
                </a:solidFill>
                <a:latin typeface="Times New Roman" panose="02020603050405020304" pitchFamily="18" charset="0"/>
                <a:cs typeface="Times New Roman" panose="02020603050405020304" pitchFamily="18" charset="0"/>
              </a:rPr>
              <a:t> phù hợp.</a:t>
            </a:r>
            <a:endParaRPr lang="en-US" sz="24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Freeform 6"/>
          <p:cNvSpPr/>
          <p:nvPr/>
        </p:nvSpPr>
        <p:spPr>
          <a:xfrm>
            <a:off x="1068891" y="1826972"/>
            <a:ext cx="2636614" cy="1825327"/>
          </a:xfrm>
          <a:custGeom>
            <a:avLst/>
            <a:gdLst>
              <a:gd name="connsiteX0" fmla="*/ 0 w 2636614"/>
              <a:gd name="connsiteY0" fmla="*/ 304227 h 1825327"/>
              <a:gd name="connsiteX1" fmla="*/ 304227 w 2636614"/>
              <a:gd name="connsiteY1" fmla="*/ 0 h 1825327"/>
              <a:gd name="connsiteX2" fmla="*/ 2332387 w 2636614"/>
              <a:gd name="connsiteY2" fmla="*/ 0 h 1825327"/>
              <a:gd name="connsiteX3" fmla="*/ 2636614 w 2636614"/>
              <a:gd name="connsiteY3" fmla="*/ 304227 h 1825327"/>
              <a:gd name="connsiteX4" fmla="*/ 2636614 w 2636614"/>
              <a:gd name="connsiteY4" fmla="*/ 1521100 h 1825327"/>
              <a:gd name="connsiteX5" fmla="*/ 2332387 w 2636614"/>
              <a:gd name="connsiteY5" fmla="*/ 1825327 h 1825327"/>
              <a:gd name="connsiteX6" fmla="*/ 304227 w 2636614"/>
              <a:gd name="connsiteY6" fmla="*/ 1825327 h 1825327"/>
              <a:gd name="connsiteX7" fmla="*/ 0 w 2636614"/>
              <a:gd name="connsiteY7" fmla="*/ 1521100 h 1825327"/>
              <a:gd name="connsiteX8" fmla="*/ 0 w 2636614"/>
              <a:gd name="connsiteY8" fmla="*/ 304227 h 182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614" h="1825327">
                <a:moveTo>
                  <a:pt x="0" y="304227"/>
                </a:moveTo>
                <a:cubicBezTo>
                  <a:pt x="0" y="136207"/>
                  <a:pt x="136207" y="0"/>
                  <a:pt x="304227" y="0"/>
                </a:cubicBezTo>
                <a:lnTo>
                  <a:pt x="2332387" y="0"/>
                </a:lnTo>
                <a:cubicBezTo>
                  <a:pt x="2500407" y="0"/>
                  <a:pt x="2636614" y="136207"/>
                  <a:pt x="2636614" y="304227"/>
                </a:cubicBezTo>
                <a:lnTo>
                  <a:pt x="2636614" y="1521100"/>
                </a:lnTo>
                <a:cubicBezTo>
                  <a:pt x="2636614" y="1689120"/>
                  <a:pt x="2500407" y="1825327"/>
                  <a:pt x="2332387" y="1825327"/>
                </a:cubicBezTo>
                <a:lnTo>
                  <a:pt x="304227" y="1825327"/>
                </a:lnTo>
                <a:cubicBezTo>
                  <a:pt x="136207" y="1825327"/>
                  <a:pt x="0" y="1689120"/>
                  <a:pt x="0" y="1521100"/>
                </a:cubicBezTo>
                <a:lnTo>
                  <a:pt x="0" y="304227"/>
                </a:lnTo>
                <a:close/>
              </a:path>
            </a:pathLst>
          </a:custGeom>
          <a:solidFill>
            <a:schemeClr val="accent2">
              <a:lumMod val="20000"/>
              <a:lumOff val="80000"/>
            </a:schemeClr>
          </a:solidFill>
          <a:ln w="28575"/>
          <a:scene3d>
            <a:camera prst="orthographicFront"/>
            <a:lightRig rig="threePt" dir="t"/>
          </a:scene3d>
          <a:sp3d>
            <a:bevelT prst="convex"/>
          </a:sp3d>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1025" tIns="150065" rIns="211025" bIns="150065" numCol="1" spcCol="1270" anchor="ctr" anchorCtr="0">
            <a:noAutofit/>
          </a:bodyPr>
          <a:lstStyle/>
          <a:p>
            <a:pPr lvl="0" algn="ctr" defTabSz="1422400">
              <a:lnSpc>
                <a:spcPct val="90000"/>
              </a:lnSpc>
              <a:spcBef>
                <a:spcPct val="0"/>
              </a:spcBef>
              <a:spcAft>
                <a:spcPct val="35000"/>
              </a:spcAft>
            </a:pPr>
            <a:r>
              <a:rPr lang="en-US" sz="3200" b="1" u="none" kern="1200" dirty="0" err="1" smtClean="0">
                <a:solidFill>
                  <a:schemeClr val="accent6">
                    <a:lumMod val="50000"/>
                  </a:schemeClr>
                </a:solidFill>
                <a:latin typeface="Times New Roman" panose="02020603050405020304" pitchFamily="18" charset="0"/>
                <a:cs typeface="Times New Roman" panose="02020603050405020304" pitchFamily="18" charset="0"/>
              </a:rPr>
              <a:t>Bước</a:t>
            </a:r>
            <a:r>
              <a:rPr lang="en-US" sz="3200" b="1" u="none" kern="1200" dirty="0" smtClean="0">
                <a:solidFill>
                  <a:schemeClr val="accent6">
                    <a:lumMod val="50000"/>
                  </a:schemeClr>
                </a:solidFill>
                <a:latin typeface="Times New Roman" panose="02020603050405020304" pitchFamily="18" charset="0"/>
                <a:cs typeface="Times New Roman" panose="02020603050405020304" pitchFamily="18" charset="0"/>
              </a:rPr>
              <a:t> 3: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Thực</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hành</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nói</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và</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nghe</a:t>
            </a:r>
            <a:endParaRPr lang="en-US" sz="32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 name="Freeform 7"/>
          <p:cNvSpPr/>
          <p:nvPr/>
        </p:nvSpPr>
        <p:spPr>
          <a:xfrm>
            <a:off x="3757750" y="3768222"/>
            <a:ext cx="7365360" cy="1828596"/>
          </a:xfrm>
          <a:custGeom>
            <a:avLst/>
            <a:gdLst>
              <a:gd name="connsiteX0" fmla="*/ 304772 w 1828596"/>
              <a:gd name="connsiteY0" fmla="*/ 0 h 7365360"/>
              <a:gd name="connsiteX1" fmla="*/ 1523824 w 1828596"/>
              <a:gd name="connsiteY1" fmla="*/ 0 h 7365360"/>
              <a:gd name="connsiteX2" fmla="*/ 1828596 w 1828596"/>
              <a:gd name="connsiteY2" fmla="*/ 304772 h 7365360"/>
              <a:gd name="connsiteX3" fmla="*/ 1828596 w 1828596"/>
              <a:gd name="connsiteY3" fmla="*/ 7365360 h 7365360"/>
              <a:gd name="connsiteX4" fmla="*/ 1828596 w 1828596"/>
              <a:gd name="connsiteY4" fmla="*/ 7365360 h 7365360"/>
              <a:gd name="connsiteX5" fmla="*/ 0 w 1828596"/>
              <a:gd name="connsiteY5" fmla="*/ 7365360 h 7365360"/>
              <a:gd name="connsiteX6" fmla="*/ 0 w 1828596"/>
              <a:gd name="connsiteY6" fmla="*/ 7365360 h 7365360"/>
              <a:gd name="connsiteX7" fmla="*/ 0 w 1828596"/>
              <a:gd name="connsiteY7" fmla="*/ 304772 h 7365360"/>
              <a:gd name="connsiteX8" fmla="*/ 304772 w 1828596"/>
              <a:gd name="connsiteY8" fmla="*/ 0 h 736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596" h="7365360">
                <a:moveTo>
                  <a:pt x="1828596" y="1227584"/>
                </a:moveTo>
                <a:lnTo>
                  <a:pt x="1828596" y="6137776"/>
                </a:lnTo>
                <a:cubicBezTo>
                  <a:pt x="1828596" y="6815752"/>
                  <a:pt x="1794719" y="7365360"/>
                  <a:pt x="1752930" y="7365360"/>
                </a:cubicBezTo>
                <a:lnTo>
                  <a:pt x="0" y="7365360"/>
                </a:lnTo>
                <a:lnTo>
                  <a:pt x="0" y="7365360"/>
                </a:lnTo>
                <a:lnTo>
                  <a:pt x="0" y="0"/>
                </a:lnTo>
                <a:lnTo>
                  <a:pt x="0" y="0"/>
                </a:lnTo>
                <a:lnTo>
                  <a:pt x="1752930" y="0"/>
                </a:lnTo>
                <a:cubicBezTo>
                  <a:pt x="1794719" y="0"/>
                  <a:pt x="1828596" y="549608"/>
                  <a:pt x="1828596" y="1227584"/>
                </a:cubicBezTo>
                <a:close/>
              </a:path>
            </a:pathLst>
          </a:custGeom>
          <a:solidFill>
            <a:schemeClr val="accent2">
              <a:lumMod val="20000"/>
              <a:lumOff val="80000"/>
            </a:schemeClr>
          </a:solidFill>
          <a:ln w="28575"/>
          <a:scene3d>
            <a:camera prst="orthographicFront"/>
            <a:lightRig rig="threePt" dir="t"/>
          </a:scene3d>
          <a:sp3d>
            <a:bevelT prst="convex"/>
          </a:sp3d>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13089" rIns="336914" bIns="213091"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Rút</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kinh</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nghiệm</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về</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nội</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dung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và</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cách</a:t>
            </a:r>
            <a:r>
              <a:rPr lang="en-US" sz="2400" b="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0" kern="1200" dirty="0" err="1" smtClean="0">
                <a:solidFill>
                  <a:schemeClr val="accent6">
                    <a:lumMod val="50000"/>
                  </a:schemeClr>
                </a:solidFill>
                <a:latin typeface="Times New Roman" panose="02020603050405020304" pitchFamily="18" charset="0"/>
                <a:cs typeface="Times New Roman" panose="02020603050405020304" pitchFamily="18" charset="0"/>
              </a:rPr>
              <a:t>thức</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kể</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lại</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một</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kỉ</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niệm</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của</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bản</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400" b="1" kern="1200" dirty="0" err="1" smtClean="0">
                <a:solidFill>
                  <a:schemeClr val="accent6">
                    <a:lumMod val="50000"/>
                  </a:schemeClr>
                </a:solidFill>
                <a:latin typeface="Times New Roman" panose="02020603050405020304" pitchFamily="18" charset="0"/>
                <a:cs typeface="Times New Roman" panose="02020603050405020304" pitchFamily="18" charset="0"/>
              </a:rPr>
              <a:t>thân</a:t>
            </a:r>
            <a:r>
              <a:rPr lang="en-US" sz="2400" b="1" kern="12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4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Freeform 8"/>
          <p:cNvSpPr/>
          <p:nvPr/>
        </p:nvSpPr>
        <p:spPr>
          <a:xfrm>
            <a:off x="1068891" y="3822108"/>
            <a:ext cx="2688858" cy="1720823"/>
          </a:xfrm>
          <a:custGeom>
            <a:avLst/>
            <a:gdLst>
              <a:gd name="connsiteX0" fmla="*/ 0 w 2688858"/>
              <a:gd name="connsiteY0" fmla="*/ 286810 h 1720823"/>
              <a:gd name="connsiteX1" fmla="*/ 286810 w 2688858"/>
              <a:gd name="connsiteY1" fmla="*/ 0 h 1720823"/>
              <a:gd name="connsiteX2" fmla="*/ 2402048 w 2688858"/>
              <a:gd name="connsiteY2" fmla="*/ 0 h 1720823"/>
              <a:gd name="connsiteX3" fmla="*/ 2688858 w 2688858"/>
              <a:gd name="connsiteY3" fmla="*/ 286810 h 1720823"/>
              <a:gd name="connsiteX4" fmla="*/ 2688858 w 2688858"/>
              <a:gd name="connsiteY4" fmla="*/ 1434013 h 1720823"/>
              <a:gd name="connsiteX5" fmla="*/ 2402048 w 2688858"/>
              <a:gd name="connsiteY5" fmla="*/ 1720823 h 1720823"/>
              <a:gd name="connsiteX6" fmla="*/ 286810 w 2688858"/>
              <a:gd name="connsiteY6" fmla="*/ 1720823 h 1720823"/>
              <a:gd name="connsiteX7" fmla="*/ 0 w 2688858"/>
              <a:gd name="connsiteY7" fmla="*/ 1434013 h 1720823"/>
              <a:gd name="connsiteX8" fmla="*/ 0 w 2688858"/>
              <a:gd name="connsiteY8" fmla="*/ 286810 h 172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858" h="1720823">
                <a:moveTo>
                  <a:pt x="0" y="286810"/>
                </a:moveTo>
                <a:cubicBezTo>
                  <a:pt x="0" y="128409"/>
                  <a:pt x="128409" y="0"/>
                  <a:pt x="286810" y="0"/>
                </a:cubicBezTo>
                <a:lnTo>
                  <a:pt x="2402048" y="0"/>
                </a:lnTo>
                <a:cubicBezTo>
                  <a:pt x="2560449" y="0"/>
                  <a:pt x="2688858" y="128409"/>
                  <a:pt x="2688858" y="286810"/>
                </a:cubicBezTo>
                <a:lnTo>
                  <a:pt x="2688858" y="1434013"/>
                </a:lnTo>
                <a:cubicBezTo>
                  <a:pt x="2688858" y="1592414"/>
                  <a:pt x="2560449" y="1720823"/>
                  <a:pt x="2402048" y="1720823"/>
                </a:cubicBezTo>
                <a:lnTo>
                  <a:pt x="286810" y="1720823"/>
                </a:lnTo>
                <a:cubicBezTo>
                  <a:pt x="128409" y="1720823"/>
                  <a:pt x="0" y="1592414"/>
                  <a:pt x="0" y="1434013"/>
                </a:cubicBezTo>
                <a:lnTo>
                  <a:pt x="0" y="286810"/>
                </a:lnTo>
                <a:close/>
              </a:path>
            </a:pathLst>
          </a:custGeom>
          <a:solidFill>
            <a:schemeClr val="accent2">
              <a:lumMod val="20000"/>
              <a:lumOff val="80000"/>
            </a:schemeClr>
          </a:solidFill>
          <a:ln w="28575"/>
          <a:scene3d>
            <a:camera prst="orthographicFront"/>
            <a:lightRig rig="threePt" dir="t"/>
          </a:scene3d>
          <a:sp3d>
            <a:bevelT prst="convex"/>
          </a:sp3d>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5924" tIns="144964" rIns="205924" bIns="144964" numCol="1" spcCol="1270" anchor="ctr" anchorCtr="0">
            <a:noAutofit/>
          </a:bodyPr>
          <a:lstStyle/>
          <a:p>
            <a:pPr lvl="0" algn="ctr" defTabSz="1422400">
              <a:lnSpc>
                <a:spcPct val="90000"/>
              </a:lnSpc>
              <a:spcBef>
                <a:spcPct val="0"/>
              </a:spcBef>
              <a:spcAft>
                <a:spcPct val="35000"/>
              </a:spcAft>
            </a:pPr>
            <a:r>
              <a:rPr lang="en-US" sz="3200" b="1" u="none" kern="1200" dirty="0" err="1" smtClean="0">
                <a:solidFill>
                  <a:schemeClr val="accent6">
                    <a:lumMod val="50000"/>
                  </a:schemeClr>
                </a:solidFill>
                <a:latin typeface="Times New Roman" panose="02020603050405020304" pitchFamily="18" charset="0"/>
                <a:cs typeface="Times New Roman" panose="02020603050405020304" pitchFamily="18" charset="0"/>
              </a:rPr>
              <a:t>Bước</a:t>
            </a:r>
            <a:r>
              <a:rPr lang="en-US" sz="3200" b="1" u="none" kern="1200" dirty="0" smtClean="0">
                <a:solidFill>
                  <a:schemeClr val="accent6">
                    <a:lumMod val="50000"/>
                  </a:schemeClr>
                </a:solidFill>
                <a:latin typeface="Times New Roman" panose="02020603050405020304" pitchFamily="18" charset="0"/>
                <a:cs typeface="Times New Roman" panose="02020603050405020304" pitchFamily="18" charset="0"/>
              </a:rPr>
              <a:t> 4: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Kiểm</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tra</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và</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chỉnh</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kern="1200" dirty="0" err="1" smtClean="0">
                <a:solidFill>
                  <a:schemeClr val="accent6">
                    <a:lumMod val="50000"/>
                  </a:schemeClr>
                </a:solidFill>
                <a:latin typeface="Times New Roman" panose="02020603050405020304" pitchFamily="18" charset="0"/>
                <a:cs typeface="Times New Roman" panose="02020603050405020304" pitchFamily="18" charset="0"/>
              </a:rPr>
              <a:t>sửa</a:t>
            </a:r>
            <a:r>
              <a:rPr lang="en-US" sz="3200" b="1" kern="12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32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7234" y="187503"/>
            <a:ext cx="6096000" cy="1083374"/>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E. KĨ NĂNG NÓI VÀ NGHE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romanUcPeriod"/>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187234" y="1099368"/>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187234" y="1594889"/>
            <a:ext cx="5001690" cy="587853"/>
          </a:xfrm>
          <a:prstGeom prst="rect">
            <a:avLst/>
          </a:prstGeom>
        </p:spPr>
        <p:txBody>
          <a:bodyPr wrap="none">
            <a:spAutoFit/>
          </a:bodyPr>
          <a:lstStyle/>
          <a:p>
            <a:pPr>
              <a:lnSpc>
                <a:spcPct val="115000"/>
              </a:lnSpc>
              <a:spcAft>
                <a:spcPts val="0"/>
              </a:spcAft>
            </a:pPr>
            <a:r>
              <a:rPr lang="en-US" sz="2800" b="1" u="sng" dirty="0" err="1">
                <a:solidFill>
                  <a:srgbClr val="0D0D0D"/>
                </a:solidFill>
                <a:latin typeface="Times New Roman" panose="02020603050405020304" pitchFamily="18" charset="0"/>
                <a:ea typeface="MS Mincho"/>
              </a:rPr>
              <a:t>Bước</a:t>
            </a:r>
            <a:r>
              <a:rPr lang="en-US" sz="2800" b="1" u="sng" dirty="0">
                <a:solidFill>
                  <a:srgbClr val="0D0D0D"/>
                </a:solidFill>
                <a:latin typeface="Times New Roman" panose="02020603050405020304" pitchFamily="18" charset="0"/>
                <a:ea typeface="MS Mincho"/>
              </a:rPr>
              <a:t> 4</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Kiểm</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tra</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và</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chỉnh</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sửa</a:t>
            </a:r>
            <a:r>
              <a:rPr lang="en-US" sz="2800" b="1" dirty="0">
                <a:solidFill>
                  <a:srgbClr val="0D0D0D"/>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01332200"/>
              </p:ext>
            </p:extLst>
          </p:nvPr>
        </p:nvGraphicFramePr>
        <p:xfrm>
          <a:off x="825138" y="2770570"/>
          <a:ext cx="10541725" cy="3843215"/>
        </p:xfrm>
        <a:graphic>
          <a:graphicData uri="http://schemas.openxmlformats.org/drawingml/2006/table">
            <a:tbl>
              <a:tblPr firstRow="1" firstCol="1" bandRow="1"/>
              <a:tblGrid>
                <a:gridCol w="8007532">
                  <a:extLst>
                    <a:ext uri="{9D8B030D-6E8A-4147-A177-3AD203B41FA5}">
                      <a16:colId xmlns:a16="http://schemas.microsoft.com/office/drawing/2014/main" val="4081405917"/>
                    </a:ext>
                  </a:extLst>
                </a:gridCol>
                <a:gridCol w="2534193">
                  <a:extLst>
                    <a:ext uri="{9D8B030D-6E8A-4147-A177-3AD203B41FA5}">
                      <a16:colId xmlns:a16="http://schemas.microsoft.com/office/drawing/2014/main" val="3644334389"/>
                    </a:ext>
                  </a:extLst>
                </a:gridCol>
              </a:tblGrid>
              <a:tr h="469018">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Nội</a:t>
                      </a:r>
                      <a:r>
                        <a:rPr lang="en-US" sz="2400" b="1" dirty="0">
                          <a:solidFill>
                            <a:srgbClr val="0D0D0D"/>
                          </a:solidFill>
                          <a:effectLst/>
                          <a:latin typeface="Times New Roman" panose="02020603050405020304" pitchFamily="18" charset="0"/>
                          <a:ea typeface="MS Mincho"/>
                          <a:cs typeface="Times New Roman" panose="02020603050405020304" pitchFamily="18" charset="0"/>
                        </a:rPr>
                        <a:t> dung </a:t>
                      </a: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kiểm</a:t>
                      </a: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tra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2400" b="1" dirty="0" err="1" smtClean="0">
                          <a:solidFill>
                            <a:srgbClr val="0D0D0D"/>
                          </a:solidFill>
                          <a:effectLst/>
                          <a:latin typeface="Times New Roman" panose="02020603050405020304" pitchFamily="18" charset="0"/>
                          <a:ea typeface="MS Mincho"/>
                          <a:cs typeface="Times New Roman" panose="02020603050405020304" pitchFamily="18" charset="0"/>
                        </a:rPr>
                        <a:t>Đạt</a:t>
                      </a:r>
                      <a:r>
                        <a:rPr lang="en-US" sz="2400" b="1" dirty="0" smtClean="0">
                          <a:solidFill>
                            <a:srgbClr val="0D0D0D"/>
                          </a:solidFill>
                          <a:effectLst/>
                          <a:latin typeface="Times New Roman" panose="02020603050405020304" pitchFamily="18" charset="0"/>
                          <a:ea typeface="MS Mincho"/>
                          <a:cs typeface="Times New Roman" panose="02020603050405020304" pitchFamily="18" charset="0"/>
                        </a:rPr>
                        <a:t>/</a:t>
                      </a:r>
                      <a:r>
                        <a:rPr lang="en-US" sz="2400" b="1" dirty="0" err="1" smtClean="0">
                          <a:solidFill>
                            <a:srgbClr val="0D0D0D"/>
                          </a:solidFill>
                          <a:effectLst/>
                          <a:latin typeface="Times New Roman" panose="02020603050405020304" pitchFamily="18" charset="0"/>
                          <a:ea typeface="MS Mincho"/>
                          <a:cs typeface="Times New Roman" panose="02020603050405020304" pitchFamily="18" charset="0"/>
                        </a:rPr>
                        <a:t>chưa</a:t>
                      </a:r>
                      <a:r>
                        <a:rPr lang="en-US" sz="24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đạt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06750348"/>
                  </a:ext>
                </a:extLst>
              </a:tr>
              <a:tr h="376712">
                <a:tc>
                  <a:txBody>
                    <a:bodyPr/>
                    <a:lstStyle/>
                    <a:p>
                      <a:pPr>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US" sz="2400">
                          <a:solidFill>
                            <a:srgbClr val="0D0D0D"/>
                          </a:solidFill>
                          <a:effectLst/>
                          <a:latin typeface="Times New Roman" panose="02020603050405020304" pitchFamily="18" charset="0"/>
                          <a:ea typeface="MS Mincho"/>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43104161"/>
                  </a:ext>
                </a:extLst>
              </a:tr>
              <a:tr h="1271077">
                <a:tc>
                  <a:txBody>
                    <a:bodyPr/>
                    <a:lstStyle/>
                    <a:p>
                      <a:pPr>
                        <a:lnSpc>
                          <a:spcPct val="115000"/>
                        </a:lnSpc>
                        <a:spcAft>
                          <a:spcPts val="0"/>
                        </a:spcAft>
                      </a:pPr>
                      <a:r>
                        <a:rPr lang="en-US" sz="2400" dirty="0" smtClean="0">
                          <a:solidFill>
                            <a:srgbClr val="0D0D0D"/>
                          </a:solidFill>
                          <a:effectLst/>
                          <a:latin typeface="Times New Roman" panose="02020603050405020304" pitchFamily="18" charset="0"/>
                          <a:ea typeface="MS Mincho"/>
                          <a:cs typeface="Times New Roman" panose="02020603050405020304" pitchFamily="18" charset="0"/>
                        </a:rPr>
                        <a:t>-</a:t>
                      </a:r>
                      <a:r>
                        <a:rPr lang="en-US" sz="2400" baseline="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7198843"/>
                  </a:ext>
                </a:extLst>
              </a:tr>
              <a:tr h="1130137">
                <a:tc>
                  <a:txBody>
                    <a:bodyPr/>
                    <a:lstStyle/>
                    <a:p>
                      <a:pPr>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6746333"/>
                  </a:ext>
                </a:extLst>
              </a:tr>
              <a:tr h="376712">
                <a:tc>
                  <a:txBody>
                    <a:bodyPr/>
                    <a:lstStyle/>
                    <a:p>
                      <a:pPr>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55159"/>
                  </a:ext>
                </a:extLst>
              </a:tr>
            </a:tbl>
          </a:graphicData>
        </a:graphic>
      </p:graphicFrame>
      <p:sp>
        <p:nvSpPr>
          <p:cNvPr id="7" name="Rectangle 6"/>
          <p:cNvSpPr/>
          <p:nvPr/>
        </p:nvSpPr>
        <p:spPr>
          <a:xfrm>
            <a:off x="3595155" y="2091301"/>
            <a:ext cx="5001690" cy="548099"/>
          </a:xfrm>
          <a:prstGeom prst="rect">
            <a:avLst/>
          </a:prstGeom>
        </p:spPr>
        <p:txBody>
          <a:bodyPr wrap="none">
            <a:spAutoFit/>
          </a:bodyPr>
          <a:lstStyle/>
          <a:p>
            <a:pPr>
              <a:lnSpc>
                <a:spcPct val="115000"/>
              </a:lnSpc>
              <a:spcAft>
                <a:spcPts val="0"/>
              </a:spcAft>
            </a:pPr>
            <a:r>
              <a:rPr lang="en-US" sz="2800"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Bảng</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tự</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kiểm</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tra</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kĩ</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năng</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nói</a:t>
            </a:r>
            <a:r>
              <a:rPr lang="en-US" sz="2800" b="1" dirty="0">
                <a:solidFill>
                  <a:srgbClr val="0D0D0D"/>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670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7234" y="187503"/>
            <a:ext cx="6096000" cy="1083374"/>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E. KĨ NĂNG NÓI VÀ NGHE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romanUcPeriod"/>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187234" y="1099368"/>
            <a:ext cx="2319802" cy="556434"/>
          </a:xfrm>
          <a:prstGeom prst="rect">
            <a:avLst/>
          </a:prstGeom>
        </p:spPr>
        <p:txBody>
          <a:bodyPr wrap="none">
            <a:spAutoFit/>
          </a:bodyPr>
          <a:lstStyle/>
          <a:p>
            <a:pPr marL="0" marR="0" lvl="0" indent="0" algn="l" defTabSz="914400" rtl="0" eaLnBrk="1" fontAlgn="auto" latinLnBrk="0" hangingPunct="1">
              <a:lnSpc>
                <a:spcPct val="115000"/>
              </a:lnSpc>
              <a:spcBef>
                <a:spcPts val="1600"/>
              </a:spcBef>
              <a:spcAft>
                <a:spcPts val="8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1" i="0" u="none" strike="noStrike" kern="1200" cap="none" spc="0" normalizeH="0" baseline="0" noProof="0" dirty="0">
              <a:ln>
                <a:noFill/>
              </a:ln>
              <a:solidFill>
                <a:srgbClr val="94C6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187234" y="1594889"/>
            <a:ext cx="500169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Bước</a:t>
            </a:r>
            <a:r>
              <a:rPr kumimoji="0" lang="en-US" sz="28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4</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Kiểm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tra</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và</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chỉnh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sửa</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3465312" y="2157460"/>
            <a:ext cx="5261377" cy="548099"/>
          </a:xfrm>
          <a:prstGeom prst="rect">
            <a:avLst/>
          </a:prstGeom>
        </p:spPr>
        <p:txBody>
          <a:bodyPr wrap="none">
            <a:spAutoFit/>
          </a:bodyPr>
          <a:lstStyle/>
          <a:p>
            <a:pPr>
              <a:lnSpc>
                <a:spcPct val="115000"/>
              </a:lnSpc>
              <a:spcAft>
                <a:spcPts val="0"/>
              </a:spcAft>
            </a:pPr>
            <a:r>
              <a:rPr lang="en-US" sz="2800"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Bảng</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tự</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kiểm</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tra</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kĩ</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năng</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nghe</a:t>
            </a:r>
            <a:r>
              <a:rPr lang="en-US" sz="2800" b="1" dirty="0">
                <a:solidFill>
                  <a:srgbClr val="0D0D0D"/>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09389707"/>
              </p:ext>
            </p:extLst>
          </p:nvPr>
        </p:nvGraphicFramePr>
        <p:xfrm>
          <a:off x="2493237" y="2860318"/>
          <a:ext cx="7205526" cy="3364992"/>
        </p:xfrm>
        <a:graphic>
          <a:graphicData uri="http://schemas.openxmlformats.org/drawingml/2006/table">
            <a:tbl>
              <a:tblPr firstRow="1" firstCol="1" bandRow="1"/>
              <a:tblGrid>
                <a:gridCol w="5025918">
                  <a:extLst>
                    <a:ext uri="{9D8B030D-6E8A-4147-A177-3AD203B41FA5}">
                      <a16:colId xmlns:a16="http://schemas.microsoft.com/office/drawing/2014/main" val="1898453545"/>
                    </a:ext>
                  </a:extLst>
                </a:gridCol>
                <a:gridCol w="2179608">
                  <a:extLst>
                    <a:ext uri="{9D8B030D-6E8A-4147-A177-3AD203B41FA5}">
                      <a16:colId xmlns:a16="http://schemas.microsoft.com/office/drawing/2014/main" val="2509024325"/>
                    </a:ext>
                  </a:extLst>
                </a:gridCol>
              </a:tblGrid>
              <a:tr h="0">
                <a:tc>
                  <a:txBody>
                    <a:bodyPr/>
                    <a:lstStyle/>
                    <a:p>
                      <a:pPr algn="ctr">
                        <a:lnSpc>
                          <a:spcPct val="115000"/>
                        </a:lnSpc>
                        <a:spcAft>
                          <a:spcPts val="0"/>
                        </a:spcAft>
                      </a:pP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Nội</a:t>
                      </a:r>
                      <a:r>
                        <a:rPr lang="en-US" sz="2400" b="1" dirty="0">
                          <a:solidFill>
                            <a:srgbClr val="0D0D0D"/>
                          </a:solidFill>
                          <a:effectLst/>
                          <a:latin typeface="Times New Roman" panose="02020603050405020304" pitchFamily="18" charset="0"/>
                          <a:ea typeface="MS Mincho"/>
                          <a:cs typeface="Times New Roman" panose="02020603050405020304" pitchFamily="18" charset="0"/>
                        </a:rPr>
                        <a:t> dung </a:t>
                      </a: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kiểm</a:t>
                      </a: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tra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2400" b="1" dirty="0" err="1" smtClean="0">
                          <a:solidFill>
                            <a:srgbClr val="0D0D0D"/>
                          </a:solidFill>
                          <a:effectLst/>
                          <a:latin typeface="Times New Roman" panose="02020603050405020304" pitchFamily="18" charset="0"/>
                          <a:ea typeface="MS Mincho"/>
                          <a:cs typeface="Times New Roman" panose="02020603050405020304" pitchFamily="18" charset="0"/>
                        </a:rPr>
                        <a:t>Đạt</a:t>
                      </a:r>
                      <a:r>
                        <a:rPr lang="en-US" sz="2400" b="1" dirty="0" smtClean="0">
                          <a:solidFill>
                            <a:srgbClr val="0D0D0D"/>
                          </a:solidFill>
                          <a:effectLst/>
                          <a:latin typeface="Times New Roman" panose="02020603050405020304" pitchFamily="18" charset="0"/>
                          <a:ea typeface="MS Mincho"/>
                          <a:cs typeface="Times New Roman" panose="02020603050405020304" pitchFamily="18" charset="0"/>
                        </a:rPr>
                        <a:t>/</a:t>
                      </a:r>
                      <a:r>
                        <a:rPr lang="en-US" sz="2400" b="1" dirty="0" err="1" smtClean="0">
                          <a:solidFill>
                            <a:srgbClr val="0D0D0D"/>
                          </a:solidFill>
                          <a:effectLst/>
                          <a:latin typeface="Times New Roman" panose="02020603050405020304" pitchFamily="18" charset="0"/>
                          <a:ea typeface="MS Mincho"/>
                          <a:cs typeface="Times New Roman" panose="02020603050405020304" pitchFamily="18" charset="0"/>
                        </a:rPr>
                        <a:t>chưa</a:t>
                      </a:r>
                      <a:r>
                        <a:rPr lang="en-US" sz="24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a:cs typeface="Times New Roman" panose="02020603050405020304" pitchFamily="18" charset="0"/>
                        </a:rPr>
                        <a:t>đạt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38113158"/>
                  </a:ext>
                </a:extLst>
              </a:tr>
              <a:tr h="0">
                <a:tc>
                  <a:txBody>
                    <a:bodyPr/>
                    <a:lstStyle/>
                    <a:p>
                      <a:pPr>
                        <a:lnSpc>
                          <a:spcPct val="115000"/>
                        </a:lnSpc>
                        <a:spcAft>
                          <a:spcPts val="0"/>
                        </a:spcAft>
                      </a:pP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N</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ắm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8735987"/>
                  </a:ext>
                </a:extLst>
              </a:tr>
              <a:tr h="0">
                <a:tc>
                  <a:txBody>
                    <a:bodyPr/>
                    <a:lstStyle/>
                    <a:p>
                      <a:pPr>
                        <a:lnSpc>
                          <a:spcPct val="115000"/>
                        </a:lnSpc>
                        <a:spcAft>
                          <a:spcPts val="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0956945"/>
                  </a:ext>
                </a:extLst>
              </a:tr>
              <a:tr h="0">
                <a:tc>
                  <a:txBody>
                    <a:bodyPr/>
                    <a:lstStyle/>
                    <a:p>
                      <a:pPr>
                        <a:lnSpc>
                          <a:spcPct val="115000"/>
                        </a:lnSpc>
                        <a:spcAft>
                          <a:spcPts val="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 độ chú ý tôn trọng, nghiêm túc, động viên khi nghe bạn kể chuyện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57056980"/>
                  </a:ext>
                </a:extLst>
              </a:tr>
            </a:tbl>
          </a:graphicData>
        </a:graphic>
      </p:graphicFrame>
    </p:spTree>
    <p:extLst>
      <p:ext uri="{BB962C8B-B14F-4D97-AF65-F5344CB8AC3E}">
        <p14:creationId xmlns:p14="http://schemas.microsoft.com/office/powerpoint/2010/main" val="135882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6148" y="120663"/>
            <a:ext cx="6417783" cy="707886"/>
          </a:xfrm>
          <a:prstGeom prst="rect">
            <a:avLst/>
          </a:prstGeom>
          <a:noFill/>
        </p:spPr>
        <p:txBody>
          <a:bodyPr wrap="none" lIns="91440" tIns="45720" rIns="91440" bIns="45720">
            <a:spAutoFit/>
          </a:bodyPr>
          <a:lstStyle/>
          <a:p>
            <a:pPr algn="ctr"/>
            <a:r>
              <a:rPr lang="en-US" sz="4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HOẠT ĐỘNG LUYỆN TẬP</a:t>
            </a: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737114" y="1448690"/>
            <a:ext cx="4416530" cy="587853"/>
          </a:xfrm>
          <a:prstGeom prst="rect">
            <a:avLst/>
          </a:prstGeom>
        </p:spPr>
        <p:txBody>
          <a:bodyPr wrap="none">
            <a:spAutoFit/>
          </a:bodyPr>
          <a:lstStyle/>
          <a:p>
            <a:pPr>
              <a:lnSpc>
                <a:spcPct val="115000"/>
              </a:lnSpc>
              <a:spcAft>
                <a:spcPts val="0"/>
              </a:spcAft>
            </a:pPr>
            <a:r>
              <a:rPr lang="en-US" sz="2800" b="1" dirty="0">
                <a:solidFill>
                  <a:srgbClr val="FF0000"/>
                </a:solidFill>
                <a:latin typeface="Times New Roman" panose="02020603050405020304" pitchFamily="18" charset="0"/>
                <a:ea typeface="MS Mincho"/>
              </a:rPr>
              <a:t>THẢO LUẬN THEO CẶP:</a:t>
            </a:r>
            <a:endParaRPr lang="en-US" sz="28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374666" y="1978878"/>
            <a:ext cx="6414064" cy="548099"/>
          </a:xfrm>
          <a:prstGeom prst="rect">
            <a:avLst/>
          </a:prstGeom>
        </p:spPr>
        <p:txBody>
          <a:bodyPr wrap="none">
            <a:spAutoFit/>
          </a:bodyPr>
          <a:lstStyle/>
          <a:p>
            <a:pPr>
              <a:lnSpc>
                <a:spcPct val="115000"/>
              </a:lnSpc>
              <a:spcAft>
                <a:spcPts val="0"/>
              </a:spcAft>
            </a:pPr>
            <a:r>
              <a:rPr lang="en-US" sz="2800" dirty="0" err="1">
                <a:solidFill>
                  <a:srgbClr val="0D0D0D"/>
                </a:solidFill>
                <a:latin typeface="Times New Roman" panose="02020603050405020304" pitchFamily="18" charset="0"/>
                <a:ea typeface="MS Mincho"/>
              </a:rPr>
              <a:t>T</a:t>
            </a:r>
            <a:r>
              <a:rPr lang="en-US" sz="2800" dirty="0" err="1" smtClean="0">
                <a:solidFill>
                  <a:srgbClr val="0D0D0D"/>
                </a:solidFill>
                <a:latin typeface="Times New Roman" panose="02020603050405020304" pitchFamily="18" charset="0"/>
                <a:ea typeface="MS Mincho"/>
              </a:rPr>
              <a:t>rả</a:t>
            </a:r>
            <a:r>
              <a:rPr lang="en-US" sz="2800" dirty="0" smtClean="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lời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nhanh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các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câu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hỏi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phần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Tự</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đánh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giá</a:t>
            </a:r>
            <a:endParaRPr lang="en-US" sz="28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0" y="2532823"/>
            <a:ext cx="11420114" cy="587853"/>
          </a:xfrm>
          <a:prstGeom prst="rect">
            <a:avLst/>
          </a:prstGeom>
        </p:spPr>
        <p:txBody>
          <a:bodyPr wrap="none">
            <a:spAutoFit/>
          </a:bodyPr>
          <a:lstStyle/>
          <a:p>
            <a:pPr marL="457200">
              <a:lnSpc>
                <a:spcPct val="115000"/>
              </a:lnSpc>
              <a:spcAft>
                <a:spcPts val="0"/>
              </a:spcAft>
            </a:pPr>
            <a:r>
              <a:rPr lang="en-US" sz="2800" dirty="0" err="1">
                <a:solidFill>
                  <a:srgbClr val="0D0D0D"/>
                </a:solidFill>
                <a:latin typeface="Times New Roman" panose="02020603050405020304" pitchFamily="18" charset="0"/>
                <a:ea typeface="MS Mincho"/>
              </a:rPr>
              <a:t>Tìm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hiểu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văn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bản</a:t>
            </a:r>
            <a:r>
              <a:rPr lang="en-US" sz="2800" b="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Thẳm</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sâu</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Hồng</a:t>
            </a:r>
            <a:r>
              <a:rPr lang="en-US" sz="2800" b="1" i="1" dirty="0">
                <a:solidFill>
                  <a:srgbClr val="0D0D0D"/>
                </a:solidFill>
                <a:latin typeface="Times New Roman" panose="02020603050405020304" pitchFamily="18" charset="0"/>
                <a:ea typeface="MS Mincho"/>
              </a:rPr>
              <a:t> </a:t>
            </a:r>
            <a:r>
              <a:rPr lang="en-US" sz="2800" b="1" i="1" dirty="0" err="1">
                <a:solidFill>
                  <a:srgbClr val="0D0D0D"/>
                </a:solidFill>
                <a:latin typeface="Times New Roman" panose="02020603050405020304" pitchFamily="18" charset="0"/>
                <a:ea typeface="MS Mincho"/>
              </a:rPr>
              <a:t>Ngài</a:t>
            </a:r>
            <a:r>
              <a:rPr lang="en-US" sz="2800" b="1" dirty="0">
                <a:solidFill>
                  <a:srgbClr val="0D0D0D"/>
                </a:solidFill>
                <a:latin typeface="Times New Roman" panose="02020603050405020304" pitchFamily="18" charset="0"/>
                <a:ea typeface="MS Mincho"/>
              </a:rPr>
              <a:t>” (Lam </a:t>
            </a:r>
            <a:r>
              <a:rPr lang="en-US" sz="2800" b="1" dirty="0" err="1">
                <a:solidFill>
                  <a:srgbClr val="0D0D0D"/>
                </a:solidFill>
                <a:latin typeface="Times New Roman" panose="02020603050405020304" pitchFamily="18" charset="0"/>
                <a:ea typeface="MS Mincho"/>
              </a:rPr>
              <a:t>Linh</a:t>
            </a:r>
            <a:r>
              <a:rPr lang="en-US" sz="2800" b="1" dirty="0">
                <a:solidFill>
                  <a:srgbClr val="0D0D0D"/>
                </a:solidFill>
                <a:latin typeface="Times New Roman" panose="02020603050405020304" pitchFamily="18" charset="0"/>
                <a:ea typeface="MS Mincho"/>
              </a:rPr>
              <a:t>) - </a:t>
            </a:r>
            <a:r>
              <a:rPr lang="en-US" sz="2800" b="1" dirty="0" err="1">
                <a:solidFill>
                  <a:srgbClr val="0D0D0D"/>
                </a:solidFill>
                <a:latin typeface="Times New Roman" panose="02020603050405020304" pitchFamily="18" charset="0"/>
                <a:ea typeface="MS Mincho"/>
              </a:rPr>
              <a:t>trang</a:t>
            </a:r>
            <a:r>
              <a:rPr lang="en-US" sz="2800" b="1" dirty="0">
                <a:solidFill>
                  <a:srgbClr val="0D0D0D"/>
                </a:solidFill>
                <a:latin typeface="Times New Roman" panose="02020603050405020304" pitchFamily="18" charset="0"/>
                <a:ea typeface="MS Mincho"/>
              </a:rPr>
              <a:t> 68 – SGK</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421760348"/>
              </p:ext>
            </p:extLst>
          </p:nvPr>
        </p:nvGraphicFramePr>
        <p:xfrm>
          <a:off x="1050855" y="3160155"/>
          <a:ext cx="5061686" cy="3505200"/>
        </p:xfrm>
        <a:graphic>
          <a:graphicData uri="http://schemas.openxmlformats.org/drawingml/2006/table">
            <a:tbl>
              <a:tblPr firstRow="1" firstCol="1" bandRow="1"/>
              <a:tblGrid>
                <a:gridCol w="2684246">
                  <a:extLst>
                    <a:ext uri="{9D8B030D-6E8A-4147-A177-3AD203B41FA5}">
                      <a16:colId xmlns:a16="http://schemas.microsoft.com/office/drawing/2014/main" val="585661641"/>
                    </a:ext>
                  </a:extLst>
                </a:gridCol>
                <a:gridCol w="2377440">
                  <a:extLst>
                    <a:ext uri="{9D8B030D-6E8A-4147-A177-3AD203B41FA5}">
                      <a16:colId xmlns:a16="http://schemas.microsoft.com/office/drawing/2014/main" val="3251912122"/>
                    </a:ext>
                  </a:extLst>
                </a:gridCol>
              </a:tblGrid>
              <a:tr h="0">
                <a:tc>
                  <a:txBody>
                    <a:bodyPr/>
                    <a:lstStyle/>
                    <a:p>
                      <a:pPr algn="ctr">
                        <a:lnSpc>
                          <a:spcPct val="115000"/>
                        </a:lnSpc>
                        <a:spcAft>
                          <a:spcPts val="0"/>
                        </a:spcAft>
                      </a:pP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Câu</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rgbClr val="0D0D0D"/>
                          </a:solidFill>
                          <a:effectLst/>
                          <a:latin typeface="Times New Roman" panose="02020603050405020304" pitchFamily="18" charset="0"/>
                          <a:ea typeface="MS Mincho"/>
                          <a:cs typeface="Times New Roman" panose="02020603050405020304" pitchFamily="18" charset="0"/>
                        </a:rPr>
                        <a:t>Đáp án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021127"/>
                  </a:ext>
                </a:extLst>
              </a:tr>
              <a:tr h="0">
                <a:tc>
                  <a:txBody>
                    <a:bodyPr/>
                    <a:lstStyle/>
                    <a:p>
                      <a:pPr algn="ctr">
                        <a:lnSpc>
                          <a:spcPct val="115000"/>
                        </a:lnSpc>
                        <a:spcAft>
                          <a:spcPts val="0"/>
                        </a:spcAft>
                      </a:pPr>
                      <a:r>
                        <a:rPr lang="en-US" sz="2000">
                          <a:solidFill>
                            <a:srgbClr val="0D0D0D"/>
                          </a:solidFill>
                          <a:effectLst/>
                          <a:latin typeface="Times New Roman" panose="02020603050405020304" pitchFamily="18" charset="0"/>
                          <a:ea typeface="MS Mincho"/>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312728"/>
                  </a:ext>
                </a:extLst>
              </a:tr>
              <a:tr h="0">
                <a:tc>
                  <a:txBody>
                    <a:bodyPr/>
                    <a:lstStyle/>
                    <a:p>
                      <a:pPr algn="ctr">
                        <a:lnSpc>
                          <a:spcPct val="115000"/>
                        </a:lnSpc>
                        <a:spcAft>
                          <a:spcPts val="0"/>
                        </a:spcAft>
                      </a:pPr>
                      <a:r>
                        <a:rPr lang="en-US" sz="2000" dirty="0">
                          <a:solidFill>
                            <a:srgbClr val="0D0D0D"/>
                          </a:solidFill>
                          <a:effectLst/>
                          <a:latin typeface="Times New Roman" panose="02020603050405020304" pitchFamily="18" charset="0"/>
                          <a:ea typeface="MS Mincho"/>
                          <a:cs typeface="Times New Roman" panose="02020603050405020304" pitchFamily="18" charset="0"/>
                        </a:rPr>
                        <a:t>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196252"/>
                  </a:ext>
                </a:extLst>
              </a:tr>
              <a:tr h="0">
                <a:tc>
                  <a:txBody>
                    <a:bodyPr/>
                    <a:lstStyle/>
                    <a:p>
                      <a:pPr algn="ctr">
                        <a:lnSpc>
                          <a:spcPct val="115000"/>
                        </a:lnSpc>
                        <a:spcAft>
                          <a:spcPts val="0"/>
                        </a:spcAft>
                      </a:pPr>
                      <a:r>
                        <a:rPr lang="en-US" sz="2000">
                          <a:solidFill>
                            <a:srgbClr val="0D0D0D"/>
                          </a:solidFill>
                          <a:effectLst/>
                          <a:latin typeface="Times New Roman" panose="02020603050405020304" pitchFamily="18" charset="0"/>
                          <a:ea typeface="MS Mincho"/>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479458"/>
                  </a:ext>
                </a:extLst>
              </a:tr>
              <a:tr h="0">
                <a:tc>
                  <a:txBody>
                    <a:bodyPr/>
                    <a:lstStyle/>
                    <a:p>
                      <a:pPr algn="ctr">
                        <a:lnSpc>
                          <a:spcPct val="115000"/>
                        </a:lnSpc>
                        <a:spcAft>
                          <a:spcPts val="0"/>
                        </a:spcAft>
                      </a:pPr>
                      <a:r>
                        <a:rPr lang="en-US" sz="2000" dirty="0">
                          <a:solidFill>
                            <a:srgbClr val="0D0D0D"/>
                          </a:solidFill>
                          <a:effectLst/>
                          <a:latin typeface="Times New Roman" panose="02020603050405020304" pitchFamily="18" charset="0"/>
                          <a:ea typeface="MS Mincho"/>
                          <a:cs typeface="Times New Roman" panose="02020603050405020304" pitchFamily="18" charset="0"/>
                        </a:rPr>
                        <a:t>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466708"/>
                  </a:ext>
                </a:extLst>
              </a:tr>
              <a:tr h="0">
                <a:tc>
                  <a:txBody>
                    <a:bodyPr/>
                    <a:lstStyle/>
                    <a:p>
                      <a:pPr algn="ctr">
                        <a:lnSpc>
                          <a:spcPct val="115000"/>
                        </a:lnSpc>
                        <a:spcAft>
                          <a:spcPts val="0"/>
                        </a:spcAft>
                      </a:pPr>
                      <a:r>
                        <a:rPr lang="en-US" sz="2000">
                          <a:solidFill>
                            <a:srgbClr val="0D0D0D"/>
                          </a:solidFill>
                          <a:effectLst/>
                          <a:latin typeface="Times New Roman" panose="02020603050405020304" pitchFamily="18" charset="0"/>
                          <a:ea typeface="MS Mincho"/>
                          <a:cs typeface="Times New Roman" panose="02020603050405020304" pitchFamily="18" charset="0"/>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189769"/>
                  </a:ext>
                </a:extLst>
              </a:tr>
              <a:tr h="0">
                <a:tc>
                  <a:txBody>
                    <a:bodyPr/>
                    <a:lstStyle/>
                    <a:p>
                      <a:pPr algn="ctr">
                        <a:lnSpc>
                          <a:spcPct val="115000"/>
                        </a:lnSpc>
                        <a:spcAft>
                          <a:spcPts val="0"/>
                        </a:spcAft>
                      </a:pPr>
                      <a:r>
                        <a:rPr lang="en-US" sz="2000">
                          <a:solidFill>
                            <a:srgbClr val="0D0D0D"/>
                          </a:solidFill>
                          <a:effectLst/>
                          <a:latin typeface="Times New Roman" panose="02020603050405020304" pitchFamily="18" charset="0"/>
                          <a:ea typeface="MS Mincho"/>
                          <a:cs typeface="Times New Roman" panose="02020603050405020304" pitchFamily="18" charset="0"/>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262251"/>
                  </a:ext>
                </a:extLst>
              </a:tr>
              <a:tr h="0">
                <a:tc>
                  <a:txBody>
                    <a:bodyPr/>
                    <a:lstStyle/>
                    <a:p>
                      <a:pPr algn="ctr">
                        <a:lnSpc>
                          <a:spcPct val="115000"/>
                        </a:lnSpc>
                        <a:spcAft>
                          <a:spcPts val="0"/>
                        </a:spcAft>
                      </a:pPr>
                      <a:r>
                        <a:rPr lang="en-US" sz="2000">
                          <a:solidFill>
                            <a:srgbClr val="0D0D0D"/>
                          </a:solidFill>
                          <a:effectLst/>
                          <a:latin typeface="Times New Roman" panose="02020603050405020304" pitchFamily="18" charset="0"/>
                          <a:ea typeface="MS Mincho"/>
                          <a:cs typeface="Times New Roman" panose="02020603050405020304" pitchFamily="18" charset="0"/>
                        </a:rPr>
                        <a:t>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890702"/>
                  </a:ext>
                </a:extLst>
              </a:tr>
              <a:tr h="0">
                <a:tc>
                  <a:txBody>
                    <a:bodyPr/>
                    <a:lstStyle/>
                    <a:p>
                      <a:pPr algn="ctr">
                        <a:lnSpc>
                          <a:spcPct val="115000"/>
                        </a:lnSpc>
                        <a:spcAft>
                          <a:spcPts val="0"/>
                        </a:spcAft>
                      </a:pPr>
                      <a:r>
                        <a:rPr lang="en-US" sz="2000">
                          <a:solidFill>
                            <a:srgbClr val="0D0D0D"/>
                          </a:solidFill>
                          <a:effectLst/>
                          <a:latin typeface="Times New Roman" panose="02020603050405020304" pitchFamily="18" charset="0"/>
                          <a:ea typeface="MS Mincho"/>
                          <a:cs typeface="Times New Roman" panose="02020603050405020304" pitchFamily="18" charset="0"/>
                        </a:rPr>
                        <a:t>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599828"/>
                  </a:ext>
                </a:extLst>
              </a:tr>
              <a:tr h="0">
                <a:tc>
                  <a:txBody>
                    <a:bodyPr/>
                    <a:lstStyle/>
                    <a:p>
                      <a:pPr algn="ctr">
                        <a:lnSpc>
                          <a:spcPct val="115000"/>
                        </a:lnSpc>
                        <a:spcAft>
                          <a:spcPts val="0"/>
                        </a:spcAft>
                      </a:pPr>
                      <a:r>
                        <a:rPr lang="en-US" sz="2000" dirty="0">
                          <a:solidFill>
                            <a:srgbClr val="0D0D0D"/>
                          </a:solidFill>
                          <a:effectLst/>
                          <a:latin typeface="Times New Roman" panose="02020603050405020304" pitchFamily="18" charset="0"/>
                          <a:ea typeface="MS Mincho"/>
                          <a:cs typeface="Times New Roman" panose="02020603050405020304" pitchFamily="18" charset="0"/>
                        </a:rPr>
                        <a:t>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943228"/>
                  </a:ext>
                </a:extLst>
              </a:tr>
            </a:tbl>
          </a:graphicData>
        </a:graphic>
      </p:graphicFrame>
      <p:sp>
        <p:nvSpPr>
          <p:cNvPr id="11" name="Rectangle 10"/>
          <p:cNvSpPr/>
          <p:nvPr/>
        </p:nvSpPr>
        <p:spPr>
          <a:xfrm>
            <a:off x="6607902" y="3859584"/>
            <a:ext cx="4652236" cy="153913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wrap="none">
            <a:spAutoFit/>
          </a:bodyPr>
          <a:lstStyle/>
          <a:p>
            <a:pPr>
              <a:lnSpc>
                <a:spcPct val="115000"/>
              </a:lnSpc>
              <a:spcAft>
                <a:spcPts val="0"/>
              </a:spcAft>
              <a:tabLst>
                <a:tab pos="1386840" algn="l"/>
              </a:tabLst>
            </a:pPr>
            <a:r>
              <a:rPr lang="en-US" sz="2800" b="1" dirty="0" err="1">
                <a:solidFill>
                  <a:srgbClr val="0D0D0D"/>
                </a:solidFill>
                <a:latin typeface="Times New Roman" panose="02020603050405020304" pitchFamily="18" charset="0"/>
                <a:ea typeface="MS Mincho"/>
              </a:rPr>
              <a:t>Câu</a:t>
            </a:r>
            <a:r>
              <a:rPr lang="en-US" sz="2800" b="1" dirty="0">
                <a:solidFill>
                  <a:srgbClr val="0D0D0D"/>
                </a:solidFill>
                <a:latin typeface="Times New Roman" panose="02020603050405020304" pitchFamily="18" charset="0"/>
                <a:ea typeface="MS Mincho"/>
              </a:rPr>
              <a:t> 10:</a:t>
            </a:r>
            <a:r>
              <a:rPr lang="en-US" sz="2800" dirty="0">
                <a:solidFill>
                  <a:srgbClr val="0D0D0D"/>
                </a:solidFill>
                <a:latin typeface="Times New Roman" panose="02020603050405020304" pitchFamily="18" charset="0"/>
                <a:ea typeface="Times New Roman" panose="02020603050405020304" pitchFamily="18" charset="0"/>
              </a:rPr>
              <a:t> HS </a:t>
            </a:r>
            <a:r>
              <a:rPr lang="en-US" sz="2800" dirty="0" err="1">
                <a:solidFill>
                  <a:srgbClr val="0D0D0D"/>
                </a:solidFill>
                <a:latin typeface="Times New Roman" panose="02020603050405020304" pitchFamily="18" charset="0"/>
                <a:ea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MS Mincho"/>
              </a:rPr>
              <a:t>nhận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xét</a:t>
            </a:r>
            <a:r>
              <a:rPr lang="en-US" sz="2800" dirty="0">
                <a:solidFill>
                  <a:srgbClr val="0D0D0D"/>
                </a:solidFill>
                <a:latin typeface="Times New Roman" panose="02020603050405020304" pitchFamily="18" charset="0"/>
                <a:ea typeface="MS Mincho"/>
              </a:rPr>
              <a:t> con </a:t>
            </a:r>
            <a:endParaRPr lang="en-US" sz="2800" dirty="0" smtClean="0">
              <a:solidFill>
                <a:srgbClr val="0D0D0D"/>
              </a:solidFill>
              <a:latin typeface="Times New Roman" panose="02020603050405020304" pitchFamily="18" charset="0"/>
              <a:ea typeface="MS Mincho"/>
            </a:endParaRPr>
          </a:p>
          <a:p>
            <a:pPr>
              <a:lnSpc>
                <a:spcPct val="115000"/>
              </a:lnSpc>
              <a:spcAft>
                <a:spcPts val="0"/>
              </a:spcAft>
              <a:tabLst>
                <a:tab pos="1386840" algn="l"/>
              </a:tabLst>
            </a:pPr>
            <a:r>
              <a:rPr lang="en-US" sz="2800" dirty="0" err="1" smtClean="0">
                <a:solidFill>
                  <a:srgbClr val="0D0D0D"/>
                </a:solidFill>
                <a:latin typeface="Times New Roman" panose="02020603050405020304" pitchFamily="18" charset="0"/>
                <a:ea typeface="MS Mincho"/>
              </a:rPr>
              <a:t>đường</a:t>
            </a:r>
            <a:r>
              <a:rPr lang="en-US" sz="2800" dirty="0" smtClean="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đến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bản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Hồng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Ngài</a:t>
            </a:r>
            <a:r>
              <a:rPr lang="en-US" sz="2800" dirty="0">
                <a:solidFill>
                  <a:srgbClr val="0D0D0D"/>
                </a:solidFill>
                <a:latin typeface="Times New Roman" panose="02020603050405020304" pitchFamily="18" charset="0"/>
                <a:ea typeface="MS Mincho"/>
              </a:rPr>
              <a:t> </a:t>
            </a:r>
            <a:endParaRPr lang="en-US" sz="2800" dirty="0" smtClean="0">
              <a:solidFill>
                <a:srgbClr val="0D0D0D"/>
              </a:solidFill>
              <a:latin typeface="Times New Roman" panose="02020603050405020304" pitchFamily="18" charset="0"/>
              <a:ea typeface="MS Mincho"/>
            </a:endParaRPr>
          </a:p>
          <a:p>
            <a:pPr>
              <a:lnSpc>
                <a:spcPct val="115000"/>
              </a:lnSpc>
              <a:spcAft>
                <a:spcPts val="0"/>
              </a:spcAft>
              <a:tabLst>
                <a:tab pos="1386840" algn="l"/>
              </a:tabLst>
            </a:pPr>
            <a:r>
              <a:rPr lang="en-US" sz="2800" dirty="0" smtClean="0">
                <a:solidFill>
                  <a:srgbClr val="0D0D0D"/>
                </a:solidFill>
                <a:latin typeface="Times New Roman" panose="02020603050405020304" pitchFamily="18" charset="0"/>
                <a:ea typeface="MS Mincho"/>
              </a:rPr>
              <a:t>(</a:t>
            </a:r>
            <a:r>
              <a:rPr lang="en-US" sz="2800" dirty="0" err="1">
                <a:solidFill>
                  <a:srgbClr val="0D0D0D"/>
                </a:solidFill>
                <a:latin typeface="Times New Roman" panose="02020603050405020304" pitchFamily="18" charset="0"/>
                <a:ea typeface="MS Mincho"/>
              </a:rPr>
              <a:t>viết</a:t>
            </a:r>
            <a:r>
              <a:rPr lang="en-US" sz="2800" dirty="0">
                <a:solidFill>
                  <a:srgbClr val="0D0D0D"/>
                </a:solidFill>
                <a:latin typeface="Times New Roman" panose="02020603050405020304" pitchFamily="18" charset="0"/>
                <a:ea typeface="MS Mincho"/>
              </a:rPr>
              <a:t> 1 – 2 </a:t>
            </a:r>
            <a:r>
              <a:rPr lang="en-US" sz="2800" dirty="0" err="1">
                <a:solidFill>
                  <a:srgbClr val="0D0D0D"/>
                </a:solidFill>
                <a:latin typeface="Times New Roman" panose="02020603050405020304" pitchFamily="18" charset="0"/>
                <a:ea typeface="MS Mincho"/>
              </a:rPr>
              <a:t>dòng</a:t>
            </a:r>
            <a:r>
              <a:rPr lang="en-US" sz="2800" dirty="0">
                <a:solidFill>
                  <a:srgbClr val="0D0D0D"/>
                </a:solidFill>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515109" y="861112"/>
            <a:ext cx="10389896" cy="548099"/>
          </a:xfrm>
          <a:prstGeom prst="rect">
            <a:avLst/>
          </a:prstGeom>
        </p:spPr>
        <p:txBody>
          <a:bodyPr wrap="none">
            <a:spAutoFit/>
          </a:bodyPr>
          <a:lstStyle/>
          <a:p>
            <a:pPr marL="342900" lvl="0" indent="-342900">
              <a:lnSpc>
                <a:spcPct val="115000"/>
              </a:lnSpc>
              <a:spcAft>
                <a:spcPts val="0"/>
              </a:spcAft>
              <a:buFont typeface="+mj-lt"/>
              <a:buAutoNum type="arabicPeriod"/>
            </a:pPr>
            <a:r>
              <a:rPr lang="en-US" sz="2800" b="1" dirty="0" err="1">
                <a:latin typeface="Times New Roman" panose="02020603050405020304" pitchFamily="18" charset="0"/>
                <a:ea typeface="Times New Roman" panose="02020603050405020304" pitchFamily="18" charset="0"/>
              </a:rPr>
              <a:t>Thực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hành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phần</a:t>
            </a:r>
            <a:r>
              <a:rPr lang="en-US" sz="2800" b="1" dirty="0">
                <a:latin typeface="Times New Roman" panose="02020603050405020304" pitchFamily="18" charset="0"/>
                <a:ea typeface="Times New Roman" panose="02020603050405020304" pitchFamily="18" charset="0"/>
              </a:rPr>
              <a:t> TỰ ĐÁNH GIÁ (</a:t>
            </a:r>
            <a:r>
              <a:rPr lang="en-US" sz="2800" b="1" dirty="0" err="1">
                <a:latin typeface="Times New Roman" panose="02020603050405020304" pitchFamily="18" charset="0"/>
                <a:ea typeface="Times New Roman" panose="02020603050405020304" pitchFamily="18" charset="0"/>
              </a:rPr>
              <a:t>Trang</a:t>
            </a:r>
            <a:r>
              <a:rPr lang="en-US" sz="2800" b="1" dirty="0">
                <a:latin typeface="Times New Roman" panose="02020603050405020304" pitchFamily="18" charset="0"/>
                <a:ea typeface="Times New Roman" panose="02020603050405020304" pitchFamily="18" charset="0"/>
              </a:rPr>
              <a:t> 68 – 69 – 70 - 71/SGK):</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44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4048" y="34347"/>
            <a:ext cx="641778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HOẠT ĐỘNG LUYỆN TẬP</a:t>
            </a:r>
            <a:endParaRPr kumimoji="0" lang="en-US" sz="40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842332924"/>
              </p:ext>
            </p:extLst>
          </p:nvPr>
        </p:nvGraphicFramePr>
        <p:xfrm>
          <a:off x="916750" y="1749287"/>
          <a:ext cx="5061686" cy="4907280"/>
        </p:xfrm>
        <a:graphic>
          <a:graphicData uri="http://schemas.openxmlformats.org/drawingml/2006/table">
            <a:tbl>
              <a:tblPr firstRow="1" firstCol="1" bandRow="1"/>
              <a:tblGrid>
                <a:gridCol w="2684246">
                  <a:extLst>
                    <a:ext uri="{9D8B030D-6E8A-4147-A177-3AD203B41FA5}">
                      <a16:colId xmlns:a16="http://schemas.microsoft.com/office/drawing/2014/main" val="585661641"/>
                    </a:ext>
                  </a:extLst>
                </a:gridCol>
                <a:gridCol w="2377440">
                  <a:extLst>
                    <a:ext uri="{9D8B030D-6E8A-4147-A177-3AD203B41FA5}">
                      <a16:colId xmlns:a16="http://schemas.microsoft.com/office/drawing/2014/main" val="3251912122"/>
                    </a:ext>
                  </a:extLst>
                </a:gridCol>
              </a:tblGrid>
              <a:tr h="0">
                <a:tc>
                  <a:txBody>
                    <a:bodyPr/>
                    <a:lstStyle/>
                    <a:p>
                      <a:pPr algn="ctr">
                        <a:lnSpc>
                          <a:spcPct val="115000"/>
                        </a:lnSpc>
                        <a:spcAft>
                          <a:spcPts val="0"/>
                        </a:spcAft>
                      </a:pPr>
                      <a:r>
                        <a:rPr lang="en-US" sz="2800" b="1" dirty="0" err="1">
                          <a:solidFill>
                            <a:srgbClr val="0D0D0D"/>
                          </a:solidFill>
                          <a:effectLst/>
                          <a:latin typeface="Times New Roman" panose="02020603050405020304" pitchFamily="18" charset="0"/>
                          <a:ea typeface="MS Mincho"/>
                          <a:cs typeface="Times New Roman" panose="02020603050405020304" pitchFamily="18" charset="0"/>
                        </a:rPr>
                        <a:t>Câu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MS Mincho"/>
                          <a:cs typeface="Times New Roman" panose="02020603050405020304" pitchFamily="18" charset="0"/>
                        </a:rPr>
                        <a:t>Đáp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021127"/>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312728"/>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196252"/>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479458"/>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D</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466708"/>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189769"/>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262251"/>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890702"/>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599828"/>
                  </a:ext>
                </a:extLst>
              </a:tr>
              <a:tr h="0">
                <a:tc>
                  <a:txBody>
                    <a:bodyPr/>
                    <a:lstStyle/>
                    <a:p>
                      <a:pPr algn="ctr">
                        <a:lnSpc>
                          <a:spcPct val="115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dirty="0">
                          <a:solidFill>
                            <a:srgbClr val="0D0D0D"/>
                          </a:solidFill>
                          <a:effectLst/>
                          <a:latin typeface="Times New Roman" panose="02020603050405020304" pitchFamily="18" charset="0"/>
                          <a:ea typeface="MS Mincho"/>
                          <a:cs typeface="Times New Roman" panose="02020603050405020304" pitchFamily="18" charset="0"/>
                        </a:rPr>
                        <a:t>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943228"/>
                  </a:ext>
                </a:extLst>
              </a:tr>
            </a:tbl>
          </a:graphicData>
        </a:graphic>
      </p:graphicFrame>
      <p:sp>
        <p:nvSpPr>
          <p:cNvPr id="11" name="Rectangle 10"/>
          <p:cNvSpPr/>
          <p:nvPr/>
        </p:nvSpPr>
        <p:spPr>
          <a:xfrm>
            <a:off x="6500951" y="2354855"/>
            <a:ext cx="4680856" cy="3302443"/>
          </a:xfrm>
          <a:prstGeom prst="rect">
            <a:avLst/>
          </a:prstGeom>
          <a:ln w="19050">
            <a:solidFill>
              <a:schemeClr val="tx1"/>
            </a:solidFill>
          </a:ln>
        </p:spPr>
        <p:txBody>
          <a:bodyPr wrap="square">
            <a:spAutoFit/>
          </a:bodyPr>
          <a:lstStyle/>
          <a:p>
            <a:pPr lvl="0">
              <a:lnSpc>
                <a:spcPct val="115000"/>
              </a:lnSpc>
              <a:buSzPts val="1050"/>
            </a:pPr>
            <a:r>
              <a:rPr lang="en-US" sz="2800" dirty="0" smtClean="0">
                <a:solidFill>
                  <a:srgbClr val="4A4A4A"/>
                </a:solidFill>
                <a:latin typeface="Times New Roman" panose="02020603050405020304" pitchFamily="18" charset="0"/>
                <a:ea typeface="Calibri" panose="020F0502020204030204" pitchFamily="34" charset="0"/>
              </a:rPr>
              <a:t>- </a:t>
            </a:r>
            <a:r>
              <a:rPr lang="vi-VN" sz="2800" dirty="0" smtClean="0">
                <a:solidFill>
                  <a:srgbClr val="4A4A4A"/>
                </a:solidFill>
                <a:latin typeface="Times New Roman" panose="02020603050405020304" pitchFamily="18" charset="0"/>
                <a:ea typeface="Calibri" panose="020F0502020204030204" pitchFamily="34" charset="0"/>
              </a:rPr>
              <a:t>Con </a:t>
            </a:r>
            <a:r>
              <a:rPr lang="vi-VN" sz="2800" dirty="0">
                <a:solidFill>
                  <a:srgbClr val="4A4A4A"/>
                </a:solidFill>
                <a:latin typeface="Times New Roman" panose="02020603050405020304" pitchFamily="18" charset="0"/>
                <a:ea typeface="Calibri" panose="020F0502020204030204" pitchFamily="34" charset="0"/>
              </a:rPr>
              <a:t>đường đến Hồng Ngài là một con đường vô cùng xa xôi, trắc trở.</a:t>
            </a:r>
            <a:endParaRPr lang="en-US" sz="2800" dirty="0">
              <a:latin typeface="Times New Roman" panose="02020603050405020304" pitchFamily="18" charset="0"/>
              <a:ea typeface="Calibri" panose="020F0502020204030204" pitchFamily="34" charset="0"/>
            </a:endParaRPr>
          </a:p>
          <a:p>
            <a:r>
              <a:rPr lang="en-US" sz="2800" dirty="0" smtClean="0">
                <a:solidFill>
                  <a:srgbClr val="4A4A4A"/>
                </a:solidFill>
                <a:latin typeface="Times New Roman" panose="02020603050405020304" pitchFamily="18" charset="0"/>
                <a:ea typeface="Times New Roman" panose="02020603050405020304" pitchFamily="18" charset="0"/>
              </a:rPr>
              <a:t>- Con </a:t>
            </a:r>
            <a:r>
              <a:rPr lang="en-US" sz="2800" dirty="0" err="1">
                <a:solidFill>
                  <a:srgbClr val="4A4A4A"/>
                </a:solidFill>
                <a:latin typeface="Times New Roman" panose="02020603050405020304" pitchFamily="18" charset="0"/>
                <a:ea typeface="Times New Roman" panose="02020603050405020304" pitchFamily="18" charset="0"/>
              </a:rPr>
              <a:t>đường</a:t>
            </a:r>
            <a:r>
              <a:rPr lang="en-US" sz="2800" dirty="0">
                <a:solidFill>
                  <a:srgbClr val="4A4A4A"/>
                </a:solidFill>
                <a:latin typeface="Times New Roman" panose="02020603050405020304" pitchFamily="18" charset="0"/>
                <a:ea typeface="Times New Roman" panose="02020603050405020304" pitchFamily="18" charset="0"/>
              </a:rPr>
              <a:t> </a:t>
            </a:r>
            <a:r>
              <a:rPr lang="en-US" sz="2800" dirty="0" err="1">
                <a:solidFill>
                  <a:srgbClr val="4A4A4A"/>
                </a:solidFill>
                <a:latin typeface="Times New Roman" panose="02020603050405020304" pitchFamily="18" charset="0"/>
                <a:ea typeface="Times New Roman" panose="02020603050405020304" pitchFamily="18" charset="0"/>
              </a:rPr>
              <a:t>đến</a:t>
            </a:r>
            <a:r>
              <a:rPr lang="en-US" sz="2800" dirty="0">
                <a:solidFill>
                  <a:srgbClr val="4A4A4A"/>
                </a:solidFill>
                <a:latin typeface="Times New Roman" panose="02020603050405020304" pitchFamily="18" charset="0"/>
                <a:ea typeface="Times New Roman" panose="02020603050405020304" pitchFamily="18" charset="0"/>
              </a:rPr>
              <a:t> </a:t>
            </a:r>
            <a:r>
              <a:rPr lang="en-US" sz="2800" dirty="0" err="1">
                <a:solidFill>
                  <a:srgbClr val="4A4A4A"/>
                </a:solidFill>
                <a:latin typeface="Times New Roman" panose="02020603050405020304" pitchFamily="18" charset="0"/>
                <a:ea typeface="Times New Roman" panose="02020603050405020304" pitchFamily="18" charset="0"/>
              </a:rPr>
              <a:t>Hồng</a:t>
            </a:r>
            <a:r>
              <a:rPr lang="en-US" sz="2800" dirty="0">
                <a:solidFill>
                  <a:srgbClr val="4A4A4A"/>
                </a:solidFill>
                <a:latin typeface="Times New Roman" panose="02020603050405020304" pitchFamily="18" charset="0"/>
                <a:ea typeface="Times New Roman" panose="02020603050405020304" pitchFamily="18" charset="0"/>
              </a:rPr>
              <a:t> </a:t>
            </a:r>
            <a:r>
              <a:rPr lang="en-US" sz="2800" dirty="0" err="1">
                <a:solidFill>
                  <a:srgbClr val="4A4A4A"/>
                </a:solidFill>
                <a:latin typeface="Times New Roman" panose="02020603050405020304" pitchFamily="18" charset="0"/>
                <a:ea typeface="Times New Roman" panose="02020603050405020304" pitchFamily="18" charset="0"/>
              </a:rPr>
              <a:t>Ngài</a:t>
            </a:r>
            <a:r>
              <a:rPr lang="en-US" sz="2800" dirty="0">
                <a:solidFill>
                  <a:srgbClr val="4A4A4A"/>
                </a:solidFill>
                <a:latin typeface="Times New Roman" panose="02020603050405020304" pitchFamily="18" charset="0"/>
                <a:ea typeface="Times New Roman" panose="02020603050405020304" pitchFamily="18" charset="0"/>
              </a:rPr>
              <a:t> </a:t>
            </a:r>
            <a:r>
              <a:rPr lang="en-US" sz="2800" dirty="0" err="1">
                <a:solidFill>
                  <a:srgbClr val="4A4A4A"/>
                </a:solidFill>
                <a:latin typeface="Times New Roman" panose="02020603050405020304" pitchFamily="18" charset="0"/>
                <a:ea typeface="Times New Roman" panose="02020603050405020304" pitchFamily="18" charset="0"/>
              </a:rPr>
              <a:t>là</a:t>
            </a:r>
            <a:r>
              <a:rPr lang="en-US" sz="2800" dirty="0">
                <a:solidFill>
                  <a:srgbClr val="4A4A4A"/>
                </a:solidFill>
                <a:latin typeface="Times New Roman" panose="02020603050405020304" pitchFamily="18" charset="0"/>
                <a:ea typeface="Times New Roman" panose="02020603050405020304" pitchFamily="18" charset="0"/>
              </a:rPr>
              <a:t> con </a:t>
            </a:r>
            <a:r>
              <a:rPr lang="en-US" sz="2800" dirty="0" err="1">
                <a:solidFill>
                  <a:srgbClr val="4A4A4A"/>
                </a:solidFill>
                <a:latin typeface="Times New Roman" panose="02020603050405020304" pitchFamily="18" charset="0"/>
                <a:ea typeface="Times New Roman" panose="02020603050405020304" pitchFamily="18" charset="0"/>
              </a:rPr>
              <a:t>đường</a:t>
            </a:r>
            <a:r>
              <a:rPr lang="en-US" sz="2800" dirty="0">
                <a:solidFill>
                  <a:srgbClr val="4A4A4A"/>
                </a:solidFill>
                <a:latin typeface="Times New Roman" panose="02020603050405020304" pitchFamily="18" charset="0"/>
                <a:ea typeface="Times New Roman" panose="02020603050405020304" pitchFamily="18" charset="0"/>
              </a:rPr>
              <a:t> </a:t>
            </a:r>
            <a:r>
              <a:rPr lang="en-US" sz="2800" dirty="0" err="1">
                <a:solidFill>
                  <a:srgbClr val="4A4A4A"/>
                </a:solidFill>
                <a:latin typeface="Times New Roman" panose="02020603050405020304" pitchFamily="18" charset="0"/>
                <a:ea typeface="Times New Roman" panose="02020603050405020304" pitchFamily="18" charset="0"/>
              </a:rPr>
              <a:t>gập</a:t>
            </a:r>
            <a:r>
              <a:rPr lang="en-US" sz="2800" dirty="0">
                <a:solidFill>
                  <a:srgbClr val="4A4A4A"/>
                </a:solidFill>
                <a:latin typeface="Times New Roman" panose="02020603050405020304" pitchFamily="18" charset="0"/>
                <a:ea typeface="Times New Roman" panose="02020603050405020304" pitchFamily="18" charset="0"/>
              </a:rPr>
              <a:t> </a:t>
            </a:r>
            <a:r>
              <a:rPr lang="en-US" sz="2800" dirty="0" err="1">
                <a:solidFill>
                  <a:srgbClr val="4A4A4A"/>
                </a:solidFill>
                <a:latin typeface="Times New Roman" panose="02020603050405020304" pitchFamily="18" charset="0"/>
                <a:ea typeface="Times New Roman" panose="02020603050405020304" pitchFamily="18" charset="0"/>
              </a:rPr>
              <a:t>ghềnh</a:t>
            </a:r>
            <a:r>
              <a:rPr lang="en-US" sz="2800" dirty="0">
                <a:solidFill>
                  <a:srgbClr val="4A4A4A"/>
                </a:solidFill>
                <a:latin typeface="Times New Roman" panose="02020603050405020304" pitchFamily="18" charset="0"/>
                <a:ea typeface="Times New Roman" panose="02020603050405020304" pitchFamily="18" charset="0"/>
              </a:rPr>
              <a:t>, </a:t>
            </a:r>
            <a:r>
              <a:rPr lang="en-US" sz="2800" dirty="0" err="1">
                <a:solidFill>
                  <a:srgbClr val="4A4A4A"/>
                </a:solidFill>
                <a:latin typeface="Times New Roman" panose="02020603050405020304" pitchFamily="18" charset="0"/>
                <a:ea typeface="Times New Roman" panose="02020603050405020304" pitchFamily="18" charset="0"/>
              </a:rPr>
              <a:t>địa</a:t>
            </a:r>
            <a:r>
              <a:rPr lang="en-US" sz="2800" dirty="0">
                <a:solidFill>
                  <a:srgbClr val="4A4A4A"/>
                </a:solidFill>
                <a:latin typeface="Times New Roman" panose="02020603050405020304" pitchFamily="18" charset="0"/>
                <a:ea typeface="Times New Roman" panose="02020603050405020304" pitchFamily="18" charset="0"/>
              </a:rPr>
              <a:t> </a:t>
            </a:r>
            <a:r>
              <a:rPr lang="en-US" sz="2800" dirty="0" err="1">
                <a:solidFill>
                  <a:srgbClr val="4A4A4A"/>
                </a:solidFill>
                <a:latin typeface="Times New Roman" panose="02020603050405020304" pitchFamily="18" charset="0"/>
                <a:ea typeface="Times New Roman" panose="02020603050405020304" pitchFamily="18" charset="0"/>
              </a:rPr>
              <a:t>hình</a:t>
            </a:r>
            <a:r>
              <a:rPr lang="en-US" sz="2800" dirty="0">
                <a:solidFill>
                  <a:srgbClr val="4A4A4A"/>
                </a:solidFill>
                <a:latin typeface="Times New Roman" panose="02020603050405020304" pitchFamily="18" charset="0"/>
                <a:ea typeface="Times New Roman" panose="02020603050405020304" pitchFamily="18" charset="0"/>
              </a:rPr>
              <a:t> </a:t>
            </a:r>
            <a:r>
              <a:rPr lang="en-US" sz="2800" dirty="0" err="1">
                <a:solidFill>
                  <a:srgbClr val="4A4A4A"/>
                </a:solidFill>
                <a:latin typeface="Times New Roman" panose="02020603050405020304" pitchFamily="18" charset="0"/>
                <a:ea typeface="Times New Roman" panose="02020603050405020304" pitchFamily="18" charset="0"/>
              </a:rPr>
              <a:t>khó</a:t>
            </a:r>
            <a:r>
              <a:rPr lang="en-US" sz="2800" dirty="0">
                <a:solidFill>
                  <a:srgbClr val="4A4A4A"/>
                </a:solidFill>
                <a:latin typeface="Times New Roman" panose="02020603050405020304" pitchFamily="18" charset="0"/>
                <a:ea typeface="Times New Roman" panose="02020603050405020304" pitchFamily="18" charset="0"/>
              </a:rPr>
              <a:t> </a:t>
            </a:r>
            <a:r>
              <a:rPr lang="en-US" sz="2800" dirty="0" err="1">
                <a:solidFill>
                  <a:srgbClr val="4A4A4A"/>
                </a:solidFill>
                <a:latin typeface="Times New Roman" panose="02020603050405020304" pitchFamily="18" charset="0"/>
                <a:ea typeface="Times New Roman" panose="02020603050405020304" pitchFamily="18" charset="0"/>
              </a:rPr>
              <a:t>đi</a:t>
            </a:r>
            <a:r>
              <a:rPr lang="en-US" sz="2800" dirty="0">
                <a:solidFill>
                  <a:srgbClr val="4A4A4A"/>
                </a:solidFill>
                <a:latin typeface="Times New Roman" panose="02020603050405020304" pitchFamily="18" charset="0"/>
                <a:ea typeface="Times New Roman" panose="02020603050405020304" pitchFamily="18" charset="0"/>
              </a:rPr>
              <a:t>, </a:t>
            </a:r>
            <a:r>
              <a:rPr lang="en-US" sz="2800" dirty="0" err="1">
                <a:solidFill>
                  <a:srgbClr val="4A4A4A"/>
                </a:solidFill>
                <a:latin typeface="Times New Roman" panose="02020603050405020304" pitchFamily="18" charset="0"/>
                <a:ea typeface="Times New Roman" panose="02020603050405020304" pitchFamily="18" charset="0"/>
              </a:rPr>
              <a:t>vô</a:t>
            </a:r>
            <a:r>
              <a:rPr lang="en-US" sz="2800" dirty="0">
                <a:solidFill>
                  <a:srgbClr val="4A4A4A"/>
                </a:solidFill>
                <a:latin typeface="Times New Roman" panose="02020603050405020304" pitchFamily="18" charset="0"/>
                <a:ea typeface="Times New Roman" panose="02020603050405020304" pitchFamily="18" charset="0"/>
              </a:rPr>
              <a:t> </a:t>
            </a:r>
            <a:r>
              <a:rPr lang="en-US" sz="2800" dirty="0" err="1">
                <a:solidFill>
                  <a:srgbClr val="4A4A4A"/>
                </a:solidFill>
                <a:latin typeface="Times New Roman" panose="02020603050405020304" pitchFamily="18" charset="0"/>
                <a:ea typeface="Times New Roman" panose="02020603050405020304" pitchFamily="18" charset="0"/>
              </a:rPr>
              <a:t>cùng</a:t>
            </a:r>
            <a:r>
              <a:rPr lang="en-US" sz="2800" dirty="0">
                <a:solidFill>
                  <a:srgbClr val="4A4A4A"/>
                </a:solidFill>
                <a:latin typeface="Times New Roman" panose="02020603050405020304" pitchFamily="18" charset="0"/>
                <a:ea typeface="Times New Roman" panose="02020603050405020304" pitchFamily="18" charset="0"/>
              </a:rPr>
              <a:t> </a:t>
            </a:r>
            <a:r>
              <a:rPr lang="en-US" sz="2800" dirty="0" err="1">
                <a:solidFill>
                  <a:srgbClr val="4A4A4A"/>
                </a:solidFill>
                <a:latin typeface="Times New Roman" panose="02020603050405020304" pitchFamily="18" charset="0"/>
                <a:ea typeface="Times New Roman" panose="02020603050405020304" pitchFamily="18" charset="0"/>
              </a:rPr>
              <a:t>gian</a:t>
            </a:r>
            <a:r>
              <a:rPr lang="en-US" sz="2800" dirty="0">
                <a:solidFill>
                  <a:srgbClr val="4A4A4A"/>
                </a:solidFill>
                <a:latin typeface="Times New Roman" panose="02020603050405020304" pitchFamily="18" charset="0"/>
                <a:ea typeface="Times New Roman" panose="02020603050405020304" pitchFamily="18" charset="0"/>
              </a:rPr>
              <a:t> nan </a:t>
            </a:r>
            <a:r>
              <a:rPr lang="en-US" sz="2800" dirty="0" err="1">
                <a:solidFill>
                  <a:srgbClr val="4A4A4A"/>
                </a:solidFill>
                <a:latin typeface="Times New Roman" panose="02020603050405020304" pitchFamily="18" charset="0"/>
                <a:ea typeface="Times New Roman" panose="02020603050405020304" pitchFamily="18" charset="0"/>
              </a:rPr>
              <a:t>với</a:t>
            </a:r>
            <a:r>
              <a:rPr lang="en-US" sz="2800" dirty="0">
                <a:solidFill>
                  <a:srgbClr val="4A4A4A"/>
                </a:solidFill>
                <a:latin typeface="Times New Roman" panose="02020603050405020304" pitchFamily="18" charset="0"/>
                <a:ea typeface="Times New Roman" panose="02020603050405020304" pitchFamily="18" charset="0"/>
              </a:rPr>
              <a:t> du </a:t>
            </a:r>
            <a:r>
              <a:rPr lang="en-US" sz="2800" dirty="0" err="1">
                <a:solidFill>
                  <a:srgbClr val="4A4A4A"/>
                </a:solidFill>
                <a:latin typeface="Times New Roman" panose="02020603050405020304" pitchFamily="18" charset="0"/>
                <a:ea typeface="Times New Roman" panose="02020603050405020304" pitchFamily="18" charset="0"/>
              </a:rPr>
              <a:t>khách</a:t>
            </a:r>
            <a:r>
              <a:rPr lang="en-US" sz="2800" dirty="0" smtClean="0">
                <a:solidFill>
                  <a:srgbClr val="4A4A4A"/>
                </a:solidFill>
                <a:latin typeface="Times New Roman" panose="02020603050405020304" pitchFamily="18" charset="0"/>
                <a:ea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515109" y="861112"/>
            <a:ext cx="10389896" cy="548099"/>
          </a:xfrm>
          <a:prstGeom prst="rect">
            <a:avLst/>
          </a:prstGeom>
        </p:spPr>
        <p:txBody>
          <a:bodyPr wrap="none">
            <a:spAutoFit/>
          </a:bodyPr>
          <a:lstStyle/>
          <a:p>
            <a:pPr marL="342900" lvl="0" indent="-342900">
              <a:lnSpc>
                <a:spcPct val="115000"/>
              </a:lnSpc>
              <a:spcAft>
                <a:spcPts val="0"/>
              </a:spcAft>
              <a:buFont typeface="+mj-lt"/>
              <a:buAutoNum type="arabicPeriod"/>
            </a:pPr>
            <a:r>
              <a:rPr lang="en-US" sz="2800" b="1" dirty="0" err="1">
                <a:latin typeface="Times New Roman" panose="02020603050405020304" pitchFamily="18" charset="0"/>
                <a:ea typeface="Times New Roman" panose="02020603050405020304" pitchFamily="18" charset="0"/>
              </a:rPr>
              <a:t>Thực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hành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phần</a:t>
            </a:r>
            <a:r>
              <a:rPr lang="en-US" sz="2800" b="1" dirty="0">
                <a:latin typeface="Times New Roman" panose="02020603050405020304" pitchFamily="18" charset="0"/>
                <a:ea typeface="Times New Roman" panose="02020603050405020304" pitchFamily="18" charset="0"/>
              </a:rPr>
              <a:t> TỰ ĐÁNH GIÁ (</a:t>
            </a:r>
            <a:r>
              <a:rPr lang="en-US" sz="2800" b="1" dirty="0" err="1">
                <a:latin typeface="Times New Roman" panose="02020603050405020304" pitchFamily="18" charset="0"/>
                <a:ea typeface="Times New Roman" panose="02020603050405020304" pitchFamily="18" charset="0"/>
              </a:rPr>
              <a:t>Trang</a:t>
            </a:r>
            <a:r>
              <a:rPr lang="en-US" sz="2800" b="1" dirty="0">
                <a:latin typeface="Times New Roman" panose="02020603050405020304" pitchFamily="18" charset="0"/>
                <a:ea typeface="Times New Roman" panose="02020603050405020304" pitchFamily="18" charset="0"/>
              </a:rPr>
              <a:t> 68 – 69 – 70 - 71/SGK):</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828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4048" y="34347"/>
            <a:ext cx="641778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HOẠT ĐỘNG LUYỆN TẬP</a:t>
            </a:r>
            <a:endParaRPr kumimoji="0" lang="en-US" sz="40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9560" y="742233"/>
            <a:ext cx="11612880" cy="1578894"/>
          </a:xfrm>
          <a:prstGeom prst="rect">
            <a:avLst/>
          </a:prstGeom>
        </p:spPr>
        <p:txBody>
          <a:bodyPr wrap="square">
            <a:spAutoFit/>
          </a:bodyPr>
          <a:lstStyle/>
          <a:p>
            <a:pPr lvl="0">
              <a:lnSpc>
                <a:spcPct val="115000"/>
              </a:lnSpc>
              <a:spcAft>
                <a:spcPts val="0"/>
              </a:spcAft>
            </a:pPr>
            <a:r>
              <a:rPr lang="en-US" sz="2800" b="1" dirty="0" smtClean="0">
                <a:solidFill>
                  <a:srgbClr val="0D0D0D"/>
                </a:solidFill>
                <a:latin typeface="Times New Roman" panose="02020603050405020304" pitchFamily="18" charset="0"/>
                <a:ea typeface="Times New Roman" panose="02020603050405020304" pitchFamily="18" charset="0"/>
              </a:rPr>
              <a:t>2. </a:t>
            </a:r>
            <a:r>
              <a:rPr lang="en-US" sz="2800" b="1" dirty="0" err="1" smtClean="0">
                <a:solidFill>
                  <a:srgbClr val="0D0D0D"/>
                </a:solidFill>
                <a:latin typeface="Times New Roman" panose="02020603050405020304" pitchFamily="18" charset="0"/>
                <a:ea typeface="Times New Roman" panose="02020603050405020304" pitchFamily="18" charset="0"/>
              </a:rPr>
              <a:t>Nêu</a:t>
            </a:r>
            <a:r>
              <a:rPr lang="en-US" sz="2800" b="1" dirty="0" smtClean="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cảm</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nhận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của</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em</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về</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một</a:t>
            </a:r>
            <a:r>
              <a:rPr lang="en-US" sz="2800" b="1" dirty="0">
                <a:solidFill>
                  <a:srgbClr val="0D0D0D"/>
                </a:solidFill>
                <a:latin typeface="Times New Roman" panose="02020603050405020304" pitchFamily="18" charset="0"/>
                <a:ea typeface="Times New Roman" panose="02020603050405020304" pitchFamily="18" charset="0"/>
              </a:rPr>
              <a:t> chi </a:t>
            </a:r>
            <a:r>
              <a:rPr lang="en-US" sz="2800" b="1" dirty="0" err="1">
                <a:solidFill>
                  <a:srgbClr val="0D0D0D"/>
                </a:solidFill>
                <a:latin typeface="Times New Roman" panose="02020603050405020304" pitchFamily="18" charset="0"/>
                <a:ea typeface="Times New Roman" panose="02020603050405020304" pitchFamily="18" charset="0"/>
              </a:rPr>
              <a:t>tiết</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văn</a:t>
            </a:r>
            <a:r>
              <a:rPr lang="en-US" sz="2800" b="1" dirty="0">
                <a:solidFill>
                  <a:srgbClr val="0D0D0D"/>
                </a:solidFill>
                <a:latin typeface="Times New Roman" panose="02020603050405020304" pitchFamily="18" charset="0"/>
                <a:ea typeface="Times New Roman" panose="02020603050405020304" pitchFamily="18" charset="0"/>
              </a:rPr>
              <a:t>/</a:t>
            </a:r>
            <a:r>
              <a:rPr lang="en-US" sz="2800" b="1" dirty="0" err="1">
                <a:solidFill>
                  <a:srgbClr val="0D0D0D"/>
                </a:solidFill>
                <a:latin typeface="Times New Roman" panose="02020603050405020304" pitchFamily="18" charset="0"/>
                <a:ea typeface="Times New Roman" panose="02020603050405020304" pitchFamily="18" charset="0"/>
              </a:rPr>
              <a:t>hình</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ảnh</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mà</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em</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ấn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tượng</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nhất</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trong</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các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văn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bản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có</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trong</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bài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học</a:t>
            </a:r>
            <a:r>
              <a:rPr lang="en-US" sz="2800" b="1" dirty="0">
                <a:solidFill>
                  <a:srgbClr val="0D0D0D"/>
                </a:solidFill>
                <a:latin typeface="Times New Roman" panose="02020603050405020304" pitchFamily="18" charset="0"/>
                <a:ea typeface="Times New Roman" panose="02020603050405020304" pitchFamily="18" charset="0"/>
              </a:rPr>
              <a:t> </a:t>
            </a:r>
            <a:r>
              <a:rPr lang="en-US" sz="2800" i="1" dirty="0">
                <a:solidFill>
                  <a:srgbClr val="0D0D0D"/>
                </a:solidFill>
                <a:latin typeface="Times New Roman" panose="02020603050405020304" pitchFamily="18" charset="0"/>
                <a:ea typeface="Times New Roman" panose="02020603050405020304" pitchFamily="18" charset="0"/>
              </a:rPr>
              <a:t>(</a:t>
            </a:r>
            <a:r>
              <a:rPr lang="en-US" sz="2800" i="1" dirty="0" err="1">
                <a:solidFill>
                  <a:srgbClr val="0D0D0D"/>
                </a:solidFill>
                <a:latin typeface="Times New Roman" panose="02020603050405020304" pitchFamily="18" charset="0"/>
                <a:ea typeface="Times New Roman" panose="02020603050405020304" pitchFamily="18" charset="0"/>
              </a:rPr>
              <a:t>Trong</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lòng</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mẹ</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Đồng</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Tháp</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Mười</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mùa</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nước</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nổi</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Thời</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thơ</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ấu</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của</a:t>
            </a:r>
            <a:r>
              <a:rPr lang="en-US" sz="2800" i="1" dirty="0">
                <a:solidFill>
                  <a:srgbClr val="0D0D0D"/>
                </a:solidFill>
                <a:latin typeface="Times New Roman" panose="02020603050405020304" pitchFamily="18" charset="0"/>
                <a:ea typeface="Times New Roman" panose="02020603050405020304" pitchFamily="18" charset="0"/>
              </a:rPr>
              <a:t> Hon – </a:t>
            </a:r>
            <a:r>
              <a:rPr lang="en-US" sz="2800" i="1" dirty="0" err="1">
                <a:solidFill>
                  <a:srgbClr val="0D0D0D"/>
                </a:solidFill>
                <a:latin typeface="Times New Roman" panose="02020603050405020304" pitchFamily="18" charset="0"/>
                <a:ea typeface="Times New Roman" panose="02020603050405020304" pitchFamily="18" charset="0"/>
              </a:rPr>
              <a:t>đa</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Thẳm</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sâu</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Hồng</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Ngài</a:t>
            </a:r>
            <a:r>
              <a:rPr lang="en-US" sz="2800" i="1"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 name="Rounded Rectangle 2"/>
          <p:cNvSpPr/>
          <p:nvPr/>
        </p:nvSpPr>
        <p:spPr>
          <a:xfrm>
            <a:off x="289560" y="2321127"/>
            <a:ext cx="11612880" cy="4408286"/>
          </a:xfrm>
          <a:prstGeom prst="roundRect">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vi-VN" sz="2400" b="1" dirty="0">
                <a:solidFill>
                  <a:srgbClr val="0D0D0D"/>
                </a:solidFill>
                <a:latin typeface="Times New Roman" panose="02020603050405020304" pitchFamily="18" charset="0"/>
                <a:ea typeface="Times New Roman" panose="02020603050405020304" pitchFamily="18" charset="0"/>
              </a:rPr>
              <a:t>Ví dụ:</a:t>
            </a:r>
            <a:r>
              <a:rPr lang="vi-VN"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Hon – </a:t>
            </a:r>
            <a:r>
              <a:rPr lang="en-US" sz="2400" dirty="0" err="1">
                <a:solidFill>
                  <a:srgbClr val="0D0D0D"/>
                </a:solidFill>
                <a:latin typeface="Times New Roman" panose="02020603050405020304" pitchFamily="18" charset="0"/>
                <a:ea typeface="Times New Roman" panose="02020603050405020304" pitchFamily="18" charset="0"/>
              </a:rPr>
              <a:t>đa</a:t>
            </a:r>
            <a:r>
              <a:rPr lang="en-US" sz="2400" dirty="0">
                <a:solidFill>
                  <a:srgbClr val="0D0D0D"/>
                </a:solidFill>
                <a:latin typeface="Times New Roman" panose="02020603050405020304" pitchFamily="18" charset="0"/>
                <a:ea typeface="Times New Roman" panose="02020603050405020304" pitchFamily="18" charset="0"/>
              </a:rPr>
              <a:t>(</a:t>
            </a:r>
            <a:r>
              <a:rPr lang="vi-VN" sz="2400" dirty="0">
                <a:solidFill>
                  <a:srgbClr val="0D0D0D"/>
                </a:solidFill>
                <a:latin typeface="Times New Roman" panose="02020603050405020304" pitchFamily="18" charset="0"/>
                <a:ea typeface="Times New Roman" panose="02020603050405020304" pitchFamily="18" charset="0"/>
              </a:rPr>
              <a:t>(Hon – đa  Sô-i-chi-rô)</a:t>
            </a:r>
            <a:endParaRPr lang="en-US" sz="2400" dirty="0">
              <a:latin typeface="Times New Roman" panose="02020603050405020304" pitchFamily="18" charset="0"/>
              <a:ea typeface="Times New Roman" panose="02020603050405020304" pitchFamily="18" charset="0"/>
            </a:endParaRPr>
          </a:p>
          <a:p>
            <a:pPr lvl="0">
              <a:buSzPts val="1050"/>
            </a:pPr>
            <a:r>
              <a:rPr lang="vi-VN" sz="2400" b="1" dirty="0" smtClean="0">
                <a:solidFill>
                  <a:srgbClr val="0070C0"/>
                </a:solidFill>
                <a:latin typeface="Times New Roman" panose="02020603050405020304" pitchFamily="18" charset="0"/>
                <a:ea typeface="Calibri" panose="020F0502020204030204" pitchFamily="34" charset="0"/>
              </a:rPr>
              <a:t>Chi </a:t>
            </a:r>
            <a:r>
              <a:rPr lang="vi-VN" sz="2400" b="1" dirty="0">
                <a:solidFill>
                  <a:srgbClr val="0070C0"/>
                </a:solidFill>
                <a:latin typeface="Times New Roman" panose="02020603050405020304" pitchFamily="18" charset="0"/>
                <a:ea typeface="Calibri" panose="020F0502020204030204" pitchFamily="34" charset="0"/>
              </a:rPr>
              <a:t>ti</a:t>
            </a:r>
            <a:r>
              <a:rPr lang="en-US" sz="2400" b="1" dirty="0" err="1">
                <a:solidFill>
                  <a:srgbClr val="0070C0"/>
                </a:solidFill>
                <a:latin typeface="Times New Roman" panose="02020603050405020304" pitchFamily="18" charset="0"/>
                <a:ea typeface="Calibri" panose="020F0502020204030204" pitchFamily="34" charset="0"/>
              </a:rPr>
              <a:t>ết</a:t>
            </a:r>
            <a:r>
              <a:rPr lang="en-US" sz="2400" b="1" dirty="0">
                <a:solidFill>
                  <a:srgbClr val="0070C0"/>
                </a:solidFill>
                <a:latin typeface="Times New Roman" panose="02020603050405020304" pitchFamily="18" charset="0"/>
                <a:ea typeface="Calibri" panose="020F0502020204030204" pitchFamily="34" charset="0"/>
              </a:rPr>
              <a:t> </a:t>
            </a:r>
            <a:r>
              <a:rPr lang="en-US" sz="2400" b="1" dirty="0" err="1">
                <a:solidFill>
                  <a:srgbClr val="0070C0"/>
                </a:solidFill>
                <a:latin typeface="Times New Roman" panose="02020603050405020304" pitchFamily="18" charset="0"/>
                <a:ea typeface="Calibri" panose="020F0502020204030204" pitchFamily="34" charset="0"/>
              </a:rPr>
              <a:t>nhân</a:t>
            </a:r>
            <a:r>
              <a:rPr lang="en-US" sz="2400" b="1" dirty="0">
                <a:solidFill>
                  <a:srgbClr val="0070C0"/>
                </a:solidFill>
                <a:latin typeface="Times New Roman" panose="02020603050405020304" pitchFamily="18" charset="0"/>
                <a:ea typeface="Calibri" panose="020F0502020204030204" pitchFamily="34" charset="0"/>
              </a:rPr>
              <a:t> </a:t>
            </a:r>
            <a:r>
              <a:rPr lang="en-US" sz="2400" b="1" dirty="0" err="1">
                <a:solidFill>
                  <a:srgbClr val="0070C0"/>
                </a:solidFill>
                <a:latin typeface="Times New Roman" panose="02020603050405020304" pitchFamily="18" charset="0"/>
                <a:ea typeface="Calibri" panose="020F0502020204030204" pitchFamily="34" charset="0"/>
              </a:rPr>
              <a:t>vật</a:t>
            </a:r>
            <a:r>
              <a:rPr lang="en-US" sz="2400" b="1" dirty="0">
                <a:solidFill>
                  <a:srgbClr val="0070C0"/>
                </a:solidFill>
                <a:latin typeface="Times New Roman" panose="02020603050405020304" pitchFamily="18" charset="0"/>
                <a:ea typeface="Calibri" panose="020F0502020204030204" pitchFamily="34" charset="0"/>
              </a:rPr>
              <a:t> </a:t>
            </a:r>
            <a:r>
              <a:rPr lang="vi-VN" sz="2400" b="1" dirty="0">
                <a:solidFill>
                  <a:srgbClr val="0070C0"/>
                </a:solidFill>
                <a:latin typeface="Times New Roman" panose="02020603050405020304" pitchFamily="18" charset="0"/>
                <a:ea typeface="Calibri" panose="020F0502020204030204" pitchFamily="34" charset="0"/>
              </a:rPr>
              <a:t>"tôi" gí mũi xuống đất ngửi mùi dầu máy</a:t>
            </a:r>
            <a:r>
              <a:rPr lang="en-US" sz="2400" b="1" dirty="0">
                <a:solidFill>
                  <a:srgbClr val="0070C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342900" lvl="0" indent="-342900">
              <a:buFont typeface="Wingdings" panose="05000000000000000000" pitchFamily="2" charset="2"/>
              <a:buChar char=""/>
            </a:pPr>
            <a:r>
              <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Chi </a:t>
            </a:r>
            <a:r>
              <a:rPr lang="en-US" sz="24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tiết</a:t>
            </a:r>
            <a:r>
              <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n</a:t>
            </a:r>
            <a:r>
              <a:rPr lang="vi-VN"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ói lên sự tò mò, thích thú, muốn khám phá những điều mới lạ của </a:t>
            </a:r>
            <a:r>
              <a:rPr lang="en-US" sz="24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nhân</a:t>
            </a:r>
            <a:r>
              <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vật</a:t>
            </a:r>
            <a:r>
              <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tôi</a:t>
            </a:r>
            <a:r>
              <a:rPr lang="en-US" sz="24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endParaRPr lang="en-US" sz="2400" dirty="0" smtClean="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
            </a:pPr>
            <a:r>
              <a:rPr lang="en-US" sz="2400" dirty="0" smtClean="0">
                <a:solidFill>
                  <a:srgbClr val="0070C0"/>
                </a:solidFill>
                <a:latin typeface="Times New Roman" panose="02020603050405020304" pitchFamily="18" charset="0"/>
                <a:ea typeface="Calibri" panose="020F0502020204030204" pitchFamily="34" charset="0"/>
              </a:rPr>
              <a:t>Chi </a:t>
            </a:r>
            <a:r>
              <a:rPr lang="en-US" sz="2400" dirty="0" err="1">
                <a:solidFill>
                  <a:srgbClr val="0070C0"/>
                </a:solidFill>
                <a:latin typeface="Times New Roman" panose="02020603050405020304" pitchFamily="18" charset="0"/>
                <a:ea typeface="Calibri" panose="020F0502020204030204" pitchFamily="34" charset="0"/>
              </a:rPr>
              <a:t>tiết</a:t>
            </a:r>
            <a:r>
              <a:rPr lang="en-US" sz="2400" dirty="0">
                <a:solidFill>
                  <a:srgbClr val="0070C0"/>
                </a:solidFill>
                <a:latin typeface="Times New Roman" panose="02020603050405020304" pitchFamily="18" charset="0"/>
                <a:ea typeface="Calibri" panose="020F0502020204030204" pitchFamily="34" charset="0"/>
              </a:rPr>
              <a:t> </a:t>
            </a:r>
            <a:r>
              <a:rPr lang="en-US" sz="2400" b="1" dirty="0">
                <a:solidFill>
                  <a:srgbClr val="0070C0"/>
                </a:solidFill>
                <a:latin typeface="Times New Roman" panose="02020603050405020304" pitchFamily="18" charset="0"/>
                <a:ea typeface="Calibri" panose="020F0502020204030204" pitchFamily="34" charset="0"/>
              </a:rPr>
              <a:t>c</a:t>
            </a:r>
            <a:r>
              <a:rPr lang="vi-VN" sz="2400" b="1" dirty="0">
                <a:solidFill>
                  <a:srgbClr val="0070C0"/>
                </a:solidFill>
                <a:latin typeface="Times New Roman" panose="02020603050405020304" pitchFamily="18" charset="0"/>
                <a:ea typeface="Calibri" panose="020F0502020204030204" pitchFamily="34" charset="0"/>
              </a:rPr>
              <a:t>âu bé Hon da đã làm những việc </a:t>
            </a:r>
            <a:r>
              <a:rPr lang="en-US" sz="2400" b="1" dirty="0" err="1">
                <a:solidFill>
                  <a:srgbClr val="0070C0"/>
                </a:solidFill>
                <a:latin typeface="Times New Roman" panose="02020603050405020304" pitchFamily="18" charset="0"/>
                <a:ea typeface="Calibri" panose="020F0502020204030204" pitchFamily="34" charset="0"/>
              </a:rPr>
              <a:t>bất</a:t>
            </a:r>
            <a:r>
              <a:rPr lang="en-US" sz="2400" b="1" dirty="0">
                <a:solidFill>
                  <a:srgbClr val="0070C0"/>
                </a:solidFill>
                <a:latin typeface="Times New Roman" panose="02020603050405020304" pitchFamily="18" charset="0"/>
                <a:ea typeface="Calibri" panose="020F0502020204030204" pitchFamily="34" charset="0"/>
              </a:rPr>
              <a:t> </a:t>
            </a:r>
            <a:r>
              <a:rPr lang="en-US" sz="2400" b="1" dirty="0" err="1">
                <a:solidFill>
                  <a:srgbClr val="0070C0"/>
                </a:solidFill>
                <a:latin typeface="Times New Roman" panose="02020603050405020304" pitchFamily="18" charset="0"/>
                <a:ea typeface="Calibri" panose="020F0502020204030204" pitchFamily="34" charset="0"/>
              </a:rPr>
              <a:t>ngờ</a:t>
            </a:r>
            <a:r>
              <a:rPr lang="en-US" sz="2400" b="1" dirty="0">
                <a:solidFill>
                  <a:srgbClr val="0070C0"/>
                </a:solidFill>
                <a:latin typeface="Times New Roman" panose="02020603050405020304" pitchFamily="18" charset="0"/>
                <a:ea typeface="Calibri" panose="020F0502020204030204" pitchFamily="34" charset="0"/>
              </a:rPr>
              <a:t> </a:t>
            </a:r>
            <a:r>
              <a:rPr lang="vi-VN" sz="2400" b="1" dirty="0">
                <a:solidFill>
                  <a:srgbClr val="0070C0"/>
                </a:solidFill>
                <a:latin typeface="Times New Roman" panose="02020603050405020304" pitchFamily="18" charset="0"/>
                <a:ea typeface="Calibri" panose="020F0502020204030204" pitchFamily="34" charset="0"/>
              </a:rPr>
              <a:t>để được </a:t>
            </a:r>
            <a:r>
              <a:rPr lang="en-US" sz="2400" b="1" dirty="0" err="1">
                <a:solidFill>
                  <a:srgbClr val="0070C0"/>
                </a:solidFill>
                <a:latin typeface="Times New Roman" panose="02020603050405020304" pitchFamily="18" charset="0"/>
                <a:ea typeface="Calibri" panose="020F0502020204030204" pitchFamily="34" charset="0"/>
              </a:rPr>
              <a:t>xem</a:t>
            </a:r>
            <a:r>
              <a:rPr lang="en-US" sz="2400" b="1" dirty="0">
                <a:solidFill>
                  <a:srgbClr val="0070C0"/>
                </a:solidFill>
                <a:latin typeface="Times New Roman" panose="02020603050405020304" pitchFamily="18" charset="0"/>
                <a:ea typeface="Calibri" panose="020F0502020204030204" pitchFamily="34" charset="0"/>
              </a:rPr>
              <a:t> </a:t>
            </a:r>
            <a:r>
              <a:rPr lang="vi-VN" sz="2400" b="1" dirty="0">
                <a:solidFill>
                  <a:srgbClr val="0070C0"/>
                </a:solidFill>
                <a:latin typeface="Times New Roman" panose="02020603050405020304" pitchFamily="18" charset="0"/>
                <a:ea typeface="Calibri" panose="020F0502020204030204" pitchFamily="34" charset="0"/>
              </a:rPr>
              <a:t>máy bay thật biểu diễn</a:t>
            </a:r>
            <a:endParaRPr lang="en-US" sz="2400" dirty="0">
              <a:latin typeface="Times New Roman" panose="02020603050405020304" pitchFamily="18" charset="0"/>
              <a:ea typeface="Calibri" panose="020F0502020204030204" pitchFamily="34" charset="0"/>
            </a:endParaRPr>
          </a:p>
          <a:p>
            <a:pPr lvl="0">
              <a:spcAft>
                <a:spcPts val="0"/>
              </a:spcAft>
              <a:buSzPts val="1000"/>
              <a:tabLst>
                <a:tab pos="457200" algn="l"/>
              </a:tabLst>
            </a:pP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lén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rPr>
              <a:t> 2 </a:t>
            </a:r>
            <a:r>
              <a:rPr lang="en-US" sz="2400" dirty="0" err="1">
                <a:solidFill>
                  <a:srgbClr val="000000"/>
                </a:solidFill>
                <a:latin typeface="Times New Roman" panose="02020603050405020304" pitchFamily="18" charset="0"/>
                <a:ea typeface="Times New Roman" panose="02020603050405020304" pitchFamily="18" charset="0"/>
              </a:rPr>
              <a:t>xu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trốn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xe</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ngừng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tới</a:t>
            </a:r>
            <a:r>
              <a:rPr lang="en-US" sz="2400" dirty="0">
                <a:solidFill>
                  <a:srgbClr val="000000"/>
                </a:solidFill>
                <a:latin typeface="Times New Roman" panose="02020603050405020304" pitchFamily="18" charset="0"/>
                <a:ea typeface="Times New Roman" panose="02020603050405020304" pitchFamily="18" charset="0"/>
              </a:rPr>
              <a:t> Ha-ma-mat-</a:t>
            </a:r>
            <a:r>
              <a:rPr lang="en-US" sz="2400" dirty="0" err="1">
                <a:solidFill>
                  <a:srgbClr val="000000"/>
                </a:solidFill>
                <a:latin typeface="Times New Roman" panose="02020603050405020304" pitchFamily="18" charset="0"/>
                <a:ea typeface="Times New Roman" panose="02020603050405020304" pitchFamily="18" charset="0"/>
              </a:rPr>
              <a:t>su</a:t>
            </a:r>
            <a:r>
              <a:rPr lang="en-US" sz="2400" dirty="0">
                <a:solidFill>
                  <a:srgbClr val="000000"/>
                </a:solidFill>
                <a:latin typeface="Times New Roman" panose="02020603050405020304" pitchFamily="18" charset="0"/>
                <a:ea typeface="Times New Roman" panose="02020603050405020304" pitchFamily="18" charset="0"/>
              </a:rPr>
              <a:t>. </a:t>
            </a:r>
          </a:p>
          <a:p>
            <a:pPr lvl="0">
              <a:spcAft>
                <a:spcPts val="0"/>
              </a:spcAft>
              <a:buSzPts val="1000"/>
              <a:tabLst>
                <a:tab pos="457200" algn="l"/>
              </a:tabLst>
            </a:pPr>
            <a:r>
              <a:rPr lang="en-US" sz="2400" dirty="0" err="1">
                <a:solidFill>
                  <a:srgbClr val="000000"/>
                </a:solidFill>
                <a:latin typeface="Times New Roman" panose="02020603050405020304" pitchFamily="18" charset="0"/>
                <a:ea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nơi</a:t>
            </a:r>
            <a:r>
              <a:rPr lang="en-US" sz="2400" dirty="0">
                <a:solidFill>
                  <a:srgbClr val="000000"/>
                </a:solidFill>
                <a:latin typeface="Times New Roman" panose="02020603050405020304" pitchFamily="18" charset="0"/>
                <a:ea typeface="Times New Roman" panose="02020603050405020304" pitchFamily="18" charset="0"/>
              </a:rPr>
              <a:t> do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cậu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nhìn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tận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mắt</a:t>
            </a:r>
            <a:r>
              <a:rPr lang="en-US" sz="2400" i="1" dirty="0" err="1" smtClean="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i="1" dirty="0" err="1">
                <a:solidFill>
                  <a:srgbClr val="0D0D0D"/>
                </a:solidFill>
                <a:latin typeface="Times New Roman" panose="02020603050405020304" pitchFamily="18" charset="0"/>
                <a:ea typeface="Times New Roman" panose="02020603050405020304" pitchFamily="18" charset="0"/>
              </a:rPr>
              <a:t>Chi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tiết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này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cho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thấy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ngay</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từ</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còn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nhỏ</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cậu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rPr>
              <a:t> Hon – </a:t>
            </a:r>
            <a:r>
              <a:rPr lang="en-US" sz="2400" i="1" dirty="0" err="1">
                <a:solidFill>
                  <a:srgbClr val="0D0D0D"/>
                </a:solidFill>
                <a:latin typeface="Times New Roman" panose="02020603050405020304" pitchFamily="18" charset="0"/>
                <a:ea typeface="Times New Roman" panose="02020603050405020304" pitchFamily="18" charset="0"/>
              </a:rPr>
              <a:t>đa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đã</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vô</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cùng</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yêu</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thích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khoa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học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kĩ</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thuật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người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bản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lĩnh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biết</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vượt</a:t>
            </a:r>
            <a:r>
              <a:rPr lang="en-US" sz="2400" i="1" dirty="0">
                <a:solidFill>
                  <a:srgbClr val="0D0D0D"/>
                </a:solidFill>
                <a:latin typeface="Times New Roman" panose="02020603050405020304" pitchFamily="18" charset="0"/>
                <a:ea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rPr>
              <a:t>hoàn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cảnh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khó</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khăn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để</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theo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đuổi</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niềm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đam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mê</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của</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mình</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33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7108" y="34347"/>
            <a:ext cx="641778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HOẠT ĐỘNG LUYỆN TẬP</a:t>
            </a:r>
            <a:endParaRPr kumimoji="0" lang="en-US" sz="40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208425" y="742233"/>
            <a:ext cx="7484741" cy="548099"/>
          </a:xfrm>
          <a:prstGeom prst="rect">
            <a:avLst/>
          </a:prstGeom>
        </p:spPr>
        <p:txBody>
          <a:bodyPr wrap="none">
            <a:spAutoFit/>
          </a:bodyPr>
          <a:lstStyle/>
          <a:p>
            <a:pPr lvl="0">
              <a:lnSpc>
                <a:spcPct val="115000"/>
              </a:lnSpc>
              <a:spcAft>
                <a:spcPts val="0"/>
              </a:spcAft>
            </a:pPr>
            <a:r>
              <a:rPr lang="en-US" sz="2800" b="1" dirty="0" smtClean="0">
                <a:latin typeface="Times New Roman" panose="02020603050405020304" pitchFamily="18" charset="0"/>
                <a:ea typeface="Times New Roman" panose="02020603050405020304" pitchFamily="18" charset="0"/>
              </a:rPr>
              <a:t>3. </a:t>
            </a:r>
            <a:r>
              <a:rPr lang="en-US" sz="2800" b="1" dirty="0" err="1" smtClean="0">
                <a:latin typeface="Times New Roman" panose="02020603050405020304" pitchFamily="18" charset="0"/>
                <a:ea typeface="Times New Roman" panose="02020603050405020304" pitchFamily="18" charset="0"/>
              </a:rPr>
              <a:t>Bài</a:t>
            </a: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tập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Lập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bảng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thống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kê</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mẫu</a:t>
            </a:r>
            <a:r>
              <a:rPr lang="en-US" sz="2800" b="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83577393"/>
              </p:ext>
            </p:extLst>
          </p:nvPr>
        </p:nvGraphicFramePr>
        <p:xfrm>
          <a:off x="785951" y="1653028"/>
          <a:ext cx="10593975" cy="3364992"/>
        </p:xfrm>
        <a:graphic>
          <a:graphicData uri="http://schemas.openxmlformats.org/drawingml/2006/table">
            <a:tbl>
              <a:tblPr firstRow="1" firstCol="1" bandRow="1"/>
              <a:tblGrid>
                <a:gridCol w="4261145">
                  <a:extLst>
                    <a:ext uri="{9D8B030D-6E8A-4147-A177-3AD203B41FA5}">
                      <a16:colId xmlns:a16="http://schemas.microsoft.com/office/drawing/2014/main" val="358903210"/>
                    </a:ext>
                  </a:extLst>
                </a:gridCol>
                <a:gridCol w="3285958">
                  <a:extLst>
                    <a:ext uri="{9D8B030D-6E8A-4147-A177-3AD203B41FA5}">
                      <a16:colId xmlns:a16="http://schemas.microsoft.com/office/drawing/2014/main" val="3735684449"/>
                    </a:ext>
                  </a:extLst>
                </a:gridCol>
                <a:gridCol w="3046872">
                  <a:extLst>
                    <a:ext uri="{9D8B030D-6E8A-4147-A177-3AD203B41FA5}">
                      <a16:colId xmlns:a16="http://schemas.microsoft.com/office/drawing/2014/main" val="3889181373"/>
                    </a:ext>
                  </a:extLst>
                </a:gridCol>
              </a:tblGrid>
              <a:tr h="0">
                <a:tc>
                  <a:txBody>
                    <a:bodyPr/>
                    <a:lstStyle/>
                    <a:p>
                      <a:pPr algn="ctr">
                        <a:lnSpc>
                          <a:spcPct val="115000"/>
                        </a:lnSpc>
                        <a:spcAft>
                          <a:spcPts val="0"/>
                        </a:spcAft>
                      </a:pPr>
                      <a:r>
                        <a:rPr lang="en-US" sz="2400" b="1" dirty="0" err="1">
                          <a:solidFill>
                            <a:srgbClr val="C00000"/>
                          </a:solidFill>
                          <a:effectLst/>
                          <a:latin typeface="Times New Roman" panose="02020603050405020304" pitchFamily="18" charset="0"/>
                          <a:ea typeface="MS Mincho"/>
                          <a:cs typeface="Times New Roman" panose="02020603050405020304" pitchFamily="18" charset="0"/>
                        </a:rPr>
                        <a:t>Tên</a:t>
                      </a:r>
                      <a:r>
                        <a:rPr lang="en-US" sz="2400" b="1" dirty="0">
                          <a:solidFill>
                            <a:srgbClr val="C00000"/>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C00000"/>
                          </a:solidFill>
                          <a:effectLst/>
                          <a:latin typeface="Times New Roman" panose="02020603050405020304" pitchFamily="18" charset="0"/>
                          <a:ea typeface="MS Mincho"/>
                          <a:cs typeface="Times New Roman" panose="02020603050405020304" pitchFamily="18" charset="0"/>
                        </a:rPr>
                        <a:t>văn</a:t>
                      </a:r>
                      <a:r>
                        <a:rPr lang="en-US" sz="2400" b="1" dirty="0">
                          <a:solidFill>
                            <a:srgbClr val="C00000"/>
                          </a:solidFill>
                          <a:effectLst/>
                          <a:latin typeface="Times New Roman" panose="02020603050405020304" pitchFamily="18" charset="0"/>
                          <a:ea typeface="MS Mincho"/>
                          <a:cs typeface="Times New Roman" panose="02020603050405020304" pitchFamily="18" charset="0"/>
                        </a:rPr>
                        <a:t> </a:t>
                      </a:r>
                      <a:r>
                        <a:rPr lang="en-US" sz="2400" b="1" dirty="0" err="1">
                          <a:solidFill>
                            <a:srgbClr val="C00000"/>
                          </a:solidFill>
                          <a:effectLst/>
                          <a:latin typeface="Times New Roman" panose="02020603050405020304" pitchFamily="18" charset="0"/>
                          <a:ea typeface="MS Mincho"/>
                          <a:cs typeface="Times New Roman" panose="02020603050405020304" pitchFamily="18" charset="0"/>
                        </a:rPr>
                        <a:t>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solidFill>
                            <a:srgbClr val="C00000"/>
                          </a:solidFill>
                          <a:effectLst/>
                          <a:latin typeface="Times New Roman" panose="02020603050405020304" pitchFamily="18" charset="0"/>
                          <a:ea typeface="MS Mincho"/>
                          <a:cs typeface="Times New Roman" panose="02020603050405020304" pitchFamily="18" charset="0"/>
                        </a:rPr>
                        <a:t>Đặc sắc nội dung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solidFill>
                            <a:srgbClr val="C00000"/>
                          </a:solidFill>
                          <a:effectLst/>
                          <a:latin typeface="Times New Roman" panose="02020603050405020304" pitchFamily="18" charset="0"/>
                          <a:ea typeface="MS Mincho"/>
                          <a:cs typeface="Times New Roman" panose="02020603050405020304" pitchFamily="18" charset="0"/>
                        </a:rPr>
                        <a:t>Đặc sắc nghệ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650091"/>
                  </a:ext>
                </a:extLst>
              </a:tr>
              <a:tr h="0">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a:solidFill>
                            <a:srgbClr val="0D0D0D"/>
                          </a:solidFill>
                          <a:effectLst/>
                          <a:latin typeface="Times New Roman" panose="02020603050405020304" pitchFamily="18" charset="0"/>
                          <a:ea typeface="MS Mincho"/>
                          <a:cs typeface="Times New Roman" panose="02020603050405020304" pitchFamily="18" charset="0"/>
                        </a:rPr>
                        <a:t>(</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Nguyên</a:t>
                      </a:r>
                      <a:r>
                        <a:rPr lang="en-US" sz="2400" dirty="0">
                          <a:solidFill>
                            <a:srgbClr val="0D0D0D"/>
                          </a:solidFill>
                          <a:effectLst/>
                          <a:latin typeface="Times New Roman" panose="02020603050405020304" pitchFamily="18" charset="0"/>
                          <a:ea typeface="MS Mincho"/>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a:cs typeface="Times New Roman" panose="02020603050405020304" pitchFamily="18" charset="0"/>
                        </a:rPr>
                        <a:t>Hồng</a:t>
                      </a:r>
                      <a:r>
                        <a:rPr lang="en-US" sz="24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D0D0D"/>
                          </a:solidFill>
                          <a:effectLst/>
                          <a:latin typeface="Times New Roman" panose="02020603050405020304" pitchFamily="18" charset="0"/>
                          <a:ea typeface="MS Mincho"/>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D0D0D"/>
                          </a:solidFill>
                          <a:effectLst/>
                          <a:latin typeface="Times New Roman" panose="02020603050405020304" pitchFamily="18" charset="0"/>
                          <a:ea typeface="MS Mincho"/>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469662"/>
                  </a:ext>
                </a:extLst>
              </a:tr>
              <a:tr h="0">
                <a:tc>
                  <a:txBody>
                    <a:bodyPr/>
                    <a:lstStyle/>
                    <a:p>
                      <a:pPr>
                        <a:lnSpc>
                          <a:spcPct val="115000"/>
                        </a:lnSpc>
                        <a:spcAft>
                          <a:spcPts val="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D0D0D"/>
                          </a:solidFill>
                          <a:effectLst/>
                          <a:latin typeface="Times New Roman" panose="02020603050405020304" pitchFamily="18" charset="0"/>
                          <a:ea typeface="MS Mincho"/>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D0D0D"/>
                          </a:solidFill>
                          <a:effectLst/>
                          <a:latin typeface="Times New Roman" panose="02020603050405020304" pitchFamily="18" charset="0"/>
                          <a:ea typeface="MS Mincho"/>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37593"/>
                  </a:ext>
                </a:extLst>
              </a:tr>
              <a:tr h="0">
                <a:tc>
                  <a:txBody>
                    <a:bodyPr/>
                    <a:lstStyle/>
                    <a:p>
                      <a:pPr>
                        <a:lnSpc>
                          <a:spcPct val="115000"/>
                        </a:lnSpc>
                        <a:spcAft>
                          <a:spcPts val="0"/>
                        </a:spcAft>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 thơ ấu của Hon – đa </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(Hon – đa  Sô-i-chi-rô)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D0D0D"/>
                          </a:solidFill>
                          <a:effectLst/>
                          <a:latin typeface="Times New Roman" panose="02020603050405020304" pitchFamily="18" charset="0"/>
                          <a:ea typeface="MS Mincho"/>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727531"/>
                  </a:ext>
                </a:extLst>
              </a:tr>
              <a:tr h="0">
                <a:tc>
                  <a:txBody>
                    <a:bodyPr/>
                    <a:lstStyle/>
                    <a:p>
                      <a:pPr>
                        <a:lnSpc>
                          <a:spcPct val="115000"/>
                        </a:lnSpc>
                        <a:spcAft>
                          <a:spcPts val="0"/>
                        </a:spcAft>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Thẳm sâu Hồng Ngài </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(Lam Linh)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072746"/>
                  </a:ext>
                </a:extLst>
              </a:tr>
            </a:tbl>
          </a:graphicData>
        </a:graphic>
      </p:graphicFrame>
    </p:spTree>
    <p:extLst>
      <p:ext uri="{BB962C8B-B14F-4D97-AF65-F5344CB8AC3E}">
        <p14:creationId xmlns:p14="http://schemas.microsoft.com/office/powerpoint/2010/main" val="604743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143691"/>
            <a:ext cx="5246914" cy="104361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D. KĨ NĂNG 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5" name="Group 4"/>
          <p:cNvGrpSpPr/>
          <p:nvPr/>
        </p:nvGrpSpPr>
        <p:grpSpPr>
          <a:xfrm>
            <a:off x="1143724" y="1637502"/>
            <a:ext cx="9971951" cy="4459143"/>
            <a:chOff x="1143724" y="1637502"/>
            <a:chExt cx="9319625" cy="4459143"/>
          </a:xfrm>
        </p:grpSpPr>
        <p:sp>
          <p:nvSpPr>
            <p:cNvPr id="6" name="Freeform 5"/>
            <p:cNvSpPr/>
            <p:nvPr/>
          </p:nvSpPr>
          <p:spPr>
            <a:xfrm>
              <a:off x="1143724" y="1637502"/>
              <a:ext cx="6128291" cy="1199521"/>
            </a:xfrm>
            <a:custGeom>
              <a:avLst/>
              <a:gdLst>
                <a:gd name="connsiteX0" fmla="*/ 0 w 7201710"/>
                <a:gd name="connsiteY0" fmla="*/ 138427 h 1384273"/>
                <a:gd name="connsiteX1" fmla="*/ 138427 w 7201710"/>
                <a:gd name="connsiteY1" fmla="*/ 0 h 1384273"/>
                <a:gd name="connsiteX2" fmla="*/ 7063283 w 7201710"/>
                <a:gd name="connsiteY2" fmla="*/ 0 h 1384273"/>
                <a:gd name="connsiteX3" fmla="*/ 7201710 w 7201710"/>
                <a:gd name="connsiteY3" fmla="*/ 138427 h 1384273"/>
                <a:gd name="connsiteX4" fmla="*/ 7201710 w 7201710"/>
                <a:gd name="connsiteY4" fmla="*/ 1245846 h 1384273"/>
                <a:gd name="connsiteX5" fmla="*/ 7063283 w 7201710"/>
                <a:gd name="connsiteY5" fmla="*/ 1384273 h 1384273"/>
                <a:gd name="connsiteX6" fmla="*/ 138427 w 7201710"/>
                <a:gd name="connsiteY6" fmla="*/ 1384273 h 1384273"/>
                <a:gd name="connsiteX7" fmla="*/ 0 w 7201710"/>
                <a:gd name="connsiteY7" fmla="*/ 1245846 h 1384273"/>
                <a:gd name="connsiteX8" fmla="*/ 0 w 7201710"/>
                <a:gd name="connsiteY8" fmla="*/ 138427 h 138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1710" h="1384273">
                  <a:moveTo>
                    <a:pt x="0" y="138427"/>
                  </a:moveTo>
                  <a:cubicBezTo>
                    <a:pt x="0" y="61976"/>
                    <a:pt x="61976" y="0"/>
                    <a:pt x="138427" y="0"/>
                  </a:cubicBezTo>
                  <a:lnTo>
                    <a:pt x="7063283" y="0"/>
                  </a:lnTo>
                  <a:cubicBezTo>
                    <a:pt x="7139734" y="0"/>
                    <a:pt x="7201710" y="61976"/>
                    <a:pt x="7201710" y="138427"/>
                  </a:cubicBezTo>
                  <a:lnTo>
                    <a:pt x="7201710" y="1245846"/>
                  </a:lnTo>
                  <a:cubicBezTo>
                    <a:pt x="7201710" y="1322297"/>
                    <a:pt x="7139734" y="1384273"/>
                    <a:pt x="7063283" y="1384273"/>
                  </a:cubicBezTo>
                  <a:lnTo>
                    <a:pt x="138427" y="1384273"/>
                  </a:lnTo>
                  <a:cubicBezTo>
                    <a:pt x="61976" y="1384273"/>
                    <a:pt x="0" y="1322297"/>
                    <a:pt x="0" y="1245846"/>
                  </a:cubicBezTo>
                  <a:lnTo>
                    <a:pt x="0" y="138427"/>
                  </a:lnTo>
                  <a:close/>
                </a:path>
              </a:pathLst>
            </a:cu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3409" tIns="82454" rIns="103409" bIns="82454"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latin typeface="Times New Roman" panose="02020603050405020304" pitchFamily="18" charset="0"/>
                  <a:cs typeface="Times New Roman" panose="02020603050405020304" pitchFamily="18" charset="0"/>
                </a:rPr>
                <a:t>1. </a:t>
              </a:r>
              <a:r>
                <a:rPr lang="vi-VN" sz="2800" b="1" kern="1200" dirty="0" smtClean="0">
                  <a:solidFill>
                    <a:schemeClr val="bg1"/>
                  </a:solidFill>
                  <a:latin typeface="Times New Roman" panose="02020603050405020304" pitchFamily="18" charset="0"/>
                  <a:cs typeface="Times New Roman" panose="02020603050405020304" pitchFamily="18" charset="0"/>
                </a:rPr>
                <a:t>Kỉ niệm</a:t>
              </a:r>
              <a:r>
                <a:rPr lang="vi-VN" sz="2800" kern="1200" dirty="0" smtClean="0">
                  <a:solidFill>
                    <a:schemeClr val="bg1"/>
                  </a:solidFill>
                  <a:latin typeface="Times New Roman" panose="02020603050405020304" pitchFamily="18" charset="0"/>
                  <a:cs typeface="Times New Roman" panose="02020603050405020304" pitchFamily="18" charset="0"/>
                </a:rPr>
                <a:t> là những câu chuyện còn giữ lại được trong trí nhớ của mỗi người</a:t>
              </a:r>
              <a:r>
                <a:rPr lang="vi-VN" sz="3300" kern="1200" dirty="0" smtClean="0">
                  <a:latin typeface="Times New Roman" panose="02020603050405020304" pitchFamily="18" charset="0"/>
                  <a:cs typeface="Times New Roman" panose="02020603050405020304" pitchFamily="18" charset="0"/>
                </a:rPr>
                <a:t>.</a:t>
              </a:r>
              <a:endParaRPr lang="en-US" sz="3300" kern="1200" dirty="0">
                <a:latin typeface="Times New Roman" panose="02020603050405020304" pitchFamily="18" charset="0"/>
                <a:cs typeface="Times New Roman" panose="02020603050405020304" pitchFamily="18" charset="0"/>
              </a:endParaRPr>
            </a:p>
          </p:txBody>
        </p:sp>
        <p:sp>
          <p:nvSpPr>
            <p:cNvPr id="7" name="Freeform 6"/>
            <p:cNvSpPr/>
            <p:nvPr/>
          </p:nvSpPr>
          <p:spPr>
            <a:xfrm>
              <a:off x="1863894" y="2929400"/>
              <a:ext cx="720171" cy="1038205"/>
            </a:xfrm>
            <a:custGeom>
              <a:avLst/>
              <a:gdLst/>
              <a:ahLst/>
              <a:cxnLst/>
              <a:rect l="0" t="0" r="0" b="0"/>
              <a:pathLst>
                <a:path>
                  <a:moveTo>
                    <a:pt x="0" y="0"/>
                  </a:moveTo>
                  <a:lnTo>
                    <a:pt x="0" y="1038205"/>
                  </a:lnTo>
                  <a:lnTo>
                    <a:pt x="720171" y="1038205"/>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 name="Freeform 7"/>
            <p:cNvSpPr/>
            <p:nvPr/>
          </p:nvSpPr>
          <p:spPr>
            <a:xfrm>
              <a:off x="2584065" y="2929400"/>
              <a:ext cx="7879284" cy="1730341"/>
            </a:xfrm>
            <a:custGeom>
              <a:avLst/>
              <a:gdLst>
                <a:gd name="connsiteX0" fmla="*/ 0 w 7879284"/>
                <a:gd name="connsiteY0" fmla="*/ 138427 h 1384273"/>
                <a:gd name="connsiteX1" fmla="*/ 138427 w 7879284"/>
                <a:gd name="connsiteY1" fmla="*/ 0 h 1384273"/>
                <a:gd name="connsiteX2" fmla="*/ 7740857 w 7879284"/>
                <a:gd name="connsiteY2" fmla="*/ 0 h 1384273"/>
                <a:gd name="connsiteX3" fmla="*/ 7879284 w 7879284"/>
                <a:gd name="connsiteY3" fmla="*/ 138427 h 1384273"/>
                <a:gd name="connsiteX4" fmla="*/ 7879284 w 7879284"/>
                <a:gd name="connsiteY4" fmla="*/ 1245846 h 1384273"/>
                <a:gd name="connsiteX5" fmla="*/ 7740857 w 7879284"/>
                <a:gd name="connsiteY5" fmla="*/ 1384273 h 1384273"/>
                <a:gd name="connsiteX6" fmla="*/ 138427 w 7879284"/>
                <a:gd name="connsiteY6" fmla="*/ 1384273 h 1384273"/>
                <a:gd name="connsiteX7" fmla="*/ 0 w 7879284"/>
                <a:gd name="connsiteY7" fmla="*/ 1245846 h 1384273"/>
                <a:gd name="connsiteX8" fmla="*/ 0 w 7879284"/>
                <a:gd name="connsiteY8" fmla="*/ 138427 h 138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9284" h="1384273">
                  <a:moveTo>
                    <a:pt x="0" y="138427"/>
                  </a:moveTo>
                  <a:cubicBezTo>
                    <a:pt x="0" y="61976"/>
                    <a:pt x="61976" y="0"/>
                    <a:pt x="138427" y="0"/>
                  </a:cubicBezTo>
                  <a:lnTo>
                    <a:pt x="7740857" y="0"/>
                  </a:lnTo>
                  <a:cubicBezTo>
                    <a:pt x="7817308" y="0"/>
                    <a:pt x="7879284" y="61976"/>
                    <a:pt x="7879284" y="138427"/>
                  </a:cubicBezTo>
                  <a:lnTo>
                    <a:pt x="7879284" y="1245846"/>
                  </a:lnTo>
                  <a:cubicBezTo>
                    <a:pt x="7879284" y="1322297"/>
                    <a:pt x="7817308" y="1384273"/>
                    <a:pt x="7740857" y="1384273"/>
                  </a:cubicBezTo>
                  <a:lnTo>
                    <a:pt x="138427" y="1384273"/>
                  </a:lnTo>
                  <a:cubicBezTo>
                    <a:pt x="61976" y="1384273"/>
                    <a:pt x="0" y="1322297"/>
                    <a:pt x="0" y="1245846"/>
                  </a:cubicBezTo>
                  <a:lnTo>
                    <a:pt x="0" y="13842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4359" tIns="69754" rIns="84359" bIns="69754" numCol="1" spcCol="1270" anchor="ctr" anchorCtr="0">
              <a:noAutofit/>
            </a:bodyPr>
            <a:lstStyle/>
            <a:p>
              <a:pPr lvl="0" algn="l" defTabSz="10223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 </a:t>
              </a:r>
              <a:r>
                <a:rPr lang="vi-VN" sz="2800" b="1" kern="1200" dirty="0" smtClean="0">
                  <a:solidFill>
                    <a:schemeClr val="bg1"/>
                  </a:solidFill>
                  <a:latin typeface="Times New Roman" panose="02020603050405020304" pitchFamily="18" charset="0"/>
                  <a:cs typeface="Times New Roman" panose="02020603050405020304" pitchFamily="18" charset="0"/>
                </a:rPr>
                <a:t>Viết bài văn kể về một kỉ niệm </a:t>
              </a:r>
              <a:r>
                <a:rPr lang="vi-VN" sz="2800" kern="1200" dirty="0" smtClean="0">
                  <a:solidFill>
                    <a:schemeClr val="bg1"/>
                  </a:solidFill>
                  <a:latin typeface="Times New Roman" panose="02020603050405020304" pitchFamily="18" charset="0"/>
                  <a:cs typeface="Times New Roman" panose="02020603050405020304" pitchFamily="18" charset="0"/>
                </a:rPr>
                <a:t>là ghi lại những điều thú vị, có ấn tượng sâu sắc về một sự việc trong quá khứ mà em đã chứng kiến và trải nghiệm. Trong bài viết, người kể sử dụng ngôi thứ nhất, thường xưng "tôi".</a:t>
              </a:r>
              <a:endParaRPr lang="en-US" sz="2800" kern="1200" dirty="0">
                <a:solidFill>
                  <a:schemeClr val="bg1"/>
                </a:solidFill>
                <a:latin typeface="Times New Roman" panose="02020603050405020304" pitchFamily="18" charset="0"/>
                <a:cs typeface="Times New Roman" panose="02020603050405020304" pitchFamily="18" charset="0"/>
              </a:endParaRPr>
            </a:p>
          </p:txBody>
        </p:sp>
        <p:sp>
          <p:nvSpPr>
            <p:cNvPr id="9" name="Freeform 8"/>
            <p:cNvSpPr/>
            <p:nvPr/>
          </p:nvSpPr>
          <p:spPr>
            <a:xfrm>
              <a:off x="1863894" y="2837024"/>
              <a:ext cx="720171" cy="2714204"/>
            </a:xfrm>
            <a:custGeom>
              <a:avLst/>
              <a:gdLst/>
              <a:ahLst/>
              <a:cxnLst/>
              <a:rect l="0" t="0" r="0" b="0"/>
              <a:pathLst>
                <a:path>
                  <a:moveTo>
                    <a:pt x="0" y="0"/>
                  </a:moveTo>
                  <a:lnTo>
                    <a:pt x="0" y="2621827"/>
                  </a:lnTo>
                  <a:lnTo>
                    <a:pt x="720171" y="2621827"/>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0" name="Freeform 9"/>
            <p:cNvSpPr/>
            <p:nvPr/>
          </p:nvSpPr>
          <p:spPr>
            <a:xfrm>
              <a:off x="2584065" y="4844494"/>
              <a:ext cx="7879284" cy="1252151"/>
            </a:xfrm>
            <a:custGeom>
              <a:avLst/>
              <a:gdLst>
                <a:gd name="connsiteX0" fmla="*/ 0 w 4500084"/>
                <a:gd name="connsiteY0" fmla="*/ 109084 h 1090835"/>
                <a:gd name="connsiteX1" fmla="*/ 109084 w 4500084"/>
                <a:gd name="connsiteY1" fmla="*/ 0 h 1090835"/>
                <a:gd name="connsiteX2" fmla="*/ 4391001 w 4500084"/>
                <a:gd name="connsiteY2" fmla="*/ 0 h 1090835"/>
                <a:gd name="connsiteX3" fmla="*/ 4500085 w 4500084"/>
                <a:gd name="connsiteY3" fmla="*/ 109084 h 1090835"/>
                <a:gd name="connsiteX4" fmla="*/ 4500084 w 4500084"/>
                <a:gd name="connsiteY4" fmla="*/ 981752 h 1090835"/>
                <a:gd name="connsiteX5" fmla="*/ 4391000 w 4500084"/>
                <a:gd name="connsiteY5" fmla="*/ 1090836 h 1090835"/>
                <a:gd name="connsiteX6" fmla="*/ 109084 w 4500084"/>
                <a:gd name="connsiteY6" fmla="*/ 1090835 h 1090835"/>
                <a:gd name="connsiteX7" fmla="*/ 0 w 4500084"/>
                <a:gd name="connsiteY7" fmla="*/ 981751 h 1090835"/>
                <a:gd name="connsiteX8" fmla="*/ 0 w 4500084"/>
                <a:gd name="connsiteY8" fmla="*/ 109084 h 10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0084" h="1090835">
                  <a:moveTo>
                    <a:pt x="0" y="109084"/>
                  </a:moveTo>
                  <a:cubicBezTo>
                    <a:pt x="0" y="48839"/>
                    <a:pt x="48839" y="0"/>
                    <a:pt x="109084" y="0"/>
                  </a:cubicBezTo>
                  <a:lnTo>
                    <a:pt x="4391001" y="0"/>
                  </a:lnTo>
                  <a:cubicBezTo>
                    <a:pt x="4451246" y="0"/>
                    <a:pt x="4500085" y="48839"/>
                    <a:pt x="4500085" y="109084"/>
                  </a:cubicBezTo>
                  <a:cubicBezTo>
                    <a:pt x="4500085" y="399973"/>
                    <a:pt x="4500084" y="690863"/>
                    <a:pt x="4500084" y="981752"/>
                  </a:cubicBezTo>
                  <a:cubicBezTo>
                    <a:pt x="4500084" y="1041997"/>
                    <a:pt x="4451245" y="1090836"/>
                    <a:pt x="4391000" y="1090836"/>
                  </a:cubicBezTo>
                  <a:lnTo>
                    <a:pt x="109084" y="1090835"/>
                  </a:lnTo>
                  <a:cubicBezTo>
                    <a:pt x="48839" y="1090835"/>
                    <a:pt x="0" y="1041996"/>
                    <a:pt x="0" y="981751"/>
                  </a:cubicBezTo>
                  <a:lnTo>
                    <a:pt x="0" y="109084"/>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5764" tIns="61159" rIns="75764" bIns="61159" numCol="1" spcCol="1270" anchor="ctr" anchorCtr="0">
              <a:noAutofit/>
            </a:bodyPr>
            <a:lstStyle/>
            <a:p>
              <a:pPr lvl="0" defTabSz="1022350">
                <a:lnSpc>
                  <a:spcPct val="90000"/>
                </a:lnSpc>
                <a:spcBef>
                  <a:spcPct val="0"/>
                </a:spcBef>
                <a:spcAft>
                  <a:spcPct val="35000"/>
                </a:spcAft>
              </a:pPr>
              <a:r>
                <a:rPr lang="en-US" sz="2800" kern="1200" dirty="0" err="1" smtClean="0">
                  <a:solidFill>
                    <a:schemeClr val="bg1"/>
                  </a:solidFill>
                  <a:latin typeface="Times New Roman" panose="02020603050405020304" pitchFamily="18" charset="0"/>
                  <a:cs typeface="Times New Roman" panose="02020603050405020304" pitchFamily="18" charset="0"/>
                </a:rPr>
                <a:t>Ví</a:t>
              </a:r>
              <a:r>
                <a:rPr lang="en-US" sz="2800" kern="1200" dirty="0" smtClean="0">
                  <a:solidFill>
                    <a:schemeClr val="bg1"/>
                  </a:solidFill>
                  <a:latin typeface="Times New Roman" panose="02020603050405020304" pitchFamily="18" charset="0"/>
                  <a:cs typeface="Times New Roman" panose="02020603050405020304" pitchFamily="18" charset="0"/>
                </a:rPr>
                <a:t> </a:t>
              </a:r>
              <a:r>
                <a:rPr lang="en-US" sz="2800" kern="1200" dirty="0" err="1" smtClean="0">
                  <a:solidFill>
                    <a:schemeClr val="bg1"/>
                  </a:solidFill>
                  <a:latin typeface="Times New Roman" panose="02020603050405020304" pitchFamily="18" charset="0"/>
                  <a:cs typeface="Times New Roman" panose="02020603050405020304" pitchFamily="18" charset="0"/>
                </a:rPr>
                <a:t>dụ</a:t>
              </a:r>
              <a:r>
                <a:rPr lang="en-US" sz="2800"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văn</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bản</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Người</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thủ</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thư</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thời</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thơ</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ấu</a:t>
              </a:r>
              <a:r>
                <a:rPr lang="en-US" sz="2800" b="1" kern="1200" dirty="0" smtClean="0">
                  <a:solidFill>
                    <a:schemeClr val="bg1"/>
                  </a:solidFill>
                  <a:latin typeface="Times New Roman" panose="02020603050405020304" pitchFamily="18" charset="0"/>
                  <a:cs typeface="Times New Roman" panose="02020603050405020304" pitchFamily="18" charset="0"/>
                </a:rPr>
                <a:t>”</a:t>
              </a:r>
              <a:r>
                <a:rPr lang="en-US" sz="2800" kern="1200" dirty="0" smtClean="0">
                  <a:solidFill>
                    <a:schemeClr val="bg1"/>
                  </a:solidFill>
                  <a:latin typeface="Times New Roman" panose="02020603050405020304" pitchFamily="18" charset="0"/>
                  <a:cs typeface="Times New Roman" panose="02020603050405020304" pitchFamily="18" charset="0"/>
                </a:rPr>
                <a:t> </a:t>
              </a:r>
            </a:p>
            <a:p>
              <a:pPr lvl="0" algn="ctr" defTabSz="1022350">
                <a:lnSpc>
                  <a:spcPct val="90000"/>
                </a:lnSpc>
                <a:spcBef>
                  <a:spcPct val="0"/>
                </a:spcBef>
                <a:spcAft>
                  <a:spcPct val="35000"/>
                </a:spcAft>
              </a:pPr>
              <a:r>
                <a:rPr lang="en-US" sz="2800" kern="1200" dirty="0" smtClean="0">
                  <a:solidFill>
                    <a:schemeClr val="bg1"/>
                  </a:solidFill>
                  <a:latin typeface="Times New Roman" panose="02020603050405020304" pitchFamily="18" charset="0"/>
                  <a:cs typeface="Times New Roman" panose="02020603050405020304" pitchFamily="18" charset="0"/>
                </a:rPr>
                <a:t>(</a:t>
              </a:r>
              <a:r>
                <a:rPr lang="en-US" sz="2800" kern="1200" dirty="0" err="1" smtClean="0">
                  <a:solidFill>
                    <a:schemeClr val="bg1"/>
                  </a:solidFill>
                  <a:latin typeface="Times New Roman" panose="02020603050405020304" pitchFamily="18" charset="0"/>
                  <a:cs typeface="Times New Roman" panose="02020603050405020304" pitchFamily="18" charset="0"/>
                </a:rPr>
                <a:t>Nguyễn</a:t>
              </a:r>
              <a:r>
                <a:rPr lang="en-US" sz="2800" kern="1200" dirty="0" smtClean="0">
                  <a:solidFill>
                    <a:schemeClr val="bg1"/>
                  </a:solidFill>
                  <a:latin typeface="Times New Roman" panose="02020603050405020304" pitchFamily="18" charset="0"/>
                  <a:cs typeface="Times New Roman" panose="02020603050405020304" pitchFamily="18" charset="0"/>
                </a:rPr>
                <a:t> </a:t>
              </a:r>
              <a:r>
                <a:rPr lang="en-US" sz="2800" kern="1200" dirty="0" err="1" smtClean="0">
                  <a:solidFill>
                    <a:schemeClr val="bg1"/>
                  </a:solidFill>
                  <a:latin typeface="Times New Roman" panose="02020603050405020304" pitchFamily="18" charset="0"/>
                  <a:cs typeface="Times New Roman" panose="02020603050405020304" pitchFamily="18" charset="0"/>
                </a:rPr>
                <a:t>Thuỵ</a:t>
              </a:r>
              <a:r>
                <a:rPr lang="en-US" sz="2800" kern="1200" dirty="0" smtClean="0">
                  <a:solidFill>
                    <a:schemeClr val="bg1"/>
                  </a:solidFill>
                  <a:latin typeface="Times New Roman" panose="02020603050405020304" pitchFamily="18" charset="0"/>
                  <a:cs typeface="Times New Roman" panose="02020603050405020304" pitchFamily="18" charset="0"/>
                </a:rPr>
                <a:t> </a:t>
              </a:r>
              <a:r>
                <a:rPr lang="en-US" sz="2800" kern="1200" dirty="0" err="1" smtClean="0">
                  <a:solidFill>
                    <a:schemeClr val="bg1"/>
                  </a:solidFill>
                  <a:latin typeface="Times New Roman" panose="02020603050405020304" pitchFamily="18" charset="0"/>
                  <a:cs typeface="Times New Roman" panose="02020603050405020304" pitchFamily="18" charset="0"/>
                </a:rPr>
                <a:t>Anh</a:t>
              </a:r>
              <a:r>
                <a:rPr lang="en-US" sz="2800" kern="1200" dirty="0" smtClean="0">
                  <a:solidFill>
                    <a:schemeClr val="bg1"/>
                  </a:solidFill>
                  <a:latin typeface="Times New Roman" panose="02020603050405020304" pitchFamily="18" charset="0"/>
                  <a:cs typeface="Times New Roman" panose="02020603050405020304" pitchFamily="18" charset="0"/>
                </a:rPr>
                <a:t>) </a:t>
              </a:r>
              <a:endParaRPr lang="en-US" sz="2800" kern="1200"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p:cNvPicPr>
            <a:picLocks noChangeAspect="1"/>
          </p:cNvPicPr>
          <p:nvPr/>
        </p:nvPicPr>
        <p:blipFill>
          <a:blip r:embed="rId3"/>
          <a:stretch>
            <a:fillRect/>
          </a:stretch>
        </p:blipFill>
        <p:spPr>
          <a:xfrm>
            <a:off x="8150814" y="1001572"/>
            <a:ext cx="2619375" cy="17430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850097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5693" y="224135"/>
            <a:ext cx="6220614" cy="707886"/>
          </a:xfrm>
          <a:prstGeom prst="rect">
            <a:avLst/>
          </a:prstGeom>
          <a:noFill/>
        </p:spPr>
        <p:txBody>
          <a:bodyPr wrap="none" lIns="91440" tIns="45720" rIns="91440" bIns="45720">
            <a:spAutoFit/>
          </a:bodyPr>
          <a:lstStyle/>
          <a:p>
            <a:pPr algn="ctr"/>
            <a:r>
              <a:rPr lang="en-US"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VẬN DỤNG</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2631" y="932021"/>
            <a:ext cx="2040943" cy="548099"/>
          </a:xfrm>
          <a:prstGeom prst="rect">
            <a:avLst/>
          </a:prstGeom>
        </p:spPr>
        <p:txBody>
          <a:bodyPr wrap="none">
            <a:spAutoFit/>
          </a:bodyPr>
          <a:lstStyle/>
          <a:p>
            <a:pPr>
              <a:lnSpc>
                <a:spcPct val="115000"/>
              </a:lnSpc>
              <a:spcAft>
                <a:spcPts val="0"/>
              </a:spcAft>
            </a:pPr>
            <a:r>
              <a:rPr lang="en-US" sz="2800" b="1" dirty="0">
                <a:solidFill>
                  <a:srgbClr val="0D0D0D"/>
                </a:solidFill>
                <a:latin typeface="Times New Roman" panose="02020603050405020304" pitchFamily="18" charset="0"/>
                <a:ea typeface="Times New Roman" panose="02020603050405020304" pitchFamily="18" charset="0"/>
              </a:rPr>
              <a:t>1. </a:t>
            </a:r>
            <a:r>
              <a:rPr lang="en-US" sz="2800" b="1" dirty="0" err="1">
                <a:solidFill>
                  <a:srgbClr val="0D0D0D"/>
                </a:solidFill>
                <a:latin typeface="Times New Roman" panose="02020603050405020304" pitchFamily="18" charset="0"/>
                <a:ea typeface="Times New Roman" panose="02020603050405020304" pitchFamily="18" charset="0"/>
              </a:rPr>
              <a:t>Bài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tập</a:t>
            </a:r>
            <a:r>
              <a:rPr lang="en-US" sz="2800" b="1" dirty="0">
                <a:solidFill>
                  <a:srgbClr val="0D0D0D"/>
                </a:solidFill>
                <a:latin typeface="Times New Roman" panose="02020603050405020304" pitchFamily="18" charset="0"/>
                <a:ea typeface="Times New Roman" panose="02020603050405020304" pitchFamily="18" charset="0"/>
              </a:rPr>
              <a:t> 1:</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86658" y="1480120"/>
            <a:ext cx="3857082" cy="548099"/>
          </a:xfrm>
          <a:prstGeom prst="rect">
            <a:avLst/>
          </a:prstGeom>
        </p:spPr>
        <p:txBody>
          <a:bodyPr wrap="none">
            <a:spAutoFit/>
          </a:bodyPr>
          <a:lstStyle/>
          <a:p>
            <a:pPr>
              <a:lnSpc>
                <a:spcPct val="115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rPr>
              <a:t>HOẠT ĐỘNG NHÓM: </a:t>
            </a:r>
            <a:endParaRPr lang="en-US" sz="2800" b="1"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878397" y="973328"/>
            <a:ext cx="2312942" cy="1657350"/>
          </a:xfrm>
          <a:prstGeom prst="ellipse">
            <a:avLst/>
          </a:prstGeom>
          <a:ln>
            <a:noFill/>
          </a:ln>
          <a:effectLst>
            <a:softEdge rad="112500"/>
          </a:effectLst>
        </p:spPr>
      </p:pic>
      <p:sp>
        <p:nvSpPr>
          <p:cNvPr id="8" name="Rectangle 7"/>
          <p:cNvSpPr/>
          <p:nvPr/>
        </p:nvSpPr>
        <p:spPr>
          <a:xfrm>
            <a:off x="1021315" y="1987673"/>
            <a:ext cx="3641381" cy="587853"/>
          </a:xfrm>
          <a:prstGeom prst="rect">
            <a:avLst/>
          </a:prstGeom>
        </p:spPr>
        <p:txBody>
          <a:bodyPr wrap="none">
            <a:spAutoFit/>
          </a:bodyPr>
          <a:lstStyle/>
          <a:p>
            <a:pPr marL="30480" marR="30480" algn="just">
              <a:lnSpc>
                <a:spcPct val="115000"/>
              </a:lnSpc>
              <a:spcAft>
                <a:spcPts val="1200"/>
              </a:spcAft>
            </a:pPr>
            <a:r>
              <a:rPr lang="en-US" sz="2800" b="1" dirty="0" err="1">
                <a:solidFill>
                  <a:srgbClr val="0D0D0D"/>
                </a:solidFill>
                <a:latin typeface="Times New Roman" panose="02020603050405020304" pitchFamily="18" charset="0"/>
                <a:ea typeface="Times New Roman" panose="02020603050405020304" pitchFamily="18" charset="0"/>
              </a:rPr>
              <a:t>Thảo</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luận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vấn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đề</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sau</a:t>
            </a:r>
            <a:r>
              <a:rPr lang="en-US" sz="2800" b="1"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Cloud Callout 8"/>
          <p:cNvSpPr/>
          <p:nvPr/>
        </p:nvSpPr>
        <p:spPr>
          <a:xfrm>
            <a:off x="726994" y="2834640"/>
            <a:ext cx="7233491" cy="360534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lnSpc>
                <a:spcPct val="115000"/>
              </a:lnSpc>
              <a:spcAft>
                <a:spcPts val="1200"/>
              </a:spcAft>
            </a:pPr>
            <a:r>
              <a:rPr lang="en-US" sz="2400" dirty="0">
                <a:solidFill>
                  <a:srgbClr val="0D0D0D"/>
                </a:solidFill>
                <a:latin typeface="Times New Roman" panose="02020603050405020304" pitchFamily="18" charset="0"/>
                <a:ea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dòng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hồi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kí</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kỉ</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niệm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ấu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cậu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bé</a:t>
            </a:r>
            <a:r>
              <a:rPr lang="en-US" sz="2400" dirty="0">
                <a:solidFill>
                  <a:srgbClr val="0D0D0D"/>
                </a:solidFill>
                <a:latin typeface="Times New Roman" panose="02020603050405020304" pitchFamily="18" charset="0"/>
                <a:ea typeface="Times New Roman" panose="02020603050405020304" pitchFamily="18" charset="0"/>
              </a:rPr>
              <a:t> Hon – </a:t>
            </a:r>
            <a:r>
              <a:rPr lang="en-US" sz="2400" dirty="0" err="1">
                <a:solidFill>
                  <a:srgbClr val="0D0D0D"/>
                </a:solidFill>
                <a:latin typeface="Times New Roman" panose="02020603050405020304" pitchFamily="18" charset="0"/>
                <a:ea typeface="Times New Roman" panose="02020603050405020304" pitchFamily="18" charset="0"/>
              </a:rPr>
              <a:t>đa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hãy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nếu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suy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mỗi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hỏi</a:t>
            </a:r>
            <a:r>
              <a:rPr lang="en-US" sz="2400"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Làm</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thế</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nào</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để</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biến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ước</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mơ</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trở</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thành</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hiện</a:t>
            </a:r>
            <a:r>
              <a:rPr lang="en-US" sz="2400" i="1" dirty="0">
                <a:solidFill>
                  <a:srgbClr val="0D0D0D"/>
                </a:solidFill>
                <a:latin typeface="Times New Roman" panose="02020603050405020304" pitchFamily="18" charset="0"/>
                <a:ea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rPr>
              <a:t>thực</a:t>
            </a:r>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532898" y="1724372"/>
            <a:ext cx="3346817" cy="236437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p:cNvPicPr>
            <a:picLocks noChangeAspect="1"/>
          </p:cNvPicPr>
          <p:nvPr/>
        </p:nvPicPr>
        <p:blipFill>
          <a:blip r:embed="rId4"/>
          <a:stretch>
            <a:fillRect/>
          </a:stretch>
        </p:blipFill>
        <p:spPr>
          <a:xfrm>
            <a:off x="7960485" y="4462451"/>
            <a:ext cx="3342469" cy="218149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6253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2006" y="224135"/>
            <a:ext cx="622061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HOẠT ĐỘNG VẬN DỤNG</a:t>
            </a:r>
            <a:endParaRPr kumimoji="0" lang="en-US" sz="40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12631" y="932021"/>
            <a:ext cx="2040943"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1.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tập</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552395" y="1532877"/>
            <a:ext cx="2170787" cy="523220"/>
          </a:xfrm>
          <a:prstGeom prst="rect">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b="1" dirty="0">
                <a:solidFill>
                  <a:srgbClr val="0D0D0D"/>
                </a:solidFill>
                <a:latin typeface="Times New Roman" panose="02020603050405020304" pitchFamily="18" charset="0"/>
                <a:ea typeface="Times New Roman" panose="02020603050405020304" pitchFamily="18" charset="0"/>
              </a:rPr>
              <a:t> </a:t>
            </a:r>
            <a:r>
              <a:rPr lang="pt-BR" sz="2800" b="1" dirty="0" smtClean="0">
                <a:solidFill>
                  <a:srgbClr val="0D0D0D"/>
                </a:solidFill>
                <a:latin typeface="Times New Roman" panose="02020603050405020304" pitchFamily="18" charset="0"/>
                <a:ea typeface="Times New Roman" panose="02020603050405020304" pitchFamily="18" charset="0"/>
              </a:rPr>
              <a:t>   </a:t>
            </a:r>
            <a:r>
              <a:rPr kumimoji="0" lang="pt-BR"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Times New Roman" panose="02020603050405020304" pitchFamily="18" charset="0"/>
                <a:cs typeface="+mn-cs"/>
              </a:rPr>
              <a:t>Kết </a:t>
            </a:r>
            <a:r>
              <a:rPr kumimoji="0" lang="pt-BR" sz="28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luận: </a:t>
            </a:r>
            <a:r>
              <a:rPr kumimoji="0" lang="pt-BR" sz="2800" b="1" i="0" u="none" strike="noStrike" kern="1200" cap="none" spc="0" normalizeH="0" baseline="0" noProof="0" dirty="0" smtClean="0">
                <a:ln>
                  <a:noFill/>
                </a:ln>
                <a:solidFill>
                  <a:schemeClr val="bg1"/>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schemeClr val="bg1"/>
              </a:solidFill>
              <a:effectLst/>
              <a:uLnTx/>
              <a:uFillTx/>
              <a:latin typeface="Calibri" panose="020F0502020204030204"/>
              <a:cs typeface="+mn-cs"/>
            </a:endParaRPr>
          </a:p>
        </p:txBody>
      </p:sp>
      <p:sp>
        <p:nvSpPr>
          <p:cNvPr id="3" name="Rectangle 2"/>
          <p:cNvSpPr/>
          <p:nvPr/>
        </p:nvSpPr>
        <p:spPr>
          <a:xfrm>
            <a:off x="1632857" y="2120413"/>
            <a:ext cx="9771017" cy="3736472"/>
          </a:xfrm>
          <a:prstGeom prst="rect">
            <a:avLst/>
          </a:prstGeom>
          <a:blipFill>
            <a:blip r:embed="rId2"/>
            <a:tile tx="0" ty="0" sx="100000" sy="100000" flip="none" algn="tl"/>
          </a:blip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pt-BR" sz="26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Ước mơ có ý nghĩa vô cùng quan trọng vơi mỗi người: có ước mơ thì cuộc sống mỗi người mới có ý nghĩa bởi ước mơ là kim chỉ nam cho hành động mỗi người, tạo ra động lực để chúng ta cố gắng không mệt mỏi mỗi ngày đến khi đạt được điều ta mong muốn.</a:t>
            </a:r>
            <a:endParaRPr kumimoji="0" lang="en-US" sz="26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6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 Để ước mơ trở thành hiện thực thì ta phải đam mê thực sự, nỗ lực kiên trì mỗi ngày để hiện thực hoá ước mơ. Trên con đường chinh phục ước mơ, ta phải có đủ sự dũng cảm, bản lĩnh, trí tuệ để khắc phục mọi khó khăn, vượt qua mọi rào cản để chạm tay đến ước mơ nhanh nhất.</a:t>
            </a:r>
            <a:endParaRPr kumimoji="0" lang="en-US" sz="26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5543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2006" y="224135"/>
            <a:ext cx="622061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HOẠT ĐỘNG VẬN DỤNG</a:t>
            </a:r>
            <a:endParaRPr kumimoji="0" lang="en-US" sz="40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12631" y="932021"/>
            <a:ext cx="2040943"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1.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tập</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412631" y="1458011"/>
            <a:ext cx="4426212" cy="523220"/>
          </a:xfrm>
          <a:prstGeom prst="rect">
            <a:avLst/>
          </a:prstGeom>
        </p:spPr>
        <p:txBody>
          <a:bodyPr wrap="none">
            <a:spAutoFit/>
          </a:bodyPr>
          <a:lstStyle/>
          <a:p>
            <a:r>
              <a:rPr lang="en-US" sz="2800" b="1" dirty="0">
                <a:solidFill>
                  <a:srgbClr val="000000"/>
                </a:solidFill>
                <a:latin typeface="Times New Roman" panose="02020603050405020304" pitchFamily="18" charset="0"/>
                <a:ea typeface="Times New Roman" panose="02020603050405020304" pitchFamily="18" charset="0"/>
              </a:rPr>
              <a:t> 2. </a:t>
            </a:r>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rPr>
              <a:t> 2: </a:t>
            </a:r>
            <a:r>
              <a:rPr lang="en-US" sz="2800" b="1" dirty="0" err="1">
                <a:solidFill>
                  <a:srgbClr val="000000"/>
                </a:solidFill>
                <a:latin typeface="Times New Roman" panose="02020603050405020304" pitchFamily="18" charset="0"/>
                <a:ea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về</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nhà</a:t>
            </a:r>
            <a:endParaRPr lang="en-US" sz="2800" dirty="0"/>
          </a:p>
        </p:txBody>
      </p:sp>
      <p:sp>
        <p:nvSpPr>
          <p:cNvPr id="13" name="Rectangle 12"/>
          <p:cNvSpPr/>
          <p:nvPr/>
        </p:nvSpPr>
        <p:spPr>
          <a:xfrm>
            <a:off x="524042" y="2240798"/>
            <a:ext cx="4930894" cy="3065455"/>
          </a:xfrm>
          <a:prstGeom prst="rect">
            <a:avLst/>
          </a:prstGeom>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wrap="square">
            <a:spAutoFit/>
          </a:bodyPr>
          <a:lstStyle/>
          <a:p>
            <a:pPr marL="30480" marR="30480" algn="just">
              <a:lnSpc>
                <a:spcPct val="115000"/>
              </a:lnSpc>
              <a:spcAft>
                <a:spcPts val="1200"/>
              </a:spcAft>
            </a:pPr>
            <a:r>
              <a:rPr lang="en-US" sz="2800" dirty="0">
                <a:solidFill>
                  <a:srgbClr val="0D0D0D"/>
                </a:solidFill>
                <a:latin typeface="Times New Roman" panose="02020603050405020304" pitchFamily="18" charset="0"/>
                <a:ea typeface="Times New Roman" panose="02020603050405020304" pitchFamily="18" charset="0"/>
              </a:rPr>
              <a:t>Qua </a:t>
            </a:r>
            <a:r>
              <a:rPr lang="en-US" sz="2800" dirty="0" err="1">
                <a:solidFill>
                  <a:srgbClr val="0D0D0D"/>
                </a:solidFill>
                <a:latin typeface="Times New Roman" panose="02020603050405020304" pitchFamily="18" charset="0"/>
                <a:ea typeface="Times New Roman" panose="02020603050405020304" pitchFamily="18" charset="0"/>
              </a:rPr>
              <a:t>kiến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2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bản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hồi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rPr>
              <a:t> 3, </a:t>
            </a:r>
            <a:r>
              <a:rPr lang="en-US" sz="2800" dirty="0" err="1">
                <a:solidFill>
                  <a:srgbClr val="0D0D0D"/>
                </a:solidFill>
                <a:latin typeface="Times New Roman" panose="02020603050405020304" pitchFamily="18" charset="0"/>
                <a:ea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hãy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chuyến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rPr>
              <a:t> du </a:t>
            </a:r>
            <a:r>
              <a:rPr lang="en-US" sz="2800" dirty="0" err="1">
                <a:solidFill>
                  <a:srgbClr val="0D0D0D"/>
                </a:solidFill>
                <a:latin typeface="Times New Roman" panose="02020603050405020304" pitchFamily="18" charset="0"/>
                <a:ea typeface="Times New Roman" panose="02020603050405020304" pitchFamily="18" charset="0"/>
              </a:rPr>
              <a:t>lịch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đình</a:t>
            </a:r>
            <a:r>
              <a:rPr lang="en-US" sz="2800" dirty="0">
                <a:solidFill>
                  <a:srgbClr val="0D0D0D"/>
                </a:solidFill>
                <a:latin typeface="Times New Roman" panose="02020603050405020304" pitchFamily="18" charset="0"/>
                <a:ea typeface="Times New Roman" panose="02020603050405020304" pitchFamily="18" charset="0"/>
              </a:rPr>
              <a:t>/</a:t>
            </a:r>
            <a:r>
              <a:rPr lang="en-US" sz="2800" dirty="0" err="1">
                <a:solidFill>
                  <a:srgbClr val="0D0D0D"/>
                </a:solidFill>
                <a:latin typeface="Times New Roman" panose="02020603050405020304" pitchFamily="18" charset="0"/>
                <a:ea typeface="Times New Roman" panose="02020603050405020304" pitchFamily="18" charset="0"/>
              </a:rPr>
              <a:t>dịp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gần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đây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nhất</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6997987" y="2240797"/>
            <a:ext cx="4669971" cy="3065455"/>
          </a:xfrm>
          <a:prstGeom prst="rect">
            <a:avLst/>
          </a:prstGeom>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wrap="square">
            <a:spAutoFit/>
          </a:bodyPr>
          <a:lstStyle/>
          <a:p>
            <a:pPr marL="30480" marR="30480" algn="just">
              <a:lnSpc>
                <a:spcPct val="115000"/>
              </a:lnSpc>
              <a:spcAft>
                <a:spcPts val="1200"/>
              </a:spcAft>
            </a:pPr>
            <a:r>
              <a:rPr lang="en-US" sz="2800" b="1" dirty="0" err="1">
                <a:solidFill>
                  <a:srgbClr val="0D0D0D"/>
                </a:solidFill>
                <a:latin typeface="Times New Roman" panose="02020603050405020304" pitchFamily="18" charset="0"/>
                <a:ea typeface="Times New Roman" panose="02020603050405020304" pitchFamily="18" charset="0"/>
              </a:rPr>
              <a:t>Yêu</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cầu</a:t>
            </a:r>
            <a:r>
              <a:rPr lang="en-US" sz="2800" b="1"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nói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rõ</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gian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địa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điểm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cụ</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chuyến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tham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nhận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bản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cảnh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dọc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chuyến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2" name="Right Arrow 1"/>
          <p:cNvSpPr/>
          <p:nvPr/>
        </p:nvSpPr>
        <p:spPr>
          <a:xfrm>
            <a:off x="5804979" y="2930561"/>
            <a:ext cx="842963" cy="1685925"/>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24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0972" y="407036"/>
            <a:ext cx="3950057" cy="556434"/>
          </a:xfrm>
          <a:prstGeom prst="rect">
            <a:avLst/>
          </a:prstGeom>
        </p:spPr>
        <p:txBody>
          <a:bodyPr wrap="none">
            <a:spAutoFit/>
          </a:bodyPr>
          <a:lstStyle/>
          <a:p>
            <a:pPr algn="ctr">
              <a:lnSpc>
                <a:spcPct val="115000"/>
              </a:lnSpc>
              <a:spcBef>
                <a:spcPts val="200"/>
              </a:spcBef>
              <a:spcAft>
                <a:spcPts val="0"/>
              </a:spcAft>
            </a:pPr>
            <a:r>
              <a:rPr lang="en-US" sz="2800" b="1"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lang="en-US" sz="2800" b="1" dirty="0">
              <a:solidFill>
                <a:srgbClr val="6E94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470262" y="1330367"/>
            <a:ext cx="11194869" cy="298543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spcAft>
                <a:spcPts val="1200"/>
              </a:spcAft>
            </a:pPr>
            <a:r>
              <a:rPr lang="vi-VN" sz="2800" dirty="0">
                <a:solidFill>
                  <a:schemeClr val="bg1"/>
                </a:solidFill>
                <a:latin typeface="Times New Roman" panose="02020603050405020304" pitchFamily="18" charset="0"/>
                <a:ea typeface="Times New Roman" panose="02020603050405020304" pitchFamily="18" charset="0"/>
              </a:rPr>
              <a:t>1. Tìm hiểu thông tin về tác giả và thể loại của các đoạn trích đã học: thu thập các nguồn tư liệu khác nhau như bài viết, ảnh, video,...</a:t>
            </a:r>
            <a:endParaRPr lang="en-US" sz="2800" dirty="0">
              <a:solidFill>
                <a:schemeClr val="bg1"/>
              </a:solidFill>
              <a:latin typeface="Times New Roman" panose="02020603050405020304" pitchFamily="18" charset="0"/>
              <a:ea typeface="Times New Roman" panose="02020603050405020304" pitchFamily="18" charset="0"/>
            </a:endParaRPr>
          </a:p>
          <a:p>
            <a:pPr>
              <a:spcAft>
                <a:spcPts val="1200"/>
              </a:spcAft>
            </a:pPr>
            <a:r>
              <a:rPr lang="vi-VN" sz="2800" dirty="0">
                <a:solidFill>
                  <a:schemeClr val="bg1"/>
                </a:solidFill>
                <a:latin typeface="Times New Roman" panose="02020603050405020304" pitchFamily="18" charset="0"/>
                <a:ea typeface="Times New Roman" panose="02020603050405020304" pitchFamily="18" charset="0"/>
              </a:rPr>
              <a:t>2. Tìm đọc toàn bộ tác phẩm hồi kí </a:t>
            </a:r>
            <a:r>
              <a:rPr lang="vi-VN" sz="2800" i="1" dirty="0">
                <a:solidFill>
                  <a:schemeClr val="bg1"/>
                </a:solidFill>
                <a:latin typeface="Times New Roman" panose="02020603050405020304" pitchFamily="18" charset="0"/>
                <a:ea typeface="Times New Roman" panose="02020603050405020304" pitchFamily="18" charset="0"/>
              </a:rPr>
              <a:t>Những ngày thơ ấu</a:t>
            </a:r>
            <a:r>
              <a:rPr lang="vi-VN" sz="2800" dirty="0">
                <a:solidFill>
                  <a:schemeClr val="bg1"/>
                </a:solidFill>
                <a:latin typeface="Times New Roman" panose="02020603050405020304" pitchFamily="18" charset="0"/>
                <a:ea typeface="Times New Roman" panose="02020603050405020304" pitchFamily="18" charset="0"/>
              </a:rPr>
              <a:t> của Nguyên Hồng và một hồi kí khác về tuổi thơ mà em thích để có thể giới thiệu với các bạn trong lớp. </a:t>
            </a:r>
            <a:endParaRPr lang="en-US" sz="2800" dirty="0">
              <a:solidFill>
                <a:schemeClr val="bg1"/>
              </a:solidFill>
              <a:latin typeface="Times New Roman" panose="02020603050405020304" pitchFamily="18" charset="0"/>
              <a:ea typeface="Times New Roman" panose="02020603050405020304" pitchFamily="18" charset="0"/>
            </a:endParaRPr>
          </a:p>
          <a:p>
            <a:pPr>
              <a:spcAft>
                <a:spcPts val="1200"/>
              </a:spcAft>
            </a:pPr>
            <a:r>
              <a:rPr lang="vi-VN" sz="2800" dirty="0">
                <a:solidFill>
                  <a:schemeClr val="bg1"/>
                </a:solidFill>
                <a:latin typeface="Times New Roman" panose="02020603050405020304" pitchFamily="18" charset="0"/>
                <a:ea typeface="Times New Roman" panose="02020603050405020304" pitchFamily="18" charset="0"/>
              </a:rPr>
              <a:t>3. Đọc thêm một số bài du kí về "du lịch sinh thái", "du lịch miệt vườn".</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071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143691"/>
            <a:ext cx="5246914" cy="104361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D. KĨ NĂNG 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18" name="Group 17"/>
          <p:cNvGrpSpPr/>
          <p:nvPr/>
        </p:nvGrpSpPr>
        <p:grpSpPr>
          <a:xfrm>
            <a:off x="520133" y="1187310"/>
            <a:ext cx="11151734" cy="5094702"/>
            <a:chOff x="635453" y="1291812"/>
            <a:chExt cx="11151734" cy="4684598"/>
          </a:xfrm>
        </p:grpSpPr>
        <p:grpSp>
          <p:nvGrpSpPr>
            <p:cNvPr id="3" name="Group 2"/>
            <p:cNvGrpSpPr/>
            <p:nvPr/>
          </p:nvGrpSpPr>
          <p:grpSpPr>
            <a:xfrm>
              <a:off x="2937007" y="1291812"/>
              <a:ext cx="8850180" cy="4684598"/>
              <a:chOff x="2894145" y="1478587"/>
              <a:chExt cx="8457479" cy="4684598"/>
            </a:xfrm>
          </p:grpSpPr>
          <p:sp>
            <p:nvSpPr>
              <p:cNvPr id="7" name="Freeform 6"/>
              <p:cNvSpPr/>
              <p:nvPr/>
            </p:nvSpPr>
            <p:spPr>
              <a:xfrm>
                <a:off x="2894145" y="1478587"/>
                <a:ext cx="7970239" cy="646151"/>
              </a:xfrm>
              <a:custGeom>
                <a:avLst/>
                <a:gdLst>
                  <a:gd name="connsiteX0" fmla="*/ 0 w 7970239"/>
                  <a:gd name="connsiteY0" fmla="*/ 64615 h 646151"/>
                  <a:gd name="connsiteX1" fmla="*/ 64615 w 7970239"/>
                  <a:gd name="connsiteY1" fmla="*/ 0 h 646151"/>
                  <a:gd name="connsiteX2" fmla="*/ 7905624 w 7970239"/>
                  <a:gd name="connsiteY2" fmla="*/ 0 h 646151"/>
                  <a:gd name="connsiteX3" fmla="*/ 7970239 w 7970239"/>
                  <a:gd name="connsiteY3" fmla="*/ 64615 h 646151"/>
                  <a:gd name="connsiteX4" fmla="*/ 7970239 w 7970239"/>
                  <a:gd name="connsiteY4" fmla="*/ 581536 h 646151"/>
                  <a:gd name="connsiteX5" fmla="*/ 7905624 w 7970239"/>
                  <a:gd name="connsiteY5" fmla="*/ 646151 h 646151"/>
                  <a:gd name="connsiteX6" fmla="*/ 64615 w 7970239"/>
                  <a:gd name="connsiteY6" fmla="*/ 646151 h 646151"/>
                  <a:gd name="connsiteX7" fmla="*/ 0 w 7970239"/>
                  <a:gd name="connsiteY7" fmla="*/ 581536 h 646151"/>
                  <a:gd name="connsiteX8" fmla="*/ 0 w 7970239"/>
                  <a:gd name="connsiteY8" fmla="*/ 64615 h 6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0239" h="646151">
                    <a:moveTo>
                      <a:pt x="0" y="64615"/>
                    </a:moveTo>
                    <a:cubicBezTo>
                      <a:pt x="0" y="28929"/>
                      <a:pt x="28929" y="0"/>
                      <a:pt x="64615" y="0"/>
                    </a:cubicBezTo>
                    <a:lnTo>
                      <a:pt x="7905624" y="0"/>
                    </a:lnTo>
                    <a:cubicBezTo>
                      <a:pt x="7941310" y="0"/>
                      <a:pt x="7970239" y="28929"/>
                      <a:pt x="7970239" y="64615"/>
                    </a:cubicBezTo>
                    <a:lnTo>
                      <a:pt x="7970239" y="581536"/>
                    </a:lnTo>
                    <a:cubicBezTo>
                      <a:pt x="7970239" y="617222"/>
                      <a:pt x="7941310" y="646151"/>
                      <a:pt x="7905624" y="646151"/>
                    </a:cubicBezTo>
                    <a:lnTo>
                      <a:pt x="64615" y="646151"/>
                    </a:lnTo>
                    <a:cubicBezTo>
                      <a:pt x="28929" y="646151"/>
                      <a:pt x="0" y="617222"/>
                      <a:pt x="0" y="581536"/>
                    </a:cubicBezTo>
                    <a:lnTo>
                      <a:pt x="0" y="64615"/>
                    </a:lnTo>
                    <a:close/>
                  </a:path>
                </a:pathLst>
              </a:custGeom>
              <a:blipFill>
                <a:blip r:embed="rId2"/>
                <a:tile tx="0" ty="0" sx="100000" sy="100000" flip="none" algn="tl"/>
              </a:blipFill>
              <a:scene3d>
                <a:camera prst="orthographicFront"/>
                <a:lightRig rig="threePt" dir="t"/>
              </a:scene3d>
              <a:sp3d>
                <a:bevelT prst="convex"/>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645" tIns="49405" rIns="64645" bIns="49405"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2. </a:t>
                </a:r>
                <a:r>
                  <a:rPr lang="vi-VN" sz="2400" b="1" kern="1200" dirty="0" smtClean="0">
                    <a:latin typeface="Times New Roman" panose="02020603050405020304" pitchFamily="18" charset="0"/>
                    <a:cs typeface="Times New Roman" panose="02020603050405020304" pitchFamily="18" charset="0"/>
                  </a:rPr>
                  <a:t>Cách viết bài văn kể về một kỉ niệm của bản thân</a:t>
                </a:r>
                <a:endParaRPr lang="en-US" sz="2400" kern="1200" dirty="0">
                  <a:latin typeface="Times New Roman" panose="02020603050405020304" pitchFamily="18" charset="0"/>
                  <a:cs typeface="Times New Roman" panose="02020603050405020304" pitchFamily="18" charset="0"/>
                </a:endParaRPr>
              </a:p>
            </p:txBody>
          </p:sp>
          <p:sp>
            <p:nvSpPr>
              <p:cNvPr id="8" name="Freeform 7"/>
              <p:cNvSpPr/>
              <p:nvPr/>
            </p:nvSpPr>
            <p:spPr>
              <a:xfrm>
                <a:off x="3691169" y="2124738"/>
                <a:ext cx="797023" cy="484613"/>
              </a:xfrm>
              <a:custGeom>
                <a:avLst/>
                <a:gdLst/>
                <a:ahLst/>
                <a:cxnLst/>
                <a:rect l="0" t="0" r="0" b="0"/>
                <a:pathLst>
                  <a:path>
                    <a:moveTo>
                      <a:pt x="0" y="0"/>
                    </a:moveTo>
                    <a:lnTo>
                      <a:pt x="0" y="484613"/>
                    </a:lnTo>
                    <a:lnTo>
                      <a:pt x="797023" y="484613"/>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9" name="Freeform 8"/>
              <p:cNvSpPr/>
              <p:nvPr/>
            </p:nvSpPr>
            <p:spPr>
              <a:xfrm>
                <a:off x="4488193" y="2286276"/>
                <a:ext cx="6856721" cy="646151"/>
              </a:xfrm>
              <a:custGeom>
                <a:avLst/>
                <a:gdLst>
                  <a:gd name="connsiteX0" fmla="*/ 0 w 6856721"/>
                  <a:gd name="connsiteY0" fmla="*/ 64615 h 646151"/>
                  <a:gd name="connsiteX1" fmla="*/ 64615 w 6856721"/>
                  <a:gd name="connsiteY1" fmla="*/ 0 h 646151"/>
                  <a:gd name="connsiteX2" fmla="*/ 6792106 w 6856721"/>
                  <a:gd name="connsiteY2" fmla="*/ 0 h 646151"/>
                  <a:gd name="connsiteX3" fmla="*/ 6856721 w 6856721"/>
                  <a:gd name="connsiteY3" fmla="*/ 64615 h 646151"/>
                  <a:gd name="connsiteX4" fmla="*/ 6856721 w 6856721"/>
                  <a:gd name="connsiteY4" fmla="*/ 581536 h 646151"/>
                  <a:gd name="connsiteX5" fmla="*/ 6792106 w 6856721"/>
                  <a:gd name="connsiteY5" fmla="*/ 646151 h 646151"/>
                  <a:gd name="connsiteX6" fmla="*/ 64615 w 6856721"/>
                  <a:gd name="connsiteY6" fmla="*/ 646151 h 646151"/>
                  <a:gd name="connsiteX7" fmla="*/ 0 w 6856721"/>
                  <a:gd name="connsiteY7" fmla="*/ 581536 h 646151"/>
                  <a:gd name="connsiteX8" fmla="*/ 0 w 6856721"/>
                  <a:gd name="connsiteY8" fmla="*/ 64615 h 6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6721" h="646151">
                    <a:moveTo>
                      <a:pt x="0" y="64615"/>
                    </a:moveTo>
                    <a:cubicBezTo>
                      <a:pt x="0" y="28929"/>
                      <a:pt x="28929" y="0"/>
                      <a:pt x="64615" y="0"/>
                    </a:cubicBezTo>
                    <a:lnTo>
                      <a:pt x="6792106" y="0"/>
                    </a:lnTo>
                    <a:cubicBezTo>
                      <a:pt x="6827792" y="0"/>
                      <a:pt x="6856721" y="28929"/>
                      <a:pt x="6856721" y="64615"/>
                    </a:cubicBezTo>
                    <a:lnTo>
                      <a:pt x="6856721" y="581536"/>
                    </a:lnTo>
                    <a:cubicBezTo>
                      <a:pt x="6856721" y="617222"/>
                      <a:pt x="6827792" y="646151"/>
                      <a:pt x="6792106" y="646151"/>
                    </a:cubicBezTo>
                    <a:lnTo>
                      <a:pt x="64615" y="646151"/>
                    </a:lnTo>
                    <a:cubicBezTo>
                      <a:pt x="28929" y="646151"/>
                      <a:pt x="0" y="617222"/>
                      <a:pt x="0" y="581536"/>
                    </a:cubicBezTo>
                    <a:lnTo>
                      <a:pt x="0" y="64615"/>
                    </a:lnTo>
                    <a:close/>
                  </a:path>
                </a:pathLst>
              </a:custGeom>
              <a:blipFill>
                <a:blip r:embed="rId3"/>
                <a:tile tx="0" ty="0" sx="100000" sy="100000" flip="none" algn="tl"/>
              </a:blipFill>
              <a:scene3d>
                <a:camera prst="orthographicFront"/>
                <a:lightRig rig="threePt" dir="t"/>
              </a:scene3d>
              <a:sp3d>
                <a:bevelT prst="convex"/>
              </a:sp3d>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645" tIns="49405" rIns="64645" bIns="49405" numCol="1" spcCol="1270" anchor="ctr" anchorCtr="0">
                <a:noAutofit/>
              </a:bodyPr>
              <a:lstStyle/>
              <a:p>
                <a:pPr lvl="0" algn="l" defTabSz="1066800">
                  <a:lnSpc>
                    <a:spcPct val="90000"/>
                  </a:lnSpc>
                  <a:spcBef>
                    <a:spcPct val="0"/>
                  </a:spcBef>
                  <a:spcAft>
                    <a:spcPct val="35000"/>
                  </a:spcAft>
                </a:pPr>
                <a:r>
                  <a:rPr lang="vi-VN" sz="2400" kern="1200" dirty="0" smtClean="0">
                    <a:latin typeface="Times New Roman" panose="02020603050405020304" pitchFamily="18" charset="0"/>
                    <a:cs typeface="Times New Roman" panose="02020603050405020304" pitchFamily="18" charset="0"/>
                  </a:rPr>
                  <a:t>Xác định kỉ niệm được kể lại và nêu tên kỉ niệm đó ở nhan đề của bài viết.</a:t>
                </a:r>
                <a:endParaRPr lang="en-US" sz="2400"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3691169" y="2124738"/>
                <a:ext cx="797023" cy="1292302"/>
              </a:xfrm>
              <a:custGeom>
                <a:avLst/>
                <a:gdLst/>
                <a:ahLst/>
                <a:cxnLst/>
                <a:rect l="0" t="0" r="0" b="0"/>
                <a:pathLst>
                  <a:path>
                    <a:moveTo>
                      <a:pt x="0" y="0"/>
                    </a:moveTo>
                    <a:lnTo>
                      <a:pt x="0" y="1292302"/>
                    </a:lnTo>
                    <a:lnTo>
                      <a:pt x="797023" y="1292302"/>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4488193" y="3093966"/>
                <a:ext cx="6835806" cy="646151"/>
              </a:xfrm>
              <a:custGeom>
                <a:avLst/>
                <a:gdLst>
                  <a:gd name="connsiteX0" fmla="*/ 0 w 6835806"/>
                  <a:gd name="connsiteY0" fmla="*/ 64615 h 646151"/>
                  <a:gd name="connsiteX1" fmla="*/ 64615 w 6835806"/>
                  <a:gd name="connsiteY1" fmla="*/ 0 h 646151"/>
                  <a:gd name="connsiteX2" fmla="*/ 6771191 w 6835806"/>
                  <a:gd name="connsiteY2" fmla="*/ 0 h 646151"/>
                  <a:gd name="connsiteX3" fmla="*/ 6835806 w 6835806"/>
                  <a:gd name="connsiteY3" fmla="*/ 64615 h 646151"/>
                  <a:gd name="connsiteX4" fmla="*/ 6835806 w 6835806"/>
                  <a:gd name="connsiteY4" fmla="*/ 581536 h 646151"/>
                  <a:gd name="connsiteX5" fmla="*/ 6771191 w 6835806"/>
                  <a:gd name="connsiteY5" fmla="*/ 646151 h 646151"/>
                  <a:gd name="connsiteX6" fmla="*/ 64615 w 6835806"/>
                  <a:gd name="connsiteY6" fmla="*/ 646151 h 646151"/>
                  <a:gd name="connsiteX7" fmla="*/ 0 w 6835806"/>
                  <a:gd name="connsiteY7" fmla="*/ 581536 h 646151"/>
                  <a:gd name="connsiteX8" fmla="*/ 0 w 6835806"/>
                  <a:gd name="connsiteY8" fmla="*/ 64615 h 6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5806" h="646151">
                    <a:moveTo>
                      <a:pt x="0" y="64615"/>
                    </a:moveTo>
                    <a:cubicBezTo>
                      <a:pt x="0" y="28929"/>
                      <a:pt x="28929" y="0"/>
                      <a:pt x="64615" y="0"/>
                    </a:cubicBezTo>
                    <a:lnTo>
                      <a:pt x="6771191" y="0"/>
                    </a:lnTo>
                    <a:cubicBezTo>
                      <a:pt x="6806877" y="0"/>
                      <a:pt x="6835806" y="28929"/>
                      <a:pt x="6835806" y="64615"/>
                    </a:cubicBezTo>
                    <a:lnTo>
                      <a:pt x="6835806" y="581536"/>
                    </a:lnTo>
                    <a:cubicBezTo>
                      <a:pt x="6835806" y="617222"/>
                      <a:pt x="6806877" y="646151"/>
                      <a:pt x="6771191" y="646151"/>
                    </a:cubicBezTo>
                    <a:lnTo>
                      <a:pt x="64615" y="646151"/>
                    </a:lnTo>
                    <a:cubicBezTo>
                      <a:pt x="28929" y="646151"/>
                      <a:pt x="0" y="617222"/>
                      <a:pt x="0" y="581536"/>
                    </a:cubicBezTo>
                    <a:lnTo>
                      <a:pt x="0" y="64615"/>
                    </a:lnTo>
                    <a:close/>
                  </a:path>
                </a:pathLst>
              </a:custGeom>
              <a:blipFill>
                <a:blip r:embed="rId3"/>
                <a:tile tx="0" ty="0" sx="100000" sy="100000" flip="none" algn="tl"/>
              </a:blipFill>
              <a:scene3d>
                <a:camera prst="orthographicFront"/>
                <a:lightRig rig="threePt" dir="t"/>
              </a:scene3d>
              <a:sp3d>
                <a:bevelT prst="convex"/>
              </a:sp3d>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645" tIns="49405" rIns="64645" bIns="49405" numCol="1" spcCol="1270" anchor="ctr" anchorCtr="0">
                <a:noAutofit/>
              </a:bodyPr>
              <a:lstStyle/>
              <a:p>
                <a:pPr lvl="0" algn="l" defTabSz="1066800">
                  <a:lnSpc>
                    <a:spcPct val="90000"/>
                  </a:lnSpc>
                  <a:spcBef>
                    <a:spcPct val="0"/>
                  </a:spcBef>
                  <a:spcAft>
                    <a:spcPct val="35000"/>
                  </a:spcAft>
                </a:pPr>
                <a:r>
                  <a:rPr lang="vi-VN" sz="2400" kern="1200" dirty="0" smtClean="0">
                    <a:latin typeface="Times New Roman" panose="02020603050405020304" pitchFamily="18" charset="0"/>
                    <a:cs typeface="Times New Roman" panose="02020603050405020304" pitchFamily="18" charset="0"/>
                  </a:rPr>
                  <a:t>Kể về kỉ niệm đã xảy ra như thế nào? Có gì đặc sắc và đáng nhớ?</a:t>
                </a:r>
                <a:endParaRPr lang="en-US" sz="24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3691169" y="2124738"/>
                <a:ext cx="797023" cy="2099992"/>
              </a:xfrm>
              <a:custGeom>
                <a:avLst/>
                <a:gdLst/>
                <a:ahLst/>
                <a:cxnLst/>
                <a:rect l="0" t="0" r="0" b="0"/>
                <a:pathLst>
                  <a:path>
                    <a:moveTo>
                      <a:pt x="0" y="0"/>
                    </a:moveTo>
                    <a:lnTo>
                      <a:pt x="0" y="2099992"/>
                    </a:lnTo>
                    <a:lnTo>
                      <a:pt x="797023" y="2099992"/>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4488193" y="3901655"/>
                <a:ext cx="6859699" cy="646151"/>
              </a:xfrm>
              <a:custGeom>
                <a:avLst/>
                <a:gdLst>
                  <a:gd name="connsiteX0" fmla="*/ 0 w 6859699"/>
                  <a:gd name="connsiteY0" fmla="*/ 64615 h 646151"/>
                  <a:gd name="connsiteX1" fmla="*/ 64615 w 6859699"/>
                  <a:gd name="connsiteY1" fmla="*/ 0 h 646151"/>
                  <a:gd name="connsiteX2" fmla="*/ 6795084 w 6859699"/>
                  <a:gd name="connsiteY2" fmla="*/ 0 h 646151"/>
                  <a:gd name="connsiteX3" fmla="*/ 6859699 w 6859699"/>
                  <a:gd name="connsiteY3" fmla="*/ 64615 h 646151"/>
                  <a:gd name="connsiteX4" fmla="*/ 6859699 w 6859699"/>
                  <a:gd name="connsiteY4" fmla="*/ 581536 h 646151"/>
                  <a:gd name="connsiteX5" fmla="*/ 6795084 w 6859699"/>
                  <a:gd name="connsiteY5" fmla="*/ 646151 h 646151"/>
                  <a:gd name="connsiteX6" fmla="*/ 64615 w 6859699"/>
                  <a:gd name="connsiteY6" fmla="*/ 646151 h 646151"/>
                  <a:gd name="connsiteX7" fmla="*/ 0 w 6859699"/>
                  <a:gd name="connsiteY7" fmla="*/ 581536 h 646151"/>
                  <a:gd name="connsiteX8" fmla="*/ 0 w 6859699"/>
                  <a:gd name="connsiteY8" fmla="*/ 64615 h 6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9699" h="646151">
                    <a:moveTo>
                      <a:pt x="0" y="64615"/>
                    </a:moveTo>
                    <a:cubicBezTo>
                      <a:pt x="0" y="28929"/>
                      <a:pt x="28929" y="0"/>
                      <a:pt x="64615" y="0"/>
                    </a:cubicBezTo>
                    <a:lnTo>
                      <a:pt x="6795084" y="0"/>
                    </a:lnTo>
                    <a:cubicBezTo>
                      <a:pt x="6830770" y="0"/>
                      <a:pt x="6859699" y="28929"/>
                      <a:pt x="6859699" y="64615"/>
                    </a:cubicBezTo>
                    <a:lnTo>
                      <a:pt x="6859699" y="581536"/>
                    </a:lnTo>
                    <a:cubicBezTo>
                      <a:pt x="6859699" y="617222"/>
                      <a:pt x="6830770" y="646151"/>
                      <a:pt x="6795084" y="646151"/>
                    </a:cubicBezTo>
                    <a:lnTo>
                      <a:pt x="64615" y="646151"/>
                    </a:lnTo>
                    <a:cubicBezTo>
                      <a:pt x="28929" y="646151"/>
                      <a:pt x="0" y="617222"/>
                      <a:pt x="0" y="581536"/>
                    </a:cubicBezTo>
                    <a:lnTo>
                      <a:pt x="0" y="64615"/>
                    </a:lnTo>
                    <a:close/>
                  </a:path>
                </a:pathLst>
              </a:custGeom>
              <a:blipFill>
                <a:blip r:embed="rId3"/>
                <a:tile tx="0" ty="0" sx="100000" sy="100000" flip="none" algn="tl"/>
              </a:blipFill>
              <a:scene3d>
                <a:camera prst="orthographicFront"/>
                <a:lightRig rig="threePt" dir="t"/>
              </a:scene3d>
              <a:sp3d>
                <a:bevelT prst="convex"/>
              </a:sp3d>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645" tIns="49405" rIns="64645" bIns="49405" numCol="1" spcCol="1270" anchor="ctr" anchorCtr="0">
                <a:noAutofit/>
              </a:bodyPr>
              <a:lstStyle/>
              <a:p>
                <a:pPr lvl="0" algn="l" defTabSz="1066800">
                  <a:lnSpc>
                    <a:spcPct val="90000"/>
                  </a:lnSpc>
                  <a:spcBef>
                    <a:spcPct val="0"/>
                  </a:spcBef>
                  <a:spcAft>
                    <a:spcPct val="35000"/>
                  </a:spcAft>
                </a:pPr>
                <a:r>
                  <a:rPr lang="vi-VN" sz="2400" kern="1200" dirty="0" smtClean="0">
                    <a:latin typeface="Times New Roman" panose="02020603050405020304" pitchFamily="18" charset="0"/>
                    <a:cs typeface="Times New Roman" panose="02020603050405020304" pitchFamily="18" charset="0"/>
                  </a:rPr>
                  <a:t>Sử dụng ngôi kể thứ nhất, xưng "tôi" để dễ dàng trình bày những quan sát, suy nghĩ, cảm xúc của bản thân.</a:t>
                </a:r>
                <a:endParaRPr lang="en-US" sz="2400" kern="1200" dirty="0">
                  <a:latin typeface="Times New Roman" panose="02020603050405020304" pitchFamily="18" charset="0"/>
                  <a:cs typeface="Times New Roman" panose="02020603050405020304" pitchFamily="18" charset="0"/>
                </a:endParaRPr>
              </a:p>
            </p:txBody>
          </p:sp>
          <p:sp>
            <p:nvSpPr>
              <p:cNvPr id="14" name="Freeform 13"/>
              <p:cNvSpPr/>
              <p:nvPr/>
            </p:nvSpPr>
            <p:spPr>
              <a:xfrm>
                <a:off x="3691169" y="2124738"/>
                <a:ext cx="837312" cy="2907681"/>
              </a:xfrm>
              <a:custGeom>
                <a:avLst/>
                <a:gdLst/>
                <a:ahLst/>
                <a:cxnLst/>
                <a:rect l="0" t="0" r="0" b="0"/>
                <a:pathLst>
                  <a:path>
                    <a:moveTo>
                      <a:pt x="0" y="0"/>
                    </a:moveTo>
                    <a:lnTo>
                      <a:pt x="0" y="2907681"/>
                    </a:lnTo>
                    <a:lnTo>
                      <a:pt x="837312" y="2907681"/>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528482" y="4709344"/>
                <a:ext cx="6809723" cy="646151"/>
              </a:xfrm>
              <a:custGeom>
                <a:avLst/>
                <a:gdLst>
                  <a:gd name="connsiteX0" fmla="*/ 0 w 6809723"/>
                  <a:gd name="connsiteY0" fmla="*/ 64615 h 646151"/>
                  <a:gd name="connsiteX1" fmla="*/ 64615 w 6809723"/>
                  <a:gd name="connsiteY1" fmla="*/ 0 h 646151"/>
                  <a:gd name="connsiteX2" fmla="*/ 6745108 w 6809723"/>
                  <a:gd name="connsiteY2" fmla="*/ 0 h 646151"/>
                  <a:gd name="connsiteX3" fmla="*/ 6809723 w 6809723"/>
                  <a:gd name="connsiteY3" fmla="*/ 64615 h 646151"/>
                  <a:gd name="connsiteX4" fmla="*/ 6809723 w 6809723"/>
                  <a:gd name="connsiteY4" fmla="*/ 581536 h 646151"/>
                  <a:gd name="connsiteX5" fmla="*/ 6745108 w 6809723"/>
                  <a:gd name="connsiteY5" fmla="*/ 646151 h 646151"/>
                  <a:gd name="connsiteX6" fmla="*/ 64615 w 6809723"/>
                  <a:gd name="connsiteY6" fmla="*/ 646151 h 646151"/>
                  <a:gd name="connsiteX7" fmla="*/ 0 w 6809723"/>
                  <a:gd name="connsiteY7" fmla="*/ 581536 h 646151"/>
                  <a:gd name="connsiteX8" fmla="*/ 0 w 6809723"/>
                  <a:gd name="connsiteY8" fmla="*/ 64615 h 6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9723" h="646151">
                    <a:moveTo>
                      <a:pt x="0" y="64615"/>
                    </a:moveTo>
                    <a:cubicBezTo>
                      <a:pt x="0" y="28929"/>
                      <a:pt x="28929" y="0"/>
                      <a:pt x="64615" y="0"/>
                    </a:cubicBezTo>
                    <a:lnTo>
                      <a:pt x="6745108" y="0"/>
                    </a:lnTo>
                    <a:cubicBezTo>
                      <a:pt x="6780794" y="0"/>
                      <a:pt x="6809723" y="28929"/>
                      <a:pt x="6809723" y="64615"/>
                    </a:cubicBezTo>
                    <a:lnTo>
                      <a:pt x="6809723" y="581536"/>
                    </a:lnTo>
                    <a:cubicBezTo>
                      <a:pt x="6809723" y="617222"/>
                      <a:pt x="6780794" y="646151"/>
                      <a:pt x="6745108" y="646151"/>
                    </a:cubicBezTo>
                    <a:lnTo>
                      <a:pt x="64615" y="646151"/>
                    </a:lnTo>
                    <a:cubicBezTo>
                      <a:pt x="28929" y="646151"/>
                      <a:pt x="0" y="617222"/>
                      <a:pt x="0" y="581536"/>
                    </a:cubicBezTo>
                    <a:lnTo>
                      <a:pt x="0" y="64615"/>
                    </a:lnTo>
                    <a:close/>
                  </a:path>
                </a:pathLst>
              </a:custGeom>
              <a:blipFill>
                <a:blip r:embed="rId3"/>
                <a:tile tx="0" ty="0" sx="100000" sy="100000" flip="none" algn="tl"/>
              </a:blipFill>
              <a:scene3d>
                <a:camera prst="orthographicFront"/>
                <a:lightRig rig="threePt" dir="t"/>
              </a:scene3d>
              <a:sp3d>
                <a:bevelT prst="convex"/>
              </a:sp3d>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645" tIns="49405" rIns="64645" bIns="49405" numCol="1" spcCol="1270" anchor="ctr" anchorCtr="0">
                <a:noAutofit/>
              </a:bodyPr>
              <a:lstStyle/>
              <a:p>
                <a:pPr lvl="0" algn="l" defTabSz="1066800">
                  <a:lnSpc>
                    <a:spcPct val="90000"/>
                  </a:lnSpc>
                  <a:spcBef>
                    <a:spcPct val="0"/>
                  </a:spcBef>
                  <a:spcAft>
                    <a:spcPct val="35000"/>
                  </a:spcAft>
                </a:pPr>
                <a:r>
                  <a:rPr lang="vi-VN" sz="2400" kern="1200" dirty="0" smtClean="0">
                    <a:latin typeface="Times New Roman" panose="02020603050405020304" pitchFamily="18" charset="0"/>
                    <a:cs typeface="Times New Roman" panose="02020603050405020304" pitchFamily="18" charset="0"/>
                  </a:rPr>
                  <a:t>Suy nghĩ về những ảnh hưởng, tác động của kỉ niệm ấy.</a:t>
                </a:r>
                <a:endParaRPr lang="en-US" sz="2400" kern="1200" dirty="0">
                  <a:latin typeface="Times New Roman" panose="02020603050405020304" pitchFamily="18" charset="0"/>
                  <a:cs typeface="Times New Roman" panose="02020603050405020304" pitchFamily="18" charset="0"/>
                </a:endParaRPr>
              </a:p>
            </p:txBody>
          </p:sp>
          <p:sp>
            <p:nvSpPr>
              <p:cNvPr id="16" name="Freeform 15"/>
              <p:cNvSpPr/>
              <p:nvPr/>
            </p:nvSpPr>
            <p:spPr>
              <a:xfrm>
                <a:off x="3691169" y="2124738"/>
                <a:ext cx="797023" cy="3715370"/>
              </a:xfrm>
              <a:custGeom>
                <a:avLst/>
                <a:gdLst/>
                <a:ahLst/>
                <a:cxnLst/>
                <a:rect l="0" t="0" r="0" b="0"/>
                <a:pathLst>
                  <a:path>
                    <a:moveTo>
                      <a:pt x="0" y="0"/>
                    </a:moveTo>
                    <a:lnTo>
                      <a:pt x="0" y="3715370"/>
                    </a:lnTo>
                    <a:lnTo>
                      <a:pt x="797023" y="3715370"/>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4488193" y="5517034"/>
                <a:ext cx="6863431" cy="646151"/>
              </a:xfrm>
              <a:custGeom>
                <a:avLst/>
                <a:gdLst>
                  <a:gd name="connsiteX0" fmla="*/ 0 w 6863431"/>
                  <a:gd name="connsiteY0" fmla="*/ 64615 h 646151"/>
                  <a:gd name="connsiteX1" fmla="*/ 64615 w 6863431"/>
                  <a:gd name="connsiteY1" fmla="*/ 0 h 646151"/>
                  <a:gd name="connsiteX2" fmla="*/ 6798816 w 6863431"/>
                  <a:gd name="connsiteY2" fmla="*/ 0 h 646151"/>
                  <a:gd name="connsiteX3" fmla="*/ 6863431 w 6863431"/>
                  <a:gd name="connsiteY3" fmla="*/ 64615 h 646151"/>
                  <a:gd name="connsiteX4" fmla="*/ 6863431 w 6863431"/>
                  <a:gd name="connsiteY4" fmla="*/ 581536 h 646151"/>
                  <a:gd name="connsiteX5" fmla="*/ 6798816 w 6863431"/>
                  <a:gd name="connsiteY5" fmla="*/ 646151 h 646151"/>
                  <a:gd name="connsiteX6" fmla="*/ 64615 w 6863431"/>
                  <a:gd name="connsiteY6" fmla="*/ 646151 h 646151"/>
                  <a:gd name="connsiteX7" fmla="*/ 0 w 6863431"/>
                  <a:gd name="connsiteY7" fmla="*/ 581536 h 646151"/>
                  <a:gd name="connsiteX8" fmla="*/ 0 w 6863431"/>
                  <a:gd name="connsiteY8" fmla="*/ 64615 h 64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3431" h="646151">
                    <a:moveTo>
                      <a:pt x="0" y="64615"/>
                    </a:moveTo>
                    <a:cubicBezTo>
                      <a:pt x="0" y="28929"/>
                      <a:pt x="28929" y="0"/>
                      <a:pt x="64615" y="0"/>
                    </a:cubicBezTo>
                    <a:lnTo>
                      <a:pt x="6798816" y="0"/>
                    </a:lnTo>
                    <a:cubicBezTo>
                      <a:pt x="6834502" y="0"/>
                      <a:pt x="6863431" y="28929"/>
                      <a:pt x="6863431" y="64615"/>
                    </a:cubicBezTo>
                    <a:lnTo>
                      <a:pt x="6863431" y="581536"/>
                    </a:lnTo>
                    <a:cubicBezTo>
                      <a:pt x="6863431" y="617222"/>
                      <a:pt x="6834502" y="646151"/>
                      <a:pt x="6798816" y="646151"/>
                    </a:cubicBezTo>
                    <a:lnTo>
                      <a:pt x="64615" y="646151"/>
                    </a:lnTo>
                    <a:cubicBezTo>
                      <a:pt x="28929" y="646151"/>
                      <a:pt x="0" y="617222"/>
                      <a:pt x="0" y="581536"/>
                    </a:cubicBezTo>
                    <a:lnTo>
                      <a:pt x="0" y="64615"/>
                    </a:lnTo>
                    <a:close/>
                  </a:path>
                </a:pathLst>
              </a:custGeom>
              <a:blipFill>
                <a:blip r:embed="rId3"/>
                <a:tile tx="0" ty="0" sx="100000" sy="100000" flip="none" algn="tl"/>
              </a:blipFill>
              <a:scene3d>
                <a:camera prst="orthographicFront"/>
                <a:lightRig rig="threePt" dir="t"/>
              </a:scene3d>
              <a:sp3d>
                <a:bevelT prst="convex"/>
              </a:sp3d>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645" tIns="49405" rIns="64645" bIns="49405" numCol="1" spcCol="1270" anchor="ctr" anchorCtr="0">
                <a:noAutofit/>
              </a:bodyPr>
              <a:lstStyle/>
              <a:p>
                <a:pPr lvl="0" algn="l" defTabSz="1066800">
                  <a:lnSpc>
                    <a:spcPct val="90000"/>
                  </a:lnSpc>
                  <a:spcBef>
                    <a:spcPct val="0"/>
                  </a:spcBef>
                  <a:spcAft>
                    <a:spcPct val="35000"/>
                  </a:spcAft>
                </a:pPr>
                <a:r>
                  <a:rPr lang="vi-VN" sz="2400" kern="1200" dirty="0" smtClean="0">
                    <a:latin typeface="Times New Roman" panose="02020603050405020304" pitchFamily="18" charset="0"/>
                    <a:cs typeface="Times New Roman" panose="02020603050405020304" pitchFamily="18" charset="0"/>
                  </a:rPr>
                  <a:t>Kết thúc: Nói lên mong ước và cảm nghĩ của người viết.</a:t>
                </a:r>
                <a:endParaRPr lang="en-US" sz="2400" kern="1200" dirty="0">
                  <a:latin typeface="Times New Roman" panose="02020603050405020304" pitchFamily="18" charset="0"/>
                  <a:cs typeface="Times New Roman" panose="02020603050405020304" pitchFamily="18" charset="0"/>
                </a:endParaRPr>
              </a:p>
            </p:txBody>
          </p:sp>
        </p:grpSp>
        <p:pic>
          <p:nvPicPr>
            <p:cNvPr id="5" name="Picture 4"/>
            <p:cNvPicPr>
              <a:picLocks noChangeAspect="1"/>
            </p:cNvPicPr>
            <p:nvPr/>
          </p:nvPicPr>
          <p:blipFill>
            <a:blip r:embed="rId4"/>
            <a:stretch>
              <a:fillRect/>
            </a:stretch>
          </p:blipFill>
          <p:spPr>
            <a:xfrm>
              <a:off x="635453" y="1997631"/>
              <a:ext cx="2952750" cy="1980656"/>
            </a:xfrm>
            <a:prstGeom prst="rect">
              <a:avLst/>
            </a:prstGeom>
          </p:spPr>
        </p:pic>
        <p:pic>
          <p:nvPicPr>
            <p:cNvPr id="6" name="Picture 5"/>
            <p:cNvPicPr>
              <a:picLocks noChangeAspect="1"/>
            </p:cNvPicPr>
            <p:nvPr/>
          </p:nvPicPr>
          <p:blipFill>
            <a:blip r:embed="rId5"/>
            <a:stretch>
              <a:fillRect/>
            </a:stretch>
          </p:blipFill>
          <p:spPr>
            <a:xfrm>
              <a:off x="635453" y="4076988"/>
              <a:ext cx="2952750" cy="1881051"/>
            </a:xfrm>
            <a:prstGeom prst="rect">
              <a:avLst/>
            </a:prstGeom>
          </p:spPr>
        </p:pic>
      </p:grpSp>
    </p:spTree>
    <p:extLst>
      <p:ext uri="{BB962C8B-B14F-4D97-AF65-F5344CB8AC3E}">
        <p14:creationId xmlns:p14="http://schemas.microsoft.com/office/powerpoint/2010/main" val="230659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143691"/>
            <a:ext cx="5246914" cy="104361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D. KĨ NĂNG 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121920" y="1047116"/>
            <a:ext cx="2319802" cy="587853"/>
          </a:xfrm>
          <a:prstGeom prst="rect">
            <a:avLst/>
          </a:prstGeom>
        </p:spPr>
        <p:txBody>
          <a:bodyPr wrap="none">
            <a:spAutoFit/>
          </a:bodyPr>
          <a:lstStyle/>
          <a:p>
            <a:pPr>
              <a:lnSpc>
                <a:spcPct val="115000"/>
              </a:lnSpc>
              <a:spcAft>
                <a:spcPts val="1200"/>
              </a:spcAft>
            </a:pPr>
            <a:r>
              <a:rPr lang="en-US" sz="2800" b="1" dirty="0">
                <a:solidFill>
                  <a:srgbClr val="0D0D0D"/>
                </a:solidFill>
                <a:latin typeface="Times New Roman" panose="02020603050405020304" pitchFamily="18" charset="0"/>
                <a:ea typeface="Times New Roman" panose="02020603050405020304" pitchFamily="18" charset="0"/>
              </a:rPr>
              <a:t>II. </a:t>
            </a:r>
            <a:r>
              <a:rPr lang="en-US" sz="2800" b="1" dirty="0" err="1">
                <a:solidFill>
                  <a:srgbClr val="0D0D0D"/>
                </a:solidFill>
                <a:latin typeface="Times New Roman" panose="02020603050405020304" pitchFamily="18" charset="0"/>
                <a:ea typeface="Times New Roman" panose="02020603050405020304" pitchFamily="18" charset="0"/>
              </a:rPr>
              <a:t>Thực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hành</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Diagram 7"/>
          <p:cNvGraphicFramePr/>
          <p:nvPr>
            <p:extLst>
              <p:ext uri="{D42A27DB-BD31-4B8C-83A1-F6EECF244321}">
                <p14:modId xmlns:p14="http://schemas.microsoft.com/office/powerpoint/2010/main" val="263909194"/>
              </p:ext>
            </p:extLst>
          </p:nvPr>
        </p:nvGraphicFramePr>
        <p:xfrm>
          <a:off x="1500097" y="1906225"/>
          <a:ext cx="9019177" cy="4034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5503024" y="1644615"/>
            <a:ext cx="1723549" cy="646331"/>
          </a:xfrm>
          <a:prstGeom prst="rect">
            <a:avLst/>
          </a:prstGeom>
          <a:scene3d>
            <a:camera prst="orthographicFront"/>
            <a:lightRig rig="threePt" dir="t"/>
          </a:scene3d>
          <a:sp3d>
            <a:bevelT w="139700" prst="cross"/>
          </a:sp3d>
        </p:spPr>
        <p:style>
          <a:lnRef idx="0">
            <a:schemeClr val="accent2"/>
          </a:lnRef>
          <a:fillRef idx="3">
            <a:schemeClr val="accent2"/>
          </a:fillRef>
          <a:effectRef idx="3">
            <a:schemeClr val="accent2"/>
          </a:effectRef>
          <a:fontRef idx="minor">
            <a:schemeClr val="lt1"/>
          </a:fontRef>
        </p:style>
        <p:txBody>
          <a:bodyPr wrap="none">
            <a:spAutoFit/>
          </a:bodyPr>
          <a:lstStyle/>
          <a:p>
            <a:r>
              <a:rPr lang="en-US" sz="36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56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143691"/>
            <a:ext cx="5246914" cy="104361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D. KĨ NĂNG 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121920" y="1047116"/>
            <a:ext cx="2319802"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8" name="Diagram 7"/>
          <p:cNvGraphicFramePr/>
          <p:nvPr>
            <p:extLst>
              <p:ext uri="{D42A27DB-BD31-4B8C-83A1-F6EECF244321}">
                <p14:modId xmlns:p14="http://schemas.microsoft.com/office/powerpoint/2010/main" val="2406790965"/>
              </p:ext>
            </p:extLst>
          </p:nvPr>
        </p:nvGraphicFramePr>
        <p:xfrm>
          <a:off x="2835003" y="1542472"/>
          <a:ext cx="9019177" cy="4034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owchart: Display 1"/>
          <p:cNvSpPr/>
          <p:nvPr/>
        </p:nvSpPr>
        <p:spPr>
          <a:xfrm>
            <a:off x="337820" y="2860766"/>
            <a:ext cx="2497184" cy="1397725"/>
          </a:xfrm>
          <a:prstGeom prst="flowChartDisplay">
            <a:avLst/>
          </a:prstGeom>
          <a:blipFill>
            <a:blip r:embed="rId7"/>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97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143691"/>
            <a:ext cx="5246914" cy="104361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D. KĨ NĂNG 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121920" y="1047116"/>
            <a:ext cx="2319802"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Flowchart: Display 1"/>
          <p:cNvSpPr/>
          <p:nvPr/>
        </p:nvSpPr>
        <p:spPr>
          <a:xfrm>
            <a:off x="1281821" y="3121318"/>
            <a:ext cx="2497184" cy="1583860"/>
          </a:xfrm>
          <a:prstGeom prst="flowChartDisplay">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800" b="1" dirty="0" err="1">
                <a:solidFill>
                  <a:srgbClr val="FF0000"/>
                </a:solidFill>
                <a:latin typeface="Times New Roman" panose="02020603050405020304" pitchFamily="18" charset="0"/>
                <a:ea typeface="Times New Roman" panose="02020603050405020304" pitchFamily="18" charset="0"/>
              </a:rPr>
              <a:t>Bước</a:t>
            </a:r>
            <a:r>
              <a:rPr lang="en-US" sz="2800" b="1" dirty="0">
                <a:solidFill>
                  <a:srgbClr val="FF0000"/>
                </a:solidFill>
                <a:latin typeface="Times New Roman" panose="02020603050405020304" pitchFamily="18" charset="0"/>
                <a:ea typeface="Times New Roman" panose="02020603050405020304" pitchFamily="18" charset="0"/>
              </a:rPr>
              <a:t> 2: </a:t>
            </a:r>
            <a:r>
              <a:rPr lang="en-US" sz="2800" b="1" dirty="0" err="1">
                <a:solidFill>
                  <a:srgbClr val="FF0000"/>
                </a:solidFill>
                <a:latin typeface="Times New Roman" panose="02020603050405020304" pitchFamily="18" charset="0"/>
                <a:ea typeface="Times New Roman" panose="02020603050405020304" pitchFamily="18" charset="0"/>
              </a:rPr>
              <a:t>Tìm</a:t>
            </a:r>
            <a:r>
              <a:rPr lang="en-US" sz="2800" b="1" dirty="0">
                <a:solidFill>
                  <a:srgbClr val="FF0000"/>
                </a:solidFill>
                <a:latin typeface="Times New Roman" panose="02020603050405020304" pitchFamily="18" charset="0"/>
                <a:ea typeface="Times New Roman" panose="02020603050405020304" pitchFamily="18" charset="0"/>
              </a:rPr>
              <a:t> ý </a:t>
            </a:r>
            <a:r>
              <a:rPr lang="en-US" sz="2800" b="1" dirty="0" err="1">
                <a:solidFill>
                  <a:srgbClr val="FF0000"/>
                </a:solidFill>
                <a:latin typeface="Times New Roman" panose="02020603050405020304" pitchFamily="18" charset="0"/>
                <a:ea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lập</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dàn</a:t>
            </a:r>
            <a:r>
              <a:rPr lang="en-US" sz="2800" b="1" dirty="0">
                <a:solidFill>
                  <a:srgbClr val="FF0000"/>
                </a:solidFill>
                <a:latin typeface="Times New Roman" panose="02020603050405020304" pitchFamily="18" charset="0"/>
                <a:ea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endParaRPr>
          </a:p>
        </p:txBody>
      </p:sp>
      <p:grpSp>
        <p:nvGrpSpPr>
          <p:cNvPr id="6" name="Group 5"/>
          <p:cNvGrpSpPr/>
          <p:nvPr/>
        </p:nvGrpSpPr>
        <p:grpSpPr>
          <a:xfrm>
            <a:off x="3424118" y="1190273"/>
            <a:ext cx="7079046" cy="4811131"/>
            <a:chOff x="3424118" y="1190273"/>
            <a:chExt cx="7079046" cy="4811131"/>
          </a:xfrm>
        </p:grpSpPr>
        <p:sp>
          <p:nvSpPr>
            <p:cNvPr id="7" name="Freeform 6"/>
            <p:cNvSpPr/>
            <p:nvPr/>
          </p:nvSpPr>
          <p:spPr>
            <a:xfrm>
              <a:off x="3424118" y="1190273"/>
              <a:ext cx="6969080" cy="1000889"/>
            </a:xfrm>
            <a:custGeom>
              <a:avLst/>
              <a:gdLst>
                <a:gd name="connsiteX0" fmla="*/ 0 w 6969080"/>
                <a:gd name="connsiteY0" fmla="*/ 100089 h 1000889"/>
                <a:gd name="connsiteX1" fmla="*/ 100089 w 6969080"/>
                <a:gd name="connsiteY1" fmla="*/ 0 h 1000889"/>
                <a:gd name="connsiteX2" fmla="*/ 6868991 w 6969080"/>
                <a:gd name="connsiteY2" fmla="*/ 0 h 1000889"/>
                <a:gd name="connsiteX3" fmla="*/ 6969080 w 6969080"/>
                <a:gd name="connsiteY3" fmla="*/ 100089 h 1000889"/>
                <a:gd name="connsiteX4" fmla="*/ 6969080 w 6969080"/>
                <a:gd name="connsiteY4" fmla="*/ 900800 h 1000889"/>
                <a:gd name="connsiteX5" fmla="*/ 6868991 w 6969080"/>
                <a:gd name="connsiteY5" fmla="*/ 1000889 h 1000889"/>
                <a:gd name="connsiteX6" fmla="*/ 100089 w 6969080"/>
                <a:gd name="connsiteY6" fmla="*/ 1000889 h 1000889"/>
                <a:gd name="connsiteX7" fmla="*/ 0 w 6969080"/>
                <a:gd name="connsiteY7" fmla="*/ 900800 h 1000889"/>
                <a:gd name="connsiteX8" fmla="*/ 0 w 6969080"/>
                <a:gd name="connsiteY8" fmla="*/ 100089 h 100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9080" h="1000889">
                  <a:moveTo>
                    <a:pt x="0" y="100089"/>
                  </a:moveTo>
                  <a:cubicBezTo>
                    <a:pt x="0" y="44811"/>
                    <a:pt x="44811" y="0"/>
                    <a:pt x="100089" y="0"/>
                  </a:cubicBezTo>
                  <a:lnTo>
                    <a:pt x="6868991" y="0"/>
                  </a:lnTo>
                  <a:cubicBezTo>
                    <a:pt x="6924269" y="0"/>
                    <a:pt x="6969080" y="44811"/>
                    <a:pt x="6969080" y="100089"/>
                  </a:cubicBezTo>
                  <a:lnTo>
                    <a:pt x="6969080" y="900800"/>
                  </a:lnTo>
                  <a:cubicBezTo>
                    <a:pt x="6969080" y="956078"/>
                    <a:pt x="6924269" y="1000889"/>
                    <a:pt x="6868991" y="1000889"/>
                  </a:cubicBezTo>
                  <a:lnTo>
                    <a:pt x="100089" y="1000889"/>
                  </a:lnTo>
                  <a:cubicBezTo>
                    <a:pt x="44811" y="1000889"/>
                    <a:pt x="0" y="956078"/>
                    <a:pt x="0" y="900800"/>
                  </a:cubicBezTo>
                  <a:lnTo>
                    <a:pt x="0" y="100089"/>
                  </a:lnTo>
                  <a:close/>
                </a:path>
              </a:pathLst>
            </a:cu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655" tIns="64875" rIns="82655" bIns="64875" numCol="1" spcCol="1270" anchor="ctr" anchorCtr="0">
              <a:noAutofit/>
            </a:bodyPr>
            <a:lstStyle/>
            <a:p>
              <a:pPr lvl="0" algn="ctr" defTabSz="1244600">
                <a:lnSpc>
                  <a:spcPct val="90000"/>
                </a:lnSpc>
                <a:spcBef>
                  <a:spcPct val="0"/>
                </a:spcBef>
                <a:spcAft>
                  <a:spcPct val="35000"/>
                </a:spcAft>
              </a:pPr>
              <a:r>
                <a:rPr lang="vi-VN" sz="2800" b="1" kern="1200" dirty="0" smtClean="0">
                  <a:latin typeface="Times New Roman" panose="02020603050405020304" pitchFamily="18" charset="0"/>
                  <a:cs typeface="Times New Roman" panose="02020603050405020304" pitchFamily="18" charset="0"/>
                </a:rPr>
                <a:t>Tìm ý</a:t>
              </a:r>
              <a:r>
                <a:rPr lang="vi-VN" sz="2800" kern="1200" dirty="0" smtClean="0">
                  <a:latin typeface="Times New Roman" panose="02020603050405020304" pitchFamily="18" charset="0"/>
                  <a:cs typeface="Times New Roman" panose="02020603050405020304" pitchFamily="18" charset="0"/>
                </a:rPr>
                <a:t> dựa vào mục a) nêu trên, đặt ra và trả lời các câu hỏi như:</a:t>
              </a:r>
              <a:endParaRPr lang="en-US" sz="2800" kern="1200" dirty="0">
                <a:latin typeface="Times New Roman" panose="02020603050405020304" pitchFamily="18" charset="0"/>
                <a:cs typeface="Times New Roman" panose="02020603050405020304" pitchFamily="18" charset="0"/>
              </a:endParaRPr>
            </a:p>
          </p:txBody>
        </p:sp>
        <p:sp>
          <p:nvSpPr>
            <p:cNvPr id="8" name="Freeform 7"/>
            <p:cNvSpPr/>
            <p:nvPr/>
          </p:nvSpPr>
          <p:spPr>
            <a:xfrm>
              <a:off x="4121026" y="2191163"/>
              <a:ext cx="400232" cy="781862"/>
            </a:xfrm>
            <a:custGeom>
              <a:avLst/>
              <a:gdLst/>
              <a:ahLst/>
              <a:cxnLst/>
              <a:rect l="0" t="0" r="0" b="0"/>
              <a:pathLst>
                <a:path>
                  <a:moveTo>
                    <a:pt x="0" y="0"/>
                  </a:moveTo>
                  <a:lnTo>
                    <a:pt x="0" y="781862"/>
                  </a:lnTo>
                  <a:lnTo>
                    <a:pt x="400232" y="7818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4521258" y="2507960"/>
              <a:ext cx="5871940" cy="930131"/>
            </a:xfrm>
            <a:custGeom>
              <a:avLst/>
              <a:gdLst>
                <a:gd name="connsiteX0" fmla="*/ 0 w 4538798"/>
                <a:gd name="connsiteY0" fmla="*/ 93013 h 930131"/>
                <a:gd name="connsiteX1" fmla="*/ 93013 w 4538798"/>
                <a:gd name="connsiteY1" fmla="*/ 0 h 930131"/>
                <a:gd name="connsiteX2" fmla="*/ 4445785 w 4538798"/>
                <a:gd name="connsiteY2" fmla="*/ 0 h 930131"/>
                <a:gd name="connsiteX3" fmla="*/ 4538798 w 4538798"/>
                <a:gd name="connsiteY3" fmla="*/ 93013 h 930131"/>
                <a:gd name="connsiteX4" fmla="*/ 4538798 w 4538798"/>
                <a:gd name="connsiteY4" fmla="*/ 837118 h 930131"/>
                <a:gd name="connsiteX5" fmla="*/ 4445785 w 4538798"/>
                <a:gd name="connsiteY5" fmla="*/ 930131 h 930131"/>
                <a:gd name="connsiteX6" fmla="*/ 93013 w 4538798"/>
                <a:gd name="connsiteY6" fmla="*/ 930131 h 930131"/>
                <a:gd name="connsiteX7" fmla="*/ 0 w 4538798"/>
                <a:gd name="connsiteY7" fmla="*/ 837118 h 930131"/>
                <a:gd name="connsiteX8" fmla="*/ 0 w 4538798"/>
                <a:gd name="connsiteY8" fmla="*/ 93013 h 93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8798" h="930131">
                  <a:moveTo>
                    <a:pt x="0" y="93013"/>
                  </a:moveTo>
                  <a:cubicBezTo>
                    <a:pt x="0" y="41643"/>
                    <a:pt x="41643" y="0"/>
                    <a:pt x="93013" y="0"/>
                  </a:cubicBezTo>
                  <a:lnTo>
                    <a:pt x="4445785" y="0"/>
                  </a:lnTo>
                  <a:cubicBezTo>
                    <a:pt x="4497155" y="0"/>
                    <a:pt x="4538798" y="41643"/>
                    <a:pt x="4538798" y="93013"/>
                  </a:cubicBezTo>
                  <a:lnTo>
                    <a:pt x="4538798" y="837118"/>
                  </a:lnTo>
                  <a:cubicBezTo>
                    <a:pt x="4538798" y="888488"/>
                    <a:pt x="4497155" y="930131"/>
                    <a:pt x="4445785" y="930131"/>
                  </a:cubicBezTo>
                  <a:lnTo>
                    <a:pt x="93013" y="930131"/>
                  </a:lnTo>
                  <a:cubicBezTo>
                    <a:pt x="41643" y="930131"/>
                    <a:pt x="0" y="888488"/>
                    <a:pt x="0" y="837118"/>
                  </a:cubicBezTo>
                  <a:lnTo>
                    <a:pt x="0" y="93013"/>
                  </a:lnTo>
                  <a:close/>
                </a:path>
              </a:pathLst>
            </a:custGeom>
            <a:blipFill>
              <a:blip r:embed="rId3"/>
              <a:tile tx="0" ty="0" sx="100000" sy="100000" flip="none" algn="tl"/>
            </a:bli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583" tIns="62803" rIns="80583" bIns="62803" numCol="1" spcCol="1270" anchor="ctr" anchorCtr="0">
              <a:noAutofit/>
            </a:bodyPr>
            <a:lstStyle/>
            <a:p>
              <a:pPr lvl="0" algn="ctr" defTabSz="1244600">
                <a:lnSpc>
                  <a:spcPct val="90000"/>
                </a:lnSpc>
                <a:spcBef>
                  <a:spcPct val="0"/>
                </a:spcBef>
                <a:spcAft>
                  <a:spcPct val="35000"/>
                </a:spcAft>
              </a:pPr>
              <a:r>
                <a:rPr lang="vi-VN" sz="2800" kern="1200" dirty="0" smtClean="0">
                  <a:latin typeface="Times New Roman" panose="02020603050405020304" pitchFamily="18" charset="0"/>
                  <a:cs typeface="Times New Roman" panose="02020603050405020304" pitchFamily="18" charset="0"/>
                </a:rPr>
                <a:t>+ Em nhớ và định kể lại kỉ niệm gì?</a:t>
              </a:r>
              <a:endParaRPr lang="en-US" sz="2800"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4121026" y="2191163"/>
              <a:ext cx="400232" cy="2038358"/>
            </a:xfrm>
            <a:custGeom>
              <a:avLst/>
              <a:gdLst/>
              <a:ahLst/>
              <a:cxnLst/>
              <a:rect l="0" t="0" r="0" b="0"/>
              <a:pathLst>
                <a:path>
                  <a:moveTo>
                    <a:pt x="0" y="0"/>
                  </a:moveTo>
                  <a:lnTo>
                    <a:pt x="0" y="2038358"/>
                  </a:lnTo>
                  <a:lnTo>
                    <a:pt x="400232" y="20383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4521258" y="3753865"/>
              <a:ext cx="5911053" cy="951313"/>
            </a:xfrm>
            <a:custGeom>
              <a:avLst/>
              <a:gdLst>
                <a:gd name="connsiteX0" fmla="*/ 0 w 4569031"/>
                <a:gd name="connsiteY0" fmla="*/ 95131 h 951313"/>
                <a:gd name="connsiteX1" fmla="*/ 95131 w 4569031"/>
                <a:gd name="connsiteY1" fmla="*/ 0 h 951313"/>
                <a:gd name="connsiteX2" fmla="*/ 4473900 w 4569031"/>
                <a:gd name="connsiteY2" fmla="*/ 0 h 951313"/>
                <a:gd name="connsiteX3" fmla="*/ 4569031 w 4569031"/>
                <a:gd name="connsiteY3" fmla="*/ 95131 h 951313"/>
                <a:gd name="connsiteX4" fmla="*/ 4569031 w 4569031"/>
                <a:gd name="connsiteY4" fmla="*/ 856182 h 951313"/>
                <a:gd name="connsiteX5" fmla="*/ 4473900 w 4569031"/>
                <a:gd name="connsiteY5" fmla="*/ 951313 h 951313"/>
                <a:gd name="connsiteX6" fmla="*/ 95131 w 4569031"/>
                <a:gd name="connsiteY6" fmla="*/ 951313 h 951313"/>
                <a:gd name="connsiteX7" fmla="*/ 0 w 4569031"/>
                <a:gd name="connsiteY7" fmla="*/ 856182 h 951313"/>
                <a:gd name="connsiteX8" fmla="*/ 0 w 4569031"/>
                <a:gd name="connsiteY8" fmla="*/ 95131 h 95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9031" h="951313">
                  <a:moveTo>
                    <a:pt x="0" y="95131"/>
                  </a:moveTo>
                  <a:cubicBezTo>
                    <a:pt x="0" y="42592"/>
                    <a:pt x="42592" y="0"/>
                    <a:pt x="95131" y="0"/>
                  </a:cubicBezTo>
                  <a:lnTo>
                    <a:pt x="4473900" y="0"/>
                  </a:lnTo>
                  <a:cubicBezTo>
                    <a:pt x="4526439" y="0"/>
                    <a:pt x="4569031" y="42592"/>
                    <a:pt x="4569031" y="95131"/>
                  </a:cubicBezTo>
                  <a:lnTo>
                    <a:pt x="4569031" y="856182"/>
                  </a:lnTo>
                  <a:cubicBezTo>
                    <a:pt x="4569031" y="908721"/>
                    <a:pt x="4526439" y="951313"/>
                    <a:pt x="4473900" y="951313"/>
                  </a:cubicBezTo>
                  <a:lnTo>
                    <a:pt x="95131" y="951313"/>
                  </a:lnTo>
                  <a:cubicBezTo>
                    <a:pt x="42592" y="951313"/>
                    <a:pt x="0" y="908721"/>
                    <a:pt x="0" y="856182"/>
                  </a:cubicBezTo>
                  <a:lnTo>
                    <a:pt x="0" y="95131"/>
                  </a:lnTo>
                  <a:close/>
                </a:path>
              </a:pathLst>
            </a:custGeom>
            <a:blipFill>
              <a:blip r:embed="rId3"/>
              <a:tile tx="0" ty="0" sx="100000" sy="100000" flip="none" algn="tl"/>
            </a:bli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203" tIns="63423" rIns="81203" bIns="63423" numCol="1" spcCol="1270" anchor="ctr" anchorCtr="0">
              <a:noAutofit/>
            </a:bodyPr>
            <a:lstStyle/>
            <a:p>
              <a:pPr lvl="0" algn="ctr" defTabSz="1244600">
                <a:lnSpc>
                  <a:spcPct val="90000"/>
                </a:lnSpc>
                <a:spcBef>
                  <a:spcPct val="0"/>
                </a:spcBef>
                <a:spcAft>
                  <a:spcPct val="35000"/>
                </a:spcAft>
              </a:pPr>
              <a:r>
                <a:rPr lang="vi-VN" sz="2800" kern="1200" dirty="0" smtClean="0">
                  <a:latin typeface="Times New Roman" panose="02020603050405020304" pitchFamily="18" charset="0"/>
                  <a:cs typeface="Times New Roman" panose="02020603050405020304" pitchFamily="18" charset="0"/>
                </a:rPr>
                <a:t>+ Câu chuyện xảy ra như thế nào?</a:t>
              </a: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4121026" y="2191163"/>
              <a:ext cx="400232" cy="3320015"/>
            </a:xfrm>
            <a:custGeom>
              <a:avLst/>
              <a:gdLst/>
              <a:ahLst/>
              <a:cxnLst/>
              <a:rect l="0" t="0" r="0" b="0"/>
              <a:pathLst>
                <a:path>
                  <a:moveTo>
                    <a:pt x="0" y="0"/>
                  </a:moveTo>
                  <a:lnTo>
                    <a:pt x="0" y="3320015"/>
                  </a:lnTo>
                  <a:lnTo>
                    <a:pt x="400232" y="332001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4521257" y="5020952"/>
              <a:ext cx="5981907" cy="980452"/>
            </a:xfrm>
            <a:custGeom>
              <a:avLst/>
              <a:gdLst>
                <a:gd name="connsiteX0" fmla="*/ 0 w 4623799"/>
                <a:gd name="connsiteY0" fmla="*/ 98045 h 980452"/>
                <a:gd name="connsiteX1" fmla="*/ 98045 w 4623799"/>
                <a:gd name="connsiteY1" fmla="*/ 0 h 980452"/>
                <a:gd name="connsiteX2" fmla="*/ 4525754 w 4623799"/>
                <a:gd name="connsiteY2" fmla="*/ 0 h 980452"/>
                <a:gd name="connsiteX3" fmla="*/ 4623799 w 4623799"/>
                <a:gd name="connsiteY3" fmla="*/ 98045 h 980452"/>
                <a:gd name="connsiteX4" fmla="*/ 4623799 w 4623799"/>
                <a:gd name="connsiteY4" fmla="*/ 882407 h 980452"/>
                <a:gd name="connsiteX5" fmla="*/ 4525754 w 4623799"/>
                <a:gd name="connsiteY5" fmla="*/ 980452 h 980452"/>
                <a:gd name="connsiteX6" fmla="*/ 98045 w 4623799"/>
                <a:gd name="connsiteY6" fmla="*/ 980452 h 980452"/>
                <a:gd name="connsiteX7" fmla="*/ 0 w 4623799"/>
                <a:gd name="connsiteY7" fmla="*/ 882407 h 980452"/>
                <a:gd name="connsiteX8" fmla="*/ 0 w 4623799"/>
                <a:gd name="connsiteY8" fmla="*/ 98045 h 98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3799" h="980452">
                  <a:moveTo>
                    <a:pt x="0" y="98045"/>
                  </a:moveTo>
                  <a:cubicBezTo>
                    <a:pt x="0" y="43896"/>
                    <a:pt x="43896" y="0"/>
                    <a:pt x="98045" y="0"/>
                  </a:cubicBezTo>
                  <a:lnTo>
                    <a:pt x="4525754" y="0"/>
                  </a:lnTo>
                  <a:cubicBezTo>
                    <a:pt x="4579903" y="0"/>
                    <a:pt x="4623799" y="43896"/>
                    <a:pt x="4623799" y="98045"/>
                  </a:cubicBezTo>
                  <a:lnTo>
                    <a:pt x="4623799" y="882407"/>
                  </a:lnTo>
                  <a:cubicBezTo>
                    <a:pt x="4623799" y="936556"/>
                    <a:pt x="4579903" y="980452"/>
                    <a:pt x="4525754" y="980452"/>
                  </a:cubicBezTo>
                  <a:lnTo>
                    <a:pt x="98045" y="980452"/>
                  </a:lnTo>
                  <a:cubicBezTo>
                    <a:pt x="43896" y="980452"/>
                    <a:pt x="0" y="936556"/>
                    <a:pt x="0" y="882407"/>
                  </a:cubicBezTo>
                  <a:lnTo>
                    <a:pt x="0" y="98045"/>
                  </a:lnTo>
                  <a:close/>
                </a:path>
              </a:pathLst>
            </a:custGeom>
            <a:blipFill>
              <a:blip r:embed="rId3"/>
              <a:tile tx="0" ty="0" sx="100000" sy="100000" flip="none" algn="tl"/>
            </a:bli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056" tIns="64276" rIns="82056" bIns="64276" numCol="1" spcCol="1270" anchor="ctr" anchorCtr="0">
              <a:noAutofit/>
            </a:bodyPr>
            <a:lstStyle/>
            <a:p>
              <a:pPr lvl="0" algn="ctr" defTabSz="1244600">
                <a:lnSpc>
                  <a:spcPct val="90000"/>
                </a:lnSpc>
                <a:spcBef>
                  <a:spcPct val="0"/>
                </a:spcBef>
                <a:spcAft>
                  <a:spcPct val="35000"/>
                </a:spcAft>
              </a:pPr>
              <a:r>
                <a:rPr lang="vi-VN" sz="2800" kern="1200" dirty="0" smtClean="0">
                  <a:latin typeface="Times New Roman" panose="02020603050405020304" pitchFamily="18" charset="0"/>
                  <a:cs typeface="Times New Roman" panose="02020603050405020304" pitchFamily="18" charset="0"/>
                </a:rPr>
                <a:t>+ Vì sao kỉ niệm ấy sâu sắc, đáng nhớ?</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3372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143691"/>
            <a:ext cx="5246914" cy="104361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D. KĨ NĂNG 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121920" y="1047116"/>
            <a:ext cx="2319802"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Flowchart: Display 1"/>
          <p:cNvSpPr/>
          <p:nvPr/>
        </p:nvSpPr>
        <p:spPr>
          <a:xfrm>
            <a:off x="464820" y="1677167"/>
            <a:ext cx="2497184" cy="1397725"/>
          </a:xfrm>
          <a:prstGeom prst="flowChartDisplay">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Bước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2: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dàn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9" name="Rounded Rectangle 8"/>
          <p:cNvSpPr/>
          <p:nvPr/>
        </p:nvSpPr>
        <p:spPr>
          <a:xfrm>
            <a:off x="3104604" y="1187310"/>
            <a:ext cx="8477795" cy="979714"/>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vi-VN" dirty="0">
                <a:solidFill>
                  <a:schemeClr val="accent6">
                    <a:lumMod val="50000"/>
                  </a:schemeClr>
                </a:solidFill>
                <a:latin typeface="Times New Roman" panose="02020603050405020304" pitchFamily="18" charset="0"/>
                <a:ea typeface="Times New Roman" panose="02020603050405020304" pitchFamily="18" charset="0"/>
              </a:rPr>
              <a:t>-</a:t>
            </a:r>
            <a:r>
              <a:rPr lang="vi-VN" sz="2800" dirty="0">
                <a:solidFill>
                  <a:schemeClr val="accent6">
                    <a:lumMod val="50000"/>
                  </a:schemeClr>
                </a:solidFill>
                <a:latin typeface="Times New Roman" panose="02020603050405020304" pitchFamily="18" charset="0"/>
                <a:ea typeface="Times New Roman" panose="02020603050405020304" pitchFamily="18" charset="0"/>
              </a:rPr>
              <a:t> </a:t>
            </a:r>
            <a:r>
              <a:rPr lang="vi-VN" sz="2800" b="1" dirty="0">
                <a:solidFill>
                  <a:schemeClr val="accent6">
                    <a:lumMod val="50000"/>
                  </a:schemeClr>
                </a:solidFill>
                <a:latin typeface="Times New Roman" panose="02020603050405020304" pitchFamily="18" charset="0"/>
                <a:ea typeface="Times New Roman" panose="02020603050405020304" pitchFamily="18" charset="0"/>
              </a:rPr>
              <a:t>Lập dàn ý</a:t>
            </a:r>
            <a:r>
              <a:rPr lang="vi-VN" sz="2800" dirty="0">
                <a:solidFill>
                  <a:schemeClr val="accent6">
                    <a:lumMod val="50000"/>
                  </a:schemeClr>
                </a:solidFill>
                <a:latin typeface="Times New Roman" panose="02020603050405020304" pitchFamily="18" charset="0"/>
                <a:ea typeface="Times New Roman" panose="02020603050405020304" pitchFamily="18" charset="0"/>
              </a:rPr>
              <a:t> bằng cách dựa vào các ý đã tìm được, sắp xếp lại theo ba phần lớn của bài văn, gồm:</a:t>
            </a:r>
            <a:endParaRPr lang="en-US" sz="2800" dirty="0">
              <a:solidFill>
                <a:schemeClr val="accent6">
                  <a:lumMod val="50000"/>
                </a:schemeClr>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3600994" y="2436413"/>
            <a:ext cx="6496596" cy="644435"/>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vi-VN" sz="2400" dirty="0">
                <a:solidFill>
                  <a:schemeClr val="accent6">
                    <a:lumMod val="50000"/>
                  </a:schemeClr>
                </a:solidFill>
                <a:latin typeface="Times New Roman" panose="02020603050405020304" pitchFamily="18" charset="0"/>
                <a:ea typeface="Times New Roman" panose="02020603050405020304" pitchFamily="18" charset="0"/>
              </a:rPr>
              <a:t>+ </a:t>
            </a:r>
            <a:r>
              <a:rPr lang="vi-VN" sz="2400" b="1" dirty="0">
                <a:solidFill>
                  <a:schemeClr val="accent6">
                    <a:lumMod val="50000"/>
                  </a:schemeClr>
                </a:solidFill>
                <a:latin typeface="Times New Roman" panose="02020603050405020304" pitchFamily="18" charset="0"/>
                <a:ea typeface="Times New Roman" panose="02020603050405020304" pitchFamily="18" charset="0"/>
              </a:rPr>
              <a:t>Mở bài</a:t>
            </a:r>
            <a:r>
              <a:rPr lang="vi-VN" sz="2400" dirty="0">
                <a:solidFill>
                  <a:schemeClr val="accent6">
                    <a:lumMod val="50000"/>
                  </a:schemeClr>
                </a:solidFill>
                <a:latin typeface="Times New Roman" panose="02020603050405020304" pitchFamily="18" charset="0"/>
                <a:ea typeface="Times New Roman" panose="02020603050405020304" pitchFamily="18" charset="0"/>
              </a:rPr>
              <a:t>: Nêu khái quát về kỉ niệm em định kể.</a:t>
            </a:r>
            <a:endParaRPr lang="en-US" sz="24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grpSp>
        <p:nvGrpSpPr>
          <p:cNvPr id="5" name="Group 4"/>
          <p:cNvGrpSpPr/>
          <p:nvPr/>
        </p:nvGrpSpPr>
        <p:grpSpPr>
          <a:xfrm>
            <a:off x="1281821" y="3302083"/>
            <a:ext cx="10018484" cy="3219499"/>
            <a:chOff x="1281821" y="3302083"/>
            <a:chExt cx="10018484" cy="3219499"/>
          </a:xfrm>
        </p:grpSpPr>
        <p:sp>
          <p:nvSpPr>
            <p:cNvPr id="6" name="Freeform 5"/>
            <p:cNvSpPr/>
            <p:nvPr/>
          </p:nvSpPr>
          <p:spPr>
            <a:xfrm>
              <a:off x="1281821" y="3302084"/>
              <a:ext cx="4577300" cy="689844"/>
            </a:xfrm>
            <a:custGeom>
              <a:avLst/>
              <a:gdLst>
                <a:gd name="connsiteX0" fmla="*/ 0 w 4577300"/>
                <a:gd name="connsiteY0" fmla="*/ 68984 h 689844"/>
                <a:gd name="connsiteX1" fmla="*/ 68984 w 4577300"/>
                <a:gd name="connsiteY1" fmla="*/ 0 h 689844"/>
                <a:gd name="connsiteX2" fmla="*/ 4508316 w 4577300"/>
                <a:gd name="connsiteY2" fmla="*/ 0 h 689844"/>
                <a:gd name="connsiteX3" fmla="*/ 4577300 w 4577300"/>
                <a:gd name="connsiteY3" fmla="*/ 68984 h 689844"/>
                <a:gd name="connsiteX4" fmla="*/ 4577300 w 4577300"/>
                <a:gd name="connsiteY4" fmla="*/ 620860 h 689844"/>
                <a:gd name="connsiteX5" fmla="*/ 4508316 w 4577300"/>
                <a:gd name="connsiteY5" fmla="*/ 689844 h 689844"/>
                <a:gd name="connsiteX6" fmla="*/ 68984 w 4577300"/>
                <a:gd name="connsiteY6" fmla="*/ 689844 h 689844"/>
                <a:gd name="connsiteX7" fmla="*/ 0 w 4577300"/>
                <a:gd name="connsiteY7" fmla="*/ 620860 h 689844"/>
                <a:gd name="connsiteX8" fmla="*/ 0 w 4577300"/>
                <a:gd name="connsiteY8" fmla="*/ 68984 h 68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7300" h="689844">
                  <a:moveTo>
                    <a:pt x="0" y="68984"/>
                  </a:moveTo>
                  <a:cubicBezTo>
                    <a:pt x="0" y="30885"/>
                    <a:pt x="30885" y="0"/>
                    <a:pt x="68984" y="0"/>
                  </a:cubicBezTo>
                  <a:lnTo>
                    <a:pt x="4508316" y="0"/>
                  </a:lnTo>
                  <a:cubicBezTo>
                    <a:pt x="4546415" y="0"/>
                    <a:pt x="4577300" y="30885"/>
                    <a:pt x="4577300" y="68984"/>
                  </a:cubicBezTo>
                  <a:lnTo>
                    <a:pt x="4577300" y="620860"/>
                  </a:lnTo>
                  <a:cubicBezTo>
                    <a:pt x="4577300" y="658959"/>
                    <a:pt x="4546415" y="689844"/>
                    <a:pt x="4508316" y="689844"/>
                  </a:cubicBezTo>
                  <a:lnTo>
                    <a:pt x="68984" y="689844"/>
                  </a:lnTo>
                  <a:cubicBezTo>
                    <a:pt x="30885" y="689844"/>
                    <a:pt x="0" y="658959"/>
                    <a:pt x="0" y="620860"/>
                  </a:cubicBezTo>
                  <a:lnTo>
                    <a:pt x="0" y="68984"/>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305" tIns="45605" rIns="58305" bIns="45605" numCol="1" spcCol="1270" anchor="ctr" anchorCtr="0">
              <a:noAutofit/>
            </a:bodyPr>
            <a:lstStyle/>
            <a:p>
              <a:pPr lvl="0" algn="l" defTabSz="889000">
                <a:lnSpc>
                  <a:spcPct val="90000"/>
                </a:lnSpc>
                <a:spcBef>
                  <a:spcPct val="0"/>
                </a:spcBef>
                <a:spcAft>
                  <a:spcPct val="35000"/>
                </a:spcAft>
              </a:pPr>
              <a:r>
                <a:rPr lang="vi-VN"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b="1" kern="1200" dirty="0" smtClean="0">
                  <a:solidFill>
                    <a:schemeClr val="accent6">
                      <a:lumMod val="50000"/>
                    </a:schemeClr>
                  </a:solidFill>
                  <a:latin typeface="Times New Roman" panose="02020603050405020304" pitchFamily="18" charset="0"/>
                  <a:cs typeface="Times New Roman" panose="02020603050405020304" pitchFamily="18" charset="0"/>
                </a:rPr>
                <a:t>Thân bài</a:t>
              </a:r>
              <a:r>
                <a:rPr lang="vi-VN" sz="2000" kern="1200" dirty="0" smtClean="0">
                  <a:solidFill>
                    <a:schemeClr val="accent6">
                      <a:lumMod val="50000"/>
                    </a:schemeClr>
                  </a:solidFill>
                  <a:latin typeface="Times New Roman" panose="02020603050405020304" pitchFamily="18" charset="0"/>
                  <a:cs typeface="Times New Roman" panose="02020603050405020304" pitchFamily="18" charset="0"/>
                </a:rPr>
                <a:t>: Kể chi tiết, cụ thể về kỉ niệm ấy bằng cách làm rõ các nội dung sau:</a:t>
              </a:r>
              <a:endParaRPr lang="en-US" sz="20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Freeform 6"/>
            <p:cNvSpPr/>
            <p:nvPr/>
          </p:nvSpPr>
          <p:spPr>
            <a:xfrm>
              <a:off x="1705104" y="3991929"/>
              <a:ext cx="197768" cy="549744"/>
            </a:xfrm>
            <a:custGeom>
              <a:avLst/>
              <a:gdLst/>
              <a:ahLst/>
              <a:cxnLst/>
              <a:rect l="0" t="0" r="0" b="0"/>
              <a:pathLst>
                <a:path>
                  <a:moveTo>
                    <a:pt x="0" y="0"/>
                  </a:moveTo>
                  <a:lnTo>
                    <a:pt x="0" y="549744"/>
                  </a:lnTo>
                  <a:lnTo>
                    <a:pt x="197768" y="549744"/>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 name="Freeform 7"/>
            <p:cNvSpPr/>
            <p:nvPr/>
          </p:nvSpPr>
          <p:spPr>
            <a:xfrm>
              <a:off x="1937320" y="4196750"/>
              <a:ext cx="4917104" cy="689844"/>
            </a:xfrm>
            <a:custGeom>
              <a:avLst/>
              <a:gdLst>
                <a:gd name="connsiteX0" fmla="*/ 0 w 4917104"/>
                <a:gd name="connsiteY0" fmla="*/ 68984 h 689844"/>
                <a:gd name="connsiteX1" fmla="*/ 68984 w 4917104"/>
                <a:gd name="connsiteY1" fmla="*/ 0 h 689844"/>
                <a:gd name="connsiteX2" fmla="*/ 4848120 w 4917104"/>
                <a:gd name="connsiteY2" fmla="*/ 0 h 689844"/>
                <a:gd name="connsiteX3" fmla="*/ 4917104 w 4917104"/>
                <a:gd name="connsiteY3" fmla="*/ 68984 h 689844"/>
                <a:gd name="connsiteX4" fmla="*/ 4917104 w 4917104"/>
                <a:gd name="connsiteY4" fmla="*/ 620860 h 689844"/>
                <a:gd name="connsiteX5" fmla="*/ 4848120 w 4917104"/>
                <a:gd name="connsiteY5" fmla="*/ 689844 h 689844"/>
                <a:gd name="connsiteX6" fmla="*/ 68984 w 4917104"/>
                <a:gd name="connsiteY6" fmla="*/ 689844 h 689844"/>
                <a:gd name="connsiteX7" fmla="*/ 0 w 4917104"/>
                <a:gd name="connsiteY7" fmla="*/ 620860 h 689844"/>
                <a:gd name="connsiteX8" fmla="*/ 0 w 4917104"/>
                <a:gd name="connsiteY8" fmla="*/ 68984 h 68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7104" h="689844">
                  <a:moveTo>
                    <a:pt x="0" y="68984"/>
                  </a:moveTo>
                  <a:cubicBezTo>
                    <a:pt x="0" y="30885"/>
                    <a:pt x="30885" y="0"/>
                    <a:pt x="68984" y="0"/>
                  </a:cubicBezTo>
                  <a:lnTo>
                    <a:pt x="4848120" y="0"/>
                  </a:lnTo>
                  <a:cubicBezTo>
                    <a:pt x="4886219" y="0"/>
                    <a:pt x="4917104" y="30885"/>
                    <a:pt x="4917104" y="68984"/>
                  </a:cubicBezTo>
                  <a:lnTo>
                    <a:pt x="4917104" y="620860"/>
                  </a:lnTo>
                  <a:cubicBezTo>
                    <a:pt x="4917104" y="658959"/>
                    <a:pt x="4886219" y="689844"/>
                    <a:pt x="4848120" y="689844"/>
                  </a:cubicBezTo>
                  <a:lnTo>
                    <a:pt x="68984" y="689844"/>
                  </a:lnTo>
                  <a:cubicBezTo>
                    <a:pt x="30885" y="689844"/>
                    <a:pt x="0" y="658959"/>
                    <a:pt x="0" y="620860"/>
                  </a:cubicBezTo>
                  <a:lnTo>
                    <a:pt x="0" y="68984"/>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305" tIns="45605" rIns="58305" bIns="45605" numCol="1" spcCol="1270" anchor="ctr" anchorCtr="0">
              <a:noAutofit/>
            </a:bodyPr>
            <a:lstStyle/>
            <a:p>
              <a:pPr lvl="0" algn="l" defTabSz="889000">
                <a:lnSpc>
                  <a:spcPct val="90000"/>
                </a:lnSpc>
                <a:spcBef>
                  <a:spcPct val="0"/>
                </a:spcBef>
                <a:spcAft>
                  <a:spcPct val="35000"/>
                </a:spcAft>
              </a:pP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Nêu</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địa</a:t>
              </a:r>
              <a:r>
                <a:rPr lang="en-US" sz="20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điểm</a:t>
              </a:r>
              <a:r>
                <a:rPr lang="en-US" sz="20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và</a:t>
              </a:r>
              <a:r>
                <a:rPr lang="en-US" sz="20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thời</a:t>
              </a:r>
              <a:r>
                <a:rPr lang="en-US" sz="20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gian</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xảy</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ra</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câu</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chuyện</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các</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nhân</a:t>
              </a:r>
              <a:r>
                <a:rPr lang="en-US" sz="20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vật</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liên</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quan</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0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Freeform 11"/>
            <p:cNvSpPr/>
            <p:nvPr/>
          </p:nvSpPr>
          <p:spPr>
            <a:xfrm>
              <a:off x="1705104" y="3991929"/>
              <a:ext cx="242757" cy="1360546"/>
            </a:xfrm>
            <a:custGeom>
              <a:avLst/>
              <a:gdLst/>
              <a:ahLst/>
              <a:cxnLst/>
              <a:rect l="0" t="0" r="0" b="0"/>
              <a:pathLst>
                <a:path>
                  <a:moveTo>
                    <a:pt x="0" y="0"/>
                  </a:moveTo>
                  <a:lnTo>
                    <a:pt x="0" y="1360546"/>
                  </a:lnTo>
                  <a:lnTo>
                    <a:pt x="242757" y="1360546"/>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1982309" y="4959326"/>
              <a:ext cx="4969124" cy="786299"/>
            </a:xfrm>
            <a:custGeom>
              <a:avLst/>
              <a:gdLst>
                <a:gd name="connsiteX0" fmla="*/ 0 w 4969124"/>
                <a:gd name="connsiteY0" fmla="*/ 78630 h 786299"/>
                <a:gd name="connsiteX1" fmla="*/ 78630 w 4969124"/>
                <a:gd name="connsiteY1" fmla="*/ 0 h 786299"/>
                <a:gd name="connsiteX2" fmla="*/ 4890494 w 4969124"/>
                <a:gd name="connsiteY2" fmla="*/ 0 h 786299"/>
                <a:gd name="connsiteX3" fmla="*/ 4969124 w 4969124"/>
                <a:gd name="connsiteY3" fmla="*/ 78630 h 786299"/>
                <a:gd name="connsiteX4" fmla="*/ 4969124 w 4969124"/>
                <a:gd name="connsiteY4" fmla="*/ 707669 h 786299"/>
                <a:gd name="connsiteX5" fmla="*/ 4890494 w 4969124"/>
                <a:gd name="connsiteY5" fmla="*/ 786299 h 786299"/>
                <a:gd name="connsiteX6" fmla="*/ 78630 w 4969124"/>
                <a:gd name="connsiteY6" fmla="*/ 786299 h 786299"/>
                <a:gd name="connsiteX7" fmla="*/ 0 w 4969124"/>
                <a:gd name="connsiteY7" fmla="*/ 707669 h 786299"/>
                <a:gd name="connsiteX8" fmla="*/ 0 w 4969124"/>
                <a:gd name="connsiteY8" fmla="*/ 78630 h 78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9124" h="786299">
                  <a:moveTo>
                    <a:pt x="0" y="78630"/>
                  </a:moveTo>
                  <a:cubicBezTo>
                    <a:pt x="0" y="35204"/>
                    <a:pt x="35204" y="0"/>
                    <a:pt x="78630" y="0"/>
                  </a:cubicBezTo>
                  <a:lnTo>
                    <a:pt x="4890494" y="0"/>
                  </a:lnTo>
                  <a:cubicBezTo>
                    <a:pt x="4933920" y="0"/>
                    <a:pt x="4969124" y="35204"/>
                    <a:pt x="4969124" y="78630"/>
                  </a:cubicBezTo>
                  <a:lnTo>
                    <a:pt x="4969124" y="707669"/>
                  </a:lnTo>
                  <a:cubicBezTo>
                    <a:pt x="4969124" y="751095"/>
                    <a:pt x="4933920" y="786299"/>
                    <a:pt x="4890494" y="786299"/>
                  </a:cubicBezTo>
                  <a:lnTo>
                    <a:pt x="78630" y="786299"/>
                  </a:lnTo>
                  <a:cubicBezTo>
                    <a:pt x="35204" y="786299"/>
                    <a:pt x="0" y="751095"/>
                    <a:pt x="0" y="707669"/>
                  </a:cubicBezTo>
                  <a:lnTo>
                    <a:pt x="0" y="78630"/>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1130" tIns="48430" rIns="61130" bIns="48430" numCol="1" spcCol="1270" anchor="ctr" anchorCtr="0">
              <a:noAutofit/>
            </a:bodyPr>
            <a:lstStyle/>
            <a:p>
              <a:pPr lvl="0" algn="l" defTabSz="889000">
                <a:lnSpc>
                  <a:spcPct val="90000"/>
                </a:lnSpc>
                <a:spcBef>
                  <a:spcPct val="0"/>
                </a:spcBef>
                <a:spcAft>
                  <a:spcPct val="35000"/>
                </a:spcAft>
              </a:pP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Kể</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lại</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diễn</a:t>
              </a:r>
              <a:r>
                <a:rPr lang="en-US" sz="20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biến</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câu</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chuyện</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từ</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bắt</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đầu</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đến</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kết</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thúc</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chú</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ý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các</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sự</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việc</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hành</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động</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ngôn</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ngữ</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đặc</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sắc</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đáng</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nhớ</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0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 name="Freeform 13"/>
            <p:cNvSpPr/>
            <p:nvPr/>
          </p:nvSpPr>
          <p:spPr>
            <a:xfrm>
              <a:off x="1705104" y="3991929"/>
              <a:ext cx="218320" cy="2184732"/>
            </a:xfrm>
            <a:custGeom>
              <a:avLst/>
              <a:gdLst/>
              <a:ahLst/>
              <a:cxnLst/>
              <a:rect l="0" t="0" r="0" b="0"/>
              <a:pathLst>
                <a:path>
                  <a:moveTo>
                    <a:pt x="0" y="0"/>
                  </a:moveTo>
                  <a:lnTo>
                    <a:pt x="0" y="2184732"/>
                  </a:lnTo>
                  <a:lnTo>
                    <a:pt x="218320" y="2184732"/>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957872" y="5831738"/>
              <a:ext cx="5000338" cy="689844"/>
            </a:xfrm>
            <a:custGeom>
              <a:avLst/>
              <a:gdLst>
                <a:gd name="connsiteX0" fmla="*/ 0 w 5000338"/>
                <a:gd name="connsiteY0" fmla="*/ 68984 h 689844"/>
                <a:gd name="connsiteX1" fmla="*/ 68984 w 5000338"/>
                <a:gd name="connsiteY1" fmla="*/ 0 h 689844"/>
                <a:gd name="connsiteX2" fmla="*/ 4931354 w 5000338"/>
                <a:gd name="connsiteY2" fmla="*/ 0 h 689844"/>
                <a:gd name="connsiteX3" fmla="*/ 5000338 w 5000338"/>
                <a:gd name="connsiteY3" fmla="*/ 68984 h 689844"/>
                <a:gd name="connsiteX4" fmla="*/ 5000338 w 5000338"/>
                <a:gd name="connsiteY4" fmla="*/ 620860 h 689844"/>
                <a:gd name="connsiteX5" fmla="*/ 4931354 w 5000338"/>
                <a:gd name="connsiteY5" fmla="*/ 689844 h 689844"/>
                <a:gd name="connsiteX6" fmla="*/ 68984 w 5000338"/>
                <a:gd name="connsiteY6" fmla="*/ 689844 h 689844"/>
                <a:gd name="connsiteX7" fmla="*/ 0 w 5000338"/>
                <a:gd name="connsiteY7" fmla="*/ 620860 h 689844"/>
                <a:gd name="connsiteX8" fmla="*/ 0 w 5000338"/>
                <a:gd name="connsiteY8" fmla="*/ 68984 h 68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338" h="689844">
                  <a:moveTo>
                    <a:pt x="0" y="68984"/>
                  </a:moveTo>
                  <a:cubicBezTo>
                    <a:pt x="0" y="30885"/>
                    <a:pt x="30885" y="0"/>
                    <a:pt x="68984" y="0"/>
                  </a:cubicBezTo>
                  <a:lnTo>
                    <a:pt x="4931354" y="0"/>
                  </a:lnTo>
                  <a:cubicBezTo>
                    <a:pt x="4969453" y="0"/>
                    <a:pt x="5000338" y="30885"/>
                    <a:pt x="5000338" y="68984"/>
                  </a:cubicBezTo>
                  <a:lnTo>
                    <a:pt x="5000338" y="620860"/>
                  </a:lnTo>
                  <a:cubicBezTo>
                    <a:pt x="5000338" y="658959"/>
                    <a:pt x="4969453" y="689844"/>
                    <a:pt x="4931354" y="689844"/>
                  </a:cubicBezTo>
                  <a:lnTo>
                    <a:pt x="68984" y="689844"/>
                  </a:lnTo>
                  <a:cubicBezTo>
                    <a:pt x="30885" y="689844"/>
                    <a:pt x="0" y="658959"/>
                    <a:pt x="0" y="620860"/>
                  </a:cubicBezTo>
                  <a:lnTo>
                    <a:pt x="0" y="68984"/>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305" tIns="45605" rIns="58305" bIns="45605" numCol="1" spcCol="1270" anchor="ctr" anchorCtr="0">
              <a:noAutofit/>
            </a:bodyPr>
            <a:lstStyle/>
            <a:p>
              <a:pPr lvl="0" algn="l" defTabSz="889000">
                <a:lnSpc>
                  <a:spcPct val="90000"/>
                </a:lnSpc>
                <a:spcBef>
                  <a:spcPct val="0"/>
                </a:spcBef>
                <a:spcAft>
                  <a:spcPct val="35000"/>
                </a:spcAft>
              </a:pP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Nêu</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điều</a:t>
              </a:r>
              <a:r>
                <a:rPr lang="en-US" sz="20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đặc</a:t>
              </a:r>
              <a:r>
                <a:rPr lang="en-US" sz="20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biệt</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làm</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em</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nhớ</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hay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vui</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buồn</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xúc</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động</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0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6" name="Freeform 15"/>
            <p:cNvSpPr/>
            <p:nvPr/>
          </p:nvSpPr>
          <p:spPr>
            <a:xfrm>
              <a:off x="6946988" y="3302083"/>
              <a:ext cx="3255888" cy="689844"/>
            </a:xfrm>
            <a:custGeom>
              <a:avLst/>
              <a:gdLst>
                <a:gd name="connsiteX0" fmla="*/ 0 w 3255888"/>
                <a:gd name="connsiteY0" fmla="*/ 68984 h 689844"/>
                <a:gd name="connsiteX1" fmla="*/ 68984 w 3255888"/>
                <a:gd name="connsiteY1" fmla="*/ 0 h 689844"/>
                <a:gd name="connsiteX2" fmla="*/ 3186904 w 3255888"/>
                <a:gd name="connsiteY2" fmla="*/ 0 h 689844"/>
                <a:gd name="connsiteX3" fmla="*/ 3255888 w 3255888"/>
                <a:gd name="connsiteY3" fmla="*/ 68984 h 689844"/>
                <a:gd name="connsiteX4" fmla="*/ 3255888 w 3255888"/>
                <a:gd name="connsiteY4" fmla="*/ 620860 h 689844"/>
                <a:gd name="connsiteX5" fmla="*/ 3186904 w 3255888"/>
                <a:gd name="connsiteY5" fmla="*/ 689844 h 689844"/>
                <a:gd name="connsiteX6" fmla="*/ 68984 w 3255888"/>
                <a:gd name="connsiteY6" fmla="*/ 689844 h 689844"/>
                <a:gd name="connsiteX7" fmla="*/ 0 w 3255888"/>
                <a:gd name="connsiteY7" fmla="*/ 620860 h 689844"/>
                <a:gd name="connsiteX8" fmla="*/ 0 w 3255888"/>
                <a:gd name="connsiteY8" fmla="*/ 68984 h 68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5888" h="689844">
                  <a:moveTo>
                    <a:pt x="0" y="68984"/>
                  </a:moveTo>
                  <a:cubicBezTo>
                    <a:pt x="0" y="30885"/>
                    <a:pt x="30885" y="0"/>
                    <a:pt x="68984" y="0"/>
                  </a:cubicBezTo>
                  <a:lnTo>
                    <a:pt x="3186904" y="0"/>
                  </a:lnTo>
                  <a:cubicBezTo>
                    <a:pt x="3225003" y="0"/>
                    <a:pt x="3255888" y="30885"/>
                    <a:pt x="3255888" y="68984"/>
                  </a:cubicBezTo>
                  <a:lnTo>
                    <a:pt x="3255888" y="620860"/>
                  </a:lnTo>
                  <a:cubicBezTo>
                    <a:pt x="3255888" y="658959"/>
                    <a:pt x="3225003" y="689844"/>
                    <a:pt x="3186904" y="689844"/>
                  </a:cubicBezTo>
                  <a:lnTo>
                    <a:pt x="68984" y="689844"/>
                  </a:lnTo>
                  <a:cubicBezTo>
                    <a:pt x="30885" y="689844"/>
                    <a:pt x="0" y="658959"/>
                    <a:pt x="0" y="620860"/>
                  </a:cubicBezTo>
                  <a:lnTo>
                    <a:pt x="0" y="68984"/>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8305" tIns="45605" rIns="58305" bIns="45605" numCol="1" spcCol="1270" anchor="ctr" anchorCtr="0">
              <a:noAutofit/>
            </a:bodyPr>
            <a:lstStyle/>
            <a:p>
              <a:pPr lvl="0" algn="l" defTabSz="889000">
                <a:lnSpc>
                  <a:spcPct val="90000"/>
                </a:lnSpc>
                <a:spcBef>
                  <a:spcPct val="0"/>
                </a:spcBef>
                <a:spcAft>
                  <a:spcPct val="35000"/>
                </a:spcAft>
              </a:pPr>
              <a:r>
                <a:rPr lang="vi-VN"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b="1" kern="1200" dirty="0" smtClean="0">
                  <a:solidFill>
                    <a:schemeClr val="accent6">
                      <a:lumMod val="50000"/>
                    </a:schemeClr>
                  </a:solidFill>
                  <a:latin typeface="Times New Roman" panose="02020603050405020304" pitchFamily="18" charset="0"/>
                  <a:cs typeface="Times New Roman" panose="02020603050405020304" pitchFamily="18" charset="0"/>
                </a:rPr>
                <a:t>Kết bài</a:t>
              </a:r>
              <a:r>
                <a:rPr lang="vi-VN" sz="2000" kern="12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0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7" name="Freeform 16"/>
            <p:cNvSpPr/>
            <p:nvPr/>
          </p:nvSpPr>
          <p:spPr>
            <a:xfrm>
              <a:off x="7238130" y="3991927"/>
              <a:ext cx="259694" cy="486576"/>
            </a:xfrm>
            <a:custGeom>
              <a:avLst/>
              <a:gdLst/>
              <a:ahLst/>
              <a:cxnLst/>
              <a:rect l="0" t="0" r="0" b="0"/>
              <a:pathLst>
                <a:path>
                  <a:moveTo>
                    <a:pt x="0" y="0"/>
                  </a:moveTo>
                  <a:lnTo>
                    <a:pt x="0" y="486576"/>
                  </a:lnTo>
                  <a:lnTo>
                    <a:pt x="259694" y="486576"/>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7497825" y="4133581"/>
              <a:ext cx="3802480" cy="689844"/>
            </a:xfrm>
            <a:custGeom>
              <a:avLst/>
              <a:gdLst>
                <a:gd name="connsiteX0" fmla="*/ 0 w 3802480"/>
                <a:gd name="connsiteY0" fmla="*/ 68984 h 689844"/>
                <a:gd name="connsiteX1" fmla="*/ 68984 w 3802480"/>
                <a:gd name="connsiteY1" fmla="*/ 0 h 689844"/>
                <a:gd name="connsiteX2" fmla="*/ 3733496 w 3802480"/>
                <a:gd name="connsiteY2" fmla="*/ 0 h 689844"/>
                <a:gd name="connsiteX3" fmla="*/ 3802480 w 3802480"/>
                <a:gd name="connsiteY3" fmla="*/ 68984 h 689844"/>
                <a:gd name="connsiteX4" fmla="*/ 3802480 w 3802480"/>
                <a:gd name="connsiteY4" fmla="*/ 620860 h 689844"/>
                <a:gd name="connsiteX5" fmla="*/ 3733496 w 3802480"/>
                <a:gd name="connsiteY5" fmla="*/ 689844 h 689844"/>
                <a:gd name="connsiteX6" fmla="*/ 68984 w 3802480"/>
                <a:gd name="connsiteY6" fmla="*/ 689844 h 689844"/>
                <a:gd name="connsiteX7" fmla="*/ 0 w 3802480"/>
                <a:gd name="connsiteY7" fmla="*/ 620860 h 689844"/>
                <a:gd name="connsiteX8" fmla="*/ 0 w 3802480"/>
                <a:gd name="connsiteY8" fmla="*/ 68984 h 68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2480" h="689844">
                  <a:moveTo>
                    <a:pt x="0" y="68984"/>
                  </a:moveTo>
                  <a:cubicBezTo>
                    <a:pt x="0" y="30885"/>
                    <a:pt x="30885" y="0"/>
                    <a:pt x="68984" y="0"/>
                  </a:cubicBezTo>
                  <a:lnTo>
                    <a:pt x="3733496" y="0"/>
                  </a:lnTo>
                  <a:cubicBezTo>
                    <a:pt x="3771595" y="0"/>
                    <a:pt x="3802480" y="30885"/>
                    <a:pt x="3802480" y="68984"/>
                  </a:cubicBezTo>
                  <a:lnTo>
                    <a:pt x="3802480" y="620860"/>
                  </a:lnTo>
                  <a:cubicBezTo>
                    <a:pt x="3802480" y="658959"/>
                    <a:pt x="3771595" y="689844"/>
                    <a:pt x="3733496" y="689844"/>
                  </a:cubicBezTo>
                  <a:lnTo>
                    <a:pt x="68984" y="689844"/>
                  </a:lnTo>
                  <a:cubicBezTo>
                    <a:pt x="30885" y="689844"/>
                    <a:pt x="0" y="658959"/>
                    <a:pt x="0" y="620860"/>
                  </a:cubicBezTo>
                  <a:lnTo>
                    <a:pt x="0" y="68984"/>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305" tIns="45605" rIns="58305" bIns="45605" numCol="1" spcCol="1270" anchor="ctr" anchorCtr="0">
              <a:noAutofit/>
            </a:bodyPr>
            <a:lstStyle/>
            <a:p>
              <a:pPr lvl="0" algn="l" defTabSz="889000">
                <a:lnSpc>
                  <a:spcPct val="90000"/>
                </a:lnSpc>
                <a:spcBef>
                  <a:spcPct val="0"/>
                </a:spcBef>
                <a:spcAft>
                  <a:spcPct val="35000"/>
                </a:spcAft>
              </a:pP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Nêu</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cảm</a:t>
              </a:r>
              <a:r>
                <a:rPr lang="en-US" sz="20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nghĩ</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của</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em</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về</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kỉ</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niệm</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hoặc</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bài</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học</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rút</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ra</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từ</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kỉ</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niệm</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ấy</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000" kern="1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9" name="Freeform 18"/>
            <p:cNvSpPr/>
            <p:nvPr/>
          </p:nvSpPr>
          <p:spPr>
            <a:xfrm>
              <a:off x="7238130" y="3991927"/>
              <a:ext cx="287697" cy="1330180"/>
            </a:xfrm>
            <a:custGeom>
              <a:avLst/>
              <a:gdLst/>
              <a:ahLst/>
              <a:cxnLst/>
              <a:rect l="0" t="0" r="0" b="0"/>
              <a:pathLst>
                <a:path>
                  <a:moveTo>
                    <a:pt x="0" y="0"/>
                  </a:moveTo>
                  <a:lnTo>
                    <a:pt x="0" y="1330180"/>
                  </a:lnTo>
                  <a:lnTo>
                    <a:pt x="287697" y="1330180"/>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7525827" y="4977186"/>
              <a:ext cx="3721597" cy="689844"/>
            </a:xfrm>
            <a:custGeom>
              <a:avLst/>
              <a:gdLst>
                <a:gd name="connsiteX0" fmla="*/ 0 w 3721597"/>
                <a:gd name="connsiteY0" fmla="*/ 68984 h 689844"/>
                <a:gd name="connsiteX1" fmla="*/ 68984 w 3721597"/>
                <a:gd name="connsiteY1" fmla="*/ 0 h 689844"/>
                <a:gd name="connsiteX2" fmla="*/ 3652613 w 3721597"/>
                <a:gd name="connsiteY2" fmla="*/ 0 h 689844"/>
                <a:gd name="connsiteX3" fmla="*/ 3721597 w 3721597"/>
                <a:gd name="connsiteY3" fmla="*/ 68984 h 689844"/>
                <a:gd name="connsiteX4" fmla="*/ 3721597 w 3721597"/>
                <a:gd name="connsiteY4" fmla="*/ 620860 h 689844"/>
                <a:gd name="connsiteX5" fmla="*/ 3652613 w 3721597"/>
                <a:gd name="connsiteY5" fmla="*/ 689844 h 689844"/>
                <a:gd name="connsiteX6" fmla="*/ 68984 w 3721597"/>
                <a:gd name="connsiteY6" fmla="*/ 689844 h 689844"/>
                <a:gd name="connsiteX7" fmla="*/ 0 w 3721597"/>
                <a:gd name="connsiteY7" fmla="*/ 620860 h 689844"/>
                <a:gd name="connsiteX8" fmla="*/ 0 w 3721597"/>
                <a:gd name="connsiteY8" fmla="*/ 68984 h 68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597" h="689844">
                  <a:moveTo>
                    <a:pt x="0" y="68984"/>
                  </a:moveTo>
                  <a:cubicBezTo>
                    <a:pt x="0" y="30885"/>
                    <a:pt x="30885" y="0"/>
                    <a:pt x="68984" y="0"/>
                  </a:cubicBezTo>
                  <a:lnTo>
                    <a:pt x="3652613" y="0"/>
                  </a:lnTo>
                  <a:cubicBezTo>
                    <a:pt x="3690712" y="0"/>
                    <a:pt x="3721597" y="30885"/>
                    <a:pt x="3721597" y="68984"/>
                  </a:cubicBezTo>
                  <a:lnTo>
                    <a:pt x="3721597" y="620860"/>
                  </a:lnTo>
                  <a:cubicBezTo>
                    <a:pt x="3721597" y="658959"/>
                    <a:pt x="3690712" y="689844"/>
                    <a:pt x="3652613" y="689844"/>
                  </a:cubicBezTo>
                  <a:lnTo>
                    <a:pt x="68984" y="689844"/>
                  </a:lnTo>
                  <a:cubicBezTo>
                    <a:pt x="30885" y="689844"/>
                    <a:pt x="0" y="658959"/>
                    <a:pt x="0" y="620860"/>
                  </a:cubicBezTo>
                  <a:lnTo>
                    <a:pt x="0" y="68984"/>
                  </a:lnTo>
                  <a:close/>
                </a:path>
              </a:pathLst>
            </a:cu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305" tIns="45605" rIns="58305" bIns="45605" numCol="1" spcCol="1270" anchor="ctr" anchorCtr="0">
              <a:noAutofit/>
            </a:bodyPr>
            <a:lstStyle/>
            <a:p>
              <a:pPr lvl="0" algn="l" defTabSz="889000">
                <a:lnSpc>
                  <a:spcPct val="90000"/>
                </a:lnSpc>
                <a:spcBef>
                  <a:spcPct val="0"/>
                </a:spcBef>
                <a:spcAft>
                  <a:spcPct val="35000"/>
                </a:spcAft>
              </a:pP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Nói</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lên</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mong</a:t>
              </a:r>
              <a:r>
                <a:rPr lang="en-US" sz="2000" b="1"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b="1" kern="1200" dirty="0" err="1" smtClean="0">
                  <a:solidFill>
                    <a:schemeClr val="accent6">
                      <a:lumMod val="50000"/>
                    </a:schemeClr>
                  </a:solidFill>
                  <a:latin typeface="Times New Roman" panose="02020603050405020304" pitchFamily="18" charset="0"/>
                  <a:cs typeface="Times New Roman" panose="02020603050405020304" pitchFamily="18" charset="0"/>
                </a:rPr>
                <a:t>ước</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từ</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kỉ</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niệm</a:t>
              </a:r>
              <a:r>
                <a:rPr lang="en-US" sz="2000" kern="1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000" kern="1200" dirty="0" err="1" smtClean="0">
                  <a:solidFill>
                    <a:schemeClr val="accent6">
                      <a:lumMod val="50000"/>
                    </a:schemeClr>
                  </a:solidFill>
                  <a:latin typeface="Times New Roman" panose="02020603050405020304" pitchFamily="18" charset="0"/>
                  <a:cs typeface="Times New Roman" panose="02020603050405020304" pitchFamily="18" charset="0"/>
                </a:rPr>
                <a:t>ấy</a:t>
              </a:r>
              <a:endParaRPr lang="en-US" sz="2000" kern="1200" dirty="0">
                <a:solidFill>
                  <a:schemeClr val="accent6">
                    <a:lumMod val="5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8900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143691"/>
            <a:ext cx="5246914" cy="104361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D. KĨ NĂNG 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Định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hướng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121920" y="1047116"/>
            <a:ext cx="2319802"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II.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Flowchart: Display 1"/>
          <p:cNvSpPr/>
          <p:nvPr/>
        </p:nvSpPr>
        <p:spPr>
          <a:xfrm>
            <a:off x="498047" y="1712613"/>
            <a:ext cx="2497184" cy="1397725"/>
          </a:xfrm>
          <a:prstGeom prst="flowChartDisplay">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Bước</a:t>
            </a:r>
            <a:r>
              <a:rPr lang="en-US" sz="2800" b="1" dirty="0" smtClean="0">
                <a:solidFill>
                  <a:srgbClr val="FF0000"/>
                </a:solidFill>
                <a:latin typeface="Times New Roman" panose="02020603050405020304" pitchFamily="18" charset="0"/>
                <a:ea typeface="Times New Roman" panose="02020603050405020304" pitchFamily="18" charset="0"/>
              </a:rPr>
              <a:t> 3: </a:t>
            </a:r>
            <a:r>
              <a:rPr lang="vi-VN" sz="2800" b="1" dirty="0" smtClean="0">
                <a:solidFill>
                  <a:srgbClr val="FF0000"/>
                </a:solidFill>
                <a:latin typeface="Times New Roman" panose="02020603050405020304" pitchFamily="18" charset="0"/>
                <a:ea typeface="Times New Roman" panose="02020603050405020304" pitchFamily="18" charset="0"/>
              </a:rPr>
              <a:t>Viết </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9" name="Rounded Rectangle 8"/>
          <p:cNvSpPr/>
          <p:nvPr/>
        </p:nvSpPr>
        <p:spPr>
          <a:xfrm>
            <a:off x="3196044" y="1715370"/>
            <a:ext cx="8477795" cy="1396347"/>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vi-VN" sz="2800" dirty="0">
                <a:solidFill>
                  <a:schemeClr val="accent6">
                    <a:lumMod val="50000"/>
                  </a:schemeClr>
                </a:solidFill>
                <a:latin typeface="Times New Roman" panose="02020603050405020304" pitchFamily="18" charset="0"/>
                <a:ea typeface="Times New Roman" panose="02020603050405020304" pitchFamily="18" charset="0"/>
              </a:rPr>
              <a:t>Từ dàn ý đã làm, viết thành bài văn theo yêu cầu của đề.</a:t>
            </a:r>
            <a:endParaRPr lang="en-US" sz="28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
        <p:nvSpPr>
          <p:cNvPr id="8" name="Flowchart: Display 7"/>
          <p:cNvSpPr/>
          <p:nvPr/>
        </p:nvSpPr>
        <p:spPr>
          <a:xfrm>
            <a:off x="175204" y="3635641"/>
            <a:ext cx="2820027" cy="1814470"/>
          </a:xfrm>
          <a:prstGeom prst="flowChartDisplay">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ounded Rectangle 11"/>
          <p:cNvSpPr/>
          <p:nvPr/>
        </p:nvSpPr>
        <p:spPr>
          <a:xfrm>
            <a:off x="3196044" y="3388791"/>
            <a:ext cx="8477795" cy="2460392"/>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vi-VN" sz="2800" b="1" dirty="0">
                <a:solidFill>
                  <a:schemeClr val="accent6">
                    <a:lumMod val="50000"/>
                  </a:schemeClr>
                </a:solidFill>
                <a:latin typeface="Times New Roman" panose="02020603050405020304" pitchFamily="18" charset="0"/>
                <a:ea typeface="Times New Roman" panose="02020603050405020304" pitchFamily="18" charset="0"/>
              </a:rPr>
              <a:t>Kiểm tra dàn ý</a:t>
            </a:r>
            <a:r>
              <a:rPr lang="vi-VN" sz="2800" dirty="0">
                <a:solidFill>
                  <a:schemeClr val="accent6">
                    <a:lumMod val="50000"/>
                  </a:schemeClr>
                </a:solidFill>
                <a:latin typeface="Times New Roman" panose="02020603050405020304" pitchFamily="18" charset="0"/>
                <a:ea typeface="Times New Roman" panose="02020603050405020304" pitchFamily="18" charset="0"/>
              </a:rPr>
              <a:t> đã xây dựng và xác định các lỗi về nội dung cần chỉnh sửa.</a:t>
            </a:r>
            <a:endParaRPr lang="en-US" sz="2800" dirty="0">
              <a:solidFill>
                <a:schemeClr val="accent6">
                  <a:lumMod val="50000"/>
                </a:schemeClr>
              </a:solidFill>
              <a:latin typeface="Times New Roman" panose="02020603050405020304" pitchFamily="18" charset="0"/>
              <a:ea typeface="Times New Roman" panose="02020603050405020304" pitchFamily="18" charset="0"/>
            </a:endParaRPr>
          </a:p>
          <a:p>
            <a:pPr>
              <a:spcAft>
                <a:spcPts val="1200"/>
              </a:spcAft>
            </a:pP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vi-VN" sz="2800" b="1" dirty="0">
                <a:solidFill>
                  <a:schemeClr val="accent6">
                    <a:lumMod val="50000"/>
                  </a:schemeClr>
                </a:solidFill>
                <a:latin typeface="Times New Roman" panose="02020603050405020304" pitchFamily="18" charset="0"/>
                <a:ea typeface="Times New Roman" panose="02020603050405020304" pitchFamily="18" charset="0"/>
              </a:rPr>
              <a:t>Kiểm tra đoạn văn, bài văn</a:t>
            </a:r>
            <a:r>
              <a:rPr lang="vi-VN" sz="2800" dirty="0">
                <a:solidFill>
                  <a:schemeClr val="accent6">
                    <a:lumMod val="50000"/>
                  </a:schemeClr>
                </a:solidFill>
                <a:latin typeface="Times New Roman" panose="02020603050405020304" pitchFamily="18" charset="0"/>
                <a:ea typeface="Times New Roman" panose="02020603050405020304" pitchFamily="18" charset="0"/>
              </a:rPr>
              <a:t> đã viết, phát hiện và tìm cách sửa các lỗi về viết: dùng từ, chính tả, ngữ pháp, trình bày,...</a:t>
            </a:r>
            <a:endParaRPr lang="en-US" sz="28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31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8"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stretch>
            <a:fillRect/>
          </a:stretch>
        </p:blipFill>
        <p:spPr>
          <a:xfrm>
            <a:off x="-1" y="0"/>
            <a:ext cx="12192000" cy="6858000"/>
          </a:xfrm>
          <a:prstGeom prst="rect">
            <a:avLst/>
          </a:prstGeom>
        </p:spPr>
      </p:pic>
      <p:sp>
        <p:nvSpPr>
          <p:cNvPr id="4" name="Rectangle 3"/>
          <p:cNvSpPr/>
          <p:nvPr/>
        </p:nvSpPr>
        <p:spPr>
          <a:xfrm>
            <a:off x="3260736" y="203201"/>
            <a:ext cx="5670528"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NÓI VÀ NGHE</a:t>
            </a:r>
            <a:endParaRPr kumimoji="0" lang="en-US"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endParaRPr>
          </a:p>
        </p:txBody>
      </p:sp>
      <p:sp>
        <p:nvSpPr>
          <p:cNvPr id="7" name="Rectangle 6"/>
          <p:cNvSpPr/>
          <p:nvPr/>
        </p:nvSpPr>
        <p:spPr>
          <a:xfrm>
            <a:off x="879091" y="3660551"/>
            <a:ext cx="1043381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KỂ</a:t>
            </a:r>
            <a:r>
              <a:rPr kumimoji="0" lang="en-US" sz="5400" b="1" i="0" u="none" strike="noStrike" kern="1200" cap="none" spc="0" normalizeH="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 VỀ MỘT KỈ NIỆM CỦA BẢN THÂN</a:t>
            </a:r>
            <a:endPar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49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1599</Words>
  <Application>Microsoft Office PowerPoint</Application>
  <PresentationFormat>Widescreen</PresentationFormat>
  <Paragraphs>208</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MS Mincho</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106</cp:revision>
  <dcterms:created xsi:type="dcterms:W3CDTF">2021-06-21T13:44:28Z</dcterms:created>
  <dcterms:modified xsi:type="dcterms:W3CDTF">2023-11-27T09:10:20Z</dcterms:modified>
</cp:coreProperties>
</file>