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63" r:id="rId2"/>
    <p:sldId id="472" r:id="rId3"/>
    <p:sldId id="483" r:id="rId4"/>
    <p:sldId id="484" r:id="rId5"/>
    <p:sldId id="485" r:id="rId6"/>
    <p:sldId id="486" r:id="rId7"/>
    <p:sldId id="473" r:id="rId8"/>
    <p:sldId id="474" r:id="rId9"/>
    <p:sldId id="475" r:id="rId10"/>
    <p:sldId id="476" r:id="rId11"/>
    <p:sldId id="487" r:id="rId12"/>
    <p:sldId id="48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7F9"/>
    <a:srgbClr val="C8E4E4"/>
    <a:srgbClr val="CFE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8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641B1-9EB5-42E8-A4C4-8A4349E23894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42228-4E4B-444A-AA8D-2A645C017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58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5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77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60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04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57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59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39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41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19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7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2D8A9-927E-4DED-90FA-8057F6F33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2D412-1357-4DEB-98D1-AA4310310A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7EDB9-9FA9-4466-AC8F-7C0631E9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FDA0A-FA95-42BE-8A88-0FB7C15D0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8D6D8-B153-4C10-8A80-27231F5A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6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C728-DEA6-4ED0-9FBF-08E53C522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ABF70D-C616-491E-B95F-DE4934926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0F4A7-B29C-4D40-8723-5289107F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1011E-AEDF-4FB7-A716-BD6D70E5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64C32-CE14-4702-A0AB-295068047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8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4EAA8B-B973-4F67-9B92-EBD6DB3F7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25BF8-6B29-4581-B9D1-3F9483281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AA87-6EFF-4BCE-BBCA-F80DB41C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7EC5-1DFC-4CD7-AAC9-5D5192AC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7E61B-3411-44E5-8A05-E742F359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0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1D6E1-C5D0-4234-85FB-50BB4A557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02133-1C09-4A18-9105-5AC32B62B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745C1-1211-40F2-AF49-685A3EFB0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B9FE8-75FB-4951-A553-87AD909E3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EA0AA-F9C4-4DB4-83EC-966626C8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8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54E63-63DA-44A9-B370-F617E9D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352EC-24E1-4393-AE40-AC3E1121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97897-FAE8-4B06-8512-9E8F15F0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AE67-7C42-4299-A984-24A4F448B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343A8-655D-40FE-8EDC-28B421CF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2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2B0EE-FABB-4026-B221-525EEE20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EF7BD-27DC-45CC-BD47-910C3C759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07C72-AC2C-4314-9C1C-0A5DC12B2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EC742-E141-415D-9CB9-A4ED35CDD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2DA1D-F97A-48E6-BA28-06F187368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04C26-C091-4C61-AAD8-4E637C9B0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6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B6A78-6650-4EDC-968C-C1351DCD6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D558F-9E3A-4124-B679-8E8ADCE46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8B96C-BEFF-459D-8D11-2C27FBCC9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4AAC-6E02-48F4-8A4B-3E92EB087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782C41-EED6-429B-AA35-13160A737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5F4995-00C7-4ED4-95E4-7948B160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C7A25A-C53A-40E6-896E-6616AD53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9196B0-83D3-4897-84F0-CAAFC4F47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1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0D518-6DAE-4CB9-B3FD-C9B953CA8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3C7329-4FA8-4BD4-8B5D-67CE987DC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054B83-8D5C-4EDF-A0A9-A3A1D389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1FC8B-2EF2-440E-80D0-3C7F90D2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9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EA713-8700-47D7-AB73-9D028A211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05C247-3281-4472-8D63-AD93C9DEE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24A37-4A39-4AD0-A699-91EE0D8C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4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3E8BD-F4F7-4AF4-BF5A-CB26C295D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C8B26-9D1C-4829-9C4C-1AC9BCFEB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32C74C-3B11-452E-AD2F-76C7D1DE1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3FC0B-6095-408D-995C-081C9AC9C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56A02-1226-40B4-9430-A5784656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1C4EB-AE6A-4AE5-B66D-B1BBA70F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5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A86E4-CD0C-4825-B3D8-4E3F243C9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54AE47-F2C0-470F-901D-D5F23753A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CC2136-FA1C-4543-92A0-D278C5D11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AB2D0-F890-42FC-8998-5E6AFCC0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85540-DFE7-4673-A8E8-3A4BAD2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27B9-B80C-446A-865E-E30A82B6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7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00252F-575D-447B-995F-573AE5281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BBDB1-0C30-4705-9917-B125F2FEC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BCC0A-68D1-415C-B886-3D407A192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C07DE-B949-4466-92C8-8E6811363DF0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C8D9C-BC36-454A-8149-4E0EBE420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889EF-FC23-4BF7-A747-01A2C43C8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8666C-7585-40BD-87E0-B9D88C1B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1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96936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C20BDF07-EE3C-4114-8B3D-A6DB529CA4D4}"/>
              </a:ext>
            </a:extLst>
          </p:cNvPr>
          <p:cNvSpPr/>
          <p:nvPr/>
        </p:nvSpPr>
        <p:spPr>
          <a:xfrm>
            <a:off x="1643793" y="1055195"/>
            <a:ext cx="8844542" cy="4310742"/>
          </a:xfrm>
          <a:prstGeom prst="cloudCallout">
            <a:avLst>
              <a:gd name="adj1" fmla="val -32831"/>
              <a:gd name="adj2" fmla="val 7035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 những đặc điểm cơ bản về kiểu bài nghị luận văn học?</a:t>
            </a: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378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96936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739" y="910805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E3288F83-A9DF-4CAF-8EE9-1922C88A4D18}"/>
              </a:ext>
            </a:extLst>
          </p:cNvPr>
          <p:cNvGrpSpPr>
            <a:grpSpLocks/>
          </p:cNvGrpSpPr>
          <p:nvPr/>
        </p:nvGrpSpPr>
        <p:grpSpPr bwMode="auto">
          <a:xfrm>
            <a:off x="808264" y="604837"/>
            <a:ext cx="4419600" cy="2576513"/>
            <a:chOff x="0" y="57"/>
            <a:chExt cx="2688" cy="1769"/>
          </a:xfrm>
        </p:grpSpPr>
        <p:pic>
          <p:nvPicPr>
            <p:cNvPr id="10" name="Picture 7" descr="BACK032">
              <a:extLst>
                <a:ext uri="{FF2B5EF4-FFF2-40B4-BE49-F238E27FC236}">
                  <a16:creationId xmlns:a16="http://schemas.microsoft.com/office/drawing/2014/main" id="{EB87F8AF-B3BF-428B-8B4F-FA4865B1B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7"/>
              <a:ext cx="2688" cy="1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F4D7E120-FE26-4B5D-8709-2A1E1F08A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" y="1107"/>
              <a:ext cx="2054" cy="401"/>
            </a:xfrm>
            <a:prstGeom prst="rect">
              <a:avLst/>
            </a:prstGeom>
            <a:solidFill>
              <a:srgbClr val="FFFF00">
                <a:alpha val="70195"/>
              </a:srgbClr>
            </a:solidFill>
            <a:ln w="5715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vi-VN" altLang="en-US" sz="3200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Hướng dẫn tự học</a:t>
              </a:r>
              <a:endParaRPr lang="en-US" altLang="en-US" sz="3200" dirty="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FF14F36-34C3-4063-94D6-B7595D55DF03}"/>
              </a:ext>
            </a:extLst>
          </p:cNvPr>
          <p:cNvSpPr/>
          <p:nvPr/>
        </p:nvSpPr>
        <p:spPr>
          <a:xfrm>
            <a:off x="1525217" y="2972060"/>
            <a:ext cx="7594169" cy="358029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tx1"/>
                </a:solidFill>
              </a:rPr>
              <a:t>Ôn tập củng cố lại các đặc điểm của văn bản nghị luận ( Nghị luận văn học)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tx1"/>
                </a:solidFill>
              </a:rPr>
              <a:t>Nắm được vấn đề nghị luận trong hai văn bản đã học</a:t>
            </a:r>
          </a:p>
          <a:p>
            <a:pPr marL="285750" indent="-285750">
              <a:buFontTx/>
              <a:buChar char="-"/>
            </a:pPr>
            <a:r>
              <a:rPr lang="vi-VN" sz="2400" b="1" dirty="0">
                <a:solidFill>
                  <a:schemeClr val="tx1"/>
                </a:solidFill>
              </a:rPr>
              <a:t>Chuẩn bị trước nội dung Thực hành Tiếng Việt và Thực hành đọc hiểu</a:t>
            </a:r>
          </a:p>
          <a:p>
            <a:pPr marL="285750" indent="-285750"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" name="Picture 13" descr="22858PICdbgea5Gz679dY_PIC2018.png">
            <a:extLst>
              <a:ext uri="{FF2B5EF4-FFF2-40B4-BE49-F238E27FC236}">
                <a16:creationId xmlns:a16="http://schemas.microsoft.com/office/drawing/2014/main" id="{5C8668CB-C0CF-4108-B840-42DC26F945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927" y="2597864"/>
            <a:ext cx="3468370" cy="3977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31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52240" y="-2741633"/>
            <a:ext cx="6947393" cy="12251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865" y="0"/>
            <a:ext cx="1216203" cy="136750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8557" y="5881539"/>
            <a:ext cx="863379" cy="1128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5B74A1F-8FC8-47F5-ACF2-13FB4F623E5F}"/>
              </a:ext>
            </a:extLst>
          </p:cNvPr>
          <p:cNvSpPr txBox="1"/>
          <p:nvPr/>
        </p:nvSpPr>
        <p:spPr>
          <a:xfrm>
            <a:off x="2572719" y="3206142"/>
            <a:ext cx="650928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229F7C-B5D9-42CD-B559-07420A3D7FBE}"/>
              </a:ext>
            </a:extLst>
          </p:cNvPr>
          <p:cNvSpPr txBox="1"/>
          <p:nvPr/>
        </p:nvSpPr>
        <p:spPr>
          <a:xfrm>
            <a:off x="863379" y="555929"/>
            <a:ext cx="10685143" cy="5872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phẩy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ăng lực:</a:t>
            </a:r>
            <a:r>
              <a:rPr lang="vi-VN" sz="24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ột số hình thức ( ý kiến, lí lẽ, bằng chứng... ) nội dung ( đề tài, vấn đề, tư tưởng, ý nghĩa...) của các vă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bản nghị luận văn 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lục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vi-VN" sz="2400" b="1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hẩm chất:</a:t>
            </a:r>
            <a:r>
              <a:rPr lang="vi-VN" sz="24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ái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chia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thương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cha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i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thầy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0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729D6B-3E6F-4468-AE11-86BFB4D0E406}"/>
              </a:ext>
            </a:extLst>
          </p:cNvPr>
          <p:cNvSpPr/>
          <p:nvPr/>
        </p:nvSpPr>
        <p:spPr>
          <a:xfrm>
            <a:off x="4581525" y="416049"/>
            <a:ext cx="3028950" cy="49835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4731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59B1F-CE73-4F42-96B6-AF6B1FE8A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CE2185F-BF54-4057-9EDE-EE370E0EB9D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902" y="0"/>
            <a:ext cx="115274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29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229ABC-AA17-4DC0-AD84-A7009241C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00054"/>
              </p:ext>
            </p:extLst>
          </p:nvPr>
        </p:nvGraphicFramePr>
        <p:xfrm>
          <a:off x="838200" y="3894614"/>
          <a:ext cx="5712502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2502">
                  <a:extLst>
                    <a:ext uri="{9D8B030D-6E8A-4147-A177-3AD203B41FA5}">
                      <a16:colId xmlns:a16="http://schemas.microsoft.com/office/drawing/2014/main" val="7864322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 </a:t>
                      </a:r>
                      <a:r>
                        <a:rPr lang="vi-VN" sz="1400" dirty="0">
                          <a:effectLst/>
                        </a:rPr>
                        <a:t>Văn bản nghị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luận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vi-VN" sz="1400" dirty="0">
                          <a:effectLst/>
                        </a:rPr>
                        <a:t> viết ra nhằm thuyết phục người đọc, người nghe về quan điểm, tư tưởng của người viết.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56129918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27678" y="-2683195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B3A88CE6-4E9D-4AE4-A758-42AFF7CEBF19}"/>
              </a:ext>
            </a:extLst>
          </p:cNvPr>
          <p:cNvSpPr/>
          <p:nvPr/>
        </p:nvSpPr>
        <p:spPr>
          <a:xfrm>
            <a:off x="6095999" y="596664"/>
            <a:ext cx="4447589" cy="4033420"/>
          </a:xfrm>
          <a:prstGeom prst="flowChartAlternateProcess">
            <a:avLst/>
          </a:prstGeom>
          <a:solidFill>
            <a:srgbClr val="E3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Nghị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luận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văn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học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là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văn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bản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nghị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luận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bàn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về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các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vấn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đề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văn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r>
              <a:rPr lang="en-US" sz="4400" dirty="0" err="1">
                <a:solidFill>
                  <a:schemeClr val="tx1"/>
                </a:solidFill>
                <a:effectLst/>
              </a:rPr>
              <a:t>học</a:t>
            </a:r>
            <a:endParaRPr lang="en-US" sz="4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AE8984-0D10-48BB-AFE2-E4541C761ECC}"/>
              </a:ext>
            </a:extLst>
          </p:cNvPr>
          <p:cNvSpPr/>
          <p:nvPr/>
        </p:nvSpPr>
        <p:spPr>
          <a:xfrm>
            <a:off x="1454730" y="596664"/>
            <a:ext cx="4297994" cy="41265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  <a:effectLst/>
              </a:rPr>
              <a:t>- </a:t>
            </a:r>
            <a:r>
              <a:rPr lang="vi-VN" sz="3600" dirty="0">
                <a:solidFill>
                  <a:schemeClr val="tx1"/>
                </a:solidFill>
                <a:effectLst/>
              </a:rPr>
              <a:t>Văn bản nghị</a:t>
            </a:r>
            <a:r>
              <a:rPr lang="en-US" sz="3600" dirty="0">
                <a:solidFill>
                  <a:schemeClr val="tx1"/>
                </a:solidFill>
                <a:effectLst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/>
              </a:rPr>
              <a:t>luận</a:t>
            </a:r>
            <a:r>
              <a:rPr lang="en-US" sz="3600" dirty="0">
                <a:solidFill>
                  <a:schemeClr val="tx1"/>
                </a:solidFill>
                <a:effectLst/>
              </a:rPr>
              <a:t> </a:t>
            </a:r>
            <a:r>
              <a:rPr lang="vi-VN" sz="3600" dirty="0">
                <a:solidFill>
                  <a:schemeClr val="tx1"/>
                </a:solidFill>
                <a:effectLst/>
              </a:rPr>
              <a:t> viết ra nhằm thuyết phục người đọc, người nghe về quan điểm, tư tưởng của người viết</a:t>
            </a:r>
            <a:r>
              <a:rPr lang="vi-VN" sz="1400" dirty="0">
                <a:effectLst/>
              </a:rPr>
              <a:t>. 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Flowchart: Punched Tape 9">
            <a:extLst>
              <a:ext uri="{FF2B5EF4-FFF2-40B4-BE49-F238E27FC236}">
                <a16:creationId xmlns:a16="http://schemas.microsoft.com/office/drawing/2014/main" id="{C8F3521C-AB2A-4E25-B3B0-C4FBDF3F596E}"/>
              </a:ext>
            </a:extLst>
          </p:cNvPr>
          <p:cNvSpPr/>
          <p:nvPr/>
        </p:nvSpPr>
        <p:spPr>
          <a:xfrm>
            <a:off x="2443649" y="4700081"/>
            <a:ext cx="5876144" cy="2177315"/>
          </a:xfrm>
          <a:prstGeom prst="flowChartPunchedTap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D94074-5930-48E1-9B46-4A1D12614FA6}"/>
              </a:ext>
            </a:extLst>
          </p:cNvPr>
          <p:cNvSpPr txBox="1"/>
          <p:nvPr/>
        </p:nvSpPr>
        <p:spPr>
          <a:xfrm>
            <a:off x="2985720" y="5107880"/>
            <a:ext cx="461329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Các yếu tố: ý kiến, lí lẽ, bằng chứng</a:t>
            </a:r>
            <a:r>
              <a:rPr lang="en-US" sz="2800" b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mật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72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57615" y="-2683195"/>
            <a:ext cx="6947393" cy="1238125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307299" y="33734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8F398F6-051F-4E78-AC0D-3460D1AAB509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926" y="1163928"/>
            <a:ext cx="3357796" cy="365603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E479135-46C9-40DB-BD7F-73866096B26F}"/>
              </a:ext>
            </a:extLst>
          </p:cNvPr>
          <p:cNvSpPr/>
          <p:nvPr/>
        </p:nvSpPr>
        <p:spPr>
          <a:xfrm>
            <a:off x="1273840" y="2130739"/>
            <a:ext cx="2938235" cy="93785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</a:rPr>
              <a:t>1. Tác giả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084D27C-9F38-4A8A-9B25-5DA39F577A5A}"/>
              </a:ext>
            </a:extLst>
          </p:cNvPr>
          <p:cNvSpPr/>
          <p:nvPr/>
        </p:nvSpPr>
        <p:spPr>
          <a:xfrm>
            <a:off x="1138805" y="3187626"/>
            <a:ext cx="5891297" cy="32646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(1933 - 1998)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Quê quán: Thanh Hóa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Là nhà nghiên cứu hàng đầu về chuyên ngành 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vi-VN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 học dân gian</a:t>
            </a: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E41422E-6DB1-4F92-8208-B7C769649BB9}"/>
              </a:ext>
            </a:extLst>
          </p:cNvPr>
          <p:cNvSpPr/>
          <p:nvPr/>
        </p:nvSpPr>
        <p:spPr>
          <a:xfrm>
            <a:off x="1300492" y="1045572"/>
            <a:ext cx="4074643" cy="937850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</a:rPr>
              <a:t>I. TÌM HIỂU CHUNG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D8BB64FE-C83F-49A3-8772-33CD3446B6F9}"/>
              </a:ext>
            </a:extLst>
          </p:cNvPr>
          <p:cNvSpPr/>
          <p:nvPr/>
        </p:nvSpPr>
        <p:spPr>
          <a:xfrm>
            <a:off x="5380049" y="961326"/>
            <a:ext cx="2569939" cy="1822926"/>
          </a:xfrm>
          <a:prstGeom prst="cloudCallout">
            <a:avLst>
              <a:gd name="adj1" fmla="val -72162"/>
              <a:gd name="adj2" fmla="val 65789"/>
            </a:avLst>
          </a:prstGeom>
          <a:solidFill>
            <a:srgbClr val="C8E4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bày hiểu biết về tác giả?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40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7" grpId="0" animBg="1"/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57615" y="-2683195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445483" y="18253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D3B6EB2-E62D-4A42-9313-A1AEDA68527A}"/>
              </a:ext>
            </a:extLst>
          </p:cNvPr>
          <p:cNvSpPr/>
          <p:nvPr/>
        </p:nvSpPr>
        <p:spPr>
          <a:xfrm>
            <a:off x="783369" y="1724422"/>
            <a:ext cx="3264684" cy="93785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b="1" dirty="0">
                <a:solidFill>
                  <a:schemeClr val="accent1">
                    <a:lumMod val="75000"/>
                  </a:schemeClr>
                </a:solidFill>
              </a:rPr>
              <a:t>2. Văn bản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E97F8F-F536-499A-B6BF-5EB2B0638041}"/>
              </a:ext>
            </a:extLst>
          </p:cNvPr>
          <p:cNvSpPr txBox="1"/>
          <p:nvPr/>
        </p:nvSpPr>
        <p:spPr>
          <a:xfrm>
            <a:off x="838200" y="2950476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6D9A9D-66A8-45C0-BE26-07BA8574ADA0}"/>
              </a:ext>
            </a:extLst>
          </p:cNvPr>
          <p:cNvSpPr txBox="1"/>
          <p:nvPr/>
        </p:nvSpPr>
        <p:spPr>
          <a:xfrm>
            <a:off x="838200" y="3549662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19C8A8-03B8-476F-B958-0AFBF97BFAD3}"/>
              </a:ext>
            </a:extLst>
          </p:cNvPr>
          <p:cNvSpPr txBox="1"/>
          <p:nvPr/>
        </p:nvSpPr>
        <p:spPr>
          <a:xfrm>
            <a:off x="1381744" y="4148848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383632-990E-4AD0-BFAC-E43385CFA9EB}"/>
              </a:ext>
            </a:extLst>
          </p:cNvPr>
          <p:cNvSpPr txBox="1"/>
          <p:nvPr/>
        </p:nvSpPr>
        <p:spPr>
          <a:xfrm>
            <a:off x="768816" y="4870244"/>
            <a:ext cx="7310881" cy="583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vi-VN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Vấn đề nghị luận:</a:t>
            </a:r>
            <a:r>
              <a:rPr lang="vi-VN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Vẻ </a:t>
            </a:r>
            <a:r>
              <a:rPr lang="vi-VN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vi-VN" sz="28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của một bài ca dao</a:t>
            </a:r>
            <a:endParaRPr lang="en-US" sz="20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B3A77D67-2AD2-471C-A8A2-3B90737B3B88}"/>
              </a:ext>
            </a:extLst>
          </p:cNvPr>
          <p:cNvSpPr/>
          <p:nvPr/>
        </p:nvSpPr>
        <p:spPr>
          <a:xfrm>
            <a:off x="6445770" y="1107715"/>
            <a:ext cx="4572000" cy="3564353"/>
          </a:xfrm>
          <a:prstGeom prst="flowChartAlternateProcess">
            <a:avLst/>
          </a:prstGeom>
          <a:solidFill>
            <a:srgbClr val="E3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vi-VN" sz="3200" dirty="0">
                <a:solidFill>
                  <a:schemeClr val="tx1"/>
                </a:solidFill>
                <a:latin typeface="+mj-lt"/>
              </a:rPr>
              <a:t>Giọng đọc to, rõ ràng, phấn khởi háo hức bày tỏ cảm xúc tự hào, trân trọng vẻ đẹp của bài ca dao</a:t>
            </a: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2841EF8-375D-438A-A0DE-DA8B0EDE4727}"/>
              </a:ext>
            </a:extLst>
          </p:cNvPr>
          <p:cNvSpPr/>
          <p:nvPr/>
        </p:nvSpPr>
        <p:spPr>
          <a:xfrm>
            <a:off x="7292714" y="1112122"/>
            <a:ext cx="2878112" cy="5946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/>
              <a:t>HƯỚNG DẪN ĐỌC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0757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1" grpId="0" animBg="1"/>
      <p:bldP spid="12" grpId="0"/>
      <p:bldP spid="14" grpId="0"/>
      <p:bldP spid="17" grpId="0"/>
      <p:bldP spid="19" grpId="0"/>
      <p:bldP spid="8" grpId="0" animBg="1"/>
      <p:bldP spid="8" grpId="1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02782" y="-2698676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445483" y="18253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56FB41-885A-4033-BF16-07CA7778FA60}"/>
              </a:ext>
            </a:extLst>
          </p:cNvPr>
          <p:cNvSpPr/>
          <p:nvPr/>
        </p:nvSpPr>
        <p:spPr>
          <a:xfrm>
            <a:off x="1666845" y="1499016"/>
            <a:ext cx="7897729" cy="4306262"/>
          </a:xfrm>
          <a:prstGeom prst="cloud">
            <a:avLst/>
          </a:prstGeom>
          <a:solidFill>
            <a:srgbClr val="E3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quát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hay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33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57615" y="-2683195"/>
            <a:ext cx="6947393" cy="12381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6" y="18253"/>
            <a:ext cx="1647830" cy="1480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5021705"/>
            <a:ext cx="1547399" cy="187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2445483" y="18253"/>
            <a:ext cx="789772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FFFF00"/>
                </a:solidFill>
              </a:rPr>
              <a:t>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1969618-6D05-46E1-8CAB-E6D79B511E88}"/>
              </a:ext>
            </a:extLst>
          </p:cNvPr>
          <p:cNvSpPr/>
          <p:nvPr/>
        </p:nvSpPr>
        <p:spPr>
          <a:xfrm>
            <a:off x="1000690" y="1311634"/>
            <a:ext cx="3856124" cy="588381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chemeClr val="accent1">
                    <a:lumMod val="75000"/>
                  </a:schemeClr>
                </a:solidFill>
              </a:rPr>
              <a:t>II. </a:t>
            </a:r>
            <a:r>
              <a:rPr lang="vi-VN" sz="2400" b="1" dirty="0">
                <a:solidFill>
                  <a:schemeClr val="accent1">
                    <a:lumMod val="75000"/>
                  </a:schemeClr>
                </a:solidFill>
              </a:rPr>
              <a:t>ĐỌC HIỂU VĂN BẢN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E07DA8-CCE1-4231-A7AF-1E25AB54D366}"/>
              </a:ext>
            </a:extLst>
          </p:cNvPr>
          <p:cNvSpPr/>
          <p:nvPr/>
        </p:nvSpPr>
        <p:spPr>
          <a:xfrm>
            <a:off x="1182398" y="1940759"/>
            <a:ext cx="4333982" cy="504766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>
                <a:solidFill>
                  <a:schemeClr val="accent1">
                    <a:lumMod val="75000"/>
                  </a:schemeClr>
                </a:solidFill>
              </a:rPr>
              <a:t>1. Vẻ đẹp của bài ca dao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74EB33FF-C159-42B7-9931-244FFC312A0A}"/>
              </a:ext>
            </a:extLst>
          </p:cNvPr>
          <p:cNvSpPr/>
          <p:nvPr/>
        </p:nvSpPr>
        <p:spPr>
          <a:xfrm>
            <a:off x="6779200" y="1002458"/>
            <a:ext cx="5453346" cy="2956657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accent1"/>
                </a:solidFill>
                <a:effectLst/>
                <a:ea typeface="Calibri" panose="020F0502020204030204" pitchFamily="34" charset="0"/>
              </a:rPr>
              <a:t>Theo tác giả, bài ca dao có những vẻ đẹp gì? Vẻ đẹp nào được tác giả chú ý phân tích nhiều hơn?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EEE6327-9C6F-4F78-8501-21ABB53D72E0}"/>
              </a:ext>
            </a:extLst>
          </p:cNvPr>
          <p:cNvSpPr/>
          <p:nvPr/>
        </p:nvSpPr>
        <p:spPr>
          <a:xfrm>
            <a:off x="827592" y="2678907"/>
            <a:ext cx="5453346" cy="132556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=&gt;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72A666D-257F-49F4-9EE5-332A3883F992}"/>
              </a:ext>
            </a:extLst>
          </p:cNvPr>
          <p:cNvSpPr/>
          <p:nvPr/>
        </p:nvSpPr>
        <p:spPr>
          <a:xfrm>
            <a:off x="896778" y="4194970"/>
            <a:ext cx="5497569" cy="13255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độc đáo, riêng biệt không thấy ở những bài ca dao khác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A8C710E1-043B-4CC0-B75D-6A47C36FC7F6}"/>
              </a:ext>
            </a:extLst>
          </p:cNvPr>
          <p:cNvSpPr/>
          <p:nvPr/>
        </p:nvSpPr>
        <p:spPr>
          <a:xfrm>
            <a:off x="4056887" y="5663480"/>
            <a:ext cx="5453346" cy="989552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mang vẻ đẹp và cái hay riêng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179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 animBg="1"/>
      <p:bldP spid="5" grpId="1" animBg="1"/>
      <p:bldP spid="12" grpId="0" animBg="1"/>
      <p:bldP spid="1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26454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105234-149E-4DB7-B8DD-9CC6EF308F70}"/>
              </a:ext>
            </a:extLst>
          </p:cNvPr>
          <p:cNvSpPr/>
          <p:nvPr/>
        </p:nvSpPr>
        <p:spPr>
          <a:xfrm>
            <a:off x="1120404" y="1610649"/>
            <a:ext cx="5652355" cy="504766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>
                <a:solidFill>
                  <a:schemeClr val="accent1">
                    <a:lumMod val="75000"/>
                  </a:schemeClr>
                </a:solidFill>
              </a:rPr>
              <a:t>2. Cảm nhận, đánh giá bài ca dao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7F33EF3-FE80-4C90-B4A9-D6A1D021A07A}"/>
              </a:ext>
            </a:extLst>
          </p:cNvPr>
          <p:cNvSpPr/>
          <p:nvPr/>
        </p:nvSpPr>
        <p:spPr>
          <a:xfrm>
            <a:off x="1538859" y="2275264"/>
            <a:ext cx="2754172" cy="539995"/>
          </a:xfrm>
          <a:prstGeom prst="roundRect">
            <a:avLst>
              <a:gd name="adj" fmla="val 7036"/>
            </a:avLst>
          </a:prstGeom>
          <a:solidFill>
            <a:srgbClr val="E3F7F9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vi-VN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Hai câu đầu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5F1B021-5788-4645-9F1B-DA37300F25FE}"/>
              </a:ext>
            </a:extLst>
          </p:cNvPr>
          <p:cNvSpPr/>
          <p:nvPr/>
        </p:nvSpPr>
        <p:spPr>
          <a:xfrm>
            <a:off x="1538859" y="2967208"/>
            <a:ext cx="5891297" cy="32646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Không có chủ ngữ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3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 thấy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 được đi thăm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cùng cô gái.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C151139A-B993-4F3E-995F-D44C34D63C8C}"/>
              </a:ext>
            </a:extLst>
          </p:cNvPr>
          <p:cNvSpPr/>
          <p:nvPr/>
        </p:nvSpPr>
        <p:spPr>
          <a:xfrm>
            <a:off x="7025029" y="1176804"/>
            <a:ext cx="4610975" cy="2518194"/>
          </a:xfrm>
          <a:prstGeom prst="cloudCallout">
            <a:avLst>
              <a:gd name="adj1" fmla="val -41672"/>
              <a:gd name="adj2" fmla="val 7542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 giả lần lượt trình bày ý kiến của mình về hai câu đầu và hai câu cuối của bài ca dao như thế nào?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7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  <p:bldP spid="19" grpId="0" animBg="1"/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532681" y="-2247397"/>
            <a:ext cx="6857998" cy="124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B74A1F-8FC8-47F5-ACF2-13FB4F623E5F}"/>
              </a:ext>
            </a:extLst>
          </p:cNvPr>
          <p:cNvSpPr txBox="1"/>
          <p:nvPr/>
        </p:nvSpPr>
        <p:spPr>
          <a:xfrm>
            <a:off x="2572719" y="3206142"/>
            <a:ext cx="6509288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61393C7-0A5D-4EFF-A891-47490FAD5A03}"/>
              </a:ext>
            </a:extLst>
          </p:cNvPr>
          <p:cNvSpPr/>
          <p:nvPr/>
        </p:nvSpPr>
        <p:spPr>
          <a:xfrm>
            <a:off x="1249876" y="1422909"/>
            <a:ext cx="2645685" cy="682120"/>
          </a:xfrm>
          <a:prstGeom prst="roundRect">
            <a:avLst>
              <a:gd name="adj" fmla="val 7036"/>
            </a:avLst>
          </a:prstGeom>
          <a:solidFill>
            <a:srgbClr val="E3F7F9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Hai câu cuối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D840F47-AD8F-401D-8055-8392CCE09053}"/>
              </a:ext>
            </a:extLst>
          </p:cNvPr>
          <p:cNvSpPr/>
          <p:nvPr/>
        </p:nvSpPr>
        <p:spPr>
          <a:xfrm>
            <a:off x="739720" y="2227329"/>
            <a:ext cx="7589644" cy="43513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kiểu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cuối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…”=&gt;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rất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4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endParaRPr lang="en-US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vi-VN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chẽn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phất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phơ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endParaRPr lang="vi-VN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chẽn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đòng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gái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dậy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căng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C00000"/>
              </a:solidFill>
            </a:endParaRP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12EA27B8-A3B1-4FAF-A063-733A293B0160}"/>
              </a:ext>
            </a:extLst>
          </p:cNvPr>
          <p:cNvSpPr/>
          <p:nvPr/>
        </p:nvSpPr>
        <p:spPr>
          <a:xfrm>
            <a:off x="7838068" y="1107715"/>
            <a:ext cx="3614212" cy="2639626"/>
          </a:xfrm>
          <a:prstGeom prst="cloudCallout">
            <a:avLst>
              <a:gd name="adj1" fmla="val -30696"/>
              <a:gd name="adj2" fmla="val 80114"/>
            </a:avLst>
          </a:prstGeom>
          <a:solidFill>
            <a:srgbClr val="CFEC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0070C0"/>
                </a:solidFill>
                <a:latin typeface="+mj-lt"/>
              </a:rPr>
              <a:t>Tác giả đã trình bày quan điểm, ý kiến của mình về hai câu cuối như thế nào?</a:t>
            </a:r>
            <a:endParaRPr lang="en-US" sz="24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0672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251872" cy="69473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图片 1">
            <a:extLst>
              <a:ext uri="{FF2B5EF4-FFF2-40B4-BE49-F238E27FC236}">
                <a16:creationId xmlns:a16="http://schemas.microsoft.com/office/drawing/2014/main" id="{8BD3BB75-F6C4-48AA-BC08-BF512635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696936" y="-2543873"/>
            <a:ext cx="6857998" cy="121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24">
            <a:extLst>
              <a:ext uri="{FF2B5EF4-FFF2-40B4-BE49-F238E27FC236}">
                <a16:creationId xmlns:a16="http://schemas.microsoft.com/office/drawing/2014/main" id="{AAB48923-6BF9-41C4-BE9E-77C2DABD00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7" y="18253"/>
            <a:ext cx="1757489" cy="173990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8" descr="6fc417983c9675ce1b60e983870aeb8a">
            <a:extLst>
              <a:ext uri="{FF2B5EF4-FFF2-40B4-BE49-F238E27FC236}">
                <a16:creationId xmlns:a16="http://schemas.microsoft.com/office/drawing/2014/main" id="{C3D8DCBC-F650-4743-B250-0C3BEC51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601" y="4871802"/>
            <a:ext cx="1547399" cy="2023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302DBF0-E323-49CD-80EF-D77746EEB7F6}"/>
              </a:ext>
            </a:extLst>
          </p:cNvPr>
          <p:cNvSpPr txBox="1"/>
          <p:nvPr/>
        </p:nvSpPr>
        <p:spPr>
          <a:xfrm>
            <a:off x="1776814" y="18253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</a:p>
          <a:p>
            <a:pPr algn="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Hoàng Tiến Tựu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29101C-1F79-4B8D-B669-4CAA98791712}"/>
              </a:ext>
            </a:extLst>
          </p:cNvPr>
          <p:cNvSpPr/>
          <p:nvPr/>
        </p:nvSpPr>
        <p:spPr>
          <a:xfrm>
            <a:off x="1531471" y="2473019"/>
            <a:ext cx="3724493" cy="40198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endParaRPr lang="en-U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giàu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endParaRPr lang="en-US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D968851-EC7D-4126-931E-3590BC0F0508}"/>
              </a:ext>
            </a:extLst>
          </p:cNvPr>
          <p:cNvSpPr/>
          <p:nvPr/>
        </p:nvSpPr>
        <p:spPr>
          <a:xfrm>
            <a:off x="6096000" y="2396218"/>
            <a:ext cx="4046351" cy="42144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 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2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vi-VN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D9A3CC8-5E75-4796-BD97-BD01097BC828}"/>
              </a:ext>
            </a:extLst>
          </p:cNvPr>
          <p:cNvSpPr/>
          <p:nvPr/>
        </p:nvSpPr>
        <p:spPr>
          <a:xfrm>
            <a:off x="3849551" y="1005313"/>
            <a:ext cx="3270142" cy="6962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  <a:latin typeface="+mj-lt"/>
              </a:rPr>
              <a:t>III. TỔNG KẾT</a:t>
            </a:r>
            <a:endParaRPr lang="en-US" sz="32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DDCD5BD-6530-488A-A4FF-FFA5C2DC3842}"/>
              </a:ext>
            </a:extLst>
          </p:cNvPr>
          <p:cNvSpPr/>
          <p:nvPr/>
        </p:nvSpPr>
        <p:spPr>
          <a:xfrm>
            <a:off x="1946479" y="1970362"/>
            <a:ext cx="2807235" cy="5026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</a:rPr>
              <a:t>Nghệ thuật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3A386F7-F1A4-426E-A5E0-3E8217F65ACA}"/>
              </a:ext>
            </a:extLst>
          </p:cNvPr>
          <p:cNvSpPr/>
          <p:nvPr/>
        </p:nvSpPr>
        <p:spPr>
          <a:xfrm>
            <a:off x="6650139" y="1813816"/>
            <a:ext cx="2807235" cy="50265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</a:rPr>
              <a:t>Nội dung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3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1048</Words>
  <Application>Microsoft Office PowerPoint</Application>
  <PresentationFormat>Widescreen</PresentationFormat>
  <Paragraphs>147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30</cp:revision>
  <dcterms:created xsi:type="dcterms:W3CDTF">2021-06-26T04:09:41Z</dcterms:created>
  <dcterms:modified xsi:type="dcterms:W3CDTF">2021-06-27T10:08:01Z</dcterms:modified>
</cp:coreProperties>
</file>