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55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B3870-E62C-4191-B340-B88C63CB3C91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53EF6-6FCE-4376-9E4C-7C0DE4A59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7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5B73F9-3184-4629-93F6-F4CDA418F62D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 eaLnBrk="1" hangingPunct="1"/>
              <a:t>2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261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1475-C868-4615-A3F5-2283294F2696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85A-DF26-4466-94EA-84F69B38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0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1475-C868-4615-A3F5-2283294F2696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85A-DF26-4466-94EA-84F69B38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4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1475-C868-4615-A3F5-2283294F2696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85A-DF26-4466-94EA-84F69B38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5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33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C01BF-8C95-4872-B0EE-F1EE38FB45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570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16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1475-C868-4615-A3F5-2283294F2696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85A-DF26-4466-94EA-84F69B38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0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1475-C868-4615-A3F5-2283294F2696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85A-DF26-4466-94EA-84F69B38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3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1475-C868-4615-A3F5-2283294F2696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85A-DF26-4466-94EA-84F69B38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5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1475-C868-4615-A3F5-2283294F2696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85A-DF26-4466-94EA-84F69B38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1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1475-C868-4615-A3F5-2283294F2696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85A-DF26-4466-94EA-84F69B38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89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1475-C868-4615-A3F5-2283294F2696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85A-DF26-4466-94EA-84F69B38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0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1475-C868-4615-A3F5-2283294F2696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85A-DF26-4466-94EA-84F69B38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90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61475-C868-4615-A3F5-2283294F2696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F085A-DF26-4466-94EA-84F69B38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2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61475-C868-4615-A3F5-2283294F2696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F085A-DF26-4466-94EA-84F69B38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15;p32">
            <a:extLst>
              <a:ext uri="{FF2B5EF4-FFF2-40B4-BE49-F238E27FC236}">
                <a16:creationId xmlns:a16="http://schemas.microsoft.com/office/drawing/2014/main" id="{3A99F3BA-4BDD-8FA1-AAF1-149435BC504D}"/>
              </a:ext>
            </a:extLst>
          </p:cNvPr>
          <p:cNvSpPr txBox="1">
            <a:spLocks/>
          </p:cNvSpPr>
          <p:nvPr/>
        </p:nvSpPr>
        <p:spPr>
          <a:xfrm>
            <a:off x="-255149" y="4600451"/>
            <a:ext cx="13224387" cy="17460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MỘT SỐ THẬP PHÂN CHO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THẬP PHÂN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92C93-9E05-B3B5-8A73-1CB42B4261DD}"/>
              </a:ext>
            </a:extLst>
          </p:cNvPr>
          <p:cNvSpPr txBox="1"/>
          <p:nvPr/>
        </p:nvSpPr>
        <p:spPr>
          <a:xfrm>
            <a:off x="4105052" y="2117551"/>
            <a:ext cx="4503990" cy="1311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5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5C94D57-CB15-4F5E-6717-6395372131B8}"/>
              </a:ext>
            </a:extLst>
          </p:cNvPr>
          <p:cNvSpPr txBox="1"/>
          <p:nvPr/>
        </p:nvSpPr>
        <p:spPr>
          <a:xfrm>
            <a:off x="1634613" y="404782"/>
            <a:ext cx="9075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HẢI AN</a:t>
            </a:r>
          </a:p>
          <a:p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ĐẰNG HẢI</a:t>
            </a:r>
          </a:p>
        </p:txBody>
      </p:sp>
    </p:spTree>
    <p:extLst>
      <p:ext uri="{BB962C8B-B14F-4D97-AF65-F5344CB8AC3E}">
        <p14:creationId xmlns:p14="http://schemas.microsoft.com/office/powerpoint/2010/main" val="4171306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6"/>
          <p:cNvSpPr txBox="1">
            <a:spLocks noChangeArrowheads="1"/>
          </p:cNvSpPr>
          <p:nvPr/>
        </p:nvSpPr>
        <p:spPr bwMode="auto">
          <a:xfrm>
            <a:off x="1447800" y="144780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Bài 1 : Đặt tính rồi tính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8435" name="Picture 10" descr="A picture containing yellow, blue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119063"/>
            <a:ext cx="1403350" cy="166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/>
          <p:cNvSpPr/>
          <p:nvPr/>
        </p:nvSpPr>
        <p:spPr bwMode="auto">
          <a:xfrm>
            <a:off x="1404938" y="322263"/>
            <a:ext cx="9948862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vi-VN" sz="2800" b="1" dirty="0" err="1">
                <a:latin typeface="+mj-lt"/>
              </a:rPr>
              <a:t>Các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bạn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hãy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thực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hiện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phép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tính</a:t>
            </a:r>
            <a:r>
              <a:rPr lang="vi-VN" sz="2800" b="1" dirty="0">
                <a:latin typeface="+mj-lt"/>
              </a:rPr>
              <a:t> sau </a:t>
            </a:r>
            <a:r>
              <a:rPr lang="vi-VN" sz="2800" b="1" dirty="0" err="1">
                <a:latin typeface="+mj-lt"/>
              </a:rPr>
              <a:t>để</a:t>
            </a:r>
            <a:r>
              <a:rPr lang="vi-VN" sz="2800" b="1" dirty="0">
                <a:latin typeface="+mj-lt"/>
              </a:rPr>
              <a:t> thu </a:t>
            </a:r>
            <a:r>
              <a:rPr lang="vi-VN" sz="2800" b="1" dirty="0" err="1">
                <a:latin typeface="+mj-lt"/>
              </a:rPr>
              <a:t>thật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nhiều</a:t>
            </a:r>
            <a:r>
              <a:rPr lang="vi-VN" sz="2800" b="1" dirty="0">
                <a:latin typeface="+mj-lt"/>
              </a:rPr>
              <a:t>        </a:t>
            </a:r>
            <a:r>
              <a:rPr lang="vi-VN" sz="2800" b="1" dirty="0" err="1">
                <a:latin typeface="+mj-lt"/>
              </a:rPr>
              <a:t>nhé</a:t>
            </a:r>
            <a:r>
              <a:rPr lang="vi-VN" sz="2800" b="1" dirty="0">
                <a:latin typeface="+mj-lt"/>
              </a:rPr>
              <a:t>!</a:t>
            </a:r>
          </a:p>
        </p:txBody>
      </p:sp>
      <p:pic>
        <p:nvPicPr>
          <p:cNvPr id="18437" name="Picture 24" descr="19 Cartoon Banana Peel Pictures Illustrations &amp;amp; Clip Art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8255">
            <a:off x="10591800" y="260350"/>
            <a:ext cx="8683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971550" y="2443163"/>
            <a:ext cx="2503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a. 19,72 : 5,8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066800" y="2976563"/>
            <a:ext cx="23717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19,72      5,8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2 32      3,4</a:t>
            </a:r>
            <a:endParaRPr lang="vi-VN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   0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cxnSp>
        <p:nvCxnSpPr>
          <p:cNvPr id="17" name="Straight Connector 19"/>
          <p:cNvCxnSpPr>
            <a:cxnSpLocks noChangeShapeType="1"/>
          </p:cNvCxnSpPr>
          <p:nvPr/>
        </p:nvCxnSpPr>
        <p:spPr bwMode="auto">
          <a:xfrm rot="16200000" flipH="1">
            <a:off x="1602582" y="3321844"/>
            <a:ext cx="77787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677988" y="2971800"/>
            <a:ext cx="269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21100" y="2443163"/>
            <a:ext cx="2503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b. 8,216 : 5,2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859213" y="3008313"/>
            <a:ext cx="25034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8,216   5,2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3 01     1,58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 416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5002213" y="3084513"/>
            <a:ext cx="914400" cy="1371600"/>
            <a:chOff x="0" y="0"/>
            <a:chExt cx="1440" cy="2160"/>
          </a:xfrm>
        </p:grpSpPr>
        <p:sp>
          <p:nvSpPr>
            <p:cNvPr id="18478" name="Line 16"/>
            <p:cNvSpPr>
              <a:spLocks noChangeShapeType="1"/>
            </p:cNvSpPr>
            <p:nvPr/>
          </p:nvSpPr>
          <p:spPr bwMode="auto">
            <a:xfrm>
              <a:off x="0" y="0"/>
              <a:ext cx="1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Line 17"/>
            <p:cNvSpPr>
              <a:spLocks noChangeShapeType="1"/>
            </p:cNvSpPr>
            <p:nvPr/>
          </p:nvSpPr>
          <p:spPr bwMode="auto">
            <a:xfrm>
              <a:off x="0" y="600"/>
              <a:ext cx="144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4" name="Straight Connector 19"/>
          <p:cNvCxnSpPr>
            <a:cxnSpLocks noChangeShapeType="1"/>
          </p:cNvCxnSpPr>
          <p:nvPr/>
        </p:nvCxnSpPr>
        <p:spPr bwMode="auto">
          <a:xfrm rot="16200000" flipH="1">
            <a:off x="5282407" y="3369469"/>
            <a:ext cx="77787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19"/>
          <p:cNvCxnSpPr>
            <a:cxnSpLocks noChangeShapeType="1"/>
          </p:cNvCxnSpPr>
          <p:nvPr/>
        </p:nvCxnSpPr>
        <p:spPr bwMode="auto">
          <a:xfrm rot="16200000" flipH="1">
            <a:off x="4229894" y="3353594"/>
            <a:ext cx="77787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4284663" y="2992438"/>
            <a:ext cx="311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6224588" y="2424113"/>
            <a:ext cx="25034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c. 12,88 : 0,25              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6477000" y="3008313"/>
            <a:ext cx="250348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12,88    0,25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   38    51,52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   130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       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 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grpSp>
        <p:nvGrpSpPr>
          <p:cNvPr id="29" name="Group 25"/>
          <p:cNvGrpSpPr>
            <a:grpSpLocks/>
          </p:cNvGrpSpPr>
          <p:nvPr/>
        </p:nvGrpSpPr>
        <p:grpSpPr bwMode="auto">
          <a:xfrm>
            <a:off x="7670800" y="3084513"/>
            <a:ext cx="914400" cy="1371600"/>
            <a:chOff x="0" y="0"/>
            <a:chExt cx="1440" cy="2160"/>
          </a:xfrm>
        </p:grpSpPr>
        <p:sp>
          <p:nvSpPr>
            <p:cNvPr id="18476" name="Line 26"/>
            <p:cNvSpPr>
              <a:spLocks noChangeShapeType="1"/>
            </p:cNvSpPr>
            <p:nvPr/>
          </p:nvSpPr>
          <p:spPr bwMode="auto">
            <a:xfrm>
              <a:off x="0" y="0"/>
              <a:ext cx="1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Line 27"/>
            <p:cNvSpPr>
              <a:spLocks noChangeShapeType="1"/>
            </p:cNvSpPr>
            <p:nvPr/>
          </p:nvSpPr>
          <p:spPr bwMode="auto">
            <a:xfrm>
              <a:off x="0" y="600"/>
              <a:ext cx="144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2" name="Straight Connector 19"/>
          <p:cNvCxnSpPr>
            <a:cxnSpLocks noChangeShapeType="1"/>
          </p:cNvCxnSpPr>
          <p:nvPr/>
        </p:nvCxnSpPr>
        <p:spPr bwMode="auto">
          <a:xfrm rot="16200000" flipH="1">
            <a:off x="7039769" y="3339306"/>
            <a:ext cx="77788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9096375" y="2360613"/>
            <a:ext cx="250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d. 17,4 : 1,45             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9290050" y="3008313"/>
            <a:ext cx="2286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17,40     1,45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2 90      12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    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</a:p>
        </p:txBody>
      </p:sp>
      <p:grpSp>
        <p:nvGrpSpPr>
          <p:cNvPr id="35" name="Group 32"/>
          <p:cNvGrpSpPr>
            <a:grpSpLocks/>
          </p:cNvGrpSpPr>
          <p:nvPr/>
        </p:nvGrpSpPr>
        <p:grpSpPr bwMode="auto">
          <a:xfrm>
            <a:off x="10417175" y="3028950"/>
            <a:ext cx="914400" cy="1371600"/>
            <a:chOff x="0" y="0"/>
            <a:chExt cx="1440" cy="2160"/>
          </a:xfrm>
        </p:grpSpPr>
        <p:sp>
          <p:nvSpPr>
            <p:cNvPr id="18474" name="Line 33"/>
            <p:cNvSpPr>
              <a:spLocks noChangeShapeType="1"/>
            </p:cNvSpPr>
            <p:nvPr/>
          </p:nvSpPr>
          <p:spPr bwMode="auto">
            <a:xfrm>
              <a:off x="0" y="0"/>
              <a:ext cx="1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Line 34"/>
            <p:cNvSpPr>
              <a:spLocks noChangeShapeType="1"/>
            </p:cNvSpPr>
            <p:nvPr/>
          </p:nvSpPr>
          <p:spPr bwMode="auto">
            <a:xfrm>
              <a:off x="0" y="600"/>
              <a:ext cx="144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8" name="Straight Connector 19"/>
          <p:cNvCxnSpPr>
            <a:cxnSpLocks noChangeShapeType="1"/>
          </p:cNvCxnSpPr>
          <p:nvPr/>
        </p:nvCxnSpPr>
        <p:spPr bwMode="auto">
          <a:xfrm rot="16200000" flipH="1">
            <a:off x="9836944" y="3353594"/>
            <a:ext cx="77787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19"/>
          <p:cNvCxnSpPr>
            <a:cxnSpLocks noChangeShapeType="1"/>
          </p:cNvCxnSpPr>
          <p:nvPr/>
        </p:nvCxnSpPr>
        <p:spPr bwMode="auto">
          <a:xfrm rot="16200000" flipH="1">
            <a:off x="10908507" y="3347244"/>
            <a:ext cx="77787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2386013" y="3071813"/>
            <a:ext cx="914400" cy="1371600"/>
            <a:chOff x="0" y="0"/>
            <a:chExt cx="1440" cy="2160"/>
          </a:xfrm>
        </p:grpSpPr>
        <p:sp>
          <p:nvSpPr>
            <p:cNvPr id="18472" name="Line 40"/>
            <p:cNvSpPr>
              <a:spLocks noChangeShapeType="1"/>
            </p:cNvSpPr>
            <p:nvPr/>
          </p:nvSpPr>
          <p:spPr bwMode="auto">
            <a:xfrm>
              <a:off x="0" y="0"/>
              <a:ext cx="1" cy="2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Line 41"/>
            <p:cNvSpPr>
              <a:spLocks noChangeShapeType="1"/>
            </p:cNvSpPr>
            <p:nvPr/>
          </p:nvSpPr>
          <p:spPr bwMode="auto">
            <a:xfrm>
              <a:off x="0" y="600"/>
              <a:ext cx="144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3" name="Straight Connector 19"/>
          <p:cNvCxnSpPr>
            <a:cxnSpLocks noChangeShapeType="1"/>
          </p:cNvCxnSpPr>
          <p:nvPr/>
        </p:nvCxnSpPr>
        <p:spPr bwMode="auto">
          <a:xfrm rot="16200000" flipH="1">
            <a:off x="8012907" y="3334544"/>
            <a:ext cx="77787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Straight Connector 19"/>
          <p:cNvCxnSpPr>
            <a:cxnSpLocks noChangeShapeType="1"/>
          </p:cNvCxnSpPr>
          <p:nvPr/>
        </p:nvCxnSpPr>
        <p:spPr bwMode="auto">
          <a:xfrm>
            <a:off x="2716213" y="3328988"/>
            <a:ext cx="173037" cy="38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504" name="Nhóm 21503"/>
          <p:cNvGrpSpPr>
            <a:grpSpLocks/>
          </p:cNvGrpSpPr>
          <p:nvPr/>
        </p:nvGrpSpPr>
        <p:grpSpPr bwMode="auto">
          <a:xfrm>
            <a:off x="742950" y="4400550"/>
            <a:ext cx="2139950" cy="2482850"/>
            <a:chOff x="2100238" y="4286817"/>
            <a:chExt cx="2139899" cy="2482495"/>
          </a:xfrm>
        </p:grpSpPr>
        <p:pic>
          <p:nvPicPr>
            <p:cNvPr id="18470" name="Hình ảnh 53" descr="Ảnh có chứa vàng, đồ chơi&#10;&#10;Mô tả được tạo tự độ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238" y="4629413"/>
              <a:ext cx="2139899" cy="2139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71" name="Picture 24" descr="19 Cartoon Banana Peel Pictures Illustrations &amp;amp; Clip Art - iSt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10223" flipH="1">
              <a:off x="3082771" y="4286817"/>
              <a:ext cx="881946" cy="818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Nhóm 69"/>
          <p:cNvGrpSpPr>
            <a:grpSpLocks/>
          </p:cNvGrpSpPr>
          <p:nvPr/>
        </p:nvGrpSpPr>
        <p:grpSpPr bwMode="auto">
          <a:xfrm>
            <a:off x="3844925" y="4346575"/>
            <a:ext cx="2139950" cy="2481263"/>
            <a:chOff x="2100238" y="4286817"/>
            <a:chExt cx="2139899" cy="2482495"/>
          </a:xfrm>
        </p:grpSpPr>
        <p:pic>
          <p:nvPicPr>
            <p:cNvPr id="18468" name="Hình ảnh 70" descr="Ảnh có chứa vàng, đồ chơi&#10;&#10;Mô tả được tạo tự độ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238" y="4629413"/>
              <a:ext cx="2139899" cy="2139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9" name="Picture 24" descr="19 Cartoon Banana Peel Pictures Illustrations &amp;amp; Clip Art - iSt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10223" flipH="1">
              <a:off x="3082771" y="4286817"/>
              <a:ext cx="881946" cy="818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3" name="Nhóm 72"/>
          <p:cNvGrpSpPr>
            <a:grpSpLocks/>
          </p:cNvGrpSpPr>
          <p:nvPr/>
        </p:nvGrpSpPr>
        <p:grpSpPr bwMode="auto">
          <a:xfrm>
            <a:off x="7034213" y="4406900"/>
            <a:ext cx="2138362" cy="2481263"/>
            <a:chOff x="2100238" y="4286817"/>
            <a:chExt cx="2139899" cy="2482495"/>
          </a:xfrm>
        </p:grpSpPr>
        <p:pic>
          <p:nvPicPr>
            <p:cNvPr id="18466" name="Hình ảnh 73" descr="Ảnh có chứa vàng, đồ chơi&#10;&#10;Mô tả được tạo tự độ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238" y="4629413"/>
              <a:ext cx="2139899" cy="2139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7" name="Picture 24" descr="19 Cartoon Banana Peel Pictures Illustrations &amp;amp; Clip Art - iSt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10223" flipH="1">
              <a:off x="3082771" y="4286817"/>
              <a:ext cx="881946" cy="818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6" name="Nhóm 75"/>
          <p:cNvGrpSpPr>
            <a:grpSpLocks/>
          </p:cNvGrpSpPr>
          <p:nvPr/>
        </p:nvGrpSpPr>
        <p:grpSpPr bwMode="auto">
          <a:xfrm>
            <a:off x="10221913" y="4346575"/>
            <a:ext cx="2139950" cy="2481263"/>
            <a:chOff x="2100238" y="4286817"/>
            <a:chExt cx="2139899" cy="2482495"/>
          </a:xfrm>
        </p:grpSpPr>
        <p:pic>
          <p:nvPicPr>
            <p:cNvPr id="18464" name="Hình ảnh 76" descr="Ảnh có chứa vàng, đồ chơi&#10;&#10;Mô tả được tạo tự độ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238" y="4629413"/>
              <a:ext cx="2139899" cy="2139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65" name="Picture 24" descr="19 Cartoon Banana Peel Pictures Illustrations &amp;amp; Clip Art - iStock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10223" flipH="1">
              <a:off x="3082771" y="4286817"/>
              <a:ext cx="881946" cy="818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34313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21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bldLvl="0" autoUpdateAnimBg="0"/>
      <p:bldP spid="16" grpId="0" bldLvl="0" autoUpdateAnimBg="0"/>
      <p:bldP spid="18" grpId="0" bldLvl="0" autoUpdateAnimBg="0"/>
      <p:bldP spid="19" grpId="0" bldLvl="0" autoUpdateAnimBg="0"/>
      <p:bldP spid="20" grpId="0" bldLvl="0" autoUpdateAnimBg="0"/>
      <p:bldP spid="26" grpId="0" bldLvl="0" autoUpdateAnimBg="0"/>
      <p:bldP spid="27" grpId="0" bldLvl="0" autoUpdateAnimBg="0"/>
      <p:bldP spid="28" grpId="0" bldLvl="0" autoUpdateAnimBg="0"/>
      <p:bldP spid="33" grpId="0" bldLvl="0" autoUpdateAnimBg="0"/>
      <p:bldP spid="34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8" name="Text Box 54"/>
          <p:cNvSpPr txBox="1">
            <a:spLocks noChangeArrowheads="1"/>
          </p:cNvSpPr>
          <p:nvPr/>
        </p:nvSpPr>
        <p:spPr bwMode="auto">
          <a:xfrm>
            <a:off x="533400" y="838200"/>
            <a:ext cx="1051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C000"/>
                </a:solidFill>
                <a:latin typeface="Times New Roman" panose="02020603050405020304" pitchFamily="18" charset="0"/>
              </a:rPr>
              <a:t>Bài 2:  Biết 4,5 lít dầu hoả cân nặng 3,42kg. Hỏi 8 lít dầu hoả cân nặng bao nhiêu ki-lô-gam?</a:t>
            </a:r>
          </a:p>
        </p:txBody>
      </p:sp>
      <p:sp>
        <p:nvSpPr>
          <p:cNvPr id="11373" name="Text Box 109"/>
          <p:cNvSpPr txBox="1">
            <a:spLocks noChangeArrowheads="1"/>
          </p:cNvSpPr>
          <p:nvPr/>
        </p:nvSpPr>
        <p:spPr bwMode="auto">
          <a:xfrm>
            <a:off x="695325" y="2489200"/>
            <a:ext cx="297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Tóm tắt:</a:t>
            </a:r>
          </a:p>
        </p:txBody>
      </p:sp>
      <p:sp>
        <p:nvSpPr>
          <p:cNvPr id="11375" name="Text Box 111"/>
          <p:cNvSpPr txBox="1">
            <a:spLocks noChangeArrowheads="1"/>
          </p:cNvSpPr>
          <p:nvPr/>
        </p:nvSpPr>
        <p:spPr bwMode="auto">
          <a:xfrm>
            <a:off x="5038725" y="2190750"/>
            <a:ext cx="6705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chemeClr val="bg1"/>
                </a:solidFill>
                <a:latin typeface="Times New Roman" panose="02020603050405020304" pitchFamily="18" charset="0"/>
              </a:rPr>
              <a:t>Bài giải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Một lít dầu hoả cân nặng là: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   3,42 : 4,5 = 0,76 (kg)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8 lít dầu hoả cân nặng là: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   8 x 0,76 = 6,08 (kg)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       Đáp số : 6,08 kg</a:t>
            </a:r>
          </a:p>
        </p:txBody>
      </p:sp>
      <p:sp>
        <p:nvSpPr>
          <p:cNvPr id="11400" name="Text Box 136"/>
          <p:cNvSpPr txBox="1">
            <a:spLocks noChangeArrowheads="1"/>
          </p:cNvSpPr>
          <p:nvPr/>
        </p:nvSpPr>
        <p:spPr bwMode="auto">
          <a:xfrm>
            <a:off x="542925" y="3098800"/>
            <a:ext cx="4103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4,5 l :  3,42kg</a:t>
            </a:r>
          </a:p>
        </p:txBody>
      </p:sp>
      <p:sp>
        <p:nvSpPr>
          <p:cNvPr id="11401" name="Text Box 137"/>
          <p:cNvSpPr txBox="1">
            <a:spLocks noChangeArrowheads="1"/>
          </p:cNvSpPr>
          <p:nvPr/>
        </p:nvSpPr>
        <p:spPr bwMode="auto">
          <a:xfrm>
            <a:off x="390525" y="3937000"/>
            <a:ext cx="411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8 l : …. kg?</a:t>
            </a:r>
          </a:p>
        </p:txBody>
      </p:sp>
      <p:pic>
        <p:nvPicPr>
          <p:cNvPr id="19463" name="Hình ảnh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4645025"/>
            <a:ext cx="4452938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8715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13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13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4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8" grpId="0"/>
      <p:bldP spid="11373" grpId="0"/>
      <p:bldP spid="11375" grpId="0"/>
      <p:bldP spid="114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71650" y="-2565400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5" name="AutoShape 3"/>
          <p:cNvSpPr>
            <a:spLocks noChangeArrowheads="1"/>
          </p:cNvSpPr>
          <p:nvPr/>
        </p:nvSpPr>
        <p:spPr bwMode="auto">
          <a:xfrm>
            <a:off x="277813" y="1314450"/>
            <a:ext cx="5580062" cy="2554288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Tóm tắt: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1 bộ: hết 2,8 m vải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429,5m vải :…bộ quần áo?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568325" y="215900"/>
            <a:ext cx="105791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C000"/>
                </a:solidFill>
                <a:latin typeface="Times New Roman" panose="02020603050405020304" pitchFamily="18" charset="0"/>
              </a:rPr>
              <a:t>Bài 3 (71) May mỗi bộ quần áo hết 2,8m vải. Hỏi có 429,5m vải thì may được nhiều nhất bao nhiêu bộ quần áo như thế và còn thừa mấy mét vải?</a:t>
            </a: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2438400" y="3213100"/>
            <a:ext cx="8610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>
                <a:solidFill>
                  <a:schemeClr val="bg1"/>
                </a:solidFill>
                <a:latin typeface="Times New Roman" panose="02020603050405020304" pitchFamily="18" charset="0"/>
              </a:rPr>
              <a:t>Bài giải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     429,5 m thì may được số bộ quần áo và dư số mét vải là:</a:t>
            </a:r>
          </a:p>
        </p:txBody>
      </p:sp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2700338" y="5084763"/>
            <a:ext cx="8610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Comic Sans MS" panose="030F0702030302020204" pitchFamily="66" charset="0"/>
              </a:rPr>
              <a:t>        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429,5 : 2,8 = 153 (bộ dư 1,1m)</a:t>
            </a:r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3500438" y="5789613"/>
            <a:ext cx="72294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en-US" sz="3600" b="1" u="sng">
                <a:solidFill>
                  <a:schemeClr val="bg1"/>
                </a:solidFill>
                <a:latin typeface="Times New Roman" panose="02020603050405020304" pitchFamily="18" charset="0"/>
              </a:rPr>
              <a:t>Đáp số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: 153 bộ dư 1,1m.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8" name="Hình ảnh 4" descr="Ảnh có chứa đồ chơi, vàng&#10;&#10;Mô tả được tạo tự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4662488"/>
            <a:ext cx="2895601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8841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  <p:bldP spid="131079" grpId="0"/>
      <p:bldP spid="131081" grpId="0"/>
      <p:bldP spid="1310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Hình ảnh 2" descr="Ảnh có chứa người máy, trượt băng&#10;&#10;Mô tả được tạo tự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27488" cy="715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am giác Vuông 3"/>
          <p:cNvSpPr/>
          <p:nvPr/>
        </p:nvSpPr>
        <p:spPr>
          <a:xfrm rot="10800000">
            <a:off x="9947275" y="0"/>
            <a:ext cx="2320925" cy="2730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943" eaLnBrk="1" hangingPunct="1">
              <a:defRPr/>
            </a:pPr>
            <a:endParaRPr lang="en-US" sz="170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am giác Vuông 4"/>
          <p:cNvSpPr/>
          <p:nvPr/>
        </p:nvSpPr>
        <p:spPr>
          <a:xfrm rot="16200000">
            <a:off x="9666287" y="4332288"/>
            <a:ext cx="2320925" cy="2730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943" eaLnBrk="1" hangingPunct="1">
              <a:defRPr/>
            </a:pPr>
            <a:endParaRPr lang="en-US" sz="170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509" name="WordArt 36"/>
          <p:cNvSpPr>
            <a:spLocks noChangeArrowheads="1" noChangeShapeType="1" noTextEdit="1"/>
          </p:cNvSpPr>
          <p:nvPr/>
        </p:nvSpPr>
        <p:spPr bwMode="auto">
          <a:xfrm>
            <a:off x="3811588" y="2346325"/>
            <a:ext cx="7210425" cy="203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48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4506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rgbClr val="FEC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943" eaLnBrk="1" hangingPunct="1">
              <a:defRPr/>
            </a:pPr>
            <a:endParaRPr lang="zh-CN" altLang="en-US" sz="1707">
              <a:solidFill>
                <a:prstClr val="white"/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 rot="5400000">
            <a:off x="2727325" y="-2667000"/>
            <a:ext cx="6858000" cy="12192000"/>
          </a:xfrm>
          <a:custGeom>
            <a:avLst/>
            <a:gdLst>
              <a:gd name="connsiteX0" fmla="*/ 0 w 6858000"/>
              <a:gd name="connsiteY0" fmla="*/ 6093600 h 12192000"/>
              <a:gd name="connsiteX1" fmla="*/ 0 w 6858000"/>
              <a:gd name="connsiteY1" fmla="*/ 0 h 12192000"/>
              <a:gd name="connsiteX2" fmla="*/ 6858000 w 6858000"/>
              <a:gd name="connsiteY2" fmla="*/ 0 h 12192000"/>
              <a:gd name="connsiteX3" fmla="*/ 6858000 w 6858000"/>
              <a:gd name="connsiteY3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2000">
                <a:moveTo>
                  <a:pt x="0" y="6093600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12192000"/>
                </a:lnTo>
                <a:close/>
              </a:path>
            </a:pathLst>
          </a:custGeom>
          <a:solidFill>
            <a:srgbClr val="2F5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943" eaLnBrk="1" hangingPunct="1">
              <a:defRPr/>
            </a:pPr>
            <a:endParaRPr lang="zh-CN" altLang="en-US" sz="1707">
              <a:solidFill>
                <a:prstClr val="white"/>
              </a:solidFill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1176338"/>
            <a:ext cx="12252325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Hình ảnh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57200"/>
            <a:ext cx="7321550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99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/>
          <p:cNvGrpSpPr>
            <a:grpSpLocks/>
          </p:cNvGrpSpPr>
          <p:nvPr/>
        </p:nvGrpSpPr>
        <p:grpSpPr bwMode="auto">
          <a:xfrm>
            <a:off x="1385888" y="685800"/>
            <a:ext cx="9798050" cy="3659188"/>
            <a:chOff x="430214" y="641402"/>
            <a:chExt cx="9798307" cy="3659287"/>
          </a:xfrm>
        </p:grpSpPr>
        <p:sp>
          <p:nvSpPr>
            <p:cNvPr id="10" name="TextBox 9"/>
            <p:cNvSpPr txBox="1"/>
            <p:nvPr/>
          </p:nvSpPr>
          <p:spPr>
            <a:xfrm>
              <a:off x="430214" y="641402"/>
              <a:ext cx="9798307" cy="3659287"/>
            </a:xfrm>
            <a:custGeom>
              <a:avLst/>
              <a:gdLst>
                <a:gd name="connsiteX0" fmla="*/ 0 w 9797769"/>
                <a:gd name="connsiteY0" fmla="*/ 609860 h 3659087"/>
                <a:gd name="connsiteX1" fmla="*/ 609860 w 9797769"/>
                <a:gd name="connsiteY1" fmla="*/ 0 h 3659087"/>
                <a:gd name="connsiteX2" fmla="*/ 1353291 w 9797769"/>
                <a:gd name="connsiteY2" fmla="*/ 0 h 3659087"/>
                <a:gd name="connsiteX3" fmla="*/ 1839380 w 9797769"/>
                <a:gd name="connsiteY3" fmla="*/ 0 h 3659087"/>
                <a:gd name="connsiteX4" fmla="*/ 2239689 w 9797769"/>
                <a:gd name="connsiteY4" fmla="*/ 0 h 3659087"/>
                <a:gd name="connsiteX5" fmla="*/ 2897340 w 9797769"/>
                <a:gd name="connsiteY5" fmla="*/ 0 h 3659087"/>
                <a:gd name="connsiteX6" fmla="*/ 3383429 w 9797769"/>
                <a:gd name="connsiteY6" fmla="*/ 0 h 3659087"/>
                <a:gd name="connsiteX7" fmla="*/ 4126860 w 9797769"/>
                <a:gd name="connsiteY7" fmla="*/ 0 h 3659087"/>
                <a:gd name="connsiteX8" fmla="*/ 4527169 w 9797769"/>
                <a:gd name="connsiteY8" fmla="*/ 0 h 3659087"/>
                <a:gd name="connsiteX9" fmla="*/ 5270600 w 9797769"/>
                <a:gd name="connsiteY9" fmla="*/ 0 h 3659087"/>
                <a:gd name="connsiteX10" fmla="*/ 5585128 w 9797769"/>
                <a:gd name="connsiteY10" fmla="*/ 0 h 3659087"/>
                <a:gd name="connsiteX11" fmla="*/ 6156998 w 9797769"/>
                <a:gd name="connsiteY11" fmla="*/ 0 h 3659087"/>
                <a:gd name="connsiteX12" fmla="*/ 6728868 w 9797769"/>
                <a:gd name="connsiteY12" fmla="*/ 0 h 3659087"/>
                <a:gd name="connsiteX13" fmla="*/ 7214958 w 9797769"/>
                <a:gd name="connsiteY13" fmla="*/ 0 h 3659087"/>
                <a:gd name="connsiteX14" fmla="*/ 7958389 w 9797769"/>
                <a:gd name="connsiteY14" fmla="*/ 0 h 3659087"/>
                <a:gd name="connsiteX15" fmla="*/ 8701820 w 9797769"/>
                <a:gd name="connsiteY15" fmla="*/ 0 h 3659087"/>
                <a:gd name="connsiteX16" fmla="*/ 9187909 w 9797769"/>
                <a:gd name="connsiteY16" fmla="*/ 0 h 3659087"/>
                <a:gd name="connsiteX17" fmla="*/ 9797769 w 9797769"/>
                <a:gd name="connsiteY17" fmla="*/ 609860 h 3659087"/>
                <a:gd name="connsiteX18" fmla="*/ 9797769 w 9797769"/>
                <a:gd name="connsiteY18" fmla="*/ 1122127 h 3659087"/>
                <a:gd name="connsiteX19" fmla="*/ 9797769 w 9797769"/>
                <a:gd name="connsiteY19" fmla="*/ 1536819 h 3659087"/>
                <a:gd name="connsiteX20" fmla="*/ 9797769 w 9797769"/>
                <a:gd name="connsiteY20" fmla="*/ 1975906 h 3659087"/>
                <a:gd name="connsiteX21" fmla="*/ 9797769 w 9797769"/>
                <a:gd name="connsiteY21" fmla="*/ 2512566 h 3659087"/>
                <a:gd name="connsiteX22" fmla="*/ 9797769 w 9797769"/>
                <a:gd name="connsiteY22" fmla="*/ 3049227 h 3659087"/>
                <a:gd name="connsiteX23" fmla="*/ 9187909 w 9797769"/>
                <a:gd name="connsiteY23" fmla="*/ 3659087 h 3659087"/>
                <a:gd name="connsiteX24" fmla="*/ 8530259 w 9797769"/>
                <a:gd name="connsiteY24" fmla="*/ 3659087 h 3659087"/>
                <a:gd name="connsiteX25" fmla="*/ 8215730 w 9797769"/>
                <a:gd name="connsiteY25" fmla="*/ 3659087 h 3659087"/>
                <a:gd name="connsiteX26" fmla="*/ 7643860 w 9797769"/>
                <a:gd name="connsiteY26" fmla="*/ 3659087 h 3659087"/>
                <a:gd name="connsiteX27" fmla="*/ 7243551 w 9797769"/>
                <a:gd name="connsiteY27" fmla="*/ 3659087 h 3659087"/>
                <a:gd name="connsiteX28" fmla="*/ 6585901 w 9797769"/>
                <a:gd name="connsiteY28" fmla="*/ 3659087 h 3659087"/>
                <a:gd name="connsiteX29" fmla="*/ 6185592 w 9797769"/>
                <a:gd name="connsiteY29" fmla="*/ 3659087 h 3659087"/>
                <a:gd name="connsiteX30" fmla="*/ 5527941 w 9797769"/>
                <a:gd name="connsiteY30" fmla="*/ 3659087 h 3659087"/>
                <a:gd name="connsiteX31" fmla="*/ 5213413 w 9797769"/>
                <a:gd name="connsiteY31" fmla="*/ 3659087 h 3659087"/>
                <a:gd name="connsiteX32" fmla="*/ 4555763 w 9797769"/>
                <a:gd name="connsiteY32" fmla="*/ 3659087 h 3659087"/>
                <a:gd name="connsiteX33" fmla="*/ 4155454 w 9797769"/>
                <a:gd name="connsiteY33" fmla="*/ 3659087 h 3659087"/>
                <a:gd name="connsiteX34" fmla="*/ 3840925 w 9797769"/>
                <a:gd name="connsiteY34" fmla="*/ 3659087 h 3659087"/>
                <a:gd name="connsiteX35" fmla="*/ 3440616 w 9797769"/>
                <a:gd name="connsiteY35" fmla="*/ 3659087 h 3659087"/>
                <a:gd name="connsiteX36" fmla="*/ 2782966 w 9797769"/>
                <a:gd name="connsiteY36" fmla="*/ 3659087 h 3659087"/>
                <a:gd name="connsiteX37" fmla="*/ 2382657 w 9797769"/>
                <a:gd name="connsiteY37" fmla="*/ 3659087 h 3659087"/>
                <a:gd name="connsiteX38" fmla="*/ 2068128 w 9797769"/>
                <a:gd name="connsiteY38" fmla="*/ 3659087 h 3659087"/>
                <a:gd name="connsiteX39" fmla="*/ 1667819 w 9797769"/>
                <a:gd name="connsiteY39" fmla="*/ 3659087 h 3659087"/>
                <a:gd name="connsiteX40" fmla="*/ 1181730 w 9797769"/>
                <a:gd name="connsiteY40" fmla="*/ 3659087 h 3659087"/>
                <a:gd name="connsiteX41" fmla="*/ 609860 w 9797769"/>
                <a:gd name="connsiteY41" fmla="*/ 3659087 h 3659087"/>
                <a:gd name="connsiteX42" fmla="*/ 0 w 9797769"/>
                <a:gd name="connsiteY42" fmla="*/ 3049227 h 3659087"/>
                <a:gd name="connsiteX43" fmla="*/ 0 w 9797769"/>
                <a:gd name="connsiteY43" fmla="*/ 2512566 h 3659087"/>
                <a:gd name="connsiteX44" fmla="*/ 0 w 9797769"/>
                <a:gd name="connsiteY44" fmla="*/ 1975906 h 3659087"/>
                <a:gd name="connsiteX45" fmla="*/ 0 w 9797769"/>
                <a:gd name="connsiteY45" fmla="*/ 1463638 h 3659087"/>
                <a:gd name="connsiteX46" fmla="*/ 0 w 9797769"/>
                <a:gd name="connsiteY46" fmla="*/ 609860 h 365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797769" h="3659087" extrusionOk="0">
                  <a:moveTo>
                    <a:pt x="0" y="609860"/>
                  </a:moveTo>
                  <a:cubicBezTo>
                    <a:pt x="-75128" y="226703"/>
                    <a:pt x="245380" y="10383"/>
                    <a:pt x="609860" y="0"/>
                  </a:cubicBezTo>
                  <a:cubicBezTo>
                    <a:pt x="776615" y="-52971"/>
                    <a:pt x="1184846" y="84692"/>
                    <a:pt x="1353291" y="0"/>
                  </a:cubicBezTo>
                  <a:cubicBezTo>
                    <a:pt x="1521736" y="-84692"/>
                    <a:pt x="1687900" y="48943"/>
                    <a:pt x="1839380" y="0"/>
                  </a:cubicBezTo>
                  <a:cubicBezTo>
                    <a:pt x="1990860" y="-48943"/>
                    <a:pt x="2041008" y="47144"/>
                    <a:pt x="2239689" y="0"/>
                  </a:cubicBezTo>
                  <a:cubicBezTo>
                    <a:pt x="2438370" y="-47144"/>
                    <a:pt x="2701606" y="53190"/>
                    <a:pt x="2897340" y="0"/>
                  </a:cubicBezTo>
                  <a:cubicBezTo>
                    <a:pt x="3093074" y="-53190"/>
                    <a:pt x="3204498" y="17371"/>
                    <a:pt x="3383429" y="0"/>
                  </a:cubicBezTo>
                  <a:cubicBezTo>
                    <a:pt x="3562360" y="-17371"/>
                    <a:pt x="3857382" y="22630"/>
                    <a:pt x="4126860" y="0"/>
                  </a:cubicBezTo>
                  <a:cubicBezTo>
                    <a:pt x="4396338" y="-22630"/>
                    <a:pt x="4376199" y="10776"/>
                    <a:pt x="4527169" y="0"/>
                  </a:cubicBezTo>
                  <a:cubicBezTo>
                    <a:pt x="4678139" y="-10776"/>
                    <a:pt x="5012260" y="88048"/>
                    <a:pt x="5270600" y="0"/>
                  </a:cubicBezTo>
                  <a:cubicBezTo>
                    <a:pt x="5528940" y="-88048"/>
                    <a:pt x="5435118" y="23170"/>
                    <a:pt x="5585128" y="0"/>
                  </a:cubicBezTo>
                  <a:cubicBezTo>
                    <a:pt x="5735138" y="-23170"/>
                    <a:pt x="5957830" y="33710"/>
                    <a:pt x="6156998" y="0"/>
                  </a:cubicBezTo>
                  <a:cubicBezTo>
                    <a:pt x="6356166" y="-33710"/>
                    <a:pt x="6542717" y="22526"/>
                    <a:pt x="6728868" y="0"/>
                  </a:cubicBezTo>
                  <a:cubicBezTo>
                    <a:pt x="6915019" y="-22526"/>
                    <a:pt x="7060539" y="30795"/>
                    <a:pt x="7214958" y="0"/>
                  </a:cubicBezTo>
                  <a:cubicBezTo>
                    <a:pt x="7369377" y="-30795"/>
                    <a:pt x="7674137" y="83304"/>
                    <a:pt x="7958389" y="0"/>
                  </a:cubicBezTo>
                  <a:cubicBezTo>
                    <a:pt x="8242641" y="-83304"/>
                    <a:pt x="8499792" y="86364"/>
                    <a:pt x="8701820" y="0"/>
                  </a:cubicBezTo>
                  <a:cubicBezTo>
                    <a:pt x="8903848" y="-86364"/>
                    <a:pt x="8995341" y="25090"/>
                    <a:pt x="9187909" y="0"/>
                  </a:cubicBezTo>
                  <a:cubicBezTo>
                    <a:pt x="9476130" y="-45785"/>
                    <a:pt x="9750063" y="201729"/>
                    <a:pt x="9797769" y="609860"/>
                  </a:cubicBezTo>
                  <a:cubicBezTo>
                    <a:pt x="9832166" y="834152"/>
                    <a:pt x="9764157" y="886983"/>
                    <a:pt x="9797769" y="1122127"/>
                  </a:cubicBezTo>
                  <a:cubicBezTo>
                    <a:pt x="9831381" y="1357271"/>
                    <a:pt x="9750713" y="1362321"/>
                    <a:pt x="9797769" y="1536819"/>
                  </a:cubicBezTo>
                  <a:cubicBezTo>
                    <a:pt x="9844825" y="1711317"/>
                    <a:pt x="9791545" y="1809806"/>
                    <a:pt x="9797769" y="1975906"/>
                  </a:cubicBezTo>
                  <a:cubicBezTo>
                    <a:pt x="9803993" y="2142006"/>
                    <a:pt x="9733631" y="2326687"/>
                    <a:pt x="9797769" y="2512566"/>
                  </a:cubicBezTo>
                  <a:cubicBezTo>
                    <a:pt x="9861907" y="2698445"/>
                    <a:pt x="9757925" y="2817793"/>
                    <a:pt x="9797769" y="3049227"/>
                  </a:cubicBezTo>
                  <a:cubicBezTo>
                    <a:pt x="9843273" y="3476142"/>
                    <a:pt x="9485107" y="3679980"/>
                    <a:pt x="9187909" y="3659087"/>
                  </a:cubicBezTo>
                  <a:cubicBezTo>
                    <a:pt x="8887153" y="3684821"/>
                    <a:pt x="8780713" y="3631223"/>
                    <a:pt x="8530259" y="3659087"/>
                  </a:cubicBezTo>
                  <a:cubicBezTo>
                    <a:pt x="8279805" y="3686951"/>
                    <a:pt x="8347792" y="3629538"/>
                    <a:pt x="8215730" y="3659087"/>
                  </a:cubicBezTo>
                  <a:cubicBezTo>
                    <a:pt x="8083668" y="3688636"/>
                    <a:pt x="7870728" y="3600475"/>
                    <a:pt x="7643860" y="3659087"/>
                  </a:cubicBezTo>
                  <a:cubicBezTo>
                    <a:pt x="7416992" y="3717699"/>
                    <a:pt x="7387683" y="3633653"/>
                    <a:pt x="7243551" y="3659087"/>
                  </a:cubicBezTo>
                  <a:cubicBezTo>
                    <a:pt x="7099419" y="3684521"/>
                    <a:pt x="6730762" y="3628176"/>
                    <a:pt x="6585901" y="3659087"/>
                  </a:cubicBezTo>
                  <a:cubicBezTo>
                    <a:pt x="6441040" y="3689998"/>
                    <a:pt x="6299867" y="3620131"/>
                    <a:pt x="6185592" y="3659087"/>
                  </a:cubicBezTo>
                  <a:cubicBezTo>
                    <a:pt x="6071317" y="3698043"/>
                    <a:pt x="5811123" y="3624452"/>
                    <a:pt x="5527941" y="3659087"/>
                  </a:cubicBezTo>
                  <a:cubicBezTo>
                    <a:pt x="5244759" y="3693722"/>
                    <a:pt x="5286024" y="3625315"/>
                    <a:pt x="5213413" y="3659087"/>
                  </a:cubicBezTo>
                  <a:cubicBezTo>
                    <a:pt x="5140802" y="3692859"/>
                    <a:pt x="4784516" y="3645346"/>
                    <a:pt x="4555763" y="3659087"/>
                  </a:cubicBezTo>
                  <a:cubicBezTo>
                    <a:pt x="4327010" y="3672828"/>
                    <a:pt x="4268790" y="3621778"/>
                    <a:pt x="4155454" y="3659087"/>
                  </a:cubicBezTo>
                  <a:cubicBezTo>
                    <a:pt x="4042118" y="3696396"/>
                    <a:pt x="3944510" y="3650750"/>
                    <a:pt x="3840925" y="3659087"/>
                  </a:cubicBezTo>
                  <a:cubicBezTo>
                    <a:pt x="3737340" y="3667424"/>
                    <a:pt x="3578555" y="3643802"/>
                    <a:pt x="3440616" y="3659087"/>
                  </a:cubicBezTo>
                  <a:cubicBezTo>
                    <a:pt x="3302677" y="3674372"/>
                    <a:pt x="2938864" y="3601164"/>
                    <a:pt x="2782966" y="3659087"/>
                  </a:cubicBezTo>
                  <a:cubicBezTo>
                    <a:pt x="2627068" y="3717010"/>
                    <a:pt x="2470598" y="3656958"/>
                    <a:pt x="2382657" y="3659087"/>
                  </a:cubicBezTo>
                  <a:cubicBezTo>
                    <a:pt x="2294716" y="3661216"/>
                    <a:pt x="2148449" y="3653098"/>
                    <a:pt x="2068128" y="3659087"/>
                  </a:cubicBezTo>
                  <a:cubicBezTo>
                    <a:pt x="1987807" y="3665076"/>
                    <a:pt x="1755125" y="3631311"/>
                    <a:pt x="1667819" y="3659087"/>
                  </a:cubicBezTo>
                  <a:cubicBezTo>
                    <a:pt x="1580513" y="3686863"/>
                    <a:pt x="1341180" y="3628025"/>
                    <a:pt x="1181730" y="3659087"/>
                  </a:cubicBezTo>
                  <a:cubicBezTo>
                    <a:pt x="1022280" y="3690149"/>
                    <a:pt x="874879" y="3641676"/>
                    <a:pt x="609860" y="3659087"/>
                  </a:cubicBezTo>
                  <a:cubicBezTo>
                    <a:pt x="249909" y="3682053"/>
                    <a:pt x="59142" y="3399317"/>
                    <a:pt x="0" y="3049227"/>
                  </a:cubicBezTo>
                  <a:cubicBezTo>
                    <a:pt x="-35037" y="2788220"/>
                    <a:pt x="12140" y="2633894"/>
                    <a:pt x="0" y="2512566"/>
                  </a:cubicBezTo>
                  <a:cubicBezTo>
                    <a:pt x="-12140" y="2391238"/>
                    <a:pt x="46335" y="2241456"/>
                    <a:pt x="0" y="1975906"/>
                  </a:cubicBezTo>
                  <a:cubicBezTo>
                    <a:pt x="-46335" y="1710356"/>
                    <a:pt x="59464" y="1587583"/>
                    <a:pt x="0" y="1463638"/>
                  </a:cubicBezTo>
                  <a:cubicBezTo>
                    <a:pt x="-59464" y="1339693"/>
                    <a:pt x="9400" y="964447"/>
                    <a:pt x="0" y="609860"/>
                  </a:cubicBezTo>
                  <a:close/>
                </a:path>
              </a:pathLst>
            </a:custGeom>
            <a:noFill/>
            <a:ln w="34925">
              <a:solidFill>
                <a:schemeClr val="accent4"/>
              </a:solidFill>
              <a:prstDash val="lgDashDot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defTabSz="457139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Các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bạn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hãy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giúp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                                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vượt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qua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các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thử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thách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để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về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đích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nhanh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nhất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có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thể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 </a:t>
              </a:r>
              <a:r>
                <a:rPr lang="en-US" sz="4799" dirty="0" err="1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nhé</a:t>
              </a:r>
              <a:r>
                <a:rPr lang="en-US" sz="4799" dirty="0">
                  <a:solidFill>
                    <a:schemeClr val="bg1"/>
                  </a:solidFill>
                  <a:latin typeface="#9Slide07 SVNUT Triumph Press" panose="00000500000000000000" pitchFamily="2" charset="0"/>
                </a:rPr>
                <a:t>!</a:t>
              </a:r>
            </a:p>
          </p:txBody>
        </p:sp>
        <p:pic>
          <p:nvPicPr>
            <p:cNvPr id="11" name="Picture 2" descr="Despicable Me - Minions Rush Game App Gameplay Download Free📲 Wildbrain  Toy Club - Fun For Kids - BEM2.VN"/>
            <p:cNvPicPr>
              <a:picLocks noChangeAspect="1" noChangeArrowheads="1"/>
            </p:cNvPicPr>
            <p:nvPr/>
          </p:nvPicPr>
          <p:blipFill rotWithShape="1">
            <a:blip r:embed="rId2"/>
            <a:srcRect l="1786" t="77162" r="37593" b="1783"/>
            <a:stretch/>
          </p:blipFill>
          <p:spPr bwMode="auto">
            <a:xfrm>
              <a:off x="5750066" y="876358"/>
              <a:ext cx="4478455" cy="874737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</p:pic>
      </p:grpSp>
      <p:pic>
        <p:nvPicPr>
          <p:cNvPr id="11267" name="Picture 2" descr="Free Minions Png Images, Download Free Minions Png Images png images, Free  ClipArts on Clipart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3"/>
          <a:stretch>
            <a:fillRect/>
          </a:stretch>
        </p:blipFill>
        <p:spPr bwMode="auto">
          <a:xfrm>
            <a:off x="-595313" y="3863975"/>
            <a:ext cx="6502401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Free Minions Png Images, Download Free Minions Png Images png images, Free  ClipArts on Clip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5689600" y="4224338"/>
            <a:ext cx="6502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44659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Hình ảnh 2" descr="Ảnh có chứa người máy, trượt băng&#10;&#10;Mô tả được tạo tự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638"/>
            <a:ext cx="4027488" cy="715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am giác Vuông 3"/>
          <p:cNvSpPr/>
          <p:nvPr/>
        </p:nvSpPr>
        <p:spPr>
          <a:xfrm rot="10800000">
            <a:off x="9850438" y="15875"/>
            <a:ext cx="2322512" cy="27305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943" eaLnBrk="1" hangingPunct="1">
              <a:defRPr/>
            </a:pPr>
            <a:endParaRPr lang="en-US" sz="1707">
              <a:solidFill>
                <a:prstClr val="white"/>
              </a:solidFill>
            </a:endParaRPr>
          </a:p>
        </p:txBody>
      </p:sp>
      <p:sp>
        <p:nvSpPr>
          <p:cNvPr id="5" name="Tam giác Vuông 4"/>
          <p:cNvSpPr/>
          <p:nvPr/>
        </p:nvSpPr>
        <p:spPr>
          <a:xfrm rot="16200000">
            <a:off x="9644062" y="4316413"/>
            <a:ext cx="2320925" cy="27305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943" eaLnBrk="1" hangingPunct="1">
              <a:defRPr/>
            </a:pPr>
            <a:endParaRPr lang="en-US" sz="1707">
              <a:solidFill>
                <a:prstClr val="white"/>
              </a:solidFill>
            </a:endParaRPr>
          </a:p>
        </p:txBody>
      </p:sp>
      <p:sp>
        <p:nvSpPr>
          <p:cNvPr id="12293" name="Hộp Văn bản 1"/>
          <p:cNvSpPr txBox="1">
            <a:spLocks noChangeArrowheads="1"/>
          </p:cNvSpPr>
          <p:nvPr/>
        </p:nvSpPr>
        <p:spPr bwMode="auto">
          <a:xfrm>
            <a:off x="3897313" y="1381125"/>
            <a:ext cx="670560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11500">
                <a:solidFill>
                  <a:srgbClr val="FFC000"/>
                </a:solidFill>
                <a:latin typeface="iCiel Brush Up" panose="02000000000000000000" charset="0"/>
              </a:rPr>
              <a:t>Hình thành kiến thức</a:t>
            </a:r>
            <a:endParaRPr lang="en-US" altLang="en-US" sz="11500">
              <a:solidFill>
                <a:srgbClr val="FFC000"/>
              </a:solidFill>
              <a:latin typeface="iCiel Brush Up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5908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38200" y="904875"/>
            <a:ext cx="1051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Chia một số thập phân cho một số thập phân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84188" y="1770063"/>
            <a:ext cx="11707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 sz="3600" b="1" i="1">
                <a:solidFill>
                  <a:schemeClr val="bg1"/>
                </a:solidFill>
                <a:latin typeface="Times New Roman" panose="02020603050405020304" pitchFamily="18" charset="0"/>
              </a:rPr>
              <a:t>Ví dụ1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: Một thanh sắt dài 6,2dm cân nặng 23,56kg. Hỏi 1dm của thanh sắt </a:t>
            </a:r>
            <a:r>
              <a:rPr lang="vi-VN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ó cân nặng bao nhiêu ki-lô-gam?</a:t>
            </a: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8124825" y="1638300"/>
            <a:ext cx="344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816" name="Text Box 408"/>
          <p:cNvSpPr txBox="1">
            <a:spLocks noChangeArrowheads="1"/>
          </p:cNvSpPr>
          <p:nvPr/>
        </p:nvSpPr>
        <p:spPr bwMode="auto">
          <a:xfrm>
            <a:off x="4800600" y="1743075"/>
            <a:ext cx="43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41" name="Rectangle 433"/>
          <p:cNvSpPr>
            <a:spLocks noChangeArrowheads="1"/>
          </p:cNvSpPr>
          <p:nvPr/>
        </p:nvSpPr>
        <p:spPr bwMode="auto">
          <a:xfrm>
            <a:off x="7239000" y="3190875"/>
            <a:ext cx="227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sng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7844" name="Rectangle 436"/>
          <p:cNvSpPr>
            <a:spLocks noChangeArrowheads="1"/>
          </p:cNvSpPr>
          <p:nvPr/>
        </p:nvSpPr>
        <p:spPr bwMode="auto">
          <a:xfrm>
            <a:off x="1276350" y="3073400"/>
            <a:ext cx="9639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Ta phải thực hiện phép chia: 23,56 : 6,2 = ? (kg)</a:t>
            </a:r>
          </a:p>
        </p:txBody>
      </p:sp>
      <p:sp>
        <p:nvSpPr>
          <p:cNvPr id="17850" name="Text Box 442"/>
          <p:cNvSpPr txBox="1">
            <a:spLocks noChangeArrowheads="1"/>
          </p:cNvSpPr>
          <p:nvPr/>
        </p:nvSpPr>
        <p:spPr bwMode="auto">
          <a:xfrm>
            <a:off x="1066800" y="3765550"/>
            <a:ext cx="462756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C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b="1">
                <a:solidFill>
                  <a:srgbClr val="FFC000"/>
                </a:solidFill>
                <a:latin typeface="Times New Roman" panose="02020603050405020304" pitchFamily="18" charset="0"/>
              </a:rPr>
              <a:t>Ta có: 23,56 : 6,2	 =</a:t>
            </a:r>
          </a:p>
        </p:txBody>
      </p:sp>
      <p:sp>
        <p:nvSpPr>
          <p:cNvPr id="17851" name="Rectangle 443"/>
          <p:cNvSpPr>
            <a:spLocks noChangeArrowheads="1"/>
          </p:cNvSpPr>
          <p:nvPr/>
        </p:nvSpPr>
        <p:spPr bwMode="auto">
          <a:xfrm>
            <a:off x="2640013" y="4237038"/>
            <a:ext cx="67325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23,56 : 6,2 </a:t>
            </a:r>
            <a:r>
              <a:rPr lang="vi-VN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235,6 : 62</a:t>
            </a:r>
            <a:r>
              <a:rPr lang="vi-VN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endParaRPr lang="en-US" altLang="en-US" sz="36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53" name="Rectangle 445"/>
          <p:cNvSpPr>
            <a:spLocks noChangeArrowheads="1"/>
          </p:cNvSpPr>
          <p:nvPr/>
        </p:nvSpPr>
        <p:spPr bwMode="auto">
          <a:xfrm>
            <a:off x="5181600" y="3517900"/>
            <a:ext cx="4732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(23,56 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 10) : (6,2 </a:t>
            </a:r>
            <a:r>
              <a:rPr lang="en-US" altLang="en-US" sz="4000" b="1">
                <a:solidFill>
                  <a:schemeClr val="bg1"/>
                </a:solidFill>
                <a:latin typeface="Times New Roman" panose="02020603050405020304" pitchFamily="18" charset="0"/>
              </a:rPr>
              <a:t>×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 10)</a:t>
            </a:r>
          </a:p>
        </p:txBody>
      </p:sp>
      <p:sp>
        <p:nvSpPr>
          <p:cNvPr id="13323" name="TextBox 18"/>
          <p:cNvSpPr txBox="1">
            <a:spLocks noChangeArrowheads="1"/>
          </p:cNvSpPr>
          <p:nvPr/>
        </p:nvSpPr>
        <p:spPr bwMode="auto">
          <a:xfrm>
            <a:off x="838200" y="457200"/>
            <a:ext cx="1051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13324" name="Hình ảnh 16" descr="Ảnh có chứa đồ chơi, vàng&#10;&#10;Mô tả được tạo tự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4662488"/>
            <a:ext cx="2895601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682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1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78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78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78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33" grpId="0"/>
      <p:bldP spid="17816" grpId="0"/>
      <p:bldP spid="17841" grpId="0"/>
      <p:bldP spid="17850" grpId="0"/>
      <p:bldP spid="17851" grpId="0"/>
      <p:bldP spid="178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876300" y="247650"/>
            <a:ext cx="10439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AutoNum type="alphaLcParenR"/>
            </a:pP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</a:rPr>
              <a:t>Ví dụ 1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Một thanh sắt dài 6,2dm cân nặng 23,56kg. Hỏi 1dm của thanh sắt </a:t>
            </a:r>
            <a:r>
              <a:rPr lang="vi-VN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ó cân nặng bao nhiêu ki-lô-gam?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8810625" y="1495425"/>
            <a:ext cx="273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340" name="Text Box 329"/>
          <p:cNvSpPr txBox="1">
            <a:spLocks noChangeArrowheads="1"/>
          </p:cNvSpPr>
          <p:nvPr/>
        </p:nvSpPr>
        <p:spPr bwMode="auto">
          <a:xfrm>
            <a:off x="5486400" y="16002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066" name="Rectangle 330"/>
          <p:cNvSpPr>
            <a:spLocks noChangeArrowheads="1"/>
          </p:cNvSpPr>
          <p:nvPr/>
        </p:nvSpPr>
        <p:spPr bwMode="auto">
          <a:xfrm>
            <a:off x="39688" y="3741738"/>
            <a:ext cx="396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C000"/>
                </a:solidFill>
                <a:latin typeface="Times New Roman" panose="02020603050405020304" pitchFamily="18" charset="0"/>
              </a:rPr>
              <a:t>Vậy:  23,56 : 6,2 = 3,8</a:t>
            </a:r>
          </a:p>
        </p:txBody>
      </p:sp>
      <p:sp>
        <p:nvSpPr>
          <p:cNvPr id="14342" name="Rectangle 331"/>
          <p:cNvSpPr>
            <a:spLocks noChangeArrowheads="1"/>
          </p:cNvSpPr>
          <p:nvPr/>
        </p:nvSpPr>
        <p:spPr bwMode="auto">
          <a:xfrm>
            <a:off x="7924800" y="3048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343" name="Rectangle 338"/>
          <p:cNvSpPr>
            <a:spLocks noChangeArrowheads="1"/>
          </p:cNvSpPr>
          <p:nvPr/>
        </p:nvSpPr>
        <p:spPr bwMode="auto">
          <a:xfrm>
            <a:off x="2176463" y="1436688"/>
            <a:ext cx="783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C000"/>
                </a:solidFill>
                <a:latin typeface="Times New Roman" panose="02020603050405020304" pitchFamily="18" charset="0"/>
              </a:rPr>
              <a:t>Thông thường ta đặt tính rồi làm như sau: </a:t>
            </a:r>
          </a:p>
        </p:txBody>
      </p:sp>
      <p:sp>
        <p:nvSpPr>
          <p:cNvPr id="117075" name="Text Box 339"/>
          <p:cNvSpPr txBox="1">
            <a:spLocks noChangeArrowheads="1"/>
          </p:cNvSpPr>
          <p:nvPr/>
        </p:nvSpPr>
        <p:spPr bwMode="auto">
          <a:xfrm>
            <a:off x="5022850" y="2184400"/>
            <a:ext cx="7302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• Phần thập phân của số 6,2 có một chữ số.</a:t>
            </a:r>
          </a:p>
        </p:txBody>
      </p:sp>
      <p:sp>
        <p:nvSpPr>
          <p:cNvPr id="117076" name="Text Box 340"/>
          <p:cNvSpPr txBox="1">
            <a:spLocks noChangeArrowheads="1"/>
          </p:cNvSpPr>
          <p:nvPr/>
        </p:nvSpPr>
        <p:spPr bwMode="auto">
          <a:xfrm>
            <a:off x="4994275" y="3124200"/>
            <a:ext cx="79597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• Chuyển  dấu  phẩy  của số  23,56 sang          bên phải một chữ  số được 235,6 </a:t>
            </a:r>
          </a:p>
        </p:txBody>
      </p:sp>
      <p:sp>
        <p:nvSpPr>
          <p:cNvPr id="117077" name="Text Box 341"/>
          <p:cNvSpPr txBox="1">
            <a:spLocks noChangeArrowheads="1"/>
          </p:cNvSpPr>
          <p:nvPr/>
        </p:nvSpPr>
        <p:spPr bwMode="auto">
          <a:xfrm>
            <a:off x="4646613" y="4186238"/>
            <a:ext cx="65563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• </a:t>
            </a:r>
            <a:r>
              <a:rPr lang="vi-VN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ỏ dấu phẩy ở số 6,2 được 62.</a:t>
            </a:r>
          </a:p>
        </p:txBody>
      </p:sp>
      <p:sp>
        <p:nvSpPr>
          <p:cNvPr id="117078" name="Text Box 342"/>
          <p:cNvSpPr txBox="1">
            <a:spLocks noChangeArrowheads="1"/>
          </p:cNvSpPr>
          <p:nvPr/>
        </p:nvSpPr>
        <p:spPr bwMode="auto">
          <a:xfrm>
            <a:off x="5105400" y="4849813"/>
            <a:ext cx="6367463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• Thực hiện phép chia 235,6 : 62.</a:t>
            </a:r>
          </a:p>
        </p:txBody>
      </p:sp>
      <p:sp>
        <p:nvSpPr>
          <p:cNvPr id="117079" name="Text Box 343"/>
          <p:cNvSpPr txBox="1">
            <a:spLocks noChangeArrowheads="1"/>
          </p:cNvSpPr>
          <p:nvPr/>
        </p:nvSpPr>
        <p:spPr bwMode="auto">
          <a:xfrm>
            <a:off x="744538" y="2333625"/>
            <a:ext cx="228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  23,5</a:t>
            </a:r>
            <a:r>
              <a:rPr lang="vi-VN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6  6,2 </a:t>
            </a:r>
          </a:p>
        </p:txBody>
      </p:sp>
      <p:grpSp>
        <p:nvGrpSpPr>
          <p:cNvPr id="2" name="Group 346"/>
          <p:cNvGrpSpPr>
            <a:grpSpLocks/>
          </p:cNvGrpSpPr>
          <p:nvPr/>
        </p:nvGrpSpPr>
        <p:grpSpPr bwMode="auto">
          <a:xfrm>
            <a:off x="2220913" y="2425700"/>
            <a:ext cx="838200" cy="1062038"/>
            <a:chOff x="816" y="2112"/>
            <a:chExt cx="528" cy="528"/>
          </a:xfrm>
        </p:grpSpPr>
        <p:sp>
          <p:nvSpPr>
            <p:cNvPr id="14360" name="Line 344"/>
            <p:cNvSpPr>
              <a:spLocks noChangeShapeType="1"/>
            </p:cNvSpPr>
            <p:nvPr/>
          </p:nvSpPr>
          <p:spPr bwMode="auto">
            <a:xfrm>
              <a:off x="816" y="2112"/>
              <a:ext cx="0" cy="52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Line 345"/>
            <p:cNvSpPr>
              <a:spLocks noChangeShapeType="1"/>
            </p:cNvSpPr>
            <p:nvPr/>
          </p:nvSpPr>
          <p:spPr bwMode="auto">
            <a:xfrm>
              <a:off x="816" y="2352"/>
              <a:ext cx="52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083" name="Line 347"/>
          <p:cNvSpPr>
            <a:spLocks noChangeShapeType="1"/>
          </p:cNvSpPr>
          <p:nvPr/>
        </p:nvSpPr>
        <p:spPr bwMode="auto">
          <a:xfrm>
            <a:off x="1530350" y="2733675"/>
            <a:ext cx="152400" cy="76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084" name="Line 348"/>
          <p:cNvSpPr>
            <a:spLocks noChangeShapeType="1"/>
          </p:cNvSpPr>
          <p:nvPr/>
        </p:nvSpPr>
        <p:spPr bwMode="auto">
          <a:xfrm>
            <a:off x="2590800" y="2705100"/>
            <a:ext cx="76200" cy="152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087" name="Text Box 351"/>
          <p:cNvSpPr txBox="1">
            <a:spLocks noChangeArrowheads="1"/>
          </p:cNvSpPr>
          <p:nvPr/>
        </p:nvSpPr>
        <p:spPr bwMode="auto">
          <a:xfrm>
            <a:off x="1744663" y="2314575"/>
            <a:ext cx="247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,</a:t>
            </a:r>
            <a:r>
              <a:rPr lang="vi-VN" altLang="en-US" sz="36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089" name="Text Box 353"/>
          <p:cNvSpPr txBox="1">
            <a:spLocks noChangeArrowheads="1"/>
          </p:cNvSpPr>
          <p:nvPr/>
        </p:nvSpPr>
        <p:spPr bwMode="auto">
          <a:xfrm>
            <a:off x="2295525" y="2828925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17090" name="Text Box 354"/>
          <p:cNvSpPr txBox="1">
            <a:spLocks noChangeArrowheads="1"/>
          </p:cNvSpPr>
          <p:nvPr/>
        </p:nvSpPr>
        <p:spPr bwMode="auto">
          <a:xfrm>
            <a:off x="2466975" y="2838450"/>
            <a:ext cx="30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,</a:t>
            </a:r>
          </a:p>
        </p:txBody>
      </p:sp>
      <p:sp>
        <p:nvSpPr>
          <p:cNvPr id="117091" name="Text Box 355"/>
          <p:cNvSpPr txBox="1">
            <a:spLocks noChangeArrowheads="1"/>
          </p:cNvSpPr>
          <p:nvPr/>
        </p:nvSpPr>
        <p:spPr bwMode="auto">
          <a:xfrm>
            <a:off x="2524125" y="2828925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17092" name="Text Box 356"/>
          <p:cNvSpPr txBox="1">
            <a:spLocks noChangeArrowheads="1"/>
          </p:cNvSpPr>
          <p:nvPr/>
        </p:nvSpPr>
        <p:spPr bwMode="auto">
          <a:xfrm>
            <a:off x="1547813" y="2808288"/>
            <a:ext cx="685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4 9</a:t>
            </a:r>
          </a:p>
        </p:txBody>
      </p:sp>
      <p:sp>
        <p:nvSpPr>
          <p:cNvPr id="117093" name="Text Box 357"/>
          <p:cNvSpPr txBox="1">
            <a:spLocks noChangeArrowheads="1"/>
          </p:cNvSpPr>
          <p:nvPr/>
        </p:nvSpPr>
        <p:spPr bwMode="auto">
          <a:xfrm>
            <a:off x="1830388" y="28321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17094" name="Text Box 358"/>
          <p:cNvSpPr txBox="1">
            <a:spLocks noChangeArrowheads="1"/>
          </p:cNvSpPr>
          <p:nvPr/>
        </p:nvSpPr>
        <p:spPr bwMode="auto">
          <a:xfrm>
            <a:off x="1830388" y="32893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</a:p>
        </p:txBody>
      </p:sp>
      <p:pic>
        <p:nvPicPr>
          <p:cNvPr id="14359" name="Hình ảnh 26" descr="Ảnh có chứa đồ chơi, vàng&#10;&#10;Mô tả được tạo tự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4662488"/>
            <a:ext cx="2895601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9449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7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7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7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7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7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7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7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7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7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7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7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7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7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7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7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7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7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7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7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117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1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1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1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7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7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17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17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1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1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7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7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7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7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7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7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7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7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7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1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66" grpId="0"/>
      <p:bldP spid="117076" grpId="0"/>
      <p:bldP spid="117077" grpId="0"/>
      <p:bldP spid="117078" grpId="0" animBg="1"/>
      <p:bldP spid="117079" grpId="0"/>
      <p:bldP spid="117087" grpId="0"/>
      <p:bldP spid="117089" grpId="0"/>
      <p:bldP spid="117090" grpId="0"/>
      <p:bldP spid="117091" grpId="0"/>
      <p:bldP spid="117092" grpId="0"/>
      <p:bldP spid="117093" grpId="0"/>
      <p:bldP spid="1170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638300" y="230188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b. Ví dụ 2: 82,55 : 1,27 = ?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8886825" y="276225"/>
            <a:ext cx="287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364" name="Text Box 329"/>
          <p:cNvSpPr txBox="1">
            <a:spLocks noChangeArrowheads="1"/>
          </p:cNvSpPr>
          <p:nvPr/>
        </p:nvSpPr>
        <p:spPr bwMode="auto">
          <a:xfrm>
            <a:off x="5562600" y="3810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114" name="Rectangle 330"/>
          <p:cNvSpPr>
            <a:spLocks noChangeArrowheads="1"/>
          </p:cNvSpPr>
          <p:nvPr/>
        </p:nvSpPr>
        <p:spPr bwMode="auto">
          <a:xfrm>
            <a:off x="4191000" y="4343400"/>
            <a:ext cx="4065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rgbClr val="FFC000"/>
                </a:solidFill>
                <a:latin typeface="Times New Roman" panose="02020603050405020304" pitchFamily="18" charset="0"/>
              </a:rPr>
              <a:t>Vậy:  82,55 : 1,27 = 65</a:t>
            </a:r>
          </a:p>
        </p:txBody>
      </p:sp>
      <p:sp>
        <p:nvSpPr>
          <p:cNvPr id="15366" name="Rectangle 331"/>
          <p:cNvSpPr>
            <a:spLocks noChangeArrowheads="1"/>
          </p:cNvSpPr>
          <p:nvPr/>
        </p:nvSpPr>
        <p:spPr bwMode="auto">
          <a:xfrm>
            <a:off x="8001000" y="1828800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9118" name="Rectangle 334"/>
          <p:cNvSpPr>
            <a:spLocks noChangeArrowheads="1"/>
          </p:cNvSpPr>
          <p:nvPr/>
        </p:nvSpPr>
        <p:spPr bwMode="auto">
          <a:xfrm>
            <a:off x="1714500" y="854075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Ta đặt tính rồi làm như sau: </a:t>
            </a:r>
          </a:p>
        </p:txBody>
      </p:sp>
      <p:sp>
        <p:nvSpPr>
          <p:cNvPr id="119119" name="Text Box 335"/>
          <p:cNvSpPr txBox="1">
            <a:spLocks noChangeArrowheads="1"/>
          </p:cNvSpPr>
          <p:nvPr/>
        </p:nvSpPr>
        <p:spPr bwMode="auto">
          <a:xfrm>
            <a:off x="3962400" y="1752600"/>
            <a:ext cx="784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• Phần thập phân của số 82,55 và 1,27 cùng có hai chữ số ; bỏ dấu phẩy của hai số đó được 8255 và 127</a:t>
            </a:r>
          </a:p>
        </p:txBody>
      </p:sp>
      <p:sp>
        <p:nvSpPr>
          <p:cNvPr id="119122" name="Text Box 338"/>
          <p:cNvSpPr txBox="1">
            <a:spLocks noChangeArrowheads="1"/>
          </p:cNvSpPr>
          <p:nvPr/>
        </p:nvSpPr>
        <p:spPr bwMode="auto">
          <a:xfrm>
            <a:off x="4000500" y="3484563"/>
            <a:ext cx="60960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• Thực hiện phép chia 8255 : 127 </a:t>
            </a:r>
          </a:p>
        </p:txBody>
      </p:sp>
      <p:sp>
        <p:nvSpPr>
          <p:cNvPr id="119123" name="Text Box 339"/>
          <p:cNvSpPr txBox="1">
            <a:spLocks noChangeArrowheads="1"/>
          </p:cNvSpPr>
          <p:nvPr/>
        </p:nvSpPr>
        <p:spPr bwMode="auto">
          <a:xfrm>
            <a:off x="1409700" y="1952625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  82,55  1,27 </a:t>
            </a:r>
          </a:p>
        </p:txBody>
      </p:sp>
      <p:grpSp>
        <p:nvGrpSpPr>
          <p:cNvPr id="2" name="Group 340"/>
          <p:cNvGrpSpPr>
            <a:grpSpLocks/>
          </p:cNvGrpSpPr>
          <p:nvPr/>
        </p:nvGrpSpPr>
        <p:grpSpPr bwMode="auto">
          <a:xfrm>
            <a:off x="2895600" y="2209800"/>
            <a:ext cx="838200" cy="838200"/>
            <a:chOff x="816" y="2112"/>
            <a:chExt cx="528" cy="528"/>
          </a:xfrm>
        </p:grpSpPr>
        <p:sp>
          <p:nvSpPr>
            <p:cNvPr id="15380" name="Line 341"/>
            <p:cNvSpPr>
              <a:spLocks noChangeShapeType="1"/>
            </p:cNvSpPr>
            <p:nvPr/>
          </p:nvSpPr>
          <p:spPr bwMode="auto">
            <a:xfrm>
              <a:off x="816" y="2112"/>
              <a:ext cx="0" cy="52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342"/>
            <p:cNvSpPr>
              <a:spLocks noChangeShapeType="1"/>
            </p:cNvSpPr>
            <p:nvPr/>
          </p:nvSpPr>
          <p:spPr bwMode="auto">
            <a:xfrm>
              <a:off x="816" y="2352"/>
              <a:ext cx="52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127" name="Line 343"/>
          <p:cNvSpPr>
            <a:spLocks noChangeShapeType="1"/>
          </p:cNvSpPr>
          <p:nvPr/>
        </p:nvSpPr>
        <p:spPr bwMode="auto">
          <a:xfrm>
            <a:off x="2200275" y="2324100"/>
            <a:ext cx="152400" cy="76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28" name="Line 344"/>
          <p:cNvSpPr>
            <a:spLocks noChangeShapeType="1"/>
          </p:cNvSpPr>
          <p:nvPr/>
        </p:nvSpPr>
        <p:spPr bwMode="auto">
          <a:xfrm>
            <a:off x="3124200" y="2286000"/>
            <a:ext cx="76200" cy="152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130" name="Text Box 346"/>
          <p:cNvSpPr txBox="1">
            <a:spLocks noChangeArrowheads="1"/>
          </p:cNvSpPr>
          <p:nvPr/>
        </p:nvSpPr>
        <p:spPr bwMode="auto">
          <a:xfrm>
            <a:off x="2971800" y="2590800"/>
            <a:ext cx="30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19132" name="Text Box 348"/>
          <p:cNvSpPr txBox="1">
            <a:spLocks noChangeArrowheads="1"/>
          </p:cNvSpPr>
          <p:nvPr/>
        </p:nvSpPr>
        <p:spPr bwMode="auto">
          <a:xfrm>
            <a:off x="3200400" y="25908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9133" name="Text Box 349"/>
          <p:cNvSpPr txBox="1">
            <a:spLocks noChangeArrowheads="1"/>
          </p:cNvSpPr>
          <p:nvPr/>
        </p:nvSpPr>
        <p:spPr bwMode="auto">
          <a:xfrm>
            <a:off x="2009775" y="2432050"/>
            <a:ext cx="83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6 3</a:t>
            </a:r>
          </a:p>
        </p:txBody>
      </p:sp>
      <p:sp>
        <p:nvSpPr>
          <p:cNvPr id="119134" name="Text Box 350"/>
          <p:cNvSpPr txBox="1">
            <a:spLocks noChangeArrowheads="1"/>
          </p:cNvSpPr>
          <p:nvPr/>
        </p:nvSpPr>
        <p:spPr bwMode="auto">
          <a:xfrm>
            <a:off x="2514600" y="24384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9135" name="Text Box 351"/>
          <p:cNvSpPr txBox="1">
            <a:spLocks noChangeArrowheads="1"/>
          </p:cNvSpPr>
          <p:nvPr/>
        </p:nvSpPr>
        <p:spPr bwMode="auto">
          <a:xfrm>
            <a:off x="2514600" y="2895600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</a:p>
        </p:txBody>
      </p:sp>
      <p:pic>
        <p:nvPicPr>
          <p:cNvPr id="15379" name="Hình ảnh 22" descr="Ảnh có chứa đồ chơi, vàng&#10;&#10;Mô tả được tạo tự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4662488"/>
            <a:ext cx="2895601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0828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9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9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9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1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9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9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9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9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9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9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19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19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19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1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9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9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9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9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9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9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9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9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9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9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9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1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/>
      <p:bldP spid="119114" grpId="0"/>
      <p:bldP spid="119118" grpId="0"/>
      <p:bldP spid="119119" grpId="0"/>
      <p:bldP spid="119122" grpId="0" animBg="1"/>
      <p:bldP spid="119123" grpId="0"/>
      <p:bldP spid="119130" grpId="0"/>
      <p:bldP spid="119132" grpId="0"/>
      <p:bldP spid="119133" grpId="0"/>
      <p:bldP spid="119134" grpId="0"/>
      <p:bldP spid="1191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7" name="Rectangle 67"/>
          <p:cNvSpPr>
            <a:spLocks noChangeArrowheads="1"/>
          </p:cNvSpPr>
          <p:nvPr/>
        </p:nvSpPr>
        <p:spPr bwMode="auto">
          <a:xfrm>
            <a:off x="1657350" y="1676400"/>
            <a:ext cx="88773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C0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600" b="1" i="1">
                <a:solidFill>
                  <a:srgbClr val="FFC000"/>
                </a:solidFill>
                <a:latin typeface="Times New Roman" panose="02020603050405020304" pitchFamily="18" charset="0"/>
              </a:rPr>
              <a:t>Muốn chia một số thập phân cho một số thập phân ta làm nh</a:t>
            </a:r>
            <a:r>
              <a:rPr lang="vi-VN" altLang="en-US" sz="3600" b="1" i="1">
                <a:solidFill>
                  <a:srgbClr val="FFC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600" b="1" i="1">
                <a:solidFill>
                  <a:srgbClr val="FFC000"/>
                </a:solidFill>
                <a:latin typeface="Times New Roman" panose="02020603050405020304" pitchFamily="18" charset="0"/>
              </a:rPr>
              <a:t> sau: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b="1" i="1">
                <a:solidFill>
                  <a:srgbClr val="FFC000"/>
                </a:solidFill>
                <a:latin typeface="Times New Roman" panose="02020603050405020304" pitchFamily="18" charset="0"/>
              </a:rPr>
              <a:t> Đếm xem có bao nhiêu chữ số ở phần thập phân của số chia thì chuyển dấu phẩy ở số bị chia sang bên phải bấy nhiêu chữ số.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b="1" i="1">
                <a:solidFill>
                  <a:srgbClr val="FFC000"/>
                </a:solidFill>
                <a:latin typeface="Times New Roman" panose="02020603050405020304" pitchFamily="18" charset="0"/>
              </a:rPr>
              <a:t> Bỏ dấu phẩy ở số chia rồi thực hiện phép chia như chia số tự nhiên.</a:t>
            </a:r>
          </a:p>
        </p:txBody>
      </p:sp>
      <p:sp>
        <p:nvSpPr>
          <p:cNvPr id="10341" name="Text Box 101"/>
          <p:cNvSpPr txBox="1">
            <a:spLocks noChangeArrowheads="1"/>
          </p:cNvSpPr>
          <p:nvPr/>
        </p:nvSpPr>
        <p:spPr bwMode="auto">
          <a:xfrm>
            <a:off x="1524000" y="381000"/>
            <a:ext cx="89423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     Muốn chia một số thập phân cho một số thập phân ta làm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2911357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7" grpId="0"/>
      <p:bldP spid="10341" grpId="0"/>
      <p:bldP spid="1034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Hình ảnh 2" descr="Ảnh có chứa người máy, trượt băng&#10;&#10;Mô tả được tạo tự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7638"/>
            <a:ext cx="4027488" cy="715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am giác Vuông 3"/>
          <p:cNvSpPr/>
          <p:nvPr/>
        </p:nvSpPr>
        <p:spPr>
          <a:xfrm rot="10800000">
            <a:off x="9850438" y="15875"/>
            <a:ext cx="2322512" cy="27305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943" eaLnBrk="1" hangingPunct="1">
              <a:defRPr/>
            </a:pPr>
            <a:endParaRPr lang="en-US" sz="1707">
              <a:solidFill>
                <a:prstClr val="white"/>
              </a:solidFill>
            </a:endParaRPr>
          </a:p>
        </p:txBody>
      </p:sp>
      <p:sp>
        <p:nvSpPr>
          <p:cNvPr id="5" name="Tam giác Vuông 4"/>
          <p:cNvSpPr/>
          <p:nvPr/>
        </p:nvSpPr>
        <p:spPr>
          <a:xfrm rot="16200000">
            <a:off x="9644062" y="4316413"/>
            <a:ext cx="2320925" cy="27305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943" eaLnBrk="1" hangingPunct="1">
              <a:defRPr/>
            </a:pPr>
            <a:endParaRPr lang="en-US" sz="1707">
              <a:solidFill>
                <a:prstClr val="white"/>
              </a:solidFill>
            </a:endParaRPr>
          </a:p>
        </p:txBody>
      </p:sp>
      <p:sp>
        <p:nvSpPr>
          <p:cNvPr id="17413" name="Hộp Văn bản 1"/>
          <p:cNvSpPr txBox="1">
            <a:spLocks noChangeArrowheads="1"/>
          </p:cNvSpPr>
          <p:nvPr/>
        </p:nvSpPr>
        <p:spPr bwMode="auto">
          <a:xfrm>
            <a:off x="3897313" y="1381125"/>
            <a:ext cx="670560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11500">
                <a:solidFill>
                  <a:srgbClr val="FFC000"/>
                </a:solidFill>
                <a:latin typeface="iCiel Brush Up" panose="02000000000000000000" charset="0"/>
              </a:rPr>
              <a:t>Thực hành</a:t>
            </a:r>
          </a:p>
          <a:p>
            <a:pPr algn="ctr"/>
            <a:r>
              <a:rPr lang="vi-VN" altLang="en-US" sz="11500">
                <a:solidFill>
                  <a:srgbClr val="FFC000"/>
                </a:solidFill>
                <a:latin typeface="iCiel Brush Up" panose="02000000000000000000" charset="0"/>
              </a:rPr>
              <a:t>Luyện tập</a:t>
            </a:r>
            <a:endParaRPr lang="en-US" altLang="en-US" sz="11500">
              <a:solidFill>
                <a:srgbClr val="FFC000"/>
              </a:solidFill>
              <a:latin typeface="iCiel Brush Up" panose="020000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3186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659</Words>
  <Application>Microsoft Office PowerPoint</Application>
  <PresentationFormat>Widescreen</PresentationFormat>
  <Paragraphs>105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#9Slide07 SVNUT Triumph Press</vt:lpstr>
      <vt:lpstr>Arial</vt:lpstr>
      <vt:lpstr>Calibri</vt:lpstr>
      <vt:lpstr>Calibri Light</vt:lpstr>
      <vt:lpstr>Comic Sans MS</vt:lpstr>
      <vt:lpstr>iCiel Brush Up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2</cp:revision>
  <dcterms:created xsi:type="dcterms:W3CDTF">2021-12-05T17:17:19Z</dcterms:created>
  <dcterms:modified xsi:type="dcterms:W3CDTF">2023-12-04T04:57:56Z</dcterms:modified>
</cp:coreProperties>
</file>