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7" r:id="rId3"/>
  </p:sldMasterIdLst>
  <p:notesMasterIdLst>
    <p:notesMasterId r:id="rId33"/>
  </p:notesMasterIdLst>
  <p:sldIdLst>
    <p:sldId id="314" r:id="rId4"/>
    <p:sldId id="294" r:id="rId5"/>
    <p:sldId id="295" r:id="rId6"/>
    <p:sldId id="266" r:id="rId7"/>
    <p:sldId id="267" r:id="rId8"/>
    <p:sldId id="258" r:id="rId9"/>
    <p:sldId id="268" r:id="rId10"/>
    <p:sldId id="298" r:id="rId11"/>
    <p:sldId id="272" r:id="rId12"/>
    <p:sldId id="269" r:id="rId13"/>
    <p:sldId id="275" r:id="rId14"/>
    <p:sldId id="276" r:id="rId15"/>
    <p:sldId id="300" r:id="rId16"/>
    <p:sldId id="301" r:id="rId17"/>
    <p:sldId id="302" r:id="rId18"/>
    <p:sldId id="303" r:id="rId19"/>
    <p:sldId id="304" r:id="rId20"/>
    <p:sldId id="305" r:id="rId21"/>
    <p:sldId id="273" r:id="rId22"/>
    <p:sldId id="270" r:id="rId23"/>
    <p:sldId id="306" r:id="rId24"/>
    <p:sldId id="277" r:id="rId25"/>
    <p:sldId id="271" r:id="rId26"/>
    <p:sldId id="260" r:id="rId27"/>
    <p:sldId id="279" r:id="rId28"/>
    <p:sldId id="289" r:id="rId29"/>
    <p:sldId id="290" r:id="rId30"/>
    <p:sldId id="291" r:id="rId31"/>
    <p:sldId id="31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20A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p:cViewPr varScale="1">
        <p:scale>
          <a:sx n="65" d="100"/>
          <a:sy n="65" d="100"/>
        </p:scale>
        <p:origin x="126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300609-4CB3-4B79-9820-50CA1ABEF8F7}" type="datetimeFigureOut">
              <a:rPr lang="en-US" smtClean="0"/>
              <a:t>3/12/2023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AEBC6-9F90-4F3C-AA9B-E9AD4E328F38}" type="slidenum">
              <a:rPr lang="en-US" smtClean="0"/>
              <a:t>‹#›</a:t>
            </a:fld>
            <a:endParaRPr lang="en-US"/>
          </a:p>
        </p:txBody>
      </p:sp>
    </p:spTree>
    <p:extLst>
      <p:ext uri="{BB962C8B-B14F-4D97-AF65-F5344CB8AC3E}">
        <p14:creationId xmlns:p14="http://schemas.microsoft.com/office/powerpoint/2010/main" val="336973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E209B8A4-02BA-4DAD-998B-57C46987E6D1}" type="slidenum">
              <a:rPr lang="en-US" altLang="vi-VN">
                <a:latin typeface="Arial" charset="0"/>
              </a:rPr>
              <a:pPr/>
              <a:t>5</a:t>
            </a:fld>
            <a:endParaRPr lang="en-US" altLang="vi-VN">
              <a:latin typeface="Arial"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vi-VN" altLang="vi-VN" smtClean="0">
              <a:latin typeface="Arial" charset="0"/>
            </a:endParaRPr>
          </a:p>
        </p:txBody>
      </p:sp>
    </p:spTree>
    <p:extLst>
      <p:ext uri="{BB962C8B-B14F-4D97-AF65-F5344CB8AC3E}">
        <p14:creationId xmlns:p14="http://schemas.microsoft.com/office/powerpoint/2010/main" val="99164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0942FE-CD91-4518-911B-D499EB826600}" type="slidenum">
              <a:rPr lang="vi-VN"/>
              <a:pPr eaLnBrk="1" hangingPunct="1"/>
              <a:t>26</a:t>
            </a:fld>
            <a:endParaRPr lang="vi-VN"/>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vi-VN" smtClean="0"/>
          </a:p>
        </p:txBody>
      </p:sp>
    </p:spTree>
    <p:extLst>
      <p:ext uri="{BB962C8B-B14F-4D97-AF65-F5344CB8AC3E}">
        <p14:creationId xmlns:p14="http://schemas.microsoft.com/office/powerpoint/2010/main" val="106856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36A7AE-B2FF-4759-8F19-52741E4EA7E8}" type="slidenum">
              <a:rPr lang="vi-VN"/>
              <a:pPr eaLnBrk="1" hangingPunct="1"/>
              <a:t>27</a:t>
            </a:fld>
            <a:endParaRPr lang="vi-VN"/>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vi-VN" smtClean="0"/>
          </a:p>
        </p:txBody>
      </p:sp>
    </p:spTree>
    <p:extLst>
      <p:ext uri="{BB962C8B-B14F-4D97-AF65-F5344CB8AC3E}">
        <p14:creationId xmlns:p14="http://schemas.microsoft.com/office/powerpoint/2010/main" val="239983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3DF2A4-2B32-43CC-9760-1E5C1E67E4C7}" type="slidenum">
              <a:rPr lang="vi-VN"/>
              <a:pPr eaLnBrk="1" hangingPunct="1"/>
              <a:t>28</a:t>
            </a:fld>
            <a:endParaRPr lang="vi-VN"/>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vi-VN" smtClean="0"/>
          </a:p>
        </p:txBody>
      </p:sp>
    </p:spTree>
    <p:extLst>
      <p:ext uri="{BB962C8B-B14F-4D97-AF65-F5344CB8AC3E}">
        <p14:creationId xmlns:p14="http://schemas.microsoft.com/office/powerpoint/2010/main" val="370981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590773-829F-4F07-AE36-5BECCDD68872}"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428752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90773-829F-4F07-AE36-5BECCDD68872}"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416568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90773-829F-4F07-AE36-5BECCDD68872}"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3335788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FCD811-3A16-4F4B-972F-EBFD8739608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6813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A4BA37-60D9-4877-895C-267CF778919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7986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DED2DB-843F-4F21-8B6C-3C279B750ED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904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230ECF-4419-4EA5-A09F-3D08ECDC5D1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4379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7638F6-439D-450D-9890-A671D34C88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2427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FBF23F-8C92-4D93-B398-AE7C7D99B9A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5178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853A76-C3F5-4A70-9CC7-8B990B0DF19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529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367463-FE50-47BC-B4D0-6C981DAF79A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910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90773-829F-4F07-AE36-5BECCDD68872}"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111279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B10D7D-6817-413A-95D2-57273DF63F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208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67226E-F18B-476B-BB79-E13A1A1D5DD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514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931072-8FEE-4279-A020-2C5CFD5C01A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738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CCF853-2C07-4C80-8A40-858AF8F0CCD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199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C70235-91C7-46D6-8975-6A9BE58B9BF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743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40FACB-00C5-4B9E-A185-ECE567AC37F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7818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300AC9-DA30-4CA0-93A5-F119ACC8F48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2249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7F9AD2-6469-4951-8A5A-AC2EDA4BE07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158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4D0E13-0FDC-4DE9-A4F2-696605BA5E8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160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D9B561-E719-4DCA-B1DF-B9D7782A183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026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590773-829F-4F07-AE36-5BECCDD68872}"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362000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44EC91-8A8C-4CDE-9438-500AD39B412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742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B08F86-26AF-4A65-B84F-88AE55B5818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4820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1F03AA-DC56-451E-93CB-97135B69001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4176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8C9554-DD00-4185-B919-4E390B28947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1723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15C33A-913B-4C39-AD95-2E30BA850A5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1044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DEB1DB-5CED-4546-ABE2-A8B6D92F7EB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044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901905-4F6F-406F-B0E7-6EEE3C86439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8754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590773-829F-4F07-AE36-5BECCDD68872}"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150015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590773-829F-4F07-AE36-5BECCDD68872}"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102834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590773-829F-4F07-AE36-5BECCDD68872}"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48971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90773-829F-4F07-AE36-5BECCDD68872}"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42102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590773-829F-4F07-AE36-5BECCDD68872}"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383434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590773-829F-4F07-AE36-5BECCDD68872}"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25383-8D79-4440-8496-4E09ED8A0815}" type="slidenum">
              <a:rPr lang="en-US" smtClean="0"/>
              <a:t>‹#›</a:t>
            </a:fld>
            <a:endParaRPr lang="en-US"/>
          </a:p>
        </p:txBody>
      </p:sp>
    </p:spTree>
    <p:extLst>
      <p:ext uri="{BB962C8B-B14F-4D97-AF65-F5344CB8AC3E}">
        <p14:creationId xmlns:p14="http://schemas.microsoft.com/office/powerpoint/2010/main" val="426105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90773-829F-4F07-AE36-5BECCDD68872}" type="datetimeFigureOut">
              <a:rPr lang="en-US" smtClean="0"/>
              <a:t>3/12/2023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25383-8D79-4440-8496-4E09ED8A0815}" type="slidenum">
              <a:rPr lang="en-US" smtClean="0"/>
              <a:t>‹#›</a:t>
            </a:fld>
            <a:endParaRPr lang="en-US"/>
          </a:p>
        </p:txBody>
      </p:sp>
    </p:spTree>
    <p:extLst>
      <p:ext uri="{BB962C8B-B14F-4D97-AF65-F5344CB8AC3E}">
        <p14:creationId xmlns:p14="http://schemas.microsoft.com/office/powerpoint/2010/main" val="2861204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68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8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8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BD0996-041C-444B-ADF5-A5547850C0E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39553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68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8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8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E32549-764A-49A5-B3AF-08A0D48DD94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56442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6562" name="Title 1"/>
          <p:cNvSpPr>
            <a:spLocks/>
          </p:cNvSpPr>
          <p:nvPr/>
        </p:nvSpPr>
        <p:spPr bwMode="auto">
          <a:xfrm>
            <a:off x="0" y="293688"/>
            <a:ext cx="9144000" cy="124142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ỦY BAN NHÂN DÂN QUẬN HẢI 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TRƯỜNG TIỂU HỌC ĐÔNG HẢI 1</a:t>
            </a:r>
          </a:p>
        </p:txBody>
      </p:sp>
      <p:sp>
        <p:nvSpPr>
          <p:cNvPr id="66563" name="Text Box 7"/>
          <p:cNvSpPr txBox="1">
            <a:spLocks noChangeArrowheads="1"/>
          </p:cNvSpPr>
          <p:nvPr/>
        </p:nvSpPr>
        <p:spPr bwMode="auto">
          <a:xfrm>
            <a:off x="762000" y="4191000"/>
            <a:ext cx="762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565" name="WordArt 11"/>
          <p:cNvSpPr>
            <a:spLocks noChangeArrowheads="1" noChangeShapeType="1" noTextEdit="1"/>
          </p:cNvSpPr>
          <p:nvPr/>
        </p:nvSpPr>
        <p:spPr bwMode="auto">
          <a:xfrm>
            <a:off x="685800" y="1676400"/>
            <a:ext cx="8153400" cy="2971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78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Nhiệt</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liệt</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chào</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mừng</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thầy</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cô</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dự</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giờ</a:t>
            </a:r>
            <a:endPar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Môn</a:t>
            </a:r>
            <a:r>
              <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     LỊCH</a:t>
            </a:r>
            <a:r>
              <a:rPr kumimoji="0" lang="en-US" sz="3600" b="0" i="0" u="none" strike="noStrike" kern="10" cap="none" spc="0" normalizeH="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SỬ LỚP 5</a:t>
            </a:r>
            <a:endPar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0" cap="none" spc="0" normalizeH="0" baseline="0" noProof="0" dirty="0" smtClean="0">
              <a:ln>
                <a:noFill/>
              </a:ln>
              <a:gradFill rotWithShape="1">
                <a:gsLst>
                  <a:gs pos="0">
                    <a:srgbClr val="FA0606"/>
                  </a:gs>
                  <a:gs pos="100000">
                    <a:srgbClr val="CC00FF"/>
                  </a:gs>
                </a:gsLst>
                <a:lin ang="5400000" scaled="1"/>
              </a:gradFill>
              <a:effectLst>
                <a:outerShdw dist="35921"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66567" name="Picture 4" descr="daisy_button_pink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10525" y="185738"/>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5" descr="Picture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2954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6" descr="Picture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12712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9" descr="Picture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5626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0" descr="Picture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85138" y="280828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1" descr="Picture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80828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226091" y="3891001"/>
            <a:ext cx="9144000" cy="105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6" rIns="68570" bIns="34286">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2800" b="1" dirty="0" smtClean="0">
                <a:solidFill>
                  <a:srgbClr val="FF0000"/>
                </a:solidFill>
                <a:latin typeface="Times New Roman" panose="02020603050405020304" pitchFamily="18" charset="0"/>
                <a:ea typeface="SimSun" panose="02010600030101010101" pitchFamily="2" charset="-122"/>
              </a:rPr>
              <a:t>BÀI: CHIẾN THẮNG BIÊN GIỚI THU – ĐÔNG 1950</a:t>
            </a:r>
            <a:endParaRPr lang="en-US" altLang="zh-CN" sz="2800" b="1" dirty="0">
              <a:solidFill>
                <a:srgbClr val="FF0000"/>
              </a:solidFill>
              <a:latin typeface="Times New Roman" panose="02020603050405020304" pitchFamily="18" charset="0"/>
              <a:ea typeface="SimSun" panose="02010600030101010101" pitchFamily="2" charset="-122"/>
            </a:endParaRPr>
          </a:p>
          <a:p>
            <a:pPr>
              <a:spcBef>
                <a:spcPct val="0"/>
              </a:spcBef>
              <a:buFontTx/>
              <a:buNone/>
            </a:pPr>
            <a:r>
              <a:rPr lang="en-US" altLang="zh-CN" sz="3600" b="1" dirty="0">
                <a:solidFill>
                  <a:srgbClr val="FF0000"/>
                </a:solidFill>
                <a:latin typeface="Times New Roman" panose="02020603050405020304" pitchFamily="18" charset="0"/>
                <a:ea typeface="SimSun" panose="02010600030101010101" pitchFamily="2" charset="-122"/>
              </a:rPr>
              <a:t>                         </a:t>
            </a:r>
            <a:r>
              <a:rPr lang="en-US" altLang="zh-CN" sz="3600" b="1" dirty="0" smtClean="0">
                <a:solidFill>
                  <a:srgbClr val="FF0000"/>
                </a:solidFill>
                <a:latin typeface="Times New Roman" panose="02020603050405020304" pitchFamily="18" charset="0"/>
                <a:ea typeface="SimSun" panose="02010600030101010101" pitchFamily="2" charset="-122"/>
              </a:rPr>
              <a:t>  </a:t>
            </a:r>
            <a:endParaRPr lang="en-US" altLang="zh-CN" sz="3600" b="1"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0379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 y="570935"/>
            <a:ext cx="9143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7" name="Text Box 6"/>
          <p:cNvSpPr txBox="1">
            <a:spLocks noChangeArrowheads="1"/>
          </p:cNvSpPr>
          <p:nvPr/>
        </p:nvSpPr>
        <p:spPr bwMode="auto">
          <a:xfrm>
            <a:off x="1" y="1066800"/>
            <a:ext cx="91439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11" name="Text Box 2"/>
          <p:cNvSpPr txBox="1">
            <a:spLocks noChangeArrowheads="1"/>
          </p:cNvSpPr>
          <p:nvPr/>
        </p:nvSpPr>
        <p:spPr bwMode="auto">
          <a:xfrm>
            <a:off x="0" y="1636693"/>
            <a:ext cx="906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2800" b="1">
                <a:solidFill>
                  <a:srgbClr val="0000FF"/>
                </a:solidFill>
                <a:latin typeface="Times New Roman" panose="02020603050405020304" pitchFamily="18" charset="0"/>
                <a:cs typeface="Times New Roman" panose="02020603050405020304" pitchFamily="18" charset="0"/>
              </a:rPr>
              <a:t>- Đọc SGK: </a:t>
            </a:r>
            <a:r>
              <a:rPr lang="en-US" sz="2800" b="1" smtClean="0">
                <a:solidFill>
                  <a:srgbClr val="0000FF"/>
                </a:solidFill>
                <a:latin typeface="Times New Roman" panose="02020603050405020304" pitchFamily="18" charset="0"/>
                <a:cs typeface="Times New Roman" panose="02020603050405020304" pitchFamily="18" charset="0"/>
              </a:rPr>
              <a:t>“</a:t>
            </a:r>
            <a:r>
              <a:rPr lang="vi-VN" sz="2800" b="1" smtClean="0">
                <a:solidFill>
                  <a:srgbClr val="0000FF"/>
                </a:solidFill>
                <a:latin typeface="Times New Roman" panose="02020603050405020304" pitchFamily="18" charset="0"/>
                <a:cs typeface="Times New Roman" panose="02020603050405020304" pitchFamily="18" charset="0"/>
              </a:rPr>
              <a:t>Từ </a:t>
            </a:r>
            <a:r>
              <a:rPr lang="vi-VN" sz="2800" b="1" i="1" smtClean="0">
                <a:solidFill>
                  <a:srgbClr val="0000FF"/>
                </a:solidFill>
                <a:latin typeface="Times New Roman" panose="02020603050405020304" pitchFamily="18" charset="0"/>
                <a:cs typeface="Times New Roman" panose="02020603050405020304" pitchFamily="18" charset="0"/>
              </a:rPr>
              <a:t>Sáng </a:t>
            </a:r>
            <a:r>
              <a:rPr lang="vi-VN" sz="2800" b="1" i="1">
                <a:solidFill>
                  <a:srgbClr val="0000FF"/>
                </a:solidFill>
                <a:latin typeface="Times New Roman" panose="02020603050405020304" pitchFamily="18" charset="0"/>
                <a:cs typeface="Times New Roman" panose="02020603050405020304" pitchFamily="18" charset="0"/>
              </a:rPr>
              <a:t>ngày </a:t>
            </a:r>
            <a:r>
              <a:rPr lang="vi-VN" sz="2800" b="1" i="1" smtClean="0">
                <a:solidFill>
                  <a:srgbClr val="0000FF"/>
                </a:solidFill>
                <a:latin typeface="Times New Roman" panose="02020603050405020304" pitchFamily="18" charset="0"/>
                <a:cs typeface="Times New Roman" panose="02020603050405020304" pitchFamily="18" charset="0"/>
              </a:rPr>
              <a:t>16-8-1950</a:t>
            </a:r>
            <a:r>
              <a:rPr lang="vi-VN" sz="2800" b="1" smtClean="0">
                <a:solidFill>
                  <a:srgbClr val="0000FF"/>
                </a:solidFill>
                <a:latin typeface="Times New Roman" panose="02020603050405020304" pitchFamily="18" charset="0"/>
                <a:cs typeface="Times New Roman" panose="02020603050405020304" pitchFamily="18" charset="0"/>
              </a:rPr>
              <a:t> </a:t>
            </a:r>
            <a:r>
              <a:rPr lang="vi-VN" sz="2800" b="1">
                <a:solidFill>
                  <a:srgbClr val="0000FF"/>
                </a:solidFill>
                <a:latin typeface="Times New Roman" panose="02020603050405020304" pitchFamily="18" charset="0"/>
                <a:cs typeface="Times New Roman" panose="02020603050405020304" pitchFamily="18" charset="0"/>
              </a:rPr>
              <a:t>đến </a:t>
            </a:r>
            <a:r>
              <a:rPr lang="en-US" sz="2800" b="1" i="1" smtClean="0">
                <a:solidFill>
                  <a:srgbClr val="0000FF"/>
                </a:solidFill>
                <a:latin typeface="Times New Roman" panose="02020603050405020304" pitchFamily="18" charset="0"/>
                <a:cs typeface="Times New Roman" panose="02020603050405020304" pitchFamily="18" charset="0"/>
              </a:rPr>
              <a:t>phải rút chạy”</a:t>
            </a:r>
            <a:r>
              <a:rPr lang="vi-VN" sz="2800" b="1" smtClean="0">
                <a:solidFill>
                  <a:srgbClr val="0000FF"/>
                </a:solidFill>
                <a:latin typeface="Times New Roman" panose="02020603050405020304" pitchFamily="18" charset="0"/>
                <a:cs typeface="Times New Roman" panose="02020603050405020304" pitchFamily="18" charset="0"/>
              </a:rPr>
              <a:t> </a:t>
            </a:r>
            <a:r>
              <a:rPr lang="vi-VN" sz="2800" b="1">
                <a:solidFill>
                  <a:srgbClr val="0000FF"/>
                </a:solidFill>
                <a:latin typeface="Times New Roman" panose="02020603050405020304" pitchFamily="18" charset="0"/>
                <a:cs typeface="Times New Roman" panose="02020603050405020304" pitchFamily="18" charset="0"/>
              </a:rPr>
              <a:t>và quan sát lược đồ Chiến dịch Biên giới thu- đông 1950.</a:t>
            </a:r>
          </a:p>
        </p:txBody>
      </p:sp>
      <p:sp>
        <p:nvSpPr>
          <p:cNvPr id="13" name="Text Box 4"/>
          <p:cNvSpPr txBox="1">
            <a:spLocks noChangeArrowheads="1"/>
          </p:cNvSpPr>
          <p:nvPr/>
        </p:nvSpPr>
        <p:spPr bwMode="auto">
          <a:xfrm>
            <a:off x="76200" y="5319861"/>
            <a:ext cx="9067799" cy="1461939"/>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600"/>
              </a:spcBef>
            </a:pPr>
            <a:r>
              <a:rPr lang="en-US" sz="2800" b="1">
                <a:solidFill>
                  <a:srgbClr val="FF0000"/>
                </a:solidFill>
                <a:latin typeface="Times New Roman" panose="02020603050405020304" pitchFamily="18" charset="0"/>
                <a:cs typeface="Times New Roman" panose="02020603050405020304" pitchFamily="18" charset="0"/>
              </a:rPr>
              <a:t>1. Trận đánh mở màn cho chiến dịch là trận nào?</a:t>
            </a:r>
            <a:endParaRPr lang="vi-VN" sz="2800" b="1">
              <a:solidFill>
                <a:srgbClr val="FF0000"/>
              </a:solidFill>
              <a:latin typeface="Times New Roman" panose="02020603050405020304" pitchFamily="18" charset="0"/>
              <a:cs typeface="Times New Roman" panose="02020603050405020304" pitchFamily="18" charset="0"/>
            </a:endParaRPr>
          </a:p>
          <a:p>
            <a:pPr eaLnBrk="1" hangingPunct="1">
              <a:spcBef>
                <a:spcPts val="600"/>
              </a:spcBef>
            </a:pPr>
            <a:r>
              <a:rPr lang="vi-VN" sz="2800" b="1">
                <a:solidFill>
                  <a:srgbClr val="FF0000"/>
                </a:solidFill>
                <a:latin typeface="Times New Roman" panose="02020603050405020304" pitchFamily="18" charset="0"/>
                <a:cs typeface="Times New Roman" panose="02020603050405020304" pitchFamily="18" charset="0"/>
              </a:rPr>
              <a:t>2. </a:t>
            </a:r>
            <a:r>
              <a:rPr lang="en-US" sz="2800" b="1">
                <a:solidFill>
                  <a:srgbClr val="FF0000"/>
                </a:solidFill>
                <a:latin typeface="Times New Roman" panose="02020603050405020304" pitchFamily="18" charset="0"/>
                <a:cs typeface="Times New Roman" panose="02020603050405020304" pitchFamily="18" charset="0"/>
              </a:rPr>
              <a:t>Kể lại một số sự kiện về chiến dịch Biên </a:t>
            </a:r>
            <a:r>
              <a:rPr lang="en-US" sz="2800" b="1" smtClean="0">
                <a:solidFill>
                  <a:srgbClr val="FF0000"/>
                </a:solidFill>
                <a:latin typeface="Times New Roman" panose="02020603050405020304" pitchFamily="18" charset="0"/>
                <a:cs typeface="Times New Roman" panose="02020603050405020304" pitchFamily="18" charset="0"/>
              </a:rPr>
              <a:t>giới thu </a:t>
            </a:r>
            <a:r>
              <a:rPr lang="en-US" sz="2800" b="1">
                <a:solidFill>
                  <a:srgbClr val="FF0000"/>
                </a:solidFill>
                <a:latin typeface="Times New Roman" panose="02020603050405020304" pitchFamily="18" charset="0"/>
                <a:cs typeface="Times New Roman" panose="02020603050405020304" pitchFamily="18" charset="0"/>
              </a:rPr>
              <a:t>-</a:t>
            </a:r>
            <a:r>
              <a:rPr lang="en-US" sz="2800" b="1" smtClean="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đông </a:t>
            </a:r>
            <a:r>
              <a:rPr lang="en-US" sz="2800" b="1" smtClean="0">
                <a:solidFill>
                  <a:srgbClr val="FF0000"/>
                </a:solidFill>
                <a:latin typeface="Times New Roman" panose="02020603050405020304" pitchFamily="18" charset="0"/>
                <a:cs typeface="Times New Roman" panose="02020603050405020304" pitchFamily="18" charset="0"/>
              </a:rPr>
              <a:t>1950?</a:t>
            </a:r>
            <a:endParaRPr lang="vi-VN" sz="2800" b="1">
              <a:solidFill>
                <a:srgbClr val="FF0000"/>
              </a:solidFill>
              <a:latin typeface="Times New Roman" panose="02020603050405020304" pitchFamily="18" charset="0"/>
              <a:cs typeface="Times New Roman" panose="02020603050405020304" pitchFamily="18" charset="0"/>
            </a:endParaRPr>
          </a:p>
        </p:txBody>
      </p:sp>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rcRect l="1526" t="6927" b="16884"/>
          <a:stretch>
            <a:fillRect/>
          </a:stretch>
        </p:blipFill>
        <p:spPr bwMode="auto">
          <a:xfrm>
            <a:off x="108992" y="2542792"/>
            <a:ext cx="3243808" cy="263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8"/>
          <p:cNvGrpSpPr>
            <a:grpSpLocks/>
          </p:cNvGrpSpPr>
          <p:nvPr/>
        </p:nvGrpSpPr>
        <p:grpSpPr bwMode="auto">
          <a:xfrm>
            <a:off x="4533900" y="2819400"/>
            <a:ext cx="4152900" cy="2286000"/>
            <a:chOff x="6248400" y="4953000"/>
            <a:chExt cx="2743200" cy="1371600"/>
          </a:xfrm>
        </p:grpSpPr>
        <p:sp>
          <p:nvSpPr>
            <p:cNvPr id="10" name="AutoShape 7"/>
            <p:cNvSpPr>
              <a:spLocks noChangeArrowheads="1"/>
            </p:cNvSpPr>
            <p:nvPr/>
          </p:nvSpPr>
          <p:spPr bwMode="auto">
            <a:xfrm>
              <a:off x="6248400" y="4953000"/>
              <a:ext cx="2743200" cy="1371600"/>
            </a:xfrm>
            <a:prstGeom prst="cloudCallout">
              <a:avLst>
                <a:gd name="adj1" fmla="val -81416"/>
                <a:gd name="adj2" fmla="val 35467"/>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fontAlgn="auto">
                <a:spcBef>
                  <a:spcPts val="0"/>
                </a:spcBef>
                <a:spcAft>
                  <a:spcPts val="0"/>
                </a:spcAft>
                <a:defRPr/>
              </a:pP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ndParaRPr>
            </a:p>
          </p:txBody>
        </p:sp>
        <p:sp>
          <p:nvSpPr>
            <p:cNvPr id="14" name="Rectangle 13"/>
            <p:cNvSpPr/>
            <p:nvPr/>
          </p:nvSpPr>
          <p:spPr>
            <a:xfrm>
              <a:off x="6424569" y="5285508"/>
              <a:ext cx="2362200" cy="720197"/>
            </a:xfrm>
            <a:prstGeom prst="rect">
              <a:avLst/>
            </a:prstGeom>
          </p:spPr>
          <p:txBody>
            <a:bodyPr wrap="square">
              <a:spAutoFit/>
            </a:bodyPr>
            <a:lstStyle/>
            <a:p>
              <a:pPr algn="ctr" fontAlgn="auto">
                <a:spcBef>
                  <a:spcPts val="0"/>
                </a:spcBef>
                <a:spcAft>
                  <a:spcPts val="0"/>
                </a:spcAft>
                <a:defRPr/>
              </a:pPr>
              <a:r>
                <a:rPr lang="vi-VN" sz="3600" b="1" smtClean="0">
                  <a:ln w="18415" cmpd="sng">
                    <a:solidFill>
                      <a:srgbClr val="FFFFFF"/>
                    </a:solidFill>
                    <a:prstDash val="solid"/>
                  </a:ln>
                  <a:solidFill>
                    <a:srgbClr val="FF0000"/>
                  </a:solidFill>
                  <a:latin typeface="Times New Roman"/>
                </a:rPr>
                <a:t> Thảo luận nhóm</a:t>
              </a:r>
            </a:p>
            <a:p>
              <a:pPr algn="ctr" fontAlgn="auto">
                <a:spcBef>
                  <a:spcPts val="0"/>
                </a:spcBef>
                <a:spcAft>
                  <a:spcPts val="0"/>
                </a:spcAft>
                <a:defRPr/>
              </a:pPr>
              <a:r>
                <a:rPr lang="vi-VN" sz="3600" b="1" smtClean="0">
                  <a:ln w="18415" cmpd="sng">
                    <a:solidFill>
                      <a:srgbClr val="FFFFFF"/>
                    </a:solidFill>
                    <a:prstDash val="solid"/>
                  </a:ln>
                  <a:solidFill>
                    <a:srgbClr val="FF0000"/>
                  </a:solidFill>
                  <a:latin typeface="Times New Roman"/>
                </a:rPr>
                <a:t>5 phút</a:t>
              </a:r>
              <a:endParaRPr lang="vi-VN" sz="3600" b="1" dirty="0">
                <a:ln w="18415" cmpd="sng">
                  <a:solidFill>
                    <a:srgbClr val="FFFFFF"/>
                  </a:solidFill>
                  <a:prstDash val="solid"/>
                </a:ln>
                <a:solidFill>
                  <a:srgbClr val="FF0000"/>
                </a:solidFill>
                <a:latin typeface="Times New Roman"/>
              </a:endParaRPr>
            </a:p>
          </p:txBody>
        </p:sp>
      </p:grpSp>
      <p:pic>
        <p:nvPicPr>
          <p:cNvPr id="17"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5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uoc do chien dich Bien Gioi thu - dong nam 1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52400"/>
            <a:ext cx="8432800" cy="5270500"/>
          </a:xfrm>
          <a:prstGeom prst="rect">
            <a:avLst/>
          </a:prstGeom>
          <a:noFill/>
          <a:ln w="57150">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13315" name="Freeform 9"/>
          <p:cNvSpPr>
            <a:spLocks/>
          </p:cNvSpPr>
          <p:nvPr/>
        </p:nvSpPr>
        <p:spPr bwMode="auto">
          <a:xfrm>
            <a:off x="4594225" y="2476500"/>
            <a:ext cx="120650" cy="144463"/>
          </a:xfrm>
          <a:custGeom>
            <a:avLst/>
            <a:gdLst>
              <a:gd name="T0" fmla="*/ 120650 w 76"/>
              <a:gd name="T1" fmla="*/ 123825 h 91"/>
              <a:gd name="T2" fmla="*/ 79375 w 76"/>
              <a:gd name="T3" fmla="*/ 63500 h 91"/>
              <a:gd name="T4" fmla="*/ 19050 w 76"/>
              <a:gd name="T5" fmla="*/ 22225 h 91"/>
              <a:gd name="T6" fmla="*/ 38100 w 76"/>
              <a:gd name="T7" fmla="*/ 144463 h 91"/>
              <a:gd name="T8" fmla="*/ 120650 w 76"/>
              <a:gd name="T9" fmla="*/ 123825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1">
                <a:moveTo>
                  <a:pt x="76" y="78"/>
                </a:moveTo>
                <a:cubicBezTo>
                  <a:pt x="67" y="65"/>
                  <a:pt x="61" y="51"/>
                  <a:pt x="50" y="40"/>
                </a:cubicBezTo>
                <a:cubicBezTo>
                  <a:pt x="39" y="29"/>
                  <a:pt x="19" y="0"/>
                  <a:pt x="12" y="14"/>
                </a:cubicBezTo>
                <a:cubicBezTo>
                  <a:pt x="0" y="37"/>
                  <a:pt x="20" y="65"/>
                  <a:pt x="24" y="91"/>
                </a:cubicBezTo>
                <a:cubicBezTo>
                  <a:pt x="41" y="87"/>
                  <a:pt x="76" y="78"/>
                  <a:pt x="76" y="78"/>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Text Box 10"/>
          <p:cNvSpPr txBox="1">
            <a:spLocks noChangeArrowheads="1"/>
          </p:cNvSpPr>
          <p:nvPr/>
        </p:nvSpPr>
        <p:spPr bwMode="auto">
          <a:xfrm>
            <a:off x="522288" y="5410200"/>
            <a:ext cx="7989887" cy="461665"/>
          </a:xfrm>
          <a:prstGeom prst="rect">
            <a:avLst/>
          </a:prstGeom>
          <a:noFill/>
          <a:ln w="9525">
            <a:solidFill>
              <a:srgbClr val="FFFFCC"/>
            </a:solidFill>
            <a:miter lim="800000"/>
            <a:headEnd/>
            <a:tailEnd/>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err="1">
                <a:solidFill>
                  <a:srgbClr val="0000FF"/>
                </a:solidFill>
                <a:latin typeface="Times New Roman" pitchFamily="18" charset="0"/>
                <a:cs typeface="Arial" charset="0"/>
              </a:rPr>
              <a:t>L</a:t>
            </a:r>
            <a:r>
              <a:rPr lang="en-US" sz="2400" b="1" dirty="0" err="1">
                <a:solidFill>
                  <a:srgbClr val="0000FF"/>
                </a:solidFill>
                <a:latin typeface="Times New Roman" pitchFamily="18" charset="0"/>
              </a:rPr>
              <a:t>ược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đồ</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chiến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dịch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Biên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giới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thu</a:t>
            </a:r>
            <a:r>
              <a:rPr lang="en-US" sz="2400" b="1" dirty="0">
                <a:solidFill>
                  <a:srgbClr val="0000FF"/>
                </a:solidFill>
                <a:latin typeface="Times New Roman" pitchFamily="18" charset="0"/>
              </a:rPr>
              <a:t> - </a:t>
            </a:r>
            <a:r>
              <a:rPr lang="en-US" sz="2400" b="1" dirty="0" err="1">
                <a:solidFill>
                  <a:srgbClr val="0000FF"/>
                </a:solidFill>
                <a:latin typeface="Times New Roman" pitchFamily="18" charset="0"/>
              </a:rPr>
              <a:t>đông</a:t>
            </a:r>
            <a:r>
              <a:rPr lang="en-US" sz="2400" b="1" dirty="0">
                <a:solidFill>
                  <a:srgbClr val="0000FF"/>
                </a:solidFill>
                <a:latin typeface="Times New Roman" pitchFamily="18" charset="0"/>
              </a:rPr>
              <a:t> 1950</a:t>
            </a:r>
          </a:p>
        </p:txBody>
      </p:sp>
      <p:sp>
        <p:nvSpPr>
          <p:cNvPr id="13317" name="Freeform 11"/>
          <p:cNvSpPr>
            <a:spLocks/>
          </p:cNvSpPr>
          <p:nvPr/>
        </p:nvSpPr>
        <p:spPr bwMode="auto">
          <a:xfrm>
            <a:off x="7091363" y="549275"/>
            <a:ext cx="61912" cy="19050"/>
          </a:xfrm>
          <a:custGeom>
            <a:avLst/>
            <a:gdLst>
              <a:gd name="T0" fmla="*/ 61912 w 39"/>
              <a:gd name="T1" fmla="*/ 0 h 12"/>
              <a:gd name="T2" fmla="*/ 0 w 39"/>
              <a:gd name="T3" fmla="*/ 19050 h 12"/>
              <a:gd name="T4" fmla="*/ 61912 w 39"/>
              <a:gd name="T5" fmla="*/ 0 h 12"/>
              <a:gd name="T6" fmla="*/ 0 60000 65536"/>
              <a:gd name="T7" fmla="*/ 0 60000 65536"/>
              <a:gd name="T8" fmla="*/ 0 60000 65536"/>
            </a:gdLst>
            <a:ahLst/>
            <a:cxnLst>
              <a:cxn ang="T6">
                <a:pos x="T0" y="T1"/>
              </a:cxn>
              <a:cxn ang="T7">
                <a:pos x="T2" y="T3"/>
              </a:cxn>
              <a:cxn ang="T8">
                <a:pos x="T4" y="T5"/>
              </a:cxn>
            </a:cxnLst>
            <a:rect l="0" t="0" r="r" b="b"/>
            <a:pathLst>
              <a:path w="39" h="12">
                <a:moveTo>
                  <a:pt x="39" y="0"/>
                </a:moveTo>
                <a:cubicBezTo>
                  <a:pt x="26" y="4"/>
                  <a:pt x="0" y="12"/>
                  <a:pt x="0" y="12"/>
                </a:cubicBezTo>
                <a:cubicBezTo>
                  <a:pt x="0" y="12"/>
                  <a:pt x="26" y="4"/>
                  <a:pt x="39"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Text Box 18"/>
          <p:cNvSpPr txBox="1">
            <a:spLocks noChangeArrowheads="1"/>
          </p:cNvSpPr>
          <p:nvPr/>
        </p:nvSpPr>
        <p:spPr bwMode="auto">
          <a:xfrm>
            <a:off x="746125" y="3313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vi-VN" b="1">
              <a:latin typeface="Times New Roman" pitchFamily="18" charset="0"/>
            </a:endParaRPr>
          </a:p>
        </p:txBody>
      </p:sp>
      <p:sp>
        <p:nvSpPr>
          <p:cNvPr id="13319" name="Freeform 20"/>
          <p:cNvSpPr>
            <a:spLocks/>
          </p:cNvSpPr>
          <p:nvPr/>
        </p:nvSpPr>
        <p:spPr bwMode="auto">
          <a:xfrm>
            <a:off x="3806825" y="1196975"/>
            <a:ext cx="88900" cy="57150"/>
          </a:xfrm>
          <a:custGeom>
            <a:avLst/>
            <a:gdLst>
              <a:gd name="T0" fmla="*/ 0 w 56"/>
              <a:gd name="T1" fmla="*/ 9525 h 36"/>
              <a:gd name="T2" fmla="*/ 6350 w 56"/>
              <a:gd name="T3" fmla="*/ 38100 h 36"/>
              <a:gd name="T4" fmla="*/ 25400 w 56"/>
              <a:gd name="T5" fmla="*/ 50800 h 36"/>
              <a:gd name="T6" fmla="*/ 63500 w 56"/>
              <a:gd name="T7" fmla="*/ 47625 h 36"/>
              <a:gd name="T8" fmla="*/ 25400 w 56"/>
              <a:gd name="T9" fmla="*/ 0 h 36"/>
              <a:gd name="T10" fmla="*/ 0 w 56"/>
              <a:gd name="T11" fmla="*/ 9525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6">
                <a:moveTo>
                  <a:pt x="0" y="6"/>
                </a:moveTo>
                <a:cubicBezTo>
                  <a:pt x="1" y="12"/>
                  <a:pt x="0" y="20"/>
                  <a:pt x="4" y="24"/>
                </a:cubicBezTo>
                <a:cubicBezTo>
                  <a:pt x="7" y="27"/>
                  <a:pt x="16" y="32"/>
                  <a:pt x="16" y="32"/>
                </a:cubicBezTo>
                <a:cubicBezTo>
                  <a:pt x="24" y="31"/>
                  <a:pt x="34" y="36"/>
                  <a:pt x="40" y="30"/>
                </a:cubicBezTo>
                <a:cubicBezTo>
                  <a:pt x="56" y="14"/>
                  <a:pt x="20" y="1"/>
                  <a:pt x="16" y="0"/>
                </a:cubicBezTo>
                <a:cubicBezTo>
                  <a:pt x="4" y="2"/>
                  <a:pt x="9" y="0"/>
                  <a:pt x="0" y="6"/>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918" name="Text Box 22"/>
          <p:cNvSpPr txBox="1">
            <a:spLocks noChangeArrowheads="1"/>
          </p:cNvSpPr>
          <p:nvPr/>
        </p:nvSpPr>
        <p:spPr bwMode="auto">
          <a:xfrm>
            <a:off x="0" y="5889992"/>
            <a:ext cx="9143999" cy="830997"/>
          </a:xfrm>
          <a:prstGeom prst="rect">
            <a:avLst/>
          </a:prstGeom>
          <a:solidFill>
            <a:schemeClr val="bg1"/>
          </a:solidFill>
          <a:ln w="28575">
            <a:noFill/>
            <a:miter lim="800000"/>
            <a:headEnd/>
            <a:tailEn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mở</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dịch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400" b="1" dirty="0" smtClean="0">
              <a:solidFill>
                <a:srgbClr val="FF0000"/>
              </a:solidFill>
              <a:latin typeface="Times New Roman" panose="02020603050405020304" pitchFamily="18" charset="0"/>
              <a:cs typeface="Times New Roman" panose="02020603050405020304" pitchFamily="18" charset="0"/>
            </a:endParaRPr>
          </a:p>
          <a:p>
            <a:pPr eaLnBrk="1" hangingPunct="1"/>
            <a:r>
              <a:rPr lang="vi-VN" sz="2400" b="1"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Kể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dịch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err="1" smtClean="0">
                <a:solidFill>
                  <a:srgbClr val="FF0000"/>
                </a:solidFill>
                <a:latin typeface="Times New Roman" panose="02020603050405020304" pitchFamily="18" charset="0"/>
                <a:cs typeface="Times New Roman" panose="02020603050405020304" pitchFamily="18" charset="0"/>
              </a:rPr>
              <a:t>thu</a:t>
            </a:r>
            <a:r>
              <a:rPr lang="en-US" sz="2400" b="1"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đông</a:t>
            </a:r>
            <a:r>
              <a:rPr lang="en-US" sz="2400" b="1" dirty="0" smtClean="0">
                <a:solidFill>
                  <a:srgbClr val="FF0000"/>
                </a:solidFill>
                <a:latin typeface="Times New Roman" panose="02020603050405020304" pitchFamily="18" charset="0"/>
                <a:cs typeface="Times New Roman" panose="02020603050405020304" pitchFamily="18" charset="0"/>
              </a:rPr>
              <a:t> 1950?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620709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p:cTn id="7" dur="1000" fill="hold"/>
                                        <p:tgtEl>
                                          <p:spTgt spid="208918"/>
                                        </p:tgtEl>
                                        <p:attrNameLst>
                                          <p:attrName>ppt_x</p:attrName>
                                        </p:attrNameLst>
                                      </p:cBhvr>
                                      <p:tavLst>
                                        <p:tav tm="0">
                                          <p:val>
                                            <p:strVal val="#ppt_x-.2"/>
                                          </p:val>
                                        </p:tav>
                                        <p:tav tm="100000">
                                          <p:val>
                                            <p:strVal val="#ppt_x"/>
                                          </p:val>
                                        </p:tav>
                                      </p:tavLst>
                                    </p:anim>
                                    <p:anim calcmode="lin" valueType="num">
                                      <p:cBhvr>
                                        <p:cTn id="8" dur="1000" fill="hold"/>
                                        <p:tgtEl>
                                          <p:spTgt spid="2089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Luoc do chien dich Bien Gioi thu - dong nam 1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491118"/>
            <a:ext cx="8710612" cy="6253192"/>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6387" name="Freeform 3"/>
          <p:cNvSpPr>
            <a:spLocks/>
          </p:cNvSpPr>
          <p:nvPr/>
        </p:nvSpPr>
        <p:spPr bwMode="auto">
          <a:xfrm>
            <a:off x="4594225" y="2476500"/>
            <a:ext cx="120650" cy="144463"/>
          </a:xfrm>
          <a:custGeom>
            <a:avLst/>
            <a:gdLst>
              <a:gd name="T0" fmla="*/ 120650 w 76"/>
              <a:gd name="T1" fmla="*/ 123825 h 91"/>
              <a:gd name="T2" fmla="*/ 79375 w 76"/>
              <a:gd name="T3" fmla="*/ 63500 h 91"/>
              <a:gd name="T4" fmla="*/ 19050 w 76"/>
              <a:gd name="T5" fmla="*/ 22225 h 91"/>
              <a:gd name="T6" fmla="*/ 38100 w 76"/>
              <a:gd name="T7" fmla="*/ 144463 h 91"/>
              <a:gd name="T8" fmla="*/ 120650 w 76"/>
              <a:gd name="T9" fmla="*/ 123825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1">
                <a:moveTo>
                  <a:pt x="76" y="78"/>
                </a:moveTo>
                <a:cubicBezTo>
                  <a:pt x="67" y="65"/>
                  <a:pt x="61" y="51"/>
                  <a:pt x="50" y="40"/>
                </a:cubicBezTo>
                <a:cubicBezTo>
                  <a:pt x="39" y="29"/>
                  <a:pt x="19" y="0"/>
                  <a:pt x="12" y="14"/>
                </a:cubicBezTo>
                <a:cubicBezTo>
                  <a:pt x="0" y="37"/>
                  <a:pt x="20" y="65"/>
                  <a:pt x="24" y="91"/>
                </a:cubicBezTo>
                <a:cubicBezTo>
                  <a:pt x="41" y="87"/>
                  <a:pt x="76" y="78"/>
                  <a:pt x="76" y="78"/>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692" name="Text Box 4"/>
          <p:cNvSpPr txBox="1">
            <a:spLocks noChangeArrowheads="1"/>
          </p:cNvSpPr>
          <p:nvPr/>
        </p:nvSpPr>
        <p:spPr bwMode="auto">
          <a:xfrm>
            <a:off x="997525" y="6303820"/>
            <a:ext cx="7086600" cy="461665"/>
          </a:xfrm>
          <a:prstGeom prst="rect">
            <a:avLst/>
          </a:prstGeom>
          <a:no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smtClean="0">
                <a:solidFill>
                  <a:srgbClr val="FF0000"/>
                </a:solidFill>
                <a:latin typeface="Times New Roman" pitchFamily="18" charset="0"/>
                <a:cs typeface="Arial" charset="0"/>
              </a:rPr>
              <a:t>Hình 2: L</a:t>
            </a:r>
            <a:r>
              <a:rPr lang="en-US" sz="2400" b="1" smtClean="0">
                <a:solidFill>
                  <a:srgbClr val="FF0000"/>
                </a:solidFill>
                <a:latin typeface="Times New Roman" pitchFamily="18" charset="0"/>
              </a:rPr>
              <a:t>ược </a:t>
            </a:r>
            <a:r>
              <a:rPr lang="en-US" sz="2400" b="1">
                <a:solidFill>
                  <a:srgbClr val="FF0000"/>
                </a:solidFill>
                <a:latin typeface="Times New Roman" pitchFamily="18" charset="0"/>
              </a:rPr>
              <a:t>đồ chiến dịch Biên giới thu - đông 1950</a:t>
            </a:r>
          </a:p>
        </p:txBody>
      </p:sp>
      <p:sp>
        <p:nvSpPr>
          <p:cNvPr id="16389" name="Freeform 5"/>
          <p:cNvSpPr>
            <a:spLocks/>
          </p:cNvSpPr>
          <p:nvPr/>
        </p:nvSpPr>
        <p:spPr bwMode="auto">
          <a:xfrm>
            <a:off x="7091363" y="549275"/>
            <a:ext cx="61912" cy="19050"/>
          </a:xfrm>
          <a:custGeom>
            <a:avLst/>
            <a:gdLst>
              <a:gd name="T0" fmla="*/ 61912 w 39"/>
              <a:gd name="T1" fmla="*/ 0 h 12"/>
              <a:gd name="T2" fmla="*/ 0 w 39"/>
              <a:gd name="T3" fmla="*/ 19050 h 12"/>
              <a:gd name="T4" fmla="*/ 61912 w 39"/>
              <a:gd name="T5" fmla="*/ 0 h 12"/>
              <a:gd name="T6" fmla="*/ 0 60000 65536"/>
              <a:gd name="T7" fmla="*/ 0 60000 65536"/>
              <a:gd name="T8" fmla="*/ 0 60000 65536"/>
            </a:gdLst>
            <a:ahLst/>
            <a:cxnLst>
              <a:cxn ang="T6">
                <a:pos x="T0" y="T1"/>
              </a:cxn>
              <a:cxn ang="T7">
                <a:pos x="T2" y="T3"/>
              </a:cxn>
              <a:cxn ang="T8">
                <a:pos x="T4" y="T5"/>
              </a:cxn>
            </a:cxnLst>
            <a:rect l="0" t="0" r="r" b="b"/>
            <a:pathLst>
              <a:path w="39" h="12">
                <a:moveTo>
                  <a:pt x="39" y="0"/>
                </a:moveTo>
                <a:cubicBezTo>
                  <a:pt x="26" y="4"/>
                  <a:pt x="0" y="12"/>
                  <a:pt x="0" y="12"/>
                </a:cubicBezTo>
                <a:cubicBezTo>
                  <a:pt x="0" y="12"/>
                  <a:pt x="26" y="4"/>
                  <a:pt x="39"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Text Box 6"/>
          <p:cNvSpPr txBox="1">
            <a:spLocks noChangeArrowheads="1"/>
          </p:cNvSpPr>
          <p:nvPr/>
        </p:nvSpPr>
        <p:spPr bwMode="auto">
          <a:xfrm>
            <a:off x="746125" y="3313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vi-VN" b="1">
              <a:latin typeface="Times New Roman" pitchFamily="18" charset="0"/>
            </a:endParaRPr>
          </a:p>
        </p:txBody>
      </p:sp>
      <p:sp>
        <p:nvSpPr>
          <p:cNvPr id="16391" name="Freeform 7"/>
          <p:cNvSpPr>
            <a:spLocks/>
          </p:cNvSpPr>
          <p:nvPr/>
        </p:nvSpPr>
        <p:spPr bwMode="auto">
          <a:xfrm>
            <a:off x="3806825" y="1196975"/>
            <a:ext cx="88900" cy="57150"/>
          </a:xfrm>
          <a:custGeom>
            <a:avLst/>
            <a:gdLst>
              <a:gd name="T0" fmla="*/ 0 w 56"/>
              <a:gd name="T1" fmla="*/ 9525 h 36"/>
              <a:gd name="T2" fmla="*/ 6350 w 56"/>
              <a:gd name="T3" fmla="*/ 38100 h 36"/>
              <a:gd name="T4" fmla="*/ 25400 w 56"/>
              <a:gd name="T5" fmla="*/ 50800 h 36"/>
              <a:gd name="T6" fmla="*/ 63500 w 56"/>
              <a:gd name="T7" fmla="*/ 47625 h 36"/>
              <a:gd name="T8" fmla="*/ 25400 w 56"/>
              <a:gd name="T9" fmla="*/ 0 h 36"/>
              <a:gd name="T10" fmla="*/ 0 w 56"/>
              <a:gd name="T11" fmla="*/ 9525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6">
                <a:moveTo>
                  <a:pt x="0" y="6"/>
                </a:moveTo>
                <a:cubicBezTo>
                  <a:pt x="1" y="12"/>
                  <a:pt x="0" y="20"/>
                  <a:pt x="4" y="24"/>
                </a:cubicBezTo>
                <a:cubicBezTo>
                  <a:pt x="7" y="27"/>
                  <a:pt x="16" y="32"/>
                  <a:pt x="16" y="32"/>
                </a:cubicBezTo>
                <a:cubicBezTo>
                  <a:pt x="24" y="31"/>
                  <a:pt x="34" y="36"/>
                  <a:pt x="40" y="30"/>
                </a:cubicBezTo>
                <a:cubicBezTo>
                  <a:pt x="56" y="14"/>
                  <a:pt x="20" y="1"/>
                  <a:pt x="16" y="0"/>
                </a:cubicBezTo>
                <a:cubicBezTo>
                  <a:pt x="4" y="2"/>
                  <a:pt x="9" y="0"/>
                  <a:pt x="0" y="6"/>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Text Box 9"/>
          <p:cNvSpPr txBox="1">
            <a:spLocks noChangeArrowheads="1"/>
          </p:cNvSpPr>
          <p:nvPr/>
        </p:nvSpPr>
        <p:spPr bwMode="auto">
          <a:xfrm>
            <a:off x="228600" y="15525"/>
            <a:ext cx="8534399"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err="1">
                <a:solidFill>
                  <a:srgbClr val="3333FF"/>
                </a:solidFill>
                <a:latin typeface="Times New Roman" panose="02020603050405020304" pitchFamily="18" charset="0"/>
                <a:cs typeface="Times New Roman" panose="02020603050405020304" pitchFamily="18" charset="0"/>
              </a:rPr>
              <a:t>Diễn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biến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smtClean="0">
                <a:solidFill>
                  <a:srgbClr val="3333FF"/>
                </a:solidFill>
                <a:latin typeface="Times New Roman" panose="02020603050405020304" pitchFamily="18" charset="0"/>
                <a:cs typeface="Times New Roman" panose="02020603050405020304" pitchFamily="18" charset="0"/>
              </a:rPr>
              <a:t>sơ</a:t>
            </a:r>
            <a:r>
              <a:rPr lang="en-US" sz="2400" b="1" dirty="0" smtClean="0">
                <a:solidFill>
                  <a:srgbClr val="3333FF"/>
                </a:solidFill>
                <a:latin typeface="Times New Roman" panose="02020603050405020304" pitchFamily="18" charset="0"/>
                <a:cs typeface="Times New Roman" panose="02020603050405020304" pitchFamily="18" charset="0"/>
              </a:rPr>
              <a:t> </a:t>
            </a:r>
            <a:r>
              <a:rPr lang="en-US" sz="2400" b="1" dirty="0" err="1" smtClean="0">
                <a:solidFill>
                  <a:srgbClr val="3333FF"/>
                </a:solidFill>
                <a:latin typeface="Times New Roman" panose="02020603050405020304" pitchFamily="18" charset="0"/>
                <a:cs typeface="Times New Roman" panose="02020603050405020304" pitchFamily="18" charset="0"/>
              </a:rPr>
              <a:t>lược</a:t>
            </a:r>
            <a:r>
              <a:rPr lang="en-US" sz="2400" b="1" dirty="0" smtClean="0">
                <a:solidFill>
                  <a:srgbClr val="3333FF"/>
                </a:solidFill>
                <a:latin typeface="Times New Roman" panose="02020603050405020304" pitchFamily="18" charset="0"/>
                <a:cs typeface="Times New Roman" panose="02020603050405020304" pitchFamily="18" charset="0"/>
              </a:rPr>
              <a:t> </a:t>
            </a:r>
            <a:r>
              <a:rPr lang="en-US" sz="2400" b="1" dirty="0" err="1" smtClean="0">
                <a:solidFill>
                  <a:srgbClr val="3333FF"/>
                </a:solidFill>
                <a:latin typeface="Times New Roman" panose="02020603050405020304" pitchFamily="18" charset="0"/>
                <a:cs typeface="Times New Roman" panose="02020603050405020304" pitchFamily="18" charset="0"/>
              </a:rPr>
              <a:t>của</a:t>
            </a:r>
            <a:r>
              <a:rPr lang="en-US" sz="2400" b="1" dirty="0" smtClean="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chiến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dịch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Biên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giới</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thu</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đông</a:t>
            </a:r>
            <a:r>
              <a:rPr lang="en-US" sz="2400" b="1" dirty="0">
                <a:solidFill>
                  <a:srgbClr val="3333FF"/>
                </a:solidFill>
                <a:latin typeface="Times New Roman" panose="02020603050405020304" pitchFamily="18" charset="0"/>
                <a:cs typeface="Times New Roman" panose="02020603050405020304" pitchFamily="18" charset="0"/>
              </a:rPr>
              <a:t> 1950</a:t>
            </a:r>
            <a:endParaRPr lang="vi-VN" sz="2400" b="1" dirty="0">
              <a:solidFill>
                <a:srgbClr val="3333FF"/>
              </a:solidFill>
              <a:latin typeface="Times New Roman" panose="02020603050405020304" pitchFamily="18" charset="0"/>
              <a:cs typeface="Times New Roman" panose="02020603050405020304" pitchFamily="18" charset="0"/>
            </a:endParaRPr>
          </a:p>
        </p:txBody>
      </p:sp>
      <p:sp>
        <p:nvSpPr>
          <p:cNvPr id="16" name="Oval 12"/>
          <p:cNvSpPr>
            <a:spLocks noChangeArrowheads="1"/>
          </p:cNvSpPr>
          <p:nvPr/>
        </p:nvSpPr>
        <p:spPr bwMode="auto">
          <a:xfrm>
            <a:off x="4087091" y="1503507"/>
            <a:ext cx="152400" cy="152400"/>
          </a:xfrm>
          <a:prstGeom prst="ellipse">
            <a:avLst/>
          </a:prstGeom>
          <a:solidFill>
            <a:srgbClr val="FF010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5037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fade">
                                      <p:cBhvr>
                                        <p:cTn id="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cdbg6"/>
          <p:cNvPicPr>
            <a:picLocks noChangeAspect="1" noChangeArrowheads="1"/>
          </p:cNvPicPr>
          <p:nvPr/>
        </p:nvPicPr>
        <p:blipFill>
          <a:blip r:embed="rId2">
            <a:extLst>
              <a:ext uri="{28A0092B-C50C-407E-A947-70E740481C1C}">
                <a14:useLocalDpi xmlns:a14="http://schemas.microsoft.com/office/drawing/2010/main" val="0"/>
              </a:ext>
            </a:extLst>
          </a:blip>
          <a:srcRect l="2582" t="3685" r="10327" b="27026"/>
          <a:stretch>
            <a:fillRect/>
          </a:stretch>
        </p:blipFill>
        <p:spPr bwMode="auto">
          <a:xfrm>
            <a:off x="304800" y="533400"/>
            <a:ext cx="8610600" cy="49530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195" name="Text Box 3"/>
          <p:cNvSpPr txBox="1">
            <a:spLocks noChangeArrowheads="1"/>
          </p:cNvSpPr>
          <p:nvPr/>
        </p:nvSpPr>
        <p:spPr bwMode="auto">
          <a:xfrm>
            <a:off x="6019800" y="46482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sz="2800">
              <a:latin typeface="Tahoma" panose="020B0604030504040204" pitchFamily="34" charset="0"/>
            </a:endParaRPr>
          </a:p>
        </p:txBody>
      </p:sp>
      <p:sp>
        <p:nvSpPr>
          <p:cNvPr id="317444" name="Text Box 4" descr="25%"/>
          <p:cNvSpPr txBox="1">
            <a:spLocks noChangeArrowheads="1"/>
          </p:cNvSpPr>
          <p:nvPr/>
        </p:nvSpPr>
        <p:spPr bwMode="auto">
          <a:xfrm>
            <a:off x="0" y="5573855"/>
            <a:ext cx="9144000" cy="1323439"/>
          </a:xfrm>
          <a:prstGeom prst="rect">
            <a:avLst/>
          </a:prstGeom>
          <a:noFill/>
          <a:ln w="38100" cmpd="dbl">
            <a:noFill/>
            <a:miter lim="800000"/>
            <a:headEnd/>
            <a:tailEnd/>
          </a:ln>
          <a:effectLs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000" b="1">
                <a:solidFill>
                  <a:srgbClr val="FF0000"/>
                </a:solidFill>
                <a:latin typeface="Times New Roman" panose="02020603050405020304" pitchFamily="18" charset="0"/>
              </a:rPr>
              <a:t> Chủ tịch Hồ Chí Minh và Ban thường vụ Trung ương Đảng họp bàn mở chiến dịch Biên giới 1950 (từ trái sang phải: đồng chí Trường Chinh, Chủ tịch Hồ Chí Minh, đồng chí Phạm Văn Đồng, đồng chí Lê Văn Lương, đồng chí Hoàng Quốc Việt, Đại tướng Võ Nguyên Giáp)</a:t>
            </a:r>
          </a:p>
        </p:txBody>
      </p:sp>
      <p:sp>
        <p:nvSpPr>
          <p:cNvPr id="8197" name="Rectangle 5"/>
          <p:cNvSpPr>
            <a:spLocks noChangeArrowheads="1"/>
          </p:cNvSpPr>
          <p:nvPr/>
        </p:nvSpPr>
        <p:spPr bwMode="auto">
          <a:xfrm>
            <a:off x="0" y="0"/>
            <a:ext cx="9144000" cy="1219200"/>
          </a:xfrm>
          <a:prstGeom prst="rect">
            <a:avLst/>
          </a:prstGeom>
          <a:noFill/>
          <a:ln w="57150" cmpd="thinThick">
            <a:noFill/>
            <a:miter lim="800000"/>
            <a:headEnd/>
            <a:tailEnd/>
          </a:ln>
          <a:effectLs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8198" name="Rectangle 7"/>
          <p:cNvSpPr>
            <a:spLocks noChangeArrowheads="1"/>
          </p:cNvSpPr>
          <p:nvPr/>
        </p:nvSpPr>
        <p:spPr bwMode="auto">
          <a:xfrm>
            <a:off x="457200" y="76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a:solidFill>
                  <a:srgbClr val="0000FF"/>
                </a:solidFill>
                <a:latin typeface="Times New Roman" panose="02020603050405020304" pitchFamily="18" charset="0"/>
              </a:rPr>
              <a:t>Một số hình ảnh về Bác Hồ trong chiến dịch biên giới 1950:</a:t>
            </a:r>
            <a:r>
              <a:rPr lang="en-US" sz="2400">
                <a:solidFill>
                  <a:srgbClr val="0000FF"/>
                </a:solidFill>
                <a:latin typeface="Times New Roman" panose="02020603050405020304" pitchFamily="18" charset="0"/>
              </a:rPr>
              <a:t>  </a:t>
            </a:r>
            <a:r>
              <a:rPr lang="en-US" sz="2400">
                <a:solidFill>
                  <a:srgbClr val="0000FF"/>
                </a:solidFill>
                <a:latin typeface=".VnTime" panose="020B7200000000000000" pitchFamily="34" charset="0"/>
              </a:rPr>
              <a:t>            </a:t>
            </a:r>
          </a:p>
        </p:txBody>
      </p:sp>
      <p:sp>
        <p:nvSpPr>
          <p:cNvPr id="8200" name="Text Box 8"/>
          <p:cNvSpPr txBox="1">
            <a:spLocks noChangeArrowheads="1"/>
          </p:cNvSpPr>
          <p:nvPr/>
        </p:nvSpPr>
        <p:spPr bwMode="auto">
          <a:xfrm>
            <a:off x="284162" y="4419600"/>
            <a:ext cx="2459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rgbClr val="FF0000"/>
                </a:solidFill>
                <a:latin typeface="Times New Roman" panose="02020603050405020304" pitchFamily="18" charset="0"/>
              </a:rPr>
              <a:t>Trường Chinh</a:t>
            </a:r>
          </a:p>
        </p:txBody>
      </p:sp>
      <p:sp>
        <p:nvSpPr>
          <p:cNvPr id="8201" name="Text Box 9"/>
          <p:cNvSpPr txBox="1">
            <a:spLocks noChangeArrowheads="1"/>
          </p:cNvSpPr>
          <p:nvPr/>
        </p:nvSpPr>
        <p:spPr bwMode="auto">
          <a:xfrm>
            <a:off x="2179637" y="3810000"/>
            <a:ext cx="2239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rgbClr val="FF0000"/>
                </a:solidFill>
                <a:latin typeface="Times New Roman" panose="02020603050405020304" pitchFamily="18" charset="0"/>
              </a:rPr>
              <a:t>Hồ Chí Minh</a:t>
            </a:r>
          </a:p>
        </p:txBody>
      </p:sp>
      <p:sp>
        <p:nvSpPr>
          <p:cNvPr id="8202" name="Text Box 10"/>
          <p:cNvSpPr txBox="1">
            <a:spLocks noChangeArrowheads="1"/>
          </p:cNvSpPr>
          <p:nvPr/>
        </p:nvSpPr>
        <p:spPr bwMode="auto">
          <a:xfrm>
            <a:off x="2108200" y="838200"/>
            <a:ext cx="238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0000"/>
                </a:solidFill>
                <a:latin typeface="Times New Roman" panose="02020603050405020304" pitchFamily="18" charset="0"/>
              </a:rPr>
              <a:t>Phạm Văn Đồng</a:t>
            </a:r>
          </a:p>
        </p:txBody>
      </p:sp>
      <p:sp>
        <p:nvSpPr>
          <p:cNvPr id="8203" name="Text Box 11"/>
          <p:cNvSpPr txBox="1">
            <a:spLocks noChangeArrowheads="1"/>
          </p:cNvSpPr>
          <p:nvPr/>
        </p:nvSpPr>
        <p:spPr bwMode="auto">
          <a:xfrm>
            <a:off x="6613525" y="4689475"/>
            <a:ext cx="235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0000"/>
                </a:solidFill>
                <a:latin typeface="Times New Roman" panose="02020603050405020304" pitchFamily="18" charset="0"/>
              </a:rPr>
              <a:t>Võ Nguyên Giáp</a:t>
            </a:r>
          </a:p>
        </p:txBody>
      </p:sp>
      <p:sp>
        <p:nvSpPr>
          <p:cNvPr id="8204" name="Text Box 12"/>
          <p:cNvSpPr txBox="1">
            <a:spLocks noChangeArrowheads="1"/>
          </p:cNvSpPr>
          <p:nvPr/>
        </p:nvSpPr>
        <p:spPr bwMode="auto">
          <a:xfrm>
            <a:off x="4800600" y="3124200"/>
            <a:ext cx="209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0000"/>
                </a:solidFill>
                <a:latin typeface="Times New Roman" panose="02020603050405020304" pitchFamily="18" charset="0"/>
              </a:rPr>
              <a:t>Lê Văn Lương</a:t>
            </a:r>
          </a:p>
        </p:txBody>
      </p:sp>
      <p:sp>
        <p:nvSpPr>
          <p:cNvPr id="8205" name="Text Box 13"/>
          <p:cNvSpPr txBox="1">
            <a:spLocks noChangeArrowheads="1"/>
          </p:cNvSpPr>
          <p:nvPr/>
        </p:nvSpPr>
        <p:spPr bwMode="auto">
          <a:xfrm rot="16200000">
            <a:off x="6063456" y="3320256"/>
            <a:ext cx="2503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0000"/>
                </a:solidFill>
                <a:latin typeface="Times New Roman" panose="02020603050405020304" pitchFamily="18" charset="0"/>
              </a:rPr>
              <a:t>Hoàng Quốc Việt</a:t>
            </a:r>
          </a:p>
        </p:txBody>
      </p:sp>
      <p:sp>
        <p:nvSpPr>
          <p:cNvPr id="1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1882885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box(in)">
                                      <p:cBhvr>
                                        <p:cTn id="7" dur="500"/>
                                        <p:tgtEl>
                                          <p:spTgt spid="317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44"/>
                                        </p:tgtEl>
                                        <p:attrNameLst>
                                          <p:attrName>style.visibility</p:attrName>
                                        </p:attrNameLst>
                                      </p:cBhvr>
                                      <p:to>
                                        <p:strVal val="visible"/>
                                      </p:to>
                                    </p:set>
                                    <p:animEffect transition="in" filter="box(in)">
                                      <p:cBhvr>
                                        <p:cTn id="12" dur="500"/>
                                        <p:tgtEl>
                                          <p:spTgt spid="3174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fade">
                                      <p:cBhvr>
                                        <p:cTn id="17" dur="2000"/>
                                        <p:tgtEl>
                                          <p:spTgt spid="82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01"/>
                                        </p:tgtEl>
                                        <p:attrNameLst>
                                          <p:attrName>style.visibility</p:attrName>
                                        </p:attrNameLst>
                                      </p:cBhvr>
                                      <p:to>
                                        <p:strVal val="visible"/>
                                      </p:to>
                                    </p:set>
                                    <p:animEffect transition="in" filter="fade">
                                      <p:cBhvr>
                                        <p:cTn id="22" dur="2000"/>
                                        <p:tgtEl>
                                          <p:spTgt spid="82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202"/>
                                        </p:tgtEl>
                                        <p:attrNameLst>
                                          <p:attrName>style.visibility</p:attrName>
                                        </p:attrNameLst>
                                      </p:cBhvr>
                                      <p:to>
                                        <p:strVal val="visible"/>
                                      </p:to>
                                    </p:set>
                                    <p:animEffect transition="in" filter="fade">
                                      <p:cBhvr>
                                        <p:cTn id="27" dur="2000"/>
                                        <p:tgtEl>
                                          <p:spTgt spid="82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204"/>
                                        </p:tgtEl>
                                        <p:attrNameLst>
                                          <p:attrName>style.visibility</p:attrName>
                                        </p:attrNameLst>
                                      </p:cBhvr>
                                      <p:to>
                                        <p:strVal val="visible"/>
                                      </p:to>
                                    </p:set>
                                    <p:animEffect transition="in" filter="fade">
                                      <p:cBhvr>
                                        <p:cTn id="32" dur="2000"/>
                                        <p:tgtEl>
                                          <p:spTgt spid="82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205"/>
                                        </p:tgtEl>
                                        <p:attrNameLst>
                                          <p:attrName>style.visibility</p:attrName>
                                        </p:attrNameLst>
                                      </p:cBhvr>
                                      <p:to>
                                        <p:strVal val="visible"/>
                                      </p:to>
                                    </p:set>
                                    <p:animEffect transition="in" filter="fade">
                                      <p:cBhvr>
                                        <p:cTn id="37" dur="2000"/>
                                        <p:tgtEl>
                                          <p:spTgt spid="820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203"/>
                                        </p:tgtEl>
                                        <p:attrNameLst>
                                          <p:attrName>style.visibility</p:attrName>
                                        </p:attrNameLst>
                                      </p:cBhvr>
                                      <p:to>
                                        <p:strVal val="visible"/>
                                      </p:to>
                                    </p:set>
                                    <p:animEffect transition="in" filter="fade">
                                      <p:cBhvr>
                                        <p:cTn id="42" dur="2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4" grpId="0"/>
      <p:bldP spid="8200" grpId="0"/>
      <p:bldP spid="8201" grpId="0"/>
      <p:bldP spid="8202" grpId="0"/>
      <p:bldP spid="8203" grpId="0"/>
      <p:bldP spid="8204" grpId="0"/>
      <p:bldP spid="82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s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0" name="Text Box 8"/>
          <p:cNvSpPr txBox="1">
            <a:spLocks noChangeArrowheads="1"/>
          </p:cNvSpPr>
          <p:nvPr/>
        </p:nvSpPr>
        <p:spPr bwMode="auto">
          <a:xfrm>
            <a:off x="6096000" y="2209800"/>
            <a:ext cx="3048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a:solidFill>
                  <a:srgbClr val="0000FF"/>
                </a:solidFill>
                <a:latin typeface="Times New Roman" pitchFamily="18" charset="0"/>
                <a:cs typeface="Times New Roman" pitchFamily="18" charset="0"/>
              </a:rPr>
              <a:t>Hồ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Chủ</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p>
          <a:p>
            <a:pPr algn="ctr" eaLnBrk="1" hangingPunct="1">
              <a:spcBef>
                <a:spcPct val="50000"/>
              </a:spcBef>
            </a:pPr>
            <a:r>
              <a:rPr lang="en-US" sz="2800" b="1" dirty="0" err="1">
                <a:solidFill>
                  <a:srgbClr val="0000FF"/>
                </a:solidFill>
                <a:latin typeface="Times New Roman" pitchFamily="18" charset="0"/>
                <a:cs typeface="Times New Roman" pitchFamily="18" charset="0"/>
              </a:rPr>
              <a:t>kiểm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chuẩn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chiến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dịch</a:t>
            </a:r>
            <a:endParaRPr lang="en-US" sz="2800" b="1" dirty="0">
              <a:solidFill>
                <a:srgbClr val="0000FF"/>
              </a:solidFill>
              <a:latin typeface="Times New Roman" pitchFamily="18" charset="0"/>
              <a:cs typeface="Times New Roman" pitchFamily="18" charset="0"/>
            </a:endParaRPr>
          </a:p>
        </p:txBody>
      </p:sp>
      <p:sp>
        <p:nvSpPr>
          <p:cNvPr id="4"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15344671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 calcmode="lin" valueType="num">
                                      <p:cBhvr additive="base">
                                        <p:cTn id="7" dur="500" fill="hold"/>
                                        <p:tgtEl>
                                          <p:spTgt spid="131077"/>
                                        </p:tgtEl>
                                        <p:attrNameLst>
                                          <p:attrName>ppt_x</p:attrName>
                                        </p:attrNameLst>
                                      </p:cBhvr>
                                      <p:tavLst>
                                        <p:tav tm="0">
                                          <p:val>
                                            <p:strVal val="1+#ppt_w/2"/>
                                          </p:val>
                                        </p:tav>
                                        <p:tav tm="100000">
                                          <p:val>
                                            <p:strVal val="#ppt_x"/>
                                          </p:val>
                                        </p:tav>
                                      </p:tavLst>
                                    </p:anim>
                                    <p:anim calcmode="lin" valueType="num">
                                      <p:cBhvr additive="base">
                                        <p:cTn id="8" dur="500" fill="hold"/>
                                        <p:tgtEl>
                                          <p:spTgt spid="1310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1080"/>
                                        </p:tgtEl>
                                        <p:attrNameLst>
                                          <p:attrName>style.visibility</p:attrName>
                                        </p:attrNameLst>
                                      </p:cBhvr>
                                      <p:to>
                                        <p:strVal val="visible"/>
                                      </p:to>
                                    </p:set>
                                    <p:anim calcmode="lin" valueType="num">
                                      <p:cBhvr additive="base">
                                        <p:cTn id="11" dur="500" fill="hold"/>
                                        <p:tgtEl>
                                          <p:spTgt spid="131080"/>
                                        </p:tgtEl>
                                        <p:attrNameLst>
                                          <p:attrName>ppt_x</p:attrName>
                                        </p:attrNameLst>
                                      </p:cBhvr>
                                      <p:tavLst>
                                        <p:tav tm="0">
                                          <p:val>
                                            <p:strVal val="#ppt_x"/>
                                          </p:val>
                                        </p:tav>
                                        <p:tav tm="100000">
                                          <p:val>
                                            <p:strVal val="#ppt_x"/>
                                          </p:val>
                                        </p:tav>
                                      </p:tavLst>
                                    </p:anim>
                                    <p:anim calcmode="lin" valueType="num">
                                      <p:cBhvr additive="base">
                                        <p:cTn id="12" dur="500" fill="hold"/>
                                        <p:tgtEl>
                                          <p:spTgt spid="131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tt_18088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29653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18467" name="Text Box 3" descr="20%"/>
          <p:cNvSpPr txBox="1">
            <a:spLocks noChangeArrowheads="1"/>
          </p:cNvSpPr>
          <p:nvPr/>
        </p:nvSpPr>
        <p:spPr bwMode="auto">
          <a:xfrm>
            <a:off x="0" y="6313998"/>
            <a:ext cx="9144000" cy="523220"/>
          </a:xfrm>
          <a:prstGeom prst="rect">
            <a:avLst/>
          </a:prstGeom>
          <a:noFill/>
          <a:ln w="38100" cmpd="dbl">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i="1" dirty="0">
                <a:solidFill>
                  <a:srgbClr val="0000FF"/>
                </a:solidFill>
                <a:latin typeface="Times New Roman" panose="02020603050405020304" pitchFamily="18" charset="0"/>
              </a:rPr>
              <a:t>   </a:t>
            </a:r>
            <a:r>
              <a:rPr lang="en-US" sz="2800" b="1" i="1" dirty="0" err="1">
                <a:solidFill>
                  <a:srgbClr val="0000FF"/>
                </a:solidFill>
                <a:latin typeface="Times New Roman" panose="02020603050405020304" pitchFamily="18" charset="0"/>
              </a:rPr>
              <a:t>Nơi</a:t>
            </a:r>
            <a:r>
              <a:rPr lang="en-US" sz="2800" b="1" i="1" dirty="0">
                <a:solidFill>
                  <a:srgbClr val="0000FF"/>
                </a:solidFill>
                <a:latin typeface="Times New Roman" panose="02020603050405020304" pitchFamily="18" charset="0"/>
              </a:rPr>
              <a:t> ở </a:t>
            </a:r>
            <a:r>
              <a:rPr lang="en-US" sz="2800" b="1" i="1" dirty="0" err="1">
                <a:solidFill>
                  <a:srgbClr val="0000FF"/>
                </a:solidFill>
                <a:latin typeface="Times New Roman" panose="02020603050405020304" pitchFamily="18" charset="0"/>
              </a:rPr>
              <a:t>của</a:t>
            </a:r>
            <a:r>
              <a:rPr lang="en-US" sz="2800" b="1" i="1" dirty="0">
                <a:solidFill>
                  <a:srgbClr val="0000FF"/>
                </a:solidFill>
                <a:latin typeface="Times New Roman" panose="02020603050405020304" pitchFamily="18" charset="0"/>
              </a:rPr>
              <a:t> </a:t>
            </a:r>
            <a:r>
              <a:rPr lang="en-US" sz="2800" b="1" i="1" dirty="0" err="1">
                <a:solidFill>
                  <a:srgbClr val="0000FF"/>
                </a:solidFill>
                <a:latin typeface="Times New Roman" panose="02020603050405020304" pitchFamily="18" charset="0"/>
              </a:rPr>
              <a:t>Bác</a:t>
            </a:r>
            <a:r>
              <a:rPr lang="en-US" sz="2800" b="1" i="1" dirty="0">
                <a:solidFill>
                  <a:srgbClr val="0000FF"/>
                </a:solidFill>
                <a:latin typeface="Times New Roman" panose="02020603050405020304" pitchFamily="18" charset="0"/>
              </a:rPr>
              <a:t> </a:t>
            </a:r>
            <a:r>
              <a:rPr lang="en-US" sz="2800" b="1" i="1" dirty="0" err="1">
                <a:solidFill>
                  <a:srgbClr val="0000FF"/>
                </a:solidFill>
                <a:latin typeface="Times New Roman" panose="02020603050405020304" pitchFamily="18" charset="0"/>
              </a:rPr>
              <a:t>Hồ</a:t>
            </a:r>
            <a:r>
              <a:rPr lang="en-US" sz="2800" b="1" i="1" dirty="0">
                <a:solidFill>
                  <a:srgbClr val="0000FF"/>
                </a:solidFill>
                <a:latin typeface="Times New Roman" panose="02020603050405020304" pitchFamily="18" charset="0"/>
              </a:rPr>
              <a:t> </a:t>
            </a:r>
            <a:r>
              <a:rPr lang="en-US" sz="2800" b="1" i="1" dirty="0" err="1">
                <a:solidFill>
                  <a:srgbClr val="0000FF"/>
                </a:solidFill>
                <a:latin typeface="Times New Roman" panose="02020603050405020304" pitchFamily="18" charset="0"/>
              </a:rPr>
              <a:t>trong</a:t>
            </a:r>
            <a:r>
              <a:rPr lang="en-US" sz="2800" b="1" i="1" dirty="0">
                <a:solidFill>
                  <a:srgbClr val="0000FF"/>
                </a:solidFill>
                <a:latin typeface="Times New Roman" panose="02020603050405020304" pitchFamily="18" charset="0"/>
              </a:rPr>
              <a:t> </a:t>
            </a:r>
            <a:r>
              <a:rPr lang="en-US" sz="2800" b="1" i="1" dirty="0" err="1">
                <a:solidFill>
                  <a:srgbClr val="0000FF"/>
                </a:solidFill>
                <a:latin typeface="Times New Roman" panose="02020603050405020304" pitchFamily="18" charset="0"/>
              </a:rPr>
              <a:t>chiến</a:t>
            </a:r>
            <a:r>
              <a:rPr lang="en-US" sz="2800" b="1" i="1" dirty="0">
                <a:solidFill>
                  <a:srgbClr val="0000FF"/>
                </a:solidFill>
                <a:latin typeface="Times New Roman" panose="02020603050405020304" pitchFamily="18" charset="0"/>
              </a:rPr>
              <a:t> </a:t>
            </a:r>
            <a:r>
              <a:rPr lang="en-US" sz="2800" b="1" i="1" dirty="0" err="1">
                <a:solidFill>
                  <a:srgbClr val="0000FF"/>
                </a:solidFill>
                <a:latin typeface="Times New Roman" panose="02020603050405020304" pitchFamily="18" charset="0"/>
              </a:rPr>
              <a:t>dịch</a:t>
            </a:r>
            <a:r>
              <a:rPr lang="en-US" sz="2800" b="1" i="1" dirty="0">
                <a:solidFill>
                  <a:srgbClr val="0000FF"/>
                </a:solidFill>
                <a:latin typeface="Times New Roman" panose="02020603050405020304" pitchFamily="18" charset="0"/>
              </a:rPr>
              <a:t> </a:t>
            </a:r>
            <a:r>
              <a:rPr lang="en-US" sz="2800" b="1" i="1" dirty="0" err="1" smtClean="0">
                <a:solidFill>
                  <a:srgbClr val="0000FF"/>
                </a:solidFill>
                <a:latin typeface="Times New Roman" panose="02020603050405020304" pitchFamily="18" charset="0"/>
              </a:rPr>
              <a:t>Biên</a:t>
            </a:r>
            <a:r>
              <a:rPr lang="en-US" sz="2800" b="1" i="1" dirty="0" smtClean="0">
                <a:solidFill>
                  <a:srgbClr val="0000FF"/>
                </a:solidFill>
                <a:latin typeface="Times New Roman" panose="02020603050405020304" pitchFamily="18" charset="0"/>
              </a:rPr>
              <a:t> </a:t>
            </a:r>
            <a:r>
              <a:rPr lang="en-US" sz="2800" b="1" i="1" dirty="0" err="1" smtClean="0">
                <a:solidFill>
                  <a:srgbClr val="0000FF"/>
                </a:solidFill>
                <a:latin typeface="Times New Roman" panose="02020603050405020304" pitchFamily="18" charset="0"/>
              </a:rPr>
              <a:t>giới</a:t>
            </a:r>
            <a:r>
              <a:rPr lang="en-US" sz="2800" b="1" i="1" dirty="0" smtClean="0">
                <a:solidFill>
                  <a:srgbClr val="0000FF"/>
                </a:solidFill>
                <a:latin typeface="Times New Roman" panose="02020603050405020304" pitchFamily="18" charset="0"/>
              </a:rPr>
              <a:t> </a:t>
            </a:r>
            <a:r>
              <a:rPr lang="en-US" sz="2800" b="1" i="1" dirty="0">
                <a:solidFill>
                  <a:srgbClr val="0000FF"/>
                </a:solidFill>
                <a:latin typeface="Times New Roman" panose="02020603050405020304" pitchFamily="18" charset="0"/>
              </a:rPr>
              <a:t>1950</a:t>
            </a:r>
          </a:p>
        </p:txBody>
      </p:sp>
      <p:sp>
        <p:nvSpPr>
          <p:cNvPr id="4"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3831964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8466"/>
                                        </p:tgtEl>
                                        <p:attrNameLst>
                                          <p:attrName>style.visibility</p:attrName>
                                        </p:attrNameLst>
                                      </p:cBhvr>
                                      <p:to>
                                        <p:strVal val="visible"/>
                                      </p:to>
                                    </p:set>
                                    <p:animEffect transition="in" filter="box(in)">
                                      <p:cBhvr>
                                        <p:cTn id="7" dur="500"/>
                                        <p:tgtEl>
                                          <p:spTgt spid="318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8467"/>
                                        </p:tgtEl>
                                        <p:attrNameLst>
                                          <p:attrName>style.visibility</p:attrName>
                                        </p:attrNameLst>
                                      </p:cBhvr>
                                      <p:to>
                                        <p:strVal val="visible"/>
                                      </p:to>
                                    </p:set>
                                    <p:animEffect transition="in" filter="box(in)">
                                      <p:cBhvr>
                                        <p:cTn id="12" dur="500"/>
                                        <p:tgtEl>
                                          <p:spTgt spid="318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uoc do chien dich Bien Gioi thu - dong nam 1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4938"/>
            <a:ext cx="8801100" cy="6113462"/>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3315" name="Freeform 3"/>
          <p:cNvSpPr>
            <a:spLocks/>
          </p:cNvSpPr>
          <p:nvPr/>
        </p:nvSpPr>
        <p:spPr bwMode="auto">
          <a:xfrm>
            <a:off x="8763000" y="1066800"/>
            <a:ext cx="152400" cy="762000"/>
          </a:xfrm>
          <a:custGeom>
            <a:avLst/>
            <a:gdLst>
              <a:gd name="T0" fmla="*/ 88232 w 152"/>
              <a:gd name="T1" fmla="*/ 0 h 491"/>
              <a:gd name="T2" fmla="*/ 152400 w 152"/>
              <a:gd name="T3" fmla="*/ 616118 h 491"/>
              <a:gd name="T4" fmla="*/ 62163 w 152"/>
              <a:gd name="T5" fmla="*/ 755792 h 491"/>
              <a:gd name="T6" fmla="*/ 0 60000 65536"/>
              <a:gd name="T7" fmla="*/ 0 60000 65536"/>
              <a:gd name="T8" fmla="*/ 0 60000 65536"/>
            </a:gdLst>
            <a:ahLst/>
            <a:cxnLst>
              <a:cxn ang="T6">
                <a:pos x="T0" y="T1"/>
              </a:cxn>
              <a:cxn ang="T7">
                <a:pos x="T2" y="T3"/>
              </a:cxn>
              <a:cxn ang="T8">
                <a:pos x="T4" y="T5"/>
              </a:cxn>
            </a:cxnLst>
            <a:rect l="0" t="0" r="r" b="b"/>
            <a:pathLst>
              <a:path w="152" h="491">
                <a:moveTo>
                  <a:pt x="88" y="0"/>
                </a:moveTo>
                <a:cubicBezTo>
                  <a:pt x="133" y="135"/>
                  <a:pt x="0" y="345"/>
                  <a:pt x="152" y="397"/>
                </a:cubicBezTo>
                <a:cubicBezTo>
                  <a:pt x="136" y="491"/>
                  <a:pt x="151" y="487"/>
                  <a:pt x="62" y="487"/>
                </a:cubicBez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Freeform 4"/>
          <p:cNvSpPr>
            <a:spLocks/>
          </p:cNvSpPr>
          <p:nvPr/>
        </p:nvSpPr>
        <p:spPr bwMode="auto">
          <a:xfrm>
            <a:off x="6140450" y="133350"/>
            <a:ext cx="185738" cy="169863"/>
          </a:xfrm>
          <a:custGeom>
            <a:avLst/>
            <a:gdLst>
              <a:gd name="T0" fmla="*/ 179388 w 117"/>
              <a:gd name="T1" fmla="*/ 49213 h 107"/>
              <a:gd name="T2" fmla="*/ 15875 w 117"/>
              <a:gd name="T3" fmla="*/ 49213 h 107"/>
              <a:gd name="T4" fmla="*/ 36513 w 117"/>
              <a:gd name="T5" fmla="*/ 150813 h 107"/>
              <a:gd name="T6" fmla="*/ 179388 w 117"/>
              <a:gd name="T7" fmla="*/ 49213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 h="107">
                <a:moveTo>
                  <a:pt x="113" y="31"/>
                </a:moveTo>
                <a:cubicBezTo>
                  <a:pt x="97" y="27"/>
                  <a:pt x="26" y="0"/>
                  <a:pt x="10" y="31"/>
                </a:cubicBezTo>
                <a:cubicBezTo>
                  <a:pt x="0" y="50"/>
                  <a:pt x="19" y="74"/>
                  <a:pt x="23" y="95"/>
                </a:cubicBezTo>
                <a:cubicBezTo>
                  <a:pt x="117" y="79"/>
                  <a:pt x="94" y="107"/>
                  <a:pt x="113" y="31"/>
                </a:cubicBez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7" name="Freeform 5"/>
          <p:cNvSpPr>
            <a:spLocks/>
          </p:cNvSpPr>
          <p:nvPr/>
        </p:nvSpPr>
        <p:spPr bwMode="auto">
          <a:xfrm>
            <a:off x="3213100" y="1296988"/>
            <a:ext cx="831850" cy="1169987"/>
          </a:xfrm>
          <a:custGeom>
            <a:avLst/>
            <a:gdLst>
              <a:gd name="T0" fmla="*/ 830263 w 524"/>
              <a:gd name="T1" fmla="*/ 3175 h 737"/>
              <a:gd name="T2" fmla="*/ 566738 w 524"/>
              <a:gd name="T3" fmla="*/ 23812 h 737"/>
              <a:gd name="T4" fmla="*/ 546100 w 524"/>
              <a:gd name="T5" fmla="*/ 84137 h 737"/>
              <a:gd name="T6" fmla="*/ 363538 w 524"/>
              <a:gd name="T7" fmla="*/ 227012 h 737"/>
              <a:gd name="T8" fmla="*/ 180975 w 524"/>
              <a:gd name="T9" fmla="*/ 471487 h 737"/>
              <a:gd name="T10" fmla="*/ 160338 w 524"/>
              <a:gd name="T11" fmla="*/ 531812 h 737"/>
              <a:gd name="T12" fmla="*/ 119063 w 524"/>
              <a:gd name="T13" fmla="*/ 592137 h 737"/>
              <a:gd name="T14" fmla="*/ 58738 w 524"/>
              <a:gd name="T15" fmla="*/ 776287 h 737"/>
              <a:gd name="T16" fmla="*/ 38100 w 524"/>
              <a:gd name="T17" fmla="*/ 836612 h 737"/>
              <a:gd name="T18" fmla="*/ 58738 w 524"/>
              <a:gd name="T19" fmla="*/ 1120775 h 737"/>
              <a:gd name="T20" fmla="*/ 241300 w 524"/>
              <a:gd name="T21" fmla="*/ 1100137 h 737"/>
              <a:gd name="T22" fmla="*/ 322263 w 524"/>
              <a:gd name="T23" fmla="*/ 979487 h 737"/>
              <a:gd name="T24" fmla="*/ 363538 w 524"/>
              <a:gd name="T25" fmla="*/ 815975 h 737"/>
              <a:gd name="T26" fmla="*/ 384175 w 524"/>
              <a:gd name="T27" fmla="*/ 755650 h 737"/>
              <a:gd name="T28" fmla="*/ 423863 w 524"/>
              <a:gd name="T29" fmla="*/ 592137 h 737"/>
              <a:gd name="T30" fmla="*/ 546100 w 524"/>
              <a:gd name="T31" fmla="*/ 511175 h 737"/>
              <a:gd name="T32" fmla="*/ 606425 w 524"/>
              <a:gd name="T33" fmla="*/ 471487 h 737"/>
              <a:gd name="T34" fmla="*/ 708025 w 524"/>
              <a:gd name="T35" fmla="*/ 369887 h 737"/>
              <a:gd name="T36" fmla="*/ 749300 w 524"/>
              <a:gd name="T37" fmla="*/ 307975 h 737"/>
              <a:gd name="T38" fmla="*/ 809625 w 524"/>
              <a:gd name="T39" fmla="*/ 268287 h 737"/>
              <a:gd name="T40" fmla="*/ 830263 w 524"/>
              <a:gd name="T41" fmla="*/ 3175 h 7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4" h="737">
                <a:moveTo>
                  <a:pt x="523" y="2"/>
                </a:moveTo>
                <a:cubicBezTo>
                  <a:pt x="468" y="6"/>
                  <a:pt x="410" y="0"/>
                  <a:pt x="357" y="15"/>
                </a:cubicBezTo>
                <a:cubicBezTo>
                  <a:pt x="344" y="19"/>
                  <a:pt x="353" y="44"/>
                  <a:pt x="344" y="53"/>
                </a:cubicBezTo>
                <a:cubicBezTo>
                  <a:pt x="197" y="200"/>
                  <a:pt x="321" y="34"/>
                  <a:pt x="229" y="143"/>
                </a:cubicBezTo>
                <a:cubicBezTo>
                  <a:pt x="187" y="192"/>
                  <a:pt x="150" y="243"/>
                  <a:pt x="114" y="297"/>
                </a:cubicBezTo>
                <a:cubicBezTo>
                  <a:pt x="107" y="308"/>
                  <a:pt x="107" y="323"/>
                  <a:pt x="101" y="335"/>
                </a:cubicBezTo>
                <a:cubicBezTo>
                  <a:pt x="94" y="349"/>
                  <a:pt x="84" y="360"/>
                  <a:pt x="75" y="373"/>
                </a:cubicBezTo>
                <a:cubicBezTo>
                  <a:pt x="60" y="421"/>
                  <a:pt x="52" y="446"/>
                  <a:pt x="37" y="489"/>
                </a:cubicBezTo>
                <a:cubicBezTo>
                  <a:pt x="33" y="502"/>
                  <a:pt x="24" y="527"/>
                  <a:pt x="24" y="527"/>
                </a:cubicBezTo>
                <a:cubicBezTo>
                  <a:pt x="28" y="587"/>
                  <a:pt x="0" y="659"/>
                  <a:pt x="37" y="706"/>
                </a:cubicBezTo>
                <a:cubicBezTo>
                  <a:pt x="61" y="737"/>
                  <a:pt x="118" y="711"/>
                  <a:pt x="152" y="693"/>
                </a:cubicBezTo>
                <a:cubicBezTo>
                  <a:pt x="179" y="679"/>
                  <a:pt x="203" y="617"/>
                  <a:pt x="203" y="617"/>
                </a:cubicBezTo>
                <a:cubicBezTo>
                  <a:pt x="212" y="583"/>
                  <a:pt x="218" y="548"/>
                  <a:pt x="229" y="514"/>
                </a:cubicBezTo>
                <a:cubicBezTo>
                  <a:pt x="233" y="501"/>
                  <a:pt x="239" y="489"/>
                  <a:pt x="242" y="476"/>
                </a:cubicBezTo>
                <a:cubicBezTo>
                  <a:pt x="251" y="442"/>
                  <a:pt x="238" y="393"/>
                  <a:pt x="267" y="373"/>
                </a:cubicBezTo>
                <a:cubicBezTo>
                  <a:pt x="293" y="356"/>
                  <a:pt x="318" y="339"/>
                  <a:pt x="344" y="322"/>
                </a:cubicBezTo>
                <a:cubicBezTo>
                  <a:pt x="357" y="314"/>
                  <a:pt x="382" y="297"/>
                  <a:pt x="382" y="297"/>
                </a:cubicBezTo>
                <a:cubicBezTo>
                  <a:pt x="452" y="191"/>
                  <a:pt x="360" y="319"/>
                  <a:pt x="446" y="233"/>
                </a:cubicBezTo>
                <a:cubicBezTo>
                  <a:pt x="457" y="222"/>
                  <a:pt x="461" y="205"/>
                  <a:pt x="472" y="194"/>
                </a:cubicBezTo>
                <a:cubicBezTo>
                  <a:pt x="483" y="183"/>
                  <a:pt x="506" y="184"/>
                  <a:pt x="510" y="169"/>
                </a:cubicBezTo>
                <a:cubicBezTo>
                  <a:pt x="524" y="115"/>
                  <a:pt x="519" y="58"/>
                  <a:pt x="523" y="2"/>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Freeform 6"/>
          <p:cNvSpPr>
            <a:spLocks/>
          </p:cNvSpPr>
          <p:nvPr/>
        </p:nvSpPr>
        <p:spPr bwMode="auto">
          <a:xfrm>
            <a:off x="3886200" y="152400"/>
            <a:ext cx="612775" cy="1168400"/>
          </a:xfrm>
          <a:custGeom>
            <a:avLst/>
            <a:gdLst>
              <a:gd name="T0" fmla="*/ 387350 w 386"/>
              <a:gd name="T1" fmla="*/ 0 h 736"/>
              <a:gd name="T2" fmla="*/ 204788 w 386"/>
              <a:gd name="T3" fmla="*/ 244475 h 736"/>
              <a:gd name="T4" fmla="*/ 163513 w 386"/>
              <a:gd name="T5" fmla="*/ 366713 h 736"/>
              <a:gd name="T6" fmla="*/ 285750 w 386"/>
              <a:gd name="T7" fmla="*/ 1016000 h 736"/>
              <a:gd name="T8" fmla="*/ 428625 w 386"/>
              <a:gd name="T9" fmla="*/ 711200 h 736"/>
              <a:gd name="T10" fmla="*/ 530225 w 386"/>
              <a:gd name="T11" fmla="*/ 590550 h 736"/>
              <a:gd name="T12" fmla="*/ 366713 w 386"/>
              <a:gd name="T13" fmla="*/ 0 h 736"/>
              <a:gd name="T14" fmla="*/ 285750 w 386"/>
              <a:gd name="T15" fmla="*/ 20638 h 736"/>
              <a:gd name="T16" fmla="*/ 163513 w 386"/>
              <a:gd name="T17" fmla="*/ 304800 h 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6" h="736">
                <a:moveTo>
                  <a:pt x="244" y="0"/>
                </a:moveTo>
                <a:cubicBezTo>
                  <a:pt x="208" y="54"/>
                  <a:pt x="166" y="98"/>
                  <a:pt x="129" y="154"/>
                </a:cubicBezTo>
                <a:cubicBezTo>
                  <a:pt x="114" y="177"/>
                  <a:pt x="103" y="231"/>
                  <a:pt x="103" y="231"/>
                </a:cubicBezTo>
                <a:cubicBezTo>
                  <a:pt x="122" y="736"/>
                  <a:pt x="0" y="520"/>
                  <a:pt x="180" y="640"/>
                </a:cubicBezTo>
                <a:cubicBezTo>
                  <a:pt x="263" y="612"/>
                  <a:pt x="249" y="535"/>
                  <a:pt x="270" y="448"/>
                </a:cubicBezTo>
                <a:cubicBezTo>
                  <a:pt x="276" y="423"/>
                  <a:pt x="319" y="387"/>
                  <a:pt x="334" y="372"/>
                </a:cubicBezTo>
                <a:cubicBezTo>
                  <a:pt x="380" y="221"/>
                  <a:pt x="386" y="52"/>
                  <a:pt x="231" y="0"/>
                </a:cubicBezTo>
                <a:cubicBezTo>
                  <a:pt x="214" y="4"/>
                  <a:pt x="193" y="1"/>
                  <a:pt x="180" y="13"/>
                </a:cubicBezTo>
                <a:cubicBezTo>
                  <a:pt x="135" y="53"/>
                  <a:pt x="103" y="133"/>
                  <a:pt x="103" y="192"/>
                </a:cubicBezTo>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Freeform 7"/>
          <p:cNvSpPr>
            <a:spLocks/>
          </p:cNvSpPr>
          <p:nvPr/>
        </p:nvSpPr>
        <p:spPr bwMode="auto">
          <a:xfrm>
            <a:off x="4214813" y="1198563"/>
            <a:ext cx="234950" cy="754062"/>
          </a:xfrm>
          <a:custGeom>
            <a:avLst/>
            <a:gdLst>
              <a:gd name="T0" fmla="*/ 31750 w 148"/>
              <a:gd name="T1" fmla="*/ 0 h 475"/>
              <a:gd name="T2" fmla="*/ 73025 w 148"/>
              <a:gd name="T3" fmla="*/ 346075 h 475"/>
              <a:gd name="T4" fmla="*/ 93663 w 148"/>
              <a:gd name="T5" fmla="*/ 609600 h 475"/>
              <a:gd name="T6" fmla="*/ 234950 w 148"/>
              <a:gd name="T7" fmla="*/ 528637 h 475"/>
              <a:gd name="T8" fmla="*/ 214313 w 148"/>
              <a:gd name="T9" fmla="*/ 406400 h 475"/>
              <a:gd name="T10" fmla="*/ 174625 w 148"/>
              <a:gd name="T11" fmla="*/ 284162 h 475"/>
              <a:gd name="T12" fmla="*/ 31750 w 148"/>
              <a:gd name="T13" fmla="*/ 0 h 4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475">
                <a:moveTo>
                  <a:pt x="20" y="0"/>
                </a:moveTo>
                <a:cubicBezTo>
                  <a:pt x="0" y="77"/>
                  <a:pt x="1" y="150"/>
                  <a:pt x="46" y="218"/>
                </a:cubicBezTo>
                <a:cubicBezTo>
                  <a:pt x="50" y="273"/>
                  <a:pt x="31" y="336"/>
                  <a:pt x="59" y="384"/>
                </a:cubicBezTo>
                <a:cubicBezTo>
                  <a:pt x="112" y="475"/>
                  <a:pt x="146" y="340"/>
                  <a:pt x="148" y="333"/>
                </a:cubicBezTo>
                <a:cubicBezTo>
                  <a:pt x="144" y="307"/>
                  <a:pt x="141" y="281"/>
                  <a:pt x="135" y="256"/>
                </a:cubicBezTo>
                <a:cubicBezTo>
                  <a:pt x="129" y="230"/>
                  <a:pt x="115" y="206"/>
                  <a:pt x="110" y="179"/>
                </a:cubicBezTo>
                <a:cubicBezTo>
                  <a:pt x="96" y="97"/>
                  <a:pt x="91" y="47"/>
                  <a:pt x="20" y="0"/>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0" name="Freeform 8"/>
          <p:cNvSpPr>
            <a:spLocks/>
          </p:cNvSpPr>
          <p:nvPr/>
        </p:nvSpPr>
        <p:spPr bwMode="auto">
          <a:xfrm>
            <a:off x="3413125" y="600075"/>
            <a:ext cx="630238" cy="728663"/>
          </a:xfrm>
          <a:custGeom>
            <a:avLst/>
            <a:gdLst>
              <a:gd name="T0" fmla="*/ 163513 w 397"/>
              <a:gd name="T1" fmla="*/ 131763 h 459"/>
              <a:gd name="T2" fmla="*/ 101600 w 397"/>
              <a:gd name="T3" fmla="*/ 9525 h 459"/>
              <a:gd name="T4" fmla="*/ 0 w 397"/>
              <a:gd name="T5" fmla="*/ 30163 h 459"/>
              <a:gd name="T6" fmla="*/ 20638 w 397"/>
              <a:gd name="T7" fmla="*/ 254000 h 459"/>
              <a:gd name="T8" fmla="*/ 82550 w 397"/>
              <a:gd name="T9" fmla="*/ 314325 h 459"/>
              <a:gd name="T10" fmla="*/ 122238 w 397"/>
              <a:gd name="T11" fmla="*/ 436563 h 459"/>
              <a:gd name="T12" fmla="*/ 447675 w 397"/>
              <a:gd name="T13" fmla="*/ 598488 h 459"/>
              <a:gd name="T14" fmla="*/ 630238 w 397"/>
              <a:gd name="T15" fmla="*/ 700088 h 459"/>
              <a:gd name="T16" fmla="*/ 609600 w 397"/>
              <a:gd name="T17" fmla="*/ 619125 h 459"/>
              <a:gd name="T18" fmla="*/ 427038 w 397"/>
              <a:gd name="T19" fmla="*/ 558800 h 459"/>
              <a:gd name="T20" fmla="*/ 285750 w 397"/>
              <a:gd name="T21" fmla="*/ 314325 h 459"/>
              <a:gd name="T22" fmla="*/ 244475 w 397"/>
              <a:gd name="T23" fmla="*/ 192088 h 459"/>
              <a:gd name="T24" fmla="*/ 142875 w 397"/>
              <a:gd name="T25" fmla="*/ 90488 h 459"/>
              <a:gd name="T26" fmla="*/ 163513 w 397"/>
              <a:gd name="T27" fmla="*/ 131763 h 4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7" h="459">
                <a:moveTo>
                  <a:pt x="103" y="83"/>
                </a:moveTo>
                <a:cubicBezTo>
                  <a:pt x="98" y="69"/>
                  <a:pt x="83" y="11"/>
                  <a:pt x="64" y="6"/>
                </a:cubicBezTo>
                <a:cubicBezTo>
                  <a:pt x="43" y="0"/>
                  <a:pt x="21" y="15"/>
                  <a:pt x="0" y="19"/>
                </a:cubicBezTo>
                <a:cubicBezTo>
                  <a:pt x="4" y="66"/>
                  <a:pt x="0" y="115"/>
                  <a:pt x="13" y="160"/>
                </a:cubicBezTo>
                <a:cubicBezTo>
                  <a:pt x="18" y="177"/>
                  <a:pt x="43" y="182"/>
                  <a:pt x="52" y="198"/>
                </a:cubicBezTo>
                <a:cubicBezTo>
                  <a:pt x="65" y="222"/>
                  <a:pt x="58" y="256"/>
                  <a:pt x="77" y="275"/>
                </a:cubicBezTo>
                <a:cubicBezTo>
                  <a:pt x="126" y="323"/>
                  <a:pt x="214" y="360"/>
                  <a:pt x="282" y="377"/>
                </a:cubicBezTo>
                <a:cubicBezTo>
                  <a:pt x="309" y="459"/>
                  <a:pt x="313" y="458"/>
                  <a:pt x="397" y="441"/>
                </a:cubicBezTo>
                <a:cubicBezTo>
                  <a:pt x="393" y="424"/>
                  <a:pt x="397" y="401"/>
                  <a:pt x="384" y="390"/>
                </a:cubicBezTo>
                <a:cubicBezTo>
                  <a:pt x="379" y="385"/>
                  <a:pt x="291" y="359"/>
                  <a:pt x="269" y="352"/>
                </a:cubicBezTo>
                <a:cubicBezTo>
                  <a:pt x="250" y="294"/>
                  <a:pt x="213" y="248"/>
                  <a:pt x="180" y="198"/>
                </a:cubicBezTo>
                <a:cubicBezTo>
                  <a:pt x="165" y="175"/>
                  <a:pt x="169" y="143"/>
                  <a:pt x="154" y="121"/>
                </a:cubicBezTo>
                <a:cubicBezTo>
                  <a:pt x="143" y="105"/>
                  <a:pt x="117" y="57"/>
                  <a:pt x="90" y="57"/>
                </a:cubicBezTo>
                <a:cubicBezTo>
                  <a:pt x="80" y="57"/>
                  <a:pt x="99" y="74"/>
                  <a:pt x="103" y="83"/>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Freeform 9"/>
          <p:cNvSpPr>
            <a:spLocks/>
          </p:cNvSpPr>
          <p:nvPr/>
        </p:nvSpPr>
        <p:spPr bwMode="auto">
          <a:xfrm>
            <a:off x="3943350" y="1362075"/>
            <a:ext cx="912813" cy="1355725"/>
          </a:xfrm>
          <a:custGeom>
            <a:avLst/>
            <a:gdLst>
              <a:gd name="T0" fmla="*/ 201613 w 575"/>
              <a:gd name="T1" fmla="*/ 0 h 854"/>
              <a:gd name="T2" fmla="*/ 201613 w 575"/>
              <a:gd name="T3" fmla="*/ 508000 h 854"/>
              <a:gd name="T4" fmla="*/ 263525 w 575"/>
              <a:gd name="T5" fmla="*/ 527050 h 854"/>
              <a:gd name="T6" fmla="*/ 323850 w 575"/>
              <a:gd name="T7" fmla="*/ 568325 h 854"/>
              <a:gd name="T8" fmla="*/ 425450 w 575"/>
              <a:gd name="T9" fmla="*/ 588963 h 854"/>
              <a:gd name="T10" fmla="*/ 446088 w 575"/>
              <a:gd name="T11" fmla="*/ 649288 h 854"/>
              <a:gd name="T12" fmla="*/ 568325 w 575"/>
              <a:gd name="T13" fmla="*/ 831850 h 854"/>
              <a:gd name="T14" fmla="*/ 547688 w 575"/>
              <a:gd name="T15" fmla="*/ 893763 h 854"/>
              <a:gd name="T16" fmla="*/ 628650 w 575"/>
              <a:gd name="T17" fmla="*/ 1016000 h 854"/>
              <a:gd name="T18" fmla="*/ 649288 w 575"/>
              <a:gd name="T19" fmla="*/ 1076325 h 854"/>
              <a:gd name="T20" fmla="*/ 771525 w 575"/>
              <a:gd name="T21" fmla="*/ 1177925 h 854"/>
              <a:gd name="T22" fmla="*/ 811213 w 575"/>
              <a:gd name="T23" fmla="*/ 1238250 h 854"/>
              <a:gd name="T24" fmla="*/ 873125 w 575"/>
              <a:gd name="T25" fmla="*/ 1279525 h 854"/>
              <a:gd name="T26" fmla="*/ 892175 w 575"/>
              <a:gd name="T27" fmla="*/ 1339850 h 854"/>
              <a:gd name="T28" fmla="*/ 750888 w 575"/>
              <a:gd name="T29" fmla="*/ 1320800 h 854"/>
              <a:gd name="T30" fmla="*/ 709613 w 575"/>
              <a:gd name="T31" fmla="*/ 1136650 h 854"/>
              <a:gd name="T32" fmla="*/ 649288 w 575"/>
              <a:gd name="T33" fmla="*/ 1157288 h 854"/>
              <a:gd name="T34" fmla="*/ 587375 w 575"/>
              <a:gd name="T35" fmla="*/ 1096963 h 854"/>
              <a:gd name="T36" fmla="*/ 282575 w 575"/>
              <a:gd name="T37" fmla="*/ 690563 h 854"/>
              <a:gd name="T38" fmla="*/ 242888 w 575"/>
              <a:gd name="T39" fmla="*/ 628650 h 854"/>
              <a:gd name="T40" fmla="*/ 180975 w 575"/>
              <a:gd name="T41" fmla="*/ 588963 h 854"/>
              <a:gd name="T42" fmla="*/ 79375 w 575"/>
              <a:gd name="T43" fmla="*/ 406400 h 854"/>
              <a:gd name="T44" fmla="*/ 201613 w 575"/>
              <a:gd name="T45" fmla="*/ 0 h 8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75" h="854">
                <a:moveTo>
                  <a:pt x="127" y="0"/>
                </a:moveTo>
                <a:cubicBezTo>
                  <a:pt x="116" y="109"/>
                  <a:pt x="99" y="209"/>
                  <a:pt x="127" y="320"/>
                </a:cubicBezTo>
                <a:cubicBezTo>
                  <a:pt x="130" y="333"/>
                  <a:pt x="153" y="328"/>
                  <a:pt x="166" y="332"/>
                </a:cubicBezTo>
                <a:cubicBezTo>
                  <a:pt x="179" y="341"/>
                  <a:pt x="190" y="353"/>
                  <a:pt x="204" y="358"/>
                </a:cubicBezTo>
                <a:cubicBezTo>
                  <a:pt x="224" y="366"/>
                  <a:pt x="250" y="359"/>
                  <a:pt x="268" y="371"/>
                </a:cubicBezTo>
                <a:cubicBezTo>
                  <a:pt x="279" y="378"/>
                  <a:pt x="277" y="396"/>
                  <a:pt x="281" y="409"/>
                </a:cubicBezTo>
                <a:cubicBezTo>
                  <a:pt x="282" y="413"/>
                  <a:pt x="346" y="505"/>
                  <a:pt x="358" y="524"/>
                </a:cubicBezTo>
                <a:cubicBezTo>
                  <a:pt x="368" y="539"/>
                  <a:pt x="334" y="548"/>
                  <a:pt x="345" y="563"/>
                </a:cubicBezTo>
                <a:cubicBezTo>
                  <a:pt x="364" y="587"/>
                  <a:pt x="379" y="614"/>
                  <a:pt x="396" y="640"/>
                </a:cubicBezTo>
                <a:cubicBezTo>
                  <a:pt x="403" y="651"/>
                  <a:pt x="402" y="667"/>
                  <a:pt x="409" y="678"/>
                </a:cubicBezTo>
                <a:cubicBezTo>
                  <a:pt x="429" y="708"/>
                  <a:pt x="458" y="723"/>
                  <a:pt x="486" y="742"/>
                </a:cubicBezTo>
                <a:cubicBezTo>
                  <a:pt x="494" y="755"/>
                  <a:pt x="500" y="769"/>
                  <a:pt x="511" y="780"/>
                </a:cubicBezTo>
                <a:cubicBezTo>
                  <a:pt x="522" y="791"/>
                  <a:pt x="540" y="794"/>
                  <a:pt x="550" y="806"/>
                </a:cubicBezTo>
                <a:cubicBezTo>
                  <a:pt x="558" y="816"/>
                  <a:pt x="575" y="840"/>
                  <a:pt x="562" y="844"/>
                </a:cubicBezTo>
                <a:cubicBezTo>
                  <a:pt x="534" y="854"/>
                  <a:pt x="503" y="836"/>
                  <a:pt x="473" y="832"/>
                </a:cubicBezTo>
                <a:cubicBezTo>
                  <a:pt x="464" y="806"/>
                  <a:pt x="456" y="742"/>
                  <a:pt x="447" y="716"/>
                </a:cubicBezTo>
                <a:cubicBezTo>
                  <a:pt x="442" y="701"/>
                  <a:pt x="421" y="739"/>
                  <a:pt x="409" y="729"/>
                </a:cubicBezTo>
                <a:cubicBezTo>
                  <a:pt x="395" y="717"/>
                  <a:pt x="381" y="705"/>
                  <a:pt x="370" y="691"/>
                </a:cubicBezTo>
                <a:cubicBezTo>
                  <a:pt x="306" y="609"/>
                  <a:pt x="267" y="492"/>
                  <a:pt x="178" y="435"/>
                </a:cubicBezTo>
                <a:cubicBezTo>
                  <a:pt x="170" y="422"/>
                  <a:pt x="164" y="407"/>
                  <a:pt x="153" y="396"/>
                </a:cubicBezTo>
                <a:cubicBezTo>
                  <a:pt x="142" y="385"/>
                  <a:pt x="124" y="383"/>
                  <a:pt x="114" y="371"/>
                </a:cubicBezTo>
                <a:cubicBezTo>
                  <a:pt x="68" y="319"/>
                  <a:pt x="68" y="308"/>
                  <a:pt x="50" y="256"/>
                </a:cubicBezTo>
                <a:cubicBezTo>
                  <a:pt x="55" y="167"/>
                  <a:pt x="0" y="0"/>
                  <a:pt x="127" y="0"/>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2" name="Freeform 10"/>
          <p:cNvSpPr>
            <a:spLocks/>
          </p:cNvSpPr>
          <p:nvPr/>
        </p:nvSpPr>
        <p:spPr bwMode="auto">
          <a:xfrm>
            <a:off x="4594225" y="2476500"/>
            <a:ext cx="120650" cy="144463"/>
          </a:xfrm>
          <a:custGeom>
            <a:avLst/>
            <a:gdLst>
              <a:gd name="T0" fmla="*/ 120650 w 76"/>
              <a:gd name="T1" fmla="*/ 123825 h 91"/>
              <a:gd name="T2" fmla="*/ 79375 w 76"/>
              <a:gd name="T3" fmla="*/ 63500 h 91"/>
              <a:gd name="T4" fmla="*/ 19050 w 76"/>
              <a:gd name="T5" fmla="*/ 22225 h 91"/>
              <a:gd name="T6" fmla="*/ 38100 w 76"/>
              <a:gd name="T7" fmla="*/ 144463 h 91"/>
              <a:gd name="T8" fmla="*/ 120650 w 76"/>
              <a:gd name="T9" fmla="*/ 123825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91">
                <a:moveTo>
                  <a:pt x="76" y="78"/>
                </a:moveTo>
                <a:cubicBezTo>
                  <a:pt x="67" y="65"/>
                  <a:pt x="61" y="51"/>
                  <a:pt x="50" y="40"/>
                </a:cubicBezTo>
                <a:cubicBezTo>
                  <a:pt x="39" y="29"/>
                  <a:pt x="19" y="0"/>
                  <a:pt x="12" y="14"/>
                </a:cubicBezTo>
                <a:cubicBezTo>
                  <a:pt x="0" y="37"/>
                  <a:pt x="20" y="65"/>
                  <a:pt x="24" y="91"/>
                </a:cubicBezTo>
                <a:cubicBezTo>
                  <a:pt x="41" y="87"/>
                  <a:pt x="76" y="78"/>
                  <a:pt x="76" y="78"/>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3" name="Text Box 11"/>
          <p:cNvSpPr txBox="1">
            <a:spLocks noChangeArrowheads="1"/>
          </p:cNvSpPr>
          <p:nvPr/>
        </p:nvSpPr>
        <p:spPr bwMode="auto">
          <a:xfrm>
            <a:off x="838200" y="6338887"/>
            <a:ext cx="777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b="1">
                <a:solidFill>
                  <a:srgbClr val="0000FF"/>
                </a:solidFill>
                <a:latin typeface="Times New Roman" panose="02020603050405020304" pitchFamily="18" charset="0"/>
              </a:rPr>
              <a:t>Lược đồ chiến dịch Biên giới thu - đông 1950</a:t>
            </a:r>
          </a:p>
        </p:txBody>
      </p:sp>
      <p:sp>
        <p:nvSpPr>
          <p:cNvPr id="13324" name="Freeform 12"/>
          <p:cNvSpPr>
            <a:spLocks/>
          </p:cNvSpPr>
          <p:nvPr/>
        </p:nvSpPr>
        <p:spPr bwMode="auto">
          <a:xfrm>
            <a:off x="7091363" y="549275"/>
            <a:ext cx="61912" cy="19050"/>
          </a:xfrm>
          <a:custGeom>
            <a:avLst/>
            <a:gdLst>
              <a:gd name="T0" fmla="*/ 61912 w 39"/>
              <a:gd name="T1" fmla="*/ 0 h 12"/>
              <a:gd name="T2" fmla="*/ 0 w 39"/>
              <a:gd name="T3" fmla="*/ 19050 h 12"/>
              <a:gd name="T4" fmla="*/ 61912 w 39"/>
              <a:gd name="T5" fmla="*/ 0 h 12"/>
              <a:gd name="T6" fmla="*/ 0 60000 65536"/>
              <a:gd name="T7" fmla="*/ 0 60000 65536"/>
              <a:gd name="T8" fmla="*/ 0 60000 65536"/>
            </a:gdLst>
            <a:ahLst/>
            <a:cxnLst>
              <a:cxn ang="T6">
                <a:pos x="T0" y="T1"/>
              </a:cxn>
              <a:cxn ang="T7">
                <a:pos x="T2" y="T3"/>
              </a:cxn>
              <a:cxn ang="T8">
                <a:pos x="T4" y="T5"/>
              </a:cxn>
            </a:cxnLst>
            <a:rect l="0" t="0" r="r" b="b"/>
            <a:pathLst>
              <a:path w="39" h="12">
                <a:moveTo>
                  <a:pt x="39" y="0"/>
                </a:moveTo>
                <a:cubicBezTo>
                  <a:pt x="26" y="4"/>
                  <a:pt x="0" y="12"/>
                  <a:pt x="0" y="12"/>
                </a:cubicBezTo>
                <a:cubicBezTo>
                  <a:pt x="0" y="12"/>
                  <a:pt x="26" y="4"/>
                  <a:pt x="39"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7" name="Freeform 13"/>
          <p:cNvSpPr>
            <a:spLocks/>
          </p:cNvSpPr>
          <p:nvPr/>
        </p:nvSpPr>
        <p:spPr bwMode="auto">
          <a:xfrm>
            <a:off x="3505200" y="1295400"/>
            <a:ext cx="723900" cy="609600"/>
          </a:xfrm>
          <a:custGeom>
            <a:avLst/>
            <a:gdLst>
              <a:gd name="T0" fmla="*/ 2234 w 648"/>
              <a:gd name="T1" fmla="*/ 607461 h 570"/>
              <a:gd name="T2" fmla="*/ 212255 w 648"/>
              <a:gd name="T3" fmla="*/ 567891 h 570"/>
              <a:gd name="T4" fmla="*/ 138524 w 648"/>
              <a:gd name="T5" fmla="*/ 575377 h 570"/>
              <a:gd name="T6" fmla="*/ 64794 w 648"/>
              <a:gd name="T7" fmla="*/ 590349 h 570"/>
              <a:gd name="T8" fmla="*/ 205552 w 648"/>
              <a:gd name="T9" fmla="*/ 567891 h 570"/>
              <a:gd name="T10" fmla="*/ 202200 w 648"/>
              <a:gd name="T11" fmla="*/ 564682 h 570"/>
              <a:gd name="T12" fmla="*/ 204435 w 648"/>
              <a:gd name="T13" fmla="*/ 564682 h 570"/>
              <a:gd name="T14" fmla="*/ 212255 w 648"/>
              <a:gd name="T15" fmla="*/ 567891 h 570"/>
              <a:gd name="T16" fmla="*/ 225660 w 648"/>
              <a:gd name="T17" fmla="*/ 524042 h 570"/>
              <a:gd name="T18" fmla="*/ 234597 w 648"/>
              <a:gd name="T19" fmla="*/ 501583 h 570"/>
              <a:gd name="T20" fmla="*/ 242417 w 648"/>
              <a:gd name="T21" fmla="*/ 485541 h 570"/>
              <a:gd name="T22" fmla="*/ 312796 w 648"/>
              <a:gd name="T23" fmla="*/ 366829 h 570"/>
              <a:gd name="T24" fmla="*/ 336256 w 648"/>
              <a:gd name="T25" fmla="*/ 331537 h 570"/>
              <a:gd name="T26" fmla="*/ 443500 w 648"/>
              <a:gd name="T27" fmla="*/ 211756 h 570"/>
              <a:gd name="T28" fmla="*/ 358599 w 648"/>
              <a:gd name="T29" fmla="*/ 305869 h 570"/>
              <a:gd name="T30" fmla="*/ 393230 w 648"/>
              <a:gd name="T31" fmla="*/ 264160 h 570"/>
              <a:gd name="T32" fmla="*/ 445735 w 648"/>
              <a:gd name="T33" fmla="*/ 212825 h 570"/>
              <a:gd name="T34" fmla="*/ 453555 w 648"/>
              <a:gd name="T35" fmla="*/ 198922 h 570"/>
              <a:gd name="T36" fmla="*/ 428978 w 648"/>
              <a:gd name="T37" fmla="*/ 227798 h 570"/>
              <a:gd name="T38" fmla="*/ 436798 w 648"/>
              <a:gd name="T39" fmla="*/ 221381 h 570"/>
              <a:gd name="T40" fmla="*/ 463609 w 648"/>
              <a:gd name="T41" fmla="*/ 193575 h 570"/>
              <a:gd name="T42" fmla="*/ 509411 w 648"/>
              <a:gd name="T43" fmla="*/ 148657 h 570"/>
              <a:gd name="T44" fmla="*/ 557448 w 648"/>
              <a:gd name="T45" fmla="*/ 113364 h 570"/>
              <a:gd name="T46" fmla="*/ 574205 w 648"/>
              <a:gd name="T47" fmla="*/ 103739 h 570"/>
              <a:gd name="T48" fmla="*/ 584259 w 648"/>
              <a:gd name="T49" fmla="*/ 121920 h 570"/>
              <a:gd name="T50" fmla="*/ 587610 w 648"/>
              <a:gd name="T51" fmla="*/ 128337 h 570"/>
              <a:gd name="T52" fmla="*/ 604367 w 648"/>
              <a:gd name="T53" fmla="*/ 151865 h 570"/>
              <a:gd name="T54" fmla="*/ 621124 w 648"/>
              <a:gd name="T55" fmla="*/ 134754 h 570"/>
              <a:gd name="T56" fmla="*/ 631178 w 648"/>
              <a:gd name="T57" fmla="*/ 118712 h 570"/>
              <a:gd name="T58" fmla="*/ 626710 w 648"/>
              <a:gd name="T59" fmla="*/ 129406 h 570"/>
              <a:gd name="T60" fmla="*/ 614421 w 648"/>
              <a:gd name="T61" fmla="*/ 142240 h 570"/>
              <a:gd name="T62" fmla="*/ 688152 w 648"/>
              <a:gd name="T63" fmla="*/ 57752 h 570"/>
              <a:gd name="T64" fmla="*/ 699323 w 648"/>
              <a:gd name="T65" fmla="*/ 27806 h 570"/>
              <a:gd name="T66" fmla="*/ 542925 w 648"/>
              <a:gd name="T67" fmla="*/ 5347 h 570"/>
              <a:gd name="T68" fmla="*/ 526168 w 648"/>
              <a:gd name="T69" fmla="*/ 5347 h 570"/>
              <a:gd name="T70" fmla="*/ 503825 w 648"/>
              <a:gd name="T71" fmla="*/ 5347 h 570"/>
              <a:gd name="T72" fmla="*/ 522817 w 648"/>
              <a:gd name="T73" fmla="*/ 39571 h 570"/>
              <a:gd name="T74" fmla="*/ 530637 w 648"/>
              <a:gd name="T75" fmla="*/ 58821 h 570"/>
              <a:gd name="T76" fmla="*/ 517231 w 648"/>
              <a:gd name="T77" fmla="*/ 65238 h 570"/>
              <a:gd name="T78" fmla="*/ 463609 w 648"/>
              <a:gd name="T79" fmla="*/ 97322 h 570"/>
              <a:gd name="T80" fmla="*/ 409987 w 648"/>
              <a:gd name="T81" fmla="*/ 132615 h 570"/>
              <a:gd name="T82" fmla="*/ 379824 w 648"/>
              <a:gd name="T83" fmla="*/ 154004 h 570"/>
              <a:gd name="T84" fmla="*/ 369770 w 648"/>
              <a:gd name="T85" fmla="*/ 161491 h 570"/>
              <a:gd name="T86" fmla="*/ 322850 w 648"/>
              <a:gd name="T87" fmla="*/ 195714 h 570"/>
              <a:gd name="T88" fmla="*/ 319499 w 648"/>
              <a:gd name="T89" fmla="*/ 199992 h 570"/>
              <a:gd name="T90" fmla="*/ 275931 w 648"/>
              <a:gd name="T91" fmla="*/ 238493 h 570"/>
              <a:gd name="T92" fmla="*/ 244651 w 648"/>
              <a:gd name="T93" fmla="*/ 267368 h 570"/>
              <a:gd name="T94" fmla="*/ 217840 w 648"/>
              <a:gd name="T95" fmla="*/ 291966 h 570"/>
              <a:gd name="T96" fmla="*/ 312796 w 648"/>
              <a:gd name="T97" fmla="*/ 206408 h 570"/>
              <a:gd name="T98" fmla="*/ 301625 w 648"/>
              <a:gd name="T99" fmla="*/ 218173 h 570"/>
              <a:gd name="T100" fmla="*/ 289337 w 648"/>
              <a:gd name="T101" fmla="*/ 227798 h 570"/>
              <a:gd name="T102" fmla="*/ 311679 w 648"/>
              <a:gd name="T103" fmla="*/ 206408 h 570"/>
              <a:gd name="T104" fmla="*/ 175389 w 648"/>
              <a:gd name="T105" fmla="*/ 333676 h 570"/>
              <a:gd name="T106" fmla="*/ 127353 w 648"/>
              <a:gd name="T107" fmla="*/ 385011 h 570"/>
              <a:gd name="T108" fmla="*/ 108362 w 648"/>
              <a:gd name="T109" fmla="*/ 410678 h 570"/>
              <a:gd name="T110" fmla="*/ 48037 w 648"/>
              <a:gd name="T111" fmla="*/ 491958 h 570"/>
              <a:gd name="T112" fmla="*/ 3351 w 648"/>
              <a:gd name="T113" fmla="*/ 581794 h 570"/>
              <a:gd name="T114" fmla="*/ 2234 w 648"/>
              <a:gd name="T115" fmla="*/ 607461 h 5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48" h="570">
                <a:moveTo>
                  <a:pt x="2" y="568"/>
                </a:moveTo>
                <a:cubicBezTo>
                  <a:pt x="24" y="560"/>
                  <a:pt x="152" y="531"/>
                  <a:pt x="190" y="531"/>
                </a:cubicBezTo>
                <a:cubicBezTo>
                  <a:pt x="210" y="527"/>
                  <a:pt x="146" y="534"/>
                  <a:pt x="124" y="538"/>
                </a:cubicBezTo>
                <a:cubicBezTo>
                  <a:pt x="102" y="541"/>
                  <a:pt x="48" y="553"/>
                  <a:pt x="58" y="552"/>
                </a:cubicBezTo>
                <a:cubicBezTo>
                  <a:pt x="81" y="542"/>
                  <a:pt x="158" y="535"/>
                  <a:pt x="184" y="531"/>
                </a:cubicBezTo>
                <a:cubicBezTo>
                  <a:pt x="204" y="527"/>
                  <a:pt x="181" y="528"/>
                  <a:pt x="181" y="528"/>
                </a:cubicBezTo>
                <a:cubicBezTo>
                  <a:pt x="181" y="528"/>
                  <a:pt x="182" y="528"/>
                  <a:pt x="183" y="528"/>
                </a:cubicBezTo>
                <a:cubicBezTo>
                  <a:pt x="187" y="526"/>
                  <a:pt x="190" y="531"/>
                  <a:pt x="190" y="531"/>
                </a:cubicBezTo>
                <a:cubicBezTo>
                  <a:pt x="194" y="524"/>
                  <a:pt x="198" y="503"/>
                  <a:pt x="202" y="490"/>
                </a:cubicBezTo>
                <a:cubicBezTo>
                  <a:pt x="205" y="480"/>
                  <a:pt x="208" y="475"/>
                  <a:pt x="210" y="469"/>
                </a:cubicBezTo>
                <a:cubicBezTo>
                  <a:pt x="212" y="463"/>
                  <a:pt x="205" y="475"/>
                  <a:pt x="217" y="454"/>
                </a:cubicBezTo>
                <a:cubicBezTo>
                  <a:pt x="228" y="427"/>
                  <a:pt x="260" y="361"/>
                  <a:pt x="280" y="343"/>
                </a:cubicBezTo>
                <a:cubicBezTo>
                  <a:pt x="286" y="324"/>
                  <a:pt x="292" y="328"/>
                  <a:pt x="301" y="310"/>
                </a:cubicBezTo>
                <a:cubicBezTo>
                  <a:pt x="317" y="290"/>
                  <a:pt x="394" y="202"/>
                  <a:pt x="397" y="198"/>
                </a:cubicBezTo>
                <a:cubicBezTo>
                  <a:pt x="400" y="194"/>
                  <a:pt x="328" y="278"/>
                  <a:pt x="321" y="286"/>
                </a:cubicBezTo>
                <a:cubicBezTo>
                  <a:pt x="312" y="294"/>
                  <a:pt x="344" y="258"/>
                  <a:pt x="352" y="247"/>
                </a:cubicBezTo>
                <a:cubicBezTo>
                  <a:pt x="365" y="233"/>
                  <a:pt x="390" y="209"/>
                  <a:pt x="399" y="199"/>
                </a:cubicBezTo>
                <a:cubicBezTo>
                  <a:pt x="404" y="193"/>
                  <a:pt x="409" y="184"/>
                  <a:pt x="406" y="186"/>
                </a:cubicBezTo>
                <a:cubicBezTo>
                  <a:pt x="404" y="188"/>
                  <a:pt x="386" y="210"/>
                  <a:pt x="384" y="213"/>
                </a:cubicBezTo>
                <a:cubicBezTo>
                  <a:pt x="382" y="216"/>
                  <a:pt x="386" y="212"/>
                  <a:pt x="391" y="207"/>
                </a:cubicBezTo>
                <a:cubicBezTo>
                  <a:pt x="399" y="199"/>
                  <a:pt x="405" y="187"/>
                  <a:pt x="415" y="181"/>
                </a:cubicBezTo>
                <a:cubicBezTo>
                  <a:pt x="424" y="171"/>
                  <a:pt x="442" y="151"/>
                  <a:pt x="456" y="139"/>
                </a:cubicBezTo>
                <a:cubicBezTo>
                  <a:pt x="470" y="127"/>
                  <a:pt x="489" y="113"/>
                  <a:pt x="499" y="106"/>
                </a:cubicBezTo>
                <a:cubicBezTo>
                  <a:pt x="510" y="94"/>
                  <a:pt x="508" y="100"/>
                  <a:pt x="514" y="97"/>
                </a:cubicBezTo>
                <a:cubicBezTo>
                  <a:pt x="518" y="98"/>
                  <a:pt x="521" y="110"/>
                  <a:pt x="523" y="114"/>
                </a:cubicBezTo>
                <a:cubicBezTo>
                  <a:pt x="525" y="118"/>
                  <a:pt x="523" y="115"/>
                  <a:pt x="526" y="120"/>
                </a:cubicBezTo>
                <a:cubicBezTo>
                  <a:pt x="528" y="125"/>
                  <a:pt x="541" y="142"/>
                  <a:pt x="541" y="142"/>
                </a:cubicBezTo>
                <a:cubicBezTo>
                  <a:pt x="544" y="145"/>
                  <a:pt x="552" y="131"/>
                  <a:pt x="556" y="126"/>
                </a:cubicBezTo>
                <a:cubicBezTo>
                  <a:pt x="560" y="121"/>
                  <a:pt x="564" y="112"/>
                  <a:pt x="565" y="111"/>
                </a:cubicBezTo>
                <a:cubicBezTo>
                  <a:pt x="565" y="110"/>
                  <a:pt x="563" y="117"/>
                  <a:pt x="561" y="121"/>
                </a:cubicBezTo>
                <a:cubicBezTo>
                  <a:pt x="559" y="125"/>
                  <a:pt x="541" y="144"/>
                  <a:pt x="550" y="133"/>
                </a:cubicBezTo>
                <a:cubicBezTo>
                  <a:pt x="558" y="123"/>
                  <a:pt x="603" y="72"/>
                  <a:pt x="616" y="54"/>
                </a:cubicBezTo>
                <a:cubicBezTo>
                  <a:pt x="629" y="36"/>
                  <a:pt x="648" y="34"/>
                  <a:pt x="626" y="26"/>
                </a:cubicBezTo>
                <a:cubicBezTo>
                  <a:pt x="577" y="19"/>
                  <a:pt x="536" y="11"/>
                  <a:pt x="486" y="5"/>
                </a:cubicBezTo>
                <a:cubicBezTo>
                  <a:pt x="461" y="2"/>
                  <a:pt x="476" y="5"/>
                  <a:pt x="471" y="5"/>
                </a:cubicBezTo>
                <a:cubicBezTo>
                  <a:pt x="466" y="5"/>
                  <a:pt x="452" y="0"/>
                  <a:pt x="451" y="5"/>
                </a:cubicBezTo>
                <a:cubicBezTo>
                  <a:pt x="446" y="13"/>
                  <a:pt x="483" y="55"/>
                  <a:pt x="468" y="37"/>
                </a:cubicBezTo>
                <a:cubicBezTo>
                  <a:pt x="472" y="47"/>
                  <a:pt x="471" y="45"/>
                  <a:pt x="475" y="55"/>
                </a:cubicBezTo>
                <a:cubicBezTo>
                  <a:pt x="461" y="60"/>
                  <a:pt x="485" y="59"/>
                  <a:pt x="463" y="61"/>
                </a:cubicBezTo>
                <a:cubicBezTo>
                  <a:pt x="451" y="68"/>
                  <a:pt x="431" y="81"/>
                  <a:pt x="415" y="91"/>
                </a:cubicBezTo>
                <a:cubicBezTo>
                  <a:pt x="399" y="101"/>
                  <a:pt x="379" y="115"/>
                  <a:pt x="367" y="124"/>
                </a:cubicBezTo>
                <a:cubicBezTo>
                  <a:pt x="364" y="127"/>
                  <a:pt x="343" y="141"/>
                  <a:pt x="340" y="144"/>
                </a:cubicBezTo>
                <a:cubicBezTo>
                  <a:pt x="336" y="146"/>
                  <a:pt x="333" y="148"/>
                  <a:pt x="331" y="151"/>
                </a:cubicBezTo>
                <a:cubicBezTo>
                  <a:pt x="315" y="162"/>
                  <a:pt x="307" y="175"/>
                  <a:pt x="289" y="183"/>
                </a:cubicBezTo>
                <a:cubicBezTo>
                  <a:pt x="278" y="196"/>
                  <a:pt x="300" y="180"/>
                  <a:pt x="286" y="187"/>
                </a:cubicBezTo>
                <a:cubicBezTo>
                  <a:pt x="277" y="194"/>
                  <a:pt x="258" y="213"/>
                  <a:pt x="247" y="223"/>
                </a:cubicBezTo>
                <a:cubicBezTo>
                  <a:pt x="236" y="233"/>
                  <a:pt x="228" y="242"/>
                  <a:pt x="219" y="250"/>
                </a:cubicBezTo>
                <a:cubicBezTo>
                  <a:pt x="213" y="263"/>
                  <a:pt x="203" y="264"/>
                  <a:pt x="195" y="273"/>
                </a:cubicBezTo>
                <a:cubicBezTo>
                  <a:pt x="205" y="264"/>
                  <a:pt x="268" y="204"/>
                  <a:pt x="280" y="193"/>
                </a:cubicBezTo>
                <a:cubicBezTo>
                  <a:pt x="292" y="182"/>
                  <a:pt x="273" y="201"/>
                  <a:pt x="270" y="204"/>
                </a:cubicBezTo>
                <a:cubicBezTo>
                  <a:pt x="267" y="207"/>
                  <a:pt x="258" y="215"/>
                  <a:pt x="259" y="213"/>
                </a:cubicBezTo>
                <a:cubicBezTo>
                  <a:pt x="260" y="211"/>
                  <a:pt x="296" y="177"/>
                  <a:pt x="279" y="193"/>
                </a:cubicBezTo>
                <a:cubicBezTo>
                  <a:pt x="275" y="200"/>
                  <a:pt x="184" y="284"/>
                  <a:pt x="157" y="312"/>
                </a:cubicBezTo>
                <a:cubicBezTo>
                  <a:pt x="130" y="340"/>
                  <a:pt x="123" y="347"/>
                  <a:pt x="114" y="360"/>
                </a:cubicBezTo>
                <a:cubicBezTo>
                  <a:pt x="108" y="372"/>
                  <a:pt x="104" y="373"/>
                  <a:pt x="97" y="384"/>
                </a:cubicBezTo>
                <a:cubicBezTo>
                  <a:pt x="84" y="401"/>
                  <a:pt x="51" y="437"/>
                  <a:pt x="43" y="460"/>
                </a:cubicBezTo>
                <a:cubicBezTo>
                  <a:pt x="20" y="499"/>
                  <a:pt x="16" y="510"/>
                  <a:pt x="3" y="544"/>
                </a:cubicBezTo>
                <a:cubicBezTo>
                  <a:pt x="2" y="570"/>
                  <a:pt x="0" y="565"/>
                  <a:pt x="2" y="568"/>
                </a:cubicBezTo>
                <a:close/>
              </a:path>
            </a:pathLst>
          </a:custGeom>
          <a:solidFill>
            <a:srgbClr val="FF0066"/>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8" name="Oval 14"/>
          <p:cNvSpPr>
            <a:spLocks noChangeArrowheads="1"/>
          </p:cNvSpPr>
          <p:nvPr/>
        </p:nvSpPr>
        <p:spPr bwMode="auto">
          <a:xfrm>
            <a:off x="4038600" y="1143000"/>
            <a:ext cx="304800" cy="304800"/>
          </a:xfrm>
          <a:prstGeom prst="ellipse">
            <a:avLst/>
          </a:prstGeom>
          <a:solidFill>
            <a:srgbClr val="FF0101"/>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72399" name="Freeform 15"/>
          <p:cNvSpPr>
            <a:spLocks/>
          </p:cNvSpPr>
          <p:nvPr/>
        </p:nvSpPr>
        <p:spPr bwMode="auto">
          <a:xfrm rot="7312650">
            <a:off x="3940969" y="404019"/>
            <a:ext cx="558800" cy="579438"/>
          </a:xfrm>
          <a:custGeom>
            <a:avLst/>
            <a:gdLst>
              <a:gd name="T0" fmla="*/ 12920 w 519"/>
              <a:gd name="T1" fmla="*/ 579438 h 637"/>
              <a:gd name="T2" fmla="*/ 25840 w 519"/>
              <a:gd name="T3" fmla="*/ 516673 h 637"/>
              <a:gd name="T4" fmla="*/ 48451 w 519"/>
              <a:gd name="T5" fmla="*/ 462095 h 637"/>
              <a:gd name="T6" fmla="*/ 41991 w 519"/>
              <a:gd name="T7" fmla="*/ 481197 h 637"/>
              <a:gd name="T8" fmla="*/ 71061 w 519"/>
              <a:gd name="T9" fmla="*/ 410246 h 637"/>
              <a:gd name="T10" fmla="*/ 32301 w 519"/>
              <a:gd name="T11" fmla="*/ 492113 h 637"/>
              <a:gd name="T12" fmla="*/ 87212 w 519"/>
              <a:gd name="T13" fmla="*/ 385686 h 637"/>
              <a:gd name="T14" fmla="*/ 142123 w 519"/>
              <a:gd name="T15" fmla="*/ 301089 h 637"/>
              <a:gd name="T16" fmla="*/ 226104 w 519"/>
              <a:gd name="T17" fmla="*/ 200120 h 637"/>
              <a:gd name="T18" fmla="*/ 251945 w 519"/>
              <a:gd name="T19" fmla="*/ 181018 h 637"/>
              <a:gd name="T20" fmla="*/ 197034 w 519"/>
              <a:gd name="T21" fmla="*/ 232867 h 637"/>
              <a:gd name="T22" fmla="*/ 219644 w 519"/>
              <a:gd name="T23" fmla="*/ 219222 h 637"/>
              <a:gd name="T24" fmla="*/ 229334 w 519"/>
              <a:gd name="T25" fmla="*/ 205578 h 637"/>
              <a:gd name="T26" fmla="*/ 264865 w 519"/>
              <a:gd name="T27" fmla="*/ 170102 h 637"/>
              <a:gd name="T28" fmla="*/ 332696 w 519"/>
              <a:gd name="T29" fmla="*/ 107337 h 637"/>
              <a:gd name="T30" fmla="*/ 271325 w 519"/>
              <a:gd name="T31" fmla="*/ 159186 h 637"/>
              <a:gd name="T32" fmla="*/ 281015 w 519"/>
              <a:gd name="T33" fmla="*/ 156457 h 637"/>
              <a:gd name="T34" fmla="*/ 310086 w 519"/>
              <a:gd name="T35" fmla="*/ 123710 h 637"/>
              <a:gd name="T36" fmla="*/ 326236 w 519"/>
              <a:gd name="T37" fmla="*/ 110066 h 637"/>
              <a:gd name="T38" fmla="*/ 355306 w 519"/>
              <a:gd name="T39" fmla="*/ 93692 h 637"/>
              <a:gd name="T40" fmla="*/ 394067 w 519"/>
              <a:gd name="T41" fmla="*/ 63675 h 637"/>
              <a:gd name="T42" fmla="*/ 419908 w 519"/>
              <a:gd name="T43" fmla="*/ 47301 h 637"/>
              <a:gd name="T44" fmla="*/ 413447 w 519"/>
              <a:gd name="T45" fmla="*/ 36385 h 637"/>
              <a:gd name="T46" fmla="*/ 400527 w 519"/>
              <a:gd name="T47" fmla="*/ 20012 h 637"/>
              <a:gd name="T48" fmla="*/ 390837 w 519"/>
              <a:gd name="T49" fmla="*/ 11825 h 637"/>
              <a:gd name="T50" fmla="*/ 558800 w 519"/>
              <a:gd name="T51" fmla="*/ 910 h 637"/>
              <a:gd name="T52" fmla="*/ 539420 w 519"/>
              <a:gd name="T53" fmla="*/ 25470 h 637"/>
              <a:gd name="T54" fmla="*/ 542650 w 519"/>
              <a:gd name="T55" fmla="*/ 28199 h 637"/>
              <a:gd name="T56" fmla="*/ 520039 w 519"/>
              <a:gd name="T57" fmla="*/ 77319 h 637"/>
              <a:gd name="T58" fmla="*/ 490969 w 519"/>
              <a:gd name="T59" fmla="*/ 120982 h 637"/>
              <a:gd name="T60" fmla="*/ 461898 w 519"/>
              <a:gd name="T61" fmla="*/ 85506 h 637"/>
              <a:gd name="T62" fmla="*/ 432828 w 519"/>
              <a:gd name="T63" fmla="*/ 112795 h 637"/>
              <a:gd name="T64" fmla="*/ 461898 w 519"/>
              <a:gd name="T65" fmla="*/ 82777 h 637"/>
              <a:gd name="T66" fmla="*/ 361766 w 519"/>
              <a:gd name="T67" fmla="*/ 178289 h 637"/>
              <a:gd name="T68" fmla="*/ 326236 w 519"/>
              <a:gd name="T69" fmla="*/ 221951 h 637"/>
              <a:gd name="T70" fmla="*/ 310086 w 519"/>
              <a:gd name="T71" fmla="*/ 246511 h 637"/>
              <a:gd name="T72" fmla="*/ 303625 w 519"/>
              <a:gd name="T73" fmla="*/ 254698 h 637"/>
              <a:gd name="T74" fmla="*/ 284245 w 519"/>
              <a:gd name="T75" fmla="*/ 287445 h 637"/>
              <a:gd name="T76" fmla="*/ 245484 w 519"/>
              <a:gd name="T77" fmla="*/ 380228 h 637"/>
              <a:gd name="T78" fmla="*/ 226104 w 519"/>
              <a:gd name="T79" fmla="*/ 421161 h 637"/>
              <a:gd name="T80" fmla="*/ 258405 w 519"/>
              <a:gd name="T81" fmla="*/ 342023 h 637"/>
              <a:gd name="T82" fmla="*/ 222874 w 519"/>
              <a:gd name="T83" fmla="*/ 437535 h 637"/>
              <a:gd name="T84" fmla="*/ 213184 w 519"/>
              <a:gd name="T85" fmla="*/ 473011 h 637"/>
              <a:gd name="T86" fmla="*/ 206724 w 519"/>
              <a:gd name="T87" fmla="*/ 516673 h 637"/>
              <a:gd name="T88" fmla="*/ 200264 w 519"/>
              <a:gd name="T89" fmla="*/ 522131 h 637"/>
              <a:gd name="T90" fmla="*/ 58141 w 519"/>
              <a:gd name="T91" fmla="*/ 573980 h 637"/>
              <a:gd name="T92" fmla="*/ 119512 w 519"/>
              <a:gd name="T93" fmla="*/ 557607 h 637"/>
              <a:gd name="T94" fmla="*/ 12920 w 519"/>
              <a:gd name="T95" fmla="*/ 579438 h 6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9" h="637">
                <a:moveTo>
                  <a:pt x="12" y="637"/>
                </a:moveTo>
                <a:cubicBezTo>
                  <a:pt x="0" y="630"/>
                  <a:pt x="17" y="592"/>
                  <a:pt x="24" y="568"/>
                </a:cubicBezTo>
                <a:cubicBezTo>
                  <a:pt x="29" y="547"/>
                  <a:pt x="43" y="514"/>
                  <a:pt x="45" y="508"/>
                </a:cubicBezTo>
                <a:cubicBezTo>
                  <a:pt x="72" y="430"/>
                  <a:pt x="32" y="541"/>
                  <a:pt x="39" y="529"/>
                </a:cubicBezTo>
                <a:cubicBezTo>
                  <a:pt x="43" y="518"/>
                  <a:pt x="67" y="449"/>
                  <a:pt x="66" y="451"/>
                </a:cubicBezTo>
                <a:cubicBezTo>
                  <a:pt x="65" y="453"/>
                  <a:pt x="28" y="545"/>
                  <a:pt x="30" y="541"/>
                </a:cubicBezTo>
                <a:cubicBezTo>
                  <a:pt x="44" y="519"/>
                  <a:pt x="66" y="446"/>
                  <a:pt x="81" y="424"/>
                </a:cubicBezTo>
                <a:cubicBezTo>
                  <a:pt x="97" y="392"/>
                  <a:pt x="108" y="365"/>
                  <a:pt x="132" y="331"/>
                </a:cubicBezTo>
                <a:cubicBezTo>
                  <a:pt x="153" y="297"/>
                  <a:pt x="193" y="242"/>
                  <a:pt x="210" y="220"/>
                </a:cubicBezTo>
                <a:cubicBezTo>
                  <a:pt x="227" y="198"/>
                  <a:pt x="238" y="193"/>
                  <a:pt x="234" y="199"/>
                </a:cubicBezTo>
                <a:cubicBezTo>
                  <a:pt x="262" y="157"/>
                  <a:pt x="159" y="298"/>
                  <a:pt x="183" y="256"/>
                </a:cubicBezTo>
                <a:cubicBezTo>
                  <a:pt x="222" y="214"/>
                  <a:pt x="193" y="248"/>
                  <a:pt x="204" y="241"/>
                </a:cubicBezTo>
                <a:cubicBezTo>
                  <a:pt x="208" y="238"/>
                  <a:pt x="197" y="245"/>
                  <a:pt x="213" y="226"/>
                </a:cubicBezTo>
                <a:cubicBezTo>
                  <a:pt x="220" y="217"/>
                  <a:pt x="230" y="205"/>
                  <a:pt x="246" y="187"/>
                </a:cubicBezTo>
                <a:cubicBezTo>
                  <a:pt x="262" y="169"/>
                  <a:pt x="308" y="120"/>
                  <a:pt x="309" y="118"/>
                </a:cubicBezTo>
                <a:cubicBezTo>
                  <a:pt x="310" y="116"/>
                  <a:pt x="260" y="166"/>
                  <a:pt x="252" y="175"/>
                </a:cubicBezTo>
                <a:cubicBezTo>
                  <a:pt x="254" y="172"/>
                  <a:pt x="258" y="175"/>
                  <a:pt x="261" y="172"/>
                </a:cubicBezTo>
                <a:cubicBezTo>
                  <a:pt x="264" y="169"/>
                  <a:pt x="286" y="139"/>
                  <a:pt x="288" y="136"/>
                </a:cubicBezTo>
                <a:cubicBezTo>
                  <a:pt x="301" y="120"/>
                  <a:pt x="288" y="136"/>
                  <a:pt x="303" y="121"/>
                </a:cubicBezTo>
                <a:cubicBezTo>
                  <a:pt x="311" y="113"/>
                  <a:pt x="322" y="111"/>
                  <a:pt x="330" y="103"/>
                </a:cubicBezTo>
                <a:cubicBezTo>
                  <a:pt x="342" y="91"/>
                  <a:pt x="352" y="79"/>
                  <a:pt x="366" y="70"/>
                </a:cubicBezTo>
                <a:cubicBezTo>
                  <a:pt x="373" y="60"/>
                  <a:pt x="378" y="56"/>
                  <a:pt x="390" y="52"/>
                </a:cubicBezTo>
                <a:cubicBezTo>
                  <a:pt x="391" y="49"/>
                  <a:pt x="384" y="43"/>
                  <a:pt x="384" y="40"/>
                </a:cubicBezTo>
                <a:cubicBezTo>
                  <a:pt x="360" y="13"/>
                  <a:pt x="366" y="28"/>
                  <a:pt x="372" y="22"/>
                </a:cubicBezTo>
                <a:cubicBezTo>
                  <a:pt x="366" y="18"/>
                  <a:pt x="356" y="13"/>
                  <a:pt x="363" y="13"/>
                </a:cubicBezTo>
                <a:cubicBezTo>
                  <a:pt x="413" y="14"/>
                  <a:pt x="469" y="0"/>
                  <a:pt x="519" y="1"/>
                </a:cubicBezTo>
                <a:cubicBezTo>
                  <a:pt x="512" y="12"/>
                  <a:pt x="513" y="16"/>
                  <a:pt x="501" y="28"/>
                </a:cubicBezTo>
                <a:cubicBezTo>
                  <a:pt x="489" y="46"/>
                  <a:pt x="511" y="11"/>
                  <a:pt x="504" y="31"/>
                </a:cubicBezTo>
                <a:cubicBezTo>
                  <a:pt x="499" y="39"/>
                  <a:pt x="491" y="69"/>
                  <a:pt x="483" y="85"/>
                </a:cubicBezTo>
                <a:cubicBezTo>
                  <a:pt x="475" y="102"/>
                  <a:pt x="465" y="132"/>
                  <a:pt x="456" y="133"/>
                </a:cubicBezTo>
                <a:cubicBezTo>
                  <a:pt x="442" y="128"/>
                  <a:pt x="441" y="102"/>
                  <a:pt x="429" y="94"/>
                </a:cubicBezTo>
                <a:cubicBezTo>
                  <a:pt x="422" y="104"/>
                  <a:pt x="412" y="117"/>
                  <a:pt x="402" y="124"/>
                </a:cubicBezTo>
                <a:cubicBezTo>
                  <a:pt x="394" y="133"/>
                  <a:pt x="440" y="79"/>
                  <a:pt x="429" y="91"/>
                </a:cubicBezTo>
                <a:cubicBezTo>
                  <a:pt x="418" y="103"/>
                  <a:pt x="357" y="171"/>
                  <a:pt x="336" y="196"/>
                </a:cubicBezTo>
                <a:cubicBezTo>
                  <a:pt x="326" y="208"/>
                  <a:pt x="314" y="233"/>
                  <a:pt x="303" y="244"/>
                </a:cubicBezTo>
                <a:cubicBezTo>
                  <a:pt x="298" y="260"/>
                  <a:pt x="302" y="250"/>
                  <a:pt x="288" y="271"/>
                </a:cubicBezTo>
                <a:cubicBezTo>
                  <a:pt x="286" y="274"/>
                  <a:pt x="282" y="280"/>
                  <a:pt x="282" y="280"/>
                </a:cubicBezTo>
                <a:cubicBezTo>
                  <a:pt x="278" y="295"/>
                  <a:pt x="269" y="302"/>
                  <a:pt x="264" y="316"/>
                </a:cubicBezTo>
                <a:cubicBezTo>
                  <a:pt x="253" y="349"/>
                  <a:pt x="239" y="385"/>
                  <a:pt x="228" y="418"/>
                </a:cubicBezTo>
                <a:cubicBezTo>
                  <a:pt x="223" y="434"/>
                  <a:pt x="215" y="447"/>
                  <a:pt x="210" y="463"/>
                </a:cubicBezTo>
                <a:cubicBezTo>
                  <a:pt x="212" y="462"/>
                  <a:pt x="239" y="373"/>
                  <a:pt x="240" y="376"/>
                </a:cubicBezTo>
                <a:cubicBezTo>
                  <a:pt x="239" y="379"/>
                  <a:pt x="214" y="457"/>
                  <a:pt x="207" y="481"/>
                </a:cubicBezTo>
                <a:cubicBezTo>
                  <a:pt x="205" y="488"/>
                  <a:pt x="200" y="506"/>
                  <a:pt x="198" y="520"/>
                </a:cubicBezTo>
                <a:cubicBezTo>
                  <a:pt x="196" y="534"/>
                  <a:pt x="194" y="559"/>
                  <a:pt x="192" y="568"/>
                </a:cubicBezTo>
                <a:cubicBezTo>
                  <a:pt x="213" y="442"/>
                  <a:pt x="194" y="572"/>
                  <a:pt x="186" y="574"/>
                </a:cubicBezTo>
                <a:cubicBezTo>
                  <a:pt x="148" y="599"/>
                  <a:pt x="108" y="619"/>
                  <a:pt x="54" y="631"/>
                </a:cubicBezTo>
                <a:cubicBezTo>
                  <a:pt x="39" y="636"/>
                  <a:pt x="118" y="612"/>
                  <a:pt x="111" y="613"/>
                </a:cubicBezTo>
                <a:cubicBezTo>
                  <a:pt x="104" y="614"/>
                  <a:pt x="33" y="632"/>
                  <a:pt x="12" y="637"/>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Freeform 16"/>
          <p:cNvSpPr>
            <a:spLocks/>
          </p:cNvSpPr>
          <p:nvPr/>
        </p:nvSpPr>
        <p:spPr bwMode="auto">
          <a:xfrm>
            <a:off x="6269038" y="1052513"/>
            <a:ext cx="955675" cy="590550"/>
          </a:xfrm>
          <a:custGeom>
            <a:avLst/>
            <a:gdLst>
              <a:gd name="T0" fmla="*/ 92075 w 602"/>
              <a:gd name="T1" fmla="*/ 438150 h 372"/>
              <a:gd name="T2" fmla="*/ 131763 w 602"/>
              <a:gd name="T3" fmla="*/ 379413 h 372"/>
              <a:gd name="T4" fmla="*/ 152400 w 602"/>
              <a:gd name="T5" fmla="*/ 239713 h 372"/>
              <a:gd name="T6" fmla="*/ 211138 w 602"/>
              <a:gd name="T7" fmla="*/ 200025 h 372"/>
              <a:gd name="T8" fmla="*/ 390525 w 602"/>
              <a:gd name="T9" fmla="*/ 120650 h 372"/>
              <a:gd name="T10" fmla="*/ 927100 w 602"/>
              <a:gd name="T11" fmla="*/ 80963 h 372"/>
              <a:gd name="T12" fmla="*/ 609600 w 602"/>
              <a:gd name="T13" fmla="*/ 379413 h 372"/>
              <a:gd name="T14" fmla="*/ 250825 w 602"/>
              <a:gd name="T15" fmla="*/ 557213 h 372"/>
              <a:gd name="T16" fmla="*/ 92075 w 602"/>
              <a:gd name="T17" fmla="*/ 298450 h 372"/>
              <a:gd name="T18" fmla="*/ 152400 w 602"/>
              <a:gd name="T19" fmla="*/ 258763 h 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2" h="372">
                <a:moveTo>
                  <a:pt x="58" y="276"/>
                </a:moveTo>
                <a:cubicBezTo>
                  <a:pt x="66" y="264"/>
                  <a:pt x="79" y="253"/>
                  <a:pt x="83" y="239"/>
                </a:cubicBezTo>
                <a:cubicBezTo>
                  <a:pt x="92" y="211"/>
                  <a:pt x="84" y="178"/>
                  <a:pt x="96" y="151"/>
                </a:cubicBezTo>
                <a:cubicBezTo>
                  <a:pt x="102" y="137"/>
                  <a:pt x="120" y="133"/>
                  <a:pt x="133" y="126"/>
                </a:cubicBezTo>
                <a:cubicBezTo>
                  <a:pt x="169" y="108"/>
                  <a:pt x="207" y="88"/>
                  <a:pt x="246" y="76"/>
                </a:cubicBezTo>
                <a:cubicBezTo>
                  <a:pt x="359" y="0"/>
                  <a:pt x="406" y="42"/>
                  <a:pt x="584" y="51"/>
                </a:cubicBezTo>
                <a:cubicBezTo>
                  <a:pt x="566" y="272"/>
                  <a:pt x="602" y="220"/>
                  <a:pt x="384" y="239"/>
                </a:cubicBezTo>
                <a:cubicBezTo>
                  <a:pt x="303" y="264"/>
                  <a:pt x="240" y="325"/>
                  <a:pt x="158" y="351"/>
                </a:cubicBezTo>
                <a:cubicBezTo>
                  <a:pt x="26" y="337"/>
                  <a:pt x="0" y="372"/>
                  <a:pt x="58" y="188"/>
                </a:cubicBezTo>
                <a:cubicBezTo>
                  <a:pt x="100" y="53"/>
                  <a:pt x="96" y="229"/>
                  <a:pt x="96" y="163"/>
                </a:cubicBez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9" name="Freeform 17"/>
          <p:cNvSpPr>
            <a:spLocks/>
          </p:cNvSpPr>
          <p:nvPr/>
        </p:nvSpPr>
        <p:spPr bwMode="auto">
          <a:xfrm rot="2582910">
            <a:off x="6569075" y="1128713"/>
            <a:ext cx="506413" cy="568325"/>
          </a:xfrm>
          <a:custGeom>
            <a:avLst/>
            <a:gdLst>
              <a:gd name="T0" fmla="*/ 11709 w 519"/>
              <a:gd name="T1" fmla="*/ 568325 h 637"/>
              <a:gd name="T2" fmla="*/ 23418 w 519"/>
              <a:gd name="T3" fmla="*/ 506764 h 637"/>
              <a:gd name="T4" fmla="*/ 43909 w 519"/>
              <a:gd name="T5" fmla="*/ 453232 h 637"/>
              <a:gd name="T6" fmla="*/ 38054 w 519"/>
              <a:gd name="T7" fmla="*/ 471968 h 637"/>
              <a:gd name="T8" fmla="*/ 64399 w 519"/>
              <a:gd name="T9" fmla="*/ 402378 h 637"/>
              <a:gd name="T10" fmla="*/ 29272 w 519"/>
              <a:gd name="T11" fmla="*/ 482675 h 637"/>
              <a:gd name="T12" fmla="*/ 79036 w 519"/>
              <a:gd name="T13" fmla="*/ 378289 h 637"/>
              <a:gd name="T14" fmla="*/ 128799 w 519"/>
              <a:gd name="T15" fmla="*/ 295315 h 637"/>
              <a:gd name="T16" fmla="*/ 204907 w 519"/>
              <a:gd name="T17" fmla="*/ 196282 h 637"/>
              <a:gd name="T18" fmla="*/ 228325 w 519"/>
              <a:gd name="T19" fmla="*/ 177546 h 637"/>
              <a:gd name="T20" fmla="*/ 178562 w 519"/>
              <a:gd name="T21" fmla="*/ 228401 h 637"/>
              <a:gd name="T22" fmla="*/ 199053 w 519"/>
              <a:gd name="T23" fmla="*/ 215018 h 637"/>
              <a:gd name="T24" fmla="*/ 207834 w 519"/>
              <a:gd name="T25" fmla="*/ 201635 h 637"/>
              <a:gd name="T26" fmla="*/ 240034 w 519"/>
              <a:gd name="T27" fmla="*/ 166840 h 637"/>
              <a:gd name="T28" fmla="*/ 301506 w 519"/>
              <a:gd name="T29" fmla="*/ 105278 h 637"/>
              <a:gd name="T30" fmla="*/ 245888 w 519"/>
              <a:gd name="T31" fmla="*/ 156133 h 637"/>
              <a:gd name="T32" fmla="*/ 254670 w 519"/>
              <a:gd name="T33" fmla="*/ 153457 h 637"/>
              <a:gd name="T34" fmla="*/ 281015 w 519"/>
              <a:gd name="T35" fmla="*/ 121338 h 637"/>
              <a:gd name="T36" fmla="*/ 295652 w 519"/>
              <a:gd name="T37" fmla="*/ 107955 h 637"/>
              <a:gd name="T38" fmla="*/ 321997 w 519"/>
              <a:gd name="T39" fmla="*/ 91896 h 637"/>
              <a:gd name="T40" fmla="*/ 357124 w 519"/>
              <a:gd name="T41" fmla="*/ 62453 h 637"/>
              <a:gd name="T42" fmla="*/ 380542 w 519"/>
              <a:gd name="T43" fmla="*/ 46394 h 637"/>
              <a:gd name="T44" fmla="*/ 374687 w 519"/>
              <a:gd name="T45" fmla="*/ 35688 h 637"/>
              <a:gd name="T46" fmla="*/ 362978 w 519"/>
              <a:gd name="T47" fmla="*/ 19628 h 637"/>
              <a:gd name="T48" fmla="*/ 354196 w 519"/>
              <a:gd name="T49" fmla="*/ 11598 h 637"/>
              <a:gd name="T50" fmla="*/ 506413 w 519"/>
              <a:gd name="T51" fmla="*/ 892 h 637"/>
              <a:gd name="T52" fmla="*/ 488850 w 519"/>
              <a:gd name="T53" fmla="*/ 24981 h 637"/>
              <a:gd name="T54" fmla="*/ 491777 w 519"/>
              <a:gd name="T55" fmla="*/ 27658 h 637"/>
              <a:gd name="T56" fmla="*/ 471286 w 519"/>
              <a:gd name="T57" fmla="*/ 75836 h 637"/>
              <a:gd name="T58" fmla="*/ 444941 w 519"/>
              <a:gd name="T59" fmla="*/ 118661 h 637"/>
              <a:gd name="T60" fmla="*/ 418596 w 519"/>
              <a:gd name="T61" fmla="*/ 83866 h 637"/>
              <a:gd name="T62" fmla="*/ 392251 w 519"/>
              <a:gd name="T63" fmla="*/ 110632 h 637"/>
              <a:gd name="T64" fmla="*/ 418596 w 519"/>
              <a:gd name="T65" fmla="*/ 81189 h 637"/>
              <a:gd name="T66" fmla="*/ 327851 w 519"/>
              <a:gd name="T67" fmla="*/ 174869 h 637"/>
              <a:gd name="T68" fmla="*/ 295652 w 519"/>
              <a:gd name="T69" fmla="*/ 217694 h 637"/>
              <a:gd name="T70" fmla="*/ 281015 w 519"/>
              <a:gd name="T71" fmla="*/ 241783 h 637"/>
              <a:gd name="T72" fmla="*/ 275161 w 519"/>
              <a:gd name="T73" fmla="*/ 249813 h 637"/>
              <a:gd name="T74" fmla="*/ 257597 w 519"/>
              <a:gd name="T75" fmla="*/ 281932 h 637"/>
              <a:gd name="T76" fmla="*/ 222470 w 519"/>
              <a:gd name="T77" fmla="*/ 372935 h 637"/>
              <a:gd name="T78" fmla="*/ 204907 w 519"/>
              <a:gd name="T79" fmla="*/ 413084 h 637"/>
              <a:gd name="T80" fmla="*/ 234179 w 519"/>
              <a:gd name="T81" fmla="*/ 335463 h 637"/>
              <a:gd name="T82" fmla="*/ 201980 w 519"/>
              <a:gd name="T83" fmla="*/ 429143 h 637"/>
              <a:gd name="T84" fmla="*/ 193198 w 519"/>
              <a:gd name="T85" fmla="*/ 463939 h 637"/>
              <a:gd name="T86" fmla="*/ 187344 w 519"/>
              <a:gd name="T87" fmla="*/ 506764 h 637"/>
              <a:gd name="T88" fmla="*/ 181489 w 519"/>
              <a:gd name="T89" fmla="*/ 512117 h 637"/>
              <a:gd name="T90" fmla="*/ 52690 w 519"/>
              <a:gd name="T91" fmla="*/ 562972 h 637"/>
              <a:gd name="T92" fmla="*/ 108308 w 519"/>
              <a:gd name="T93" fmla="*/ 546912 h 637"/>
              <a:gd name="T94" fmla="*/ 11709 w 519"/>
              <a:gd name="T95" fmla="*/ 568325 h 6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9" h="637">
                <a:moveTo>
                  <a:pt x="12" y="637"/>
                </a:moveTo>
                <a:cubicBezTo>
                  <a:pt x="0" y="630"/>
                  <a:pt x="17" y="592"/>
                  <a:pt x="24" y="568"/>
                </a:cubicBezTo>
                <a:cubicBezTo>
                  <a:pt x="29" y="547"/>
                  <a:pt x="43" y="514"/>
                  <a:pt x="45" y="508"/>
                </a:cubicBezTo>
                <a:cubicBezTo>
                  <a:pt x="72" y="430"/>
                  <a:pt x="32" y="541"/>
                  <a:pt x="39" y="529"/>
                </a:cubicBezTo>
                <a:cubicBezTo>
                  <a:pt x="43" y="518"/>
                  <a:pt x="67" y="449"/>
                  <a:pt x="66" y="451"/>
                </a:cubicBezTo>
                <a:cubicBezTo>
                  <a:pt x="65" y="453"/>
                  <a:pt x="28" y="545"/>
                  <a:pt x="30" y="541"/>
                </a:cubicBezTo>
                <a:cubicBezTo>
                  <a:pt x="44" y="519"/>
                  <a:pt x="66" y="446"/>
                  <a:pt x="81" y="424"/>
                </a:cubicBezTo>
                <a:cubicBezTo>
                  <a:pt x="97" y="392"/>
                  <a:pt x="108" y="365"/>
                  <a:pt x="132" y="331"/>
                </a:cubicBezTo>
                <a:cubicBezTo>
                  <a:pt x="153" y="297"/>
                  <a:pt x="193" y="242"/>
                  <a:pt x="210" y="220"/>
                </a:cubicBezTo>
                <a:cubicBezTo>
                  <a:pt x="227" y="198"/>
                  <a:pt x="238" y="193"/>
                  <a:pt x="234" y="199"/>
                </a:cubicBezTo>
                <a:cubicBezTo>
                  <a:pt x="262" y="157"/>
                  <a:pt x="159" y="298"/>
                  <a:pt x="183" y="256"/>
                </a:cubicBezTo>
                <a:cubicBezTo>
                  <a:pt x="222" y="214"/>
                  <a:pt x="193" y="248"/>
                  <a:pt x="204" y="241"/>
                </a:cubicBezTo>
                <a:cubicBezTo>
                  <a:pt x="208" y="238"/>
                  <a:pt x="197" y="245"/>
                  <a:pt x="213" y="226"/>
                </a:cubicBezTo>
                <a:cubicBezTo>
                  <a:pt x="220" y="217"/>
                  <a:pt x="230" y="205"/>
                  <a:pt x="246" y="187"/>
                </a:cubicBezTo>
                <a:cubicBezTo>
                  <a:pt x="262" y="169"/>
                  <a:pt x="308" y="120"/>
                  <a:pt x="309" y="118"/>
                </a:cubicBezTo>
                <a:cubicBezTo>
                  <a:pt x="310" y="116"/>
                  <a:pt x="260" y="166"/>
                  <a:pt x="252" y="175"/>
                </a:cubicBezTo>
                <a:cubicBezTo>
                  <a:pt x="254" y="172"/>
                  <a:pt x="258" y="175"/>
                  <a:pt x="261" y="172"/>
                </a:cubicBezTo>
                <a:cubicBezTo>
                  <a:pt x="264" y="169"/>
                  <a:pt x="286" y="139"/>
                  <a:pt x="288" y="136"/>
                </a:cubicBezTo>
                <a:cubicBezTo>
                  <a:pt x="301" y="120"/>
                  <a:pt x="288" y="136"/>
                  <a:pt x="303" y="121"/>
                </a:cubicBezTo>
                <a:cubicBezTo>
                  <a:pt x="311" y="113"/>
                  <a:pt x="322" y="111"/>
                  <a:pt x="330" y="103"/>
                </a:cubicBezTo>
                <a:cubicBezTo>
                  <a:pt x="342" y="91"/>
                  <a:pt x="352" y="79"/>
                  <a:pt x="366" y="70"/>
                </a:cubicBezTo>
                <a:cubicBezTo>
                  <a:pt x="373" y="60"/>
                  <a:pt x="378" y="56"/>
                  <a:pt x="390" y="52"/>
                </a:cubicBezTo>
                <a:cubicBezTo>
                  <a:pt x="391" y="49"/>
                  <a:pt x="384" y="43"/>
                  <a:pt x="384" y="40"/>
                </a:cubicBezTo>
                <a:cubicBezTo>
                  <a:pt x="360" y="13"/>
                  <a:pt x="366" y="28"/>
                  <a:pt x="372" y="22"/>
                </a:cubicBezTo>
                <a:cubicBezTo>
                  <a:pt x="366" y="18"/>
                  <a:pt x="356" y="13"/>
                  <a:pt x="363" y="13"/>
                </a:cubicBezTo>
                <a:cubicBezTo>
                  <a:pt x="413" y="14"/>
                  <a:pt x="469" y="0"/>
                  <a:pt x="519" y="1"/>
                </a:cubicBezTo>
                <a:cubicBezTo>
                  <a:pt x="512" y="12"/>
                  <a:pt x="513" y="16"/>
                  <a:pt x="501" y="28"/>
                </a:cubicBezTo>
                <a:cubicBezTo>
                  <a:pt x="489" y="46"/>
                  <a:pt x="511" y="11"/>
                  <a:pt x="504" y="31"/>
                </a:cubicBezTo>
                <a:cubicBezTo>
                  <a:pt x="499" y="39"/>
                  <a:pt x="491" y="69"/>
                  <a:pt x="483" y="85"/>
                </a:cubicBezTo>
                <a:cubicBezTo>
                  <a:pt x="475" y="102"/>
                  <a:pt x="465" y="132"/>
                  <a:pt x="456" y="133"/>
                </a:cubicBezTo>
                <a:cubicBezTo>
                  <a:pt x="442" y="128"/>
                  <a:pt x="441" y="102"/>
                  <a:pt x="429" y="94"/>
                </a:cubicBezTo>
                <a:cubicBezTo>
                  <a:pt x="422" y="104"/>
                  <a:pt x="412" y="117"/>
                  <a:pt x="402" y="124"/>
                </a:cubicBezTo>
                <a:cubicBezTo>
                  <a:pt x="394" y="133"/>
                  <a:pt x="440" y="79"/>
                  <a:pt x="429" y="91"/>
                </a:cubicBezTo>
                <a:cubicBezTo>
                  <a:pt x="418" y="103"/>
                  <a:pt x="357" y="171"/>
                  <a:pt x="336" y="196"/>
                </a:cubicBezTo>
                <a:cubicBezTo>
                  <a:pt x="326" y="208"/>
                  <a:pt x="314" y="233"/>
                  <a:pt x="303" y="244"/>
                </a:cubicBezTo>
                <a:cubicBezTo>
                  <a:pt x="298" y="260"/>
                  <a:pt x="302" y="250"/>
                  <a:pt x="288" y="271"/>
                </a:cubicBezTo>
                <a:cubicBezTo>
                  <a:pt x="286" y="274"/>
                  <a:pt x="282" y="280"/>
                  <a:pt x="282" y="280"/>
                </a:cubicBezTo>
                <a:cubicBezTo>
                  <a:pt x="278" y="295"/>
                  <a:pt x="269" y="302"/>
                  <a:pt x="264" y="316"/>
                </a:cubicBezTo>
                <a:cubicBezTo>
                  <a:pt x="253" y="349"/>
                  <a:pt x="239" y="385"/>
                  <a:pt x="228" y="418"/>
                </a:cubicBezTo>
                <a:cubicBezTo>
                  <a:pt x="223" y="434"/>
                  <a:pt x="215" y="447"/>
                  <a:pt x="210" y="463"/>
                </a:cubicBezTo>
                <a:cubicBezTo>
                  <a:pt x="212" y="462"/>
                  <a:pt x="239" y="373"/>
                  <a:pt x="240" y="376"/>
                </a:cubicBezTo>
                <a:cubicBezTo>
                  <a:pt x="239" y="379"/>
                  <a:pt x="214" y="457"/>
                  <a:pt x="207" y="481"/>
                </a:cubicBezTo>
                <a:cubicBezTo>
                  <a:pt x="205" y="488"/>
                  <a:pt x="200" y="506"/>
                  <a:pt x="198" y="520"/>
                </a:cubicBezTo>
                <a:cubicBezTo>
                  <a:pt x="196" y="534"/>
                  <a:pt x="194" y="559"/>
                  <a:pt x="192" y="568"/>
                </a:cubicBezTo>
                <a:cubicBezTo>
                  <a:pt x="213" y="442"/>
                  <a:pt x="194" y="572"/>
                  <a:pt x="186" y="574"/>
                </a:cubicBezTo>
                <a:cubicBezTo>
                  <a:pt x="148" y="599"/>
                  <a:pt x="108" y="619"/>
                  <a:pt x="54" y="631"/>
                </a:cubicBezTo>
                <a:cubicBezTo>
                  <a:pt x="39" y="636"/>
                  <a:pt x="118" y="612"/>
                  <a:pt x="111" y="613"/>
                </a:cubicBezTo>
                <a:cubicBezTo>
                  <a:pt x="104" y="614"/>
                  <a:pt x="33" y="632"/>
                  <a:pt x="12" y="637"/>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02" name="Freeform 18"/>
          <p:cNvSpPr>
            <a:spLocks/>
          </p:cNvSpPr>
          <p:nvPr/>
        </p:nvSpPr>
        <p:spPr bwMode="auto">
          <a:xfrm rot="11170102" flipH="1">
            <a:off x="3276600" y="533400"/>
            <a:ext cx="457200" cy="457200"/>
          </a:xfrm>
          <a:custGeom>
            <a:avLst/>
            <a:gdLst>
              <a:gd name="T0" fmla="*/ 10571 w 519"/>
              <a:gd name="T1" fmla="*/ 457200 h 637"/>
              <a:gd name="T2" fmla="*/ 21142 w 519"/>
              <a:gd name="T3" fmla="*/ 407676 h 637"/>
              <a:gd name="T4" fmla="*/ 39642 w 519"/>
              <a:gd name="T5" fmla="*/ 364612 h 637"/>
              <a:gd name="T6" fmla="*/ 34356 w 519"/>
              <a:gd name="T7" fmla="*/ 379684 h 637"/>
              <a:gd name="T8" fmla="*/ 58141 w 519"/>
              <a:gd name="T9" fmla="*/ 323700 h 637"/>
              <a:gd name="T10" fmla="*/ 26428 w 519"/>
              <a:gd name="T11" fmla="*/ 388297 h 637"/>
              <a:gd name="T12" fmla="*/ 71355 w 519"/>
              <a:gd name="T13" fmla="*/ 304322 h 637"/>
              <a:gd name="T14" fmla="*/ 116282 w 519"/>
              <a:gd name="T15" fmla="*/ 237572 h 637"/>
              <a:gd name="T16" fmla="*/ 184994 w 519"/>
              <a:gd name="T17" fmla="*/ 157903 h 637"/>
              <a:gd name="T18" fmla="*/ 206136 w 519"/>
              <a:gd name="T19" fmla="*/ 142830 h 637"/>
              <a:gd name="T20" fmla="*/ 161209 w 519"/>
              <a:gd name="T21" fmla="*/ 183741 h 637"/>
              <a:gd name="T22" fmla="*/ 179709 w 519"/>
              <a:gd name="T23" fmla="*/ 172975 h 637"/>
              <a:gd name="T24" fmla="*/ 187637 w 519"/>
              <a:gd name="T25" fmla="*/ 162209 h 637"/>
              <a:gd name="T26" fmla="*/ 216708 w 519"/>
              <a:gd name="T27" fmla="*/ 134217 h 637"/>
              <a:gd name="T28" fmla="*/ 272206 w 519"/>
              <a:gd name="T29" fmla="*/ 84693 h 637"/>
              <a:gd name="T30" fmla="*/ 221993 w 519"/>
              <a:gd name="T31" fmla="*/ 125604 h 637"/>
              <a:gd name="T32" fmla="*/ 229921 w 519"/>
              <a:gd name="T33" fmla="*/ 123451 h 637"/>
              <a:gd name="T34" fmla="*/ 253706 w 519"/>
              <a:gd name="T35" fmla="*/ 97613 h 637"/>
              <a:gd name="T36" fmla="*/ 266920 w 519"/>
              <a:gd name="T37" fmla="*/ 86846 h 637"/>
              <a:gd name="T38" fmla="*/ 290705 w 519"/>
              <a:gd name="T39" fmla="*/ 73927 h 637"/>
              <a:gd name="T40" fmla="*/ 322418 w 519"/>
              <a:gd name="T41" fmla="*/ 50242 h 637"/>
              <a:gd name="T42" fmla="*/ 343561 w 519"/>
              <a:gd name="T43" fmla="*/ 37322 h 637"/>
              <a:gd name="T44" fmla="*/ 338275 w 519"/>
              <a:gd name="T45" fmla="*/ 28710 h 637"/>
              <a:gd name="T46" fmla="*/ 327704 w 519"/>
              <a:gd name="T47" fmla="*/ 15790 h 637"/>
              <a:gd name="T48" fmla="*/ 319776 w 519"/>
              <a:gd name="T49" fmla="*/ 9331 h 637"/>
              <a:gd name="T50" fmla="*/ 457200 w 519"/>
              <a:gd name="T51" fmla="*/ 718 h 637"/>
              <a:gd name="T52" fmla="*/ 441343 w 519"/>
              <a:gd name="T53" fmla="*/ 20097 h 637"/>
              <a:gd name="T54" fmla="*/ 443986 w 519"/>
              <a:gd name="T55" fmla="*/ 22250 h 637"/>
              <a:gd name="T56" fmla="*/ 425487 w 519"/>
              <a:gd name="T57" fmla="*/ 61008 h 637"/>
              <a:gd name="T58" fmla="*/ 401702 w 519"/>
              <a:gd name="T59" fmla="*/ 95459 h 637"/>
              <a:gd name="T60" fmla="*/ 377917 w 519"/>
              <a:gd name="T61" fmla="*/ 67468 h 637"/>
              <a:gd name="T62" fmla="*/ 354132 w 519"/>
              <a:gd name="T63" fmla="*/ 89000 h 637"/>
              <a:gd name="T64" fmla="*/ 377917 w 519"/>
              <a:gd name="T65" fmla="*/ 65314 h 637"/>
              <a:gd name="T66" fmla="*/ 295991 w 519"/>
              <a:gd name="T67" fmla="*/ 140677 h 637"/>
              <a:gd name="T68" fmla="*/ 266920 w 519"/>
              <a:gd name="T69" fmla="*/ 175128 h 637"/>
              <a:gd name="T70" fmla="*/ 253706 w 519"/>
              <a:gd name="T71" fmla="*/ 194507 h 637"/>
              <a:gd name="T72" fmla="*/ 248421 w 519"/>
              <a:gd name="T73" fmla="*/ 200967 h 637"/>
              <a:gd name="T74" fmla="*/ 232564 w 519"/>
              <a:gd name="T75" fmla="*/ 226806 h 637"/>
              <a:gd name="T76" fmla="*/ 200851 w 519"/>
              <a:gd name="T77" fmla="*/ 300015 h 637"/>
              <a:gd name="T78" fmla="*/ 184994 w 519"/>
              <a:gd name="T79" fmla="*/ 332313 h 637"/>
              <a:gd name="T80" fmla="*/ 211422 w 519"/>
              <a:gd name="T81" fmla="*/ 269870 h 637"/>
              <a:gd name="T82" fmla="*/ 182351 w 519"/>
              <a:gd name="T83" fmla="*/ 345233 h 637"/>
              <a:gd name="T84" fmla="*/ 174423 w 519"/>
              <a:gd name="T85" fmla="*/ 373224 h 637"/>
              <a:gd name="T86" fmla="*/ 169138 w 519"/>
              <a:gd name="T87" fmla="*/ 407676 h 637"/>
              <a:gd name="T88" fmla="*/ 163852 w 519"/>
              <a:gd name="T89" fmla="*/ 411982 h 637"/>
              <a:gd name="T90" fmla="*/ 47570 w 519"/>
              <a:gd name="T91" fmla="*/ 452894 h 637"/>
              <a:gd name="T92" fmla="*/ 97783 w 519"/>
              <a:gd name="T93" fmla="*/ 439974 h 637"/>
              <a:gd name="T94" fmla="*/ 10571 w 519"/>
              <a:gd name="T95" fmla="*/ 457200 h 6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9" h="637">
                <a:moveTo>
                  <a:pt x="12" y="637"/>
                </a:moveTo>
                <a:cubicBezTo>
                  <a:pt x="0" y="630"/>
                  <a:pt x="17" y="592"/>
                  <a:pt x="24" y="568"/>
                </a:cubicBezTo>
                <a:cubicBezTo>
                  <a:pt x="29" y="547"/>
                  <a:pt x="43" y="514"/>
                  <a:pt x="45" y="508"/>
                </a:cubicBezTo>
                <a:cubicBezTo>
                  <a:pt x="72" y="430"/>
                  <a:pt x="32" y="541"/>
                  <a:pt x="39" y="529"/>
                </a:cubicBezTo>
                <a:cubicBezTo>
                  <a:pt x="43" y="518"/>
                  <a:pt x="67" y="449"/>
                  <a:pt x="66" y="451"/>
                </a:cubicBezTo>
                <a:cubicBezTo>
                  <a:pt x="65" y="453"/>
                  <a:pt x="28" y="545"/>
                  <a:pt x="30" y="541"/>
                </a:cubicBezTo>
                <a:cubicBezTo>
                  <a:pt x="44" y="519"/>
                  <a:pt x="66" y="446"/>
                  <a:pt x="81" y="424"/>
                </a:cubicBezTo>
                <a:cubicBezTo>
                  <a:pt x="97" y="392"/>
                  <a:pt x="108" y="365"/>
                  <a:pt x="132" y="331"/>
                </a:cubicBezTo>
                <a:cubicBezTo>
                  <a:pt x="153" y="297"/>
                  <a:pt x="193" y="242"/>
                  <a:pt x="210" y="220"/>
                </a:cubicBezTo>
                <a:cubicBezTo>
                  <a:pt x="227" y="198"/>
                  <a:pt x="238" y="193"/>
                  <a:pt x="234" y="199"/>
                </a:cubicBezTo>
                <a:cubicBezTo>
                  <a:pt x="262" y="157"/>
                  <a:pt x="159" y="298"/>
                  <a:pt x="183" y="256"/>
                </a:cubicBezTo>
                <a:cubicBezTo>
                  <a:pt x="222" y="214"/>
                  <a:pt x="193" y="248"/>
                  <a:pt x="204" y="241"/>
                </a:cubicBezTo>
                <a:cubicBezTo>
                  <a:pt x="208" y="238"/>
                  <a:pt x="197" y="245"/>
                  <a:pt x="213" y="226"/>
                </a:cubicBezTo>
                <a:cubicBezTo>
                  <a:pt x="220" y="217"/>
                  <a:pt x="230" y="205"/>
                  <a:pt x="246" y="187"/>
                </a:cubicBezTo>
                <a:cubicBezTo>
                  <a:pt x="262" y="169"/>
                  <a:pt x="308" y="120"/>
                  <a:pt x="309" y="118"/>
                </a:cubicBezTo>
                <a:cubicBezTo>
                  <a:pt x="310" y="116"/>
                  <a:pt x="260" y="166"/>
                  <a:pt x="252" y="175"/>
                </a:cubicBezTo>
                <a:cubicBezTo>
                  <a:pt x="254" y="172"/>
                  <a:pt x="258" y="175"/>
                  <a:pt x="261" y="172"/>
                </a:cubicBezTo>
                <a:cubicBezTo>
                  <a:pt x="264" y="169"/>
                  <a:pt x="286" y="139"/>
                  <a:pt x="288" y="136"/>
                </a:cubicBezTo>
                <a:cubicBezTo>
                  <a:pt x="301" y="120"/>
                  <a:pt x="288" y="136"/>
                  <a:pt x="303" y="121"/>
                </a:cubicBezTo>
                <a:cubicBezTo>
                  <a:pt x="311" y="113"/>
                  <a:pt x="322" y="111"/>
                  <a:pt x="330" y="103"/>
                </a:cubicBezTo>
                <a:cubicBezTo>
                  <a:pt x="342" y="91"/>
                  <a:pt x="352" y="79"/>
                  <a:pt x="366" y="70"/>
                </a:cubicBezTo>
                <a:cubicBezTo>
                  <a:pt x="373" y="60"/>
                  <a:pt x="378" y="56"/>
                  <a:pt x="390" y="52"/>
                </a:cubicBezTo>
                <a:cubicBezTo>
                  <a:pt x="391" y="49"/>
                  <a:pt x="384" y="43"/>
                  <a:pt x="384" y="40"/>
                </a:cubicBezTo>
                <a:cubicBezTo>
                  <a:pt x="360" y="13"/>
                  <a:pt x="366" y="28"/>
                  <a:pt x="372" y="22"/>
                </a:cubicBezTo>
                <a:cubicBezTo>
                  <a:pt x="366" y="18"/>
                  <a:pt x="356" y="13"/>
                  <a:pt x="363" y="13"/>
                </a:cubicBezTo>
                <a:cubicBezTo>
                  <a:pt x="413" y="14"/>
                  <a:pt x="469" y="0"/>
                  <a:pt x="519" y="1"/>
                </a:cubicBezTo>
                <a:cubicBezTo>
                  <a:pt x="512" y="12"/>
                  <a:pt x="513" y="16"/>
                  <a:pt x="501" y="28"/>
                </a:cubicBezTo>
                <a:cubicBezTo>
                  <a:pt x="489" y="46"/>
                  <a:pt x="511" y="11"/>
                  <a:pt x="504" y="31"/>
                </a:cubicBezTo>
                <a:cubicBezTo>
                  <a:pt x="499" y="39"/>
                  <a:pt x="491" y="69"/>
                  <a:pt x="483" y="85"/>
                </a:cubicBezTo>
                <a:cubicBezTo>
                  <a:pt x="475" y="102"/>
                  <a:pt x="465" y="132"/>
                  <a:pt x="456" y="133"/>
                </a:cubicBezTo>
                <a:cubicBezTo>
                  <a:pt x="442" y="128"/>
                  <a:pt x="441" y="102"/>
                  <a:pt x="429" y="94"/>
                </a:cubicBezTo>
                <a:cubicBezTo>
                  <a:pt x="422" y="104"/>
                  <a:pt x="412" y="117"/>
                  <a:pt x="402" y="124"/>
                </a:cubicBezTo>
                <a:cubicBezTo>
                  <a:pt x="394" y="133"/>
                  <a:pt x="440" y="79"/>
                  <a:pt x="429" y="91"/>
                </a:cubicBezTo>
                <a:cubicBezTo>
                  <a:pt x="418" y="103"/>
                  <a:pt x="357" y="171"/>
                  <a:pt x="336" y="196"/>
                </a:cubicBezTo>
                <a:cubicBezTo>
                  <a:pt x="326" y="208"/>
                  <a:pt x="314" y="233"/>
                  <a:pt x="303" y="244"/>
                </a:cubicBezTo>
                <a:cubicBezTo>
                  <a:pt x="298" y="260"/>
                  <a:pt x="302" y="250"/>
                  <a:pt x="288" y="271"/>
                </a:cubicBezTo>
                <a:cubicBezTo>
                  <a:pt x="286" y="274"/>
                  <a:pt x="282" y="280"/>
                  <a:pt x="282" y="280"/>
                </a:cubicBezTo>
                <a:cubicBezTo>
                  <a:pt x="278" y="295"/>
                  <a:pt x="269" y="302"/>
                  <a:pt x="264" y="316"/>
                </a:cubicBezTo>
                <a:cubicBezTo>
                  <a:pt x="253" y="349"/>
                  <a:pt x="239" y="385"/>
                  <a:pt x="228" y="418"/>
                </a:cubicBezTo>
                <a:cubicBezTo>
                  <a:pt x="223" y="434"/>
                  <a:pt x="215" y="447"/>
                  <a:pt x="210" y="463"/>
                </a:cubicBezTo>
                <a:cubicBezTo>
                  <a:pt x="212" y="462"/>
                  <a:pt x="239" y="373"/>
                  <a:pt x="240" y="376"/>
                </a:cubicBezTo>
                <a:cubicBezTo>
                  <a:pt x="239" y="379"/>
                  <a:pt x="214" y="457"/>
                  <a:pt x="207" y="481"/>
                </a:cubicBezTo>
                <a:cubicBezTo>
                  <a:pt x="205" y="488"/>
                  <a:pt x="200" y="506"/>
                  <a:pt x="198" y="520"/>
                </a:cubicBezTo>
                <a:cubicBezTo>
                  <a:pt x="196" y="534"/>
                  <a:pt x="194" y="559"/>
                  <a:pt x="192" y="568"/>
                </a:cubicBezTo>
                <a:cubicBezTo>
                  <a:pt x="213" y="442"/>
                  <a:pt x="194" y="572"/>
                  <a:pt x="186" y="574"/>
                </a:cubicBezTo>
                <a:cubicBezTo>
                  <a:pt x="148" y="599"/>
                  <a:pt x="108" y="619"/>
                  <a:pt x="54" y="631"/>
                </a:cubicBezTo>
                <a:cubicBezTo>
                  <a:pt x="39" y="636"/>
                  <a:pt x="118" y="612"/>
                  <a:pt x="111" y="613"/>
                </a:cubicBezTo>
                <a:cubicBezTo>
                  <a:pt x="104" y="614"/>
                  <a:pt x="33" y="632"/>
                  <a:pt x="12" y="637"/>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03" name="Freeform 19"/>
          <p:cNvSpPr>
            <a:spLocks/>
          </p:cNvSpPr>
          <p:nvPr/>
        </p:nvSpPr>
        <p:spPr bwMode="auto">
          <a:xfrm rot="1618749" flipH="1">
            <a:off x="4191000" y="1447800"/>
            <a:ext cx="579438" cy="412750"/>
          </a:xfrm>
          <a:custGeom>
            <a:avLst/>
            <a:gdLst>
              <a:gd name="T0" fmla="*/ 13397 w 519"/>
              <a:gd name="T1" fmla="*/ 412750 h 637"/>
              <a:gd name="T2" fmla="*/ 26795 w 519"/>
              <a:gd name="T3" fmla="*/ 368041 h 637"/>
              <a:gd name="T4" fmla="*/ 50240 w 519"/>
              <a:gd name="T5" fmla="*/ 329163 h 637"/>
              <a:gd name="T6" fmla="*/ 43542 w 519"/>
              <a:gd name="T7" fmla="*/ 342770 h 637"/>
              <a:gd name="T8" fmla="*/ 73686 w 519"/>
              <a:gd name="T9" fmla="*/ 292230 h 637"/>
              <a:gd name="T10" fmla="*/ 33494 w 519"/>
              <a:gd name="T11" fmla="*/ 350546 h 637"/>
              <a:gd name="T12" fmla="*/ 90433 w 519"/>
              <a:gd name="T13" fmla="*/ 274735 h 637"/>
              <a:gd name="T14" fmla="*/ 147372 w 519"/>
              <a:gd name="T15" fmla="*/ 214474 h 637"/>
              <a:gd name="T16" fmla="*/ 234455 w 519"/>
              <a:gd name="T17" fmla="*/ 142551 h 637"/>
              <a:gd name="T18" fmla="*/ 261250 w 519"/>
              <a:gd name="T19" fmla="*/ 128944 h 637"/>
              <a:gd name="T20" fmla="*/ 204311 w 519"/>
              <a:gd name="T21" fmla="*/ 165878 h 637"/>
              <a:gd name="T22" fmla="*/ 227756 w 519"/>
              <a:gd name="T23" fmla="*/ 156158 h 637"/>
              <a:gd name="T24" fmla="*/ 237804 w 519"/>
              <a:gd name="T25" fmla="*/ 146439 h 637"/>
              <a:gd name="T26" fmla="*/ 274647 w 519"/>
              <a:gd name="T27" fmla="*/ 121168 h 637"/>
              <a:gd name="T28" fmla="*/ 344983 w 519"/>
              <a:gd name="T29" fmla="*/ 76459 h 637"/>
              <a:gd name="T30" fmla="*/ 281346 w 519"/>
              <a:gd name="T31" fmla="*/ 113393 h 637"/>
              <a:gd name="T32" fmla="*/ 291394 w 519"/>
              <a:gd name="T33" fmla="*/ 111449 h 637"/>
              <a:gd name="T34" fmla="*/ 321538 w 519"/>
              <a:gd name="T35" fmla="*/ 88122 h 637"/>
              <a:gd name="T36" fmla="*/ 338285 w 519"/>
              <a:gd name="T37" fmla="*/ 78403 h 637"/>
              <a:gd name="T38" fmla="*/ 368429 w 519"/>
              <a:gd name="T39" fmla="*/ 66740 h 637"/>
              <a:gd name="T40" fmla="*/ 408621 w 519"/>
              <a:gd name="T41" fmla="*/ 45357 h 637"/>
              <a:gd name="T42" fmla="*/ 435416 w 519"/>
              <a:gd name="T43" fmla="*/ 33694 h 637"/>
              <a:gd name="T44" fmla="*/ 428717 w 519"/>
              <a:gd name="T45" fmla="*/ 25918 h 637"/>
              <a:gd name="T46" fmla="*/ 415320 w 519"/>
              <a:gd name="T47" fmla="*/ 14255 h 637"/>
              <a:gd name="T48" fmla="*/ 405272 w 519"/>
              <a:gd name="T49" fmla="*/ 8423 h 637"/>
              <a:gd name="T50" fmla="*/ 579438 w 519"/>
              <a:gd name="T51" fmla="*/ 648 h 637"/>
              <a:gd name="T52" fmla="*/ 559342 w 519"/>
              <a:gd name="T53" fmla="*/ 18143 h 637"/>
              <a:gd name="T54" fmla="*/ 562691 w 519"/>
              <a:gd name="T55" fmla="*/ 20087 h 637"/>
              <a:gd name="T56" fmla="*/ 539246 w 519"/>
              <a:gd name="T57" fmla="*/ 55077 h 637"/>
              <a:gd name="T58" fmla="*/ 509102 w 519"/>
              <a:gd name="T59" fmla="*/ 86179 h 637"/>
              <a:gd name="T60" fmla="*/ 478957 w 519"/>
              <a:gd name="T61" fmla="*/ 60908 h 637"/>
              <a:gd name="T62" fmla="*/ 448813 w 519"/>
              <a:gd name="T63" fmla="*/ 80347 h 637"/>
              <a:gd name="T64" fmla="*/ 478957 w 519"/>
              <a:gd name="T65" fmla="*/ 58964 h 637"/>
              <a:gd name="T66" fmla="*/ 375127 w 519"/>
              <a:gd name="T67" fmla="*/ 127000 h 637"/>
              <a:gd name="T68" fmla="*/ 338285 w 519"/>
              <a:gd name="T69" fmla="*/ 158102 h 637"/>
              <a:gd name="T70" fmla="*/ 321538 w 519"/>
              <a:gd name="T71" fmla="*/ 175597 h 637"/>
              <a:gd name="T72" fmla="*/ 314839 w 519"/>
              <a:gd name="T73" fmla="*/ 181429 h 637"/>
              <a:gd name="T74" fmla="*/ 294743 w 519"/>
              <a:gd name="T75" fmla="*/ 204755 h 637"/>
              <a:gd name="T76" fmla="*/ 254551 w 519"/>
              <a:gd name="T77" fmla="*/ 270847 h 637"/>
              <a:gd name="T78" fmla="*/ 234455 w 519"/>
              <a:gd name="T79" fmla="*/ 300005 h 637"/>
              <a:gd name="T80" fmla="*/ 267948 w 519"/>
              <a:gd name="T81" fmla="*/ 243633 h 637"/>
              <a:gd name="T82" fmla="*/ 231105 w 519"/>
              <a:gd name="T83" fmla="*/ 311668 h 637"/>
              <a:gd name="T84" fmla="*/ 221057 w 519"/>
              <a:gd name="T85" fmla="*/ 336939 h 637"/>
              <a:gd name="T86" fmla="*/ 214359 w 519"/>
              <a:gd name="T87" fmla="*/ 368041 h 637"/>
              <a:gd name="T88" fmla="*/ 207660 w 519"/>
              <a:gd name="T89" fmla="*/ 371929 h 637"/>
              <a:gd name="T90" fmla="*/ 60288 w 519"/>
              <a:gd name="T91" fmla="*/ 408862 h 637"/>
              <a:gd name="T92" fmla="*/ 123926 w 519"/>
              <a:gd name="T93" fmla="*/ 397199 h 637"/>
              <a:gd name="T94" fmla="*/ 13397 w 519"/>
              <a:gd name="T95" fmla="*/ 412750 h 6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9" h="637">
                <a:moveTo>
                  <a:pt x="12" y="637"/>
                </a:moveTo>
                <a:cubicBezTo>
                  <a:pt x="0" y="630"/>
                  <a:pt x="17" y="592"/>
                  <a:pt x="24" y="568"/>
                </a:cubicBezTo>
                <a:cubicBezTo>
                  <a:pt x="29" y="547"/>
                  <a:pt x="43" y="514"/>
                  <a:pt x="45" y="508"/>
                </a:cubicBezTo>
                <a:cubicBezTo>
                  <a:pt x="72" y="430"/>
                  <a:pt x="32" y="541"/>
                  <a:pt x="39" y="529"/>
                </a:cubicBezTo>
                <a:cubicBezTo>
                  <a:pt x="43" y="518"/>
                  <a:pt x="67" y="449"/>
                  <a:pt x="66" y="451"/>
                </a:cubicBezTo>
                <a:cubicBezTo>
                  <a:pt x="65" y="453"/>
                  <a:pt x="28" y="545"/>
                  <a:pt x="30" y="541"/>
                </a:cubicBezTo>
                <a:cubicBezTo>
                  <a:pt x="44" y="519"/>
                  <a:pt x="66" y="446"/>
                  <a:pt x="81" y="424"/>
                </a:cubicBezTo>
                <a:cubicBezTo>
                  <a:pt x="97" y="392"/>
                  <a:pt x="108" y="365"/>
                  <a:pt x="132" y="331"/>
                </a:cubicBezTo>
                <a:cubicBezTo>
                  <a:pt x="153" y="297"/>
                  <a:pt x="193" y="242"/>
                  <a:pt x="210" y="220"/>
                </a:cubicBezTo>
                <a:cubicBezTo>
                  <a:pt x="227" y="198"/>
                  <a:pt x="238" y="193"/>
                  <a:pt x="234" y="199"/>
                </a:cubicBezTo>
                <a:cubicBezTo>
                  <a:pt x="262" y="157"/>
                  <a:pt x="159" y="298"/>
                  <a:pt x="183" y="256"/>
                </a:cubicBezTo>
                <a:cubicBezTo>
                  <a:pt x="222" y="214"/>
                  <a:pt x="193" y="248"/>
                  <a:pt x="204" y="241"/>
                </a:cubicBezTo>
                <a:cubicBezTo>
                  <a:pt x="208" y="238"/>
                  <a:pt x="197" y="245"/>
                  <a:pt x="213" y="226"/>
                </a:cubicBezTo>
                <a:cubicBezTo>
                  <a:pt x="220" y="217"/>
                  <a:pt x="230" y="205"/>
                  <a:pt x="246" y="187"/>
                </a:cubicBezTo>
                <a:cubicBezTo>
                  <a:pt x="262" y="169"/>
                  <a:pt x="308" y="120"/>
                  <a:pt x="309" y="118"/>
                </a:cubicBezTo>
                <a:cubicBezTo>
                  <a:pt x="310" y="116"/>
                  <a:pt x="260" y="166"/>
                  <a:pt x="252" y="175"/>
                </a:cubicBezTo>
                <a:cubicBezTo>
                  <a:pt x="254" y="172"/>
                  <a:pt x="258" y="175"/>
                  <a:pt x="261" y="172"/>
                </a:cubicBezTo>
                <a:cubicBezTo>
                  <a:pt x="264" y="169"/>
                  <a:pt x="286" y="139"/>
                  <a:pt x="288" y="136"/>
                </a:cubicBezTo>
                <a:cubicBezTo>
                  <a:pt x="301" y="120"/>
                  <a:pt x="288" y="136"/>
                  <a:pt x="303" y="121"/>
                </a:cubicBezTo>
                <a:cubicBezTo>
                  <a:pt x="311" y="113"/>
                  <a:pt x="322" y="111"/>
                  <a:pt x="330" y="103"/>
                </a:cubicBezTo>
                <a:cubicBezTo>
                  <a:pt x="342" y="91"/>
                  <a:pt x="352" y="79"/>
                  <a:pt x="366" y="70"/>
                </a:cubicBezTo>
                <a:cubicBezTo>
                  <a:pt x="373" y="60"/>
                  <a:pt x="378" y="56"/>
                  <a:pt x="390" y="52"/>
                </a:cubicBezTo>
                <a:cubicBezTo>
                  <a:pt x="391" y="49"/>
                  <a:pt x="384" y="43"/>
                  <a:pt x="384" y="40"/>
                </a:cubicBezTo>
                <a:cubicBezTo>
                  <a:pt x="360" y="13"/>
                  <a:pt x="366" y="28"/>
                  <a:pt x="372" y="22"/>
                </a:cubicBezTo>
                <a:cubicBezTo>
                  <a:pt x="366" y="18"/>
                  <a:pt x="356" y="13"/>
                  <a:pt x="363" y="13"/>
                </a:cubicBezTo>
                <a:cubicBezTo>
                  <a:pt x="413" y="14"/>
                  <a:pt x="469" y="0"/>
                  <a:pt x="519" y="1"/>
                </a:cubicBezTo>
                <a:cubicBezTo>
                  <a:pt x="512" y="12"/>
                  <a:pt x="513" y="16"/>
                  <a:pt x="501" y="28"/>
                </a:cubicBezTo>
                <a:cubicBezTo>
                  <a:pt x="489" y="46"/>
                  <a:pt x="511" y="11"/>
                  <a:pt x="504" y="31"/>
                </a:cubicBezTo>
                <a:cubicBezTo>
                  <a:pt x="499" y="39"/>
                  <a:pt x="491" y="69"/>
                  <a:pt x="483" y="85"/>
                </a:cubicBezTo>
                <a:cubicBezTo>
                  <a:pt x="475" y="102"/>
                  <a:pt x="465" y="132"/>
                  <a:pt x="456" y="133"/>
                </a:cubicBezTo>
                <a:cubicBezTo>
                  <a:pt x="442" y="128"/>
                  <a:pt x="441" y="102"/>
                  <a:pt x="429" y="94"/>
                </a:cubicBezTo>
                <a:cubicBezTo>
                  <a:pt x="422" y="104"/>
                  <a:pt x="412" y="117"/>
                  <a:pt x="402" y="124"/>
                </a:cubicBezTo>
                <a:cubicBezTo>
                  <a:pt x="394" y="133"/>
                  <a:pt x="440" y="79"/>
                  <a:pt x="429" y="91"/>
                </a:cubicBezTo>
                <a:cubicBezTo>
                  <a:pt x="418" y="103"/>
                  <a:pt x="357" y="171"/>
                  <a:pt x="336" y="196"/>
                </a:cubicBezTo>
                <a:cubicBezTo>
                  <a:pt x="326" y="208"/>
                  <a:pt x="314" y="233"/>
                  <a:pt x="303" y="244"/>
                </a:cubicBezTo>
                <a:cubicBezTo>
                  <a:pt x="298" y="260"/>
                  <a:pt x="302" y="250"/>
                  <a:pt x="288" y="271"/>
                </a:cubicBezTo>
                <a:cubicBezTo>
                  <a:pt x="286" y="274"/>
                  <a:pt x="282" y="280"/>
                  <a:pt x="282" y="280"/>
                </a:cubicBezTo>
                <a:cubicBezTo>
                  <a:pt x="278" y="295"/>
                  <a:pt x="269" y="302"/>
                  <a:pt x="264" y="316"/>
                </a:cubicBezTo>
                <a:cubicBezTo>
                  <a:pt x="253" y="349"/>
                  <a:pt x="239" y="385"/>
                  <a:pt x="228" y="418"/>
                </a:cubicBezTo>
                <a:cubicBezTo>
                  <a:pt x="223" y="434"/>
                  <a:pt x="215" y="447"/>
                  <a:pt x="210" y="463"/>
                </a:cubicBezTo>
                <a:cubicBezTo>
                  <a:pt x="212" y="462"/>
                  <a:pt x="239" y="373"/>
                  <a:pt x="240" y="376"/>
                </a:cubicBezTo>
                <a:cubicBezTo>
                  <a:pt x="239" y="379"/>
                  <a:pt x="214" y="457"/>
                  <a:pt x="207" y="481"/>
                </a:cubicBezTo>
                <a:cubicBezTo>
                  <a:pt x="205" y="488"/>
                  <a:pt x="200" y="506"/>
                  <a:pt x="198" y="520"/>
                </a:cubicBezTo>
                <a:cubicBezTo>
                  <a:pt x="196" y="534"/>
                  <a:pt x="194" y="559"/>
                  <a:pt x="192" y="568"/>
                </a:cubicBezTo>
                <a:cubicBezTo>
                  <a:pt x="213" y="442"/>
                  <a:pt x="194" y="572"/>
                  <a:pt x="186" y="574"/>
                </a:cubicBezTo>
                <a:cubicBezTo>
                  <a:pt x="148" y="599"/>
                  <a:pt x="108" y="619"/>
                  <a:pt x="54" y="631"/>
                </a:cubicBezTo>
                <a:cubicBezTo>
                  <a:pt x="39" y="636"/>
                  <a:pt x="118" y="612"/>
                  <a:pt x="111" y="613"/>
                </a:cubicBezTo>
                <a:cubicBezTo>
                  <a:pt x="104" y="614"/>
                  <a:pt x="33" y="632"/>
                  <a:pt x="12" y="637"/>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Text Box 20"/>
          <p:cNvSpPr txBox="1">
            <a:spLocks noChangeArrowheads="1"/>
          </p:cNvSpPr>
          <p:nvPr/>
        </p:nvSpPr>
        <p:spPr bwMode="auto">
          <a:xfrm>
            <a:off x="746125" y="3313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b="1">
              <a:latin typeface="Times New Roman" panose="02020603050405020304" pitchFamily="18" charset="0"/>
            </a:endParaRPr>
          </a:p>
        </p:txBody>
      </p:sp>
      <p:sp>
        <p:nvSpPr>
          <p:cNvPr id="272405" name="Text Box 21" descr="20%"/>
          <p:cNvSpPr txBox="1">
            <a:spLocks noChangeArrowheads="1"/>
          </p:cNvSpPr>
          <p:nvPr/>
        </p:nvSpPr>
        <p:spPr bwMode="auto">
          <a:xfrm>
            <a:off x="304800" y="234950"/>
            <a:ext cx="5334000" cy="984250"/>
          </a:xfrm>
          <a:prstGeom prst="rect">
            <a:avLst/>
          </a:prstGeom>
          <a:pattFill prst="pct20">
            <a:fgClr>
              <a:schemeClr val="accent2"/>
            </a:fgClr>
            <a:bgClr>
              <a:schemeClr val="bg1"/>
            </a:bgClr>
          </a:pattFill>
          <a:ln w="38100" cmpd="dbl">
            <a:solidFill>
              <a:srgbClr val="FF010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rgbClr val="0000FF"/>
                </a:solidFill>
                <a:latin typeface="Times New Roman" panose="02020603050405020304" pitchFamily="18" charset="0"/>
              </a:rPr>
              <a:t>Sáng 16-9-1950, quân ta nổ súng      tấn công cụm cứ điểm Đông Khê.</a:t>
            </a:r>
          </a:p>
        </p:txBody>
      </p:sp>
      <p:sp>
        <p:nvSpPr>
          <p:cNvPr id="272406" name="Text Box 22" descr="10%"/>
          <p:cNvSpPr txBox="1">
            <a:spLocks noChangeArrowheads="1"/>
          </p:cNvSpPr>
          <p:nvPr/>
        </p:nvSpPr>
        <p:spPr bwMode="auto">
          <a:xfrm>
            <a:off x="2133600" y="152400"/>
            <a:ext cx="3352800" cy="984250"/>
          </a:xfrm>
          <a:prstGeom prst="rect">
            <a:avLst/>
          </a:prstGeom>
          <a:pattFill prst="pct10">
            <a:fgClr>
              <a:schemeClr val="accent2"/>
            </a:fgClr>
            <a:bgClr>
              <a:schemeClr val="bg1"/>
            </a:bgClr>
          </a:pattFill>
          <a:ln w="38100" cmpd="dbl" algn="ctr">
            <a:solidFill>
              <a:srgbClr val="FF010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rgbClr val="FF0000"/>
                </a:solidFill>
                <a:latin typeface="Times New Roman" panose="02020603050405020304" pitchFamily="18" charset="0"/>
              </a:rPr>
              <a:t>Địch ra sức cố thủ trong các lô cốt.</a:t>
            </a:r>
          </a:p>
        </p:txBody>
      </p:sp>
      <p:sp>
        <p:nvSpPr>
          <p:cNvPr id="272407" name="Text Box 23" descr="10%"/>
          <p:cNvSpPr txBox="1">
            <a:spLocks noChangeArrowheads="1"/>
          </p:cNvSpPr>
          <p:nvPr/>
        </p:nvSpPr>
        <p:spPr bwMode="auto">
          <a:xfrm>
            <a:off x="152400" y="228600"/>
            <a:ext cx="5029200" cy="984250"/>
          </a:xfrm>
          <a:prstGeom prst="rect">
            <a:avLst/>
          </a:prstGeom>
          <a:pattFill prst="pct10">
            <a:fgClr>
              <a:schemeClr val="accent2"/>
            </a:fgClr>
            <a:bgClr>
              <a:schemeClr val="bg1"/>
            </a:bgClr>
          </a:pattFill>
          <a:ln w="38100" cmpd="dbl" algn="ctr">
            <a:solidFill>
              <a:srgbClr val="FF010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rgbClr val="0000FF"/>
                </a:solidFill>
                <a:latin typeface="Times New Roman" panose="02020603050405020304" pitchFamily="18" charset="0"/>
              </a:rPr>
              <a:t>Sáng 18-9-1950, quân ta chiếm cụm cứ điểm Đông Khê.</a:t>
            </a:r>
          </a:p>
        </p:txBody>
      </p:sp>
      <p:sp>
        <p:nvSpPr>
          <p:cNvPr id="272408" name="Text Box 24" descr="20%"/>
          <p:cNvSpPr txBox="1">
            <a:spLocks noChangeArrowheads="1"/>
          </p:cNvSpPr>
          <p:nvPr/>
        </p:nvSpPr>
        <p:spPr bwMode="auto">
          <a:xfrm>
            <a:off x="457200" y="1066800"/>
            <a:ext cx="3733800" cy="1411288"/>
          </a:xfrm>
          <a:prstGeom prst="rect">
            <a:avLst/>
          </a:prstGeom>
          <a:pattFill prst="pct20">
            <a:fgClr>
              <a:schemeClr val="accent2"/>
            </a:fgClr>
            <a:bgClr>
              <a:schemeClr val="bg1"/>
            </a:bgClr>
          </a:pattFill>
          <a:ln w="38100" cmpd="dbl">
            <a:solidFill>
              <a:srgbClr val="FF010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800" b="1">
                <a:solidFill>
                  <a:srgbClr val="FF0000"/>
                </a:solidFill>
                <a:latin typeface="Times New Roman" panose="02020603050405020304" pitchFamily="18" charset="0"/>
              </a:rPr>
              <a:t>Pháp quyết định rút quân khỏi Cao Bằng theo đường số 4. </a:t>
            </a:r>
          </a:p>
        </p:txBody>
      </p:sp>
      <p:sp>
        <p:nvSpPr>
          <p:cNvPr id="272409" name="Text Box 25" descr="10%"/>
          <p:cNvSpPr txBox="1">
            <a:spLocks noChangeArrowheads="1"/>
          </p:cNvSpPr>
          <p:nvPr/>
        </p:nvSpPr>
        <p:spPr bwMode="auto">
          <a:xfrm>
            <a:off x="4419600" y="1524000"/>
            <a:ext cx="3505200" cy="984250"/>
          </a:xfrm>
          <a:prstGeom prst="rect">
            <a:avLst/>
          </a:prstGeom>
          <a:pattFill prst="pct10">
            <a:fgClr>
              <a:schemeClr val="accent2"/>
            </a:fgClr>
            <a:bgClr>
              <a:schemeClr val="bg1"/>
            </a:bgClr>
          </a:pattFill>
          <a:ln w="38100" cmpd="dbl">
            <a:solidFill>
              <a:srgbClr val="FF010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rgbClr val="FF0000"/>
                </a:solidFill>
                <a:latin typeface="Times New Roman" panose="02020603050405020304" pitchFamily="18" charset="0"/>
              </a:rPr>
              <a:t>Pháp đưa quân chiếm lại Đông Khê.</a:t>
            </a:r>
          </a:p>
        </p:txBody>
      </p:sp>
      <p:pic>
        <p:nvPicPr>
          <p:cNvPr id="272410" name="Picture 26" descr="explo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86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411" name="Text Box 27" descr="20%"/>
          <p:cNvSpPr txBox="1">
            <a:spLocks noChangeArrowheads="1"/>
          </p:cNvSpPr>
          <p:nvPr/>
        </p:nvSpPr>
        <p:spPr bwMode="auto">
          <a:xfrm>
            <a:off x="4876800" y="2590800"/>
            <a:ext cx="3810000" cy="1411288"/>
          </a:xfrm>
          <a:prstGeom prst="rect">
            <a:avLst/>
          </a:prstGeom>
          <a:pattFill prst="pct20">
            <a:fgClr>
              <a:schemeClr val="accent2"/>
            </a:fgClr>
            <a:bgClr>
              <a:schemeClr val="bg1"/>
            </a:bgClr>
          </a:pattFill>
          <a:ln w="38100" cmpd="dbl">
            <a:solidFill>
              <a:srgbClr val="FF010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sz="2800" b="1">
                <a:solidFill>
                  <a:srgbClr val="FF0000"/>
                </a:solidFill>
                <a:latin typeface="Times New Roman" panose="02020603050405020304" pitchFamily="18" charset="0"/>
              </a:rPr>
              <a:t>   Cuối cùng quân Pháp trên đường số 4 phải rút chạy.</a:t>
            </a:r>
          </a:p>
        </p:txBody>
      </p:sp>
      <p:sp>
        <p:nvSpPr>
          <p:cNvPr id="13340" name="Freeform 28"/>
          <p:cNvSpPr>
            <a:spLocks/>
          </p:cNvSpPr>
          <p:nvPr/>
        </p:nvSpPr>
        <p:spPr bwMode="auto">
          <a:xfrm>
            <a:off x="3806825" y="1196975"/>
            <a:ext cx="88900" cy="57150"/>
          </a:xfrm>
          <a:custGeom>
            <a:avLst/>
            <a:gdLst>
              <a:gd name="T0" fmla="*/ 0 w 56"/>
              <a:gd name="T1" fmla="*/ 9525 h 36"/>
              <a:gd name="T2" fmla="*/ 6350 w 56"/>
              <a:gd name="T3" fmla="*/ 38100 h 36"/>
              <a:gd name="T4" fmla="*/ 25400 w 56"/>
              <a:gd name="T5" fmla="*/ 50800 h 36"/>
              <a:gd name="T6" fmla="*/ 63500 w 56"/>
              <a:gd name="T7" fmla="*/ 47625 h 36"/>
              <a:gd name="T8" fmla="*/ 25400 w 56"/>
              <a:gd name="T9" fmla="*/ 0 h 36"/>
              <a:gd name="T10" fmla="*/ 0 w 56"/>
              <a:gd name="T11" fmla="*/ 9525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6">
                <a:moveTo>
                  <a:pt x="0" y="6"/>
                </a:moveTo>
                <a:cubicBezTo>
                  <a:pt x="1" y="12"/>
                  <a:pt x="0" y="20"/>
                  <a:pt x="4" y="24"/>
                </a:cubicBezTo>
                <a:cubicBezTo>
                  <a:pt x="7" y="27"/>
                  <a:pt x="16" y="32"/>
                  <a:pt x="16" y="32"/>
                </a:cubicBezTo>
                <a:cubicBezTo>
                  <a:pt x="24" y="31"/>
                  <a:pt x="34" y="36"/>
                  <a:pt x="40" y="30"/>
                </a:cubicBezTo>
                <a:cubicBezTo>
                  <a:pt x="56" y="14"/>
                  <a:pt x="20" y="1"/>
                  <a:pt x="16" y="0"/>
                </a:cubicBezTo>
                <a:cubicBezTo>
                  <a:pt x="4" y="2"/>
                  <a:pt x="9" y="0"/>
                  <a:pt x="0" y="6"/>
                </a:cubicBezTo>
                <a:close/>
              </a:path>
            </a:pathLst>
          </a:custGeom>
          <a:solidFill>
            <a:srgbClr val="FBFBC5"/>
          </a:solidFill>
          <a:ln w="9525">
            <a:solidFill>
              <a:srgbClr val="FBFBC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13" name="Text Box 29" descr="5%"/>
          <p:cNvSpPr txBox="1">
            <a:spLocks noChangeArrowheads="1"/>
          </p:cNvSpPr>
          <p:nvPr/>
        </p:nvSpPr>
        <p:spPr bwMode="auto">
          <a:xfrm>
            <a:off x="4419600" y="457200"/>
            <a:ext cx="2895600" cy="984250"/>
          </a:xfrm>
          <a:prstGeom prst="rect">
            <a:avLst/>
          </a:prstGeom>
          <a:pattFill prst="pct10">
            <a:fgClr>
              <a:schemeClr val="accent2"/>
            </a:fgClr>
            <a:bgClr>
              <a:schemeClr val="bg1"/>
            </a:bgClr>
          </a:pattFill>
          <a:ln w="38100" cmpd="dbl">
            <a:solidFill>
              <a:srgbClr val="FF0101"/>
            </a:solidFill>
            <a:miter lim="800000"/>
            <a:headEnd/>
            <a:tailEnd/>
          </a:ln>
          <a:effectLs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a:solidFill>
                  <a:srgbClr val="0000FF"/>
                </a:solidFill>
                <a:latin typeface="Times New Roman" panose="02020603050405020304" pitchFamily="18" charset="0"/>
              </a:rPr>
              <a:t>Ta hoàn toàn chiếm Đông Khê.</a:t>
            </a:r>
          </a:p>
        </p:txBody>
      </p:sp>
      <p:pic>
        <p:nvPicPr>
          <p:cNvPr id="272414" name="Picture 30" descr="vietnam_fl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57200"/>
            <a:ext cx="838200" cy="766763"/>
          </a:xfrm>
          <a:prstGeom prst="rect">
            <a:avLst/>
          </a:prstGeom>
          <a:noFill/>
          <a:ln>
            <a:noFill/>
          </a:ln>
          <a:extLst/>
        </p:spPr>
      </p:pic>
      <p:pic>
        <p:nvPicPr>
          <p:cNvPr id="272415" name="Picture 31" descr="vietnam_fl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905000"/>
            <a:ext cx="838200" cy="766763"/>
          </a:xfrm>
          <a:prstGeom prst="rect">
            <a:avLst/>
          </a:prstGeom>
          <a:noFill/>
          <a:ln>
            <a:noFill/>
          </a:ln>
          <a:extLst/>
        </p:spPr>
      </p:pic>
      <p:pic>
        <p:nvPicPr>
          <p:cNvPr id="272416" name="Picture 32" descr="vietnam_fl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352800"/>
            <a:ext cx="838200" cy="766763"/>
          </a:xfrm>
          <a:prstGeom prst="rect">
            <a:avLst/>
          </a:prstGeom>
          <a:noFill/>
          <a:ln>
            <a:noFill/>
          </a:ln>
          <a:extLst/>
        </p:spPr>
      </p:pic>
      <p:sp>
        <p:nvSpPr>
          <p:cNvPr id="3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622894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2398"/>
                                        </p:tgtEl>
                                        <p:attrNameLst>
                                          <p:attrName>style.visibility</p:attrName>
                                        </p:attrNameLst>
                                      </p:cBhvr>
                                      <p:to>
                                        <p:strVal val="visible"/>
                                      </p:to>
                                    </p:set>
                                    <p:animEffect transition="in" filter="circle(in)">
                                      <p:cBhvr>
                                        <p:cTn id="7" dur="500"/>
                                        <p:tgtEl>
                                          <p:spTgt spid="272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repeatCount="5000" fill="hold" grpId="0" nodeType="clickEffect">
                                  <p:stCondLst>
                                    <p:cond delay="0"/>
                                  </p:stCondLst>
                                  <p:childTnLst>
                                    <p:set>
                                      <p:cBhvr>
                                        <p:cTn id="11" dur="1" fill="hold">
                                          <p:stCondLst>
                                            <p:cond delay="0"/>
                                          </p:stCondLst>
                                        </p:cTn>
                                        <p:tgtEl>
                                          <p:spTgt spid="272397"/>
                                        </p:tgtEl>
                                        <p:attrNameLst>
                                          <p:attrName>style.visibility</p:attrName>
                                        </p:attrNameLst>
                                      </p:cBhvr>
                                      <p:to>
                                        <p:strVal val="visible"/>
                                      </p:to>
                                    </p:set>
                                    <p:animEffect transition="in" filter="wipe(down)">
                                      <p:cBhvr>
                                        <p:cTn id="12" dur="1000"/>
                                        <p:tgtEl>
                                          <p:spTgt spid="2723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72405"/>
                                        </p:tgtEl>
                                        <p:attrNameLst>
                                          <p:attrName>style.visibility</p:attrName>
                                        </p:attrNameLst>
                                      </p:cBhvr>
                                      <p:to>
                                        <p:strVal val="visible"/>
                                      </p:to>
                                    </p:set>
                                    <p:animEffect transition="in" filter="box(out)">
                                      <p:cBhvr>
                                        <p:cTn id="17" dur="500"/>
                                        <p:tgtEl>
                                          <p:spTgt spid="2724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72410"/>
                                        </p:tgtEl>
                                        <p:attrNameLst>
                                          <p:attrName>style.visibility</p:attrName>
                                        </p:attrNameLst>
                                      </p:cBhvr>
                                      <p:to>
                                        <p:strVal val="visible"/>
                                      </p:to>
                                    </p:set>
                                    <p:animEffect transition="in" filter="box(in)">
                                      <p:cBhvr>
                                        <p:cTn id="22" dur="500"/>
                                        <p:tgtEl>
                                          <p:spTgt spid="272410"/>
                                        </p:tgtEl>
                                      </p:cBhvr>
                                    </p:animEffect>
                                  </p:childTnLst>
                                  <p:subTnLst>
                                    <p:set>
                                      <p:cBhvr override="childStyle">
                                        <p:cTn dur="1" fill="hold" display="0" masterRel="nextClick" afterEffect="1"/>
                                        <p:tgtEl>
                                          <p:spTgt spid="272410"/>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1" fill="hold" nodeType="clickEffect">
                                  <p:stCondLst>
                                    <p:cond delay="0"/>
                                  </p:stCondLst>
                                  <p:childTnLst>
                                    <p:anim calcmode="lin" valueType="num">
                                      <p:cBhvr additive="base">
                                        <p:cTn id="26" dur="500"/>
                                        <p:tgtEl>
                                          <p:spTgt spid="272405"/>
                                        </p:tgtEl>
                                        <p:attrNameLst>
                                          <p:attrName>ppt_x</p:attrName>
                                        </p:attrNameLst>
                                      </p:cBhvr>
                                      <p:tavLst>
                                        <p:tav tm="0">
                                          <p:val>
                                            <p:strVal val="ppt_x"/>
                                          </p:val>
                                        </p:tav>
                                        <p:tav tm="100000">
                                          <p:val>
                                            <p:strVal val="ppt_x"/>
                                          </p:val>
                                        </p:tav>
                                      </p:tavLst>
                                    </p:anim>
                                    <p:anim calcmode="lin" valueType="num">
                                      <p:cBhvr additive="base">
                                        <p:cTn id="27" dur="500"/>
                                        <p:tgtEl>
                                          <p:spTgt spid="272405"/>
                                        </p:tgtEl>
                                        <p:attrNameLst>
                                          <p:attrName>ppt_y</p:attrName>
                                        </p:attrNameLst>
                                      </p:cBhvr>
                                      <p:tavLst>
                                        <p:tav tm="0">
                                          <p:val>
                                            <p:strVal val="ppt_y"/>
                                          </p:val>
                                        </p:tav>
                                        <p:tav tm="100000">
                                          <p:val>
                                            <p:strVal val="0-ppt_h/2"/>
                                          </p:val>
                                        </p:tav>
                                      </p:tavLst>
                                    </p:anim>
                                    <p:set>
                                      <p:cBhvr>
                                        <p:cTn id="28" dur="1" fill="hold">
                                          <p:stCondLst>
                                            <p:cond delay="499"/>
                                          </p:stCondLst>
                                        </p:cTn>
                                        <p:tgtEl>
                                          <p:spTgt spid="27240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272406"/>
                                        </p:tgtEl>
                                        <p:attrNameLst>
                                          <p:attrName>style.visibility</p:attrName>
                                        </p:attrNameLst>
                                      </p:cBhvr>
                                      <p:to>
                                        <p:strVal val="visible"/>
                                      </p:to>
                                    </p:set>
                                    <p:animEffect transition="in" filter="strips(downLeft)">
                                      <p:cBhvr>
                                        <p:cTn id="33" dur="500"/>
                                        <p:tgtEl>
                                          <p:spTgt spid="27240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1" fill="hold" grpId="1" nodeType="clickEffect">
                                  <p:stCondLst>
                                    <p:cond delay="0"/>
                                  </p:stCondLst>
                                  <p:childTnLst>
                                    <p:anim calcmode="lin" valueType="num">
                                      <p:cBhvr additive="base">
                                        <p:cTn id="37" dur="500"/>
                                        <p:tgtEl>
                                          <p:spTgt spid="272406"/>
                                        </p:tgtEl>
                                        <p:attrNameLst>
                                          <p:attrName>ppt_x</p:attrName>
                                        </p:attrNameLst>
                                      </p:cBhvr>
                                      <p:tavLst>
                                        <p:tav tm="0">
                                          <p:val>
                                            <p:strVal val="ppt_x"/>
                                          </p:val>
                                        </p:tav>
                                        <p:tav tm="100000">
                                          <p:val>
                                            <p:strVal val="ppt_x"/>
                                          </p:val>
                                        </p:tav>
                                      </p:tavLst>
                                    </p:anim>
                                    <p:anim calcmode="lin" valueType="num">
                                      <p:cBhvr additive="base">
                                        <p:cTn id="38" dur="500"/>
                                        <p:tgtEl>
                                          <p:spTgt spid="272406"/>
                                        </p:tgtEl>
                                        <p:attrNameLst>
                                          <p:attrName>ppt_y</p:attrName>
                                        </p:attrNameLst>
                                      </p:cBhvr>
                                      <p:tavLst>
                                        <p:tav tm="0">
                                          <p:val>
                                            <p:strVal val="ppt_y"/>
                                          </p:val>
                                        </p:tav>
                                        <p:tav tm="100000">
                                          <p:val>
                                            <p:strVal val="0-ppt_h/2"/>
                                          </p:val>
                                        </p:tav>
                                      </p:tavLst>
                                    </p:anim>
                                    <p:set>
                                      <p:cBhvr>
                                        <p:cTn id="39" dur="1" fill="hold">
                                          <p:stCondLst>
                                            <p:cond delay="499"/>
                                          </p:stCondLst>
                                        </p:cTn>
                                        <p:tgtEl>
                                          <p:spTgt spid="27240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56" presetClass="path" presetSubtype="0" accel="50000" decel="50000" fill="hold" grpId="1" nodeType="clickEffect">
                                  <p:stCondLst>
                                    <p:cond delay="0"/>
                                  </p:stCondLst>
                                  <p:childTnLst>
                                    <p:animMotion origin="layout" path="M -3.05556E-6 7.40741E-7 L 0.03768 -0.03009 " pathEditMode="relative" rAng="0" ptsTypes="AA">
                                      <p:cBhvr>
                                        <p:cTn id="43" dur="1000" fill="hold"/>
                                        <p:tgtEl>
                                          <p:spTgt spid="272397"/>
                                        </p:tgtEl>
                                        <p:attrNameLst>
                                          <p:attrName>ppt_x</p:attrName>
                                          <p:attrName>ppt_y</p:attrName>
                                        </p:attrNameLst>
                                      </p:cBhvr>
                                      <p:rCtr x="1875" y="-1505"/>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72407"/>
                                        </p:tgtEl>
                                        <p:attrNameLst>
                                          <p:attrName>style.visibility</p:attrName>
                                        </p:attrNameLst>
                                      </p:cBhvr>
                                      <p:to>
                                        <p:strVal val="visible"/>
                                      </p:to>
                                    </p:set>
                                    <p:animEffect transition="in" filter="box(in)">
                                      <p:cBhvr>
                                        <p:cTn id="48" dur="500"/>
                                        <p:tgtEl>
                                          <p:spTgt spid="27240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1" fill="hold" grpId="1" nodeType="clickEffect">
                                  <p:stCondLst>
                                    <p:cond delay="0"/>
                                  </p:stCondLst>
                                  <p:childTnLst>
                                    <p:anim calcmode="lin" valueType="num">
                                      <p:cBhvr additive="base">
                                        <p:cTn id="52" dur="500"/>
                                        <p:tgtEl>
                                          <p:spTgt spid="272407"/>
                                        </p:tgtEl>
                                        <p:attrNameLst>
                                          <p:attrName>ppt_x</p:attrName>
                                        </p:attrNameLst>
                                      </p:cBhvr>
                                      <p:tavLst>
                                        <p:tav tm="0">
                                          <p:val>
                                            <p:strVal val="ppt_x"/>
                                          </p:val>
                                        </p:tav>
                                        <p:tav tm="100000">
                                          <p:val>
                                            <p:strVal val="ppt_x"/>
                                          </p:val>
                                        </p:tav>
                                      </p:tavLst>
                                    </p:anim>
                                    <p:anim calcmode="lin" valueType="num">
                                      <p:cBhvr additive="base">
                                        <p:cTn id="53" dur="500"/>
                                        <p:tgtEl>
                                          <p:spTgt spid="272407"/>
                                        </p:tgtEl>
                                        <p:attrNameLst>
                                          <p:attrName>ppt_y</p:attrName>
                                        </p:attrNameLst>
                                      </p:cBhvr>
                                      <p:tavLst>
                                        <p:tav tm="0">
                                          <p:val>
                                            <p:strVal val="ppt_y"/>
                                          </p:val>
                                        </p:tav>
                                        <p:tav tm="100000">
                                          <p:val>
                                            <p:strVal val="0-ppt_h/2"/>
                                          </p:val>
                                        </p:tav>
                                      </p:tavLst>
                                    </p:anim>
                                    <p:set>
                                      <p:cBhvr>
                                        <p:cTn id="54" dur="1" fill="hold">
                                          <p:stCondLst>
                                            <p:cond delay="499"/>
                                          </p:stCondLst>
                                        </p:cTn>
                                        <p:tgtEl>
                                          <p:spTgt spid="272407"/>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2402"/>
                                        </p:tgtEl>
                                        <p:attrNameLst>
                                          <p:attrName>style.visibility</p:attrName>
                                        </p:attrNameLst>
                                      </p:cBhvr>
                                      <p:to>
                                        <p:strVal val="visible"/>
                                      </p:to>
                                    </p:set>
                                    <p:animEffect transition="in" filter="box(in)">
                                      <p:cBhvr>
                                        <p:cTn id="59" dur="500"/>
                                        <p:tgtEl>
                                          <p:spTgt spid="27240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path" presetSubtype="0" accel="50000" decel="50000" fill="hold" grpId="1" nodeType="clickEffect">
                                  <p:stCondLst>
                                    <p:cond delay="0"/>
                                  </p:stCondLst>
                                  <p:childTnLst>
                                    <p:animMotion origin="layout" path="M -3.33333E-6 -2.65896E-6 L 0.275 0.38844 " pathEditMode="relative" rAng="0" ptsTypes="AA">
                                      <p:cBhvr>
                                        <p:cTn id="63" dur="5000" fill="hold"/>
                                        <p:tgtEl>
                                          <p:spTgt spid="272402"/>
                                        </p:tgtEl>
                                        <p:attrNameLst>
                                          <p:attrName>ppt_x</p:attrName>
                                          <p:attrName>ppt_y</p:attrName>
                                        </p:attrNameLst>
                                      </p:cBhvr>
                                      <p:rCtr x="13750" y="19422"/>
                                    </p:animMotion>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72408"/>
                                        </p:tgtEl>
                                        <p:attrNameLst>
                                          <p:attrName>style.visibility</p:attrName>
                                        </p:attrNameLst>
                                      </p:cBhvr>
                                      <p:to>
                                        <p:strVal val="visible"/>
                                      </p:to>
                                    </p:set>
                                    <p:animEffect transition="in" filter="box(in)">
                                      <p:cBhvr>
                                        <p:cTn id="68" dur="500"/>
                                        <p:tgtEl>
                                          <p:spTgt spid="27240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1" fill="hold" grpId="1" nodeType="clickEffect">
                                  <p:stCondLst>
                                    <p:cond delay="0"/>
                                  </p:stCondLst>
                                  <p:childTnLst>
                                    <p:anim calcmode="lin" valueType="num">
                                      <p:cBhvr additive="base">
                                        <p:cTn id="72" dur="500"/>
                                        <p:tgtEl>
                                          <p:spTgt spid="272408"/>
                                        </p:tgtEl>
                                        <p:attrNameLst>
                                          <p:attrName>ppt_x</p:attrName>
                                        </p:attrNameLst>
                                      </p:cBhvr>
                                      <p:tavLst>
                                        <p:tav tm="0">
                                          <p:val>
                                            <p:strVal val="ppt_x"/>
                                          </p:val>
                                        </p:tav>
                                        <p:tav tm="100000">
                                          <p:val>
                                            <p:strVal val="ppt_x"/>
                                          </p:val>
                                        </p:tav>
                                      </p:tavLst>
                                    </p:anim>
                                    <p:anim calcmode="lin" valueType="num">
                                      <p:cBhvr additive="base">
                                        <p:cTn id="73" dur="500"/>
                                        <p:tgtEl>
                                          <p:spTgt spid="272408"/>
                                        </p:tgtEl>
                                        <p:attrNameLst>
                                          <p:attrName>ppt_y</p:attrName>
                                        </p:attrNameLst>
                                      </p:cBhvr>
                                      <p:tavLst>
                                        <p:tav tm="0">
                                          <p:val>
                                            <p:strVal val="ppt_y"/>
                                          </p:val>
                                        </p:tav>
                                        <p:tav tm="100000">
                                          <p:val>
                                            <p:strVal val="0-ppt_h/2"/>
                                          </p:val>
                                        </p:tav>
                                      </p:tavLst>
                                    </p:anim>
                                    <p:set>
                                      <p:cBhvr>
                                        <p:cTn id="74" dur="1" fill="hold">
                                          <p:stCondLst>
                                            <p:cond delay="499"/>
                                          </p:stCondLst>
                                        </p:cTn>
                                        <p:tgtEl>
                                          <p:spTgt spid="27240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272403"/>
                                        </p:tgtEl>
                                        <p:attrNameLst>
                                          <p:attrName>style.visibility</p:attrName>
                                        </p:attrNameLst>
                                      </p:cBhvr>
                                      <p:to>
                                        <p:strVal val="visible"/>
                                      </p:to>
                                    </p:set>
                                    <p:animEffect transition="in" filter="box(in)">
                                      <p:cBhvr>
                                        <p:cTn id="79" dur="500"/>
                                        <p:tgtEl>
                                          <p:spTgt spid="27240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6" presetClass="emph" presetSubtype="0" fill="hold" grpId="1" nodeType="clickEffect">
                                  <p:stCondLst>
                                    <p:cond delay="0"/>
                                  </p:stCondLst>
                                  <p:childTnLst>
                                    <p:animEffect transition="out" filter="fade">
                                      <p:cBhvr>
                                        <p:cTn id="83" dur="500" tmFilter="0, 0; .2, .5; .8, .5; 1, 0"/>
                                        <p:tgtEl>
                                          <p:spTgt spid="272403"/>
                                        </p:tgtEl>
                                      </p:cBhvr>
                                    </p:animEffect>
                                    <p:animScale>
                                      <p:cBhvr>
                                        <p:cTn id="84" dur="250" autoRev="1" fill="hold"/>
                                        <p:tgtEl>
                                          <p:spTgt spid="272403"/>
                                        </p:tgtEl>
                                      </p:cBhvr>
                                      <p:by x="105000" y="105000"/>
                                    </p:animScale>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272409"/>
                                        </p:tgtEl>
                                        <p:attrNameLst>
                                          <p:attrName>style.visibility</p:attrName>
                                        </p:attrNameLst>
                                      </p:cBhvr>
                                      <p:to>
                                        <p:strVal val="visible"/>
                                      </p:to>
                                    </p:set>
                                    <p:animEffect transition="in" filter="box(in)">
                                      <p:cBhvr>
                                        <p:cTn id="89" dur="500"/>
                                        <p:tgtEl>
                                          <p:spTgt spid="272409"/>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1" fill="hold" grpId="1" nodeType="clickEffect">
                                  <p:stCondLst>
                                    <p:cond delay="0"/>
                                  </p:stCondLst>
                                  <p:childTnLst>
                                    <p:anim calcmode="lin" valueType="num">
                                      <p:cBhvr additive="base">
                                        <p:cTn id="93" dur="500"/>
                                        <p:tgtEl>
                                          <p:spTgt spid="272409"/>
                                        </p:tgtEl>
                                        <p:attrNameLst>
                                          <p:attrName>ppt_x</p:attrName>
                                        </p:attrNameLst>
                                      </p:cBhvr>
                                      <p:tavLst>
                                        <p:tav tm="0">
                                          <p:val>
                                            <p:strVal val="ppt_x"/>
                                          </p:val>
                                        </p:tav>
                                        <p:tav tm="100000">
                                          <p:val>
                                            <p:strVal val="ppt_x"/>
                                          </p:val>
                                        </p:tav>
                                      </p:tavLst>
                                    </p:anim>
                                    <p:anim calcmode="lin" valueType="num">
                                      <p:cBhvr additive="base">
                                        <p:cTn id="94" dur="500"/>
                                        <p:tgtEl>
                                          <p:spTgt spid="272409"/>
                                        </p:tgtEl>
                                        <p:attrNameLst>
                                          <p:attrName>ppt_y</p:attrName>
                                        </p:attrNameLst>
                                      </p:cBhvr>
                                      <p:tavLst>
                                        <p:tav tm="0">
                                          <p:val>
                                            <p:strVal val="ppt_y"/>
                                          </p:val>
                                        </p:tav>
                                        <p:tav tm="100000">
                                          <p:val>
                                            <p:strVal val="0-ppt_h/2"/>
                                          </p:val>
                                        </p:tav>
                                      </p:tavLst>
                                    </p:anim>
                                    <p:set>
                                      <p:cBhvr>
                                        <p:cTn id="95" dur="1" fill="hold">
                                          <p:stCondLst>
                                            <p:cond delay="499"/>
                                          </p:stCondLst>
                                        </p:cTn>
                                        <p:tgtEl>
                                          <p:spTgt spid="272409"/>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16" fill="hold" grpId="0" nodeType="clickEffect">
                                  <p:stCondLst>
                                    <p:cond delay="0"/>
                                  </p:stCondLst>
                                  <p:childTnLst>
                                    <p:set>
                                      <p:cBhvr>
                                        <p:cTn id="99" dur="1" fill="hold">
                                          <p:stCondLst>
                                            <p:cond delay="0"/>
                                          </p:stCondLst>
                                        </p:cTn>
                                        <p:tgtEl>
                                          <p:spTgt spid="272399"/>
                                        </p:tgtEl>
                                        <p:attrNameLst>
                                          <p:attrName>style.visibility</p:attrName>
                                        </p:attrNameLst>
                                      </p:cBhvr>
                                      <p:to>
                                        <p:strVal val="visible"/>
                                      </p:to>
                                    </p:set>
                                    <p:animEffect transition="in" filter="box(in)">
                                      <p:cBhvr>
                                        <p:cTn id="100" dur="500"/>
                                        <p:tgtEl>
                                          <p:spTgt spid="27239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6" presetClass="emph" presetSubtype="0" fill="hold" grpId="1" nodeType="clickEffect">
                                  <p:stCondLst>
                                    <p:cond delay="0"/>
                                  </p:stCondLst>
                                  <p:childTnLst>
                                    <p:animEffect transition="out" filter="fade">
                                      <p:cBhvr>
                                        <p:cTn id="104" dur="500" tmFilter="0, 0; .2, .5; .8, .5; 1, 0"/>
                                        <p:tgtEl>
                                          <p:spTgt spid="272399"/>
                                        </p:tgtEl>
                                      </p:cBhvr>
                                    </p:animEffect>
                                    <p:animScale>
                                      <p:cBhvr>
                                        <p:cTn id="105" dur="250" autoRev="1" fill="hold"/>
                                        <p:tgtEl>
                                          <p:spTgt spid="272399"/>
                                        </p:tgtEl>
                                      </p:cBhvr>
                                      <p:by x="105000" y="105000"/>
                                    </p:animScale>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6" presetClass="emph" presetSubtype="0" repeatCount="10000" fill="hold" grpId="2" nodeType="clickEffect">
                                  <p:stCondLst>
                                    <p:cond delay="0"/>
                                  </p:stCondLst>
                                  <p:childTnLst>
                                    <p:animEffect transition="out" filter="fade">
                                      <p:cBhvr>
                                        <p:cTn id="109" dur="2000" tmFilter="0, 0; .2, .5; .8, .5; 1, 0"/>
                                        <p:tgtEl>
                                          <p:spTgt spid="272399"/>
                                        </p:tgtEl>
                                      </p:cBhvr>
                                    </p:animEffect>
                                    <p:animScale>
                                      <p:cBhvr>
                                        <p:cTn id="110" dur="1000" autoRev="1" fill="hold"/>
                                        <p:tgtEl>
                                          <p:spTgt spid="272399"/>
                                        </p:tgtEl>
                                      </p:cBhvr>
                                      <p:by x="105000" y="105000"/>
                                    </p:animScale>
                                  </p:childTnLst>
                                </p:cTn>
                              </p:par>
                              <p:par>
                                <p:cTn id="111" presetID="26" presetClass="emph" presetSubtype="0" repeatCount="10000" fill="hold" grpId="2" nodeType="withEffect">
                                  <p:stCondLst>
                                    <p:cond delay="0"/>
                                  </p:stCondLst>
                                  <p:childTnLst>
                                    <p:animEffect transition="out" filter="fade">
                                      <p:cBhvr>
                                        <p:cTn id="112" dur="2000" tmFilter="0, 0; .2, .5; .8, .5; 1, 0"/>
                                        <p:tgtEl>
                                          <p:spTgt spid="272403"/>
                                        </p:tgtEl>
                                      </p:cBhvr>
                                    </p:animEffect>
                                    <p:animScale>
                                      <p:cBhvr>
                                        <p:cTn id="113" dur="1000" autoRev="1" fill="hold"/>
                                        <p:tgtEl>
                                          <p:spTgt spid="272403"/>
                                        </p:tgtEl>
                                      </p:cBhvr>
                                      <p:by x="105000" y="105000"/>
                                    </p:animScale>
                                  </p:childTnLst>
                                </p:cTn>
                              </p:par>
                            </p:childTnLst>
                          </p:cTn>
                        </p:par>
                      </p:childTnLst>
                    </p:cTn>
                  </p:par>
                  <p:par>
                    <p:cTn id="114" fill="hold" nodeType="clickPar">
                      <p:stCondLst>
                        <p:cond delay="indefinite"/>
                      </p:stCondLst>
                      <p:childTnLst>
                        <p:par>
                          <p:cTn id="115" fill="hold" nodeType="withGroup">
                            <p:stCondLst>
                              <p:cond delay="0"/>
                            </p:stCondLst>
                            <p:childTnLst>
                              <p:par>
                                <p:cTn id="116" presetID="49" presetClass="path" presetSubtype="0" accel="50000" decel="50000" fill="hold" grpId="3" nodeType="clickEffect">
                                  <p:stCondLst>
                                    <p:cond delay="0"/>
                                  </p:stCondLst>
                                  <p:childTnLst>
                                    <p:animMotion origin="layout" path="M 2.22222E-6 -1.48148E-6 L 0.00347 0.02963 " pathEditMode="relative" rAng="0" ptsTypes="AA">
                                      <p:cBhvr>
                                        <p:cTn id="117" dur="2000" fill="hold"/>
                                        <p:tgtEl>
                                          <p:spTgt spid="272399"/>
                                        </p:tgtEl>
                                        <p:attrNameLst>
                                          <p:attrName>ppt_x</p:attrName>
                                          <p:attrName>ppt_y</p:attrName>
                                        </p:attrNameLst>
                                      </p:cBhvr>
                                      <p:rCtr x="174" y="1481"/>
                                    </p:animMotion>
                                  </p:childTnLst>
                                </p:cTn>
                              </p:par>
                            </p:childTnLst>
                          </p:cTn>
                        </p:par>
                      </p:childTnLst>
                    </p:cTn>
                  </p:par>
                  <p:par>
                    <p:cTn id="118" fill="hold" nodeType="clickPar">
                      <p:stCondLst>
                        <p:cond delay="indefinite"/>
                      </p:stCondLst>
                      <p:childTnLst>
                        <p:par>
                          <p:cTn id="119" fill="hold" nodeType="withGroup">
                            <p:stCondLst>
                              <p:cond delay="0"/>
                            </p:stCondLst>
                            <p:childTnLst>
                              <p:par>
                                <p:cTn id="120" presetID="4" presetClass="entr" presetSubtype="16" fill="hold" grpId="0" nodeType="clickEffect">
                                  <p:stCondLst>
                                    <p:cond delay="0"/>
                                  </p:stCondLst>
                                  <p:childTnLst>
                                    <p:set>
                                      <p:cBhvr>
                                        <p:cTn id="121" dur="1" fill="hold">
                                          <p:stCondLst>
                                            <p:cond delay="0"/>
                                          </p:stCondLst>
                                        </p:cTn>
                                        <p:tgtEl>
                                          <p:spTgt spid="272413"/>
                                        </p:tgtEl>
                                        <p:attrNameLst>
                                          <p:attrName>style.visibility</p:attrName>
                                        </p:attrNameLst>
                                      </p:cBhvr>
                                      <p:to>
                                        <p:strVal val="visible"/>
                                      </p:to>
                                    </p:set>
                                    <p:animEffect transition="in" filter="box(in)">
                                      <p:cBhvr>
                                        <p:cTn id="122" dur="500"/>
                                        <p:tgtEl>
                                          <p:spTgt spid="272413"/>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1" fill="hold" grpId="1" nodeType="clickEffect">
                                  <p:stCondLst>
                                    <p:cond delay="0"/>
                                  </p:stCondLst>
                                  <p:childTnLst>
                                    <p:anim calcmode="lin" valueType="num">
                                      <p:cBhvr additive="base">
                                        <p:cTn id="126" dur="500"/>
                                        <p:tgtEl>
                                          <p:spTgt spid="272413"/>
                                        </p:tgtEl>
                                        <p:attrNameLst>
                                          <p:attrName>ppt_x</p:attrName>
                                        </p:attrNameLst>
                                      </p:cBhvr>
                                      <p:tavLst>
                                        <p:tav tm="0">
                                          <p:val>
                                            <p:strVal val="ppt_x"/>
                                          </p:val>
                                        </p:tav>
                                        <p:tav tm="100000">
                                          <p:val>
                                            <p:strVal val="ppt_x"/>
                                          </p:val>
                                        </p:tav>
                                      </p:tavLst>
                                    </p:anim>
                                    <p:anim calcmode="lin" valueType="num">
                                      <p:cBhvr additive="base">
                                        <p:cTn id="127" dur="500"/>
                                        <p:tgtEl>
                                          <p:spTgt spid="272413"/>
                                        </p:tgtEl>
                                        <p:attrNameLst>
                                          <p:attrName>ppt_y</p:attrName>
                                        </p:attrNameLst>
                                      </p:cBhvr>
                                      <p:tavLst>
                                        <p:tav tm="0">
                                          <p:val>
                                            <p:strVal val="ppt_y"/>
                                          </p:val>
                                        </p:tav>
                                        <p:tav tm="100000">
                                          <p:val>
                                            <p:strVal val="0-ppt_h/2"/>
                                          </p:val>
                                        </p:tav>
                                      </p:tavLst>
                                    </p:anim>
                                    <p:set>
                                      <p:cBhvr>
                                        <p:cTn id="128" dur="1" fill="hold">
                                          <p:stCondLst>
                                            <p:cond delay="499"/>
                                          </p:stCondLst>
                                        </p:cTn>
                                        <p:tgtEl>
                                          <p:spTgt spid="272413"/>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49" presetClass="path" presetSubtype="0" accel="50000" decel="50000" fill="hold" grpId="3" nodeType="clickEffect">
                                  <p:stCondLst>
                                    <p:cond delay="0"/>
                                  </p:stCondLst>
                                  <p:childTnLst>
                                    <p:animMotion origin="layout" path="M 2.77778E-6 -1.38728E-6 L 0.1934 0.2807 " pathEditMode="relative" rAng="0" ptsTypes="AA">
                                      <p:cBhvr>
                                        <p:cTn id="132" dur="2000" fill="hold"/>
                                        <p:tgtEl>
                                          <p:spTgt spid="272403"/>
                                        </p:tgtEl>
                                        <p:attrNameLst>
                                          <p:attrName>ppt_x</p:attrName>
                                          <p:attrName>ppt_y</p:attrName>
                                        </p:attrNameLst>
                                      </p:cBhvr>
                                      <p:rCtr x="9670" y="14035"/>
                                    </p:animMotion>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2411"/>
                                        </p:tgtEl>
                                        <p:attrNameLst>
                                          <p:attrName>style.visibility</p:attrName>
                                        </p:attrNameLst>
                                      </p:cBhvr>
                                      <p:to>
                                        <p:strVal val="visible"/>
                                      </p:to>
                                    </p:set>
                                    <p:animEffect transition="in" filter="box(in)">
                                      <p:cBhvr>
                                        <p:cTn id="137" dur="500"/>
                                        <p:tgtEl>
                                          <p:spTgt spid="27241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 presetClass="exit" presetSubtype="1" fill="hold" grpId="1" nodeType="clickEffect">
                                  <p:stCondLst>
                                    <p:cond delay="0"/>
                                  </p:stCondLst>
                                  <p:childTnLst>
                                    <p:anim calcmode="lin" valueType="num">
                                      <p:cBhvr additive="base">
                                        <p:cTn id="141" dur="500"/>
                                        <p:tgtEl>
                                          <p:spTgt spid="272411"/>
                                        </p:tgtEl>
                                        <p:attrNameLst>
                                          <p:attrName>ppt_x</p:attrName>
                                        </p:attrNameLst>
                                      </p:cBhvr>
                                      <p:tavLst>
                                        <p:tav tm="0">
                                          <p:val>
                                            <p:strVal val="ppt_x"/>
                                          </p:val>
                                        </p:tav>
                                        <p:tav tm="100000">
                                          <p:val>
                                            <p:strVal val="ppt_x"/>
                                          </p:val>
                                        </p:tav>
                                      </p:tavLst>
                                    </p:anim>
                                    <p:anim calcmode="lin" valueType="num">
                                      <p:cBhvr additive="base">
                                        <p:cTn id="142" dur="500"/>
                                        <p:tgtEl>
                                          <p:spTgt spid="272411"/>
                                        </p:tgtEl>
                                        <p:attrNameLst>
                                          <p:attrName>ppt_y</p:attrName>
                                        </p:attrNameLst>
                                      </p:cBhvr>
                                      <p:tavLst>
                                        <p:tav tm="0">
                                          <p:val>
                                            <p:strVal val="ppt_y"/>
                                          </p:val>
                                        </p:tav>
                                        <p:tav tm="100000">
                                          <p:val>
                                            <p:strVal val="0-ppt_h/2"/>
                                          </p:val>
                                        </p:tav>
                                      </p:tavLst>
                                    </p:anim>
                                    <p:set>
                                      <p:cBhvr>
                                        <p:cTn id="143" dur="1" fill="hold">
                                          <p:stCondLst>
                                            <p:cond delay="499"/>
                                          </p:stCondLst>
                                        </p:cTn>
                                        <p:tgtEl>
                                          <p:spTgt spid="272411"/>
                                        </p:tgtEl>
                                        <p:attrNameLst>
                                          <p:attrName>style.visibility</p:attrName>
                                        </p:attrNameLst>
                                      </p:cBhvr>
                                      <p:to>
                                        <p:strVal val="hidden"/>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3" presetClass="exit" presetSubtype="16" fill="hold" grpId="4" nodeType="clickEffect">
                                  <p:stCondLst>
                                    <p:cond delay="0"/>
                                  </p:stCondLst>
                                  <p:childTnLst>
                                    <p:animEffect transition="out" filter="plus(in)">
                                      <p:cBhvr>
                                        <p:cTn id="147" dur="2000"/>
                                        <p:tgtEl>
                                          <p:spTgt spid="272403"/>
                                        </p:tgtEl>
                                      </p:cBhvr>
                                    </p:animEffect>
                                    <p:set>
                                      <p:cBhvr>
                                        <p:cTn id="148" dur="1" fill="hold">
                                          <p:stCondLst>
                                            <p:cond delay="1999"/>
                                          </p:stCondLst>
                                        </p:cTn>
                                        <p:tgtEl>
                                          <p:spTgt spid="272403"/>
                                        </p:tgtEl>
                                        <p:attrNameLst>
                                          <p:attrName>style.visibility</p:attrName>
                                        </p:attrNameLst>
                                      </p:cBhvr>
                                      <p:to>
                                        <p:strVal val="hidden"/>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1" presetClass="exit" presetSubtype="4" fill="hold" grpId="2" nodeType="clickEffect">
                                  <p:stCondLst>
                                    <p:cond delay="0"/>
                                  </p:stCondLst>
                                  <p:childTnLst>
                                    <p:animEffect transition="out" filter="wheel(4)">
                                      <p:cBhvr>
                                        <p:cTn id="152" dur="2000"/>
                                        <p:tgtEl>
                                          <p:spTgt spid="272402"/>
                                        </p:tgtEl>
                                      </p:cBhvr>
                                    </p:animEffect>
                                    <p:set>
                                      <p:cBhvr>
                                        <p:cTn id="153" dur="1" fill="hold">
                                          <p:stCondLst>
                                            <p:cond delay="1999"/>
                                          </p:stCondLst>
                                        </p:cTn>
                                        <p:tgtEl>
                                          <p:spTgt spid="272402"/>
                                        </p:tgtEl>
                                        <p:attrNameLst>
                                          <p:attrName>style.visibility</p:attrName>
                                        </p:attrNameLst>
                                      </p:cBhvr>
                                      <p:to>
                                        <p:strVal val="hidden"/>
                                      </p:to>
                                    </p:se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 presetClass="entr" presetSubtype="10" fill="hold" nodeType="clickEffect">
                                  <p:stCondLst>
                                    <p:cond delay="0"/>
                                  </p:stCondLst>
                                  <p:childTnLst>
                                    <p:set>
                                      <p:cBhvr>
                                        <p:cTn id="157" dur="1" fill="hold">
                                          <p:stCondLst>
                                            <p:cond delay="0"/>
                                          </p:stCondLst>
                                        </p:cTn>
                                        <p:tgtEl>
                                          <p:spTgt spid="272414"/>
                                        </p:tgtEl>
                                        <p:attrNameLst>
                                          <p:attrName>style.visibility</p:attrName>
                                        </p:attrNameLst>
                                      </p:cBhvr>
                                      <p:to>
                                        <p:strVal val="visible"/>
                                      </p:to>
                                    </p:set>
                                    <p:animEffect transition="in" filter="checkerboard(across)">
                                      <p:cBhvr>
                                        <p:cTn id="158" dur="500"/>
                                        <p:tgtEl>
                                          <p:spTgt spid="272414"/>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55" presetClass="entr" presetSubtype="0" fill="hold" nodeType="clickEffect">
                                  <p:stCondLst>
                                    <p:cond delay="0"/>
                                  </p:stCondLst>
                                  <p:childTnLst>
                                    <p:set>
                                      <p:cBhvr>
                                        <p:cTn id="162" dur="1" fill="hold">
                                          <p:stCondLst>
                                            <p:cond delay="0"/>
                                          </p:stCondLst>
                                        </p:cTn>
                                        <p:tgtEl>
                                          <p:spTgt spid="272415"/>
                                        </p:tgtEl>
                                        <p:attrNameLst>
                                          <p:attrName>style.visibility</p:attrName>
                                        </p:attrNameLst>
                                      </p:cBhvr>
                                      <p:to>
                                        <p:strVal val="visible"/>
                                      </p:to>
                                    </p:set>
                                    <p:anim calcmode="lin" valueType="num">
                                      <p:cBhvr>
                                        <p:cTn id="163" dur="1000" fill="hold"/>
                                        <p:tgtEl>
                                          <p:spTgt spid="272415"/>
                                        </p:tgtEl>
                                        <p:attrNameLst>
                                          <p:attrName>ppt_w</p:attrName>
                                        </p:attrNameLst>
                                      </p:cBhvr>
                                      <p:tavLst>
                                        <p:tav tm="0">
                                          <p:val>
                                            <p:strVal val="#ppt_w*0.70"/>
                                          </p:val>
                                        </p:tav>
                                        <p:tav tm="100000">
                                          <p:val>
                                            <p:strVal val="#ppt_w"/>
                                          </p:val>
                                        </p:tav>
                                      </p:tavLst>
                                    </p:anim>
                                    <p:anim calcmode="lin" valueType="num">
                                      <p:cBhvr>
                                        <p:cTn id="164" dur="1000" fill="hold"/>
                                        <p:tgtEl>
                                          <p:spTgt spid="272415"/>
                                        </p:tgtEl>
                                        <p:attrNameLst>
                                          <p:attrName>ppt_h</p:attrName>
                                        </p:attrNameLst>
                                      </p:cBhvr>
                                      <p:tavLst>
                                        <p:tav tm="0">
                                          <p:val>
                                            <p:strVal val="#ppt_h"/>
                                          </p:val>
                                        </p:tav>
                                        <p:tav tm="100000">
                                          <p:val>
                                            <p:strVal val="#ppt_h"/>
                                          </p:val>
                                        </p:tav>
                                      </p:tavLst>
                                    </p:anim>
                                    <p:animEffect transition="in" filter="fade">
                                      <p:cBhvr>
                                        <p:cTn id="165" dur="1000"/>
                                        <p:tgtEl>
                                          <p:spTgt spid="272415"/>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4" presetClass="entr" presetSubtype="0" fill="hold" nodeType="clickEffect">
                                  <p:stCondLst>
                                    <p:cond delay="0"/>
                                  </p:stCondLst>
                                  <p:childTnLst>
                                    <p:set>
                                      <p:cBhvr>
                                        <p:cTn id="169" dur="1" fill="hold">
                                          <p:stCondLst>
                                            <p:cond delay="0"/>
                                          </p:stCondLst>
                                        </p:cTn>
                                        <p:tgtEl>
                                          <p:spTgt spid="272416"/>
                                        </p:tgtEl>
                                        <p:attrNameLst>
                                          <p:attrName>style.visibility</p:attrName>
                                        </p:attrNameLst>
                                      </p:cBhvr>
                                      <p:to>
                                        <p:strVal val="visible"/>
                                      </p:to>
                                    </p:set>
                                    <p:anim to="" calcmode="lin" valueType="num">
                                      <p:cBhvr>
                                        <p:cTn id="170" dur="1" fill="hold"/>
                                        <p:tgtEl>
                                          <p:spTgt spid="2724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animBg="1"/>
      <p:bldP spid="272397" grpId="1" animBg="1"/>
      <p:bldP spid="272398" grpId="0" animBg="1"/>
      <p:bldP spid="272399" grpId="0" animBg="1"/>
      <p:bldP spid="272399" grpId="1" animBg="1"/>
      <p:bldP spid="272399" grpId="2" animBg="1"/>
      <p:bldP spid="272399" grpId="3" animBg="1"/>
      <p:bldP spid="272402" grpId="0" animBg="1"/>
      <p:bldP spid="272402" grpId="1" animBg="1"/>
      <p:bldP spid="272402" grpId="2" animBg="1"/>
      <p:bldP spid="272403" grpId="0" animBg="1"/>
      <p:bldP spid="272403" grpId="1" animBg="1"/>
      <p:bldP spid="272403" grpId="2" animBg="1"/>
      <p:bldP spid="272403" grpId="3" animBg="1"/>
      <p:bldP spid="272403" grpId="4" animBg="1"/>
      <p:bldP spid="272405" grpId="0" animBg="1"/>
      <p:bldP spid="272406" grpId="0" animBg="1"/>
      <p:bldP spid="272406" grpId="1" animBg="1"/>
      <p:bldP spid="272407" grpId="0" animBg="1"/>
      <p:bldP spid="272407" grpId="1" animBg="1"/>
      <p:bldP spid="272408" grpId="0" animBg="1"/>
      <p:bldP spid="272408" grpId="1" animBg="1"/>
      <p:bldP spid="272409" grpId="0" animBg="1"/>
      <p:bldP spid="272409" grpId="1" animBg="1"/>
      <p:bldP spid="272411" grpId="0" animBg="1"/>
      <p:bldP spid="272411" grpId="1" animBg="1"/>
      <p:bldP spid="272413" grpId="0" animBg="1"/>
      <p:bldP spid="2724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29" name="Text Box 25"/>
          <p:cNvSpPr txBox="1">
            <a:spLocks noChangeArrowheads="1"/>
          </p:cNvSpPr>
          <p:nvPr/>
        </p:nvSpPr>
        <p:spPr bwMode="auto">
          <a:xfrm>
            <a:off x="76200" y="1600200"/>
            <a:ext cx="9067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800" b="1" dirty="0" err="1">
                <a:solidFill>
                  <a:srgbClr val="FF0000"/>
                </a:solidFill>
                <a:latin typeface="Times New Roman" panose="02020603050405020304" pitchFamily="18" charset="0"/>
              </a:rPr>
              <a:t>Lớp</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đọc</a:t>
            </a:r>
            <a:r>
              <a:rPr lang="en-US" sz="2800" b="1" dirty="0">
                <a:solidFill>
                  <a:srgbClr val="FF0000"/>
                </a:solidFill>
                <a:latin typeface="Times New Roman" panose="02020603050405020304" pitchFamily="18" charset="0"/>
              </a:rPr>
              <a:t> 3 </a:t>
            </a:r>
            <a:r>
              <a:rPr lang="en-US" sz="2800" b="1" dirty="0" err="1">
                <a:solidFill>
                  <a:srgbClr val="FF0000"/>
                </a:solidFill>
                <a:latin typeface="Times New Roman" panose="02020603050405020304" pitchFamily="18" charset="0"/>
              </a:rPr>
              <a:t>dòng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chữ</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nhỏ</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tr</a:t>
            </a:r>
            <a:r>
              <a:rPr lang="en-US" sz="2800" b="1" dirty="0">
                <a:solidFill>
                  <a:srgbClr val="FF0000"/>
                </a:solidFill>
                <a:latin typeface="Times New Roman" panose="02020603050405020304" pitchFamily="18" charset="0"/>
              </a:rPr>
              <a:t> 33) </a:t>
            </a:r>
            <a:r>
              <a:rPr lang="en-US" sz="2800" b="1" dirty="0" err="1">
                <a:solidFill>
                  <a:srgbClr val="FF0000"/>
                </a:solidFill>
                <a:latin typeface="Times New Roman" panose="02020603050405020304" pitchFamily="18" charset="0"/>
              </a:rPr>
              <a:t>trả</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lời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Anh</a:t>
            </a:r>
            <a:r>
              <a:rPr lang="en-US" sz="2800" b="1" dirty="0">
                <a:solidFill>
                  <a:srgbClr val="FF0000"/>
                </a:solidFill>
                <a:latin typeface="Times New Roman" panose="02020603050405020304" pitchFamily="18" charset="0"/>
              </a:rPr>
              <a:t> La </a:t>
            </a:r>
            <a:r>
              <a:rPr lang="en-US" sz="2800" b="1" dirty="0" err="1">
                <a:solidFill>
                  <a:srgbClr val="FF0000"/>
                </a:solidFill>
                <a:latin typeface="Times New Roman" panose="02020603050405020304" pitchFamily="18" charset="0"/>
              </a:rPr>
              <a:t>Văn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Cầu</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đã</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có</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hành</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động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dũng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cảm</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như</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thế</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nào</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trong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trận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đánh</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Đông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Khê</a:t>
            </a:r>
            <a:r>
              <a:rPr lang="en-US" sz="2800" b="1" dirty="0">
                <a:solidFill>
                  <a:srgbClr val="FF0000"/>
                </a:solidFill>
                <a:latin typeface="Times New Roman" panose="02020603050405020304" pitchFamily="18" charset="0"/>
              </a:rPr>
              <a:t>?</a:t>
            </a:r>
          </a:p>
        </p:txBody>
      </p:sp>
      <p:sp>
        <p:nvSpPr>
          <p:cNvPr id="251931" name="Text Box 27"/>
          <p:cNvSpPr txBox="1">
            <a:spLocks noChangeArrowheads="1"/>
          </p:cNvSpPr>
          <p:nvPr/>
        </p:nvSpPr>
        <p:spPr bwMode="auto">
          <a:xfrm>
            <a:off x="76200" y="2971800"/>
            <a:ext cx="9067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800"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Anh</a:t>
            </a:r>
            <a:r>
              <a:rPr lang="en-US" sz="2800" b="1" dirty="0">
                <a:solidFill>
                  <a:srgbClr val="0000FF"/>
                </a:solidFill>
                <a:latin typeface="Times New Roman" panose="02020603050405020304" pitchFamily="18" charset="0"/>
              </a:rPr>
              <a:t> La </a:t>
            </a:r>
            <a:r>
              <a:rPr lang="en-US" sz="2800" b="1" dirty="0" err="1">
                <a:solidFill>
                  <a:srgbClr val="0000FF"/>
                </a:solidFill>
                <a:latin typeface="Times New Roman" panose="02020603050405020304" pitchFamily="18" charset="0"/>
              </a:rPr>
              <a:t>Văn</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Cầu</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có</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nhiêm</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vụ</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đánh</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bộc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phá</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vào</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lô</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cốt</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phía</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đông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bắc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cứ</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điểm</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Đông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Khê</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Bị</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trúng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đạn</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nát</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một</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phần</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cánh</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tay</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phải</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nhưng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anh</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đã</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nghiến</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răng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nhờ</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đồng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đội</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dùng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lưỡi</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lê</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chặt</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đứt</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cánh</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tay</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để</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tiếp</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tục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chiến</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đấu</a:t>
            </a:r>
            <a:r>
              <a:rPr lang="en-US" sz="2800" b="1" dirty="0">
                <a:solidFill>
                  <a:srgbClr val="0000FF"/>
                </a:solidFill>
                <a:latin typeface="Times New Roman" panose="02020603050405020304" pitchFamily="18" charset="0"/>
              </a:rPr>
              <a:t>.</a:t>
            </a:r>
          </a:p>
        </p:txBody>
      </p:sp>
      <p:sp>
        <p:nvSpPr>
          <p:cNvPr id="5" name="Text Box 5"/>
          <p:cNvSpPr txBox="1">
            <a:spLocks noChangeArrowheads="1"/>
          </p:cNvSpPr>
          <p:nvPr/>
        </p:nvSpPr>
        <p:spPr bwMode="auto">
          <a:xfrm>
            <a:off x="0" y="54725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7" name="Text Box 6"/>
          <p:cNvSpPr txBox="1">
            <a:spLocks noChangeArrowheads="1"/>
          </p:cNvSpPr>
          <p:nvPr/>
        </p:nvSpPr>
        <p:spPr bwMode="auto">
          <a:xfrm>
            <a:off x="0" y="104601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Chiến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thu</a:t>
            </a:r>
            <a:r>
              <a:rPr lang="en-US" sz="3200" b="1" smtClean="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đông</a:t>
            </a:r>
            <a:r>
              <a:rPr lang="en-US" sz="3200" b="1" dirty="0" smtClean="0">
                <a:solidFill>
                  <a:srgbClr val="FF0000"/>
                </a:solidFill>
                <a:latin typeface="Times New Roman" panose="02020603050405020304" pitchFamily="18" charset="0"/>
                <a:cs typeface="Times New Roman" panose="02020603050405020304" pitchFamily="18" charset="0"/>
              </a:rPr>
              <a:t> 1950</a:t>
            </a:r>
            <a:endParaRPr lang="en-US" sz="3200" b="1" dirty="0">
              <a:solidFill>
                <a:srgbClr val="FF0000"/>
              </a:solidFill>
              <a:latin typeface="Times New Roman" pitchFamily="18" charset="0"/>
              <a:cs typeface="Times New Roman" panose="02020603050405020304" pitchFamily="18" charset="0"/>
            </a:endParaRPr>
          </a:p>
        </p:txBody>
      </p:sp>
      <p:sp>
        <p:nvSpPr>
          <p:cNvPr id="8"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0"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01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1929"/>
                                        </p:tgtEl>
                                        <p:attrNameLst>
                                          <p:attrName>style.visibility</p:attrName>
                                        </p:attrNameLst>
                                      </p:cBhvr>
                                      <p:to>
                                        <p:strVal val="visible"/>
                                      </p:to>
                                    </p:set>
                                    <p:anim calcmode="lin" valueType="num">
                                      <p:cBhvr additive="base">
                                        <p:cTn id="7" dur="500" fill="hold"/>
                                        <p:tgtEl>
                                          <p:spTgt spid="251929"/>
                                        </p:tgtEl>
                                        <p:attrNameLst>
                                          <p:attrName>ppt_x</p:attrName>
                                        </p:attrNameLst>
                                      </p:cBhvr>
                                      <p:tavLst>
                                        <p:tav tm="0">
                                          <p:val>
                                            <p:strVal val="#ppt_x"/>
                                          </p:val>
                                        </p:tav>
                                        <p:tav tm="100000">
                                          <p:val>
                                            <p:strVal val="#ppt_x"/>
                                          </p:val>
                                        </p:tav>
                                      </p:tavLst>
                                    </p:anim>
                                    <p:anim calcmode="lin" valueType="num">
                                      <p:cBhvr additive="base">
                                        <p:cTn id="8" dur="500" fill="hold"/>
                                        <p:tgtEl>
                                          <p:spTgt spid="2519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251931"/>
                                        </p:tgtEl>
                                        <p:attrNameLst>
                                          <p:attrName>style.visibility</p:attrName>
                                        </p:attrNameLst>
                                      </p:cBhvr>
                                      <p:to>
                                        <p:strVal val="visible"/>
                                      </p:to>
                                    </p:set>
                                    <p:anim to="" calcmode="lin" valueType="num">
                                      <p:cBhvr>
                                        <p:cTn id="13" dur="1" fill="hold"/>
                                        <p:tgtEl>
                                          <p:spTgt spid="25193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29" grpId="0"/>
      <p:bldP spid="2519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2"/>
          <p:cNvPicPr>
            <a:picLocks noChangeAspect="1" noChangeArrowheads="1"/>
          </p:cNvPicPr>
          <p:nvPr/>
        </p:nvPicPr>
        <p:blipFill>
          <a:blip r:embed="rId2" cstate="print">
            <a:lum contrast="54000"/>
            <a:extLst>
              <a:ext uri="{28A0092B-C50C-407E-A947-70E740481C1C}">
                <a14:useLocalDpi xmlns:a14="http://schemas.microsoft.com/office/drawing/2010/main" val="0"/>
              </a:ext>
            </a:extLst>
          </a:blip>
          <a:srcRect/>
          <a:stretch>
            <a:fillRect/>
          </a:stretch>
        </p:blipFill>
        <p:spPr bwMode="auto">
          <a:xfrm>
            <a:off x="76200" y="76200"/>
            <a:ext cx="528997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3"/>
          <p:cNvSpPr txBox="1">
            <a:spLocks noChangeArrowheads="1"/>
          </p:cNvSpPr>
          <p:nvPr/>
        </p:nvSpPr>
        <p:spPr bwMode="auto">
          <a:xfrm>
            <a:off x="5029200" y="459700"/>
            <a:ext cx="4114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400" b="1" dirty="0" err="1">
                <a:solidFill>
                  <a:srgbClr val="0000FF"/>
                </a:solidFill>
                <a:latin typeface="Times New Roman" panose="02020603050405020304" pitchFamily="18" charset="0"/>
                <a:cs typeface="Times New Roman" panose="02020603050405020304" pitchFamily="18" charset="0"/>
              </a:rPr>
              <a:t>Anh</a:t>
            </a:r>
            <a:r>
              <a:rPr lang="en-US" sz="2400" b="1" dirty="0">
                <a:solidFill>
                  <a:srgbClr val="0000FF"/>
                </a:solidFill>
                <a:latin typeface="Times New Roman" panose="02020603050405020304" pitchFamily="18" charset="0"/>
                <a:cs typeface="Times New Roman" panose="02020603050405020304" pitchFamily="18" charset="0"/>
              </a:rPr>
              <a:t> La </a:t>
            </a:r>
            <a:r>
              <a:rPr lang="en-US" sz="2400" b="1" dirty="0" err="1">
                <a:solidFill>
                  <a:srgbClr val="0000FF"/>
                </a:solidFill>
                <a:latin typeface="Times New Roman" panose="02020603050405020304" pitchFamily="18" charset="0"/>
                <a:cs typeface="Times New Roman" panose="02020603050405020304" pitchFamily="18" charset="0"/>
              </a:rPr>
              <a:t>Văn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Cầu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1932, </a:t>
            </a:r>
            <a:r>
              <a:rPr lang="en-US" sz="2400" b="1" dirty="0" err="1">
                <a:solidFill>
                  <a:srgbClr val="0000FF"/>
                </a:solidFill>
                <a:latin typeface="Times New Roman" panose="02020603050405020304" pitchFamily="18" charset="0"/>
                <a:cs typeface="Times New Roman" panose="02020603050405020304" pitchFamily="18" charset="0"/>
              </a:rPr>
              <a:t>người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err="1">
                <a:solidFill>
                  <a:srgbClr val="0000FF"/>
                </a:solidFill>
                <a:latin typeface="Times New Roman" panose="02020603050405020304" pitchFamily="18" charset="0"/>
                <a:cs typeface="Times New Roman" panose="02020603050405020304" pitchFamily="18" charset="0"/>
              </a:rPr>
              <a:t>tộc</a:t>
            </a:r>
            <a:r>
              <a:rPr lang="en-US" sz="2400" b="1">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Tày quê </a:t>
            </a:r>
            <a:r>
              <a:rPr lang="en-US" sz="2400" b="1" dirty="0">
                <a:solidFill>
                  <a:srgbClr val="0000FF"/>
                </a:solidFill>
                <a:latin typeface="Times New Roman" panose="02020603050405020304" pitchFamily="18" charset="0"/>
                <a:cs typeface="Times New Roman" panose="02020603050405020304" pitchFamily="18" charset="0"/>
              </a:rPr>
              <a:t>ở </a:t>
            </a:r>
            <a:r>
              <a:rPr lang="en-US" sz="2400" b="1" dirty="0" err="1">
                <a:solidFill>
                  <a:srgbClr val="0000FF"/>
                </a:solidFill>
                <a:latin typeface="Times New Roman" panose="02020603050405020304" pitchFamily="18" charset="0"/>
                <a:cs typeface="Times New Roman" panose="02020603050405020304" pitchFamily="18" charset="0"/>
              </a:rPr>
              <a:t>tỉnh</a:t>
            </a:r>
            <a:r>
              <a:rPr lang="en-US" sz="2400" b="1" dirty="0">
                <a:solidFill>
                  <a:srgbClr val="0000FF"/>
                </a:solidFill>
                <a:latin typeface="Times New Roman" panose="02020603050405020304" pitchFamily="18" charset="0"/>
                <a:cs typeface="Times New Roman" panose="02020603050405020304" pitchFamily="18" charset="0"/>
              </a:rPr>
              <a:t> Cao </a:t>
            </a:r>
            <a:r>
              <a:rPr lang="en-US" sz="2400" b="1" dirty="0" err="1">
                <a:solidFill>
                  <a:srgbClr val="0000FF"/>
                </a:solidFill>
                <a:latin typeface="Times New Roman" panose="02020603050405020304" pitchFamily="18" charset="0"/>
                <a:cs typeface="Times New Roman" panose="02020603050405020304" pitchFamily="18" charset="0"/>
              </a:rPr>
              <a:t>Bằng</a:t>
            </a:r>
            <a:endParaRPr lang="en-US" sz="24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sz="2400" b="1" smtClean="0">
                <a:solidFill>
                  <a:srgbClr val="0000FF"/>
                </a:solidFill>
                <a:latin typeface="Times New Roman" panose="02020603050405020304" pitchFamily="18" charset="0"/>
                <a:cs typeface="Times New Roman" panose="02020603050405020304" pitchFamily="18" charset="0"/>
              </a:rPr>
              <a:t>- Nhập </a:t>
            </a:r>
            <a:r>
              <a:rPr lang="en-US" sz="2400" b="1" dirty="0" err="1">
                <a:solidFill>
                  <a:srgbClr val="0000FF"/>
                </a:solidFill>
                <a:latin typeface="Times New Roman" panose="02020603050405020304" pitchFamily="18" charset="0"/>
                <a:cs typeface="Times New Roman" panose="02020603050405020304" pitchFamily="18" charset="0"/>
              </a:rPr>
              <a:t>ngũ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16 </a:t>
            </a:r>
            <a:r>
              <a:rPr lang="en-US" sz="2400" b="1" smtClean="0">
                <a:solidFill>
                  <a:srgbClr val="0000FF"/>
                </a:solidFill>
                <a:latin typeface="Times New Roman" panose="02020603050405020304" pitchFamily="18" charset="0"/>
                <a:cs typeface="Times New Roman" panose="02020603050405020304" pitchFamily="18" charset="0"/>
              </a:rPr>
              <a:t>tuổi, tham </a:t>
            </a:r>
            <a:r>
              <a:rPr lang="en-US" sz="2400" b="1" dirty="0" err="1">
                <a:solidFill>
                  <a:srgbClr val="0000FF"/>
                </a:solidFill>
                <a:latin typeface="Times New Roman" panose="02020603050405020304" pitchFamily="18" charset="0"/>
                <a:cs typeface="Times New Roman" panose="02020603050405020304" pitchFamily="18" charset="0"/>
              </a:rPr>
              <a:t>gia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đánh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giặc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nhiều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trận</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159748" name="Text Box 4"/>
          <p:cNvSpPr txBox="1">
            <a:spLocks noChangeArrowheads="1"/>
          </p:cNvSpPr>
          <p:nvPr/>
        </p:nvSpPr>
        <p:spPr bwMode="auto">
          <a:xfrm>
            <a:off x="5029200" y="3429000"/>
            <a:ext cx="3962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400" b="1">
                <a:solidFill>
                  <a:srgbClr val="0000FF"/>
                </a:solidFill>
                <a:latin typeface="Times New Roman" panose="02020603050405020304" pitchFamily="18" charset="0"/>
                <a:cs typeface="Times New Roman" panose="02020603050405020304" pitchFamily="18" charset="0"/>
              </a:rPr>
              <a:t>Anh được Chính phủ tặng danh hiệu Anh hùng lực lượng vũ trang nhân dân và Huân chương Kháng chiến hạng Nhất</a:t>
            </a:r>
          </a:p>
        </p:txBody>
      </p:sp>
      <p:sp>
        <p:nvSpPr>
          <p:cNvPr id="5"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214169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wheel(4)">
                                      <p:cBhvr>
                                        <p:cTn id="7" dur="2000"/>
                                        <p:tgtEl>
                                          <p:spTgt spid="159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59747"/>
                                        </p:tgtEl>
                                        <p:attrNameLst>
                                          <p:attrName>style.visibility</p:attrName>
                                        </p:attrNameLst>
                                      </p:cBhvr>
                                      <p:to>
                                        <p:strVal val="visible"/>
                                      </p:to>
                                    </p:set>
                                    <p:anim calcmode="lin" valueType="num">
                                      <p:cBhvr>
                                        <p:cTn id="12" dur="1000" fill="hold"/>
                                        <p:tgtEl>
                                          <p:spTgt spid="159747"/>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159747"/>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159747"/>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159747"/>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59748">
                                            <p:txEl>
                                              <p:pRg st="0" end="0"/>
                                            </p:txEl>
                                          </p:spTgt>
                                        </p:tgtEl>
                                        <p:attrNameLst>
                                          <p:attrName>style.visibility</p:attrName>
                                        </p:attrNameLst>
                                      </p:cBhvr>
                                      <p:to>
                                        <p:strVal val="visible"/>
                                      </p:to>
                                    </p:set>
                                    <p:anim calcmode="lin" valueType="num">
                                      <p:cBhvr additive="base">
                                        <p:cTn id="20" dur="500" fill="hold"/>
                                        <p:tgtEl>
                                          <p:spTgt spid="15974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97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
          <p:cNvPicPr>
            <a:picLocks noChangeAspect="1" noChangeArrowheads="1"/>
          </p:cNvPicPr>
          <p:nvPr/>
        </p:nvPicPr>
        <p:blipFill>
          <a:blip r:embed="rId2" cstate="print">
            <a:extLst>
              <a:ext uri="{28A0092B-C50C-407E-A947-70E740481C1C}">
                <a14:useLocalDpi xmlns:a14="http://schemas.microsoft.com/office/drawing/2010/main" val="0"/>
              </a:ext>
            </a:extLst>
          </a:blip>
          <a:srcRect l="5128" t="3334" r="6410" b="21111"/>
          <a:stretch>
            <a:fillRect/>
          </a:stretch>
        </p:blipFill>
        <p:spPr bwMode="auto">
          <a:xfrm>
            <a:off x="203200" y="304800"/>
            <a:ext cx="5110163" cy="5661025"/>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3" descr="40%"/>
          <p:cNvSpPr txBox="1">
            <a:spLocks noChangeArrowheads="1"/>
          </p:cNvSpPr>
          <p:nvPr/>
        </p:nvSpPr>
        <p:spPr bwMode="auto">
          <a:xfrm>
            <a:off x="533400" y="6280871"/>
            <a:ext cx="3786980" cy="523220"/>
          </a:xfrm>
          <a:prstGeom prst="rect">
            <a:avLst/>
          </a:prstGeom>
          <a:noFill/>
          <a:ln w="57150" cmpd="thinThick">
            <a:no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err="1">
                <a:solidFill>
                  <a:srgbClr val="0000FF"/>
                </a:solidFill>
                <a:latin typeface="Times New Roman" pitchFamily="18" charset="0"/>
                <a:cs typeface="Arial" charset="0"/>
              </a:rPr>
              <a:t>Anh</a:t>
            </a:r>
            <a:r>
              <a:rPr lang="en-US" sz="2800" b="1" dirty="0">
                <a:solidFill>
                  <a:srgbClr val="0000FF"/>
                </a:solidFill>
                <a:latin typeface="Times New Roman" pitchFamily="18" charset="0"/>
                <a:cs typeface="Arial" charset="0"/>
              </a:rPr>
              <a:t> </a:t>
            </a:r>
            <a:r>
              <a:rPr lang="en-US" sz="2800" b="1" dirty="0" err="1">
                <a:solidFill>
                  <a:srgbClr val="0000FF"/>
                </a:solidFill>
                <a:latin typeface="Times New Roman" pitchFamily="18" charset="0"/>
                <a:cs typeface="Arial" charset="0"/>
              </a:rPr>
              <a:t>hùng</a:t>
            </a:r>
            <a:r>
              <a:rPr lang="en-US" sz="2800" b="1" dirty="0">
                <a:solidFill>
                  <a:srgbClr val="0000FF"/>
                </a:solidFill>
                <a:latin typeface="Times New Roman" pitchFamily="18" charset="0"/>
                <a:cs typeface="Arial" charset="0"/>
              </a:rPr>
              <a:t> La </a:t>
            </a:r>
            <a:r>
              <a:rPr lang="en-US" sz="2800" b="1" dirty="0" err="1">
                <a:solidFill>
                  <a:srgbClr val="0000FF"/>
                </a:solidFill>
                <a:latin typeface="Times New Roman" pitchFamily="18" charset="0"/>
                <a:cs typeface="Arial" charset="0"/>
              </a:rPr>
              <a:t>V</a:t>
            </a:r>
            <a:r>
              <a:rPr lang="en-US" sz="2800" b="1" dirty="0" err="1">
                <a:solidFill>
                  <a:srgbClr val="0000FF"/>
                </a:solidFill>
                <a:latin typeface="Times New Roman" pitchFamily="18" charset="0"/>
              </a:rPr>
              <a:t>ăn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Cầu</a:t>
            </a:r>
            <a:endParaRPr lang="en-US" sz="2800" b="1" dirty="0">
              <a:solidFill>
                <a:srgbClr val="0000FF"/>
              </a:solidFill>
              <a:latin typeface="Times New Roman" pitchFamily="18" charset="0"/>
            </a:endParaRPr>
          </a:p>
        </p:txBody>
      </p:sp>
      <p:sp>
        <p:nvSpPr>
          <p:cNvPr id="7" name="Text Box 7"/>
          <p:cNvSpPr txBox="1">
            <a:spLocks noChangeArrowheads="1"/>
          </p:cNvSpPr>
          <p:nvPr/>
        </p:nvSpPr>
        <p:spPr bwMode="auto">
          <a:xfrm>
            <a:off x="5334145" y="533400"/>
            <a:ext cx="3711575" cy="138499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i="1" dirty="0" err="1" smtClean="0">
                <a:solidFill>
                  <a:srgbClr val="FF0000"/>
                </a:solidFill>
                <a:latin typeface="Times New Roman" pitchFamily="18" charset="0"/>
              </a:rPr>
              <a:t>Hành</a:t>
            </a:r>
            <a:r>
              <a:rPr lang="en-US" sz="2800" b="1" i="1" dirty="0" smtClean="0">
                <a:solidFill>
                  <a:srgbClr val="FF0000"/>
                </a:solidFill>
                <a:latin typeface="Times New Roman" pitchFamily="18" charset="0"/>
              </a:rPr>
              <a:t> </a:t>
            </a:r>
            <a:r>
              <a:rPr lang="en-US" sz="2800" b="1" i="1" dirty="0" err="1">
                <a:solidFill>
                  <a:srgbClr val="FF0000"/>
                </a:solidFill>
                <a:latin typeface="Times New Roman" pitchFamily="18" charset="0"/>
              </a:rPr>
              <a:t>động</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của</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anh</a:t>
            </a:r>
            <a:r>
              <a:rPr lang="en-US" sz="2800" b="1" i="1" dirty="0">
                <a:solidFill>
                  <a:srgbClr val="FF0000"/>
                </a:solidFill>
                <a:latin typeface="Times New Roman" pitchFamily="18" charset="0"/>
              </a:rPr>
              <a:t> La </a:t>
            </a:r>
            <a:r>
              <a:rPr lang="en-US" sz="2800" b="1" i="1" dirty="0" err="1">
                <a:solidFill>
                  <a:srgbClr val="FF0000"/>
                </a:solidFill>
                <a:latin typeface="Times New Roman" pitchFamily="18" charset="0"/>
              </a:rPr>
              <a:t>Văn</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Cầu</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thể</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hiện</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điều</a:t>
            </a:r>
            <a:r>
              <a:rPr lang="en-US" sz="2800" b="1" i="1" dirty="0">
                <a:solidFill>
                  <a:srgbClr val="FF0000"/>
                </a:solidFill>
                <a:latin typeface="Times New Roman" pitchFamily="18" charset="0"/>
              </a:rPr>
              <a:t> </a:t>
            </a:r>
            <a:r>
              <a:rPr lang="en-US" sz="2800" b="1" i="1" dirty="0" err="1">
                <a:solidFill>
                  <a:srgbClr val="FF0000"/>
                </a:solidFill>
                <a:latin typeface="Times New Roman" pitchFamily="18" charset="0"/>
              </a:rPr>
              <a:t>gì</a:t>
            </a:r>
            <a:r>
              <a:rPr lang="en-US" sz="2800" b="1" i="1" dirty="0">
                <a:solidFill>
                  <a:srgbClr val="FF0000"/>
                </a:solidFill>
                <a:latin typeface="Times New Roman" pitchFamily="18" charset="0"/>
              </a:rPr>
              <a:t>?</a:t>
            </a:r>
          </a:p>
        </p:txBody>
      </p:sp>
      <p:pic>
        <p:nvPicPr>
          <p:cNvPr id="8" name="Picture 3" descr="20131015223009-lavan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 y="17464"/>
            <a:ext cx="5110163" cy="626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99940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ppt_x</p:attrName>
                                        </p:attrNameLst>
                                      </p:cBhvr>
                                      <p:tavLst>
                                        <p:tav tm="0">
                                          <p:val>
                                            <p:strVal val="#ppt_x-.2"/>
                                          </p:val>
                                        </p:tav>
                                        <p:tav tm="100000">
                                          <p:val>
                                            <p:strVal val="#ppt_x"/>
                                          </p:val>
                                        </p:tav>
                                      </p:tavLst>
                                    </p:anim>
                                    <p:anim calcmode="lin" valueType="num">
                                      <p:cBhvr>
                                        <p:cTn id="1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067580"/>
            <a:ext cx="8001000" cy="523220"/>
          </a:xfrm>
          <a:prstGeom prst="rect">
            <a:avLst/>
          </a:prstGeom>
          <a:noFill/>
        </p:spPr>
        <p:txBody>
          <a:bodyPr wrap="square" rtlCol="0">
            <a:spAutoFit/>
          </a:bodyPr>
          <a:lstStyle/>
          <a:p>
            <a:r>
              <a:rPr lang="en-US" sz="2800" b="1" i="1" dirty="0" err="1" smtClean="0">
                <a:solidFill>
                  <a:srgbClr val="0000FF"/>
                </a:solidFill>
                <a:latin typeface="Times New Roman" panose="02020603050405020304" pitchFamily="18" charset="0"/>
                <a:cs typeface="Times New Roman" panose="02020603050405020304" pitchFamily="18" charset="0"/>
              </a:rPr>
              <a:t>Chọn</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chữ</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cái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trước</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câu</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trả</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lời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đúng</a:t>
            </a:r>
            <a:r>
              <a:rPr lang="en-US" sz="2800" b="1" i="1" dirty="0" smtClean="0">
                <a:solidFill>
                  <a:srgbClr val="0000FF"/>
                </a:solidFill>
                <a:latin typeface="Times New Roman" panose="02020603050405020304" pitchFamily="18" charset="0"/>
                <a:cs typeface="Times New Roman" panose="02020603050405020304" pitchFamily="18" charset="0"/>
              </a:rPr>
              <a:t>:</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152400" y="2647414"/>
            <a:ext cx="8769350" cy="3600986"/>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u="sng" smtClean="0">
                <a:solidFill>
                  <a:srgbClr val="FF0000"/>
                </a:solidFill>
                <a:latin typeface="Times New Roman" panose="02020603050405020304" pitchFamily="18" charset="0"/>
                <a:cs typeface="Times New Roman" panose="02020603050405020304" pitchFamily="18" charset="0"/>
              </a:rPr>
              <a:t>Câu 1</a:t>
            </a:r>
            <a:r>
              <a:rPr lang="en-US" sz="2400" b="1" smtClean="0">
                <a:solidFill>
                  <a:srgbClr val="FF0000"/>
                </a:solidFill>
                <a:latin typeface="Times New Roman" panose="02020603050405020304" pitchFamily="18" charset="0"/>
                <a:cs typeface="Times New Roman" panose="02020603050405020304" pitchFamily="18" charset="0"/>
              </a:rPr>
              <a:t>: Thực dân Pháp mở cuộc tấn công lê Việt Bắc nhằm âm mưu gì?</a:t>
            </a:r>
          </a:p>
          <a:p>
            <a:pPr marL="514350" indent="-514350" eaLnBrk="1" hangingPunct="1">
              <a:spcBef>
                <a:spcPct val="50000"/>
              </a:spcBef>
              <a:buAutoNum type="alphaUcPeriod"/>
            </a:pPr>
            <a:r>
              <a:rPr lang="en-US" sz="2400" b="1" smtClean="0">
                <a:solidFill>
                  <a:srgbClr val="0000FF"/>
                </a:solidFill>
                <a:latin typeface="Times New Roman" panose="02020603050405020304" pitchFamily="18" charset="0"/>
                <a:cs typeface="Times New Roman" panose="02020603050405020304" pitchFamily="18" charset="0"/>
              </a:rPr>
              <a:t>Tiêu diệt cơ quan đầu não kháng chiến và tiêu diệt bộ đội chủ lực của ta để nhanh chóng kết thúc chiến tranh.</a:t>
            </a:r>
          </a:p>
          <a:p>
            <a:pPr marL="514350" indent="-514350" eaLnBrk="1" hangingPunct="1">
              <a:spcBef>
                <a:spcPct val="50000"/>
              </a:spcBef>
              <a:buAutoNum type="alphaUcPeriod"/>
            </a:pPr>
            <a:r>
              <a:rPr lang="en-US" sz="2400" b="1" smtClean="0">
                <a:solidFill>
                  <a:srgbClr val="0000FF"/>
                </a:solidFill>
                <a:latin typeface="Times New Roman" panose="02020603050405020304" pitchFamily="18" charset="0"/>
                <a:cs typeface="Times New Roman" panose="02020603050405020304" pitchFamily="18" charset="0"/>
              </a:rPr>
              <a:t>Mau chóng chiếm được Việt Bắc để thực dân Pháp làm căn cứ đóng quân.</a:t>
            </a:r>
          </a:p>
          <a:p>
            <a:pPr marL="514350" indent="-514350" eaLnBrk="1" hangingPunct="1">
              <a:spcBef>
                <a:spcPct val="50000"/>
              </a:spcBef>
              <a:buAutoNum type="alphaUcPeriod"/>
            </a:pPr>
            <a:r>
              <a:rPr lang="en-US" sz="2400" b="1" smtClean="0">
                <a:solidFill>
                  <a:srgbClr val="0000FF"/>
                </a:solidFill>
                <a:latin typeface="Times New Roman" panose="02020603050405020304" pitchFamily="18" charset="0"/>
                <a:cs typeface="Times New Roman" panose="02020603050405020304" pitchFamily="18" charset="0"/>
              </a:rPr>
              <a:t>Bắt cho được Bộ chính trị của ta để buộc quân và dân ta đầu hàng.</a:t>
            </a:r>
          </a:p>
        </p:txBody>
      </p:sp>
      <p:sp>
        <p:nvSpPr>
          <p:cNvPr id="8" name="Oval 7"/>
          <p:cNvSpPr>
            <a:spLocks noChangeArrowheads="1"/>
          </p:cNvSpPr>
          <p:nvPr/>
        </p:nvSpPr>
        <p:spPr bwMode="auto">
          <a:xfrm>
            <a:off x="76200" y="3505200"/>
            <a:ext cx="533400" cy="533400"/>
          </a:xfrm>
          <a:prstGeom prst="ellipse">
            <a:avLst/>
          </a:prstGeom>
          <a:noFill/>
          <a:ln w="38100" algn="ctr">
            <a:solidFill>
              <a:srgbClr val="FF0000"/>
            </a:solidFill>
            <a:round/>
            <a:headEnd/>
            <a:tailEnd/>
          </a:ln>
          <a:effectLst>
            <a:prstShdw prst="shdw17" dist="17961" dir="2700000">
              <a:schemeClr val="bg2"/>
            </a:prstShdw>
          </a:effectLst>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vi-VN" sz="2800">
              <a:latin typeface="Times New Roman" panose="02020603050405020304" pitchFamily="18" charset="0"/>
              <a:cs typeface="Times New Roman" pitchFamily="18" charset="0"/>
            </a:endParaRPr>
          </a:p>
        </p:txBody>
      </p:sp>
      <p:sp>
        <p:nvSpPr>
          <p:cNvPr id="9" name="WordArt 4"/>
          <p:cNvSpPr>
            <a:spLocks noChangeArrowheads="1" noChangeShapeType="1" noTextEdit="1"/>
          </p:cNvSpPr>
          <p:nvPr/>
        </p:nvSpPr>
        <p:spPr bwMode="auto">
          <a:xfrm>
            <a:off x="2209800" y="1472834"/>
            <a:ext cx="4200525" cy="523875"/>
          </a:xfrm>
          <a:prstGeom prst="rect">
            <a:avLst/>
          </a:prstGeom>
        </p:spPr>
        <p:txBody>
          <a:bodyPr wrap="none" fromWordArt="1">
            <a:prstTxWarp prst="textPlain">
              <a:avLst>
                <a:gd name="adj" fmla="val 50000"/>
              </a:avLst>
            </a:prstTxWarp>
          </a:bodyPr>
          <a:lstStyle/>
          <a:p>
            <a:pPr marL="571500" indent="-571500">
              <a:buFont typeface="Wingdings" pitchFamily="2" charset="2"/>
              <a:buChar char="v"/>
            </a:pPr>
            <a:r>
              <a:rPr lang="vi-VN" sz="36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a:t>
            </a:r>
            <a:r>
              <a:rPr lang="en-US" sz="36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HỞI ĐỘNG</a:t>
            </a:r>
            <a:r>
              <a:rPr lang="vi-VN" sz="36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a:t>
            </a:r>
            <a:endPar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7" name="Text Box 5"/>
          <p:cNvSpPr txBox="1">
            <a:spLocks noChangeArrowheads="1"/>
          </p:cNvSpPr>
          <p:nvPr/>
        </p:nvSpPr>
        <p:spPr bwMode="auto">
          <a:xfrm>
            <a:off x="0" y="533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11"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2"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1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ppt_x</p:attrName>
                                        </p:attrNameLst>
                                      </p:cBhvr>
                                      <p:tavLst>
                                        <p:tav tm="0">
                                          <p:val>
                                            <p:strVal val="#ppt_x-.2"/>
                                          </p:val>
                                        </p:tav>
                                        <p:tav tm="100000">
                                          <p:val>
                                            <p:strVal val="#ppt_x"/>
                                          </p:val>
                                        </p:tav>
                                      </p:tavLst>
                                    </p:anim>
                                    <p:anim calcmode="lin" valueType="num">
                                      <p:cBhvr>
                                        <p:cTn id="1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0" y="561110"/>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7" name="Text Box 6"/>
          <p:cNvSpPr txBox="1">
            <a:spLocks noChangeArrowheads="1"/>
          </p:cNvSpPr>
          <p:nvPr/>
        </p:nvSpPr>
        <p:spPr bwMode="auto">
          <a:xfrm>
            <a:off x="0" y="105294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11" name="TextBox 10"/>
          <p:cNvSpPr txBox="1"/>
          <p:nvPr/>
        </p:nvSpPr>
        <p:spPr>
          <a:xfrm>
            <a:off x="0" y="1759803"/>
            <a:ext cx="9067800" cy="954107"/>
          </a:xfrm>
          <a:prstGeom prst="rect">
            <a:avLst/>
          </a:prstGeom>
          <a:noFill/>
        </p:spPr>
        <p:txBody>
          <a:bodyPr wrap="square" rtlCol="0">
            <a:spAutoFit/>
          </a:bodyPr>
          <a:lstStyle/>
          <a:p>
            <a:pPr marL="457200" indent="-457200">
              <a:buFont typeface="Wingdings" pitchFamily="2" charset="2"/>
              <a:buChar char="v"/>
            </a:pPr>
            <a:r>
              <a:rPr lang="en-US" sz="2800" b="1" u="sng" dirty="0" err="1" smtClean="0">
                <a:solidFill>
                  <a:srgbClr val="FF0000"/>
                </a:solidFill>
                <a:latin typeface="Times New Roman" panose="02020603050405020304" pitchFamily="18" charset="0"/>
                <a:cs typeface="Times New Roman" panose="02020603050405020304" pitchFamily="18" charset="0"/>
              </a:rPr>
              <a:t>Hoạt</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động</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 </a:t>
            </a:r>
            <a:r>
              <a:rPr lang="en-US" sz="2800" b="1" dirty="0" err="1" smtClean="0">
                <a:solidFill>
                  <a:srgbClr val="0000FF"/>
                </a:solidFill>
                <a:latin typeface="Times New Roman" panose="02020603050405020304" pitchFamily="18" charset="0"/>
                <a:cs typeface="Times New Roman" panose="02020603050405020304" pitchFamily="18" charset="0"/>
              </a:rPr>
              <a:t>Kết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quả</a:t>
            </a:r>
            <a:r>
              <a:rPr lang="en-US" sz="2800" b="1" dirty="0" smtClean="0">
                <a:solidFill>
                  <a:srgbClr val="0000FF"/>
                </a:solidFill>
                <a:latin typeface="Times New Roman" panose="02020603050405020304" pitchFamily="18" charset="0"/>
                <a:cs typeface="Times New Roman" panose="02020603050405020304" pitchFamily="18" charset="0"/>
              </a:rPr>
              <a:t>, ý </a:t>
            </a:r>
            <a:r>
              <a:rPr lang="en-US" sz="2800" b="1" dirty="0" err="1" smtClean="0">
                <a:solidFill>
                  <a:srgbClr val="0000FF"/>
                </a:solidFill>
                <a:latin typeface="Times New Roman" panose="02020603050405020304" pitchFamily="18" charset="0"/>
                <a:cs typeface="Times New Roman" panose="02020603050405020304" pitchFamily="18" charset="0"/>
              </a:rPr>
              <a:t>nghĩa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chiến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thắng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giới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err="1" smtClean="0">
                <a:solidFill>
                  <a:srgbClr val="0000FF"/>
                </a:solidFill>
                <a:latin typeface="Times New Roman" panose="02020603050405020304" pitchFamily="18" charset="0"/>
                <a:cs typeface="Times New Roman" panose="02020603050405020304" pitchFamily="18" charset="0"/>
              </a:rPr>
              <a:t>thu</a:t>
            </a:r>
            <a:r>
              <a:rPr lang="en-US" sz="2800" b="1" smtClean="0">
                <a:solidFill>
                  <a:srgbClr val="0000FF"/>
                </a:solidFill>
                <a:latin typeface="Times New Roman" panose="02020603050405020304" pitchFamily="18" charset="0"/>
                <a:cs typeface="Times New Roman" panose="02020603050405020304" pitchFamily="18" charset="0"/>
              </a:rPr>
              <a:t> - </a:t>
            </a:r>
            <a:r>
              <a:rPr lang="en-US" sz="2800" b="1" dirty="0" err="1" smtClean="0">
                <a:solidFill>
                  <a:srgbClr val="0000FF"/>
                </a:solidFill>
                <a:latin typeface="Times New Roman" panose="02020603050405020304" pitchFamily="18" charset="0"/>
                <a:cs typeface="Times New Roman" panose="02020603050405020304" pitchFamily="18" charset="0"/>
              </a:rPr>
              <a:t>đông</a:t>
            </a:r>
            <a:r>
              <a:rPr lang="en-US" sz="2800" b="1" dirty="0" smtClean="0">
                <a:solidFill>
                  <a:srgbClr val="0000FF"/>
                </a:solidFill>
                <a:latin typeface="Times New Roman" panose="02020603050405020304" pitchFamily="18" charset="0"/>
                <a:cs typeface="Times New Roman" panose="02020603050405020304" pitchFamily="18" charset="0"/>
              </a:rPr>
              <a:t> 1950</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Text Box 2"/>
          <p:cNvSpPr txBox="1">
            <a:spLocks noChangeArrowheads="1"/>
          </p:cNvSpPr>
          <p:nvPr/>
        </p:nvSpPr>
        <p:spPr bwMode="auto">
          <a:xfrm>
            <a:off x="742950" y="2753380"/>
            <a:ext cx="7581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Tx/>
              <a:buChar char="-"/>
            </a:pPr>
            <a:r>
              <a:rPr lang="vi-VN" sz="2800" b="1" smtClean="0">
                <a:solidFill>
                  <a:srgbClr val="0000FF"/>
                </a:solidFill>
                <a:latin typeface="Times New Roman" panose="02020603050405020304" pitchFamily="18" charset="0"/>
                <a:cs typeface="Times New Roman" panose="02020603050405020304" pitchFamily="18" charset="0"/>
              </a:rPr>
              <a:t>Đọc </a:t>
            </a:r>
            <a:r>
              <a:rPr lang="en-US" sz="2800" b="1" smtClean="0">
                <a:solidFill>
                  <a:srgbClr val="0000FF"/>
                </a:solidFill>
                <a:latin typeface="Times New Roman" panose="02020603050405020304" pitchFamily="18" charset="0"/>
                <a:cs typeface="Times New Roman" panose="02020603050405020304" pitchFamily="18" charset="0"/>
              </a:rPr>
              <a:t>thầm kênh chữ còn lại ở </a:t>
            </a:r>
            <a:r>
              <a:rPr lang="vi-VN" sz="2800" b="1" smtClean="0">
                <a:solidFill>
                  <a:srgbClr val="0000FF"/>
                </a:solidFill>
                <a:latin typeface="Times New Roman" panose="02020603050405020304" pitchFamily="18" charset="0"/>
                <a:cs typeface="Times New Roman" panose="02020603050405020304" pitchFamily="18" charset="0"/>
              </a:rPr>
              <a:t>SGK</a:t>
            </a:r>
            <a:r>
              <a:rPr lang="en-US" sz="2800" b="1" smtClean="0">
                <a:solidFill>
                  <a:srgbClr val="0000FF"/>
                </a:solidFill>
                <a:latin typeface="Times New Roman" panose="02020603050405020304" pitchFamily="18" charset="0"/>
                <a:cs typeface="Times New Roman" panose="02020603050405020304" pitchFamily="18" charset="0"/>
              </a:rPr>
              <a:t>:</a:t>
            </a:r>
          </a:p>
        </p:txBody>
      </p:sp>
      <p:sp>
        <p:nvSpPr>
          <p:cNvPr id="13" name="Text Box 2"/>
          <p:cNvSpPr txBox="1">
            <a:spLocks noChangeArrowheads="1"/>
          </p:cNvSpPr>
          <p:nvPr/>
        </p:nvSpPr>
        <p:spPr bwMode="auto">
          <a:xfrm>
            <a:off x="228600" y="3286780"/>
            <a:ext cx="876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 Nêu </a:t>
            </a:r>
            <a:r>
              <a:rPr lang="en-US" sz="2800" b="1">
                <a:solidFill>
                  <a:srgbClr val="FF0000"/>
                </a:solidFill>
                <a:latin typeface="Times New Roman" panose="02020603050405020304" pitchFamily="18" charset="0"/>
                <a:cs typeface="Times New Roman" panose="02020603050405020304" pitchFamily="18" charset="0"/>
              </a:rPr>
              <a:t>kết quả của chiến dịch Biên giới thu </a:t>
            </a:r>
            <a:r>
              <a:rPr lang="en-US" sz="2800" b="1" smtClean="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đông </a:t>
            </a:r>
            <a:r>
              <a:rPr lang="en-US" sz="2800" b="1" smtClean="0">
                <a:solidFill>
                  <a:srgbClr val="FF0000"/>
                </a:solidFill>
                <a:latin typeface="Times New Roman" panose="02020603050405020304" pitchFamily="18" charset="0"/>
                <a:cs typeface="Times New Roman" panose="02020603050405020304" pitchFamily="18" charset="0"/>
              </a:rPr>
              <a:t>1950?</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4" name="Text Box 6"/>
          <p:cNvSpPr txBox="1">
            <a:spLocks noChangeArrowheads="1"/>
          </p:cNvSpPr>
          <p:nvPr/>
        </p:nvSpPr>
        <p:spPr bwMode="auto">
          <a:xfrm>
            <a:off x="381000" y="3886200"/>
            <a:ext cx="8382000" cy="2246769"/>
          </a:xfrm>
          <a:prstGeom prst="rect">
            <a:avLst/>
          </a:prstGeom>
          <a:noFill/>
          <a:ln w="28575">
            <a:solidFill>
              <a:srgbClr val="0033CC"/>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3333FF"/>
                </a:solidFill>
                <a:latin typeface="Times New Roman" panose="02020603050405020304" pitchFamily="18" charset="0"/>
                <a:cs typeface="Times New Roman" panose="02020603050405020304" pitchFamily="18" charset="0"/>
              </a:rPr>
              <a:t>    </a:t>
            </a:r>
            <a:r>
              <a:rPr lang="en-US" sz="2800" b="1">
                <a:solidFill>
                  <a:srgbClr val="3333FF"/>
                </a:solidFill>
                <a:latin typeface="Times New Roman" panose="02020603050405020304" pitchFamily="18" charset="0"/>
                <a:cs typeface="Times New Roman" panose="02020603050405020304" pitchFamily="18" charset="0"/>
              </a:rPr>
              <a:t>Kết quả của chiến dịch Biên giới thu đông </a:t>
            </a:r>
            <a:r>
              <a:rPr lang="en-US" sz="2800" b="1" smtClean="0">
                <a:solidFill>
                  <a:srgbClr val="3333FF"/>
                </a:solidFill>
                <a:latin typeface="Times New Roman" panose="02020603050405020304" pitchFamily="18" charset="0"/>
                <a:cs typeface="Times New Roman" panose="02020603050405020304" pitchFamily="18" charset="0"/>
              </a:rPr>
              <a:t>1950:</a:t>
            </a:r>
            <a:endParaRPr lang="en-US" sz="2800" b="1">
              <a:solidFill>
                <a:srgbClr val="3333FF"/>
              </a:solidFill>
              <a:latin typeface="Times New Roman" panose="02020603050405020304" pitchFamily="18" charset="0"/>
              <a:cs typeface="Times New Roman" panose="02020603050405020304" pitchFamily="18" charset="0"/>
            </a:endParaRPr>
          </a:p>
          <a:p>
            <a:pPr eaLnBrk="1" hangingPunct="1"/>
            <a:r>
              <a:rPr lang="en-US" sz="2800" b="1" smtClean="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Diệt và bắt sống hơn 8000 tên địch.</a:t>
            </a:r>
            <a:endParaRPr lang="vi-VN" sz="2800" b="1">
              <a:solidFill>
                <a:srgbClr val="FF0000"/>
              </a:solidFill>
              <a:latin typeface="Times New Roman" panose="02020603050405020304" pitchFamily="18" charset="0"/>
              <a:cs typeface="Times New Roman" panose="02020603050405020304" pitchFamily="18" charset="0"/>
            </a:endParaRPr>
          </a:p>
          <a:p>
            <a:pPr eaLnBrk="1" hangingPunct="1"/>
            <a:r>
              <a:rPr lang="en-US" sz="2800" b="1" smtClean="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Giải phóng một số thị </a:t>
            </a:r>
            <a:r>
              <a:rPr lang="en-US" sz="2800" b="1" smtClean="0">
                <a:solidFill>
                  <a:srgbClr val="FF0000"/>
                </a:solidFill>
                <a:latin typeface="Times New Roman" panose="02020603050405020304" pitchFamily="18" charset="0"/>
                <a:cs typeface="Times New Roman" panose="02020603050405020304" pitchFamily="18" charset="0"/>
              </a:rPr>
              <a:t>xã </a:t>
            </a:r>
            <a:r>
              <a:rPr lang="en-US" sz="2800" b="1">
                <a:solidFill>
                  <a:srgbClr val="FF0000"/>
                </a:solidFill>
                <a:latin typeface="Times New Roman" panose="02020603050405020304" pitchFamily="18" charset="0"/>
                <a:cs typeface="Times New Roman" panose="02020603050405020304" pitchFamily="18" charset="0"/>
              </a:rPr>
              <a:t>và thị </a:t>
            </a:r>
            <a:r>
              <a:rPr lang="en-US" sz="2800" b="1" smtClean="0">
                <a:solidFill>
                  <a:srgbClr val="FF0000"/>
                </a:solidFill>
                <a:latin typeface="Times New Roman" panose="02020603050405020304" pitchFamily="18" charset="0"/>
                <a:cs typeface="Times New Roman" panose="02020603050405020304" pitchFamily="18" charset="0"/>
              </a:rPr>
              <a:t>trấn.</a:t>
            </a:r>
            <a:endParaRPr lang="en-US" sz="2800" b="1">
              <a:solidFill>
                <a:srgbClr val="FF0000"/>
              </a:solidFill>
              <a:latin typeface="Times New Roman" panose="02020603050405020304" pitchFamily="18" charset="0"/>
              <a:cs typeface="Times New Roman" panose="02020603050405020304" pitchFamily="18" charset="0"/>
            </a:endParaRPr>
          </a:p>
          <a:p>
            <a:pPr eaLnBrk="1" hangingPunct="1"/>
            <a:r>
              <a:rPr lang="en-US" sz="2800" b="1" smtClean="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Làm chủ 750 km biên giới Việt Trung.</a:t>
            </a:r>
          </a:p>
          <a:p>
            <a:pPr eaLnBrk="1" hangingPunct="1"/>
            <a:r>
              <a:rPr lang="en-US" sz="2800" b="1" smtClean="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Căn cứ địa Việt Bắc được củng cố và mở rộng. </a:t>
            </a:r>
          </a:p>
        </p:txBody>
      </p:sp>
      <p:pic>
        <p:nvPicPr>
          <p:cNvPr id="15"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5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4)">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9"/>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76200" y="609600"/>
            <a:ext cx="8991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0" y="0"/>
            <a:ext cx="9144000" cy="457200"/>
          </a:xfrm>
          <a:prstGeom prst="rect">
            <a:avLst/>
          </a:prstGeom>
          <a:noFill/>
          <a:ln w="9525">
            <a:noFill/>
            <a:miter lim="800000"/>
            <a:headEnd/>
            <a:tailEnd/>
          </a:ln>
          <a:effectLst/>
          <a:extLst/>
        </p:spPr>
        <p:txBody>
          <a:bodyPr wrap="none" anchor="ct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sz="2400" b="1" smtClean="0">
              <a:solidFill>
                <a:srgbClr val="FF0101"/>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sz="2400" b="1" smtClean="0">
                <a:solidFill>
                  <a:srgbClr val="FF0101"/>
                </a:solidFill>
                <a:latin typeface="Times New Roman" panose="02020603050405020304" pitchFamily="18" charset="0"/>
                <a:cs typeface="Times New Roman" panose="02020603050405020304" pitchFamily="18" charset="0"/>
              </a:rPr>
              <a:t>Tù </a:t>
            </a:r>
            <a:r>
              <a:rPr lang="en-US" sz="2400" b="1">
                <a:solidFill>
                  <a:srgbClr val="FF0101"/>
                </a:solidFill>
                <a:latin typeface="Times New Roman" panose="02020603050405020304" pitchFamily="18" charset="0"/>
                <a:cs typeface="Times New Roman" panose="02020603050405020304" pitchFamily="18" charset="0"/>
              </a:rPr>
              <a:t>binh Pháp bị bắt sống trong chiến dịch biên giới 1950.</a:t>
            </a:r>
          </a:p>
          <a:p>
            <a:pPr algn="ctr" eaLnBrk="1" hangingPunct="1"/>
            <a:endParaRPr lang="en-US" sz="2400">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16404863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6270625" y="739775"/>
            <a:ext cx="2641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sz="2000">
              <a:latin typeface="+mj-lt"/>
              <a:cs typeface="Arial" charset="0"/>
            </a:endParaRPr>
          </a:p>
        </p:txBody>
      </p:sp>
      <p:pic>
        <p:nvPicPr>
          <p:cNvPr id="185350" name="Picture 6" descr="cdbg3"/>
          <p:cNvPicPr>
            <a:picLocks noChangeAspect="1" noChangeArrowheads="1"/>
          </p:cNvPicPr>
          <p:nvPr/>
        </p:nvPicPr>
        <p:blipFill>
          <a:blip r:embed="rId2">
            <a:extLst>
              <a:ext uri="{28A0092B-C50C-407E-A947-70E740481C1C}">
                <a14:useLocalDpi xmlns:a14="http://schemas.microsoft.com/office/drawing/2010/main" val="0"/>
              </a:ext>
            </a:extLst>
          </a:blip>
          <a:srcRect l="2591" t="3740" r="9499" b="21198"/>
          <a:stretch>
            <a:fillRect/>
          </a:stretch>
        </p:blipFill>
        <p:spPr bwMode="auto">
          <a:xfrm>
            <a:off x="167337" y="96838"/>
            <a:ext cx="8928100" cy="5618162"/>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0" y="59436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FF0000"/>
                </a:solidFill>
                <a:latin typeface="+mj-lt"/>
              </a:rPr>
              <a:t>     </a:t>
            </a:r>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tù</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thu</a:t>
            </a:r>
            <a:r>
              <a:rPr lang="en-US" sz="2400" b="1">
                <a:solidFill>
                  <a:srgbClr val="FF0000"/>
                </a:solidFill>
                <a:latin typeface="Times New Roman" panose="02020603050405020304" pitchFamily="18" charset="0"/>
                <a:cs typeface="Times New Roman" panose="02020603050405020304" pitchFamily="18" charset="0"/>
              </a:rPr>
              <a:t> </a:t>
            </a:r>
            <a:r>
              <a:rPr lang="en-US" sz="2400" b="1"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đông</a:t>
            </a:r>
            <a:r>
              <a:rPr lang="en-US" sz="2400" b="1" dirty="0">
                <a:solidFill>
                  <a:srgbClr val="FF0000"/>
                </a:solidFill>
                <a:latin typeface="Times New Roman" panose="02020603050405020304" pitchFamily="18" charset="0"/>
                <a:cs typeface="Times New Roman" panose="02020603050405020304" pitchFamily="18" charset="0"/>
              </a:rPr>
              <a:t> 1950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nghĩ</a:t>
            </a:r>
            <a:r>
              <a:rPr lang="en-US" sz="2400" b="1">
                <a:solidFill>
                  <a:srgbClr val="FF0000"/>
                </a:solidFill>
                <a:latin typeface="Times New Roman" panose="02020603050405020304" pitchFamily="18" charset="0"/>
                <a:cs typeface="Times New Roman" panose="02020603050405020304" pitchFamily="18" charset="0"/>
              </a:rPr>
              <a:t> </a:t>
            </a:r>
            <a:r>
              <a:rPr lang="en-US" sz="2400" b="1" smtClean="0">
                <a:solidFill>
                  <a:srgbClr val="FF0000"/>
                </a:solidFill>
                <a:latin typeface="Times New Roman" panose="02020603050405020304" pitchFamily="18" charset="0"/>
                <a:cs typeface="Times New Roman" panose="02020603050405020304" pitchFamily="18" charset="0"/>
              </a:rPr>
              <a:t>gì?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7337" y="5257800"/>
            <a:ext cx="8928099" cy="400110"/>
          </a:xfrm>
          <a:prstGeom prst="rect">
            <a:avLst/>
          </a:prstGeom>
          <a:noFill/>
        </p:spPr>
        <p:txBody>
          <a:bodyPr wrap="square" rtlCol="0">
            <a:spAutoFit/>
          </a:bodyPr>
          <a:lstStyle/>
          <a:p>
            <a:pPr algn="ctr"/>
            <a:r>
              <a:rPr lang="en-US" sz="2000" b="1" dirty="0" err="1" smtClean="0">
                <a:solidFill>
                  <a:srgbClr val="FFFF00"/>
                </a:solidFill>
                <a:latin typeface="Times New Roman" panose="02020603050405020304" pitchFamily="18" charset="0"/>
                <a:cs typeface="Times New Roman" panose="02020603050405020304" pitchFamily="18" charset="0"/>
              </a:rPr>
              <a:t>Hình</a:t>
            </a:r>
            <a:r>
              <a:rPr lang="en-US" sz="2000" b="1" dirty="0" smtClean="0">
                <a:solidFill>
                  <a:srgbClr val="FFFF00"/>
                </a:solidFill>
                <a:latin typeface="Times New Roman" panose="02020603050405020304" pitchFamily="18" charset="0"/>
                <a:cs typeface="Times New Roman" panose="02020603050405020304" pitchFamily="18" charset="0"/>
              </a:rPr>
              <a:t> 3:</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Tù</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binh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Pháp</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bị</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bắt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trong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chiến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dịch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Biên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giới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err="1">
                <a:solidFill>
                  <a:srgbClr val="FFFF00"/>
                </a:solidFill>
                <a:latin typeface="Times New Roman" panose="02020603050405020304" pitchFamily="18" charset="0"/>
                <a:cs typeface="Times New Roman" panose="02020603050405020304" pitchFamily="18" charset="0"/>
              </a:rPr>
              <a:t>thu</a:t>
            </a:r>
            <a:r>
              <a:rPr lang="en-US" sz="2000" b="1">
                <a:solidFill>
                  <a:srgbClr val="FFFF00"/>
                </a:solidFill>
                <a:latin typeface="Times New Roman" panose="02020603050405020304" pitchFamily="18" charset="0"/>
                <a:cs typeface="Times New Roman" panose="02020603050405020304" pitchFamily="18" charset="0"/>
              </a:rPr>
              <a:t> </a:t>
            </a:r>
            <a:r>
              <a:rPr lang="en-US" sz="2000" b="1" smtClean="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đông</a:t>
            </a:r>
            <a:r>
              <a:rPr lang="en-US" sz="2000" b="1" dirty="0">
                <a:solidFill>
                  <a:srgbClr val="FFFF00"/>
                </a:solidFill>
                <a:latin typeface="Times New Roman" panose="02020603050405020304" pitchFamily="18" charset="0"/>
                <a:cs typeface="Times New Roman" panose="02020603050405020304" pitchFamily="18" charset="0"/>
              </a:rPr>
              <a:t> 1950</a:t>
            </a:r>
            <a:r>
              <a:rPr lang="en-US" sz="2000" b="1" dirty="0" smtClean="0">
                <a:solidFill>
                  <a:srgbClr val="FFFF00"/>
                </a:solidFill>
                <a:latin typeface="Times New Roman" panose="02020603050405020304" pitchFamily="18" charset="0"/>
                <a:cs typeface="Times New Roman" panose="02020603050405020304" pitchFamily="18" charset="0"/>
              </a:rPr>
              <a:t> </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3096516528"/>
      </p:ext>
    </p:extLst>
  </p:cSld>
  <p:clrMapOvr>
    <a:masterClrMapping/>
  </p:clrMapOvr>
  <p:transition>
    <p:cover dir="l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0" y="533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7" name="Text Box 6"/>
          <p:cNvSpPr txBox="1">
            <a:spLocks noChangeArrowheads="1"/>
          </p:cNvSpPr>
          <p:nvPr/>
        </p:nvSpPr>
        <p:spPr bwMode="auto">
          <a:xfrm>
            <a:off x="0" y="990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11" name="Text Box 8"/>
          <p:cNvSpPr txBox="1">
            <a:spLocks noChangeArrowheads="1"/>
          </p:cNvSpPr>
          <p:nvPr/>
        </p:nvSpPr>
        <p:spPr bwMode="auto">
          <a:xfrm>
            <a:off x="76200" y="1636693"/>
            <a:ext cx="9067800" cy="95410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2800" b="1" dirty="0" smtClean="0">
                <a:solidFill>
                  <a:srgbClr val="FF0000"/>
                </a:solidFill>
                <a:latin typeface="Times New Roman" panose="02020603050405020304" pitchFamily="18" charset="0"/>
                <a:cs typeface="Times New Roman" panose="02020603050405020304" pitchFamily="18" charset="0"/>
              </a:rPr>
              <a:t>Chiến </a:t>
            </a:r>
            <a:r>
              <a:rPr lang="vi-VN" sz="2800" b="1" dirty="0">
                <a:solidFill>
                  <a:srgbClr val="FF0000"/>
                </a:solidFill>
                <a:latin typeface="Times New Roman" panose="02020603050405020304" pitchFamily="18" charset="0"/>
                <a:cs typeface="Times New Roman" panose="02020603050405020304" pitchFamily="18" charset="0"/>
              </a:rPr>
              <a:t>thắng Biên </a:t>
            </a:r>
            <a:r>
              <a:rPr lang="vi-VN" sz="2800" b="1">
                <a:solidFill>
                  <a:srgbClr val="FF0000"/>
                </a:solidFill>
                <a:latin typeface="Times New Roman" panose="02020603050405020304" pitchFamily="18" charset="0"/>
                <a:cs typeface="Times New Roman" panose="02020603050405020304" pitchFamily="18" charset="0"/>
              </a:rPr>
              <a:t>giới </a:t>
            </a:r>
            <a:r>
              <a:rPr lang="vi-VN" sz="2800" b="1" smtClean="0">
                <a:solidFill>
                  <a:srgbClr val="FF0000"/>
                </a:solidFill>
                <a:latin typeface="Times New Roman" panose="02020603050405020304" pitchFamily="18" charset="0"/>
                <a:cs typeface="Times New Roman" panose="02020603050405020304" pitchFamily="18" charset="0"/>
              </a:rPr>
              <a:t>thu - </a:t>
            </a:r>
            <a:r>
              <a:rPr lang="vi-VN" sz="2800" b="1" dirty="0">
                <a:solidFill>
                  <a:srgbClr val="FF0000"/>
                </a:solidFill>
                <a:latin typeface="Times New Roman" panose="02020603050405020304" pitchFamily="18" charset="0"/>
                <a:cs typeface="Times New Roman" panose="02020603050405020304" pitchFamily="18" charset="0"/>
              </a:rPr>
              <a:t>đông </a:t>
            </a:r>
            <a:r>
              <a:rPr lang="en-US" sz="2800" b="1" dirty="0" smtClean="0">
                <a:solidFill>
                  <a:srgbClr val="FF0000"/>
                </a:solidFill>
                <a:latin typeface="Times New Roman" panose="02020603050405020304" pitchFamily="18" charset="0"/>
                <a:cs typeface="Times New Roman" panose="02020603050405020304" pitchFamily="18" charset="0"/>
              </a:rPr>
              <a:t>1950 </a:t>
            </a:r>
            <a:r>
              <a:rPr lang="vi-VN" sz="2800" b="1" dirty="0" smtClean="0">
                <a:solidFill>
                  <a:srgbClr val="FF0000"/>
                </a:solidFill>
                <a:latin typeface="Times New Roman" panose="02020603050405020304" pitchFamily="18" charset="0"/>
                <a:cs typeface="Times New Roman" panose="02020603050405020304" pitchFamily="18" charset="0"/>
              </a:rPr>
              <a:t>có </a:t>
            </a:r>
            <a:r>
              <a:rPr lang="vi-VN" sz="2800" b="1" dirty="0">
                <a:solidFill>
                  <a:srgbClr val="FF0000"/>
                </a:solidFill>
                <a:latin typeface="Times New Roman" panose="02020603050405020304" pitchFamily="18" charset="0"/>
                <a:cs typeface="Times New Roman" panose="02020603050405020304" pitchFamily="18" charset="0"/>
              </a:rPr>
              <a:t>ý nghĩa như thế nào đối với cuộc kháng chiến của </a:t>
            </a:r>
            <a:r>
              <a:rPr lang="en-US" sz="2800" b="1" dirty="0" err="1" smtClean="0">
                <a:solidFill>
                  <a:srgbClr val="FF0000"/>
                </a:solidFill>
                <a:latin typeface="Times New Roman" panose="02020603050405020304" pitchFamily="18" charset="0"/>
                <a:cs typeface="Times New Roman" panose="02020603050405020304" pitchFamily="18" charset="0"/>
              </a:rPr>
              <a:t>quân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ta</a:t>
            </a:r>
            <a:r>
              <a:rPr lang="vi-VN" sz="2800" b="1" dirty="0">
                <a:solidFill>
                  <a:srgbClr val="FF0000"/>
                </a:solidFill>
                <a:latin typeface="Times New Roman" panose="02020603050405020304" pitchFamily="18" charset="0"/>
                <a:cs typeface="Times New Roman" panose="02020603050405020304" pitchFamily="18" charset="0"/>
              </a:rPr>
              <a:t>?</a:t>
            </a:r>
          </a:p>
        </p:txBody>
      </p:sp>
      <p:sp>
        <p:nvSpPr>
          <p:cNvPr id="12" name="Content Placeholder 2"/>
          <p:cNvSpPr>
            <a:spLocks noGrp="1"/>
          </p:cNvSpPr>
          <p:nvPr/>
        </p:nvSpPr>
        <p:spPr bwMode="auto">
          <a:xfrm>
            <a:off x="76200" y="2590800"/>
            <a:ext cx="9067800" cy="10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1" hangingPunct="1">
              <a:buFontTx/>
              <a:buChar char="-"/>
              <a:defRPr/>
            </a:pPr>
            <a:r>
              <a:rPr lang="en-US" b="1" dirty="0">
                <a:solidFill>
                  <a:srgbClr val="0000FF"/>
                </a:solidFill>
                <a:latin typeface="Times New Roman" panose="02020603050405020304" pitchFamily="18" charset="0"/>
                <a:cs typeface="Times New Roman" panose="02020603050405020304" pitchFamily="18" charset="0"/>
              </a:rPr>
              <a:t>Căn cứ địa Việt Bắc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củng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a:solidFill>
                  <a:srgbClr val="0000FF"/>
                </a:solidFill>
                <a:latin typeface="Times New Roman" panose="02020603050405020304" pitchFamily="18" charset="0"/>
                <a:cs typeface="Times New Roman" panose="02020603050405020304" pitchFamily="18" charset="0"/>
              </a:rPr>
              <a:t>cố và mở rộng.</a:t>
            </a:r>
          </a:p>
          <a:p>
            <a:pPr marL="342900" indent="-342900" eaLnBrk="1" hangingPunct="1">
              <a:buFontTx/>
              <a:buChar char="-"/>
              <a:defRPr/>
            </a:pPr>
            <a:r>
              <a:rPr lang="en-US" b="1" dirty="0" smtClean="0">
                <a:solidFill>
                  <a:srgbClr val="0000FF"/>
                </a:solidFill>
                <a:latin typeface="Times New Roman" panose="02020603050405020304" pitchFamily="18" charset="0"/>
                <a:cs typeface="Times New Roman" panose="02020603050405020304" pitchFamily="18" charset="0"/>
              </a:rPr>
              <a:t>Ta </a:t>
            </a:r>
            <a:r>
              <a:rPr lang="en-US" b="1" dirty="0">
                <a:solidFill>
                  <a:srgbClr val="0000FF"/>
                </a:solidFill>
                <a:latin typeface="Times New Roman" panose="02020603050405020304" pitchFamily="18" charset="0"/>
                <a:cs typeface="Times New Roman" panose="02020603050405020304" pitchFamily="18" charset="0"/>
              </a:rPr>
              <a:t>nắm quyền chủ động trên chiến trường.</a:t>
            </a:r>
            <a:endParaRPr lang="vi-VN" b="1" dirty="0">
              <a:solidFill>
                <a:srgbClr val="0000FF"/>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vi-VN" b="1" dirty="0">
              <a:latin typeface="Times New Roman" panose="02020603050405020304" pitchFamily="18" charset="0"/>
              <a:cs typeface="Times New Roman" panose="02020603050405020304" pitchFamily="18" charset="0"/>
            </a:endParaRPr>
          </a:p>
        </p:txBody>
      </p:sp>
      <p:sp>
        <p:nvSpPr>
          <p:cNvPr id="9"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3"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5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57129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3" name="Text Box 6"/>
          <p:cNvSpPr txBox="1">
            <a:spLocks noChangeArrowheads="1"/>
          </p:cNvSpPr>
          <p:nvPr/>
        </p:nvSpPr>
        <p:spPr bwMode="auto">
          <a:xfrm>
            <a:off x="0" y="103216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Chiến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thu</a:t>
            </a:r>
            <a:r>
              <a:rPr lang="en-US" sz="3200" b="1" smtClean="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đông</a:t>
            </a:r>
            <a:r>
              <a:rPr lang="en-US" sz="3200" b="1" dirty="0" smtClean="0">
                <a:solidFill>
                  <a:srgbClr val="FF0000"/>
                </a:solidFill>
                <a:latin typeface="Times New Roman" panose="02020603050405020304" pitchFamily="18" charset="0"/>
                <a:cs typeface="Times New Roman" panose="02020603050405020304" pitchFamily="18" charset="0"/>
              </a:rPr>
              <a:t> 1950</a:t>
            </a:r>
            <a:endParaRPr lang="en-US" sz="3200" b="1" dirty="0">
              <a:solidFill>
                <a:srgbClr val="FF0000"/>
              </a:solidFill>
              <a:latin typeface="Times New Roman" pitchFamily="18" charset="0"/>
              <a:cs typeface="Times New Roman" panose="02020603050405020304" pitchFamily="18" charset="0"/>
            </a:endParaRPr>
          </a:p>
        </p:txBody>
      </p:sp>
      <p:sp>
        <p:nvSpPr>
          <p:cNvPr id="5" name="Text Box 10"/>
          <p:cNvSpPr txBox="1">
            <a:spLocks noChangeArrowheads="1"/>
          </p:cNvSpPr>
          <p:nvPr/>
        </p:nvSpPr>
        <p:spPr bwMode="auto">
          <a:xfrm>
            <a:off x="0" y="1607403"/>
            <a:ext cx="8991600" cy="83099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sz="2400" b="1" dirty="0" smtClean="0">
                <a:solidFill>
                  <a:srgbClr val="FF0000"/>
                </a:solidFill>
                <a:latin typeface="Times New Roman" panose="02020603050405020304" pitchFamily="18" charset="0"/>
                <a:cs typeface="Times New Roman" panose="02020603050405020304" pitchFamily="18" charset="0"/>
              </a:rPr>
              <a:t>Nêu </a:t>
            </a:r>
            <a:r>
              <a:rPr lang="vi-VN" sz="2400" b="1" dirty="0">
                <a:solidFill>
                  <a:srgbClr val="FF0000"/>
                </a:solidFill>
                <a:latin typeface="Times New Roman" panose="02020603050405020304" pitchFamily="18" charset="0"/>
                <a:cs typeface="Times New Roman" panose="02020603050405020304" pitchFamily="18" charset="0"/>
              </a:rPr>
              <a:t>điểm khác biệt chủ yếu nhất của Chiến dịch Biên giới thu-đông 1950 với Chiến dịch Việt </a:t>
            </a:r>
            <a:r>
              <a:rPr lang="vi-VN" sz="2400" b="1">
                <a:solidFill>
                  <a:srgbClr val="FF0000"/>
                </a:solidFill>
                <a:latin typeface="Times New Roman" panose="02020603050405020304" pitchFamily="18" charset="0"/>
                <a:cs typeface="Times New Roman" panose="02020603050405020304" pitchFamily="18" charset="0"/>
              </a:rPr>
              <a:t>Bắc </a:t>
            </a:r>
            <a:r>
              <a:rPr lang="vi-VN" sz="2400" b="1" smtClean="0">
                <a:solidFill>
                  <a:srgbClr val="FF0000"/>
                </a:solidFill>
                <a:latin typeface="Times New Roman" panose="02020603050405020304" pitchFamily="18" charset="0"/>
                <a:cs typeface="Times New Roman" panose="02020603050405020304" pitchFamily="18" charset="0"/>
              </a:rPr>
              <a:t>thu - đông </a:t>
            </a:r>
            <a:r>
              <a:rPr lang="vi-VN" sz="2400" b="1" dirty="0">
                <a:solidFill>
                  <a:srgbClr val="FF0000"/>
                </a:solidFill>
                <a:latin typeface="Times New Roman" panose="02020603050405020304" pitchFamily="18" charset="0"/>
                <a:cs typeface="Times New Roman" panose="02020603050405020304" pitchFamily="18" charset="0"/>
              </a:rPr>
              <a:t>1947?</a:t>
            </a:r>
          </a:p>
        </p:txBody>
      </p:sp>
      <p:pic>
        <p:nvPicPr>
          <p:cNvPr id="6" name="table"/>
          <p:cNvPicPr>
            <a:picLocks noChangeAspect="1"/>
          </p:cNvPicPr>
          <p:nvPr/>
        </p:nvPicPr>
        <p:blipFill>
          <a:blip r:embed="rId2"/>
          <a:stretch>
            <a:fillRect/>
          </a:stretch>
        </p:blipFill>
        <p:spPr>
          <a:xfrm>
            <a:off x="76200" y="2286000"/>
            <a:ext cx="9372600" cy="4495800"/>
          </a:xfrm>
          <a:prstGeom prst="rect">
            <a:avLst/>
          </a:prstGeom>
          <a:noFill/>
        </p:spPr>
      </p:pic>
      <p:sp>
        <p:nvSpPr>
          <p:cNvPr id="7" name="Text Box 21"/>
          <p:cNvSpPr txBox="1">
            <a:spLocks noChangeArrowheads="1"/>
          </p:cNvSpPr>
          <p:nvPr/>
        </p:nvSpPr>
        <p:spPr bwMode="auto">
          <a:xfrm>
            <a:off x="152400" y="4419600"/>
            <a:ext cx="430530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nTime" pitchFamily="34" charset="0"/>
                <a:ea typeface="+mn-ea"/>
                <a:cs typeface="+mn-cs"/>
              </a:defRPr>
            </a:lvl1pPr>
            <a:lvl2pPr marL="457200" algn="l" rtl="0" eaLnBrk="0" fontAlgn="base" hangingPunct="0">
              <a:spcBef>
                <a:spcPct val="0"/>
              </a:spcBef>
              <a:spcAft>
                <a:spcPct val="0"/>
              </a:spcAft>
              <a:defRPr kern="1200">
                <a:solidFill>
                  <a:schemeClr val="tx1"/>
                </a:solidFill>
                <a:latin typeface=".VnTime" pitchFamily="34" charset="0"/>
                <a:ea typeface="+mn-ea"/>
                <a:cs typeface="+mn-cs"/>
              </a:defRPr>
            </a:lvl2pPr>
            <a:lvl3pPr marL="914400" algn="l" rtl="0" eaLnBrk="0" fontAlgn="base" hangingPunct="0">
              <a:spcBef>
                <a:spcPct val="0"/>
              </a:spcBef>
              <a:spcAft>
                <a:spcPct val="0"/>
              </a:spcAft>
              <a:defRPr kern="1200">
                <a:solidFill>
                  <a:schemeClr val="tx1"/>
                </a:solidFill>
                <a:latin typeface=".VnTime" pitchFamily="34" charset="0"/>
                <a:ea typeface="+mn-ea"/>
                <a:cs typeface="+mn-cs"/>
              </a:defRPr>
            </a:lvl3pPr>
            <a:lvl4pPr marL="1371600" algn="l" rtl="0" eaLnBrk="0" fontAlgn="base" hangingPunct="0">
              <a:spcBef>
                <a:spcPct val="0"/>
              </a:spcBef>
              <a:spcAft>
                <a:spcPct val="0"/>
              </a:spcAft>
              <a:defRPr kern="1200">
                <a:solidFill>
                  <a:schemeClr val="tx1"/>
                </a:solidFill>
                <a:latin typeface=".VnTime" pitchFamily="34" charset="0"/>
                <a:ea typeface="+mn-ea"/>
                <a:cs typeface="+mn-cs"/>
              </a:defRPr>
            </a:lvl4pPr>
            <a:lvl5pPr marL="1828800" algn="l" rtl="0" eaLnBrk="0" fontAlgn="base" hangingPunct="0">
              <a:spcBef>
                <a:spcPct val="0"/>
              </a:spcBef>
              <a:spcAft>
                <a:spcPct val="0"/>
              </a:spcAft>
              <a:defRPr kern="1200">
                <a:solidFill>
                  <a:schemeClr val="tx1"/>
                </a:solidFill>
                <a:latin typeface=".VnTime" pitchFamily="34" charset="0"/>
                <a:ea typeface="+mn-ea"/>
                <a:cs typeface="+mn-cs"/>
              </a:defRPr>
            </a:lvl5pPr>
            <a:lvl6pPr marL="2286000" algn="l" defTabSz="914400" rtl="0" eaLnBrk="1" latinLnBrk="0" hangingPunct="1">
              <a:defRPr kern="1200">
                <a:solidFill>
                  <a:schemeClr val="tx1"/>
                </a:solidFill>
                <a:latin typeface=".VnTime" pitchFamily="34" charset="0"/>
                <a:ea typeface="+mn-ea"/>
                <a:cs typeface="+mn-cs"/>
              </a:defRPr>
            </a:lvl6pPr>
            <a:lvl7pPr marL="2743200" algn="l" defTabSz="914400" rtl="0" eaLnBrk="1" latinLnBrk="0" hangingPunct="1">
              <a:defRPr kern="1200">
                <a:solidFill>
                  <a:schemeClr val="tx1"/>
                </a:solidFill>
                <a:latin typeface=".VnTime" pitchFamily="34" charset="0"/>
                <a:ea typeface="+mn-ea"/>
                <a:cs typeface="+mn-cs"/>
              </a:defRPr>
            </a:lvl7pPr>
            <a:lvl8pPr marL="3200400" algn="l" defTabSz="914400" rtl="0" eaLnBrk="1" latinLnBrk="0" hangingPunct="1">
              <a:defRPr kern="1200">
                <a:solidFill>
                  <a:schemeClr val="tx1"/>
                </a:solidFill>
                <a:latin typeface=".VnTime" pitchFamily="34" charset="0"/>
                <a:ea typeface="+mn-ea"/>
                <a:cs typeface="+mn-cs"/>
              </a:defRPr>
            </a:lvl8pPr>
            <a:lvl9pPr marL="3657600" algn="l" defTabSz="914400" rtl="0" eaLnBrk="1" latinLnBrk="0" hangingPunct="1">
              <a:defRPr kern="1200">
                <a:solidFill>
                  <a:schemeClr val="tx1"/>
                </a:solidFill>
                <a:latin typeface=".VnTime" pitchFamily="34" charset="0"/>
                <a:ea typeface="+mn-ea"/>
                <a:cs typeface="+mn-cs"/>
              </a:defRPr>
            </a:lvl9pPr>
          </a:lstStyle>
          <a:p>
            <a:pPr algn="just" eaLnBrk="1" hangingPunct="1">
              <a:lnSpc>
                <a:spcPct val="110000"/>
              </a:lnSpc>
              <a:spcBef>
                <a:spcPct val="35000"/>
              </a:spcBef>
              <a:buClr>
                <a:srgbClr val="FF3300"/>
              </a:buClr>
              <a:buFont typeface="Wingdings" pitchFamily="2" charset="2"/>
              <a:buNone/>
            </a:pPr>
            <a:r>
              <a:rPr lang="en-US" sz="2400" b="1" dirty="0" err="1">
                <a:solidFill>
                  <a:srgbClr val="FF0000"/>
                </a:solidFill>
                <a:latin typeface="Times New Roman" panose="02020603050405020304" pitchFamily="18" charset="0"/>
                <a:cs typeface="Times New Roman" panose="02020603050405020304" pitchFamily="18" charset="0"/>
              </a:rPr>
              <a:t>địch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chủ</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tấn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toàn</a:t>
            </a:r>
            <a:r>
              <a:rPr lang="en-US" sz="2400" b="1" dirty="0">
                <a:solidFill>
                  <a:srgbClr val="FF0000"/>
                </a:solidFill>
                <a:latin typeface="Times New Roman" panose="02020603050405020304" pitchFamily="18" charset="0"/>
                <a:cs typeface="Times New Roman" panose="02020603050405020304" pitchFamily="18" charset="0"/>
              </a:rPr>
              <a:t>.</a:t>
            </a:r>
            <a:endParaRPr lang="en-US" altLang="vi-VN" sz="2400" b="1" dirty="0">
              <a:solidFill>
                <a:srgbClr val="FF0000"/>
              </a:solidFill>
              <a:latin typeface="Times New Roman" panose="02020603050405020304" pitchFamily="18" charset="0"/>
              <a:cs typeface="Times New Roman" pitchFamily="18" charset="0"/>
            </a:endParaRPr>
          </a:p>
        </p:txBody>
      </p:sp>
      <p:sp>
        <p:nvSpPr>
          <p:cNvPr id="8" name="Text Box 22"/>
          <p:cNvSpPr txBox="1">
            <a:spLocks noChangeArrowheads="1"/>
          </p:cNvSpPr>
          <p:nvPr/>
        </p:nvSpPr>
        <p:spPr bwMode="auto">
          <a:xfrm>
            <a:off x="4533900" y="4367920"/>
            <a:ext cx="44577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nTime" pitchFamily="34" charset="0"/>
                <a:ea typeface="+mn-ea"/>
                <a:cs typeface="+mn-cs"/>
              </a:defRPr>
            </a:lvl1pPr>
            <a:lvl2pPr marL="457200" algn="l" rtl="0" eaLnBrk="0" fontAlgn="base" hangingPunct="0">
              <a:spcBef>
                <a:spcPct val="0"/>
              </a:spcBef>
              <a:spcAft>
                <a:spcPct val="0"/>
              </a:spcAft>
              <a:defRPr kern="1200">
                <a:solidFill>
                  <a:schemeClr val="tx1"/>
                </a:solidFill>
                <a:latin typeface=".VnTime" pitchFamily="34" charset="0"/>
                <a:ea typeface="+mn-ea"/>
                <a:cs typeface="+mn-cs"/>
              </a:defRPr>
            </a:lvl2pPr>
            <a:lvl3pPr marL="914400" algn="l" rtl="0" eaLnBrk="0" fontAlgn="base" hangingPunct="0">
              <a:spcBef>
                <a:spcPct val="0"/>
              </a:spcBef>
              <a:spcAft>
                <a:spcPct val="0"/>
              </a:spcAft>
              <a:defRPr kern="1200">
                <a:solidFill>
                  <a:schemeClr val="tx1"/>
                </a:solidFill>
                <a:latin typeface=".VnTime" pitchFamily="34" charset="0"/>
                <a:ea typeface="+mn-ea"/>
                <a:cs typeface="+mn-cs"/>
              </a:defRPr>
            </a:lvl3pPr>
            <a:lvl4pPr marL="1371600" algn="l" rtl="0" eaLnBrk="0" fontAlgn="base" hangingPunct="0">
              <a:spcBef>
                <a:spcPct val="0"/>
              </a:spcBef>
              <a:spcAft>
                <a:spcPct val="0"/>
              </a:spcAft>
              <a:defRPr kern="1200">
                <a:solidFill>
                  <a:schemeClr val="tx1"/>
                </a:solidFill>
                <a:latin typeface=".VnTime" pitchFamily="34" charset="0"/>
                <a:ea typeface="+mn-ea"/>
                <a:cs typeface="+mn-cs"/>
              </a:defRPr>
            </a:lvl4pPr>
            <a:lvl5pPr marL="1828800" algn="l" rtl="0" eaLnBrk="0" fontAlgn="base" hangingPunct="0">
              <a:spcBef>
                <a:spcPct val="0"/>
              </a:spcBef>
              <a:spcAft>
                <a:spcPct val="0"/>
              </a:spcAft>
              <a:defRPr kern="1200">
                <a:solidFill>
                  <a:schemeClr val="tx1"/>
                </a:solidFill>
                <a:latin typeface=".VnTime" pitchFamily="34" charset="0"/>
                <a:ea typeface="+mn-ea"/>
                <a:cs typeface="+mn-cs"/>
              </a:defRPr>
            </a:lvl5pPr>
            <a:lvl6pPr marL="2286000" algn="l" defTabSz="914400" rtl="0" eaLnBrk="1" latinLnBrk="0" hangingPunct="1">
              <a:defRPr kern="1200">
                <a:solidFill>
                  <a:schemeClr val="tx1"/>
                </a:solidFill>
                <a:latin typeface=".VnTime" pitchFamily="34" charset="0"/>
                <a:ea typeface="+mn-ea"/>
                <a:cs typeface="+mn-cs"/>
              </a:defRPr>
            </a:lvl6pPr>
            <a:lvl7pPr marL="2743200" algn="l" defTabSz="914400" rtl="0" eaLnBrk="1" latinLnBrk="0" hangingPunct="1">
              <a:defRPr kern="1200">
                <a:solidFill>
                  <a:schemeClr val="tx1"/>
                </a:solidFill>
                <a:latin typeface=".VnTime" pitchFamily="34" charset="0"/>
                <a:ea typeface="+mn-ea"/>
                <a:cs typeface="+mn-cs"/>
              </a:defRPr>
            </a:lvl7pPr>
            <a:lvl8pPr marL="3200400" algn="l" defTabSz="914400" rtl="0" eaLnBrk="1" latinLnBrk="0" hangingPunct="1">
              <a:defRPr kern="1200">
                <a:solidFill>
                  <a:schemeClr val="tx1"/>
                </a:solidFill>
                <a:latin typeface=".VnTime" pitchFamily="34" charset="0"/>
                <a:ea typeface="+mn-ea"/>
                <a:cs typeface="+mn-cs"/>
              </a:defRPr>
            </a:lvl8pPr>
            <a:lvl9pPr marL="3657600" algn="l" defTabSz="914400" rtl="0" eaLnBrk="1" latinLnBrk="0" hangingPunct="1">
              <a:defRPr kern="1200">
                <a:solidFill>
                  <a:schemeClr val="tx1"/>
                </a:solidFill>
                <a:latin typeface=".VnTime" pitchFamily="34" charset="0"/>
                <a:ea typeface="+mn-ea"/>
                <a:cs typeface="+mn-cs"/>
              </a:defRPr>
            </a:lvl9pPr>
          </a:lstStyle>
          <a:p>
            <a:pPr algn="just">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ta </a:t>
            </a:r>
            <a:r>
              <a:rPr lang="en-US" sz="2400" b="1" dirty="0" err="1">
                <a:solidFill>
                  <a:srgbClr val="FF0000"/>
                </a:solidFill>
                <a:latin typeface="Times New Roman" panose="02020603050405020304" pitchFamily="18" charset="0"/>
                <a:cs typeface="Times New Roman" panose="02020603050405020304" pitchFamily="18" charset="0"/>
              </a:rPr>
              <a:t>chủ</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tấn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cũng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ta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trưởng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so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đầu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mở</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tộc</a:t>
            </a:r>
            <a:r>
              <a:rPr lang="en-US" sz="2400" b="1" dirty="0">
                <a:solidFill>
                  <a:srgbClr val="FF0000"/>
                </a:solidFill>
                <a:latin typeface="Times New Roman" panose="02020603050405020304" pitchFamily="18" charset="0"/>
                <a:cs typeface="Times New Roman" panose="02020603050405020304" pitchFamily="18" charset="0"/>
              </a:rPr>
              <a:t> ta.</a:t>
            </a:r>
          </a:p>
        </p:txBody>
      </p:sp>
      <p:sp>
        <p:nvSpPr>
          <p:cNvPr id="10"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2"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4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0" y="57067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7" name="Text Box 6"/>
          <p:cNvSpPr txBox="1">
            <a:spLocks noChangeArrowheads="1"/>
          </p:cNvSpPr>
          <p:nvPr/>
        </p:nvSpPr>
        <p:spPr bwMode="auto">
          <a:xfrm>
            <a:off x="0" y="1067227"/>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9" name="Text Box 5"/>
          <p:cNvSpPr txBox="1">
            <a:spLocks noChangeArrowheads="1"/>
          </p:cNvSpPr>
          <p:nvPr/>
        </p:nvSpPr>
        <p:spPr bwMode="auto">
          <a:xfrm>
            <a:off x="2438400" y="1828800"/>
            <a:ext cx="32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marL="457200" indent="-457200" algn="ctr" eaLnBrk="1" hangingPunct="1">
              <a:spcBef>
                <a:spcPct val="50000"/>
              </a:spcBef>
              <a:buFont typeface="Wingdings" pitchFamily="2" charset="2"/>
              <a:buChar char="v"/>
            </a:pPr>
            <a:r>
              <a:rPr lang="en-US" alt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HỌC: </a:t>
            </a:r>
          </a:p>
        </p:txBody>
      </p:sp>
      <p:sp>
        <p:nvSpPr>
          <p:cNvPr id="10" name="Rectangle 6"/>
          <p:cNvSpPr>
            <a:spLocks noChangeArrowheads="1"/>
          </p:cNvSpPr>
          <p:nvPr/>
        </p:nvSpPr>
        <p:spPr bwMode="auto">
          <a:xfrm>
            <a:off x="228600" y="2514600"/>
            <a:ext cx="8610600" cy="2216150"/>
          </a:xfrm>
          <a:prstGeom prst="rect">
            <a:avLst/>
          </a:prstGeom>
          <a:noFill/>
          <a:ln>
            <a:noFill/>
          </a:ln>
          <a:effectLst/>
          <a:extLst/>
        </p:spPr>
        <p:txBody>
          <a:bodyPr/>
          <a:lstStyle/>
          <a:p>
            <a:pPr eaLnBrk="1" hangingPunct="1">
              <a:spcBef>
                <a:spcPct val="20000"/>
              </a:spcBef>
              <a:buFont typeface="Arial" charset="0"/>
              <a:buNone/>
            </a:pPr>
            <a:r>
              <a:rPr lang="en-US" altLang="vi-VN" sz="2800" b="1" smtClean="0">
                <a:solidFill>
                  <a:srgbClr val="0000FF"/>
                </a:solidFill>
                <a:latin typeface="Times New Roman" panose="02020603050405020304" pitchFamily="18" charset="0"/>
                <a:cs typeface="Times New Roman" panose="02020603050405020304" pitchFamily="18" charset="0"/>
              </a:rPr>
              <a:t>Thu </a:t>
            </a:r>
            <a:r>
              <a:rPr lang="en-US" altLang="vi-VN" sz="2800" b="1">
                <a:solidFill>
                  <a:srgbClr val="0000FF"/>
                </a:solidFill>
                <a:latin typeface="Times New Roman" panose="02020603050405020304" pitchFamily="18" charset="0"/>
                <a:cs typeface="Times New Roman" panose="02020603050405020304" pitchFamily="18" charset="0"/>
              </a:rPr>
              <a:t>- đông 1950, ta chủ động mở chiến dịch Biên giới và đã giành thắng lợi.</a:t>
            </a:r>
          </a:p>
          <a:p>
            <a:pPr eaLnBrk="1" hangingPunct="1">
              <a:spcBef>
                <a:spcPct val="20000"/>
              </a:spcBef>
            </a:pPr>
            <a:r>
              <a:rPr lang="en-US" altLang="vi-VN" sz="2800" b="1">
                <a:solidFill>
                  <a:srgbClr val="0000FF"/>
                </a:solidFill>
                <a:latin typeface="Times New Roman" panose="02020603050405020304" pitchFamily="18" charset="0"/>
                <a:cs typeface="Times New Roman" panose="02020603050405020304" pitchFamily="18" charset="0"/>
              </a:rPr>
              <a:t>Căn cứ địa Việt Bắc được củng cố và mở rộng. Từ đây, ta nắm quyền chủ động trên chiến trường. </a:t>
            </a:r>
          </a:p>
        </p:txBody>
      </p:sp>
      <p:sp>
        <p:nvSpPr>
          <p:cNvPr id="12"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3"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7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Oval 2"/>
          <p:cNvSpPr>
            <a:spLocks noChangeArrowheads="1"/>
          </p:cNvSpPr>
          <p:nvPr/>
        </p:nvSpPr>
        <p:spPr bwMode="auto">
          <a:xfrm>
            <a:off x="3733800" y="5372100"/>
            <a:ext cx="1447800" cy="11811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5</a:t>
            </a:r>
          </a:p>
        </p:txBody>
      </p:sp>
      <p:sp>
        <p:nvSpPr>
          <p:cNvPr id="270339" name="Oval 3"/>
          <p:cNvSpPr>
            <a:spLocks noChangeArrowheads="1"/>
          </p:cNvSpPr>
          <p:nvPr/>
        </p:nvSpPr>
        <p:spPr bwMode="auto">
          <a:xfrm>
            <a:off x="3733800" y="5334000"/>
            <a:ext cx="1447802" cy="12192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4</a:t>
            </a:r>
          </a:p>
        </p:txBody>
      </p:sp>
      <p:sp>
        <p:nvSpPr>
          <p:cNvPr id="270340" name="Oval 4"/>
          <p:cNvSpPr>
            <a:spLocks noChangeArrowheads="1"/>
          </p:cNvSpPr>
          <p:nvPr/>
        </p:nvSpPr>
        <p:spPr bwMode="auto">
          <a:xfrm>
            <a:off x="3746500" y="5334000"/>
            <a:ext cx="1435100" cy="12192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3</a:t>
            </a:r>
          </a:p>
        </p:txBody>
      </p:sp>
      <p:sp>
        <p:nvSpPr>
          <p:cNvPr id="270341" name="Oval 5"/>
          <p:cNvSpPr>
            <a:spLocks noChangeArrowheads="1"/>
          </p:cNvSpPr>
          <p:nvPr/>
        </p:nvSpPr>
        <p:spPr bwMode="auto">
          <a:xfrm>
            <a:off x="3733800" y="5334000"/>
            <a:ext cx="1447800" cy="12192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2</a:t>
            </a:r>
          </a:p>
        </p:txBody>
      </p:sp>
      <p:sp>
        <p:nvSpPr>
          <p:cNvPr id="270342" name="Oval 6"/>
          <p:cNvSpPr>
            <a:spLocks noChangeArrowheads="1"/>
          </p:cNvSpPr>
          <p:nvPr/>
        </p:nvSpPr>
        <p:spPr bwMode="auto">
          <a:xfrm>
            <a:off x="3706090" y="5334000"/>
            <a:ext cx="1524000" cy="12192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1</a:t>
            </a:r>
          </a:p>
        </p:txBody>
      </p:sp>
      <p:sp>
        <p:nvSpPr>
          <p:cNvPr id="270343" name="Oval 7"/>
          <p:cNvSpPr>
            <a:spLocks noChangeArrowheads="1"/>
          </p:cNvSpPr>
          <p:nvPr/>
        </p:nvSpPr>
        <p:spPr bwMode="auto">
          <a:xfrm>
            <a:off x="3657598" y="5334000"/>
            <a:ext cx="1600202" cy="12573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Hết giờ</a:t>
            </a:r>
          </a:p>
        </p:txBody>
      </p:sp>
      <p:sp>
        <p:nvSpPr>
          <p:cNvPr id="270345" name="Text Box 9"/>
          <p:cNvSpPr txBox="1">
            <a:spLocks noChangeArrowheads="1"/>
          </p:cNvSpPr>
          <p:nvPr/>
        </p:nvSpPr>
        <p:spPr bwMode="auto">
          <a:xfrm>
            <a:off x="228600" y="1781413"/>
            <a:ext cx="8839200" cy="3323987"/>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u="sng" smtClean="0">
                <a:solidFill>
                  <a:srgbClr val="0000FF"/>
                </a:solidFill>
                <a:latin typeface="Times New Roman" panose="02020603050405020304" pitchFamily="18" charset="0"/>
                <a:cs typeface="Times New Roman" panose="02020603050405020304" pitchFamily="18" charset="0"/>
              </a:rPr>
              <a:t>Câu 1</a:t>
            </a:r>
            <a:r>
              <a:rPr lang="en-US" sz="2800" b="1" smtClean="0">
                <a:solidFill>
                  <a:srgbClr val="0000FF"/>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Trong </a:t>
            </a:r>
            <a:r>
              <a:rPr lang="en-US" sz="2800" b="1">
                <a:solidFill>
                  <a:srgbClr val="FF0000"/>
                </a:solidFill>
                <a:latin typeface="Times New Roman" panose="02020603050405020304" pitchFamily="18" charset="0"/>
                <a:cs typeface="Times New Roman" panose="02020603050405020304" pitchFamily="18" charset="0"/>
              </a:rPr>
              <a:t>chiến dịch Biên Giới thu- đông 1950, ta nổ súng tấn công cụm cứ điểm Đông Khê vào ngày, tháng, năm, nào</a:t>
            </a:r>
            <a:r>
              <a:rPr lang="en-US" sz="2800" b="1" smtClean="0">
                <a:solidFill>
                  <a:srgbClr val="FF0000"/>
                </a:solidFill>
                <a:latin typeface="Times New Roman" panose="02020603050405020304" pitchFamily="18" charset="0"/>
                <a:cs typeface="Times New Roman" panose="02020603050405020304" pitchFamily="18" charset="0"/>
              </a:rPr>
              <a:t>?</a:t>
            </a:r>
          </a:p>
          <a:p>
            <a:pPr marL="514350" indent="-514350" eaLnBrk="1" hangingPunct="1">
              <a:spcBef>
                <a:spcPct val="50000"/>
              </a:spcBef>
              <a:buAutoNum type="alphaUcPeriod"/>
            </a:pPr>
            <a:r>
              <a:rPr lang="en-US" sz="2800" smtClean="0">
                <a:solidFill>
                  <a:srgbClr val="0033CC"/>
                </a:solidFill>
                <a:latin typeface="Times New Roman" panose="02020603050405020304" pitchFamily="18" charset="0"/>
                <a:cs typeface="Times New Roman" panose="02020603050405020304" pitchFamily="18" charset="0"/>
              </a:rPr>
              <a:t>Ngày 16-9-1950</a:t>
            </a:r>
          </a:p>
          <a:p>
            <a:pPr marL="514350" indent="-514350" eaLnBrk="1" hangingPunct="1">
              <a:spcBef>
                <a:spcPct val="50000"/>
              </a:spcBef>
              <a:buFontTx/>
              <a:buAutoNum type="alphaUcPeriod"/>
            </a:pPr>
            <a:r>
              <a:rPr lang="en-US" sz="2800" smtClean="0">
                <a:solidFill>
                  <a:srgbClr val="0033CC"/>
                </a:solidFill>
                <a:latin typeface="Times New Roman" panose="02020603050405020304" pitchFamily="18" charset="0"/>
                <a:cs typeface="Times New Roman" panose="02020603050405020304" pitchFamily="18" charset="0"/>
              </a:rPr>
              <a:t>Ngày </a:t>
            </a:r>
            <a:r>
              <a:rPr lang="en-US" sz="2800">
                <a:solidFill>
                  <a:srgbClr val="0033CC"/>
                </a:solidFill>
                <a:latin typeface="Times New Roman" panose="02020603050405020304" pitchFamily="18" charset="0"/>
                <a:cs typeface="Times New Roman" panose="02020603050405020304" pitchFamily="18" charset="0"/>
              </a:rPr>
              <a:t>18 -</a:t>
            </a:r>
            <a:r>
              <a:rPr lang="en-US" sz="2800" smtClean="0">
                <a:solidFill>
                  <a:srgbClr val="0033CC"/>
                </a:solidFill>
                <a:latin typeface="Times New Roman" panose="02020603050405020304" pitchFamily="18" charset="0"/>
                <a:cs typeface="Times New Roman" panose="02020603050405020304" pitchFamily="18" charset="0"/>
              </a:rPr>
              <a:t>9-1950</a:t>
            </a:r>
          </a:p>
          <a:p>
            <a:pPr marL="514350" indent="-514350" eaLnBrk="1" hangingPunct="1">
              <a:spcBef>
                <a:spcPct val="50000"/>
              </a:spcBef>
              <a:buFontTx/>
              <a:buAutoNum type="alphaUcPeriod"/>
            </a:pPr>
            <a:r>
              <a:rPr lang="en-US" sz="2800" smtClean="0">
                <a:solidFill>
                  <a:srgbClr val="0033CC"/>
                </a:solidFill>
                <a:latin typeface="Times New Roman" panose="02020603050405020304" pitchFamily="18" charset="0"/>
                <a:cs typeface="Times New Roman" panose="02020603050405020304" pitchFamily="18" charset="0"/>
              </a:rPr>
              <a:t>Ngày 16-10-1950</a:t>
            </a:r>
            <a:endParaRPr lang="vi-VN" sz="2800">
              <a:solidFill>
                <a:srgbClr val="0033CC"/>
              </a:solidFill>
              <a:latin typeface="Times New Roman" panose="02020603050405020304" pitchFamily="18" charset="0"/>
              <a:cs typeface="Times New Roman" panose="02020603050405020304" pitchFamily="18" charset="0"/>
            </a:endParaRPr>
          </a:p>
        </p:txBody>
      </p:sp>
      <p:sp>
        <p:nvSpPr>
          <p:cNvPr id="14" name="Text Box 6"/>
          <p:cNvSpPr txBox="1">
            <a:spLocks noChangeArrowheads="1"/>
          </p:cNvSpPr>
          <p:nvPr/>
        </p:nvSpPr>
        <p:spPr bwMode="auto">
          <a:xfrm>
            <a:off x="0" y="103620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15" name="Oval 14"/>
          <p:cNvSpPr>
            <a:spLocks noChangeArrowheads="1"/>
          </p:cNvSpPr>
          <p:nvPr/>
        </p:nvSpPr>
        <p:spPr bwMode="auto">
          <a:xfrm>
            <a:off x="228600" y="3276600"/>
            <a:ext cx="533400" cy="533400"/>
          </a:xfrm>
          <a:prstGeom prst="ellipse">
            <a:avLst/>
          </a:prstGeom>
          <a:noFill/>
          <a:ln w="38100" algn="ctr">
            <a:solidFill>
              <a:srgbClr val="FF0000"/>
            </a:solidFill>
            <a:round/>
            <a:headEnd/>
            <a:tailEnd/>
          </a:ln>
          <a:effectLst>
            <a:prstShdw prst="shdw17" dist="17961" dir="2700000">
              <a:schemeClr val="bg2"/>
            </a:prstShdw>
          </a:effectLst>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vi-VN" sz="2800">
              <a:latin typeface="Times New Roman" panose="02020603050405020304" pitchFamily="18" charset="0"/>
              <a:cs typeface="Times New Roman" pitchFamily="18" charset="0"/>
            </a:endParaRPr>
          </a:p>
        </p:txBody>
      </p:sp>
      <p:sp>
        <p:nvSpPr>
          <p:cNvPr id="12" name="Text Box 5"/>
          <p:cNvSpPr txBox="1">
            <a:spLocks noChangeArrowheads="1"/>
          </p:cNvSpPr>
          <p:nvPr/>
        </p:nvSpPr>
        <p:spPr bwMode="auto">
          <a:xfrm>
            <a:off x="0" y="5541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16"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8" name="Picture 11"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095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0345"/>
                                        </p:tgtEl>
                                        <p:attrNameLst>
                                          <p:attrName>style.visibility</p:attrName>
                                        </p:attrNameLst>
                                      </p:cBhvr>
                                      <p:to>
                                        <p:strVal val="visible"/>
                                      </p:to>
                                    </p:set>
                                    <p:anim calcmode="lin" valueType="num">
                                      <p:cBhvr>
                                        <p:cTn id="7" dur="1000" fill="hold"/>
                                        <p:tgtEl>
                                          <p:spTgt spid="270345"/>
                                        </p:tgtEl>
                                        <p:attrNameLst>
                                          <p:attrName>ppt_x</p:attrName>
                                        </p:attrNameLst>
                                      </p:cBhvr>
                                      <p:tavLst>
                                        <p:tav tm="0">
                                          <p:val>
                                            <p:strVal val="#ppt_x-.2"/>
                                          </p:val>
                                        </p:tav>
                                        <p:tav tm="100000">
                                          <p:val>
                                            <p:strVal val="#ppt_x"/>
                                          </p:val>
                                        </p:tav>
                                      </p:tavLst>
                                    </p:anim>
                                    <p:anim calcmode="lin" valueType="num">
                                      <p:cBhvr>
                                        <p:cTn id="8" dur="1000" fill="hold"/>
                                        <p:tgtEl>
                                          <p:spTgt spid="27034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03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0338"/>
                                        </p:tgtEl>
                                        <p:attrNameLst>
                                          <p:attrName>style.visibility</p:attrName>
                                        </p:attrNameLst>
                                      </p:cBhvr>
                                      <p:to>
                                        <p:strVal val="visible"/>
                                      </p:to>
                                    </p:set>
                                    <p:animEffect transition="in" filter="box(in)">
                                      <p:cBhvr>
                                        <p:cTn id="14" dur="500"/>
                                        <p:tgtEl>
                                          <p:spTgt spid="270338"/>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5" fill="hold" nodeType="afterGroup">
                            <p:stCondLst>
                              <p:cond delay="500"/>
                            </p:stCondLst>
                            <p:childTnLst>
                              <p:par>
                                <p:cTn id="16" presetID="4" presetClass="entr" presetSubtype="16" fill="hold" grpId="0" nodeType="afterEffect">
                                  <p:stCondLst>
                                    <p:cond delay="0"/>
                                  </p:stCondLst>
                                  <p:childTnLst>
                                    <p:set>
                                      <p:cBhvr>
                                        <p:cTn id="17" dur="1" fill="hold">
                                          <p:stCondLst>
                                            <p:cond delay="0"/>
                                          </p:stCondLst>
                                        </p:cTn>
                                        <p:tgtEl>
                                          <p:spTgt spid="270339"/>
                                        </p:tgtEl>
                                        <p:attrNameLst>
                                          <p:attrName>style.visibility</p:attrName>
                                        </p:attrNameLst>
                                      </p:cBhvr>
                                      <p:to>
                                        <p:strVal val="visible"/>
                                      </p:to>
                                    </p:set>
                                    <p:animEffect transition="in" filter="box(in)">
                                      <p:cBhvr>
                                        <p:cTn id="18" dur="500"/>
                                        <p:tgtEl>
                                          <p:spTgt spid="270339"/>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19" fill="hold" nodeType="afterGroup">
                            <p:stCondLst>
                              <p:cond delay="1000"/>
                            </p:stCondLst>
                            <p:childTnLst>
                              <p:par>
                                <p:cTn id="20" presetID="4" presetClass="entr" presetSubtype="16" fill="hold" grpId="0" nodeType="afterEffect">
                                  <p:stCondLst>
                                    <p:cond delay="0"/>
                                  </p:stCondLst>
                                  <p:childTnLst>
                                    <p:set>
                                      <p:cBhvr>
                                        <p:cTn id="21" dur="1" fill="hold">
                                          <p:stCondLst>
                                            <p:cond delay="0"/>
                                          </p:stCondLst>
                                        </p:cTn>
                                        <p:tgtEl>
                                          <p:spTgt spid="270340"/>
                                        </p:tgtEl>
                                        <p:attrNameLst>
                                          <p:attrName>style.visibility</p:attrName>
                                        </p:attrNameLst>
                                      </p:cBhvr>
                                      <p:to>
                                        <p:strVal val="visible"/>
                                      </p:to>
                                    </p:set>
                                    <p:animEffect transition="in" filter="box(in)">
                                      <p:cBhvr>
                                        <p:cTn id="22" dur="500"/>
                                        <p:tgtEl>
                                          <p:spTgt spid="27034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3" fill="hold" nodeType="afterGroup">
                            <p:stCondLst>
                              <p:cond delay="1500"/>
                            </p:stCondLst>
                            <p:childTnLst>
                              <p:par>
                                <p:cTn id="24" presetID="4" presetClass="entr" presetSubtype="16" fill="hold" grpId="0" nodeType="afterEffect">
                                  <p:stCondLst>
                                    <p:cond delay="0"/>
                                  </p:stCondLst>
                                  <p:childTnLst>
                                    <p:set>
                                      <p:cBhvr>
                                        <p:cTn id="25" dur="1" fill="hold">
                                          <p:stCondLst>
                                            <p:cond delay="0"/>
                                          </p:stCondLst>
                                        </p:cTn>
                                        <p:tgtEl>
                                          <p:spTgt spid="270341"/>
                                        </p:tgtEl>
                                        <p:attrNameLst>
                                          <p:attrName>style.visibility</p:attrName>
                                        </p:attrNameLst>
                                      </p:cBhvr>
                                      <p:to>
                                        <p:strVal val="visible"/>
                                      </p:to>
                                    </p:set>
                                    <p:animEffect transition="in" filter="box(in)">
                                      <p:cBhvr>
                                        <p:cTn id="26" dur="500"/>
                                        <p:tgtEl>
                                          <p:spTgt spid="270341"/>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7" fill="hold" nodeType="afterGroup">
                            <p:stCondLst>
                              <p:cond delay="2000"/>
                            </p:stCondLst>
                            <p:childTnLst>
                              <p:par>
                                <p:cTn id="28" presetID="4" presetClass="entr" presetSubtype="16" fill="hold" grpId="0" nodeType="afterEffect">
                                  <p:stCondLst>
                                    <p:cond delay="0"/>
                                  </p:stCondLst>
                                  <p:childTnLst>
                                    <p:set>
                                      <p:cBhvr>
                                        <p:cTn id="29" dur="1" fill="hold">
                                          <p:stCondLst>
                                            <p:cond delay="0"/>
                                          </p:stCondLst>
                                        </p:cTn>
                                        <p:tgtEl>
                                          <p:spTgt spid="270342"/>
                                        </p:tgtEl>
                                        <p:attrNameLst>
                                          <p:attrName>style.visibility</p:attrName>
                                        </p:attrNameLst>
                                      </p:cBhvr>
                                      <p:to>
                                        <p:strVal val="visible"/>
                                      </p:to>
                                    </p:set>
                                    <p:animEffect transition="in" filter="box(in)">
                                      <p:cBhvr>
                                        <p:cTn id="30" dur="500"/>
                                        <p:tgtEl>
                                          <p:spTgt spid="270342"/>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nodeType="afterGroup">
                            <p:stCondLst>
                              <p:cond delay="2500"/>
                            </p:stCondLst>
                            <p:childTnLst>
                              <p:par>
                                <p:cTn id="32" presetID="4" presetClass="entr" presetSubtype="16" fill="hold" grpId="0" nodeType="afterEffect">
                                  <p:stCondLst>
                                    <p:cond delay="0"/>
                                  </p:stCondLst>
                                  <p:childTnLst>
                                    <p:set>
                                      <p:cBhvr>
                                        <p:cTn id="33" dur="1" fill="hold">
                                          <p:stCondLst>
                                            <p:cond delay="0"/>
                                          </p:stCondLst>
                                        </p:cTn>
                                        <p:tgtEl>
                                          <p:spTgt spid="270343"/>
                                        </p:tgtEl>
                                        <p:attrNameLst>
                                          <p:attrName>style.visibility</p:attrName>
                                        </p:attrNameLst>
                                      </p:cBhvr>
                                      <p:to>
                                        <p:strVal val="visible"/>
                                      </p:to>
                                    </p:set>
                                    <p:animEffect transition="in" filter="box(in)">
                                      <p:cBhvr>
                                        <p:cTn id="34" dur="500"/>
                                        <p:tgtEl>
                                          <p:spTgt spid="270343"/>
                                        </p:tgtEl>
                                      </p:cBhvr>
                                    </p:animEffec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autoUpdateAnimBg="0"/>
      <p:bldP spid="270339" grpId="0" animBg="1" autoUpdateAnimBg="0"/>
      <p:bldP spid="270340" grpId="0" animBg="1" autoUpdateAnimBg="0"/>
      <p:bldP spid="270341" grpId="0" animBg="1" autoUpdateAnimBg="0"/>
      <p:bldP spid="270342" grpId="0" animBg="1" autoUpdateAnimBg="0"/>
      <p:bldP spid="270343" grpId="0" animBg="1" autoUpdateAnimBg="0"/>
      <p:bldP spid="270345"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Oval 2"/>
          <p:cNvSpPr>
            <a:spLocks noChangeArrowheads="1"/>
          </p:cNvSpPr>
          <p:nvPr/>
        </p:nvSpPr>
        <p:spPr bwMode="auto">
          <a:xfrm>
            <a:off x="3200400" y="5029200"/>
            <a:ext cx="1752600" cy="14478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5</a:t>
            </a:r>
          </a:p>
        </p:txBody>
      </p:sp>
      <p:sp>
        <p:nvSpPr>
          <p:cNvPr id="274435" name="Oval 3"/>
          <p:cNvSpPr>
            <a:spLocks noChangeArrowheads="1"/>
          </p:cNvSpPr>
          <p:nvPr/>
        </p:nvSpPr>
        <p:spPr bwMode="auto">
          <a:xfrm>
            <a:off x="3214255" y="5022275"/>
            <a:ext cx="1752600" cy="14478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4</a:t>
            </a:r>
          </a:p>
        </p:txBody>
      </p:sp>
      <p:sp>
        <p:nvSpPr>
          <p:cNvPr id="274436" name="Oval 4"/>
          <p:cNvSpPr>
            <a:spLocks noChangeArrowheads="1"/>
          </p:cNvSpPr>
          <p:nvPr/>
        </p:nvSpPr>
        <p:spPr bwMode="auto">
          <a:xfrm>
            <a:off x="3221180" y="5029200"/>
            <a:ext cx="1752600" cy="14478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3</a:t>
            </a:r>
          </a:p>
        </p:txBody>
      </p:sp>
      <p:sp>
        <p:nvSpPr>
          <p:cNvPr id="274437" name="Oval 5"/>
          <p:cNvSpPr>
            <a:spLocks noChangeArrowheads="1"/>
          </p:cNvSpPr>
          <p:nvPr/>
        </p:nvSpPr>
        <p:spPr bwMode="auto">
          <a:xfrm>
            <a:off x="3213100" y="5029200"/>
            <a:ext cx="1739900" cy="14478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2</a:t>
            </a:r>
          </a:p>
        </p:txBody>
      </p:sp>
      <p:sp>
        <p:nvSpPr>
          <p:cNvPr id="274438" name="Oval 6"/>
          <p:cNvSpPr>
            <a:spLocks noChangeArrowheads="1"/>
          </p:cNvSpPr>
          <p:nvPr/>
        </p:nvSpPr>
        <p:spPr bwMode="auto">
          <a:xfrm>
            <a:off x="3221180" y="5029200"/>
            <a:ext cx="1655620" cy="1440875"/>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1</a:t>
            </a:r>
          </a:p>
        </p:txBody>
      </p:sp>
      <p:sp>
        <p:nvSpPr>
          <p:cNvPr id="274439" name="Oval 7"/>
          <p:cNvSpPr>
            <a:spLocks noChangeArrowheads="1"/>
          </p:cNvSpPr>
          <p:nvPr/>
        </p:nvSpPr>
        <p:spPr bwMode="auto">
          <a:xfrm>
            <a:off x="3221180" y="5029200"/>
            <a:ext cx="1731820" cy="14478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Hết giờ</a:t>
            </a:r>
          </a:p>
        </p:txBody>
      </p:sp>
      <p:sp>
        <p:nvSpPr>
          <p:cNvPr id="274444" name="Text Box 12"/>
          <p:cNvSpPr txBox="1">
            <a:spLocks noChangeArrowheads="1"/>
          </p:cNvSpPr>
          <p:nvPr/>
        </p:nvSpPr>
        <p:spPr bwMode="auto">
          <a:xfrm>
            <a:off x="76200" y="2057400"/>
            <a:ext cx="9067800" cy="2893100"/>
          </a:xfrm>
          <a:prstGeom prst="rect">
            <a:avLst/>
          </a:prstGeom>
          <a:solidFill>
            <a:schemeClr val="bg1"/>
          </a:solidFill>
          <a:ln w="9525">
            <a:noFill/>
            <a:miter lim="800000"/>
            <a:headEnd/>
            <a:tailEn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u="sng" smtClean="0">
                <a:solidFill>
                  <a:srgbClr val="0000FF"/>
                </a:solidFill>
                <a:latin typeface="Times New Roman" panose="02020603050405020304" pitchFamily="18" charset="0"/>
                <a:cs typeface="Times New Roman" panose="02020603050405020304" pitchFamily="18" charset="0"/>
              </a:rPr>
              <a:t>Câu 2</a:t>
            </a:r>
            <a:r>
              <a:rPr lang="en-US" sz="2800" b="1" smtClean="0">
                <a:solidFill>
                  <a:srgbClr val="0000FF"/>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Sau </a:t>
            </a:r>
            <a:r>
              <a:rPr lang="en-US" sz="2800" b="1">
                <a:solidFill>
                  <a:srgbClr val="FF0000"/>
                </a:solidFill>
                <a:latin typeface="Times New Roman" panose="02020603050405020304" pitchFamily="18" charset="0"/>
                <a:cs typeface="Times New Roman" panose="02020603050405020304" pitchFamily="18" charset="0"/>
              </a:rPr>
              <a:t>khi </a:t>
            </a:r>
            <a:r>
              <a:rPr lang="en-US" sz="2800" b="1" smtClean="0">
                <a:solidFill>
                  <a:srgbClr val="FF0000"/>
                </a:solidFill>
                <a:latin typeface="Times New Roman" panose="02020603050405020304" pitchFamily="18" charset="0"/>
                <a:cs typeface="Times New Roman" panose="02020603050405020304" pitchFamily="18" charset="0"/>
              </a:rPr>
              <a:t>mất Đông Khê, quân Pháp bị cô lập ở đâu?</a:t>
            </a:r>
          </a:p>
          <a:p>
            <a:pPr marL="514350" indent="-514350">
              <a:spcBef>
                <a:spcPct val="50000"/>
              </a:spcBef>
              <a:buAutoNum type="alphaUcPeriod"/>
            </a:pPr>
            <a:r>
              <a:rPr lang="en-US" sz="2800" smtClean="0">
                <a:solidFill>
                  <a:srgbClr val="0000FF"/>
                </a:solidFill>
                <a:latin typeface="Times New Roman" panose="02020603050405020304" pitchFamily="18" charset="0"/>
                <a:cs typeface="Times New Roman" panose="02020603050405020304" pitchFamily="18" charset="0"/>
              </a:rPr>
              <a:t>Đông </a:t>
            </a:r>
            <a:r>
              <a:rPr lang="en-US" sz="2800">
                <a:solidFill>
                  <a:srgbClr val="0000FF"/>
                </a:solidFill>
                <a:latin typeface="Times New Roman" panose="02020603050405020304" pitchFamily="18" charset="0"/>
                <a:cs typeface="Times New Roman" panose="02020603050405020304" pitchFamily="18" charset="0"/>
              </a:rPr>
              <a:t>Khê</a:t>
            </a:r>
            <a:endParaRPr lang="vi-VN" sz="2800">
              <a:solidFill>
                <a:srgbClr val="0000FF"/>
              </a:solidFill>
              <a:latin typeface="Times New Roman" panose="02020603050405020304" pitchFamily="18" charset="0"/>
              <a:cs typeface="Times New Roman" panose="02020603050405020304" pitchFamily="18" charset="0"/>
            </a:endParaRPr>
          </a:p>
          <a:p>
            <a:pPr marL="514350" indent="-514350">
              <a:spcBef>
                <a:spcPct val="50000"/>
              </a:spcBef>
              <a:buFontTx/>
              <a:buAutoNum type="alphaUcPeriod"/>
            </a:pPr>
            <a:r>
              <a:rPr lang="en-US" sz="2800">
                <a:solidFill>
                  <a:srgbClr val="0000FF"/>
                </a:solidFill>
                <a:latin typeface="Times New Roman" panose="02020603050405020304" pitchFamily="18" charset="0"/>
                <a:cs typeface="Times New Roman" panose="02020603050405020304" pitchFamily="18" charset="0"/>
              </a:rPr>
              <a:t>Trên đường số 4</a:t>
            </a:r>
            <a:endParaRPr lang="vi-VN" sz="2800">
              <a:solidFill>
                <a:srgbClr val="0000FF"/>
              </a:solidFill>
              <a:latin typeface="Times New Roman" panose="02020603050405020304" pitchFamily="18" charset="0"/>
              <a:cs typeface="Times New Roman" panose="02020603050405020304" pitchFamily="18" charset="0"/>
            </a:endParaRPr>
          </a:p>
          <a:p>
            <a:pPr marL="514350" indent="-514350">
              <a:spcBef>
                <a:spcPct val="50000"/>
              </a:spcBef>
              <a:buFontTx/>
              <a:buAutoNum type="alphaUcPeriod"/>
            </a:pPr>
            <a:r>
              <a:rPr lang="en-US" sz="2800" smtClean="0">
                <a:solidFill>
                  <a:srgbClr val="0000FF"/>
                </a:solidFill>
                <a:latin typeface="Times New Roman" panose="02020603050405020304" pitchFamily="18" charset="0"/>
                <a:cs typeface="Times New Roman" panose="02020603050405020304" pitchFamily="18" charset="0"/>
              </a:rPr>
              <a:t>Cao Bằng</a:t>
            </a:r>
            <a:endParaRPr lang="en-US" sz="2800">
              <a:solidFill>
                <a:srgbClr val="0000FF"/>
              </a:solidFill>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0" y="104313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14" name="Oval 13"/>
          <p:cNvSpPr>
            <a:spLocks noChangeArrowheads="1"/>
          </p:cNvSpPr>
          <p:nvPr/>
        </p:nvSpPr>
        <p:spPr bwMode="auto">
          <a:xfrm>
            <a:off x="76200" y="3733800"/>
            <a:ext cx="533400" cy="533400"/>
          </a:xfrm>
          <a:prstGeom prst="ellipse">
            <a:avLst/>
          </a:prstGeom>
          <a:noFill/>
          <a:ln w="38100" algn="ctr">
            <a:solidFill>
              <a:srgbClr val="FF0000"/>
            </a:solidFill>
            <a:round/>
            <a:headEnd/>
            <a:tailEnd/>
          </a:ln>
          <a:effectLst>
            <a:prstShdw prst="shdw17" dist="17961" dir="2700000">
              <a:schemeClr val="bg2"/>
            </a:prstShdw>
          </a:effectLst>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vi-VN" sz="2800">
              <a:latin typeface="Times New Roman" panose="02020603050405020304" pitchFamily="18" charset="0"/>
              <a:cs typeface="Times New Roman" pitchFamily="18" charset="0"/>
            </a:endParaRPr>
          </a:p>
        </p:txBody>
      </p:sp>
      <p:sp>
        <p:nvSpPr>
          <p:cNvPr id="11" name="Text Box 5"/>
          <p:cNvSpPr txBox="1">
            <a:spLocks noChangeArrowheads="1"/>
          </p:cNvSpPr>
          <p:nvPr/>
        </p:nvSpPr>
        <p:spPr bwMode="auto">
          <a:xfrm>
            <a:off x="0" y="56111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15"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7" name="Picture 11"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213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4444"/>
                                        </p:tgtEl>
                                        <p:attrNameLst>
                                          <p:attrName>style.visibility</p:attrName>
                                        </p:attrNameLst>
                                      </p:cBhvr>
                                      <p:to>
                                        <p:strVal val="visible"/>
                                      </p:to>
                                    </p:set>
                                    <p:anim calcmode="lin" valueType="num">
                                      <p:cBhvr>
                                        <p:cTn id="7" dur="1000" fill="hold"/>
                                        <p:tgtEl>
                                          <p:spTgt spid="274444"/>
                                        </p:tgtEl>
                                        <p:attrNameLst>
                                          <p:attrName>ppt_x</p:attrName>
                                        </p:attrNameLst>
                                      </p:cBhvr>
                                      <p:tavLst>
                                        <p:tav tm="0">
                                          <p:val>
                                            <p:strVal val="#ppt_x-.2"/>
                                          </p:val>
                                        </p:tav>
                                        <p:tav tm="100000">
                                          <p:val>
                                            <p:strVal val="#ppt_x"/>
                                          </p:val>
                                        </p:tav>
                                      </p:tavLst>
                                    </p:anim>
                                    <p:anim calcmode="lin" valueType="num">
                                      <p:cBhvr>
                                        <p:cTn id="8" dur="1000" fill="hold"/>
                                        <p:tgtEl>
                                          <p:spTgt spid="2744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44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4434"/>
                                        </p:tgtEl>
                                        <p:attrNameLst>
                                          <p:attrName>style.visibility</p:attrName>
                                        </p:attrNameLst>
                                      </p:cBhvr>
                                      <p:to>
                                        <p:strVal val="visible"/>
                                      </p:to>
                                    </p:set>
                                    <p:animEffect transition="in" filter="box(in)">
                                      <p:cBhvr>
                                        <p:cTn id="14" dur="500"/>
                                        <p:tgtEl>
                                          <p:spTgt spid="274434"/>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5" fill="hold" nodeType="afterGroup">
                            <p:stCondLst>
                              <p:cond delay="500"/>
                            </p:stCondLst>
                            <p:childTnLst>
                              <p:par>
                                <p:cTn id="16" presetID="4" presetClass="entr" presetSubtype="16" fill="hold" grpId="0" nodeType="afterEffect">
                                  <p:stCondLst>
                                    <p:cond delay="0"/>
                                  </p:stCondLst>
                                  <p:childTnLst>
                                    <p:set>
                                      <p:cBhvr>
                                        <p:cTn id="17" dur="1" fill="hold">
                                          <p:stCondLst>
                                            <p:cond delay="0"/>
                                          </p:stCondLst>
                                        </p:cTn>
                                        <p:tgtEl>
                                          <p:spTgt spid="274435"/>
                                        </p:tgtEl>
                                        <p:attrNameLst>
                                          <p:attrName>style.visibility</p:attrName>
                                        </p:attrNameLst>
                                      </p:cBhvr>
                                      <p:to>
                                        <p:strVal val="visible"/>
                                      </p:to>
                                    </p:set>
                                    <p:animEffect transition="in" filter="box(in)">
                                      <p:cBhvr>
                                        <p:cTn id="18" dur="500"/>
                                        <p:tgtEl>
                                          <p:spTgt spid="274435"/>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19" fill="hold" nodeType="afterGroup">
                            <p:stCondLst>
                              <p:cond delay="1000"/>
                            </p:stCondLst>
                            <p:childTnLst>
                              <p:par>
                                <p:cTn id="20" presetID="4" presetClass="entr" presetSubtype="16" fill="hold" grpId="0" nodeType="afterEffect">
                                  <p:stCondLst>
                                    <p:cond delay="0"/>
                                  </p:stCondLst>
                                  <p:childTnLst>
                                    <p:set>
                                      <p:cBhvr>
                                        <p:cTn id="21" dur="1" fill="hold">
                                          <p:stCondLst>
                                            <p:cond delay="0"/>
                                          </p:stCondLst>
                                        </p:cTn>
                                        <p:tgtEl>
                                          <p:spTgt spid="274436"/>
                                        </p:tgtEl>
                                        <p:attrNameLst>
                                          <p:attrName>style.visibility</p:attrName>
                                        </p:attrNameLst>
                                      </p:cBhvr>
                                      <p:to>
                                        <p:strVal val="visible"/>
                                      </p:to>
                                    </p:set>
                                    <p:animEffect transition="in" filter="box(in)">
                                      <p:cBhvr>
                                        <p:cTn id="22" dur="500"/>
                                        <p:tgtEl>
                                          <p:spTgt spid="27443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3" fill="hold" nodeType="afterGroup">
                            <p:stCondLst>
                              <p:cond delay="1500"/>
                            </p:stCondLst>
                            <p:childTnLst>
                              <p:par>
                                <p:cTn id="24" presetID="4" presetClass="entr" presetSubtype="16" fill="hold" grpId="0" nodeType="afterEffect">
                                  <p:stCondLst>
                                    <p:cond delay="0"/>
                                  </p:stCondLst>
                                  <p:childTnLst>
                                    <p:set>
                                      <p:cBhvr>
                                        <p:cTn id="25" dur="1" fill="hold">
                                          <p:stCondLst>
                                            <p:cond delay="0"/>
                                          </p:stCondLst>
                                        </p:cTn>
                                        <p:tgtEl>
                                          <p:spTgt spid="274437"/>
                                        </p:tgtEl>
                                        <p:attrNameLst>
                                          <p:attrName>style.visibility</p:attrName>
                                        </p:attrNameLst>
                                      </p:cBhvr>
                                      <p:to>
                                        <p:strVal val="visible"/>
                                      </p:to>
                                    </p:set>
                                    <p:animEffect transition="in" filter="box(in)">
                                      <p:cBhvr>
                                        <p:cTn id="26" dur="500"/>
                                        <p:tgtEl>
                                          <p:spTgt spid="274437"/>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7" fill="hold" nodeType="afterGroup">
                            <p:stCondLst>
                              <p:cond delay="2000"/>
                            </p:stCondLst>
                            <p:childTnLst>
                              <p:par>
                                <p:cTn id="28" presetID="4" presetClass="entr" presetSubtype="16" fill="hold" grpId="0" nodeType="afterEffect">
                                  <p:stCondLst>
                                    <p:cond delay="0"/>
                                  </p:stCondLst>
                                  <p:childTnLst>
                                    <p:set>
                                      <p:cBhvr>
                                        <p:cTn id="29" dur="1" fill="hold">
                                          <p:stCondLst>
                                            <p:cond delay="0"/>
                                          </p:stCondLst>
                                        </p:cTn>
                                        <p:tgtEl>
                                          <p:spTgt spid="274438"/>
                                        </p:tgtEl>
                                        <p:attrNameLst>
                                          <p:attrName>style.visibility</p:attrName>
                                        </p:attrNameLst>
                                      </p:cBhvr>
                                      <p:to>
                                        <p:strVal val="visible"/>
                                      </p:to>
                                    </p:set>
                                    <p:animEffect transition="in" filter="box(in)">
                                      <p:cBhvr>
                                        <p:cTn id="30" dur="500"/>
                                        <p:tgtEl>
                                          <p:spTgt spid="274438"/>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nodeType="afterGroup">
                            <p:stCondLst>
                              <p:cond delay="2500"/>
                            </p:stCondLst>
                            <p:childTnLst>
                              <p:par>
                                <p:cTn id="32" presetID="4" presetClass="entr" presetSubtype="16" fill="hold" grpId="0" nodeType="afterEffect">
                                  <p:stCondLst>
                                    <p:cond delay="0"/>
                                  </p:stCondLst>
                                  <p:childTnLst>
                                    <p:set>
                                      <p:cBhvr>
                                        <p:cTn id="33" dur="1" fill="hold">
                                          <p:stCondLst>
                                            <p:cond delay="0"/>
                                          </p:stCondLst>
                                        </p:cTn>
                                        <p:tgtEl>
                                          <p:spTgt spid="274439"/>
                                        </p:tgtEl>
                                        <p:attrNameLst>
                                          <p:attrName>style.visibility</p:attrName>
                                        </p:attrNameLst>
                                      </p:cBhvr>
                                      <p:to>
                                        <p:strVal val="visible"/>
                                      </p:to>
                                    </p:set>
                                    <p:animEffect transition="in" filter="box(in)">
                                      <p:cBhvr>
                                        <p:cTn id="34" dur="500"/>
                                        <p:tgtEl>
                                          <p:spTgt spid="274439"/>
                                        </p:tgtEl>
                                      </p:cBhvr>
                                    </p:animEffec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animBg="1" autoUpdateAnimBg="0"/>
      <p:bldP spid="274435" grpId="0" animBg="1" autoUpdateAnimBg="0"/>
      <p:bldP spid="274436" grpId="0" animBg="1" autoUpdateAnimBg="0"/>
      <p:bldP spid="274437" grpId="0" animBg="1" autoUpdateAnimBg="0"/>
      <p:bldP spid="274438" grpId="0" animBg="1" autoUpdateAnimBg="0"/>
      <p:bldP spid="274439" grpId="0" animBg="1" autoUpdateAnimBg="0"/>
      <p:bldP spid="274444"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Oval 2"/>
          <p:cNvSpPr>
            <a:spLocks noChangeArrowheads="1"/>
          </p:cNvSpPr>
          <p:nvPr/>
        </p:nvSpPr>
        <p:spPr bwMode="auto">
          <a:xfrm>
            <a:off x="3276600" y="5410200"/>
            <a:ext cx="1524000" cy="12954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5</a:t>
            </a:r>
          </a:p>
        </p:txBody>
      </p:sp>
      <p:sp>
        <p:nvSpPr>
          <p:cNvPr id="276483" name="Oval 3"/>
          <p:cNvSpPr>
            <a:spLocks noChangeArrowheads="1"/>
          </p:cNvSpPr>
          <p:nvPr/>
        </p:nvSpPr>
        <p:spPr bwMode="auto">
          <a:xfrm>
            <a:off x="3276600" y="5410200"/>
            <a:ext cx="1524000" cy="12954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4</a:t>
            </a:r>
          </a:p>
        </p:txBody>
      </p:sp>
      <p:sp>
        <p:nvSpPr>
          <p:cNvPr id="276484" name="Oval 4"/>
          <p:cNvSpPr>
            <a:spLocks noChangeArrowheads="1"/>
          </p:cNvSpPr>
          <p:nvPr/>
        </p:nvSpPr>
        <p:spPr bwMode="auto">
          <a:xfrm>
            <a:off x="3276600" y="5410200"/>
            <a:ext cx="1524000" cy="12954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3</a:t>
            </a:r>
          </a:p>
        </p:txBody>
      </p:sp>
      <p:sp>
        <p:nvSpPr>
          <p:cNvPr id="276485" name="Oval 5"/>
          <p:cNvSpPr>
            <a:spLocks noChangeArrowheads="1"/>
          </p:cNvSpPr>
          <p:nvPr/>
        </p:nvSpPr>
        <p:spPr bwMode="auto">
          <a:xfrm>
            <a:off x="3276600" y="5410200"/>
            <a:ext cx="1524000" cy="12954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2</a:t>
            </a:r>
          </a:p>
        </p:txBody>
      </p:sp>
      <p:sp>
        <p:nvSpPr>
          <p:cNvPr id="276486" name="Oval 6"/>
          <p:cNvSpPr>
            <a:spLocks noChangeArrowheads="1"/>
          </p:cNvSpPr>
          <p:nvPr/>
        </p:nvSpPr>
        <p:spPr bwMode="auto">
          <a:xfrm>
            <a:off x="3276600" y="5448300"/>
            <a:ext cx="1524000" cy="1257300"/>
          </a:xfrm>
          <a:prstGeom prst="ellipse">
            <a:avLst/>
          </a:prstGeom>
          <a:solidFill>
            <a:srgbClr val="CCFF33"/>
          </a:solidFill>
          <a:ln w="9525">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1</a:t>
            </a:r>
          </a:p>
        </p:txBody>
      </p:sp>
      <p:sp>
        <p:nvSpPr>
          <p:cNvPr id="276487" name="Oval 7"/>
          <p:cNvSpPr>
            <a:spLocks noChangeArrowheads="1"/>
          </p:cNvSpPr>
          <p:nvPr/>
        </p:nvSpPr>
        <p:spPr bwMode="auto">
          <a:xfrm>
            <a:off x="3276600" y="5334000"/>
            <a:ext cx="1524000" cy="1371600"/>
          </a:xfrm>
          <a:prstGeom prst="ellipse">
            <a:avLst/>
          </a:prstGeom>
          <a:solidFill>
            <a:srgbClr val="CCFF33"/>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0000FF"/>
                </a:solidFill>
                <a:latin typeface="Times New Roman" panose="02020603050405020304" pitchFamily="18" charset="0"/>
                <a:cs typeface="Times New Roman" panose="02020603050405020304" pitchFamily="18" charset="0"/>
              </a:rPr>
              <a:t>Hết giờ</a:t>
            </a:r>
          </a:p>
        </p:txBody>
      </p:sp>
      <p:sp>
        <p:nvSpPr>
          <p:cNvPr id="276493" name="Text Box 13"/>
          <p:cNvSpPr txBox="1">
            <a:spLocks noChangeArrowheads="1"/>
          </p:cNvSpPr>
          <p:nvPr/>
        </p:nvSpPr>
        <p:spPr bwMode="auto">
          <a:xfrm>
            <a:off x="152400" y="2288500"/>
            <a:ext cx="8991600" cy="2893100"/>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Câu</a:t>
            </a:r>
            <a:r>
              <a:rPr lang="en-US" sz="2800" b="1" u="sng" dirty="0" smtClean="0">
                <a:solidFill>
                  <a:srgbClr val="0000FF"/>
                </a:solidFill>
                <a:latin typeface="Times New Roman" panose="02020603050405020304" pitchFamily="18" charset="0"/>
                <a:cs typeface="Times New Roman" panose="02020603050405020304" pitchFamily="18" charset="0"/>
              </a:rPr>
              <a:t> 3</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thu-đông</a:t>
            </a:r>
            <a:r>
              <a:rPr lang="en-US" sz="2800" b="1" dirty="0">
                <a:solidFill>
                  <a:srgbClr val="FF0000"/>
                </a:solidFill>
                <a:latin typeface="Times New Roman" panose="02020603050405020304" pitchFamily="18" charset="0"/>
                <a:cs typeface="Times New Roman" panose="02020603050405020304" pitchFamily="18" charset="0"/>
              </a:rPr>
              <a:t> 1950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lâu</a:t>
            </a:r>
            <a:r>
              <a:rPr lang="en-US" sz="2800" b="1" dirty="0" smtClean="0">
                <a:solidFill>
                  <a:srgbClr val="FF0000"/>
                </a:solidFill>
                <a:latin typeface="Times New Roman" panose="02020603050405020304" pitchFamily="18" charset="0"/>
                <a:cs typeface="Times New Roman" panose="02020603050405020304" pitchFamily="18" charset="0"/>
              </a:rPr>
              <a:t>?</a:t>
            </a:r>
          </a:p>
          <a:p>
            <a:pPr marL="514350" indent="-514350" eaLnBrk="1" hangingPunct="1">
              <a:spcBef>
                <a:spcPct val="50000"/>
              </a:spcBef>
              <a:buAutoNum type="alphaUcPeriod"/>
            </a:pPr>
            <a:r>
              <a:rPr lang="en-US" sz="2800" dirty="0" smtClean="0">
                <a:solidFill>
                  <a:srgbClr val="0033CC"/>
                </a:solidFill>
                <a:latin typeface="Times New Roman" pitchFamily="18" charset="0"/>
                <a:cs typeface="Times New Roman" panose="02020603050405020304" pitchFamily="18" charset="0"/>
              </a:rPr>
              <a:t>20 </a:t>
            </a:r>
            <a:r>
              <a:rPr lang="en-US" sz="2800" dirty="0" err="1">
                <a:solidFill>
                  <a:srgbClr val="0033CC"/>
                </a:solidFill>
                <a:latin typeface="Times New Roman" pitchFamily="18" charset="0"/>
                <a:cs typeface="Times New Roman" panose="02020603050405020304" pitchFamily="18" charset="0"/>
              </a:rPr>
              <a:t>ngày</a:t>
            </a:r>
            <a:r>
              <a:rPr lang="en-US" sz="2800" dirty="0">
                <a:solidFill>
                  <a:srgbClr val="0033CC"/>
                </a:solidFill>
                <a:latin typeface="Times New Roman" pitchFamily="18" charset="0"/>
                <a:cs typeface="Times New Roman" panose="02020603050405020304" pitchFamily="18" charset="0"/>
              </a:rPr>
              <a:t> </a:t>
            </a:r>
            <a:r>
              <a:rPr lang="en-US" sz="2800" dirty="0" err="1">
                <a:solidFill>
                  <a:srgbClr val="0033CC"/>
                </a:solidFill>
                <a:latin typeface="Times New Roman" pitchFamily="18" charset="0"/>
                <a:cs typeface="Times New Roman" panose="02020603050405020304" pitchFamily="18" charset="0"/>
              </a:rPr>
              <a:t>đêm</a:t>
            </a:r>
            <a:r>
              <a:rPr lang="en-US" sz="2800" dirty="0" smtClean="0">
                <a:solidFill>
                  <a:srgbClr val="0033CC"/>
                </a:solidFill>
                <a:latin typeface="Times New Roman" pitchFamily="18" charset="0"/>
                <a:cs typeface="Times New Roman" panose="02020603050405020304" pitchFamily="18" charset="0"/>
              </a:rPr>
              <a:t>.</a:t>
            </a:r>
          </a:p>
          <a:p>
            <a:pPr marL="514350" indent="-514350" eaLnBrk="1" hangingPunct="1">
              <a:spcBef>
                <a:spcPct val="50000"/>
              </a:spcBef>
              <a:buFontTx/>
              <a:buAutoNum type="alphaUcPeriod"/>
            </a:pPr>
            <a:r>
              <a:rPr lang="en-US" sz="2800" dirty="0" smtClean="0">
                <a:solidFill>
                  <a:srgbClr val="0033CC"/>
                </a:solidFill>
                <a:latin typeface="Times New Roman" pitchFamily="18" charset="0"/>
                <a:cs typeface="Times New Roman" panose="02020603050405020304" pitchFamily="18" charset="0"/>
              </a:rPr>
              <a:t>29 </a:t>
            </a:r>
            <a:r>
              <a:rPr lang="en-US" sz="2800" dirty="0" err="1">
                <a:solidFill>
                  <a:srgbClr val="0033CC"/>
                </a:solidFill>
                <a:latin typeface="Times New Roman" pitchFamily="18" charset="0"/>
                <a:cs typeface="Times New Roman" panose="02020603050405020304" pitchFamily="18" charset="0"/>
              </a:rPr>
              <a:t>ngày</a:t>
            </a:r>
            <a:r>
              <a:rPr lang="en-US" sz="2800" dirty="0">
                <a:solidFill>
                  <a:srgbClr val="0033CC"/>
                </a:solidFill>
                <a:latin typeface="Times New Roman" pitchFamily="18" charset="0"/>
                <a:cs typeface="Times New Roman" panose="02020603050405020304" pitchFamily="18" charset="0"/>
              </a:rPr>
              <a:t> </a:t>
            </a:r>
            <a:r>
              <a:rPr lang="en-US" sz="2800" dirty="0" err="1">
                <a:solidFill>
                  <a:srgbClr val="0033CC"/>
                </a:solidFill>
                <a:latin typeface="Times New Roman" pitchFamily="18" charset="0"/>
                <a:cs typeface="Times New Roman" panose="02020603050405020304" pitchFamily="18" charset="0"/>
              </a:rPr>
              <a:t>đêm</a:t>
            </a:r>
            <a:r>
              <a:rPr lang="en-US" sz="2800" dirty="0" smtClean="0">
                <a:solidFill>
                  <a:srgbClr val="0033CC"/>
                </a:solidFill>
                <a:latin typeface="Times New Roman" pitchFamily="18" charset="0"/>
                <a:cs typeface="Times New Roman" panose="02020603050405020304" pitchFamily="18" charset="0"/>
              </a:rPr>
              <a:t>.</a:t>
            </a:r>
          </a:p>
          <a:p>
            <a:pPr marL="514350" indent="-514350" eaLnBrk="1" hangingPunct="1">
              <a:spcBef>
                <a:spcPct val="50000"/>
              </a:spcBef>
              <a:buFontTx/>
              <a:buAutoNum type="alphaUcPeriod"/>
            </a:pPr>
            <a:r>
              <a:rPr lang="en-US" sz="2800" dirty="0" smtClean="0">
                <a:solidFill>
                  <a:srgbClr val="0033CC"/>
                </a:solidFill>
                <a:latin typeface="Times New Roman" pitchFamily="18" charset="0"/>
                <a:cs typeface="Times New Roman" panose="02020603050405020304" pitchFamily="18" charset="0"/>
              </a:rPr>
              <a:t>30 </a:t>
            </a:r>
            <a:r>
              <a:rPr lang="en-US" sz="2800" dirty="0" err="1">
                <a:solidFill>
                  <a:srgbClr val="0033CC"/>
                </a:solidFill>
                <a:latin typeface="Times New Roman" pitchFamily="18" charset="0"/>
                <a:cs typeface="Times New Roman" panose="02020603050405020304" pitchFamily="18" charset="0"/>
              </a:rPr>
              <a:t>ngày</a:t>
            </a:r>
            <a:r>
              <a:rPr lang="en-US" sz="2800" dirty="0">
                <a:solidFill>
                  <a:srgbClr val="0033CC"/>
                </a:solidFill>
                <a:latin typeface="Times New Roman" pitchFamily="18" charset="0"/>
                <a:cs typeface="Times New Roman" panose="02020603050405020304" pitchFamily="18" charset="0"/>
              </a:rPr>
              <a:t> </a:t>
            </a:r>
            <a:r>
              <a:rPr lang="en-US" sz="2800" dirty="0" err="1">
                <a:solidFill>
                  <a:srgbClr val="0033CC"/>
                </a:solidFill>
                <a:latin typeface="Times New Roman" pitchFamily="18" charset="0"/>
                <a:cs typeface="Times New Roman" panose="02020603050405020304" pitchFamily="18" charset="0"/>
              </a:rPr>
              <a:t>đêm</a:t>
            </a:r>
            <a:r>
              <a:rPr lang="en-US" sz="2800" dirty="0" smtClean="0">
                <a:solidFill>
                  <a:srgbClr val="0033CC"/>
                </a:solidFill>
                <a:latin typeface="Times New Roman" pitchFamily="18" charset="0"/>
                <a:cs typeface="Times New Roman" panose="02020603050405020304" pitchFamily="18" charset="0"/>
              </a:rPr>
              <a:t>.</a:t>
            </a:r>
            <a:endParaRPr lang="en-US" sz="2800" dirty="0">
              <a:solidFill>
                <a:srgbClr val="0033CC"/>
              </a:solidFill>
              <a:latin typeface="Times New Roman" pitchFamily="18" charset="0"/>
              <a:cs typeface="Times New Roman" panose="02020603050405020304" pitchFamily="18" charset="0"/>
            </a:endParaRPr>
          </a:p>
        </p:txBody>
      </p:sp>
      <p:sp>
        <p:nvSpPr>
          <p:cNvPr id="13" name="Oval 12"/>
          <p:cNvSpPr>
            <a:spLocks noChangeArrowheads="1"/>
          </p:cNvSpPr>
          <p:nvPr/>
        </p:nvSpPr>
        <p:spPr bwMode="auto">
          <a:xfrm>
            <a:off x="152400" y="3962400"/>
            <a:ext cx="533400" cy="533400"/>
          </a:xfrm>
          <a:prstGeom prst="ellipse">
            <a:avLst/>
          </a:prstGeom>
          <a:noFill/>
          <a:ln w="38100" algn="ctr">
            <a:solidFill>
              <a:srgbClr val="FF0000"/>
            </a:solidFill>
            <a:round/>
            <a:headEnd/>
            <a:tailEnd/>
          </a:ln>
          <a:effectLst>
            <a:prstShdw prst="shdw17" dist="17961" dir="2700000">
              <a:schemeClr val="bg2"/>
            </a:prstShdw>
          </a:effectLst>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vi-VN" sz="2800">
              <a:latin typeface="Times New Roman" panose="02020603050405020304" pitchFamily="18" charset="0"/>
              <a:cs typeface="Times New Roman" pitchFamily="18" charset="0"/>
            </a:endParaRPr>
          </a:p>
        </p:txBody>
      </p:sp>
      <p:sp>
        <p:nvSpPr>
          <p:cNvPr id="11" name="Text Box 5"/>
          <p:cNvSpPr txBox="1">
            <a:spLocks noChangeArrowheads="1"/>
          </p:cNvSpPr>
          <p:nvPr/>
        </p:nvSpPr>
        <p:spPr bwMode="auto">
          <a:xfrm>
            <a:off x="0" y="5541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14" name="Text Box 6"/>
          <p:cNvSpPr txBox="1">
            <a:spLocks noChangeArrowheads="1"/>
          </p:cNvSpPr>
          <p:nvPr/>
        </p:nvSpPr>
        <p:spPr bwMode="auto">
          <a:xfrm>
            <a:off x="0" y="1053377"/>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Chiến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thu</a:t>
            </a:r>
            <a:r>
              <a:rPr lang="en-US" sz="3200" b="1" smtClean="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đông</a:t>
            </a:r>
            <a:r>
              <a:rPr lang="en-US" sz="3200" b="1" dirty="0" smtClean="0">
                <a:solidFill>
                  <a:srgbClr val="FF0000"/>
                </a:solidFill>
                <a:latin typeface="Times New Roman" panose="02020603050405020304" pitchFamily="18" charset="0"/>
                <a:cs typeface="Times New Roman" panose="02020603050405020304" pitchFamily="18" charset="0"/>
              </a:rPr>
              <a:t> 1950</a:t>
            </a:r>
            <a:endParaRPr lang="en-US" sz="3200" b="1" dirty="0">
              <a:solidFill>
                <a:srgbClr val="FF0000"/>
              </a:solidFill>
              <a:latin typeface="Times New Roman" pitchFamily="18" charset="0"/>
              <a:cs typeface="Times New Roman" panose="02020603050405020304" pitchFamily="18" charset="0"/>
            </a:endParaRPr>
          </a:p>
        </p:txBody>
      </p:sp>
      <p:pic>
        <p:nvPicPr>
          <p:cNvPr id="17" name="Picture 11"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372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76493"/>
                                        </p:tgtEl>
                                        <p:attrNameLst>
                                          <p:attrName>style.visibility</p:attrName>
                                        </p:attrNameLst>
                                      </p:cBhvr>
                                      <p:to>
                                        <p:strVal val="visible"/>
                                      </p:to>
                                    </p:set>
                                    <p:animEffect transition="in" filter="wheel(4)">
                                      <p:cBhvr>
                                        <p:cTn id="7" dur="1000"/>
                                        <p:tgtEl>
                                          <p:spTgt spid="276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6482"/>
                                        </p:tgtEl>
                                        <p:attrNameLst>
                                          <p:attrName>style.visibility</p:attrName>
                                        </p:attrNameLst>
                                      </p:cBhvr>
                                      <p:to>
                                        <p:strVal val="visible"/>
                                      </p:to>
                                    </p:set>
                                    <p:animEffect transition="in" filter="box(in)">
                                      <p:cBhvr>
                                        <p:cTn id="12" dur="500"/>
                                        <p:tgtEl>
                                          <p:spTgt spid="27648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276483"/>
                                        </p:tgtEl>
                                        <p:attrNameLst>
                                          <p:attrName>style.visibility</p:attrName>
                                        </p:attrNameLst>
                                      </p:cBhvr>
                                      <p:to>
                                        <p:strVal val="visible"/>
                                      </p:to>
                                    </p:set>
                                    <p:animEffect transition="in" filter="box(in)">
                                      <p:cBhvr>
                                        <p:cTn id="16" dur="500"/>
                                        <p:tgtEl>
                                          <p:spTgt spid="276483"/>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7" fill="hold" nodeType="after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276484"/>
                                        </p:tgtEl>
                                        <p:attrNameLst>
                                          <p:attrName>style.visibility</p:attrName>
                                        </p:attrNameLst>
                                      </p:cBhvr>
                                      <p:to>
                                        <p:strVal val="visible"/>
                                      </p:to>
                                    </p:set>
                                    <p:animEffect transition="in" filter="box(in)">
                                      <p:cBhvr>
                                        <p:cTn id="20" dur="500"/>
                                        <p:tgtEl>
                                          <p:spTgt spid="276484"/>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nodeType="after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276485"/>
                                        </p:tgtEl>
                                        <p:attrNameLst>
                                          <p:attrName>style.visibility</p:attrName>
                                        </p:attrNameLst>
                                      </p:cBhvr>
                                      <p:to>
                                        <p:strVal val="visible"/>
                                      </p:to>
                                    </p:set>
                                    <p:animEffect transition="in" filter="box(in)">
                                      <p:cBhvr>
                                        <p:cTn id="24" dur="500"/>
                                        <p:tgtEl>
                                          <p:spTgt spid="276485"/>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nodeType="after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276486"/>
                                        </p:tgtEl>
                                        <p:attrNameLst>
                                          <p:attrName>style.visibility</p:attrName>
                                        </p:attrNameLst>
                                      </p:cBhvr>
                                      <p:to>
                                        <p:strVal val="visible"/>
                                      </p:to>
                                    </p:set>
                                    <p:animEffect transition="in" filter="box(in)">
                                      <p:cBhvr>
                                        <p:cTn id="28" dur="500"/>
                                        <p:tgtEl>
                                          <p:spTgt spid="276486"/>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nodeType="afterGroup">
                            <p:stCondLst>
                              <p:cond delay="2500"/>
                            </p:stCondLst>
                            <p:childTnLst>
                              <p:par>
                                <p:cTn id="30" presetID="4" presetClass="entr" presetSubtype="16" fill="hold" grpId="0" nodeType="afterEffect">
                                  <p:stCondLst>
                                    <p:cond delay="0"/>
                                  </p:stCondLst>
                                  <p:childTnLst>
                                    <p:set>
                                      <p:cBhvr>
                                        <p:cTn id="31" dur="1" fill="hold">
                                          <p:stCondLst>
                                            <p:cond delay="0"/>
                                          </p:stCondLst>
                                        </p:cTn>
                                        <p:tgtEl>
                                          <p:spTgt spid="276487"/>
                                        </p:tgtEl>
                                        <p:attrNameLst>
                                          <p:attrName>style.visibility</p:attrName>
                                        </p:attrNameLst>
                                      </p:cBhvr>
                                      <p:to>
                                        <p:strVal val="visible"/>
                                      </p:to>
                                    </p:set>
                                    <p:animEffect transition="in" filter="box(in)">
                                      <p:cBhvr>
                                        <p:cTn id="32" dur="500"/>
                                        <p:tgtEl>
                                          <p:spTgt spid="276487"/>
                                        </p:tgtEl>
                                      </p:cBhvr>
                                    </p:animEffect>
                                  </p:childTnLst>
                                  <p:subTnLst>
                                    <p:audio>
                                      <p:cMediaNode>
                                        <p:cTn display="0" masterRel="sameClick">
                                          <p:stCondLst>
                                            <p:cond evt="begin" delay="0">
                                              <p:tn val="30"/>
                                            </p:cond>
                                          </p:stCondLst>
                                          <p:endCondLst>
                                            <p:cond evt="onStopAudio" delay="0">
                                              <p:tgtEl>
                                                <p:sldTgt/>
                                              </p:tgtEl>
                                            </p:cond>
                                          </p:endCondLst>
                                        </p:cTn>
                                        <p:tgtEl>
                                          <p:sndTgt r:embed="rId4" name="bomb.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animBg="1" autoUpdateAnimBg="0"/>
      <p:bldP spid="276483" grpId="0" animBg="1" autoUpdateAnimBg="0"/>
      <p:bldP spid="276484" grpId="0" animBg="1" autoUpdateAnimBg="0"/>
      <p:bldP spid="276485" grpId="0" animBg="1" autoUpdateAnimBg="0"/>
      <p:bldP spid="276486" grpId="0" animBg="1" autoUpdateAnimBg="0"/>
      <p:bldP spid="276487" grpId="0" animBg="1" autoUpdateAnimBg="0"/>
      <p:bldP spid="276493"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naturepaint(8)847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811338" y="1600200"/>
            <a:ext cx="7391400" cy="5029200"/>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a:ln>
                  <a:noFill/>
                </a:ln>
                <a:solidFill>
                  <a:srgbClr val="FFFF99"/>
                </a:solidFill>
                <a:effectLst/>
                <a:uLnTx/>
                <a:uFillTx/>
                <a:latin typeface="Times New Roman" pitchFamily="18" charset="0"/>
                <a:ea typeface="+mn-ea"/>
                <a:cs typeface="+mn-cs"/>
              </a:rPr>
              <a:t>	</a:t>
            </a:r>
            <a:r>
              <a:rPr kumimoji="0" lang="en-US" sz="4400" b="0" i="0" u="none" strike="noStrike" kern="0" cap="none" spc="0" normalizeH="0" baseline="0" noProof="0" dirty="0">
                <a:ln>
                  <a:noFill/>
                </a:ln>
                <a:solidFill>
                  <a:srgbClr val="FF0000"/>
                </a:solidFill>
                <a:effectLst/>
                <a:uLnTx/>
                <a:uFillTx/>
                <a:latin typeface="Times New Roman" pitchFamily="18" charset="0"/>
                <a:ea typeface="+mn-ea"/>
                <a:cs typeface="+mn-cs"/>
              </a:rPr>
              <a:t>KÍNH CHÚC QUÝ THẦY CÔ CÙNG CÁC EM NHIỀU SỨC KHỎE VÀ HẠNH PHÚC.</a:t>
            </a:r>
          </a:p>
        </p:txBody>
      </p:sp>
    </p:spTree>
    <p:extLst>
      <p:ext uri="{BB962C8B-B14F-4D97-AF65-F5344CB8AC3E}">
        <p14:creationId xmlns:p14="http://schemas.microsoft.com/office/powerpoint/2010/main" val="353535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600980"/>
            <a:ext cx="8001000" cy="523220"/>
          </a:xfrm>
          <a:prstGeom prst="rect">
            <a:avLst/>
          </a:prstGeom>
          <a:noFill/>
        </p:spPr>
        <p:txBody>
          <a:bodyPr wrap="square" rtlCol="0">
            <a:spAutoFit/>
          </a:bodyPr>
          <a:lstStyle/>
          <a:p>
            <a:r>
              <a:rPr lang="en-US" sz="2800" b="1" i="1" dirty="0" err="1" smtClean="0">
                <a:solidFill>
                  <a:srgbClr val="0000FF"/>
                </a:solidFill>
                <a:latin typeface="Times New Roman" panose="02020603050405020304" pitchFamily="18" charset="0"/>
                <a:cs typeface="Times New Roman" panose="02020603050405020304" pitchFamily="18" charset="0"/>
              </a:rPr>
              <a:t>Chọn</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chữ</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cái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trước</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câu</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trả</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lời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đúng</a:t>
            </a:r>
            <a:r>
              <a:rPr lang="en-US" sz="2800" b="1" i="1" dirty="0" smtClean="0">
                <a:solidFill>
                  <a:srgbClr val="0000FF"/>
                </a:solidFill>
                <a:latin typeface="Times New Roman" panose="02020603050405020304" pitchFamily="18" charset="0"/>
                <a:cs typeface="Times New Roman" panose="02020603050405020304" pitchFamily="18" charset="0"/>
              </a:rPr>
              <a:t>:</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222250" y="3135392"/>
            <a:ext cx="8845550" cy="3570208"/>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u="sng" smtClean="0">
                <a:solidFill>
                  <a:srgbClr val="FF0000"/>
                </a:solidFill>
                <a:latin typeface="Times New Roman" panose="02020603050405020304" pitchFamily="18" charset="0"/>
                <a:cs typeface="Times New Roman" panose="02020603050405020304" pitchFamily="18" charset="0"/>
              </a:rPr>
              <a:t>Câu 2</a:t>
            </a:r>
            <a:r>
              <a:rPr lang="en-US" sz="2400" b="1" smtClean="0">
                <a:solidFill>
                  <a:srgbClr val="FF0000"/>
                </a:solidFill>
                <a:latin typeface="Times New Roman" panose="02020603050405020304" pitchFamily="18" charset="0"/>
                <a:cs typeface="Times New Roman" panose="02020603050405020304" pitchFamily="18" charset="0"/>
              </a:rPr>
              <a:t>: Chiến thắng Việt Bắc thu - đông 1947 có ý nghĩa như thế nào đối với cuộc kháng chiến chống quân Pháp của quân ta?</a:t>
            </a:r>
          </a:p>
          <a:p>
            <a:pPr marL="514350" indent="-514350" eaLnBrk="1" hangingPunct="1">
              <a:spcBef>
                <a:spcPct val="50000"/>
              </a:spcBef>
              <a:buAutoNum type="alphaUcPeriod"/>
            </a:pPr>
            <a:r>
              <a:rPr lang="en-US" sz="2400" b="1" smtClean="0">
                <a:solidFill>
                  <a:srgbClr val="0000FF"/>
                </a:solidFill>
                <a:latin typeface="Times New Roman" panose="02020603050405020304" pitchFamily="18" charset="0"/>
                <a:cs typeface="Times New Roman" panose="02020603050405020304" pitchFamily="18" charset="0"/>
              </a:rPr>
              <a:t>Cho thấy sức mạnh của sự đoàn kết và tinh thần đấu tranh kiên cường của nhân dân ta.</a:t>
            </a:r>
          </a:p>
          <a:p>
            <a:pPr marL="514350" indent="-514350" eaLnBrk="1" hangingPunct="1">
              <a:spcBef>
                <a:spcPct val="50000"/>
              </a:spcBef>
              <a:buAutoNum type="alphaUcPeriod"/>
            </a:pPr>
            <a:r>
              <a:rPr lang="en-US" sz="2400" b="1" smtClean="0">
                <a:solidFill>
                  <a:srgbClr val="0000FF"/>
                </a:solidFill>
                <a:latin typeface="Times New Roman" panose="02020603050405020304" pitchFamily="18" charset="0"/>
                <a:cs typeface="Times New Roman" panose="02020603050405020304" pitchFamily="18" charset="0"/>
              </a:rPr>
              <a:t>Cổ vũ cho phong trào đấu tranh của toàn dân.</a:t>
            </a:r>
          </a:p>
          <a:p>
            <a:pPr marL="514350" indent="-514350" eaLnBrk="1" hangingPunct="1">
              <a:spcBef>
                <a:spcPct val="50000"/>
              </a:spcBef>
              <a:buAutoNum type="alphaUcPeriod"/>
            </a:pPr>
            <a:r>
              <a:rPr lang="en-US" sz="2400" b="1" smtClean="0">
                <a:solidFill>
                  <a:srgbClr val="0000FF"/>
                </a:solidFill>
                <a:latin typeface="Times New Roman" panose="02020603050405020304" pitchFamily="18" charset="0"/>
                <a:cs typeface="Times New Roman" panose="02020603050405020304" pitchFamily="18" charset="0"/>
              </a:rPr>
              <a:t>Phá tan âm mưu đánh nhanh thắng nhanh, kết thúc chiến tranh của thực dân Pháp. Cơ quan đầu napx kháng chiến tại Việt Bắc được bảo vệ vững chắc.</a:t>
            </a:r>
          </a:p>
        </p:txBody>
      </p:sp>
      <p:sp>
        <p:nvSpPr>
          <p:cNvPr id="6" name="Oval 5"/>
          <p:cNvSpPr>
            <a:spLocks noChangeArrowheads="1"/>
          </p:cNvSpPr>
          <p:nvPr/>
        </p:nvSpPr>
        <p:spPr bwMode="auto">
          <a:xfrm>
            <a:off x="152400" y="5486400"/>
            <a:ext cx="533400" cy="533400"/>
          </a:xfrm>
          <a:prstGeom prst="ellipse">
            <a:avLst/>
          </a:prstGeom>
          <a:noFill/>
          <a:ln w="38100" algn="ctr">
            <a:solidFill>
              <a:srgbClr val="FF0000"/>
            </a:solidFill>
            <a:round/>
            <a:headEnd/>
            <a:tailEnd/>
          </a:ln>
          <a:effectLst>
            <a:prstShdw prst="shdw17" dist="17961" dir="2700000">
              <a:schemeClr val="bg2"/>
            </a:prstShdw>
          </a:effectLst>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vi-VN" sz="2800">
              <a:latin typeface="Times New Roman" panose="02020603050405020304" pitchFamily="18" charset="0"/>
              <a:cs typeface="Times New Roman" pitchFamily="18" charset="0"/>
            </a:endParaRPr>
          </a:p>
        </p:txBody>
      </p:sp>
      <p:sp>
        <p:nvSpPr>
          <p:cNvPr id="8" name="WordArt 4"/>
          <p:cNvSpPr>
            <a:spLocks noChangeArrowheads="1" noChangeShapeType="1" noTextEdit="1"/>
          </p:cNvSpPr>
          <p:nvPr/>
        </p:nvSpPr>
        <p:spPr bwMode="auto">
          <a:xfrm>
            <a:off x="1895475" y="1990725"/>
            <a:ext cx="4200525" cy="523875"/>
          </a:xfrm>
          <a:prstGeom prst="rect">
            <a:avLst/>
          </a:prstGeom>
        </p:spPr>
        <p:txBody>
          <a:bodyPr wrap="none" fromWordArt="1">
            <a:prstTxWarp prst="textPlain">
              <a:avLst>
                <a:gd name="adj" fmla="val 50000"/>
              </a:avLst>
            </a:prstTxWarp>
          </a:bodyPr>
          <a:lstStyle/>
          <a:p>
            <a:pPr marL="571500" indent="-571500">
              <a:buFont typeface="Wingdings" pitchFamily="2" charset="2"/>
              <a:buChar char="v"/>
            </a:pPr>
            <a:r>
              <a:rPr lang="vi-VN" sz="36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a:t>
            </a:r>
            <a:r>
              <a:rPr lang="en-US" sz="36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HỞI ĐỘNG</a:t>
            </a:r>
            <a:r>
              <a:rPr lang="vi-VN" sz="36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a:t>
            </a:r>
            <a:endParaRPr lang="vi-VN"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7" name="Text Box 5"/>
          <p:cNvSpPr txBox="1">
            <a:spLocks noChangeArrowheads="1"/>
          </p:cNvSpPr>
          <p:nvPr/>
        </p:nvSpPr>
        <p:spPr bwMode="auto">
          <a:xfrm>
            <a:off x="0" y="56111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b="1" u="sng" dirty="0" err="1" smtClean="0">
                <a:solidFill>
                  <a:srgbClr val="0000FF"/>
                </a:solidFill>
                <a:latin typeface="Times New Roman" panose="02020603050405020304" pitchFamily="18" charset="0"/>
                <a:cs typeface="Times New Roman" panose="02020603050405020304" pitchFamily="18" charset="0"/>
              </a:rPr>
              <a:t>Lịch</a:t>
            </a:r>
            <a:r>
              <a:rPr lang="en-US" sz="2800" b="1" u="sng" dirty="0" smtClean="0">
                <a:solidFill>
                  <a:srgbClr val="0000FF"/>
                </a:solidFill>
                <a:latin typeface="Times New Roman" pitchFamily="18" charset="0"/>
                <a:cs typeface="Times New Roman" panose="02020603050405020304" pitchFamily="18" charset="0"/>
              </a:rPr>
              <a:t> </a:t>
            </a:r>
            <a:r>
              <a:rPr lang="en-US" sz="2800" b="1" u="sng" dirty="0" err="1" smtClean="0">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9"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1"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21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76201" y="5950803"/>
            <a:ext cx="8991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b="1">
                <a:solidFill>
                  <a:srgbClr val="0000FF"/>
                </a:solidFill>
                <a:latin typeface="Times New Roman" panose="02020603050405020304" pitchFamily="18" charset="0"/>
                <a:cs typeface="Times New Roman" panose="02020603050405020304" pitchFamily="18" charset="0"/>
              </a:rPr>
              <a:t>Nếu không khai thông biên giới thì cuộc kháng chiến của nhân dân ta sẽ </a:t>
            </a:r>
            <a:r>
              <a:rPr lang="en-US" sz="2400" b="1" smtClean="0">
                <a:solidFill>
                  <a:srgbClr val="0000FF"/>
                </a:solidFill>
                <a:latin typeface="Times New Roman" panose="02020603050405020304" pitchFamily="18" charset="0"/>
                <a:cs typeface="Times New Roman" panose="02020603050405020304" pitchFamily="18" charset="0"/>
              </a:rPr>
              <a:t>bị cô lập, dẫn đến thất bại.</a:t>
            </a:r>
            <a:endParaRPr lang="en-US" sz="2400" b="1" u="sng">
              <a:solidFill>
                <a:srgbClr val="0000FF"/>
              </a:solidFill>
              <a:latin typeface="Times New Roman" pitchFamily="18" charset="0"/>
              <a:cs typeface="Times New Roman" panose="02020603050405020304" pitchFamily="18" charset="0"/>
            </a:endParaRPr>
          </a:p>
        </p:txBody>
      </p:sp>
      <p:sp>
        <p:nvSpPr>
          <p:cNvPr id="2" name="TextBox 1"/>
          <p:cNvSpPr txBox="1"/>
          <p:nvPr/>
        </p:nvSpPr>
        <p:spPr>
          <a:xfrm>
            <a:off x="76200" y="1676400"/>
            <a:ext cx="8991600" cy="523220"/>
          </a:xfrm>
          <a:prstGeom prst="rect">
            <a:avLst/>
          </a:prstGeom>
          <a:noFill/>
        </p:spPr>
        <p:txBody>
          <a:bodyPr wrap="square" rtlCol="0">
            <a:spAutoFit/>
          </a:bodyPr>
          <a:lstStyle/>
          <a:p>
            <a:pPr marL="457200" indent="-457200">
              <a:buFont typeface="Wingdings" pitchFamily="2" charset="2"/>
              <a:buChar char="v"/>
            </a:pPr>
            <a:r>
              <a:rPr lang="en-US" sz="2800" b="1" u="sng" dirty="0" err="1" smtClean="0">
                <a:solidFill>
                  <a:srgbClr val="FF0000"/>
                </a:solidFill>
                <a:latin typeface="Times New Roman" panose="02020603050405020304" pitchFamily="18" charset="0"/>
                <a:cs typeface="Times New Roman" panose="02020603050405020304" pitchFamily="18" charset="0"/>
              </a:rPr>
              <a:t>Hoạt</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động</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err="1" smtClean="0">
                <a:solidFill>
                  <a:srgbClr val="0000FF"/>
                </a:solidFill>
                <a:latin typeface="Times New Roman" panose="02020603050405020304" pitchFamily="18" charset="0"/>
                <a:cs typeface="Times New Roman" panose="02020603050405020304" pitchFamily="18" charset="0"/>
              </a:rPr>
              <a:t>Nguyên</a:t>
            </a:r>
            <a:r>
              <a:rPr lang="en-US" sz="2800" b="1" smtClean="0">
                <a:solidFill>
                  <a:srgbClr val="0000FF"/>
                </a:solidFill>
                <a:latin typeface="Times New Roman" panose="02020603050405020304" pitchFamily="18" charset="0"/>
                <a:cs typeface="Times New Roman" panose="02020603050405020304" pitchFamily="18" charset="0"/>
              </a:rPr>
              <a:t> nhân</a:t>
            </a:r>
            <a:r>
              <a:rPr lang="en-US" sz="2800" b="1">
                <a:solidFill>
                  <a:srgbClr val="0000FF"/>
                </a:solidFill>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mục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đích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0" y="10668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a:t>
            </a:r>
            <a:r>
              <a:rPr lang="en-US" sz="3200" b="1">
                <a:solidFill>
                  <a:srgbClr val="FF0000"/>
                </a:solidFill>
                <a:latin typeface="Times New Roman" panose="02020603050405020304" pitchFamily="18" charset="0"/>
                <a:cs typeface="Times New Roman" panose="02020603050405020304" pitchFamily="18" charset="0"/>
              </a:rPr>
              <a:t>-</a:t>
            </a:r>
            <a:r>
              <a:rPr lang="en-US" sz="3200" b="1" smtClean="0">
                <a:solidFill>
                  <a:srgbClr val="FF0000"/>
                </a:solidFill>
                <a:latin typeface="Times New Roman" panose="02020603050405020304" pitchFamily="18" charset="0"/>
                <a:cs typeface="Times New Roman" panose="02020603050405020304" pitchFamily="18" charset="0"/>
              </a:rPr>
              <a:t> đông 1950</a:t>
            </a:r>
            <a:endParaRPr lang="en-US" sz="3200" b="1">
              <a:solidFill>
                <a:srgbClr val="FF0000"/>
              </a:solidFill>
              <a:latin typeface="Times New Roman" pitchFamily="18" charset="0"/>
              <a:cs typeface="Times New Roman" panose="02020603050405020304" pitchFamily="18" charset="0"/>
            </a:endParaRPr>
          </a:p>
        </p:txBody>
      </p:sp>
      <p:sp>
        <p:nvSpPr>
          <p:cNvPr id="10" name="Text Box 2"/>
          <p:cNvSpPr txBox="1">
            <a:spLocks noChangeArrowheads="1"/>
          </p:cNvSpPr>
          <p:nvPr/>
        </p:nvSpPr>
        <p:spPr bwMode="auto">
          <a:xfrm>
            <a:off x="76200" y="2205335"/>
            <a:ext cx="84426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i="1" dirty="0" err="1" smtClean="0">
                <a:solidFill>
                  <a:srgbClr val="0000FF"/>
                </a:solidFill>
                <a:latin typeface="Times New Roman" panose="02020603050405020304" pitchFamily="18" charset="0"/>
                <a:cs typeface="Times New Roman" panose="02020603050405020304" pitchFamily="18" charset="0"/>
              </a:rPr>
              <a:t>Đọc</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a:solidFill>
                  <a:srgbClr val="0000FF"/>
                </a:solidFill>
                <a:latin typeface="Times New Roman" panose="02020603050405020304" pitchFamily="18" charset="0"/>
                <a:cs typeface="Times New Roman" panose="02020603050405020304" pitchFamily="18" charset="0"/>
              </a:rPr>
              <a:t>thông</a:t>
            </a:r>
            <a:r>
              <a:rPr lang="en-US" sz="2400" b="1" i="1" dirty="0">
                <a:solidFill>
                  <a:srgbClr val="0000FF"/>
                </a:solidFill>
                <a:latin typeface="Times New Roman" panose="02020603050405020304" pitchFamily="18" charset="0"/>
                <a:cs typeface="Times New Roman" panose="02020603050405020304" pitchFamily="18" charset="0"/>
              </a:rPr>
              <a:t> tin ở </a:t>
            </a:r>
            <a:r>
              <a:rPr lang="en-US" sz="2400" b="1" i="1" dirty="0" smtClean="0">
                <a:solidFill>
                  <a:srgbClr val="0000FF"/>
                </a:solidFill>
                <a:latin typeface="Times New Roman" panose="02020603050405020304" pitchFamily="18" charset="0"/>
                <a:cs typeface="Times New Roman" panose="02020603050405020304" pitchFamily="18" charset="0"/>
              </a:rPr>
              <a:t>SGK/32</a:t>
            </a:r>
            <a:r>
              <a:rPr lang="en-US" sz="2400" b="1" i="1" dirty="0">
                <a:solidFill>
                  <a:srgbClr val="0000FF"/>
                </a:solidFill>
                <a:latin typeface="Times New Roman" panose="02020603050405020304" pitchFamily="18" charset="0"/>
                <a:cs typeface="Times New Roman" panose="02020603050405020304" pitchFamily="18" charset="0"/>
              </a:rPr>
              <a:t>, 33: </a:t>
            </a:r>
            <a:r>
              <a:rPr lang="vi-VN" sz="2400" b="1" i="1" dirty="0" smtClean="0">
                <a:solidFill>
                  <a:srgbClr val="0000FF"/>
                </a:solidFill>
                <a:latin typeface="Times New Roman" panose="02020603050405020304" pitchFamily="18" charset="0"/>
                <a:cs typeface="Times New Roman" panose="02020603050405020304" pitchFamily="18" charset="0"/>
              </a:rPr>
              <a:t>Từ </a:t>
            </a:r>
            <a:r>
              <a:rPr lang="vi-VN" sz="2400" b="1" i="1">
                <a:solidFill>
                  <a:srgbClr val="0000FF"/>
                </a:solidFill>
                <a:latin typeface="Times New Roman" panose="02020603050405020304" pitchFamily="18" charset="0"/>
                <a:cs typeface="Times New Roman" panose="02020603050405020304" pitchFamily="18" charset="0"/>
              </a:rPr>
              <a:t>đầu </a:t>
            </a:r>
            <a:r>
              <a:rPr lang="vi-VN" sz="2400" b="1" i="1" smtClean="0">
                <a:solidFill>
                  <a:srgbClr val="0000FF"/>
                </a:solidFill>
                <a:latin typeface="Times New Roman" panose="02020603050405020304" pitchFamily="18" charset="0"/>
                <a:cs typeface="Times New Roman" panose="02020603050405020304" pitchFamily="18" charset="0"/>
              </a:rPr>
              <a:t>đến…</a:t>
            </a:r>
            <a:r>
              <a:rPr lang="en-US" sz="2400" b="1" i="1" smtClean="0">
                <a:solidFill>
                  <a:srgbClr val="0000FF"/>
                </a:solidFill>
                <a:latin typeface="Times New Roman" panose="02020603050405020304" pitchFamily="18" charset="0"/>
                <a:cs typeface="Times New Roman" panose="02020603050405020304" pitchFamily="18" charset="0"/>
              </a:rPr>
              <a:t>liên </a:t>
            </a:r>
            <a:r>
              <a:rPr lang="en-US" sz="2400" b="1" i="1" dirty="0" err="1" smtClean="0">
                <a:solidFill>
                  <a:srgbClr val="0000FF"/>
                </a:solidFill>
                <a:latin typeface="Times New Roman" panose="02020603050405020304" pitchFamily="18" charset="0"/>
                <a:cs typeface="Times New Roman" panose="02020603050405020304" pitchFamily="18" charset="0"/>
              </a:rPr>
              <a:t>lạc</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quốc</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tế</a:t>
            </a:r>
            <a:r>
              <a:rPr lang="en-US" sz="2400" b="1" i="1" dirty="0" smtClean="0">
                <a:solidFill>
                  <a:srgbClr val="0000FF"/>
                </a:solidFill>
                <a:latin typeface="Times New Roman" panose="02020603050405020304" pitchFamily="18" charset="0"/>
                <a:cs typeface="Times New Roman" panose="02020603050405020304" pitchFamily="18" charset="0"/>
              </a:rPr>
              <a:t>.</a:t>
            </a:r>
            <a:r>
              <a:rPr lang="vi-VN" sz="2400" b="1" i="1" dirty="0" smtClean="0">
                <a:solidFill>
                  <a:srgbClr val="0000FF"/>
                </a:solidFill>
                <a:latin typeface="Times New Roman" panose="02020603050405020304" pitchFamily="18" charset="0"/>
                <a:cs typeface="Times New Roman" panose="02020603050405020304" pitchFamily="18" charset="0"/>
              </a:rPr>
              <a:t>”</a:t>
            </a:r>
            <a:endParaRPr lang="vi-VN" sz="2400" b="1" i="1" dirty="0">
              <a:solidFill>
                <a:srgbClr val="0000FF"/>
              </a:solidFill>
              <a:latin typeface="Times New Roman" panose="02020603050405020304" pitchFamily="18" charset="0"/>
              <a:cs typeface="Times New Roman" panose="02020603050405020304" pitchFamily="18" charset="0"/>
            </a:endParaRPr>
          </a:p>
        </p:txBody>
      </p:sp>
      <p:sp>
        <p:nvSpPr>
          <p:cNvPr id="11" name="Text Box 3"/>
          <p:cNvSpPr txBox="1">
            <a:spLocks noChangeArrowheads="1"/>
          </p:cNvSpPr>
          <p:nvPr/>
        </p:nvSpPr>
        <p:spPr bwMode="auto">
          <a:xfrm>
            <a:off x="76200" y="2662535"/>
            <a:ext cx="8823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Vì sao </a:t>
            </a:r>
            <a:r>
              <a:rPr lang="en-US" sz="2400" b="1" smtClean="0">
                <a:solidFill>
                  <a:srgbClr val="FF0000"/>
                </a:solidFill>
                <a:latin typeface="Times New Roman" panose="02020603050405020304" pitchFamily="18" charset="0"/>
                <a:cs typeface="Times New Roman" panose="02020603050405020304" pitchFamily="18" charset="0"/>
              </a:rPr>
              <a:t>thực dân Pháp âm mưu khóa chặt biên giới Việt - Trung? </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2" name="Text Box 3"/>
          <p:cNvSpPr txBox="1">
            <a:spLocks noChangeArrowheads="1"/>
          </p:cNvSpPr>
          <p:nvPr/>
        </p:nvSpPr>
        <p:spPr bwMode="auto">
          <a:xfrm>
            <a:off x="76200" y="3011821"/>
            <a:ext cx="9067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400" b="1" smtClean="0">
                <a:solidFill>
                  <a:srgbClr val="0000FF"/>
                </a:solidFill>
                <a:latin typeface="Times New Roman" panose="02020603050405020304" pitchFamily="18" charset="0"/>
                <a:cs typeface="Times New Roman" panose="02020603050405020304" pitchFamily="18" charset="0"/>
              </a:rPr>
              <a:t>Vì từ năm 1948 đến giữa năm 1950, ta mở một loạt chiến dịch quân sự và giành được nhiều thắng lợi. Cuộc kháng chiến của nhân dân ta ngày càng được sự đồng tình ủng hộ của nhân dân yêu chuộng hòa bình trên thế giới. Trước tình hình đó, thực dân Pháp tăng cường lực lượng, khóa chặt biên giới Việt - Trung, cô lập căn cứ địa Việt Bắc.</a:t>
            </a:r>
            <a:endParaRPr lang="vi-VN" sz="2400" b="1">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0" y="5188803"/>
            <a:ext cx="9144000" cy="830997"/>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Nếu không khai thông biên giới thì cuộc kháng chiến của nhân dân ta sẽ ra sao?</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568035"/>
            <a:ext cx="9144000" cy="523220"/>
          </a:xfrm>
          <a:prstGeom prst="rect">
            <a:avLst/>
          </a:prstGeom>
        </p:spPr>
        <p:txBody>
          <a:bodyPr wrap="square">
            <a:spAutoFit/>
          </a:bodyPr>
          <a:lstStyle/>
          <a:p>
            <a:pPr algn="ctr">
              <a:spcBef>
                <a:spcPct val="50000"/>
              </a:spcBef>
            </a:pPr>
            <a:r>
              <a:rPr lang="en-US" sz="2800" b="1" u="sng" dirty="0" err="1">
                <a:solidFill>
                  <a:srgbClr val="0000FF"/>
                </a:solidFill>
                <a:latin typeface="Times New Roman" pitchFamily="18" charset="0"/>
                <a:cs typeface="Times New Roman" panose="02020603050405020304" pitchFamily="18" charset="0"/>
              </a:rPr>
              <a:t>Lịch</a:t>
            </a:r>
            <a:r>
              <a:rPr lang="en-US" sz="2800" b="1" u="sng" dirty="0">
                <a:solidFill>
                  <a:srgbClr val="0000FF"/>
                </a:solidFill>
                <a:latin typeface="Times New Roman" pitchFamily="18" charset="0"/>
                <a:cs typeface="Times New Roman" panose="02020603050405020304" pitchFamily="18" charset="0"/>
              </a:rPr>
              <a:t> </a:t>
            </a:r>
            <a:r>
              <a:rPr lang="en-US" sz="2800" b="1" u="sng" dirty="0" err="1">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15"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7"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6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ox(i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2A5D31C5-E32D-4FC0-A681-87A8E3BF7F63}" type="slidenum">
              <a:rPr lang="en-US" altLang="vi-VN">
                <a:solidFill>
                  <a:srgbClr val="898989"/>
                </a:solidFill>
              </a:rPr>
              <a:pPr/>
              <a:t>5</a:t>
            </a:fld>
            <a:endParaRPr lang="en-US" altLang="vi-VN">
              <a:solidFill>
                <a:srgbClr val="898989"/>
              </a:solidFill>
            </a:endParaRPr>
          </a:p>
        </p:txBody>
      </p:sp>
      <p:pic>
        <p:nvPicPr>
          <p:cNvPr id="81923" name="Picture 3"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1066800" y="18288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1" hangingPunct="1">
              <a:spcBef>
                <a:spcPct val="50000"/>
              </a:spcBef>
            </a:pPr>
            <a:r>
              <a:rPr lang="en-US" altLang="vi-VN" sz="2000" b="1">
                <a:latin typeface="Times New Roman" pitchFamily="18" charset="0"/>
              </a:rPr>
              <a:t>BẮC KẠN</a:t>
            </a:r>
          </a:p>
        </p:txBody>
      </p:sp>
      <p:sp>
        <p:nvSpPr>
          <p:cNvPr id="81928" name="Text Box 8"/>
          <p:cNvSpPr txBox="1">
            <a:spLocks noChangeArrowheads="1"/>
          </p:cNvSpPr>
          <p:nvPr/>
        </p:nvSpPr>
        <p:spPr bwMode="auto">
          <a:xfrm rot="2259937">
            <a:off x="4953000" y="3287713"/>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1" hangingPunct="1">
              <a:spcBef>
                <a:spcPct val="50000"/>
              </a:spcBef>
            </a:pPr>
            <a:r>
              <a:rPr lang="en-US" altLang="vi-VN" sz="2400" b="1">
                <a:latin typeface="Times New Roman" pitchFamily="18" charset="0"/>
              </a:rPr>
              <a:t>Đường số 4</a:t>
            </a:r>
          </a:p>
        </p:txBody>
      </p:sp>
      <p:sp>
        <p:nvSpPr>
          <p:cNvPr id="10247" name="Line 43"/>
          <p:cNvSpPr>
            <a:spLocks noChangeShapeType="1"/>
          </p:cNvSpPr>
          <p:nvPr/>
        </p:nvSpPr>
        <p:spPr bwMode="auto">
          <a:xfrm>
            <a:off x="8610600" y="2971800"/>
            <a:ext cx="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1974" name="Picture 54" descr="cha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48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5" name="Picture 55" descr="cha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7" name="Picture 57" descr="cha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8" name="Picture 58" descr="cha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8194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9" name="Picture 59" descr="cha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32385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0" name="Picture 60" descr="cha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1910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1" name="Text Box 61"/>
          <p:cNvSpPr txBox="1">
            <a:spLocks noChangeArrowheads="1"/>
          </p:cNvSpPr>
          <p:nvPr/>
        </p:nvSpPr>
        <p:spPr bwMode="auto">
          <a:xfrm>
            <a:off x="1600200" y="0"/>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ct val="50000"/>
              </a:spcBef>
            </a:pPr>
            <a:r>
              <a:rPr lang="en-US" altLang="vi-VN" b="1">
                <a:latin typeface="Times New Roman" pitchFamily="18" charset="0"/>
              </a:rPr>
              <a:t>Cao Bằng</a:t>
            </a:r>
          </a:p>
        </p:txBody>
      </p:sp>
      <p:sp>
        <p:nvSpPr>
          <p:cNvPr id="81982" name="Text Box 62"/>
          <p:cNvSpPr txBox="1">
            <a:spLocks noChangeArrowheads="1"/>
          </p:cNvSpPr>
          <p:nvPr/>
        </p:nvSpPr>
        <p:spPr bwMode="auto">
          <a:xfrm>
            <a:off x="4267200" y="7620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ct val="50000"/>
              </a:spcBef>
            </a:pPr>
            <a:r>
              <a:rPr lang="en-US" altLang="vi-VN" sz="2000" b="1">
                <a:solidFill>
                  <a:srgbClr val="FF3300"/>
                </a:solidFill>
                <a:latin typeface="Times New Roman" pitchFamily="18" charset="0"/>
              </a:rPr>
              <a:t>Đông Khê</a:t>
            </a:r>
          </a:p>
        </p:txBody>
      </p:sp>
      <p:sp>
        <p:nvSpPr>
          <p:cNvPr id="81984" name="Text Box 64"/>
          <p:cNvSpPr txBox="1">
            <a:spLocks noChangeArrowheads="1"/>
          </p:cNvSpPr>
          <p:nvPr/>
        </p:nvSpPr>
        <p:spPr bwMode="auto">
          <a:xfrm>
            <a:off x="4724400" y="2041525"/>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ct val="50000"/>
              </a:spcBef>
            </a:pPr>
            <a:r>
              <a:rPr lang="en-US" altLang="vi-VN" sz="2000" b="1">
                <a:solidFill>
                  <a:srgbClr val="FF3300"/>
                </a:solidFill>
                <a:latin typeface="Times New Roman" pitchFamily="18" charset="0"/>
              </a:rPr>
              <a:t>Na Sầm</a:t>
            </a:r>
          </a:p>
        </p:txBody>
      </p:sp>
      <p:sp>
        <p:nvSpPr>
          <p:cNvPr id="81985" name="Text Box 65"/>
          <p:cNvSpPr txBox="1">
            <a:spLocks noChangeArrowheads="1"/>
          </p:cNvSpPr>
          <p:nvPr/>
        </p:nvSpPr>
        <p:spPr bwMode="auto">
          <a:xfrm>
            <a:off x="3429000" y="27432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ct val="50000"/>
              </a:spcBef>
            </a:pPr>
            <a:r>
              <a:rPr lang="en-US" altLang="vi-VN" b="1">
                <a:latin typeface="Times New Roman" pitchFamily="18" charset="0"/>
              </a:rPr>
              <a:t>Lạng Sơn</a:t>
            </a:r>
          </a:p>
        </p:txBody>
      </p:sp>
      <p:sp>
        <p:nvSpPr>
          <p:cNvPr id="81986" name="Text Box 66"/>
          <p:cNvSpPr txBox="1">
            <a:spLocks noChangeArrowheads="1"/>
          </p:cNvSpPr>
          <p:nvPr/>
        </p:nvSpPr>
        <p:spPr bwMode="auto">
          <a:xfrm>
            <a:off x="5791200" y="3032125"/>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ct val="50000"/>
              </a:spcBef>
            </a:pPr>
            <a:r>
              <a:rPr lang="en-US" altLang="vi-VN" sz="2000" b="1">
                <a:solidFill>
                  <a:srgbClr val="FF3300"/>
                </a:solidFill>
                <a:latin typeface="Times New Roman" pitchFamily="18" charset="0"/>
              </a:rPr>
              <a:t>Đình Lập</a:t>
            </a:r>
          </a:p>
        </p:txBody>
      </p:sp>
      <p:sp>
        <p:nvSpPr>
          <p:cNvPr id="81989" name="Rectangle 69"/>
          <p:cNvSpPr>
            <a:spLocks noChangeArrowheads="1"/>
          </p:cNvSpPr>
          <p:nvPr/>
        </p:nvSpPr>
        <p:spPr bwMode="auto">
          <a:xfrm rot="-150891">
            <a:off x="5570099" y="4291961"/>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vi-VN" b="1">
                <a:solidFill>
                  <a:srgbClr val="FF3300"/>
                </a:solidFill>
                <a:latin typeface="Arial" charset="0"/>
              </a:rPr>
              <a:t>Tiên Yên</a:t>
            </a:r>
          </a:p>
        </p:txBody>
      </p:sp>
      <p:sp>
        <p:nvSpPr>
          <p:cNvPr id="32" name="TextBox 31"/>
          <p:cNvSpPr txBox="1"/>
          <p:nvPr/>
        </p:nvSpPr>
        <p:spPr>
          <a:xfrm>
            <a:off x="6248400" y="-4088"/>
            <a:ext cx="2819400" cy="2031325"/>
          </a:xfrm>
          <a:prstGeom prst="rect">
            <a:avLst/>
          </a:prstGeom>
          <a:solidFill>
            <a:schemeClr val="accent1">
              <a:lumMod val="20000"/>
              <a:lumOff val="80000"/>
            </a:schemeClr>
          </a:solidFill>
        </p:spPr>
        <p:txBody>
          <a:bodyPr wrap="square" rtlCol="0">
            <a:spAutoFit/>
          </a:bodyPr>
          <a:lstStyle/>
          <a:p>
            <a:endParaRPr lang="en-US" smtClean="0"/>
          </a:p>
          <a:p>
            <a:endParaRPr lang="en-US"/>
          </a:p>
          <a:p>
            <a:endParaRPr lang="en-US" smtClean="0"/>
          </a:p>
          <a:p>
            <a:endParaRPr lang="en-US"/>
          </a:p>
          <a:p>
            <a:endParaRPr lang="en-US" smtClean="0"/>
          </a:p>
          <a:p>
            <a:endParaRPr lang="en-US" smtClean="0"/>
          </a:p>
          <a:p>
            <a:endParaRPr lang="en-US"/>
          </a:p>
        </p:txBody>
      </p:sp>
      <p:sp>
        <p:nvSpPr>
          <p:cNvPr id="20"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2551204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1974"/>
                                        </p:tgtEl>
                                        <p:attrNameLst>
                                          <p:attrName>style.visibility</p:attrName>
                                        </p:attrNameLst>
                                      </p:cBhvr>
                                      <p:to>
                                        <p:strVal val="visible"/>
                                      </p:to>
                                    </p:set>
                                    <p:animEffect transition="in" filter="box(in)">
                                      <p:cBhvr>
                                        <p:cTn id="7" dur="2000"/>
                                        <p:tgtEl>
                                          <p:spTgt spid="81974"/>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81975"/>
                                        </p:tgtEl>
                                        <p:attrNameLst>
                                          <p:attrName>style.visibility</p:attrName>
                                        </p:attrNameLst>
                                      </p:cBhvr>
                                      <p:to>
                                        <p:strVal val="visible"/>
                                      </p:to>
                                    </p:set>
                                    <p:animEffect transition="in" filter="box(in)">
                                      <p:cBhvr>
                                        <p:cTn id="11" dur="2000"/>
                                        <p:tgtEl>
                                          <p:spTgt spid="81975"/>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81982"/>
                                        </p:tgtEl>
                                        <p:attrNameLst>
                                          <p:attrName>style.visibility</p:attrName>
                                        </p:attrNameLst>
                                      </p:cBhvr>
                                      <p:to>
                                        <p:strVal val="visible"/>
                                      </p:to>
                                    </p:set>
                                    <p:animEffect transition="in" filter="box(in)">
                                      <p:cBhvr>
                                        <p:cTn id="14" dur="2000"/>
                                        <p:tgtEl>
                                          <p:spTgt spid="81982"/>
                                        </p:tgtEl>
                                      </p:cBhvr>
                                    </p:animEffect>
                                  </p:childTnLst>
                                </p:cTn>
                              </p:par>
                            </p:childTnLst>
                          </p:cTn>
                        </p:par>
                        <p:par>
                          <p:cTn id="15" fill="hold" nodeType="afterGroup">
                            <p:stCondLst>
                              <p:cond delay="4000"/>
                            </p:stCondLst>
                            <p:childTnLst>
                              <p:par>
                                <p:cTn id="16" presetID="4" presetClass="entr" presetSubtype="16" fill="hold" nodeType="afterEffect">
                                  <p:stCondLst>
                                    <p:cond delay="0"/>
                                  </p:stCondLst>
                                  <p:childTnLst>
                                    <p:set>
                                      <p:cBhvr>
                                        <p:cTn id="17" dur="1" fill="hold">
                                          <p:stCondLst>
                                            <p:cond delay="0"/>
                                          </p:stCondLst>
                                        </p:cTn>
                                        <p:tgtEl>
                                          <p:spTgt spid="81977"/>
                                        </p:tgtEl>
                                        <p:attrNameLst>
                                          <p:attrName>style.visibility</p:attrName>
                                        </p:attrNameLst>
                                      </p:cBhvr>
                                      <p:to>
                                        <p:strVal val="visible"/>
                                      </p:to>
                                    </p:set>
                                    <p:animEffect transition="in" filter="box(in)">
                                      <p:cBhvr>
                                        <p:cTn id="18" dur="2000"/>
                                        <p:tgtEl>
                                          <p:spTgt spid="8197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81984"/>
                                        </p:tgtEl>
                                        <p:attrNameLst>
                                          <p:attrName>style.visibility</p:attrName>
                                        </p:attrNameLst>
                                      </p:cBhvr>
                                      <p:to>
                                        <p:strVal val="visible"/>
                                      </p:to>
                                    </p:set>
                                    <p:animEffect transition="in" filter="box(in)">
                                      <p:cBhvr>
                                        <p:cTn id="21" dur="2000"/>
                                        <p:tgtEl>
                                          <p:spTgt spid="81984"/>
                                        </p:tgtEl>
                                      </p:cBhvr>
                                    </p:animEffect>
                                  </p:childTnLst>
                                </p:cTn>
                              </p:par>
                            </p:childTnLst>
                          </p:cTn>
                        </p:par>
                        <p:par>
                          <p:cTn id="22" fill="hold" nodeType="afterGroup">
                            <p:stCondLst>
                              <p:cond delay="6000"/>
                            </p:stCondLst>
                            <p:childTnLst>
                              <p:par>
                                <p:cTn id="23" presetID="4" presetClass="entr" presetSubtype="16" fill="hold" nodeType="afterEffect">
                                  <p:stCondLst>
                                    <p:cond delay="0"/>
                                  </p:stCondLst>
                                  <p:childTnLst>
                                    <p:set>
                                      <p:cBhvr>
                                        <p:cTn id="24" dur="1" fill="hold">
                                          <p:stCondLst>
                                            <p:cond delay="0"/>
                                          </p:stCondLst>
                                        </p:cTn>
                                        <p:tgtEl>
                                          <p:spTgt spid="81978"/>
                                        </p:tgtEl>
                                        <p:attrNameLst>
                                          <p:attrName>style.visibility</p:attrName>
                                        </p:attrNameLst>
                                      </p:cBhvr>
                                      <p:to>
                                        <p:strVal val="visible"/>
                                      </p:to>
                                    </p:set>
                                    <p:animEffect transition="in" filter="box(in)">
                                      <p:cBhvr>
                                        <p:cTn id="25" dur="2000"/>
                                        <p:tgtEl>
                                          <p:spTgt spid="81978"/>
                                        </p:tgtEl>
                                      </p:cBhvr>
                                    </p:animEffect>
                                  </p:childTnLst>
                                </p:cTn>
                              </p:par>
                            </p:childTnLst>
                          </p:cTn>
                        </p:par>
                        <p:par>
                          <p:cTn id="26" fill="hold" nodeType="afterGroup">
                            <p:stCondLst>
                              <p:cond delay="8000"/>
                            </p:stCondLst>
                            <p:childTnLst>
                              <p:par>
                                <p:cTn id="27" presetID="4" presetClass="entr" presetSubtype="16" fill="hold" nodeType="afterEffect">
                                  <p:stCondLst>
                                    <p:cond delay="0"/>
                                  </p:stCondLst>
                                  <p:childTnLst>
                                    <p:set>
                                      <p:cBhvr>
                                        <p:cTn id="28" dur="1" fill="hold">
                                          <p:stCondLst>
                                            <p:cond delay="0"/>
                                          </p:stCondLst>
                                        </p:cTn>
                                        <p:tgtEl>
                                          <p:spTgt spid="81979"/>
                                        </p:tgtEl>
                                        <p:attrNameLst>
                                          <p:attrName>style.visibility</p:attrName>
                                        </p:attrNameLst>
                                      </p:cBhvr>
                                      <p:to>
                                        <p:strVal val="visible"/>
                                      </p:to>
                                    </p:set>
                                    <p:animEffect transition="in" filter="box(in)">
                                      <p:cBhvr>
                                        <p:cTn id="29" dur="2000"/>
                                        <p:tgtEl>
                                          <p:spTgt spid="8197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81986"/>
                                        </p:tgtEl>
                                        <p:attrNameLst>
                                          <p:attrName>style.visibility</p:attrName>
                                        </p:attrNameLst>
                                      </p:cBhvr>
                                      <p:to>
                                        <p:strVal val="visible"/>
                                      </p:to>
                                    </p:set>
                                    <p:animEffect transition="in" filter="box(in)">
                                      <p:cBhvr>
                                        <p:cTn id="32" dur="2000"/>
                                        <p:tgtEl>
                                          <p:spTgt spid="81986"/>
                                        </p:tgtEl>
                                      </p:cBhvr>
                                    </p:animEffect>
                                  </p:childTnLst>
                                </p:cTn>
                              </p:par>
                            </p:childTnLst>
                          </p:cTn>
                        </p:par>
                        <p:par>
                          <p:cTn id="33" fill="hold" nodeType="afterGroup">
                            <p:stCondLst>
                              <p:cond delay="10000"/>
                            </p:stCondLst>
                            <p:childTnLst>
                              <p:par>
                                <p:cTn id="34" presetID="4" presetClass="entr" presetSubtype="16" fill="hold" nodeType="afterEffect">
                                  <p:stCondLst>
                                    <p:cond delay="0"/>
                                  </p:stCondLst>
                                  <p:childTnLst>
                                    <p:set>
                                      <p:cBhvr>
                                        <p:cTn id="35" dur="1" fill="hold">
                                          <p:stCondLst>
                                            <p:cond delay="0"/>
                                          </p:stCondLst>
                                        </p:cTn>
                                        <p:tgtEl>
                                          <p:spTgt spid="81980"/>
                                        </p:tgtEl>
                                        <p:attrNameLst>
                                          <p:attrName>style.visibility</p:attrName>
                                        </p:attrNameLst>
                                      </p:cBhvr>
                                      <p:to>
                                        <p:strVal val="visible"/>
                                      </p:to>
                                    </p:set>
                                    <p:animEffect transition="in" filter="box(in)">
                                      <p:cBhvr>
                                        <p:cTn id="36" dur="2000"/>
                                        <p:tgtEl>
                                          <p:spTgt spid="81980"/>
                                        </p:tgtEl>
                                      </p:cBhvr>
                                    </p:animEffect>
                                  </p:childTnLst>
                                </p:cTn>
                              </p:par>
                            </p:childTnLst>
                          </p:cTn>
                        </p:par>
                        <p:par>
                          <p:cTn id="37" fill="hold" nodeType="afterGroup">
                            <p:stCondLst>
                              <p:cond delay="12000"/>
                            </p:stCondLst>
                            <p:childTnLst>
                              <p:par>
                                <p:cTn id="38" presetID="4" presetClass="entr" presetSubtype="16" fill="hold" grpId="0" nodeType="afterEffect">
                                  <p:stCondLst>
                                    <p:cond delay="0"/>
                                  </p:stCondLst>
                                  <p:childTnLst>
                                    <p:set>
                                      <p:cBhvr>
                                        <p:cTn id="39" dur="1" fill="hold">
                                          <p:stCondLst>
                                            <p:cond delay="0"/>
                                          </p:stCondLst>
                                        </p:cTn>
                                        <p:tgtEl>
                                          <p:spTgt spid="81989"/>
                                        </p:tgtEl>
                                        <p:attrNameLst>
                                          <p:attrName>style.visibility</p:attrName>
                                        </p:attrNameLst>
                                      </p:cBhvr>
                                      <p:to>
                                        <p:strVal val="visible"/>
                                      </p:to>
                                    </p:set>
                                    <p:animEffect transition="in" filter="box(in)">
                                      <p:cBhvr>
                                        <p:cTn id="40" dur="500"/>
                                        <p:tgtEl>
                                          <p:spTgt spid="8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2" grpId="0"/>
      <p:bldP spid="81984" grpId="0"/>
      <p:bldP spid="81986" grpId="0"/>
      <p:bldP spid="819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0" y="103909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8" name="TextBox 7"/>
          <p:cNvSpPr txBox="1"/>
          <p:nvPr/>
        </p:nvSpPr>
        <p:spPr>
          <a:xfrm>
            <a:off x="0" y="2133600"/>
            <a:ext cx="9144000" cy="954107"/>
          </a:xfrm>
          <a:prstGeom prst="rect">
            <a:avLst/>
          </a:prstGeom>
          <a:noFill/>
        </p:spPr>
        <p:txBody>
          <a:bodyPr wrap="square" rtlCol="0">
            <a:spAutoFit/>
          </a:bodyPr>
          <a:lstStyle/>
          <a:p>
            <a:pPr marL="342900" indent="-342900">
              <a:buFont typeface="Wingdings" pitchFamily="2" charset="2"/>
              <a:buChar char="v"/>
            </a:pPr>
            <a:r>
              <a:rPr lang="en-US" sz="2800" b="1" i="1" dirty="0" err="1" smtClean="0">
                <a:solidFill>
                  <a:srgbClr val="0000FF"/>
                </a:solidFill>
                <a:latin typeface="Times New Roman" panose="02020603050405020304" pitchFamily="18" charset="0"/>
                <a:cs typeface="Times New Roman" panose="02020603050405020304" pitchFamily="18" charset="0"/>
              </a:rPr>
              <a:t>Đọc</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thông</a:t>
            </a:r>
            <a:r>
              <a:rPr lang="en-US" sz="2800" b="1" i="1" dirty="0">
                <a:solidFill>
                  <a:srgbClr val="0000FF"/>
                </a:solidFill>
                <a:latin typeface="Times New Roman" panose="02020603050405020304" pitchFamily="18" charset="0"/>
                <a:cs typeface="Times New Roman" panose="02020603050405020304" pitchFamily="18" charset="0"/>
              </a:rPr>
              <a:t> tin ở SGK/32, 33: </a:t>
            </a:r>
            <a:r>
              <a:rPr lang="vi-VN" sz="2800" b="1" i="1" dirty="0">
                <a:solidFill>
                  <a:srgbClr val="0000FF"/>
                </a:solidFill>
                <a:latin typeface="Times New Roman" panose="02020603050405020304" pitchFamily="18" charset="0"/>
                <a:cs typeface="Times New Roman" panose="02020603050405020304" pitchFamily="18" charset="0"/>
              </a:rPr>
              <a:t>Từ </a:t>
            </a:r>
            <a:r>
              <a:rPr lang="vi-VN" sz="2800" b="1" i="1">
                <a:solidFill>
                  <a:srgbClr val="0000FF"/>
                </a:solidFill>
                <a:latin typeface="Times New Roman" panose="02020603050405020304" pitchFamily="18" charset="0"/>
                <a:cs typeface="Times New Roman" panose="02020603050405020304" pitchFamily="18" charset="0"/>
              </a:rPr>
              <a:t>đầu </a:t>
            </a:r>
            <a:r>
              <a:rPr lang="vi-VN" sz="2800" b="1" i="1" smtClean="0">
                <a:solidFill>
                  <a:srgbClr val="0000FF"/>
                </a:solidFill>
                <a:latin typeface="Times New Roman" panose="02020603050405020304" pitchFamily="18" charset="0"/>
                <a:cs typeface="Times New Roman" panose="02020603050405020304" pitchFamily="18" charset="0"/>
              </a:rPr>
              <a:t>đến…</a:t>
            </a:r>
            <a:r>
              <a:rPr lang="en-US" sz="2800" b="1" i="1" smtClean="0">
                <a:solidFill>
                  <a:srgbClr val="0000FF"/>
                </a:solidFill>
                <a:latin typeface="Times New Roman" panose="02020603050405020304" pitchFamily="18" charset="0"/>
                <a:cs typeface="Times New Roman" panose="02020603050405020304" pitchFamily="18" charset="0"/>
              </a:rPr>
              <a:t>liên </a:t>
            </a:r>
            <a:r>
              <a:rPr lang="en-US" sz="2800" b="1" i="1" dirty="0" err="1">
                <a:solidFill>
                  <a:srgbClr val="0000FF"/>
                </a:solidFill>
                <a:latin typeface="Times New Roman" panose="02020603050405020304" pitchFamily="18" charset="0"/>
                <a:cs typeface="Times New Roman" panose="02020603050405020304" pitchFamily="18" charset="0"/>
              </a:rPr>
              <a:t>lạc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quốc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tế</a:t>
            </a:r>
            <a:r>
              <a:rPr lang="en-US" sz="2800" b="1" i="1">
                <a:solidFill>
                  <a:srgbClr val="0000FF"/>
                </a:solidFill>
                <a:latin typeface="Times New Roman" panose="02020603050405020304" pitchFamily="18" charset="0"/>
                <a:cs typeface="Times New Roman" panose="02020603050405020304" pitchFamily="18" charset="0"/>
              </a:rPr>
              <a:t>.</a:t>
            </a:r>
            <a:r>
              <a:rPr lang="vi-VN" sz="2800" b="1" i="1" smtClean="0">
                <a:solidFill>
                  <a:srgbClr val="0000FF"/>
                </a:solidFill>
                <a:latin typeface="Times New Roman" panose="02020603050405020304" pitchFamily="18" charset="0"/>
                <a:cs typeface="Times New Roman" panose="02020603050405020304" pitchFamily="18" charset="0"/>
              </a:rPr>
              <a:t>”</a:t>
            </a:r>
            <a:endParaRPr lang="vi-VN" sz="2800" b="1" i="1" dirty="0">
              <a:solidFill>
                <a:srgbClr val="0000FF"/>
              </a:solidFill>
              <a:latin typeface="Times New Roman" panose="02020603050405020304" pitchFamily="18" charset="0"/>
              <a:cs typeface="Times New Roman" panose="02020603050405020304" pitchFamily="18" charset="0"/>
            </a:endParaRPr>
          </a:p>
        </p:txBody>
      </p:sp>
      <p:sp>
        <p:nvSpPr>
          <p:cNvPr id="9" name="Text Box 3"/>
          <p:cNvSpPr txBox="1">
            <a:spLocks noChangeArrowheads="1"/>
          </p:cNvSpPr>
          <p:nvPr/>
        </p:nvSpPr>
        <p:spPr bwMode="auto">
          <a:xfrm>
            <a:off x="76200" y="2971800"/>
            <a:ext cx="91058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800" b="1" smtClean="0">
                <a:solidFill>
                  <a:srgbClr val="FF0000"/>
                </a:solidFill>
                <a:latin typeface="Times New Roman" panose="02020603050405020304" pitchFamily="18" charset="0"/>
                <a:cs typeface="Times New Roman" panose="02020603050405020304" pitchFamily="18" charset="0"/>
              </a:rPr>
              <a:t>Ta </a:t>
            </a:r>
            <a:r>
              <a:rPr lang="en-US" sz="2800" b="1">
                <a:solidFill>
                  <a:srgbClr val="FF0000"/>
                </a:solidFill>
                <a:latin typeface="Times New Roman" pitchFamily="18" charset="0"/>
                <a:cs typeface="Times New Roman" panose="02020603050405020304" pitchFamily="18" charset="0"/>
              </a:rPr>
              <a:t>quyết định mở chiến dịch Biên giới thu </a:t>
            </a:r>
            <a:r>
              <a:rPr lang="en-US" sz="2800" b="1" smtClean="0">
                <a:solidFill>
                  <a:srgbClr val="FF0000"/>
                </a:solidFill>
                <a:latin typeface="Times New Roman" pitchFamily="18" charset="0"/>
                <a:cs typeface="Times New Roman" panose="02020603050405020304" pitchFamily="18" charset="0"/>
              </a:rPr>
              <a:t>- đông 1950 nhằm mục đích gì?</a:t>
            </a:r>
            <a:r>
              <a:rPr lang="en-US" sz="2800" smtClean="0">
                <a:solidFill>
                  <a:srgbClr val="FF0000"/>
                </a:solidFill>
                <a:latin typeface="Times New Roman" pitchFamily="18" charset="0"/>
                <a:cs typeface="Times New Roman" panose="02020603050405020304" pitchFamily="18" charset="0"/>
              </a:rPr>
              <a:t> </a:t>
            </a:r>
            <a:endParaRPr lang="en-US" sz="2800">
              <a:solidFill>
                <a:srgbClr val="FF0000"/>
              </a:solidFill>
              <a:latin typeface="Times New Roman" pitchFamily="18" charset="0"/>
              <a:cs typeface="Times New Roman" panose="02020603050405020304" pitchFamily="18" charset="0"/>
            </a:endParaRPr>
          </a:p>
        </p:txBody>
      </p:sp>
      <p:sp>
        <p:nvSpPr>
          <p:cNvPr id="10" name="Text Box 3"/>
          <p:cNvSpPr txBox="1">
            <a:spLocks noChangeArrowheads="1"/>
          </p:cNvSpPr>
          <p:nvPr/>
        </p:nvSpPr>
        <p:spPr bwMode="auto">
          <a:xfrm>
            <a:off x="76200" y="4114800"/>
            <a:ext cx="9067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2800" b="1" smtClean="0">
                <a:solidFill>
                  <a:srgbClr val="0000FF"/>
                </a:solidFill>
                <a:latin typeface="Times New Roman" panose="02020603050405020304" pitchFamily="18" charset="0"/>
                <a:cs typeface="Times New Roman" panose="02020603050405020304" pitchFamily="18" charset="0"/>
              </a:rPr>
              <a:t>Quân ta </a:t>
            </a:r>
            <a:r>
              <a:rPr lang="en-US" sz="2800" b="1">
                <a:solidFill>
                  <a:srgbClr val="0000FF"/>
                </a:solidFill>
                <a:latin typeface="Times New Roman" panose="02020603050405020304" pitchFamily="18" charset="0"/>
                <a:cs typeface="Times New Roman" panose="02020603050405020304" pitchFamily="18" charset="0"/>
              </a:rPr>
              <a:t>quyết định mở chiến dịch Biên giới thu </a:t>
            </a:r>
            <a:r>
              <a:rPr lang="en-US" sz="2800" b="1" smtClean="0">
                <a:solidFill>
                  <a:srgbClr val="0000FF"/>
                </a:solidFill>
                <a:latin typeface="Times New Roman" panose="02020603050405020304" pitchFamily="18" charset="0"/>
                <a:cs typeface="Times New Roman" panose="02020603050405020304" pitchFamily="18" charset="0"/>
              </a:rPr>
              <a:t>- đông 1950 nhằm:</a:t>
            </a:r>
          </a:p>
          <a:p>
            <a:r>
              <a:rPr lang="en-US" sz="2800" b="1" i="1" smtClean="0">
                <a:solidFill>
                  <a:srgbClr val="0000FF"/>
                </a:solidFill>
                <a:latin typeface="Times New Roman" panose="02020603050405020304" pitchFamily="18" charset="0"/>
                <a:cs typeface="Times New Roman" panose="02020603050405020304" pitchFamily="18" charset="0"/>
              </a:rPr>
              <a:t>- Giải </a:t>
            </a:r>
            <a:r>
              <a:rPr lang="en-US" sz="2800" b="1" i="1">
                <a:solidFill>
                  <a:srgbClr val="0000FF"/>
                </a:solidFill>
                <a:latin typeface="Times New Roman" panose="02020603050405020304" pitchFamily="18" charset="0"/>
                <a:cs typeface="Times New Roman" panose="02020603050405020304" pitchFamily="18" charset="0"/>
              </a:rPr>
              <a:t>phóng một phần biên giới. </a:t>
            </a:r>
          </a:p>
          <a:p>
            <a:r>
              <a:rPr lang="en-US" sz="2800" b="1" i="1">
                <a:solidFill>
                  <a:srgbClr val="0000FF"/>
                </a:solidFill>
                <a:latin typeface="Times New Roman" panose="02020603050405020304" pitchFamily="18" charset="0"/>
                <a:cs typeface="Times New Roman" panose="02020603050405020304" pitchFamily="18" charset="0"/>
              </a:rPr>
              <a:t>- Củng cố và mở rộng căn cứ địa Việt Bắc.</a:t>
            </a:r>
          </a:p>
          <a:p>
            <a:r>
              <a:rPr lang="en-US" sz="2800" b="1" i="1">
                <a:solidFill>
                  <a:srgbClr val="0000FF"/>
                </a:solidFill>
                <a:latin typeface="Times New Roman" panose="02020603050405020304" pitchFamily="18" charset="0"/>
                <a:cs typeface="Times New Roman" panose="02020603050405020304" pitchFamily="18" charset="0"/>
              </a:rPr>
              <a:t>- Khai thông đường liên lạc quốc tế</a:t>
            </a:r>
            <a:r>
              <a:rPr lang="en-US" sz="2800" b="1" i="1" smtClean="0">
                <a:solidFill>
                  <a:srgbClr val="0000FF"/>
                </a:solidFill>
                <a:latin typeface="Times New Roman" panose="02020603050405020304" pitchFamily="18" charset="0"/>
                <a:cs typeface="Times New Roman" panose="02020603050405020304" pitchFamily="18" charset="0"/>
              </a:rPr>
              <a:t>.</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6200" y="1676400"/>
            <a:ext cx="8991600" cy="523220"/>
          </a:xfrm>
          <a:prstGeom prst="rect">
            <a:avLst/>
          </a:prstGeom>
          <a:noFill/>
        </p:spPr>
        <p:txBody>
          <a:bodyPr wrap="square" rtlCol="0">
            <a:spAutoFit/>
          </a:bodyPr>
          <a:lstStyle/>
          <a:p>
            <a:pPr marL="457200" indent="-457200">
              <a:buFont typeface="Wingdings" pitchFamily="2" charset="2"/>
              <a:buChar char="v"/>
            </a:pPr>
            <a:r>
              <a:rPr lang="en-US" sz="2800" b="1" u="sng" dirty="0" err="1" smtClean="0">
                <a:solidFill>
                  <a:srgbClr val="FF0000"/>
                </a:solidFill>
                <a:latin typeface="Times New Roman" panose="02020603050405020304" pitchFamily="18" charset="0"/>
                <a:cs typeface="Times New Roman" panose="02020603050405020304" pitchFamily="18" charset="0"/>
              </a:rPr>
              <a:t>Hoạt</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động</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Nguyên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err="1">
                <a:solidFill>
                  <a:srgbClr val="0000FF"/>
                </a:solidFill>
                <a:latin typeface="Times New Roman" panose="02020603050405020304" pitchFamily="18" charset="0"/>
                <a:cs typeface="Times New Roman" panose="02020603050405020304" pitchFamily="18" charset="0"/>
              </a:rPr>
              <a:t>nhân</a:t>
            </a:r>
            <a:r>
              <a:rPr lang="en-US" sz="2800" b="1">
                <a:solidFill>
                  <a:srgbClr val="0000FF"/>
                </a:solidFill>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đích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551821"/>
            <a:ext cx="9144000" cy="523220"/>
          </a:xfrm>
          <a:prstGeom prst="rect">
            <a:avLst/>
          </a:prstGeom>
        </p:spPr>
        <p:txBody>
          <a:bodyPr wrap="square">
            <a:spAutoFit/>
          </a:bodyPr>
          <a:lstStyle/>
          <a:p>
            <a:pPr algn="ctr">
              <a:spcBef>
                <a:spcPct val="50000"/>
              </a:spcBef>
            </a:pPr>
            <a:r>
              <a:rPr lang="en-US" sz="2800" b="1" u="sng" dirty="0" err="1">
                <a:solidFill>
                  <a:srgbClr val="0000FF"/>
                </a:solidFill>
                <a:latin typeface="Times New Roman" pitchFamily="18" charset="0"/>
                <a:cs typeface="Times New Roman" panose="02020603050405020304" pitchFamily="18" charset="0"/>
              </a:rPr>
              <a:t>Lịch</a:t>
            </a:r>
            <a:r>
              <a:rPr lang="en-US" sz="2800" b="1" u="sng" dirty="0">
                <a:solidFill>
                  <a:srgbClr val="0000FF"/>
                </a:solidFill>
                <a:latin typeface="Times New Roman" pitchFamily="18" charset="0"/>
                <a:cs typeface="Times New Roman" panose="02020603050405020304" pitchFamily="18" charset="0"/>
              </a:rPr>
              <a:t> </a:t>
            </a:r>
            <a:r>
              <a:rPr lang="en-US" sz="2800" b="1" u="sng" dirty="0" err="1">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sp>
        <p:nvSpPr>
          <p:cNvPr id="1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pic>
        <p:nvPicPr>
          <p:cNvPr id="15"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9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0" y="10668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Chiến thắng Biên giới thu - đông 1950</a:t>
            </a:r>
            <a:endParaRPr lang="en-US" sz="3200" b="1">
              <a:solidFill>
                <a:srgbClr val="FF0000"/>
              </a:solidFill>
              <a:latin typeface="Times New Roman" pitchFamily="18" charset="0"/>
              <a:cs typeface="Times New Roman" panose="02020603050405020304" pitchFamily="18" charset="0"/>
            </a:endParaRPr>
          </a:p>
        </p:txBody>
      </p:sp>
      <p:sp>
        <p:nvSpPr>
          <p:cNvPr id="12" name="TextBox 11"/>
          <p:cNvSpPr txBox="1"/>
          <p:nvPr/>
        </p:nvSpPr>
        <p:spPr>
          <a:xfrm>
            <a:off x="76200" y="1752600"/>
            <a:ext cx="7772400" cy="523220"/>
          </a:xfrm>
          <a:prstGeom prst="rect">
            <a:avLst/>
          </a:prstGeom>
          <a:noFill/>
        </p:spPr>
        <p:txBody>
          <a:bodyPr wrap="square" rtlCol="0">
            <a:spAutoFit/>
          </a:bodyPr>
          <a:lstStyle/>
          <a:p>
            <a:pPr marL="457200" indent="-457200">
              <a:buFont typeface="Wingdings" pitchFamily="2" charset="2"/>
              <a:buChar char="v"/>
            </a:pPr>
            <a:r>
              <a:rPr lang="en-US" sz="2800" b="1" u="sng" dirty="0" err="1" smtClean="0">
                <a:solidFill>
                  <a:srgbClr val="FF0000"/>
                </a:solidFill>
                <a:latin typeface="Times New Roman" panose="02020603050405020304" pitchFamily="18" charset="0"/>
                <a:cs typeface="Times New Roman" panose="02020603050405020304" pitchFamily="18" charset="0"/>
              </a:rPr>
              <a:t>Hoạt</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động</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0000FF"/>
                </a:solidFill>
                <a:latin typeface="Times New Roman" panose="02020603050405020304" pitchFamily="18" charset="0"/>
                <a:cs typeface="Times New Roman" panose="02020603050405020304" pitchFamily="18" charset="0"/>
              </a:rPr>
              <a:t>Diễn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biến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sơ</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lược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chiến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dịch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200" y="2209800"/>
            <a:ext cx="9067800" cy="954107"/>
          </a:xfrm>
          <a:prstGeom prst="rect">
            <a:avLst/>
          </a:prstGeom>
          <a:noFill/>
        </p:spPr>
        <p:txBody>
          <a:bodyPr wrap="square" rtlCol="0">
            <a:spAutoFit/>
          </a:bodyPr>
          <a:lstStyle/>
          <a:p>
            <a:r>
              <a:rPr lang="en-US" sz="2800" b="1" i="1">
                <a:solidFill>
                  <a:srgbClr val="0000FF"/>
                </a:solidFill>
                <a:latin typeface="Times New Roman" panose="02020603050405020304" pitchFamily="18" charset="0"/>
                <a:cs typeface="Times New Roman" panose="02020603050405020304" pitchFamily="18" charset="0"/>
              </a:rPr>
              <a:t>Đọc thông tin ở SGK/32, 33: </a:t>
            </a:r>
            <a:r>
              <a:rPr lang="vi-VN" sz="2800" b="1">
                <a:solidFill>
                  <a:srgbClr val="0000FF"/>
                </a:solidFill>
                <a:latin typeface="Times New Roman" panose="02020603050405020304" pitchFamily="18" charset="0"/>
                <a:cs typeface="Times New Roman" panose="02020603050405020304" pitchFamily="18" charset="0"/>
              </a:rPr>
              <a:t>Từ</a:t>
            </a:r>
            <a:r>
              <a:rPr lang="vi-VN" sz="2800" b="1" i="1">
                <a:solidFill>
                  <a:srgbClr val="0000FF"/>
                </a:solidFill>
                <a:latin typeface="Times New Roman" panose="02020603050405020304" pitchFamily="18" charset="0"/>
                <a:cs typeface="Times New Roman" panose="02020603050405020304" pitchFamily="18" charset="0"/>
              </a:rPr>
              <a:t> </a:t>
            </a:r>
            <a:r>
              <a:rPr lang="en-US" sz="2800" b="1" i="1" smtClean="0">
                <a:solidFill>
                  <a:srgbClr val="0000FF"/>
                </a:solidFill>
                <a:latin typeface="Times New Roman" panose="02020603050405020304" pitchFamily="18" charset="0"/>
                <a:cs typeface="Times New Roman" panose="02020603050405020304" pitchFamily="18" charset="0"/>
              </a:rPr>
              <a:t>Trên đường số 4.....</a:t>
            </a:r>
            <a:r>
              <a:rPr lang="en-US" sz="2800" b="1" smtClean="0">
                <a:solidFill>
                  <a:srgbClr val="0000FF"/>
                </a:solidFill>
                <a:latin typeface="Times New Roman" panose="02020603050405020304" pitchFamily="18" charset="0"/>
                <a:cs typeface="Times New Roman" panose="02020603050405020304" pitchFamily="18" charset="0"/>
              </a:rPr>
              <a:t>đến</a:t>
            </a:r>
            <a:r>
              <a:rPr lang="en-US" sz="2800" b="1" i="1">
                <a:solidFill>
                  <a:srgbClr val="0000FF"/>
                </a:solidFill>
                <a:latin typeface="Times New Roman" panose="02020603050405020304" pitchFamily="18" charset="0"/>
                <a:cs typeface="Times New Roman" panose="02020603050405020304" pitchFamily="18" charset="0"/>
              </a:rPr>
              <a:t> </a:t>
            </a:r>
            <a:r>
              <a:rPr lang="en-US" sz="2800" b="1" i="1" smtClean="0">
                <a:solidFill>
                  <a:srgbClr val="0000FF"/>
                </a:solidFill>
                <a:latin typeface="Times New Roman" panose="02020603050405020304" pitchFamily="18" charset="0"/>
                <a:cs typeface="Times New Roman" panose="02020603050405020304" pitchFamily="18" charset="0"/>
              </a:rPr>
              <a:t>tham gia chiến dịch.</a:t>
            </a:r>
            <a:r>
              <a:rPr lang="vi-VN" sz="2800" b="1" i="1" smtClean="0">
                <a:solidFill>
                  <a:srgbClr val="0000FF"/>
                </a:solidFill>
                <a:latin typeface="Times New Roman" panose="02020603050405020304" pitchFamily="18" charset="0"/>
                <a:cs typeface="Times New Roman" panose="02020603050405020304" pitchFamily="18" charset="0"/>
              </a:rPr>
              <a:t>”</a:t>
            </a:r>
            <a:endParaRPr lang="vi-VN" sz="2800" b="1" i="1">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2400" y="3048000"/>
            <a:ext cx="8991600" cy="954107"/>
          </a:xfrm>
          <a:prstGeom prst="rect">
            <a:avLst/>
          </a:prstGeom>
          <a:noFill/>
        </p:spPr>
        <p:txBody>
          <a:bodyPr wrap="square" rtlCol="0">
            <a:spAutoFit/>
          </a:bodyPr>
          <a:lstStyle/>
          <a:p>
            <a:r>
              <a:rPr lang="vi-VN" sz="2800" b="1" smtClean="0">
                <a:solidFill>
                  <a:srgbClr val="FF0000"/>
                </a:solidFill>
                <a:latin typeface="Times New Roman" panose="02020603050405020304" pitchFamily="18" charset="0"/>
                <a:cs typeface="Times New Roman" panose="02020603050405020304" pitchFamily="18" charset="0"/>
              </a:rPr>
              <a:t>Trong </a:t>
            </a:r>
            <a:r>
              <a:rPr lang="vi-VN" sz="2800" b="1">
                <a:solidFill>
                  <a:srgbClr val="FF0000"/>
                </a:solidFill>
                <a:latin typeface="Times New Roman" panose="02020603050405020304" pitchFamily="18" charset="0"/>
                <a:cs typeface="Times New Roman" panose="02020603050405020304" pitchFamily="18" charset="0"/>
              </a:rPr>
              <a:t>chiến dịch Biên giới </a:t>
            </a:r>
            <a:r>
              <a:rPr lang="vi-VN" sz="2800" b="1" smtClean="0">
                <a:solidFill>
                  <a:srgbClr val="FF0000"/>
                </a:solidFill>
                <a:latin typeface="Times New Roman" panose="02020603050405020304" pitchFamily="18" charset="0"/>
                <a:cs typeface="Times New Roman" panose="02020603050405020304" pitchFamily="18" charset="0"/>
              </a:rPr>
              <a:t>thu - </a:t>
            </a:r>
            <a:r>
              <a:rPr lang="vi-VN" sz="2800" b="1">
                <a:solidFill>
                  <a:srgbClr val="FF0000"/>
                </a:solidFill>
                <a:latin typeface="Times New Roman" panose="02020603050405020304" pitchFamily="18" charset="0"/>
                <a:cs typeface="Times New Roman" panose="02020603050405020304" pitchFamily="18" charset="0"/>
              </a:rPr>
              <a:t>đông 1950, ta chọn cứ điểm nào làm mục tiêu trọng điểm</a:t>
            </a:r>
            <a:r>
              <a:rPr lang="vi-VN" sz="2800" b="1" smtClean="0">
                <a:solidFill>
                  <a:srgbClr val="FF0000"/>
                </a:solidFill>
                <a:latin typeface="Times New Roman" panose="02020603050405020304" pitchFamily="18" charset="0"/>
                <a:cs typeface="Times New Roman" panose="02020603050405020304" pitchFamily="18" charset="0"/>
              </a:rPr>
              <a:t>?</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 y="3962400"/>
            <a:ext cx="9144000" cy="523220"/>
          </a:xfrm>
          <a:prstGeom prst="rect">
            <a:avLst/>
          </a:prstGeom>
          <a:noFill/>
        </p:spPr>
        <p:txBody>
          <a:bodyPr wrap="square" rtlCol="0">
            <a:spAutoFit/>
          </a:bodyPr>
          <a:lstStyle/>
          <a:p>
            <a:r>
              <a:rPr lang="vi-VN" sz="2800" b="1">
                <a:solidFill>
                  <a:srgbClr val="0000FF"/>
                </a:solidFill>
                <a:latin typeface="Times New Roman" panose="02020603050405020304" pitchFamily="18" charset="0"/>
                <a:cs typeface="Times New Roman" panose="02020603050405020304" pitchFamily="18" charset="0"/>
              </a:rPr>
              <a:t>- Ta chọn </a:t>
            </a:r>
            <a:r>
              <a:rPr lang="vi-VN" sz="2800" b="1" i="1">
                <a:solidFill>
                  <a:srgbClr val="0000FF"/>
                </a:solidFill>
                <a:latin typeface="Times New Roman" panose="02020603050405020304" pitchFamily="18" charset="0"/>
                <a:cs typeface="Times New Roman" panose="02020603050405020304" pitchFamily="18" charset="0"/>
              </a:rPr>
              <a:t>cụm cứ điểm Đông Khê</a:t>
            </a:r>
            <a:r>
              <a:rPr lang="vi-VN" sz="2800" b="1">
                <a:solidFill>
                  <a:srgbClr val="0000FF"/>
                </a:solidFill>
                <a:latin typeface="Times New Roman" panose="02020603050405020304" pitchFamily="18" charset="0"/>
                <a:cs typeface="Times New Roman" panose="02020603050405020304" pitchFamily="18" charset="0"/>
              </a:rPr>
              <a:t> làm mục tiêu trọng điểm</a:t>
            </a:r>
            <a:r>
              <a:rPr lang="vi-VN" sz="2800" b="1" smtClean="0">
                <a:solidFill>
                  <a:srgbClr val="0000FF"/>
                </a:solidFill>
                <a:latin typeface="Times New Roman" panose="02020603050405020304" pitchFamily="18" charset="0"/>
                <a:cs typeface="Times New Roman" panose="02020603050405020304" pitchFamily="18" charset="0"/>
              </a:rPr>
              <a:t>.</a:t>
            </a:r>
            <a:endParaRPr lang="vi-VN" sz="2800">
              <a:solidFill>
                <a:srgbClr val="0000FF"/>
              </a:solidFill>
              <a:latin typeface="Times New Roman" panose="02020603050405020304" pitchFamily="18" charset="0"/>
              <a:cs typeface="Times New Roman" panose="02020603050405020304" pitchFamily="18" charset="0"/>
            </a:endParaRPr>
          </a:p>
        </p:txBody>
      </p:sp>
      <p:sp>
        <p:nvSpPr>
          <p:cNvPr id="15" name="Subtitle 2"/>
          <p:cNvSpPr>
            <a:spLocks noGrp="1"/>
          </p:cNvSpPr>
          <p:nvPr/>
        </p:nvSpPr>
        <p:spPr bwMode="auto">
          <a:xfrm>
            <a:off x="76200" y="4572000"/>
            <a:ext cx="906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vi-VN" sz="2600" b="1" i="1" smtClean="0">
                <a:solidFill>
                  <a:srgbClr val="0000FF"/>
                </a:solidFill>
                <a:latin typeface="Times New Roman" panose="02020603050405020304" pitchFamily="18" charset="0"/>
                <a:cs typeface="Times New Roman" pitchFamily="18" charset="0"/>
              </a:rPr>
              <a:t>Khi họp bàn mở chiến dịch Biên giới thu đông 1950 Chủ tịch Hồ Chí Minh đã chỉ rõ tầm quan trọng của Đông khê như sau: “Ta đánh vào Đông Khê là đánh vào nơi quân địch tương đối yếu, nhưng là vị trí quan trọng của địch trên tuyến đường Cao Bằng - Lạng Sơn. Mất Đông Khê, địch buộc phải cho quân đi ứng cứu, ta có cơ hội thuận lợi tiêu diệt chúng”.</a:t>
            </a:r>
          </a:p>
        </p:txBody>
      </p:sp>
      <p:sp>
        <p:nvSpPr>
          <p:cNvPr id="6" name="Rectangle 5"/>
          <p:cNvSpPr/>
          <p:nvPr/>
        </p:nvSpPr>
        <p:spPr>
          <a:xfrm>
            <a:off x="1" y="574965"/>
            <a:ext cx="9144000" cy="523220"/>
          </a:xfrm>
          <a:prstGeom prst="rect">
            <a:avLst/>
          </a:prstGeom>
        </p:spPr>
        <p:txBody>
          <a:bodyPr wrap="square">
            <a:spAutoFit/>
          </a:bodyPr>
          <a:lstStyle/>
          <a:p>
            <a:pPr algn="ctr">
              <a:spcBef>
                <a:spcPct val="50000"/>
              </a:spcBef>
            </a:pPr>
            <a:r>
              <a:rPr lang="en-US" sz="2800" b="1" u="sng" dirty="0" err="1">
                <a:solidFill>
                  <a:srgbClr val="0000FF"/>
                </a:solidFill>
                <a:latin typeface="Times New Roman" panose="02020603050405020304" pitchFamily="18" charset="0"/>
                <a:cs typeface="Times New Roman" panose="02020603050405020304" pitchFamily="18" charset="0"/>
              </a:rPr>
              <a:t>Lịch</a:t>
            </a:r>
            <a:r>
              <a:rPr lang="en-US" sz="2800" b="1" u="sng" dirty="0">
                <a:solidFill>
                  <a:srgbClr val="0000FF"/>
                </a:solidFill>
                <a:latin typeface="Times New Roman" pitchFamily="18" charset="0"/>
                <a:cs typeface="Times New Roman" panose="02020603050405020304" pitchFamily="18" charset="0"/>
              </a:rPr>
              <a:t> </a:t>
            </a:r>
            <a:r>
              <a:rPr lang="en-US" sz="2800" b="1" u="sng" dirty="0" err="1">
                <a:solidFill>
                  <a:srgbClr val="0000FF"/>
                </a:solidFill>
                <a:latin typeface="Times New Roman" pitchFamily="18" charset="0"/>
                <a:cs typeface="Times New Roman" panose="02020603050405020304" pitchFamily="18" charset="0"/>
              </a:rPr>
              <a:t>sử</a:t>
            </a:r>
            <a:endParaRPr lang="en-US" sz="2800" b="1" u="sng" dirty="0">
              <a:solidFill>
                <a:srgbClr val="0000FF"/>
              </a:solidFill>
              <a:latin typeface="Times New Roman" pitchFamily="18" charset="0"/>
              <a:cs typeface="Times New Roman" panose="02020603050405020304" pitchFamily="18" charset="0"/>
            </a:endParaRPr>
          </a:p>
        </p:txBody>
      </p:sp>
      <p:pic>
        <p:nvPicPr>
          <p:cNvPr id="16"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13" y="82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2455" y="6234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5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658" name="Group 2"/>
          <p:cNvGrpSpPr>
            <a:grpSpLocks/>
          </p:cNvGrpSpPr>
          <p:nvPr/>
        </p:nvGrpSpPr>
        <p:grpSpPr bwMode="auto">
          <a:xfrm>
            <a:off x="304800" y="838201"/>
            <a:ext cx="8763000" cy="5867400"/>
            <a:chOff x="672" y="1152"/>
            <a:chExt cx="4320" cy="3120"/>
          </a:xfrm>
        </p:grpSpPr>
        <p:sp>
          <p:nvSpPr>
            <p:cNvPr id="6148" name="AutoShape 3"/>
            <p:cNvSpPr>
              <a:spLocks noChangeArrowheads="1"/>
            </p:cNvSpPr>
            <p:nvPr/>
          </p:nvSpPr>
          <p:spPr bwMode="auto">
            <a:xfrm>
              <a:off x="672" y="1152"/>
              <a:ext cx="4320" cy="3120"/>
            </a:xfrm>
            <a:prstGeom prst="flowChartProcess">
              <a:avLst/>
            </a:prstGeom>
            <a:solidFill>
              <a:srgbClr val="FF00FF"/>
            </a:solidFill>
            <a:ln w="57150" cmpd="thickThin">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6149" name="Picture 4" descr="Lo cot Dong Khe - chien dich Bien Gi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1188"/>
              <a:ext cx="4232" cy="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5"/>
            <p:cNvSpPr txBox="1">
              <a:spLocks noChangeArrowheads="1"/>
            </p:cNvSpPr>
            <p:nvPr/>
          </p:nvSpPr>
          <p:spPr bwMode="auto">
            <a:xfrm>
              <a:off x="720" y="3897"/>
              <a:ext cx="2548"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a:solidFill>
                    <a:srgbClr val="FFFF00"/>
                  </a:solidFill>
                  <a:latin typeface="Times New Roman" panose="02020603050405020304" pitchFamily="18" charset="0"/>
                </a:rPr>
                <a:t>Cứ điểm Đông Khê</a:t>
              </a:r>
            </a:p>
          </p:txBody>
        </p:sp>
      </p:grpSp>
      <p:sp>
        <p:nvSpPr>
          <p:cNvPr id="6147" name="Rectangle 6"/>
          <p:cNvSpPr>
            <a:spLocks noGrp="1" noChangeArrowheads="1"/>
          </p:cNvSpPr>
          <p:nvPr>
            <p:ph type="title"/>
          </p:nvPr>
        </p:nvSpPr>
        <p:spPr>
          <a:xfrm>
            <a:off x="478367" y="1"/>
            <a:ext cx="8229600" cy="838200"/>
          </a:xfrm>
        </p:spPr>
        <p:txBody>
          <a:bodyPr/>
          <a:lstStyle/>
          <a:p>
            <a:pPr algn="ctr" eaLnBrk="1" hangingPunct="1"/>
            <a:r>
              <a:rPr lang="en-US" sz="3200" b="1" dirty="0" err="1" smtClean="0">
                <a:solidFill>
                  <a:srgbClr val="0000FF"/>
                </a:solidFill>
                <a:latin typeface="Times New Roman" panose="02020603050405020304" pitchFamily="18" charset="0"/>
              </a:rPr>
              <a:t>Lô</a:t>
            </a:r>
            <a:r>
              <a:rPr lang="en-US" sz="3200" b="1" dirty="0" smtClean="0">
                <a:solidFill>
                  <a:srgbClr val="0000FF"/>
                </a:solidFill>
                <a:latin typeface="Times New Roman" panose="02020603050405020304" pitchFamily="18" charset="0"/>
              </a:rPr>
              <a:t> </a:t>
            </a:r>
            <a:r>
              <a:rPr lang="en-US" sz="3200" b="1" dirty="0" err="1" smtClean="0">
                <a:solidFill>
                  <a:srgbClr val="0000FF"/>
                </a:solidFill>
                <a:latin typeface="Times New Roman" panose="02020603050405020304" pitchFamily="18" charset="0"/>
              </a:rPr>
              <a:t>cốt</a:t>
            </a:r>
            <a:r>
              <a:rPr lang="en-US" sz="3200" b="1" dirty="0" smtClean="0">
                <a:solidFill>
                  <a:srgbClr val="0000FF"/>
                </a:solidFill>
                <a:latin typeface="Times New Roman" panose="02020603050405020304" pitchFamily="18" charset="0"/>
              </a:rPr>
              <a:t> </a:t>
            </a:r>
            <a:r>
              <a:rPr lang="en-US" sz="3200" b="1" dirty="0" err="1" smtClean="0">
                <a:solidFill>
                  <a:srgbClr val="0000FF"/>
                </a:solidFill>
                <a:latin typeface="Times New Roman" panose="02020603050405020304" pitchFamily="18" charset="0"/>
              </a:rPr>
              <a:t>của</a:t>
            </a:r>
            <a:r>
              <a:rPr lang="en-US" sz="3200" b="1" dirty="0" smtClean="0">
                <a:solidFill>
                  <a:srgbClr val="0000FF"/>
                </a:solidFill>
                <a:latin typeface="Times New Roman" panose="02020603050405020304" pitchFamily="18" charset="0"/>
              </a:rPr>
              <a:t> </a:t>
            </a:r>
            <a:r>
              <a:rPr lang="en-US" sz="3200" b="1" dirty="0" err="1" smtClean="0">
                <a:solidFill>
                  <a:srgbClr val="0000FF"/>
                </a:solidFill>
                <a:latin typeface="Times New Roman" panose="02020603050405020304" pitchFamily="18" charset="0"/>
              </a:rPr>
              <a:t>địch</a:t>
            </a:r>
            <a:r>
              <a:rPr lang="en-US" sz="3200" b="1" dirty="0" smtClean="0">
                <a:solidFill>
                  <a:srgbClr val="0000FF"/>
                </a:solidFill>
                <a:latin typeface="Times New Roman" panose="02020603050405020304" pitchFamily="18" charset="0"/>
              </a:rPr>
              <a:t> ở </a:t>
            </a:r>
            <a:r>
              <a:rPr lang="en-US" sz="3200" b="1" dirty="0" err="1" smtClean="0">
                <a:solidFill>
                  <a:srgbClr val="0000FF"/>
                </a:solidFill>
                <a:latin typeface="Times New Roman" panose="02020603050405020304" pitchFamily="18" charset="0"/>
              </a:rPr>
              <a:t>cứ</a:t>
            </a:r>
            <a:r>
              <a:rPr lang="en-US" sz="3200" b="1" dirty="0" smtClean="0">
                <a:solidFill>
                  <a:srgbClr val="0000FF"/>
                </a:solidFill>
                <a:latin typeface="Times New Roman" panose="02020603050405020304" pitchFamily="18" charset="0"/>
              </a:rPr>
              <a:t> </a:t>
            </a:r>
            <a:r>
              <a:rPr lang="en-US" sz="3200" b="1" dirty="0" err="1" smtClean="0">
                <a:solidFill>
                  <a:srgbClr val="0000FF"/>
                </a:solidFill>
                <a:latin typeface="Times New Roman" panose="02020603050405020304" pitchFamily="18" charset="0"/>
              </a:rPr>
              <a:t>điểm</a:t>
            </a:r>
            <a:r>
              <a:rPr lang="en-US" sz="3200" b="1" dirty="0" smtClean="0">
                <a:solidFill>
                  <a:srgbClr val="0000FF"/>
                </a:solidFill>
                <a:latin typeface="Times New Roman" panose="02020603050405020304" pitchFamily="18" charset="0"/>
              </a:rPr>
              <a:t> </a:t>
            </a:r>
            <a:r>
              <a:rPr lang="en-US" sz="3200" b="1" dirty="0" err="1" smtClean="0">
                <a:solidFill>
                  <a:srgbClr val="0000FF"/>
                </a:solidFill>
                <a:latin typeface="Times New Roman" panose="02020603050405020304" pitchFamily="18" charset="0"/>
              </a:rPr>
              <a:t>Đông</a:t>
            </a:r>
            <a:r>
              <a:rPr lang="en-US" sz="3200" b="1" dirty="0" smtClean="0">
                <a:solidFill>
                  <a:srgbClr val="0000FF"/>
                </a:solidFill>
                <a:latin typeface="Times New Roman" panose="02020603050405020304" pitchFamily="18" charset="0"/>
              </a:rPr>
              <a:t> </a:t>
            </a:r>
            <a:r>
              <a:rPr lang="en-US" sz="3200" b="1" dirty="0" err="1" smtClean="0">
                <a:solidFill>
                  <a:srgbClr val="0000FF"/>
                </a:solidFill>
                <a:latin typeface="Times New Roman" panose="02020603050405020304" pitchFamily="18" charset="0"/>
              </a:rPr>
              <a:t>Khê</a:t>
            </a:r>
            <a:endParaRPr lang="en-US" sz="3200" b="1" dirty="0" smtClean="0">
              <a:solidFill>
                <a:srgbClr val="0000FF"/>
              </a:solidFill>
              <a:latin typeface="Times New Roman" panose="02020603050405020304" pitchFamily="18" charset="0"/>
            </a:endParaRPr>
          </a:p>
        </p:txBody>
      </p:sp>
      <p:sp>
        <p:nvSpPr>
          <p:cNvPr id="7"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2921872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326658"/>
                                        </p:tgtEl>
                                        <p:attrNameLst>
                                          <p:attrName>style.visibility</p:attrName>
                                        </p:attrNameLst>
                                      </p:cBhvr>
                                      <p:to>
                                        <p:strVal val="visible"/>
                                      </p:to>
                                    </p:set>
                                    <p:animEffect transition="in" filter="diamond(out)">
                                      <p:cBhvr>
                                        <p:cTn id="7" dur="2000"/>
                                        <p:tgtEl>
                                          <p:spTgt spid="326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CT theo doi MT Dong Khe (Cao B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82" y="498765"/>
            <a:ext cx="8618538" cy="58674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descr="5%"/>
          <p:cNvSpPr txBox="1">
            <a:spLocks noChangeArrowheads="1"/>
          </p:cNvSpPr>
          <p:nvPr/>
        </p:nvSpPr>
        <p:spPr bwMode="auto">
          <a:xfrm rot="10800000" flipV="1">
            <a:off x="77788" y="76201"/>
            <a:ext cx="5942012" cy="461665"/>
          </a:xfrm>
          <a:prstGeom prst="rect">
            <a:avLst/>
          </a:prstGeom>
          <a:noFill/>
          <a:ln w="38100" cmpd="dbl">
            <a:noFill/>
            <a:miter lim="800000"/>
            <a:headEnd/>
            <a:tailEnd/>
          </a:ln>
          <a:effectLst/>
          <a:extLst/>
        </p:spPr>
        <p:txBody>
          <a:bodyPr wrap="square">
            <a:spAutoFit/>
          </a:bodyPr>
          <a:lstStyle/>
          <a:p>
            <a:pPr algn="ctr">
              <a:spcBef>
                <a:spcPct val="50000"/>
              </a:spcBef>
            </a:pPr>
            <a:r>
              <a:rPr lang="en-US" sz="2400" b="1" dirty="0" err="1" smtClean="0">
                <a:solidFill>
                  <a:srgbClr val="0000FF"/>
                </a:solidFill>
                <a:latin typeface="Times New Roman" panose="02020603050405020304" pitchFamily="18" charset="0"/>
                <a:cs typeface="Times New Roman" panose="02020603050405020304" pitchFamily="18" charset="0"/>
              </a:rPr>
              <a:t>Hình</a:t>
            </a:r>
            <a:r>
              <a:rPr lang="en-US" sz="2400" b="1" dirty="0" smtClean="0">
                <a:solidFill>
                  <a:srgbClr val="0000FF"/>
                </a:solidFill>
                <a:latin typeface="Times New Roman" panose="02020603050405020304" pitchFamily="18" charset="0"/>
                <a:cs typeface="Times New Roman" panose="02020603050405020304" pitchFamily="18" charset="0"/>
              </a:rPr>
              <a:t> 1: </a:t>
            </a:r>
            <a:r>
              <a:rPr lang="en-US" sz="2400" b="1" dirty="0" err="1" smtClean="0">
                <a:solidFill>
                  <a:srgbClr val="0000FF"/>
                </a:solidFill>
                <a:latin typeface="Times New Roman" panose="02020603050405020304" pitchFamily="18" charset="0"/>
                <a:cs typeface="Times New Roman" panose="02020603050405020304" pitchFamily="18" charset="0"/>
              </a:rPr>
              <a:t>Bác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quan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mặt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giới</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819400" y="6320135"/>
            <a:ext cx="6256338" cy="461665"/>
          </a:xfrm>
          <a:prstGeom prst="rect">
            <a:avLst/>
          </a:prstGeom>
          <a:noFill/>
        </p:spPr>
        <p:txBody>
          <a:bodyPr wrap="square" rtlCol="0">
            <a:spAutoFit/>
          </a:bodyPr>
          <a:lstStyle/>
          <a:p>
            <a:pPr algn="r"/>
            <a:r>
              <a:rPr lang="en-US" sz="2400" b="1" i="1" smtClean="0">
                <a:solidFill>
                  <a:srgbClr val="0000FF"/>
                </a:solidFill>
                <a:latin typeface="Times New Roman" panose="02020603050405020304" pitchFamily="18" charset="0"/>
                <a:cs typeface="Times New Roman" panose="02020603050405020304" pitchFamily="18" charset="0"/>
              </a:rPr>
              <a:t>Nêu cảm tưởng của em khi quan sát hình 1?</a:t>
            </a:r>
            <a:endParaRPr lang="en-US" sz="2400" b="1" i="1">
              <a:solidFill>
                <a:srgbClr val="0000FF"/>
              </a:solidFill>
              <a:latin typeface="Times New Roman" panose="02020603050405020304" pitchFamily="18" charset="0"/>
              <a:cs typeface="Times New Roman" panose="02020603050405020304" pitchFamily="18" charset="0"/>
            </a:endParaRPr>
          </a:p>
        </p:txBody>
      </p:sp>
      <p:sp>
        <p:nvSpPr>
          <p:cNvPr id="8"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pitchFamily="18" charset="0"/>
            </a:endParaRPr>
          </a:p>
        </p:txBody>
      </p:sp>
    </p:spTree>
    <p:extLst>
      <p:ext uri="{BB962C8B-B14F-4D97-AF65-F5344CB8AC3E}">
        <p14:creationId xmlns:p14="http://schemas.microsoft.com/office/powerpoint/2010/main" val="25226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1694</Words>
  <Application>Microsoft Office PowerPoint</Application>
  <PresentationFormat>On-screen Show (4:3)</PresentationFormat>
  <Paragraphs>172</Paragraphs>
  <Slides>29</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SimSun</vt:lpstr>
      <vt:lpstr>.VnTime</vt:lpstr>
      <vt:lpstr>Arial</vt:lpstr>
      <vt:lpstr>Calibri</vt:lpstr>
      <vt:lpstr>Tahoma</vt:lpstr>
      <vt:lpstr>Times New Roman</vt:lpstr>
      <vt:lpstr>Wingdings</vt:lpstr>
      <vt:lpstr>Office Theme</vt:lpstr>
      <vt:lpstr>1_Default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Lô cốt của địch ở cứ điểm Đông Khê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173</cp:revision>
  <dcterms:created xsi:type="dcterms:W3CDTF">2016-11-29T10:29:52Z</dcterms:created>
  <dcterms:modified xsi:type="dcterms:W3CDTF">2023-12-03T09:40:30Z</dcterms:modified>
</cp:coreProperties>
</file>