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65" r:id="rId4"/>
    <p:sldId id="258" r:id="rId5"/>
    <p:sldId id="259" r:id="rId6"/>
    <p:sldId id="263" r:id="rId7"/>
    <p:sldId id="264" r:id="rId8"/>
    <p:sldId id="260" r:id="rId9"/>
    <p:sldId id="272" r:id="rId10"/>
    <p:sldId id="270" r:id="rId11"/>
    <p:sldId id="27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1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1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8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9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7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8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9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2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0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37555-1BAD-4E2A-ADB8-2BD01ADDF227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D6582-4F1D-4B60-85B2-421405474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hyperlink" Target="hue.m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hyperlink" Target="hue.mpg" TargetMode="External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file:///I:/gi&#225;o%20&#225;n%20to&#225;n/Hat%20Gao%20Lang%20Ta%20-%20Various%20Artists.mp3" TargetMode="External"/><Relationship Id="rId1" Type="http://schemas.openxmlformats.org/officeDocument/2006/relationships/audio" Target="file:///F:/MyLinh/Baigiang/bai%20giang%20P.P-photpho/09%20-%20vox%20Paradise.mp3" TargetMode="External"/><Relationship Id="rId6" Type="http://schemas.openxmlformats.org/officeDocument/2006/relationships/image" Target="../media/image12.gif"/><Relationship Id="rId11" Type="http://schemas.openxmlformats.org/officeDocument/2006/relationships/image" Target="../media/image16.gif"/><Relationship Id="rId5" Type="http://schemas.openxmlformats.org/officeDocument/2006/relationships/image" Target="../media/image11.gif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9.gif"/><Relationship Id="rId2" Type="http://schemas.microsoft.com/office/2007/relationships/media" Target="../media/media2.WAV"/><Relationship Id="rId1" Type="http://schemas.openxmlformats.org/officeDocument/2006/relationships/audio" Target="file:///D:/Rung%20Chuong%20Vang/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gif"/><Relationship Id="rId5" Type="http://schemas.openxmlformats.org/officeDocument/2006/relationships/audio" Target="file:///D:/rung%20chuog%20vang/rung%20chuong.mp3" TargetMode="External"/><Relationship Id="rId10" Type="http://schemas.openxmlformats.org/officeDocument/2006/relationships/image" Target="../media/image7.gif"/><Relationship Id="rId4" Type="http://schemas.openxmlformats.org/officeDocument/2006/relationships/audio" Target="file:///D:/Rung%20Chuong%20Vang/chaomung.wav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3"/>
          <p:cNvSpPr>
            <a:spLocks noChangeArrowheads="1" noChangeShapeType="1" noTextEdit="1"/>
          </p:cNvSpPr>
          <p:nvPr/>
        </p:nvSpPr>
        <p:spPr bwMode="auto">
          <a:xfrm>
            <a:off x="3200400" y="2133600"/>
            <a:ext cx="5867400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565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8398" dir="3806097" algn="ctr" rotWithShape="0">
                    <a:srgbClr val="FF000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5</a:t>
            </a:r>
          </a:p>
        </p:txBody>
      </p:sp>
      <p:pic>
        <p:nvPicPr>
          <p:cNvPr id="2052" name="Picture 5" descr="xmascand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29276"/>
            <a:ext cx="3352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xmascand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24514"/>
            <a:ext cx="3352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162"/>
          <p:cNvPicPr>
            <a:picLocks noChangeAspect="1" noChangeArrowheads="1" noCrop="1"/>
          </p:cNvPicPr>
          <p:nvPr/>
        </p:nvPicPr>
        <p:blipFill>
          <a:blip r:embed="rId3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585196" y="1955266"/>
            <a:ext cx="14478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162"/>
          <p:cNvPicPr>
            <a:picLocks noChangeAspect="1" noChangeArrowheads="1" noCrop="1"/>
          </p:cNvPicPr>
          <p:nvPr/>
        </p:nvPicPr>
        <p:blipFill>
          <a:blip r:embed="rId3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9310688" y="1641476"/>
            <a:ext cx="14478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2513792" y="4620160"/>
            <a:ext cx="7405687" cy="822325"/>
          </a:xfrm>
          <a:noFill/>
        </p:spPr>
        <p:txBody>
          <a:bodyPr anchor="b" anchorCtr="1"/>
          <a:lstStyle/>
          <a:p>
            <a:pPr eaLnBrk="1" hangingPunct="1"/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ĐÔNG HẢI 1</a:t>
            </a:r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2128859" y="3200400"/>
            <a:ext cx="7987231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565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8398" dir="3806097" algn="ctr" rotWithShape="0">
                    <a:srgbClr val="FF000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Giải toán về tỉ số phần trăm ( tiếp theo 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0280" y="457201"/>
            <a:ext cx="7772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Nhiệt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liệt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chào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mừng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các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thầy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cô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giáo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về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dự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giờ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216998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5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2190680" y="136525"/>
            <a:ext cx="7996238" cy="10287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Câu 1: Chọn cách làm đúng: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5281613" y="3707192"/>
            <a:ext cx="1625600" cy="552450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>
            <a:spAutoFit/>
            <a:flatTx/>
          </a:bodyPr>
          <a:lstStyle/>
          <a:p>
            <a:pPr algn="ctr" eaLnBrk="1" hangingPunct="1">
              <a:defRPr/>
            </a:pPr>
            <a:r>
              <a:rPr lang="en-US" sz="3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Đáp</a:t>
            </a: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án</a:t>
            </a:r>
            <a:endParaRPr lang="en-US" sz="3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4810055" y="4696224"/>
            <a:ext cx="2757488" cy="862012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17" name="WordArt 12"/>
          <p:cNvSpPr>
            <a:spLocks noChangeArrowheads="1" noChangeShapeType="1" noTextEdit="1"/>
          </p:cNvSpPr>
          <p:nvPr/>
        </p:nvSpPr>
        <p:spPr bwMode="auto">
          <a:xfrm>
            <a:off x="3124201" y="1336675"/>
            <a:ext cx="10064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sp>
        <p:nvSpPr>
          <p:cNvPr id="92173" name="WordArt 13"/>
          <p:cNvSpPr>
            <a:spLocks noChangeArrowheads="1" noChangeShapeType="1" noTextEdit="1"/>
          </p:cNvSpPr>
          <p:nvPr/>
        </p:nvSpPr>
        <p:spPr bwMode="auto">
          <a:xfrm>
            <a:off x="9396412" y="51219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2174" name="WordArt 14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2175" name="WordArt 15"/>
          <p:cNvSpPr>
            <a:spLocks noChangeArrowheads="1" noChangeShapeType="1" noTextEdit="1"/>
          </p:cNvSpPr>
          <p:nvPr/>
        </p:nvSpPr>
        <p:spPr bwMode="auto">
          <a:xfrm>
            <a:off x="9382125" y="5075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2176" name="WordArt 16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2177" name="WordArt 17"/>
          <p:cNvSpPr>
            <a:spLocks noChangeArrowheads="1" noChangeShapeType="1" noTextEdit="1"/>
          </p:cNvSpPr>
          <p:nvPr/>
        </p:nvSpPr>
        <p:spPr bwMode="auto">
          <a:xfrm>
            <a:off x="9424988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2178" name="WordArt 18"/>
          <p:cNvSpPr>
            <a:spLocks noChangeArrowheads="1" noChangeShapeType="1" noTextEdit="1"/>
          </p:cNvSpPr>
          <p:nvPr/>
        </p:nvSpPr>
        <p:spPr bwMode="auto">
          <a:xfrm>
            <a:off x="9391650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343" name="AutoShape 33"/>
          <p:cNvSpPr>
            <a:spLocks noChangeArrowheads="1"/>
          </p:cNvSpPr>
          <p:nvPr/>
        </p:nvSpPr>
        <p:spPr bwMode="auto">
          <a:xfrm>
            <a:off x="8921751" y="4598988"/>
            <a:ext cx="1752600" cy="1752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EC9EC5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6000" b="1">
              <a:solidFill>
                <a:srgbClr val="FF0066"/>
              </a:solidFill>
              <a:latin typeface=".VnHelvetInsH" panose="020B7200000000000000" pitchFamily="34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243037" y="2528093"/>
            <a:ext cx="8229600" cy="27193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3340" name="Text Box 23"/>
          <p:cNvSpPr txBox="1">
            <a:spLocks noChangeArrowheads="1"/>
          </p:cNvSpPr>
          <p:nvPr/>
        </p:nvSpPr>
        <p:spPr bwMode="auto">
          <a:xfrm>
            <a:off x="6360319" y="2269332"/>
            <a:ext cx="6397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3341" name="Text Box 23"/>
          <p:cNvSpPr txBox="1">
            <a:spLocks noChangeArrowheads="1"/>
          </p:cNvSpPr>
          <p:nvPr/>
        </p:nvSpPr>
        <p:spPr bwMode="auto">
          <a:xfrm>
            <a:off x="792163" y="2273236"/>
            <a:ext cx="647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7206706" y="2224370"/>
            <a:ext cx="3429000" cy="72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2" tIns="54426" rIns="108852" bIns="54426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>
                <a:latin typeface="Times New Roman" panose="02020603050405020304" pitchFamily="18" charset="0"/>
              </a:rPr>
              <a:t>200 : 100 x 0,3 </a:t>
            </a:r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1820863" y="2233559"/>
            <a:ext cx="3460750" cy="72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2" tIns="54426" rIns="108852" bIns="54426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>
                <a:latin typeface="Times New Roman" panose="02020603050405020304" pitchFamily="18" charset="0"/>
              </a:rPr>
              <a:t>200 x 100 : 0,3</a:t>
            </a:r>
          </a:p>
        </p:txBody>
      </p:sp>
      <p:sp>
        <p:nvSpPr>
          <p:cNvPr id="36" name="Rectangle 49"/>
          <p:cNvSpPr>
            <a:spLocks noChangeArrowheads="1"/>
          </p:cNvSpPr>
          <p:nvPr/>
        </p:nvSpPr>
        <p:spPr bwMode="auto">
          <a:xfrm>
            <a:off x="3820319" y="1431419"/>
            <a:ext cx="5080000" cy="57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2" tIns="54426" rIns="108852" bIns="54426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30000"/>
              </a:spcBef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Tìm 0,3% của 200</a:t>
            </a:r>
          </a:p>
        </p:txBody>
      </p:sp>
      <p:sp>
        <p:nvSpPr>
          <p:cNvPr id="21" name="WordArt 34">
            <a:extLst>
              <a:ext uri="{FF2B5EF4-FFF2-40B4-BE49-F238E27FC236}">
                <a16:creationId xmlns:a16="http://schemas.microsoft.com/office/drawing/2014/main" id="{A903BA63-4C09-8045-986E-1CD45938A2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64651" y="5045138"/>
            <a:ext cx="1066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Hết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rPr>
              <a:t>giờ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65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92169" grpId="0" animBg="1"/>
      <p:bldP spid="92170" grpId="0" animBg="1"/>
      <p:bldP spid="92173" grpId="0" animBg="1"/>
      <p:bldP spid="92173" grpId="1" animBg="1"/>
      <p:bldP spid="92174" grpId="0" animBg="1"/>
      <p:bldP spid="92174" grpId="1" animBg="1"/>
      <p:bldP spid="92175" grpId="0" animBg="1"/>
      <p:bldP spid="92175" grpId="1" animBg="1"/>
      <p:bldP spid="92176" grpId="0" animBg="1"/>
      <p:bldP spid="92176" grpId="1" animBg="1"/>
      <p:bldP spid="92177" grpId="0" animBg="1"/>
      <p:bldP spid="92177" grpId="1" animBg="1"/>
      <p:bldP spid="92178" grpId="0" animBg="1"/>
      <p:bldP spid="92178" grpId="1" animBg="1"/>
      <p:bldP spid="13340" grpId="0"/>
      <p:bldP spid="13341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5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092450" y="304800"/>
            <a:ext cx="5670550" cy="10287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Câu 2:  20% của 400 là: </a:t>
            </a:r>
          </a:p>
        </p:txBody>
      </p:sp>
      <p:sp>
        <p:nvSpPr>
          <p:cNvPr id="92173" name="WordArt 13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2174" name="WordArt 14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2175" name="WordArt 15"/>
          <p:cNvSpPr>
            <a:spLocks noChangeArrowheads="1" noChangeShapeType="1" noTextEdit="1"/>
          </p:cNvSpPr>
          <p:nvPr/>
        </p:nvSpPr>
        <p:spPr bwMode="auto">
          <a:xfrm>
            <a:off x="9382125" y="5075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2176" name="WordArt 16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2177" name="WordArt 17"/>
          <p:cNvSpPr>
            <a:spLocks noChangeArrowheads="1" noChangeShapeType="1" noTextEdit="1"/>
          </p:cNvSpPr>
          <p:nvPr/>
        </p:nvSpPr>
        <p:spPr bwMode="auto">
          <a:xfrm>
            <a:off x="9424988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2178" name="WordArt 18"/>
          <p:cNvSpPr>
            <a:spLocks noChangeArrowheads="1" noChangeShapeType="1" noTextEdit="1"/>
          </p:cNvSpPr>
          <p:nvPr/>
        </p:nvSpPr>
        <p:spPr bwMode="auto">
          <a:xfrm>
            <a:off x="9391650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92179" name="WordArt 19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92180" name="WordArt 20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92181" name="WordArt 21"/>
          <p:cNvSpPr>
            <a:spLocks noChangeArrowheads="1" noChangeShapeType="1" noTextEdit="1"/>
          </p:cNvSpPr>
          <p:nvPr/>
        </p:nvSpPr>
        <p:spPr bwMode="auto">
          <a:xfrm>
            <a:off x="9382125" y="50895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92182" name="WordArt 22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92183" name="WordArt 23"/>
          <p:cNvSpPr>
            <a:spLocks noChangeArrowheads="1" noChangeShapeType="1" noTextEdit="1"/>
          </p:cNvSpPr>
          <p:nvPr/>
        </p:nvSpPr>
        <p:spPr bwMode="auto">
          <a:xfrm>
            <a:off x="9377363" y="51038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8763000" y="4656138"/>
            <a:ext cx="1752600" cy="1752600"/>
            <a:chOff x="4320" y="2928"/>
            <a:chExt cx="1104" cy="1104"/>
          </a:xfrm>
        </p:grpSpPr>
        <p:sp>
          <p:nvSpPr>
            <p:cNvPr id="15389" name="AutoShape 33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390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" pitchFamily="2" charset="0"/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" pitchFamily="2" charset="0"/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Oval 41"/>
          <p:cNvSpPr>
            <a:spLocks noChangeArrowheads="1"/>
          </p:cNvSpPr>
          <p:nvPr/>
        </p:nvSpPr>
        <p:spPr bwMode="auto">
          <a:xfrm>
            <a:off x="4626015" y="2489615"/>
            <a:ext cx="2166878" cy="1010408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2" tIns="54426" rIns="108852" bIns="54426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sz="3833" b="1">
                <a:solidFill>
                  <a:srgbClr val="FF0000"/>
                </a:solidFill>
                <a:latin typeface="Times New Roman" panose="02020603050405020304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368365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2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2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2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3" grpId="0" animBg="1"/>
      <p:bldP spid="92173" grpId="1" animBg="1"/>
      <p:bldP spid="92174" grpId="0" animBg="1"/>
      <p:bldP spid="92174" grpId="1" animBg="1"/>
      <p:bldP spid="92175" grpId="0" animBg="1"/>
      <p:bldP spid="92175" grpId="1" animBg="1"/>
      <p:bldP spid="92176" grpId="0" animBg="1"/>
      <p:bldP spid="92176" grpId="1" animBg="1"/>
      <p:bldP spid="92177" grpId="0" animBg="1"/>
      <p:bldP spid="92177" grpId="1" animBg="1"/>
      <p:bldP spid="92178" grpId="0" animBg="1"/>
      <p:bldP spid="92178" grpId="1" animBg="1"/>
      <p:bldP spid="92179" grpId="0" animBg="1"/>
      <p:bldP spid="92179" grpId="1" animBg="1"/>
      <p:bldP spid="92180" grpId="0" animBg="1"/>
      <p:bldP spid="92180" grpId="1" animBg="1"/>
      <p:bldP spid="92181" grpId="0" animBg="1"/>
      <p:bldP spid="92181" grpId="1" animBg="1"/>
      <p:bldP spid="92182" grpId="0" animBg="1"/>
      <p:bldP spid="92182" grpId="1" animBg="1"/>
      <p:bldP spid="92183" grpId="0" animBg="1"/>
      <p:bldP spid="92183" grpId="1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AutoShape 2"/>
          <p:cNvSpPr>
            <a:spLocks noChangeArrowheads="1"/>
          </p:cNvSpPr>
          <p:nvPr/>
        </p:nvSpPr>
        <p:spPr bwMode="auto">
          <a:xfrm>
            <a:off x="3960813" y="0"/>
            <a:ext cx="2540000" cy="1894417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08852" tIns="54426" rIns="108852" bIns="54426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sz="1500">
              <a:latin typeface="Verdana" panose="020B0604030504040204" pitchFamily="34" charset="0"/>
            </a:endParaRPr>
          </a:p>
        </p:txBody>
      </p:sp>
      <p:sp>
        <p:nvSpPr>
          <p:cNvPr id="121859" name="AutoShape 3"/>
          <p:cNvSpPr>
            <a:spLocks noChangeArrowheads="1"/>
          </p:cNvSpPr>
          <p:nvPr/>
        </p:nvSpPr>
        <p:spPr bwMode="auto">
          <a:xfrm>
            <a:off x="609865" y="554303"/>
            <a:ext cx="3352271" cy="1905000"/>
          </a:xfrm>
          <a:prstGeom prst="star24">
            <a:avLst>
              <a:gd name="adj" fmla="val 6477"/>
            </a:avLst>
          </a:prstGeom>
          <a:solidFill>
            <a:srgbClr val="FF0000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852" tIns="54426" rIns="108852" bIns="54426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sz="1500">
              <a:latin typeface="Verdana" panose="020B0604030504040204" pitchFamily="34" charset="0"/>
            </a:endParaRPr>
          </a:p>
        </p:txBody>
      </p:sp>
      <p:pic>
        <p:nvPicPr>
          <p:cNvPr id="121860" name="09 - vox Paradis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729" y="-3048000"/>
            <a:ext cx="406136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WordArt 5"/>
          <p:cNvSpPr>
            <a:spLocks noChangeArrowheads="1" noChangeShapeType="1" noTextEdit="1"/>
          </p:cNvSpPr>
          <p:nvPr/>
        </p:nvSpPr>
        <p:spPr bwMode="auto">
          <a:xfrm>
            <a:off x="1333500" y="161396"/>
            <a:ext cx="9558073" cy="14896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b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BÀI HỌC KẾT THÚC</a:t>
            </a:r>
          </a:p>
        </p:txBody>
      </p:sp>
      <p:sp>
        <p:nvSpPr>
          <p:cNvPr id="121863" name="AutoShape 7"/>
          <p:cNvSpPr>
            <a:spLocks noChangeArrowheads="1"/>
          </p:cNvSpPr>
          <p:nvPr/>
        </p:nvSpPr>
        <p:spPr bwMode="auto">
          <a:xfrm>
            <a:off x="5972969" y="1133740"/>
            <a:ext cx="3353593" cy="1905000"/>
          </a:xfrm>
          <a:prstGeom prst="star24">
            <a:avLst>
              <a:gd name="adj" fmla="val 6477"/>
            </a:avLst>
          </a:prstGeom>
          <a:solidFill>
            <a:srgbClr val="FF0000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852" tIns="54426" rIns="108852" bIns="54426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sz="1500">
              <a:latin typeface="Verdana" panose="020B0604030504040204" pitchFamily="34" charset="0"/>
            </a:endParaRP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auto">
          <a:xfrm>
            <a:off x="9842500" y="2286000"/>
            <a:ext cx="2022740" cy="1841500"/>
          </a:xfrm>
          <a:prstGeom prst="star32">
            <a:avLst>
              <a:gd name="adj" fmla="val 6361"/>
            </a:avLst>
          </a:prstGeom>
          <a:solidFill>
            <a:srgbClr val="33CC33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852" tIns="54426" rIns="108852" bIns="54426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sz="1500">
              <a:latin typeface="Verdana" panose="020B0604030504040204" pitchFamily="34" charset="0"/>
            </a:endParaRPr>
          </a:p>
        </p:txBody>
      </p:sp>
      <p:sp>
        <p:nvSpPr>
          <p:cNvPr id="121867" name="AutoShape 11"/>
          <p:cNvSpPr>
            <a:spLocks noChangeArrowheads="1"/>
          </p:cNvSpPr>
          <p:nvPr/>
        </p:nvSpPr>
        <p:spPr bwMode="auto">
          <a:xfrm>
            <a:off x="635000" y="2730500"/>
            <a:ext cx="2540000" cy="1587500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08852" tIns="54426" rIns="108852" bIns="54426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sz="1500">
              <a:latin typeface="Verdana" panose="020B0604030504040204" pitchFamily="34" charset="0"/>
            </a:endParaRPr>
          </a:p>
        </p:txBody>
      </p:sp>
      <p:pic>
        <p:nvPicPr>
          <p:cNvPr id="39945" name="Picture 1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1905001"/>
            <a:ext cx="5394854" cy="411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3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2" y="1042459"/>
            <a:ext cx="2779448" cy="499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4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08" y="5588000"/>
            <a:ext cx="152929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0" y="5143500"/>
            <a:ext cx="12192000" cy="8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500" b="1">
                <a:solidFill>
                  <a:schemeClr val="hlink"/>
                </a:solidFill>
                <a:latin typeface="Times New Roman" panose="02020603050405020304" pitchFamily="18" charset="0"/>
              </a:rPr>
              <a:t>Chúc các thầy cô vui khỏe!</a:t>
            </a:r>
          </a:p>
        </p:txBody>
      </p:sp>
      <p:pic>
        <p:nvPicPr>
          <p:cNvPr id="39949" name="Picture 2" descr="SJ1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00"/>
            <a:ext cx="152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2" descr="SJ1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032500"/>
            <a:ext cx="152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3" descr="gh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6400271"/>
            <a:ext cx="9194271" cy="45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Hat Gao Lang Ta - Various Artists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3325813"/>
            <a:ext cx="203729" cy="20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8" descr="bfd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64000"/>
            <a:ext cx="11684000" cy="120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270500" y="2921000"/>
            <a:ext cx="1225021" cy="1008063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08852" tIns="54426" rIns="108852" bIns="54426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sz="15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32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218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218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9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3000"/>
                                        <p:tgtEl>
                                          <p:spTgt spid="12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0" fill="hold"/>
                                        <p:tgtEl>
                                          <p:spTgt spid="399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860"/>
                </p:tgtEl>
              </p:cMediaNode>
            </p:audio>
            <p:audio>
              <p:cMediaNode>
                <p:cTn id="1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52"/>
                </p:tgtEl>
              </p:cMediaNode>
            </p:audio>
          </p:childTnLst>
        </p:cTn>
      </p:par>
    </p:tnLst>
    <p:bldLst>
      <p:bldP spid="121858" grpId="0" animBg="1"/>
      <p:bldP spid="121858" grpId="1" animBg="1"/>
      <p:bldP spid="121858" grpId="2" animBg="1"/>
      <p:bldP spid="121859" grpId="0" animBg="1"/>
      <p:bldP spid="121859" grpId="1" animBg="1"/>
      <p:bldP spid="121859" grpId="2" animBg="1"/>
      <p:bldP spid="121863" grpId="0" animBg="1"/>
      <p:bldP spid="121863" grpId="1" animBg="1"/>
      <p:bldP spid="121863" grpId="2" animBg="1"/>
      <p:bldP spid="121866" grpId="0" animBg="1"/>
      <p:bldP spid="121866" grpId="1" animBg="1"/>
      <p:bldP spid="121866" grpId="2" animBg="1"/>
      <p:bldP spid="121867" grpId="0" animBg="1"/>
      <p:bldP spid="121867" grpId="1" animBg="1"/>
      <p:bldP spid="121867" grpId="2" animBg="1"/>
      <p:bldP spid="121871" grpId="0" build="allAtOnce"/>
      <p:bldP spid="121865" grpId="0" animBg="1"/>
      <p:bldP spid="121865" grpId="1" animBg="1"/>
      <p:bldP spid="12186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mến yêu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4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2" tIns="54426" rIns="108852" bIns="54426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500">
              <a:latin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03241" y="2245654"/>
            <a:ext cx="960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tỉ số phần trăm của: 3 và 4 </a:t>
            </a:r>
          </a:p>
        </p:txBody>
      </p:sp>
    </p:spTree>
    <p:extLst>
      <p:ext uri="{BB962C8B-B14F-4D97-AF65-F5344CB8AC3E}">
        <p14:creationId xmlns:p14="http://schemas.microsoft.com/office/powerpoint/2010/main" val="3455383978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162" y="686247"/>
            <a:ext cx="105993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a, Ví dụ 1: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trường tiểu học có 800 học sinh, trong đó                                                .Tính số học sinh nữ của trường đó.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6617" y="1694379"/>
            <a:ext cx="583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nữ chiếm 52,5%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6676" y="3815046"/>
            <a:ext cx="220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8791" y="3769391"/>
            <a:ext cx="591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100%      :   800 học sinh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791" y="4590377"/>
            <a:ext cx="591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52,5%     :     ?   học sinh</a:t>
            </a:r>
          </a:p>
        </p:txBody>
      </p:sp>
    </p:spTree>
    <p:extLst>
      <p:ext uri="{BB962C8B-B14F-4D97-AF65-F5344CB8AC3E}">
        <p14:creationId xmlns:p14="http://schemas.microsoft.com/office/powerpoint/2010/main" val="22246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5" grpId="2"/>
      <p:bldP spid="2" grpId="0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772" y="471339"/>
            <a:ext cx="1033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b, Bài toán:                                                                 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Một người gửi tiết kiệm 1 000 000 đồng. Tính số tiền lãi sau một tháng. 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6790" y="870788"/>
            <a:ext cx="793577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Lãi suất tiết kiệm là 0,5% một tháng.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719" y="2550512"/>
            <a:ext cx="102020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Số tiền lãi sau một tháng là: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1 000 000 : 100 x 0,5 = 5 000 ( đồng )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Đáp số: 5 000 đồng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6360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3" grpId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86" y="2235542"/>
            <a:ext cx="1162962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Bài toán: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Lãi suất tiết kiệm là 0,5% một tháng. Một người gửi tiết kiệm 5 000 000 đồng. Hỏi sau một tháng cả số tiền gửi và số tiền lãi là bao nhiêu?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886235" y="300445"/>
            <a:ext cx="0" cy="62179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783771"/>
            <a:ext cx="59044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tiền lãi sau một tháng là: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1 000 000 : 100 x 0,5 = 5 000 ( đồng )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Đáp số: 5 000 đồng</a:t>
            </a:r>
          </a:p>
          <a:p>
            <a:pPr algn="ctr"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412" y="783771"/>
            <a:ext cx="59044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Số tiền lãi sau một tháng là: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5 000 000 : 100 x 0,5 = 25 000 (đồng)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Sau một tháng cả số tiền gửi và số tiền lãi là: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5 000 000 + 25 000 = 5 025 000 (đồng)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Đáp số: 5 025 000 đồng</a:t>
            </a:r>
          </a:p>
          <a:p>
            <a:pPr algn="ctr"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" y="260550"/>
            <a:ext cx="170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8731" y="260550"/>
            <a:ext cx="169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2</a:t>
            </a:r>
          </a:p>
        </p:txBody>
      </p:sp>
    </p:spTree>
    <p:extLst>
      <p:ext uri="{BB962C8B-B14F-4D97-AF65-F5344CB8AC3E}">
        <p14:creationId xmlns:p14="http://schemas.microsoft.com/office/powerpoint/2010/main" val="2541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886235" y="300445"/>
            <a:ext cx="0" cy="62179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18177" y="1337562"/>
            <a:ext cx="590441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vải may quần là: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345 : 100 x 40 = 138 ( m )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Số vải may áo là: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345 – 138 = 207 ( m )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Đáp số: 207 m vải</a:t>
            </a:r>
          </a:p>
          <a:p>
            <a:pPr algn="ctr"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6235" y="1348600"/>
            <a:ext cx="59044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Số vải may áo chiếm số phần trăm tổng số vải là: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100% - 40% = 60%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Số vải may áo là: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345 : 100 x 60 = 207 ( m )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Đáp số: 207 m vải</a:t>
            </a:r>
          </a:p>
          <a:p>
            <a:pPr algn="ctr"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959" y="866989"/>
            <a:ext cx="133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4642" y="866989"/>
            <a:ext cx="133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9093" y="154546"/>
            <a:ext cx="206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3/ 77</a:t>
            </a:r>
          </a:p>
        </p:txBody>
      </p:sp>
    </p:spTree>
    <p:extLst>
      <p:ext uri="{BB962C8B-B14F-4D97-AF65-F5344CB8AC3E}">
        <p14:creationId xmlns:p14="http://schemas.microsoft.com/office/powerpoint/2010/main" val="3982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beep364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4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038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7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6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2667000" y="44958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" pitchFamily="2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2134950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  <p:bldLst>
      <p:bldP spid="109586" grpId="0" animBg="1"/>
      <p:bldP spid="10958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467</Words>
  <Application>Microsoft Macintosh PowerPoint</Application>
  <PresentationFormat>Widescreen</PresentationFormat>
  <Paragraphs>79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.VnHelvetInsH</vt:lpstr>
      <vt:lpstr>Arial</vt:lpstr>
      <vt:lpstr>Calibri</vt:lpstr>
      <vt:lpstr>Calibri Light</vt:lpstr>
      <vt:lpstr>Impact</vt:lpstr>
      <vt:lpstr>Times</vt:lpstr>
      <vt:lpstr>Times New Roman</vt:lpstr>
      <vt:lpstr>Verdana</vt:lpstr>
      <vt:lpstr>VNI-Times</vt:lpstr>
      <vt:lpstr>Office Theme</vt:lpstr>
      <vt:lpstr>TRƯỜNG TIỂU HỌC ĐÔNG HẢI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ĐÔNG HẢI 1</dc:title>
  <dc:creator>DELL</dc:creator>
  <cp:lastModifiedBy>Nguyệt Phạm</cp:lastModifiedBy>
  <cp:revision>36</cp:revision>
  <dcterms:created xsi:type="dcterms:W3CDTF">2018-11-19T01:00:34Z</dcterms:created>
  <dcterms:modified xsi:type="dcterms:W3CDTF">2023-12-02T02:51:56Z</dcterms:modified>
</cp:coreProperties>
</file>