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8"/>
  </p:notesMasterIdLst>
  <p:sldIdLst>
    <p:sldId id="653" r:id="rId2"/>
    <p:sldId id="657" r:id="rId3"/>
    <p:sldId id="660" r:id="rId4"/>
    <p:sldId id="729" r:id="rId5"/>
    <p:sldId id="730" r:id="rId6"/>
    <p:sldId id="687" r:id="rId7"/>
    <p:sldId id="296" r:id="rId8"/>
    <p:sldId id="731" r:id="rId9"/>
    <p:sldId id="732" r:id="rId10"/>
    <p:sldId id="719" r:id="rId11"/>
    <p:sldId id="733" r:id="rId12"/>
    <p:sldId id="720" r:id="rId13"/>
    <p:sldId id="734" r:id="rId14"/>
    <p:sldId id="721" r:id="rId15"/>
    <p:sldId id="722" r:id="rId16"/>
    <p:sldId id="723" r:id="rId17"/>
    <p:sldId id="735" r:id="rId18"/>
    <p:sldId id="724" r:id="rId19"/>
    <p:sldId id="698" r:id="rId20"/>
    <p:sldId id="727" r:id="rId21"/>
    <p:sldId id="712" r:id="rId22"/>
    <p:sldId id="713" r:id="rId23"/>
    <p:sldId id="728" r:id="rId24"/>
    <p:sldId id="715" r:id="rId25"/>
    <p:sldId id="716" r:id="rId26"/>
    <p:sldId id="679" r:id="rId27"/>
  </p:sldIdLst>
  <p:sldSz cx="12161838" cy="6858000"/>
  <p:notesSz cx="6858000" cy="9144000"/>
  <p:embeddedFontLst>
    <p:embeddedFont>
      <p:font typeface=".TMC-Ong Do"/>
      <p:regular r:id="rId29"/>
    </p:embeddedFont>
    <p:embeddedFont>
      <p:font typeface="AvantGarde" panose="00000400000000000000" charset="0"/>
      <p:regular r:id="rId30"/>
    </p:embeddedFont>
    <p:embeddedFont>
      <p:font typeface="Londrina Solid" panose="020B0604020202020204" charset="0"/>
      <p:regular r:id="rId31"/>
    </p:embeddedFont>
    <p:embeddedFont>
      <p:font typeface="Poppi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  <a:srgbClr val="000000"/>
    <a:srgbClr val="CAF5B5"/>
    <a:srgbClr val="CCF797"/>
    <a:srgbClr val="DBFB93"/>
    <a:srgbClr val="C5FA94"/>
    <a:srgbClr val="CFD982"/>
    <a:srgbClr val="2FB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140157-ECE1-4FC2-97AC-F8D410F6F7BB}">
  <a:tblStyle styleId="{03140157-ECE1-4FC2-97AC-F8D410F6F7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5" autoAdjust="0"/>
    <p:restoredTop sz="88398" autoAdjust="0"/>
  </p:normalViewPr>
  <p:slideViewPr>
    <p:cSldViewPr snapToGrid="0">
      <p:cViewPr varScale="1">
        <p:scale>
          <a:sx n="58" d="100"/>
          <a:sy n="58" d="100"/>
        </p:scale>
        <p:origin x="4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Ghi thứ ngày nữa nhé thầy cô!</a:t>
            </a:r>
          </a:p>
        </p:txBody>
      </p:sp>
    </p:spTree>
    <p:extLst>
      <p:ext uri="{BB962C8B-B14F-4D97-AF65-F5344CB8AC3E}">
        <p14:creationId xmlns:p14="http://schemas.microsoft.com/office/powerpoint/2010/main" val="1815736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chia cột trên bảng lớp, 4 cột tương đương 4 đội, mời HS lên điền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7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đọc câu lệnh, đọc đoạn văn</a:t>
            </a:r>
          </a:p>
          <a:p>
            <a:r>
              <a:rPr lang="en-US"/>
              <a:t>GV có thể cho HS thảo luận nhóm tìm câu trả lời</a:t>
            </a:r>
          </a:p>
        </p:txBody>
      </p:sp>
    </p:spTree>
    <p:extLst>
      <p:ext uri="{BB962C8B-B14F-4D97-AF65-F5344CB8AC3E}">
        <p14:creationId xmlns:p14="http://schemas.microsoft.com/office/powerpoint/2010/main" val="838988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chơi nhóm đôi hoặc nhóm 3, mỗi bạn chơi riêng ở sách của mình</a:t>
            </a:r>
          </a:p>
        </p:txBody>
      </p:sp>
    </p:spTree>
    <p:extLst>
      <p:ext uri="{BB962C8B-B14F-4D97-AF65-F5344CB8AC3E}">
        <p14:creationId xmlns:p14="http://schemas.microsoft.com/office/powerpoint/2010/main" val="149483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chơi nhóm đôi hoặc nhóm 3, mỗi bạn chơi riêng ở sách của mình</a:t>
            </a:r>
          </a:p>
        </p:txBody>
      </p:sp>
    </p:spTree>
    <p:extLst>
      <p:ext uri="{BB962C8B-B14F-4D97-AF65-F5344CB8AC3E}">
        <p14:creationId xmlns:p14="http://schemas.microsoft.com/office/powerpoint/2010/main" val="296206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1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GỌI 1 HS ĐẦU TÌM 1 TỪ, SAU ĐÓ HS ĐÓ CHỈ VÀO 1 HS BẤT KÌ VÀ TRONG VÒNG 3 GIÂY HS ĐÓ PHẢI NÓI ĐƯỢC 1 TỪ KHÁC. NẾU K NÓI ĐÚNG HOẶC CHẬM HƠN 3 giây THÌ LOẠI NGƯỜI ĐÓ VÀ BẠN TRƯỚC ĐÓ SẼ GỌI LẠI BẠN KHÁC.</a:t>
            </a:r>
          </a:p>
        </p:txBody>
      </p:sp>
    </p:spTree>
    <p:extLst>
      <p:ext uri="{BB962C8B-B14F-4D97-AF65-F5344CB8AC3E}">
        <p14:creationId xmlns:p14="http://schemas.microsoft.com/office/powerpoint/2010/main" val="89958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hđ cho HS đặt câu trước rồi đưa minh hoạ sau. </a:t>
            </a:r>
            <a:br>
              <a:rPr lang="en-US"/>
            </a:br>
            <a:r>
              <a:rPr lang="en-US"/>
              <a:t>GV có thể cho HS làm vào vở câu này</a:t>
            </a:r>
          </a:p>
        </p:txBody>
      </p:sp>
    </p:spTree>
    <p:extLst>
      <p:ext uri="{BB962C8B-B14F-4D97-AF65-F5344CB8AC3E}">
        <p14:creationId xmlns:p14="http://schemas.microsoft.com/office/powerpoint/2010/main" val="4049420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hđ cho HS đặt câu trước rồi đưa minh hoạ sau. </a:t>
            </a:r>
            <a:br>
              <a:rPr lang="en-US"/>
            </a:br>
            <a:r>
              <a:rPr lang="en-US"/>
              <a:t>GV có thể cho HS làm vào vở câu này</a:t>
            </a:r>
          </a:p>
        </p:txBody>
      </p:sp>
    </p:spTree>
    <p:extLst>
      <p:ext uri="{BB962C8B-B14F-4D97-AF65-F5344CB8AC3E}">
        <p14:creationId xmlns:p14="http://schemas.microsoft.com/office/powerpoint/2010/main" val="3078145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6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Chào mừng các em đến với tiết học TV ngày hôm nay nhé!</a:t>
            </a:r>
          </a:p>
        </p:txBody>
      </p:sp>
    </p:spTree>
    <p:extLst>
      <p:ext uri="{BB962C8B-B14F-4D97-AF65-F5344CB8AC3E}">
        <p14:creationId xmlns:p14="http://schemas.microsoft.com/office/powerpoint/2010/main" val="4255852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3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6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1551c9198ce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1" name="Google Shape;4381;g1551c9198ce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Hoạt động khởi động ngoài lồng ghép kiến thức thì còn để dẫn dắt HS vào bài mới, đặc biệt là để </a:t>
            </a:r>
            <a:r>
              <a:rPr lang="en-US" b="1"/>
              <a:t>tạo tâm thế thoải mái, vui vẻ cho HS </a:t>
            </a:r>
            <a:r>
              <a:rPr lang="en-US"/>
              <a:t>khi bắt đầu học nên thầy cô đừng quá nặng nề về kiến thức mà hãy làm sao để HS hào hứng bước vào tiết học nhé!</a:t>
            </a:r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Những bộ phận đó thuộc nhóm từ loại gì các em biết không?</a:t>
            </a:r>
          </a:p>
          <a:p>
            <a:r>
              <a:rPr lang="en-US"/>
              <a:t>Bài học hôm nay của chúng ta sẽ tìm hiểu về nhóm từ loại này. Mời các em cùng bước vào bai học nhé!</a:t>
            </a:r>
          </a:p>
        </p:txBody>
      </p:sp>
    </p:spTree>
    <p:extLst>
      <p:ext uri="{BB962C8B-B14F-4D97-AF65-F5344CB8AC3E}">
        <p14:creationId xmlns:p14="http://schemas.microsoft.com/office/powerpoint/2010/main" val="189327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8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đọc câu lệnh, đọc đoạn văn</a:t>
            </a:r>
          </a:p>
          <a:p>
            <a:r>
              <a:rPr lang="en-US"/>
              <a:t>GV có thể cho HS thảo luận nhóm tìm câu trả lời</a:t>
            </a:r>
          </a:p>
        </p:txBody>
      </p:sp>
    </p:spTree>
    <p:extLst>
      <p:ext uri="{BB962C8B-B14F-4D97-AF65-F5344CB8AC3E}">
        <p14:creationId xmlns:p14="http://schemas.microsoft.com/office/powerpoint/2010/main" val="386855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đọc câu lệnh, đọc đoạn văn</a:t>
            </a:r>
          </a:p>
          <a:p>
            <a:r>
              <a:rPr lang="en-US"/>
              <a:t>GV có thể cho HS thảo luận nhóm tìm câu trả lời</a:t>
            </a:r>
          </a:p>
        </p:txBody>
      </p:sp>
    </p:spTree>
    <p:extLst>
      <p:ext uri="{BB962C8B-B14F-4D97-AF65-F5344CB8AC3E}">
        <p14:creationId xmlns:p14="http://schemas.microsoft.com/office/powerpoint/2010/main" val="396670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đọc câu lệnh, đọc đoạn văn</a:t>
            </a:r>
          </a:p>
          <a:p>
            <a:r>
              <a:rPr lang="en-US"/>
              <a:t>GV có thể cho HS thảo luận nhóm tìm câu trả lời</a:t>
            </a:r>
          </a:p>
        </p:txBody>
      </p:sp>
    </p:spTree>
    <p:extLst>
      <p:ext uri="{BB962C8B-B14F-4D97-AF65-F5344CB8AC3E}">
        <p14:creationId xmlns:p14="http://schemas.microsoft.com/office/powerpoint/2010/main" val="22020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413673" y="-811867"/>
            <a:ext cx="4305622" cy="3087733"/>
          </a:xfrm>
          <a:custGeom>
            <a:avLst/>
            <a:gdLst/>
            <a:ahLst/>
            <a:cxnLst/>
            <a:rect l="l" t="t" r="r" b="b"/>
            <a:pathLst>
              <a:path w="129489" h="92632" extrusionOk="0">
                <a:moveTo>
                  <a:pt x="0" y="92632"/>
                </a:moveTo>
                <a:cubicBezTo>
                  <a:pt x="5896" y="84525"/>
                  <a:pt x="10017" y="74524"/>
                  <a:pt x="18136" y="68645"/>
                </a:cubicBezTo>
                <a:cubicBezTo>
                  <a:pt x="25365" y="63410"/>
                  <a:pt x="39735" y="59578"/>
                  <a:pt x="44853" y="66890"/>
                </a:cubicBezTo>
                <a:cubicBezTo>
                  <a:pt x="47220" y="70272"/>
                  <a:pt x="46102" y="76151"/>
                  <a:pt x="43293" y="79176"/>
                </a:cubicBezTo>
                <a:cubicBezTo>
                  <a:pt x="40942" y="81708"/>
                  <a:pt x="36406" y="82483"/>
                  <a:pt x="33152" y="81321"/>
                </a:cubicBezTo>
                <a:cubicBezTo>
                  <a:pt x="25935" y="78744"/>
                  <a:pt x="23931" y="64395"/>
                  <a:pt x="29057" y="58699"/>
                </a:cubicBezTo>
                <a:cubicBezTo>
                  <a:pt x="41489" y="44886"/>
                  <a:pt x="64232" y="46643"/>
                  <a:pt x="82101" y="41538"/>
                </a:cubicBezTo>
                <a:cubicBezTo>
                  <a:pt x="102298" y="35768"/>
                  <a:pt x="129489" y="21005"/>
                  <a:pt x="129489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" name="Google Shape;20;p3"/>
          <p:cNvSpPr/>
          <p:nvPr/>
        </p:nvSpPr>
        <p:spPr>
          <a:xfrm>
            <a:off x="361670" y="6092626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1;p3"/>
          <p:cNvSpPr/>
          <p:nvPr/>
        </p:nvSpPr>
        <p:spPr>
          <a:xfrm>
            <a:off x="8555060" y="619101"/>
            <a:ext cx="838373" cy="118131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2" name="Google Shape;22;p3"/>
          <p:cNvGrpSpPr/>
          <p:nvPr/>
        </p:nvGrpSpPr>
        <p:grpSpPr>
          <a:xfrm>
            <a:off x="11130288" y="5779789"/>
            <a:ext cx="672200" cy="800076"/>
            <a:chOff x="3251850" y="687425"/>
            <a:chExt cx="266519" cy="316436"/>
          </a:xfrm>
        </p:grpSpPr>
        <p:sp>
          <p:nvSpPr>
            <p:cNvPr id="23" name="Google Shape;23;p3"/>
            <p:cNvSpPr/>
            <p:nvPr/>
          </p:nvSpPr>
          <p:spPr>
            <a:xfrm>
              <a:off x="3251850" y="687425"/>
              <a:ext cx="169200" cy="160800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597945">
              <a:off x="3391630" y="882406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1281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07552" y="-257886"/>
            <a:ext cx="2537511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6231" y="5821547"/>
            <a:ext cx="699398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576878" y="5821547"/>
            <a:ext cx="699398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441" y="-257886"/>
            <a:ext cx="2537511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22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57682" y="713269"/>
            <a:ext cx="10247284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17523" y="5689880"/>
            <a:ext cx="1657011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1916" y="5689880"/>
            <a:ext cx="1657011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5729" y="2005742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67264" y="539727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020" y="437413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58519" y="322792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29435" y="6384938"/>
            <a:ext cx="357519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443036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1_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1145" y="-317936"/>
            <a:ext cx="2160405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001" y="-453541"/>
            <a:ext cx="2944551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53361" y="-248837"/>
            <a:ext cx="2160405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27069" y="-384443"/>
            <a:ext cx="2944551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7238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43923" y="5721742"/>
            <a:ext cx="609104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897916" y="6060025"/>
            <a:ext cx="472857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16520" y="6415652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4397" y="4020383"/>
            <a:ext cx="357525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49643" y="2443934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09366" y="719821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52487" y="2925819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388783" y="4705479"/>
            <a:ext cx="284930" cy="33035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66625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54527" y="2244605"/>
            <a:ext cx="6653567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54527" y="3372597"/>
            <a:ext cx="6653567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68860" y="6144053"/>
            <a:ext cx="24038292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491" y="-188798"/>
            <a:ext cx="3354278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8999832" y="-188798"/>
            <a:ext cx="3354278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1177" y="5416959"/>
            <a:ext cx="2211510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57746" y="5787599"/>
            <a:ext cx="1428313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29523" y="5745256"/>
            <a:ext cx="641505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7750" y="6464513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28745" y="6543670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5534" y="4512560"/>
            <a:ext cx="357518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20072" y="316025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57098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48747" y="1568467"/>
            <a:ext cx="10264543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44971" y="292533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281244" y="347126"/>
            <a:ext cx="8884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13255" y="149639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30063" y="454423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15374" y="180666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36992" y="14965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1971644" y="738327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62520" y="564825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25584" y="3067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2275" y="4312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407" y="19883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2866" y="347110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06997" y="3471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26624" y="132371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2591" y="1922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1629" y="408489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6525" y="1661057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74918" y="4046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44124" y="1207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19269" y="306743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69621" y="1207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33308" y="120723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24184" y="294224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679274" y="1760013"/>
            <a:ext cx="89060" cy="88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18858" y="2278952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17448" y="1988451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02757" y="1125468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0510" y="952251"/>
            <a:ext cx="89020" cy="8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26337" y="404759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55493" y="2671141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29363" y="183769"/>
            <a:ext cx="89020" cy="8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292934" y="119698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880220" y="56487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2147" y="183741"/>
            <a:ext cx="89060" cy="88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60669" y="192363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5970" y="776088"/>
            <a:ext cx="89020" cy="8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1624" y="431334"/>
            <a:ext cx="89107" cy="888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0480" y="166100"/>
            <a:ext cx="89107" cy="888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594" y="8371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6752" y="25490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80266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5093719">
            <a:off x="11286377" y="2422547"/>
            <a:ext cx="840324" cy="11782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" name="Google Shape;27;p4"/>
          <p:cNvGrpSpPr/>
          <p:nvPr/>
        </p:nvGrpSpPr>
        <p:grpSpPr>
          <a:xfrm>
            <a:off x="325692" y="3349900"/>
            <a:ext cx="278842" cy="260000"/>
            <a:chOff x="2803325" y="4061175"/>
            <a:chExt cx="209650" cy="195000"/>
          </a:xfrm>
        </p:grpSpPr>
        <p:sp>
          <p:nvSpPr>
            <p:cNvPr id="28" name="Google Shape;28;p4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4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30;p4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4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" name="Google Shape;34;p4"/>
          <p:cNvSpPr/>
          <p:nvPr/>
        </p:nvSpPr>
        <p:spPr>
          <a:xfrm rot="597038">
            <a:off x="11455635" y="5610352"/>
            <a:ext cx="254001" cy="242072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472784" y="399490"/>
            <a:ext cx="278839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191987" y="31024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84013" y="63032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5692" y="1787267"/>
            <a:ext cx="278842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 rot="10800000" flipH="1">
            <a:off x="9126267" y="4520483"/>
            <a:ext cx="4009277" cy="2723751"/>
          </a:xfrm>
          <a:custGeom>
            <a:avLst/>
            <a:gdLst/>
            <a:ahLst/>
            <a:cxnLst/>
            <a:rect l="l" t="t" r="r" b="b"/>
            <a:pathLst>
              <a:path w="95947" h="58504" extrusionOk="0">
                <a:moveTo>
                  <a:pt x="95947" y="58504"/>
                </a:moveTo>
                <a:cubicBezTo>
                  <a:pt x="95193" y="47952"/>
                  <a:pt x="81683" y="40797"/>
                  <a:pt x="71375" y="38418"/>
                </a:cubicBezTo>
                <a:cubicBezTo>
                  <a:pt x="59730" y="35731"/>
                  <a:pt x="45114" y="37898"/>
                  <a:pt x="36663" y="29447"/>
                </a:cubicBezTo>
                <a:cubicBezTo>
                  <a:pt x="35058" y="27842"/>
                  <a:pt x="33783" y="24664"/>
                  <a:pt x="35103" y="22817"/>
                </a:cubicBezTo>
                <a:cubicBezTo>
                  <a:pt x="36689" y="20597"/>
                  <a:pt x="40916" y="19423"/>
                  <a:pt x="43098" y="21061"/>
                </a:cubicBezTo>
                <a:cubicBezTo>
                  <a:pt x="45055" y="22530"/>
                  <a:pt x="46256" y="25854"/>
                  <a:pt x="45243" y="28082"/>
                </a:cubicBezTo>
                <a:cubicBezTo>
                  <a:pt x="43979" y="30864"/>
                  <a:pt x="39907" y="31584"/>
                  <a:pt x="36858" y="31787"/>
                </a:cubicBezTo>
                <a:cubicBezTo>
                  <a:pt x="28329" y="32356"/>
                  <a:pt x="25203" y="19145"/>
                  <a:pt x="20672" y="11896"/>
                </a:cubicBezTo>
                <a:cubicBezTo>
                  <a:pt x="16458" y="5154"/>
                  <a:pt x="7950" y="0"/>
                  <a:pt x="0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9"/>
          <p:cNvSpPr/>
          <p:nvPr/>
        </p:nvSpPr>
        <p:spPr>
          <a:xfrm rot="10800000" flipH="1">
            <a:off x="-780298" y="-360876"/>
            <a:ext cx="4480688" cy="1428733"/>
          </a:xfrm>
          <a:custGeom>
            <a:avLst/>
            <a:gdLst/>
            <a:ahLst/>
            <a:cxnLst/>
            <a:rect l="l" t="t" r="r" b="b"/>
            <a:pathLst>
              <a:path w="134754" h="42862" extrusionOk="0">
                <a:moveTo>
                  <a:pt x="0" y="934"/>
                </a:moveTo>
                <a:cubicBezTo>
                  <a:pt x="11088" y="12022"/>
                  <a:pt x="31155" y="14070"/>
                  <a:pt x="46218" y="9710"/>
                </a:cubicBezTo>
                <a:cubicBezTo>
                  <a:pt x="51328" y="8231"/>
                  <a:pt x="62235" y="4971"/>
                  <a:pt x="59284" y="544"/>
                </a:cubicBezTo>
                <a:cubicBezTo>
                  <a:pt x="58014" y="-1361"/>
                  <a:pt x="52669" y="2365"/>
                  <a:pt x="53629" y="4444"/>
                </a:cubicBezTo>
                <a:cubicBezTo>
                  <a:pt x="60035" y="18324"/>
                  <a:pt x="83431" y="11324"/>
                  <a:pt x="98482" y="14000"/>
                </a:cubicBezTo>
                <a:cubicBezTo>
                  <a:pt x="113695" y="16704"/>
                  <a:pt x="134754" y="27411"/>
                  <a:pt x="134754" y="42862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68115" y="2017356"/>
            <a:ext cx="278839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287317" y="5544102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0792" y="6372926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5692" y="2474933"/>
            <a:ext cx="278842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_ONLY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8"/>
          <p:cNvGrpSpPr/>
          <p:nvPr/>
        </p:nvGrpSpPr>
        <p:grpSpPr>
          <a:xfrm rot="-2700000">
            <a:off x="11568115" y="5052123"/>
            <a:ext cx="278839" cy="259997"/>
            <a:chOff x="2803325" y="4061175"/>
            <a:chExt cx="209650" cy="195000"/>
          </a:xfrm>
        </p:grpSpPr>
        <p:sp>
          <p:nvSpPr>
            <p:cNvPr id="351" name="Google Shape;351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2" name="Google Shape;352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3" name="Google Shape;353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4" name="Google Shape;354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5" name="Google Shape;355;p28"/>
          <p:cNvSpPr/>
          <p:nvPr/>
        </p:nvSpPr>
        <p:spPr>
          <a:xfrm rot="5400000">
            <a:off x="11287317" y="23279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Google Shape;356;p28"/>
          <p:cNvSpPr/>
          <p:nvPr/>
        </p:nvSpPr>
        <p:spPr>
          <a:xfrm>
            <a:off x="-655109" y="37041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57" name="Google Shape;357;p28"/>
          <p:cNvGrpSpPr/>
          <p:nvPr/>
        </p:nvGrpSpPr>
        <p:grpSpPr>
          <a:xfrm>
            <a:off x="420125" y="6239600"/>
            <a:ext cx="278842" cy="260000"/>
            <a:chOff x="2803325" y="4061175"/>
            <a:chExt cx="209650" cy="195000"/>
          </a:xfrm>
        </p:grpSpPr>
        <p:sp>
          <p:nvSpPr>
            <p:cNvPr id="358" name="Google Shape;358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9" name="Google Shape;359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0" name="Google Shape;360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1" name="Google Shape;361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64069" y="699856"/>
            <a:ext cx="278839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36464" y="3720014"/>
            <a:ext cx="840324" cy="11782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89704" y="15725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0606" y="3614933"/>
            <a:ext cx="278842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795428" y="5625334"/>
            <a:ext cx="835581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05157" y="2837248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199960" y="3239397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47235" y="7671934"/>
            <a:ext cx="486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73" r:id="rId6"/>
    <p:sldLayoutId id="2147483674" r:id="rId7"/>
    <p:sldLayoutId id="2147483676" r:id="rId8"/>
    <p:sldLayoutId id="2147483677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E57FE-08B8-7CFA-F0E3-FCC775FA562B}"/>
              </a:ext>
            </a:extLst>
          </p:cNvPr>
          <p:cNvSpPr txBox="1"/>
          <p:nvPr/>
        </p:nvSpPr>
        <p:spPr>
          <a:xfrm>
            <a:off x="3970007" y="1603141"/>
            <a:ext cx="3520516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Chuẩn</a:t>
            </a: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bị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E470B2-4616-7DB1-D4FE-B2F6D51B842E}"/>
              </a:ext>
            </a:extLst>
          </p:cNvPr>
          <p:cNvGrpSpPr/>
          <p:nvPr/>
        </p:nvGrpSpPr>
        <p:grpSpPr>
          <a:xfrm>
            <a:off x="1232995" y="2273165"/>
            <a:ext cx="10054598" cy="4982950"/>
            <a:chOff x="528458" y="1353862"/>
            <a:chExt cx="11494908" cy="56967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8BD053-C0DC-3A30-84EA-8DDF6333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6471" y="1862028"/>
              <a:ext cx="5540432" cy="46328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E4281D-F449-AB5A-D613-DD11E064F8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5040" r="7108" b="10139"/>
            <a:stretch/>
          </p:blipFill>
          <p:spPr bwMode="auto">
            <a:xfrm>
              <a:off x="7030825" y="3654054"/>
              <a:ext cx="4509583" cy="29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D5EB8E-13BA-D2A5-FFC2-D325A55E9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9667" y="1862028"/>
              <a:ext cx="1591123" cy="1741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E68D3F-33A0-52F0-4388-8AE36D80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458" y="1862028"/>
              <a:ext cx="3240715" cy="4292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D20ECC-2E9F-AC9B-6976-354A54F7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72095" y="3683812"/>
              <a:ext cx="2024047" cy="25056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CA94D3-8D54-0516-3155-CC0579B02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7997" y="2855990"/>
              <a:ext cx="2648148" cy="264814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432BB8-91D8-8DCD-81E7-74D54FBD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84141" y="1353862"/>
              <a:ext cx="3539225" cy="1771501"/>
            </a:xfrm>
            <a:prstGeom prst="rect">
              <a:avLst/>
            </a:prstGeom>
          </p:spPr>
        </p:pic>
        <p:pic>
          <p:nvPicPr>
            <p:cNvPr id="10" name="Picture 2" descr="Viết mực nước Thiên Long Gel-08 Sunbeam | Thanh Thanh">
              <a:extLst>
                <a:ext uri="{FF2B5EF4-FFF2-40B4-BE49-F238E27FC236}">
                  <a16:creationId xmlns:a16="http://schemas.microsoft.com/office/drawing/2014/main" id="{EE3B9108-6072-CC6A-7016-78C420D9EF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" t="22295" r="87291"/>
            <a:stretch/>
          </p:blipFill>
          <p:spPr bwMode="auto">
            <a:xfrm rot="1040063">
              <a:off x="5416503" y="3862746"/>
              <a:ext cx="421462" cy="318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65181F-EAF1-494F-9569-F31C1154BCA5}"/>
              </a:ext>
            </a:extLst>
          </p:cNvPr>
          <p:cNvSpPr/>
          <p:nvPr/>
        </p:nvSpPr>
        <p:spPr>
          <a:xfrm>
            <a:off x="1413164" y="414779"/>
            <a:ext cx="10256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…. ngày …. tháng …. năm 2023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597EE6-5193-955D-3D49-5D40BF65F700}"/>
              </a:ext>
            </a:extLst>
          </p:cNvPr>
          <p:cNvSpPr txBox="1"/>
          <p:nvPr/>
        </p:nvSpPr>
        <p:spPr>
          <a:xfrm>
            <a:off x="1902309" y="1010720"/>
            <a:ext cx="8357215" cy="1021556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CÙNG CHIA SẺ!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4BF91-3175-8DFE-6DBE-8E75ECADE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020" y="2460170"/>
            <a:ext cx="5185795" cy="51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4139" y="196276"/>
            <a:ext cx="11033559" cy="64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1. Xếp các từ in đậm và nhóm thích hợp.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0F75F6-40FF-4C88-AB0F-854C1883B3B2}"/>
              </a:ext>
            </a:extLst>
          </p:cNvPr>
          <p:cNvCxnSpPr/>
          <p:nvPr/>
        </p:nvCxnSpPr>
        <p:spPr>
          <a:xfrm>
            <a:off x="1097284" y="721445"/>
            <a:ext cx="34747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BD391C-0156-46C6-B802-1DEE041F940D}"/>
              </a:ext>
            </a:extLst>
          </p:cNvPr>
          <p:cNvCxnSpPr/>
          <p:nvPr/>
        </p:nvCxnSpPr>
        <p:spPr>
          <a:xfrm>
            <a:off x="5239794" y="707595"/>
            <a:ext cx="3108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BD221F3-03DD-4C7A-ABF9-574F4E83F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0836"/>
              </p:ext>
            </p:extLst>
          </p:nvPr>
        </p:nvGraphicFramePr>
        <p:xfrm>
          <a:off x="864524" y="1156935"/>
          <a:ext cx="10636855" cy="404174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39120">
                  <a:extLst>
                    <a:ext uri="{9D8B030D-6E8A-4147-A177-3AD203B41FA5}">
                      <a16:colId xmlns:a16="http://schemas.microsoft.com/office/drawing/2014/main" val="1286149785"/>
                    </a:ext>
                  </a:extLst>
                </a:gridCol>
                <a:gridCol w="2058746">
                  <a:extLst>
                    <a:ext uri="{9D8B030D-6E8A-4147-A177-3AD203B41FA5}">
                      <a16:colId xmlns:a16="http://schemas.microsoft.com/office/drawing/2014/main" val="2158874547"/>
                    </a:ext>
                  </a:extLst>
                </a:gridCol>
                <a:gridCol w="3282599">
                  <a:extLst>
                    <a:ext uri="{9D8B030D-6E8A-4147-A177-3AD203B41FA5}">
                      <a16:colId xmlns:a16="http://schemas.microsoft.com/office/drawing/2014/main" val="3239961464"/>
                    </a:ext>
                  </a:extLst>
                </a:gridCol>
                <a:gridCol w="2756390">
                  <a:extLst>
                    <a:ext uri="{9D8B030D-6E8A-4147-A177-3AD203B41FA5}">
                      <a16:colId xmlns:a16="http://schemas.microsoft.com/office/drawing/2014/main" val="2675186454"/>
                    </a:ext>
                  </a:extLst>
                </a:gridCol>
              </a:tblGrid>
              <a:tr h="1341888"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ng</a:t>
                      </a:r>
                      <a:r>
                        <a:rPr lang="vi-VN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ư</a:t>
                      </a:r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ời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vật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hiện t</a:t>
                      </a:r>
                      <a:r>
                        <a:rPr lang="vi-VN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ư</a:t>
                      </a:r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ợng tự nhiên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thời ti</a:t>
                      </a:r>
                      <a:r>
                        <a:rPr lang="en-US" sz="2800" u="none" strike="noStrike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sym typeface="Arial"/>
                        </a:rPr>
                        <a:t>ế</a:t>
                      </a:r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44612"/>
                  </a:ext>
                </a:extLst>
              </a:tr>
              <a:tr h="2699861">
                <a:tc>
                  <a:txBody>
                    <a:bodyPr/>
                    <a:lstStyle/>
                    <a:p>
                      <a:pPr algn="l"/>
                      <a:r>
                        <a:rPr kumimoji="0" lang="vi-VN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học sinh</a:t>
                      </a:r>
                      <a:r>
                        <a:rPr kumimoji="0" lang="en-US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kumimoji="0" lang="vi-VN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bố</a:t>
                      </a:r>
                      <a:r>
                        <a:rPr kumimoji="0" lang="en-US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mẹ, </a:t>
                      </a:r>
                      <a:r>
                        <a:rPr kumimoji="0" lang="vi-VN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thầy giáo, cô giáo, bạn bè</a:t>
                      </a:r>
                      <a:r>
                        <a:rPr kumimoji="0" lang="en-US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Lá, bàn, ghế</a:t>
                      </a:r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Nắng, gió</a:t>
                      </a:r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727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Hè, thu, hôm nay, năm học</a:t>
                      </a:r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632281"/>
                  </a:ext>
                </a:extLst>
              </a:tr>
            </a:tbl>
          </a:graphicData>
        </a:graphic>
      </p:graphicFrame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65EA63-FBA3-43A7-B12A-8C4A0E31F150}"/>
              </a:ext>
            </a:extLst>
          </p:cNvPr>
          <p:cNvSpPr/>
          <p:nvPr/>
        </p:nvSpPr>
        <p:spPr>
          <a:xfrm>
            <a:off x="864523" y="5519262"/>
            <a:ext cx="7148945" cy="997916"/>
          </a:xfrm>
          <a:prstGeom prst="wedgeRoundRectCallout">
            <a:avLst>
              <a:gd name="adj1" fmla="val -62720"/>
              <a:gd name="adj2" fmla="val 57072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từ in đậm vừa được xếp trong bảng đều là những từ chỉ gì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7D47BCC-75E1-4E79-8BA0-B741F7E0CD52}"/>
              </a:ext>
            </a:extLst>
          </p:cNvPr>
          <p:cNvSpPr/>
          <p:nvPr/>
        </p:nvSpPr>
        <p:spPr>
          <a:xfrm>
            <a:off x="3743497" y="5637597"/>
            <a:ext cx="7148945" cy="997916"/>
          </a:xfrm>
          <a:prstGeom prst="wedgeRoundRectCallout">
            <a:avLst>
              <a:gd name="adj1" fmla="val 67512"/>
              <a:gd name="adj2" fmla="val 5040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từ in đậm vừa được xếp trong bảng đều là các </a:t>
            </a:r>
            <a:r>
              <a:rPr lang="vi-VN" sz="32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vật.</a:t>
            </a:r>
            <a:endParaRPr lang="en-US" sz="32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8F56AA-CD47-0851-523A-A96B62C87124}"/>
              </a:ext>
            </a:extLst>
          </p:cNvPr>
          <p:cNvSpPr txBox="1"/>
          <p:nvPr/>
        </p:nvSpPr>
        <p:spPr>
          <a:xfrm>
            <a:off x="564139" y="196277"/>
            <a:ext cx="11033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2. Trò chơi: </a:t>
            </a:r>
            <a:r>
              <a:rPr lang="en-US" sz="3200" b="1" i="1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Đường đua kì thú.</a:t>
            </a:r>
            <a:endParaRPr lang="en-US" sz="3200" b="1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608CED-3B19-7CCA-91A7-2A227B7A7E14}"/>
              </a:ext>
            </a:extLst>
          </p:cNvPr>
          <p:cNvGrpSpPr/>
          <p:nvPr/>
        </p:nvGrpSpPr>
        <p:grpSpPr>
          <a:xfrm>
            <a:off x="813399" y="1038430"/>
            <a:ext cx="10535038" cy="2042885"/>
            <a:chOff x="1063128" y="1117600"/>
            <a:chExt cx="10535038" cy="204288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956B6F-E0C1-7D6B-151A-A84219F35652}"/>
                </a:ext>
              </a:extLst>
            </p:cNvPr>
            <p:cNvSpPr/>
            <p:nvPr/>
          </p:nvSpPr>
          <p:spPr>
            <a:xfrm>
              <a:off x="1063128" y="1117600"/>
              <a:ext cx="10535038" cy="1901371"/>
            </a:xfrm>
            <a:custGeom>
              <a:avLst/>
              <a:gdLst>
                <a:gd name="connsiteX0" fmla="*/ 0 w 10509127"/>
                <a:gd name="connsiteY0" fmla="*/ 0 h 2311400"/>
                <a:gd name="connsiteX1" fmla="*/ 10509127 w 10509127"/>
                <a:gd name="connsiteY1" fmla="*/ 0 h 2311400"/>
                <a:gd name="connsiteX2" fmla="*/ 10509127 w 10509127"/>
                <a:gd name="connsiteY2" fmla="*/ 2311400 h 2311400"/>
                <a:gd name="connsiteX3" fmla="*/ 0 w 10509127"/>
                <a:gd name="connsiteY3" fmla="*/ 2311400 h 2311400"/>
                <a:gd name="connsiteX4" fmla="*/ 0 w 10509127"/>
                <a:gd name="connsiteY4" fmla="*/ 0 h 2311400"/>
                <a:gd name="connsiteX0" fmla="*/ 122 w 10509249"/>
                <a:gd name="connsiteY0" fmla="*/ 0 h 2311400"/>
                <a:gd name="connsiteX1" fmla="*/ 10509249 w 10509249"/>
                <a:gd name="connsiteY1" fmla="*/ 0 h 2311400"/>
                <a:gd name="connsiteX2" fmla="*/ 10509249 w 10509249"/>
                <a:gd name="connsiteY2" fmla="*/ 2311400 h 2311400"/>
                <a:gd name="connsiteX3" fmla="*/ 122 w 10509249"/>
                <a:gd name="connsiteY3" fmla="*/ 2311400 h 2311400"/>
                <a:gd name="connsiteX4" fmla="*/ 130751 w 10509249"/>
                <a:gd name="connsiteY4" fmla="*/ 464457 h 2311400"/>
                <a:gd name="connsiteX5" fmla="*/ 122 w 10509249"/>
                <a:gd name="connsiteY5" fmla="*/ 0 h 2311400"/>
                <a:gd name="connsiteX0" fmla="*/ 13237 w 10522364"/>
                <a:gd name="connsiteY0" fmla="*/ 0 h 2311400"/>
                <a:gd name="connsiteX1" fmla="*/ 10522364 w 10522364"/>
                <a:gd name="connsiteY1" fmla="*/ 0 h 2311400"/>
                <a:gd name="connsiteX2" fmla="*/ 10522364 w 10522364"/>
                <a:gd name="connsiteY2" fmla="*/ 2311400 h 2311400"/>
                <a:gd name="connsiteX3" fmla="*/ 13237 w 10522364"/>
                <a:gd name="connsiteY3" fmla="*/ 2311400 h 2311400"/>
                <a:gd name="connsiteX4" fmla="*/ 143866 w 10522364"/>
                <a:gd name="connsiteY4" fmla="*/ 464457 h 2311400"/>
                <a:gd name="connsiteX5" fmla="*/ 13237 w 10522364"/>
                <a:gd name="connsiteY5" fmla="*/ 0 h 2311400"/>
                <a:gd name="connsiteX0" fmla="*/ 13237 w 10522364"/>
                <a:gd name="connsiteY0" fmla="*/ 0 h 2311400"/>
                <a:gd name="connsiteX1" fmla="*/ 10522364 w 10522364"/>
                <a:gd name="connsiteY1" fmla="*/ 0 h 2311400"/>
                <a:gd name="connsiteX2" fmla="*/ 10522364 w 10522364"/>
                <a:gd name="connsiteY2" fmla="*/ 2311400 h 2311400"/>
                <a:gd name="connsiteX3" fmla="*/ 13237 w 10522364"/>
                <a:gd name="connsiteY3" fmla="*/ 2311400 h 2311400"/>
                <a:gd name="connsiteX4" fmla="*/ 143866 w 10522364"/>
                <a:gd name="connsiteY4" fmla="*/ 464457 h 2311400"/>
                <a:gd name="connsiteX5" fmla="*/ 13237 w 10522364"/>
                <a:gd name="connsiteY5" fmla="*/ 0 h 2311400"/>
                <a:gd name="connsiteX0" fmla="*/ 25443 w 10534570"/>
                <a:gd name="connsiteY0" fmla="*/ 0 h 2311400"/>
                <a:gd name="connsiteX1" fmla="*/ 10534570 w 10534570"/>
                <a:gd name="connsiteY1" fmla="*/ 0 h 2311400"/>
                <a:gd name="connsiteX2" fmla="*/ 10534570 w 10534570"/>
                <a:gd name="connsiteY2" fmla="*/ 2311400 h 2311400"/>
                <a:gd name="connsiteX3" fmla="*/ 25443 w 10534570"/>
                <a:gd name="connsiteY3" fmla="*/ 2311400 h 2311400"/>
                <a:gd name="connsiteX4" fmla="*/ 127043 w 10534570"/>
                <a:gd name="connsiteY4" fmla="*/ 638628 h 2311400"/>
                <a:gd name="connsiteX5" fmla="*/ 25443 w 10534570"/>
                <a:gd name="connsiteY5" fmla="*/ 0 h 2311400"/>
                <a:gd name="connsiteX0" fmla="*/ 25443 w 10534570"/>
                <a:gd name="connsiteY0" fmla="*/ 0 h 2311400"/>
                <a:gd name="connsiteX1" fmla="*/ 10534570 w 10534570"/>
                <a:gd name="connsiteY1" fmla="*/ 0 h 2311400"/>
                <a:gd name="connsiteX2" fmla="*/ 10534570 w 10534570"/>
                <a:gd name="connsiteY2" fmla="*/ 2311400 h 2311400"/>
                <a:gd name="connsiteX3" fmla="*/ 25443 w 10534570"/>
                <a:gd name="connsiteY3" fmla="*/ 2311400 h 2311400"/>
                <a:gd name="connsiteX4" fmla="*/ 127043 w 10534570"/>
                <a:gd name="connsiteY4" fmla="*/ 638628 h 2311400"/>
                <a:gd name="connsiteX5" fmla="*/ 25443 w 10534570"/>
                <a:gd name="connsiteY5" fmla="*/ 0 h 2311400"/>
                <a:gd name="connsiteX0" fmla="*/ 25443 w 10535038"/>
                <a:gd name="connsiteY0" fmla="*/ 0 h 2311400"/>
                <a:gd name="connsiteX1" fmla="*/ 10534570 w 10535038"/>
                <a:gd name="connsiteY1" fmla="*/ 0 h 2311400"/>
                <a:gd name="connsiteX2" fmla="*/ 10417672 w 10535038"/>
                <a:gd name="connsiteY2" fmla="*/ 1335314 h 2311400"/>
                <a:gd name="connsiteX3" fmla="*/ 10534570 w 10535038"/>
                <a:gd name="connsiteY3" fmla="*/ 2311400 h 2311400"/>
                <a:gd name="connsiteX4" fmla="*/ 25443 w 10535038"/>
                <a:gd name="connsiteY4" fmla="*/ 2311400 h 2311400"/>
                <a:gd name="connsiteX5" fmla="*/ 127043 w 10535038"/>
                <a:gd name="connsiteY5" fmla="*/ 638628 h 2311400"/>
                <a:gd name="connsiteX6" fmla="*/ 25443 w 10535038"/>
                <a:gd name="connsiteY6" fmla="*/ 0 h 23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038" h="2311400">
                  <a:moveTo>
                    <a:pt x="25443" y="0"/>
                  </a:moveTo>
                  <a:lnTo>
                    <a:pt x="10534570" y="0"/>
                  </a:lnTo>
                  <a:cubicBezTo>
                    <a:pt x="10543985" y="343505"/>
                    <a:pt x="10408257" y="991809"/>
                    <a:pt x="10417672" y="1335314"/>
                  </a:cubicBezTo>
                  <a:lnTo>
                    <a:pt x="10534570" y="2311400"/>
                  </a:lnTo>
                  <a:lnTo>
                    <a:pt x="25443" y="2311400"/>
                  </a:lnTo>
                  <a:cubicBezTo>
                    <a:pt x="20605" y="1773162"/>
                    <a:pt x="-71319" y="1946123"/>
                    <a:pt x="127043" y="638628"/>
                  </a:cubicBezTo>
                  <a:cubicBezTo>
                    <a:pt x="127043" y="237066"/>
                    <a:pt x="68986" y="154819"/>
                    <a:pt x="25443" y="0"/>
                  </a:cubicBezTo>
                  <a:close/>
                </a:path>
              </a:pathLst>
            </a:custGeom>
            <a:solidFill>
              <a:srgbClr val="CAF5B5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>
                <a:solidFill>
                  <a:srgbClr val="000000"/>
                </a:solidFill>
              </a:endParaRPr>
            </a:p>
            <a:p>
              <a:pPr algn="just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932A9E7A-DA13-CEA6-B49F-77BF00E167E2}"/>
                </a:ext>
              </a:extLst>
            </p:cNvPr>
            <p:cNvSpPr/>
            <p:nvPr/>
          </p:nvSpPr>
          <p:spPr>
            <a:xfrm>
              <a:off x="1317127" y="1259114"/>
              <a:ext cx="10004016" cy="1901371"/>
            </a:xfrm>
            <a:custGeom>
              <a:avLst/>
              <a:gdLst>
                <a:gd name="connsiteX0" fmla="*/ 0 w 10509127"/>
                <a:gd name="connsiteY0" fmla="*/ 0 h 2311400"/>
                <a:gd name="connsiteX1" fmla="*/ 10509127 w 10509127"/>
                <a:gd name="connsiteY1" fmla="*/ 0 h 2311400"/>
                <a:gd name="connsiteX2" fmla="*/ 10509127 w 10509127"/>
                <a:gd name="connsiteY2" fmla="*/ 2311400 h 2311400"/>
                <a:gd name="connsiteX3" fmla="*/ 0 w 10509127"/>
                <a:gd name="connsiteY3" fmla="*/ 2311400 h 2311400"/>
                <a:gd name="connsiteX4" fmla="*/ 0 w 10509127"/>
                <a:gd name="connsiteY4" fmla="*/ 0 h 2311400"/>
                <a:gd name="connsiteX0" fmla="*/ 122 w 10509249"/>
                <a:gd name="connsiteY0" fmla="*/ 0 h 2311400"/>
                <a:gd name="connsiteX1" fmla="*/ 10509249 w 10509249"/>
                <a:gd name="connsiteY1" fmla="*/ 0 h 2311400"/>
                <a:gd name="connsiteX2" fmla="*/ 10509249 w 10509249"/>
                <a:gd name="connsiteY2" fmla="*/ 2311400 h 2311400"/>
                <a:gd name="connsiteX3" fmla="*/ 122 w 10509249"/>
                <a:gd name="connsiteY3" fmla="*/ 2311400 h 2311400"/>
                <a:gd name="connsiteX4" fmla="*/ 130751 w 10509249"/>
                <a:gd name="connsiteY4" fmla="*/ 464457 h 2311400"/>
                <a:gd name="connsiteX5" fmla="*/ 122 w 10509249"/>
                <a:gd name="connsiteY5" fmla="*/ 0 h 2311400"/>
                <a:gd name="connsiteX0" fmla="*/ 13237 w 10522364"/>
                <a:gd name="connsiteY0" fmla="*/ 0 h 2311400"/>
                <a:gd name="connsiteX1" fmla="*/ 10522364 w 10522364"/>
                <a:gd name="connsiteY1" fmla="*/ 0 h 2311400"/>
                <a:gd name="connsiteX2" fmla="*/ 10522364 w 10522364"/>
                <a:gd name="connsiteY2" fmla="*/ 2311400 h 2311400"/>
                <a:gd name="connsiteX3" fmla="*/ 13237 w 10522364"/>
                <a:gd name="connsiteY3" fmla="*/ 2311400 h 2311400"/>
                <a:gd name="connsiteX4" fmla="*/ 143866 w 10522364"/>
                <a:gd name="connsiteY4" fmla="*/ 464457 h 2311400"/>
                <a:gd name="connsiteX5" fmla="*/ 13237 w 10522364"/>
                <a:gd name="connsiteY5" fmla="*/ 0 h 2311400"/>
                <a:gd name="connsiteX0" fmla="*/ 13237 w 10522364"/>
                <a:gd name="connsiteY0" fmla="*/ 0 h 2311400"/>
                <a:gd name="connsiteX1" fmla="*/ 10522364 w 10522364"/>
                <a:gd name="connsiteY1" fmla="*/ 0 h 2311400"/>
                <a:gd name="connsiteX2" fmla="*/ 10522364 w 10522364"/>
                <a:gd name="connsiteY2" fmla="*/ 2311400 h 2311400"/>
                <a:gd name="connsiteX3" fmla="*/ 13237 w 10522364"/>
                <a:gd name="connsiteY3" fmla="*/ 2311400 h 2311400"/>
                <a:gd name="connsiteX4" fmla="*/ 143866 w 10522364"/>
                <a:gd name="connsiteY4" fmla="*/ 464457 h 2311400"/>
                <a:gd name="connsiteX5" fmla="*/ 13237 w 10522364"/>
                <a:gd name="connsiteY5" fmla="*/ 0 h 2311400"/>
                <a:gd name="connsiteX0" fmla="*/ 25443 w 10534570"/>
                <a:gd name="connsiteY0" fmla="*/ 0 h 2311400"/>
                <a:gd name="connsiteX1" fmla="*/ 10534570 w 10534570"/>
                <a:gd name="connsiteY1" fmla="*/ 0 h 2311400"/>
                <a:gd name="connsiteX2" fmla="*/ 10534570 w 10534570"/>
                <a:gd name="connsiteY2" fmla="*/ 2311400 h 2311400"/>
                <a:gd name="connsiteX3" fmla="*/ 25443 w 10534570"/>
                <a:gd name="connsiteY3" fmla="*/ 2311400 h 2311400"/>
                <a:gd name="connsiteX4" fmla="*/ 127043 w 10534570"/>
                <a:gd name="connsiteY4" fmla="*/ 638628 h 2311400"/>
                <a:gd name="connsiteX5" fmla="*/ 25443 w 10534570"/>
                <a:gd name="connsiteY5" fmla="*/ 0 h 2311400"/>
                <a:gd name="connsiteX0" fmla="*/ 25443 w 10534570"/>
                <a:gd name="connsiteY0" fmla="*/ 0 h 2311400"/>
                <a:gd name="connsiteX1" fmla="*/ 10534570 w 10534570"/>
                <a:gd name="connsiteY1" fmla="*/ 0 h 2311400"/>
                <a:gd name="connsiteX2" fmla="*/ 10534570 w 10534570"/>
                <a:gd name="connsiteY2" fmla="*/ 2311400 h 2311400"/>
                <a:gd name="connsiteX3" fmla="*/ 25443 w 10534570"/>
                <a:gd name="connsiteY3" fmla="*/ 2311400 h 2311400"/>
                <a:gd name="connsiteX4" fmla="*/ 127043 w 10534570"/>
                <a:gd name="connsiteY4" fmla="*/ 638628 h 2311400"/>
                <a:gd name="connsiteX5" fmla="*/ 25443 w 10534570"/>
                <a:gd name="connsiteY5" fmla="*/ 0 h 2311400"/>
                <a:gd name="connsiteX0" fmla="*/ 25443 w 10535038"/>
                <a:gd name="connsiteY0" fmla="*/ 0 h 2311400"/>
                <a:gd name="connsiteX1" fmla="*/ 10534570 w 10535038"/>
                <a:gd name="connsiteY1" fmla="*/ 0 h 2311400"/>
                <a:gd name="connsiteX2" fmla="*/ 10417672 w 10535038"/>
                <a:gd name="connsiteY2" fmla="*/ 1335314 h 2311400"/>
                <a:gd name="connsiteX3" fmla="*/ 10534570 w 10535038"/>
                <a:gd name="connsiteY3" fmla="*/ 2311400 h 2311400"/>
                <a:gd name="connsiteX4" fmla="*/ 25443 w 10535038"/>
                <a:gd name="connsiteY4" fmla="*/ 2311400 h 2311400"/>
                <a:gd name="connsiteX5" fmla="*/ 127043 w 10535038"/>
                <a:gd name="connsiteY5" fmla="*/ 638628 h 2311400"/>
                <a:gd name="connsiteX6" fmla="*/ 25443 w 10535038"/>
                <a:gd name="connsiteY6" fmla="*/ 0 h 23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038" h="2311400">
                  <a:moveTo>
                    <a:pt x="25443" y="0"/>
                  </a:moveTo>
                  <a:lnTo>
                    <a:pt x="10534570" y="0"/>
                  </a:lnTo>
                  <a:cubicBezTo>
                    <a:pt x="10543985" y="343505"/>
                    <a:pt x="10408257" y="991809"/>
                    <a:pt x="10417672" y="1335314"/>
                  </a:cubicBezTo>
                  <a:lnTo>
                    <a:pt x="10534570" y="2311400"/>
                  </a:lnTo>
                  <a:lnTo>
                    <a:pt x="25443" y="2311400"/>
                  </a:lnTo>
                  <a:cubicBezTo>
                    <a:pt x="20605" y="1773162"/>
                    <a:pt x="-71319" y="1946123"/>
                    <a:pt x="127043" y="638628"/>
                  </a:cubicBezTo>
                  <a:cubicBezTo>
                    <a:pt x="127043" y="237066"/>
                    <a:pt x="68986" y="154819"/>
                    <a:pt x="25443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>
                  <a:solidFill>
                    <a:srgbClr val="000000"/>
                  </a:solidFill>
                </a:rPr>
                <a:t>Cách chơi:</a:t>
              </a:r>
            </a:p>
            <a:p>
              <a:pPr algn="just"/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–</a:t>
              </a:r>
              <a:r>
                <a:rPr lang="en-US" sz="2400">
                  <a:solidFill>
                    <a:srgbClr val="000000"/>
                  </a:solidFill>
                </a:rPr>
                <a:t> Tung xúc xắc để biết được đi mấy ô.</a:t>
              </a:r>
            </a:p>
            <a:p>
              <a:pPr algn="just"/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–</a:t>
              </a:r>
              <a:r>
                <a:rPr lang="en-US" sz="2400">
                  <a:solidFill>
                    <a:srgbClr val="000000"/>
                  </a:solidFill>
                </a:rPr>
                <a:t> Đến ô nào phải nói được 2 từ thuộc ô đó (không trùng với các từ đã nêu). Nếu không nói được, phải lùi lại một ô.</a:t>
              </a:r>
            </a:p>
            <a:p>
              <a:pPr algn="just"/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–</a:t>
              </a:r>
              <a:r>
                <a:rPr lang="en-US" sz="2400">
                  <a:solidFill>
                    <a:srgbClr val="000000"/>
                  </a:solidFill>
                </a:rPr>
                <a:t> Ai đến đích trước, người đó chiến thắng.</a:t>
              </a:r>
            </a:p>
            <a:p>
              <a:pPr algn="just"/>
              <a:endParaRPr lang="en-US" sz="2400">
                <a:solidFill>
                  <a:srgbClr val="00000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D999C6-A333-0DDF-952F-95FFE9FE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841" y="3251608"/>
            <a:ext cx="11652154" cy="341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80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8F56AA-CD47-0851-523A-A96B62C87124}"/>
              </a:ext>
            </a:extLst>
          </p:cNvPr>
          <p:cNvSpPr txBox="1"/>
          <p:nvPr/>
        </p:nvSpPr>
        <p:spPr>
          <a:xfrm>
            <a:off x="564139" y="196277"/>
            <a:ext cx="11033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2. Trò chơi: </a:t>
            </a:r>
            <a:r>
              <a:rPr lang="en-US" sz="3200" b="1" i="1">
                <a:solidFill>
                  <a:srgbClr val="FF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Đường đua kì thú.</a:t>
            </a:r>
            <a:endParaRPr lang="en-US" sz="3200" b="1">
              <a:solidFill>
                <a:srgbClr val="FF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C7EB1-B718-4E9F-9235-85566747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52" y="3428999"/>
            <a:ext cx="5537158" cy="3428999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9E8DF8D8-1EB5-4DD3-AFAE-03FB89631B6A}"/>
              </a:ext>
            </a:extLst>
          </p:cNvPr>
          <p:cNvSpPr/>
          <p:nvPr/>
        </p:nvSpPr>
        <p:spPr>
          <a:xfrm>
            <a:off x="198625" y="1065935"/>
            <a:ext cx="6101541" cy="2078181"/>
          </a:xfrm>
          <a:prstGeom prst="cloudCallout">
            <a:avLst>
              <a:gd name="adj1" fmla="val -34127"/>
              <a:gd name="adj2" fmla="val 615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tìm thêm đ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ng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FC1BCF6-A34C-47D8-81B0-E77981AD347B}"/>
              </a:ext>
            </a:extLst>
          </p:cNvPr>
          <p:cNvSpPr/>
          <p:nvPr/>
        </p:nvSpPr>
        <p:spPr>
          <a:xfrm>
            <a:off x="6749934" y="924912"/>
            <a:ext cx="5196653" cy="2219204"/>
          </a:xfrm>
          <a:prstGeom prst="wedgeRoundRectCallout">
            <a:avLst>
              <a:gd name="adj1" fmla="val -68807"/>
              <a:gd name="adj2" fmla="val 594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A99EEB-B88F-4CB0-B597-31C019B6C4D1}"/>
              </a:ext>
            </a:extLst>
          </p:cNvPr>
          <p:cNvSpPr/>
          <p:nvPr/>
        </p:nvSpPr>
        <p:spPr>
          <a:xfrm>
            <a:off x="6749930" y="1063336"/>
            <a:ext cx="5196653" cy="95410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ng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bác sĩ, nông dân,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chị, cậu , ông ngoại, tổng thống…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CBA30-3E30-45DC-A24A-522C140F044A}"/>
              </a:ext>
            </a:extLst>
          </p:cNvPr>
          <p:cNvSpPr/>
          <p:nvPr/>
        </p:nvSpPr>
        <p:spPr>
          <a:xfrm>
            <a:off x="6749934" y="2130892"/>
            <a:ext cx="5537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vật: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cau, ổi, bưởi, mèo, gà, chậu, tủ…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4AEF008F-9F39-4438-BC75-833C147B4293}"/>
              </a:ext>
            </a:extLst>
          </p:cNvPr>
          <p:cNvSpPr/>
          <p:nvPr/>
        </p:nvSpPr>
        <p:spPr>
          <a:xfrm>
            <a:off x="198624" y="1065935"/>
            <a:ext cx="6101541" cy="2078181"/>
          </a:xfrm>
          <a:prstGeom prst="cloudCallout">
            <a:avLst>
              <a:gd name="adj1" fmla="val -34127"/>
              <a:gd name="adj2" fmla="val 615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tìm thêm đ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vật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F9EAD981-31CD-4635-B036-31B79375EB2E}"/>
              </a:ext>
            </a:extLst>
          </p:cNvPr>
          <p:cNvSpPr/>
          <p:nvPr/>
        </p:nvSpPr>
        <p:spPr>
          <a:xfrm>
            <a:off x="198623" y="1091801"/>
            <a:ext cx="6101541" cy="2078181"/>
          </a:xfrm>
          <a:prstGeom prst="cloudCallout">
            <a:avLst>
              <a:gd name="adj1" fmla="val -34127"/>
              <a:gd name="adj2" fmla="val 615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tìm thêm đ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hiện tượng tự nhiên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7DEB4A2-8981-425F-ACA9-8BAEB80999CB}"/>
              </a:ext>
            </a:extLst>
          </p:cNvPr>
          <p:cNvSpPr/>
          <p:nvPr/>
        </p:nvSpPr>
        <p:spPr>
          <a:xfrm>
            <a:off x="6080919" y="3428999"/>
            <a:ext cx="5865667" cy="2337200"/>
          </a:xfrm>
          <a:prstGeom prst="wedgeRoundRectCallout">
            <a:avLst>
              <a:gd name="adj1" fmla="val -55252"/>
              <a:gd name="adj2" fmla="val -3342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B21E8D-A3DB-4CCC-A2F1-4EEF6EAB645C}"/>
              </a:ext>
            </a:extLst>
          </p:cNvPr>
          <p:cNvSpPr/>
          <p:nvPr/>
        </p:nvSpPr>
        <p:spPr>
          <a:xfrm>
            <a:off x="6081713" y="3428999"/>
            <a:ext cx="60801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hiện tượng tự nhiên: </a:t>
            </a:r>
            <a:r>
              <a:rPr lang="en-US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bão,  lũ, sấm, chớp, núi lửa, mây, mặt trời…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35BE25-2686-47FB-96FC-4D40154FFC68}"/>
              </a:ext>
            </a:extLst>
          </p:cNvPr>
          <p:cNvSpPr/>
          <p:nvPr/>
        </p:nvSpPr>
        <p:spPr>
          <a:xfrm>
            <a:off x="6194971" y="4648821"/>
            <a:ext cx="60801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thời gian: </a:t>
            </a:r>
            <a:r>
              <a:rPr lang="vi-VN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giờ, phút, tháng, ngày xưa, mùa xuân</a:t>
            </a:r>
            <a:r>
              <a:rPr lang="en-US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30F1D548-9A65-4CD5-8448-9A38A1E777A4}"/>
              </a:ext>
            </a:extLst>
          </p:cNvPr>
          <p:cNvSpPr/>
          <p:nvPr/>
        </p:nvSpPr>
        <p:spPr>
          <a:xfrm>
            <a:off x="198621" y="1075177"/>
            <a:ext cx="6101541" cy="2078181"/>
          </a:xfrm>
          <a:prstGeom prst="cloudCallout">
            <a:avLst>
              <a:gd name="adj1" fmla="val -34127"/>
              <a:gd name="adj2" fmla="val 615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tìm thêm đ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thời gian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429EC0-01AD-40B3-93E7-1AC9AFE59DD4}"/>
              </a:ext>
            </a:extLst>
          </p:cNvPr>
          <p:cNvSpPr/>
          <p:nvPr/>
        </p:nvSpPr>
        <p:spPr>
          <a:xfrm>
            <a:off x="6749930" y="1070207"/>
            <a:ext cx="5196653" cy="95410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ng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EEF6BA-640F-447F-9DDE-8DAC4C6A470C}"/>
              </a:ext>
            </a:extLst>
          </p:cNvPr>
          <p:cNvSpPr/>
          <p:nvPr/>
        </p:nvSpPr>
        <p:spPr>
          <a:xfrm>
            <a:off x="6749934" y="2125809"/>
            <a:ext cx="5537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vật: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06569-6EC9-4851-9E03-0935A75D3865}"/>
              </a:ext>
            </a:extLst>
          </p:cNvPr>
          <p:cNvSpPr/>
          <p:nvPr/>
        </p:nvSpPr>
        <p:spPr>
          <a:xfrm>
            <a:off x="6090592" y="3421616"/>
            <a:ext cx="60801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hiện tượng tự nhiên: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2196C8-C170-4A1C-BBAF-548550DD1EEB}"/>
              </a:ext>
            </a:extLst>
          </p:cNvPr>
          <p:cNvSpPr/>
          <p:nvPr/>
        </p:nvSpPr>
        <p:spPr>
          <a:xfrm>
            <a:off x="6206967" y="4634508"/>
            <a:ext cx="60801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thời gian:</a:t>
            </a:r>
            <a:endParaRPr lang="en-US" sz="4000">
              <a:solidFill>
                <a:srgbClr val="FBAFAA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5C6024D9-7540-4297-88FE-83E55132C798}"/>
              </a:ext>
            </a:extLst>
          </p:cNvPr>
          <p:cNvSpPr/>
          <p:nvPr/>
        </p:nvSpPr>
        <p:spPr>
          <a:xfrm>
            <a:off x="184771" y="1061324"/>
            <a:ext cx="6101541" cy="2078181"/>
          </a:xfrm>
          <a:prstGeom prst="cloudCallout">
            <a:avLst>
              <a:gd name="adj1" fmla="val -34127"/>
              <a:gd name="adj2" fmla="val 615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người, chỉ vật, chỉ hiện tượng tự nhiên, chỉ thời gian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gọi là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  <p:extLst>
      <p:ext uri="{BB962C8B-B14F-4D97-AF65-F5344CB8AC3E}">
        <p14:creationId xmlns:p14="http://schemas.microsoft.com/office/powerpoint/2010/main" val="5768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4" grpId="1"/>
      <p:bldP spid="16" grpId="0"/>
      <p:bldP spid="16" grpId="1"/>
      <p:bldP spid="18" grpId="0" animBg="1"/>
      <p:bldP spid="19" grpId="0" animBg="1"/>
      <p:bldP spid="20" grpId="0" animBg="1"/>
      <p:bldP spid="21" grpId="0"/>
      <p:bldP spid="21" grpId="1"/>
      <p:bldP spid="22" grpId="0"/>
      <p:bldP spid="22" grpId="1"/>
      <p:bldP spid="23" grpId="0" animBg="1"/>
      <p:bldP spid="24" grpId="0"/>
      <p:bldP spid="25" grpId="0"/>
      <p:bldP spid="26" grpId="0"/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BC3EB-F117-7762-6F8C-DD36A5B3190D}"/>
              </a:ext>
            </a:extLst>
          </p:cNvPr>
          <p:cNvSpPr txBox="1"/>
          <p:nvPr/>
        </p:nvSpPr>
        <p:spPr>
          <a:xfrm>
            <a:off x="1902311" y="2713911"/>
            <a:ext cx="8357215" cy="715089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Vậy danh từ là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AB8FD-D53B-DFCF-75B5-EF116702B366}"/>
              </a:ext>
            </a:extLst>
          </p:cNvPr>
          <p:cNvSpPr txBox="1"/>
          <p:nvPr/>
        </p:nvSpPr>
        <p:spPr>
          <a:xfrm>
            <a:off x="1200750" y="2028468"/>
            <a:ext cx="10112231" cy="3166824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</a:rPr>
              <a:t>   </a:t>
            </a:r>
            <a:r>
              <a:rPr lang="en-US" sz="6000" b="1">
                <a:solidFill>
                  <a:schemeClr val="tx1"/>
                </a:solidFill>
              </a:rPr>
              <a:t>Danh từ là từ chỉ sự vật (người, vật, hiện tượng tự nhiên, thời gian,…).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90222-8F4E-4CFA-B3CA-904EAC4D0225}"/>
              </a:ext>
            </a:extLst>
          </p:cNvPr>
          <p:cNvSpPr/>
          <p:nvPr/>
        </p:nvSpPr>
        <p:spPr>
          <a:xfrm>
            <a:off x="1562675" y="395763"/>
            <a:ext cx="31646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Ghi nhớ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181428" y="196277"/>
            <a:ext cx="11828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3. Tìm các danh từ chỉ người, chỉ vật trong lớp học của 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45CD0-F6F0-EE7C-F792-71357A953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559" y="1201085"/>
            <a:ext cx="7393746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181428" y="196277"/>
            <a:ext cx="11828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3. Tìm các danh từ chỉ người, chỉ vật trong lớp học của 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45CD0-F6F0-EE7C-F792-71357A953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484" y="1139883"/>
            <a:ext cx="5148870" cy="3588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AA93C-3FC9-FCE8-7450-04A3ADEDF3F4}"/>
              </a:ext>
            </a:extLst>
          </p:cNvPr>
          <p:cNvSpPr txBox="1"/>
          <p:nvPr/>
        </p:nvSpPr>
        <p:spPr>
          <a:xfrm>
            <a:off x="519191" y="5206779"/>
            <a:ext cx="11123454" cy="851297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</a:rPr>
              <a:t>CÙNG CHƠI TRÒ </a:t>
            </a:r>
            <a:r>
              <a:rPr lang="en-US" sz="4400" b="1">
                <a:solidFill>
                  <a:srgbClr val="00B050"/>
                </a:solidFill>
              </a:rPr>
              <a:t>BẮN TÊN </a:t>
            </a:r>
            <a:r>
              <a:rPr lang="en-US" sz="4400" b="1">
                <a:solidFill>
                  <a:srgbClr val="C00000"/>
                </a:solidFill>
              </a:rPr>
              <a:t>NÀO!</a:t>
            </a:r>
          </a:p>
        </p:txBody>
      </p:sp>
    </p:spTree>
    <p:extLst>
      <p:ext uri="{BB962C8B-B14F-4D97-AF65-F5344CB8AC3E}">
        <p14:creationId xmlns:p14="http://schemas.microsoft.com/office/powerpoint/2010/main" val="20568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28F0A5CE-EF42-44DC-9EBD-E10F44F249BC}"/>
              </a:ext>
            </a:extLst>
          </p:cNvPr>
          <p:cNvSpPr/>
          <p:nvPr/>
        </p:nvSpPr>
        <p:spPr>
          <a:xfrm>
            <a:off x="1543083" y="1385819"/>
            <a:ext cx="5157888" cy="1864265"/>
          </a:xfrm>
          <a:prstGeom prst="cloudCallout">
            <a:avLst>
              <a:gd name="adj1" fmla="val -54304"/>
              <a:gd name="adj2" fmla="val 6498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Em chú ý gì khi làm bài tập này?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A1A25-23F8-FC8E-CE25-A82619381DDB}"/>
              </a:ext>
            </a:extLst>
          </p:cNvPr>
          <p:cNvSpPr txBox="1"/>
          <p:nvPr/>
        </p:nvSpPr>
        <p:spPr>
          <a:xfrm>
            <a:off x="392843" y="213533"/>
            <a:ext cx="11457894" cy="7315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Đặt 3 câu, mỗi câu chứa 1 – 2 danh từ tìm được ở bài tập 3.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29070-631C-4D14-AB1E-D7617894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24349"/>
            <a:ext cx="4755888" cy="302011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2E2701-AB5C-4A80-B1BE-DB9A0BF9EEFA}"/>
              </a:ext>
            </a:extLst>
          </p:cNvPr>
          <p:cNvCxnSpPr>
            <a:cxnSpLocks/>
          </p:cNvCxnSpPr>
          <p:nvPr/>
        </p:nvCxnSpPr>
        <p:spPr>
          <a:xfrm>
            <a:off x="914397" y="781396"/>
            <a:ext cx="15544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57885-B562-4FFF-93AD-AA299DDF321D}"/>
              </a:ext>
            </a:extLst>
          </p:cNvPr>
          <p:cNvCxnSpPr>
            <a:cxnSpLocks/>
          </p:cNvCxnSpPr>
          <p:nvPr/>
        </p:nvCxnSpPr>
        <p:spPr>
          <a:xfrm>
            <a:off x="5024510" y="828675"/>
            <a:ext cx="2194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CE5B6AB-5AF4-4CCC-B785-74C40B1BCEAF}"/>
              </a:ext>
            </a:extLst>
          </p:cNvPr>
          <p:cNvSpPr/>
          <p:nvPr/>
        </p:nvSpPr>
        <p:spPr>
          <a:xfrm>
            <a:off x="1543083" y="1365885"/>
            <a:ext cx="5157888" cy="1864265"/>
          </a:xfrm>
          <a:prstGeom prst="cloudCallout">
            <a:avLst>
              <a:gd name="adj1" fmla="val -54304"/>
              <a:gd name="adj2" fmla="val 6498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Khi viết câu em cần lưu ý gì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3BEF939F-C069-4908-8604-8C711479E138}"/>
              </a:ext>
            </a:extLst>
          </p:cNvPr>
          <p:cNvSpPr/>
          <p:nvPr/>
        </p:nvSpPr>
        <p:spPr>
          <a:xfrm>
            <a:off x="4987262" y="1740348"/>
            <a:ext cx="603206" cy="4322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961904-451B-405E-AE57-B4DBAF6468D6}"/>
              </a:ext>
            </a:extLst>
          </p:cNvPr>
          <p:cNvSpPr/>
          <p:nvPr/>
        </p:nvSpPr>
        <p:spPr>
          <a:xfrm>
            <a:off x="6042285" y="1640379"/>
            <a:ext cx="4289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có chứ 1-2 danh từ</a:t>
            </a:r>
          </a:p>
        </p:txBody>
      </p:sp>
      <p:sp>
        <p:nvSpPr>
          <p:cNvPr id="19" name="Smiley Face 18">
            <a:extLst>
              <a:ext uri="{FF2B5EF4-FFF2-40B4-BE49-F238E27FC236}">
                <a16:creationId xmlns:a16="http://schemas.microsoft.com/office/drawing/2014/main" id="{BCC48AC7-CE8E-491A-A77B-47A47718786A}"/>
              </a:ext>
            </a:extLst>
          </p:cNvPr>
          <p:cNvSpPr/>
          <p:nvPr/>
        </p:nvSpPr>
        <p:spPr>
          <a:xfrm>
            <a:off x="4974494" y="2996048"/>
            <a:ext cx="511074" cy="4322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81CC56-A785-4745-B6A5-5DD9F6B2E8FE}"/>
              </a:ext>
            </a:extLst>
          </p:cNvPr>
          <p:cNvSpPr/>
          <p:nvPr/>
        </p:nvSpPr>
        <p:spPr>
          <a:xfrm>
            <a:off x="6034665" y="2852142"/>
            <a:ext cx="3865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 1 ý trọn vẹn</a:t>
            </a:r>
          </a:p>
        </p:txBody>
      </p:sp>
      <p:sp>
        <p:nvSpPr>
          <p:cNvPr id="21" name="Smiley Face 20">
            <a:extLst>
              <a:ext uri="{FF2B5EF4-FFF2-40B4-BE49-F238E27FC236}">
                <a16:creationId xmlns:a16="http://schemas.microsoft.com/office/drawing/2014/main" id="{5251A111-D70D-4E06-B8B6-58B4B33F7D5E}"/>
              </a:ext>
            </a:extLst>
          </p:cNvPr>
          <p:cNvSpPr/>
          <p:nvPr/>
        </p:nvSpPr>
        <p:spPr>
          <a:xfrm>
            <a:off x="4974494" y="4170907"/>
            <a:ext cx="603206" cy="432262"/>
          </a:xfrm>
          <a:prstGeom prst="smileyFace">
            <a:avLst>
              <a:gd name="adj" fmla="val 8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1C79C8-427F-4A2E-BA50-D35EAF50DC62}"/>
              </a:ext>
            </a:extLst>
          </p:cNvPr>
          <p:cNvSpPr/>
          <p:nvPr/>
        </p:nvSpPr>
        <p:spPr>
          <a:xfrm>
            <a:off x="5937377" y="4090440"/>
            <a:ext cx="4755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câu viết hoa, cuối câu đánh dấu câu phù hợp.</a:t>
            </a:r>
          </a:p>
        </p:txBody>
      </p:sp>
    </p:spTree>
    <p:extLst>
      <p:ext uri="{BB962C8B-B14F-4D97-AF65-F5344CB8AC3E}">
        <p14:creationId xmlns:p14="http://schemas.microsoft.com/office/powerpoint/2010/main" val="7714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DC29B-10E4-4117-8BB1-416BF95D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343" y="1708589"/>
            <a:ext cx="3689024" cy="4401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A1A25-23F8-FC8E-CE25-A82619381DDB}"/>
              </a:ext>
            </a:extLst>
          </p:cNvPr>
          <p:cNvSpPr txBox="1"/>
          <p:nvPr/>
        </p:nvSpPr>
        <p:spPr>
          <a:xfrm>
            <a:off x="542472" y="508260"/>
            <a:ext cx="114578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4. Đặt 3 câu, mỗi câu chứa 1 – 2 danh từ tìm được ở bài tập 3.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ABC38-CD86-1D7D-3038-6BBF841FE6BA}"/>
              </a:ext>
            </a:extLst>
          </p:cNvPr>
          <p:cNvSpPr txBox="1"/>
          <p:nvPr/>
        </p:nvSpPr>
        <p:spPr>
          <a:xfrm>
            <a:off x="1031896" y="2099715"/>
            <a:ext cx="10098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– Cô giáo đang chăm chú giảng bài.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59ED5-90E5-78B1-4028-943A2370E4E1}"/>
              </a:ext>
            </a:extLst>
          </p:cNvPr>
          <p:cNvSpPr txBox="1"/>
          <p:nvPr/>
        </p:nvSpPr>
        <p:spPr>
          <a:xfrm>
            <a:off x="1031896" y="3055127"/>
            <a:ext cx="10098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– </a:t>
            </a:r>
            <a:r>
              <a:rPr lang="en-US" sz="36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Mẹ đang dọn dẹp nhà cửa</a:t>
            </a:r>
            <a:r>
              <a:rPr lang="en-US" sz="36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C4D5F-6471-3BB1-4168-D11358F14B6C}"/>
              </a:ext>
            </a:extLst>
          </p:cNvPr>
          <p:cNvSpPr txBox="1"/>
          <p:nvPr/>
        </p:nvSpPr>
        <p:spPr>
          <a:xfrm>
            <a:off x="1031896" y="4010539"/>
            <a:ext cx="6698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– Các bạn chuẩn bị đầy đủ sách, vở, bút, thước trên bàn.</a:t>
            </a:r>
          </a:p>
        </p:txBody>
      </p:sp>
    </p:spTree>
    <p:extLst>
      <p:ext uri="{BB962C8B-B14F-4D97-AF65-F5344CB8AC3E}">
        <p14:creationId xmlns:p14="http://schemas.microsoft.com/office/powerpoint/2010/main" val="2583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ẩm nang cho mentee - Vietnam Alumni Mentoring">
            <a:extLst>
              <a:ext uri="{FF2B5EF4-FFF2-40B4-BE49-F238E27FC236}">
                <a16:creationId xmlns:a16="http://schemas.microsoft.com/office/drawing/2014/main" id="{903461B4-AE7E-FADC-FF2B-E8FFDFA7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r="32391" b="16311"/>
          <a:stretch/>
        </p:blipFill>
        <p:spPr bwMode="auto">
          <a:xfrm>
            <a:off x="278147" y="3017632"/>
            <a:ext cx="3550904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79A0BB-009B-3263-8574-69D2F4E06F52}"/>
              </a:ext>
            </a:extLst>
          </p:cNvPr>
          <p:cNvGrpSpPr/>
          <p:nvPr/>
        </p:nvGrpSpPr>
        <p:grpSpPr>
          <a:xfrm>
            <a:off x="4892949" y="685800"/>
            <a:ext cx="5841553" cy="2743200"/>
            <a:chOff x="6426647" y="1074601"/>
            <a:chExt cx="5163541" cy="249366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7E1FCCB-C964-8B61-DA11-FA1148149333}"/>
                </a:ext>
              </a:extLst>
            </p:cNvPr>
            <p:cNvSpPr/>
            <p:nvPr/>
          </p:nvSpPr>
          <p:spPr>
            <a:xfrm>
              <a:off x="6426647" y="1074601"/>
              <a:ext cx="5163541" cy="2493662"/>
            </a:xfrm>
            <a:prstGeom prst="cloudCallout">
              <a:avLst>
                <a:gd name="adj1" fmla="val -68651"/>
                <a:gd name="adj2" fmla="val 36279"/>
              </a:avLst>
            </a:prstGeom>
            <a:solidFill>
              <a:srgbClr val="FDF8E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6C822D-5BF6-6B99-7E01-5F7F065F9CDD}"/>
                </a:ext>
              </a:extLst>
            </p:cNvPr>
            <p:cNvSpPr txBox="1"/>
            <p:nvPr/>
          </p:nvSpPr>
          <p:spPr>
            <a:xfrm>
              <a:off x="7243903" y="1524061"/>
              <a:ext cx="3529027" cy="159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Em cần ghi nhớ gì trong bài học hôm nay?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14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6B367-5573-CF02-F421-B8E9B4B0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831" r="3168" b="22375"/>
          <a:stretch/>
        </p:blipFill>
        <p:spPr>
          <a:xfrm>
            <a:off x="1078608" y="1872636"/>
            <a:ext cx="10004622" cy="517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0" y="8484"/>
            <a:ext cx="12161838" cy="2925216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52">
              <a:buClrTx/>
              <a:defRPr/>
            </a:pPr>
            <a:endParaRPr lang="en-US" sz="5852">
              <a:solidFill>
                <a:srgbClr val="FFFFFF"/>
              </a:solidFill>
              <a:latin typeface="AvantGard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37" b="15234"/>
          <a:stretch/>
        </p:blipFill>
        <p:spPr>
          <a:xfrm>
            <a:off x="-158617" y="9226547"/>
            <a:ext cx="12320455" cy="5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22560" y="131409"/>
            <a:ext cx="1885492" cy="17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188900" y="643042"/>
            <a:ext cx="778403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extLst>
      <p:ext uri="{BB962C8B-B14F-4D97-AF65-F5344CB8AC3E}">
        <p14:creationId xmlns:p14="http://schemas.microsoft.com/office/powerpoint/2010/main" val="102883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8283F-2929-9389-6168-F8161CBD0678}"/>
              </a:ext>
            </a:extLst>
          </p:cNvPr>
          <p:cNvSpPr txBox="1"/>
          <p:nvPr/>
        </p:nvSpPr>
        <p:spPr>
          <a:xfrm>
            <a:off x="1024802" y="1845588"/>
            <a:ext cx="10112231" cy="3166824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</a:rPr>
              <a:t>   Danh từ là từ chỉ sự vật (người, vật, hiện tượng tự nhiên, thời gian,…).</a:t>
            </a:r>
          </a:p>
        </p:txBody>
      </p:sp>
    </p:spTree>
    <p:extLst>
      <p:ext uri="{BB962C8B-B14F-4D97-AF65-F5344CB8AC3E}">
        <p14:creationId xmlns:p14="http://schemas.microsoft.com/office/powerpoint/2010/main" val="11544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7C9B0-40C8-D078-A794-F0CB739FDC1A}"/>
              </a:ext>
            </a:extLst>
          </p:cNvPr>
          <p:cNvGrpSpPr/>
          <p:nvPr/>
        </p:nvGrpSpPr>
        <p:grpSpPr>
          <a:xfrm>
            <a:off x="2627525" y="995494"/>
            <a:ext cx="6906789" cy="1671506"/>
            <a:chOff x="1469319" y="600821"/>
            <a:chExt cx="9192937" cy="1521598"/>
          </a:xfrm>
          <a:solidFill>
            <a:srgbClr val="92D050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613A191D-294D-02F9-07CD-5E318D442D11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73A99A70-7A5D-56CF-46EC-80286540238E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96A671A5-6C98-D0F2-A9A2-7427AF99991A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04D25203-7C75-EA30-5F99-4DC93B33A83B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31A312D6-4631-860E-F3DB-3FF80FF4D91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46A5FEE0-96AA-44EA-CD35-04A49127AEEA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7FD8A034-A3CE-E26B-F8D0-31652B4ACB92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A69016C8-B4F8-0968-8168-DDDEBDEE3E28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BA5FA-96EC-07A7-D9D0-D135751BCA96}"/>
                </a:ext>
              </a:extLst>
            </p:cNvPr>
            <p:cNvSpPr txBox="1"/>
            <p:nvPr/>
          </p:nvSpPr>
          <p:spPr>
            <a:xfrm>
              <a:off x="1469319" y="857307"/>
              <a:ext cx="9192937" cy="1008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/>
                <a:t>VẬN DỤNG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87EF831-6E59-406B-C18D-30FCD415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44" y="2948755"/>
            <a:ext cx="3714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6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6119" y="5047503"/>
            <a:ext cx="8229600" cy="1226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cây phượng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6119" y="1775224"/>
            <a:ext cx="8229600" cy="12579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đọc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42" y="5269424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32" y="2031921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66119" y="3429000"/>
            <a:ext cx="8229600" cy="12226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vui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42" y="3657987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1102011" y="575722"/>
            <a:ext cx="9957816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Từ nào dưới đây là danh từ?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3B64DB-79E8-739F-839B-0274AB97B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8016" y="5047503"/>
            <a:ext cx="1226585" cy="12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29578E-6 -2.96296E-6 L -0.2689 -0.008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4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6119" y="1898306"/>
            <a:ext cx="8229600" cy="1226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thời gian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6119" y="4955793"/>
            <a:ext cx="8229600" cy="12579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vật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911" y="2120227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32" y="5212490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66119" y="3429000"/>
            <a:ext cx="8229600" cy="12226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người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42" y="3657987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1102011" y="575722"/>
            <a:ext cx="9957816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Từ </a:t>
            </a:r>
            <a:r>
              <a:rPr lang="en-US" sz="4000" b="1" i="1">
                <a:latin typeface="+mn-lt"/>
                <a:ea typeface="Arial-Rounded" pitchFamily="34" charset="0"/>
                <a:cs typeface="Arial-Rounded" pitchFamily="34" charset="0"/>
              </a:rPr>
              <a:t>hôm qua </a:t>
            </a:r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là danh từ chỉ: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A3C23B-1A19-5FB3-1D2A-39227DD5E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3716" y="1898304"/>
            <a:ext cx="1226585" cy="12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4666E-6 -3.7037E-6 L -0.2689 -0.008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4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011" y="2026005"/>
            <a:ext cx="9957816" cy="1226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/>
              <a:t>Danh từ là từ chỉ sự vật (người, vật, hiện tượng tự nhiên, thời gian,…).</a:t>
            </a:r>
            <a:endParaRPr lang="vi-VN" sz="32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2011" y="3588520"/>
            <a:ext cx="9957816" cy="12579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>
                <a:ea typeface="Arial-Rounded" pitchFamily="34" charset="0"/>
                <a:cs typeface="Arial-Rounded" pitchFamily="34" charset="0"/>
              </a:rPr>
              <a:t>Danh từ là từ chỉ hoạt động (ăn, uống, đi, ngủ,…).</a:t>
            </a:r>
            <a:endParaRPr lang="en-US" sz="32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27" y="2246443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587" y="3809750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02011" y="5182408"/>
            <a:ext cx="9957816" cy="12226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C.</a:t>
            </a:r>
            <a:r>
              <a:rPr lang="en-US" sz="3200">
                <a:ea typeface="Arial-Rounded" pitchFamily="34" charset="0"/>
                <a:cs typeface="Arial-Rounded" pitchFamily="34" charset="0"/>
              </a:rPr>
              <a:t> Danh từ là từ chỉ đặc điểm (xanh, đỏ, tím, vàng, cao, thấp,…).</a:t>
            </a:r>
            <a:endParaRPr lang="en-US" sz="32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7" y="5375928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604120" y="648851"/>
            <a:ext cx="10953598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Khái niệm nào đúng khi nói về </a:t>
            </a:r>
            <a:r>
              <a:rPr lang="en-US" sz="4000" b="1" i="1">
                <a:latin typeface="+mn-lt"/>
                <a:ea typeface="Arial-Rounded" pitchFamily="34" charset="0"/>
                <a:cs typeface="Arial-Rounded" pitchFamily="34" charset="0"/>
              </a:rPr>
              <a:t>danh từ</a:t>
            </a:r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?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40F2BD-C2A9-794B-525E-E12D559F2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3266" y="2026005"/>
            <a:ext cx="1226585" cy="12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42005E-6 -2.22222E-6 L -0.25415 -0.12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14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p45"/>
          <p:cNvSpPr/>
          <p:nvPr/>
        </p:nvSpPr>
        <p:spPr>
          <a:xfrm>
            <a:off x="2131345" y="928030"/>
            <a:ext cx="7899148" cy="3751762"/>
          </a:xfrm>
          <a:prstGeom prst="roundRect">
            <a:avLst>
              <a:gd name="adj" fmla="val 20578"/>
            </a:avLst>
          </a:prstGeom>
          <a:solidFill>
            <a:schemeClr val="bg2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11500"/>
              <a:t>DẶN DÒ</a:t>
            </a:r>
            <a:endParaRPr sz="11500"/>
          </a:p>
        </p:txBody>
      </p:sp>
      <p:grpSp>
        <p:nvGrpSpPr>
          <p:cNvPr id="4554" name="Google Shape;4554;p45"/>
          <p:cNvGrpSpPr/>
          <p:nvPr/>
        </p:nvGrpSpPr>
        <p:grpSpPr>
          <a:xfrm>
            <a:off x="1252828" y="276209"/>
            <a:ext cx="9873963" cy="5956701"/>
            <a:chOff x="1101069" y="1010541"/>
            <a:chExt cx="8677900" cy="5235148"/>
          </a:xfrm>
        </p:grpSpPr>
        <p:sp>
          <p:nvSpPr>
            <p:cNvPr id="4555" name="Google Shape;4555;p45"/>
            <p:cNvSpPr/>
            <p:nvPr/>
          </p:nvSpPr>
          <p:spPr>
            <a:xfrm rot="696579">
              <a:off x="1128175" y="3075237"/>
              <a:ext cx="318366" cy="301755"/>
            </a:xfrm>
            <a:custGeom>
              <a:avLst/>
              <a:gdLst/>
              <a:ahLst/>
              <a:cxnLst/>
              <a:rect l="l" t="t" r="r" b="b"/>
              <a:pathLst>
                <a:path w="3680" h="3488" extrusionOk="0">
                  <a:moveTo>
                    <a:pt x="2596" y="1"/>
                  </a:moveTo>
                  <a:cubicBezTo>
                    <a:pt x="2586" y="1"/>
                    <a:pt x="2577" y="4"/>
                    <a:pt x="2569" y="11"/>
                  </a:cubicBezTo>
                  <a:cubicBezTo>
                    <a:pt x="2551" y="26"/>
                    <a:pt x="2550" y="53"/>
                    <a:pt x="2551" y="76"/>
                  </a:cubicBezTo>
                  <a:cubicBezTo>
                    <a:pt x="2555" y="189"/>
                    <a:pt x="2563" y="301"/>
                    <a:pt x="2578" y="414"/>
                  </a:cubicBezTo>
                  <a:cubicBezTo>
                    <a:pt x="2582" y="446"/>
                    <a:pt x="2587" y="478"/>
                    <a:pt x="2579" y="509"/>
                  </a:cubicBezTo>
                  <a:cubicBezTo>
                    <a:pt x="2573" y="532"/>
                    <a:pt x="2561" y="553"/>
                    <a:pt x="2550" y="573"/>
                  </a:cubicBezTo>
                  <a:cubicBezTo>
                    <a:pt x="2442" y="774"/>
                    <a:pt x="2382" y="997"/>
                    <a:pt x="2354" y="1225"/>
                  </a:cubicBezTo>
                  <a:cubicBezTo>
                    <a:pt x="2347" y="1275"/>
                    <a:pt x="2342" y="1326"/>
                    <a:pt x="2338" y="1376"/>
                  </a:cubicBezTo>
                  <a:cubicBezTo>
                    <a:pt x="2297" y="1330"/>
                    <a:pt x="2257" y="1284"/>
                    <a:pt x="2215" y="1237"/>
                  </a:cubicBezTo>
                  <a:cubicBezTo>
                    <a:pt x="2083" y="1095"/>
                    <a:pt x="1949" y="948"/>
                    <a:pt x="1775" y="864"/>
                  </a:cubicBezTo>
                  <a:cubicBezTo>
                    <a:pt x="1656" y="807"/>
                    <a:pt x="1518" y="777"/>
                    <a:pt x="1426" y="682"/>
                  </a:cubicBezTo>
                  <a:cubicBezTo>
                    <a:pt x="1323" y="575"/>
                    <a:pt x="1298" y="407"/>
                    <a:pt x="1187" y="308"/>
                  </a:cubicBezTo>
                  <a:cubicBezTo>
                    <a:pt x="1174" y="296"/>
                    <a:pt x="1157" y="284"/>
                    <a:pt x="1138" y="284"/>
                  </a:cubicBezTo>
                  <a:cubicBezTo>
                    <a:pt x="1138" y="284"/>
                    <a:pt x="1137" y="284"/>
                    <a:pt x="1137" y="284"/>
                  </a:cubicBezTo>
                  <a:cubicBezTo>
                    <a:pt x="1100" y="284"/>
                    <a:pt x="1076" y="327"/>
                    <a:pt x="1076" y="364"/>
                  </a:cubicBezTo>
                  <a:cubicBezTo>
                    <a:pt x="1074" y="444"/>
                    <a:pt x="1129" y="511"/>
                    <a:pt x="1161" y="584"/>
                  </a:cubicBezTo>
                  <a:cubicBezTo>
                    <a:pt x="1270" y="823"/>
                    <a:pt x="1137" y="1095"/>
                    <a:pt x="1099" y="1356"/>
                  </a:cubicBezTo>
                  <a:cubicBezTo>
                    <a:pt x="1065" y="1581"/>
                    <a:pt x="1108" y="1808"/>
                    <a:pt x="1203" y="2017"/>
                  </a:cubicBezTo>
                  <a:cubicBezTo>
                    <a:pt x="1093" y="2000"/>
                    <a:pt x="983" y="1990"/>
                    <a:pt x="872" y="1990"/>
                  </a:cubicBezTo>
                  <a:cubicBezTo>
                    <a:pt x="770" y="1990"/>
                    <a:pt x="668" y="1998"/>
                    <a:pt x="568" y="2018"/>
                  </a:cubicBezTo>
                  <a:cubicBezTo>
                    <a:pt x="548" y="2022"/>
                    <a:pt x="528" y="2026"/>
                    <a:pt x="509" y="2026"/>
                  </a:cubicBezTo>
                  <a:cubicBezTo>
                    <a:pt x="505" y="2026"/>
                    <a:pt x="502" y="2026"/>
                    <a:pt x="498" y="2026"/>
                  </a:cubicBezTo>
                  <a:cubicBezTo>
                    <a:pt x="466" y="2024"/>
                    <a:pt x="436" y="2010"/>
                    <a:pt x="407" y="1997"/>
                  </a:cubicBezTo>
                  <a:cubicBezTo>
                    <a:pt x="305" y="1949"/>
                    <a:pt x="200" y="1907"/>
                    <a:pt x="93" y="1871"/>
                  </a:cubicBezTo>
                  <a:cubicBezTo>
                    <a:pt x="80" y="1866"/>
                    <a:pt x="65" y="1862"/>
                    <a:pt x="51" y="1862"/>
                  </a:cubicBezTo>
                  <a:cubicBezTo>
                    <a:pt x="41" y="1862"/>
                    <a:pt x="32" y="1864"/>
                    <a:pt x="24" y="1869"/>
                  </a:cubicBezTo>
                  <a:cubicBezTo>
                    <a:pt x="0" y="1884"/>
                    <a:pt x="0" y="1923"/>
                    <a:pt x="17" y="1947"/>
                  </a:cubicBezTo>
                  <a:cubicBezTo>
                    <a:pt x="34" y="1971"/>
                    <a:pt x="62" y="1985"/>
                    <a:pt x="87" y="2000"/>
                  </a:cubicBezTo>
                  <a:cubicBezTo>
                    <a:pt x="304" y="2129"/>
                    <a:pt x="343" y="2410"/>
                    <a:pt x="459" y="2618"/>
                  </a:cubicBezTo>
                  <a:cubicBezTo>
                    <a:pt x="598" y="2868"/>
                    <a:pt x="795" y="3083"/>
                    <a:pt x="1038" y="3235"/>
                  </a:cubicBezTo>
                  <a:cubicBezTo>
                    <a:pt x="1302" y="3401"/>
                    <a:pt x="1614" y="3488"/>
                    <a:pt x="1925" y="3488"/>
                  </a:cubicBezTo>
                  <a:cubicBezTo>
                    <a:pt x="2029" y="3488"/>
                    <a:pt x="2133" y="3478"/>
                    <a:pt x="2236" y="3458"/>
                  </a:cubicBezTo>
                  <a:cubicBezTo>
                    <a:pt x="2454" y="3415"/>
                    <a:pt x="2667" y="3327"/>
                    <a:pt x="2837" y="3182"/>
                  </a:cubicBezTo>
                  <a:cubicBezTo>
                    <a:pt x="2856" y="3166"/>
                    <a:pt x="2876" y="3146"/>
                    <a:pt x="2890" y="3125"/>
                  </a:cubicBezTo>
                  <a:cubicBezTo>
                    <a:pt x="2924" y="3122"/>
                    <a:pt x="2959" y="3104"/>
                    <a:pt x="2988" y="3085"/>
                  </a:cubicBezTo>
                  <a:cubicBezTo>
                    <a:pt x="3177" y="2967"/>
                    <a:pt x="3325" y="2791"/>
                    <a:pt x="3431" y="2594"/>
                  </a:cubicBezTo>
                  <a:cubicBezTo>
                    <a:pt x="3628" y="2228"/>
                    <a:pt x="3679" y="1786"/>
                    <a:pt x="3573" y="1383"/>
                  </a:cubicBezTo>
                  <a:cubicBezTo>
                    <a:pt x="3501" y="1106"/>
                    <a:pt x="3353" y="855"/>
                    <a:pt x="3155" y="648"/>
                  </a:cubicBezTo>
                  <a:cubicBezTo>
                    <a:pt x="2992" y="476"/>
                    <a:pt x="2736" y="355"/>
                    <a:pt x="2676" y="109"/>
                  </a:cubicBezTo>
                  <a:cubicBezTo>
                    <a:pt x="2669" y="80"/>
                    <a:pt x="2664" y="50"/>
                    <a:pt x="2646" y="26"/>
                  </a:cubicBezTo>
                  <a:cubicBezTo>
                    <a:pt x="2635" y="11"/>
                    <a:pt x="2615" y="1"/>
                    <a:pt x="25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6" name="Google Shape;4556;p45"/>
            <p:cNvSpPr/>
            <p:nvPr/>
          </p:nvSpPr>
          <p:spPr>
            <a:xfrm>
              <a:off x="6913376" y="1010541"/>
              <a:ext cx="314213" cy="290336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7" name="Google Shape;4557;p45"/>
            <p:cNvSpPr/>
            <p:nvPr/>
          </p:nvSpPr>
          <p:spPr>
            <a:xfrm rot="-2546038">
              <a:off x="9407963" y="487772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8" name="Google Shape;4558;p45"/>
            <p:cNvSpPr/>
            <p:nvPr/>
          </p:nvSpPr>
          <p:spPr>
            <a:xfrm rot="-2546038">
              <a:off x="4550213" y="588737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8969">
                <a:alpha val="6776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9ABE2D-035D-63A8-3E35-4BA39A61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606" y="4054089"/>
            <a:ext cx="3344626" cy="28039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1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565052" y="935390"/>
            <a:ext cx="7031734" cy="1685845"/>
          </a:xfrm>
          <a:prstGeom prst="roundRect">
            <a:avLst>
              <a:gd name="adj" fmla="val 20578"/>
            </a:avLst>
          </a:prstGeom>
          <a:solidFill>
            <a:schemeClr val="bg1">
              <a:lumMod val="90000"/>
            </a:schemeClr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sz="8000" b="1">
              <a:latin typeface="+mj-lt"/>
            </a:endParaRPr>
          </a:p>
        </p:txBody>
      </p:sp>
      <p:pic>
        <p:nvPicPr>
          <p:cNvPr id="1030" name="Picture 6" descr="Cartoon Children, Kids, People 08 png">
            <a:extLst>
              <a:ext uri="{FF2B5EF4-FFF2-40B4-BE49-F238E27FC236}">
                <a16:creationId xmlns:a16="http://schemas.microsoft.com/office/drawing/2014/main" id="{9D442496-F135-FDEC-B742-515E344D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2" y="3675337"/>
            <a:ext cx="226710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hildren, Kids, People 08 png">
            <a:extLst>
              <a:ext uri="{FF2B5EF4-FFF2-40B4-BE49-F238E27FC236}">
                <a16:creationId xmlns:a16="http://schemas.microsoft.com/office/drawing/2014/main" id="{B6707B1E-BD77-E787-5BF0-8E1118C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35" y="3312612"/>
            <a:ext cx="154572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hildren, Kids, People 08 png">
            <a:extLst>
              <a:ext uri="{FF2B5EF4-FFF2-40B4-BE49-F238E27FC236}">
                <a16:creationId xmlns:a16="http://schemas.microsoft.com/office/drawing/2014/main" id="{F6BE6FF2-6A27-0B59-65B4-2725F58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6" y="3312612"/>
            <a:ext cx="1899930" cy="3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hildren, Kids, People 08 png">
            <a:extLst>
              <a:ext uri="{FF2B5EF4-FFF2-40B4-BE49-F238E27FC236}">
                <a16:creationId xmlns:a16="http://schemas.microsoft.com/office/drawing/2014/main" id="{1F56B691-5C74-D61E-BA0C-C74A2297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42" y="3429000"/>
            <a:ext cx="1786032" cy="29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ầu, vai, đầu gối và ngón chân - học bộ phận cơ thể - Kids Rhyme &amp; Song - Head Shoulders Knees">
            <a:hlinkClick r:id="" action="ppaction://media"/>
            <a:extLst>
              <a:ext uri="{FF2B5EF4-FFF2-40B4-BE49-F238E27FC236}">
                <a16:creationId xmlns:a16="http://schemas.microsoft.com/office/drawing/2014/main" id="{A7C7ED15-41BB-4108-B29C-61BC64065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sp>
        <p:nvSpPr>
          <p:cNvPr id="3" name="Google Shape;4171;p44">
            <a:extLst>
              <a:ext uri="{FF2B5EF4-FFF2-40B4-BE49-F238E27FC236}">
                <a16:creationId xmlns:a16="http://schemas.microsoft.com/office/drawing/2014/main" id="{5E6A4DA2-C609-FFDE-CAE4-4DB3368EA51C}"/>
              </a:ext>
            </a:extLst>
          </p:cNvPr>
          <p:cNvSpPr/>
          <p:nvPr/>
        </p:nvSpPr>
        <p:spPr>
          <a:xfrm>
            <a:off x="1826720" y="207125"/>
            <a:ext cx="8508398" cy="649966"/>
          </a:xfrm>
          <a:prstGeom prst="roundRect">
            <a:avLst>
              <a:gd name="adj" fmla="val 20578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4000" b="1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VẬN ĐỘNG THEO NHẠC NÀO!</a:t>
            </a:r>
            <a:endParaRPr sz="4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01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ẩm nang cho mentee - Vietnam Alumni Mentoring">
            <a:extLst>
              <a:ext uri="{FF2B5EF4-FFF2-40B4-BE49-F238E27FC236}">
                <a16:creationId xmlns:a16="http://schemas.microsoft.com/office/drawing/2014/main" id="{EB6BEA66-E3A3-7258-863F-D61A8EEC0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r="32391" b="16311"/>
          <a:stretch/>
        </p:blipFill>
        <p:spPr bwMode="auto">
          <a:xfrm>
            <a:off x="278147" y="3017632"/>
            <a:ext cx="3550904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F05760-02C8-3EE5-F5C4-0E581A303E88}"/>
              </a:ext>
            </a:extLst>
          </p:cNvPr>
          <p:cNvGrpSpPr/>
          <p:nvPr/>
        </p:nvGrpSpPr>
        <p:grpSpPr>
          <a:xfrm>
            <a:off x="4940747" y="979282"/>
            <a:ext cx="5841553" cy="2743200"/>
            <a:chOff x="6426647" y="1074601"/>
            <a:chExt cx="5163541" cy="249366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FCDD48FE-4258-9C53-80FD-405052E89B3D}"/>
                </a:ext>
              </a:extLst>
            </p:cNvPr>
            <p:cNvSpPr/>
            <p:nvPr/>
          </p:nvSpPr>
          <p:spPr>
            <a:xfrm>
              <a:off x="6426647" y="1074601"/>
              <a:ext cx="5163541" cy="2493662"/>
            </a:xfrm>
            <a:prstGeom prst="cloudCallout">
              <a:avLst>
                <a:gd name="adj1" fmla="val -70608"/>
                <a:gd name="adj2" fmla="val 29334"/>
              </a:avLst>
            </a:prstGeom>
            <a:solidFill>
              <a:srgbClr val="FDF8E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A320A3-6F5A-81EE-035F-D15660D0C072}"/>
                </a:ext>
              </a:extLst>
            </p:cNvPr>
            <p:cNvSpPr txBox="1"/>
            <p:nvPr/>
          </p:nvSpPr>
          <p:spPr>
            <a:xfrm>
              <a:off x="6835274" y="1524061"/>
              <a:ext cx="4346285" cy="159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Những bộ phận nào trên cơ thể được nhắc đến trong bài hát?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96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340DA-AE23-370E-6385-9CE3214EA2DA}"/>
              </a:ext>
            </a:extLst>
          </p:cNvPr>
          <p:cNvGrpSpPr/>
          <p:nvPr/>
        </p:nvGrpSpPr>
        <p:grpSpPr>
          <a:xfrm>
            <a:off x="2627524" y="154953"/>
            <a:ext cx="6906789" cy="1671506"/>
            <a:chOff x="1519678" y="600821"/>
            <a:chExt cx="9192937" cy="1521598"/>
          </a:xfrm>
          <a:solidFill>
            <a:srgbClr val="CFD982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3D3D57BA-9203-E67C-353E-442F81C4CC05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C4571FC8-9590-AFBD-86CE-C2F98B208DC1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20CFDE47-0432-EA32-98E6-12AC5984F4E2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18F3CB38-F788-CF05-7FF8-EBDD01B8D890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F04134E8-362D-363A-92B8-97EBC406E9D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01EB9683-6BBC-9C27-B2D8-EEFAA79A09B7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573A1316-A6F3-616D-A747-739332F4AA89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B4A9F14D-7E14-0EA9-F0E6-B26583AE8917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FCF7FB-ABA0-2275-C567-7268E08EFD65}"/>
                </a:ext>
              </a:extLst>
            </p:cNvPr>
            <p:cNvSpPr txBox="1"/>
            <p:nvPr/>
          </p:nvSpPr>
          <p:spPr>
            <a:xfrm>
              <a:off x="1519678" y="673920"/>
              <a:ext cx="9192937" cy="1448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/>
                  </a:solidFill>
                </a:rPr>
                <a:t>CHỦ ĐIỂM 1: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</a:rPr>
                <a:t>MỖI NGƯỜI MỘT VẺ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9449833-7B1B-C1B1-77E9-B422606F7DC4}"/>
              </a:ext>
            </a:extLst>
          </p:cNvPr>
          <p:cNvSpPr txBox="1"/>
          <p:nvPr/>
        </p:nvSpPr>
        <p:spPr>
          <a:xfrm>
            <a:off x="1864476" y="2165313"/>
            <a:ext cx="83572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/>
              <a:t>BÀI 1: ĐIỀU KÌ DIỆU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93D87D-EA8A-919E-3DB2-4C0874D63353}"/>
              </a:ext>
            </a:extLst>
          </p:cNvPr>
          <p:cNvSpPr/>
          <p:nvPr/>
        </p:nvSpPr>
        <p:spPr>
          <a:xfrm>
            <a:off x="7214388" y="5690468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Trang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06EF2-062C-F891-84FD-92BBB058251A}"/>
              </a:ext>
            </a:extLst>
          </p:cNvPr>
          <p:cNvSpPr txBox="1"/>
          <p:nvPr/>
        </p:nvSpPr>
        <p:spPr>
          <a:xfrm>
            <a:off x="1895704" y="3429000"/>
            <a:ext cx="8357215" cy="1940957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LUYỆN TỪ VÀ CÂU:</a:t>
            </a:r>
          </a:p>
          <a:p>
            <a:pPr algn="ctr"/>
            <a:r>
              <a:rPr lang="en-US" sz="5400" b="1">
                <a:solidFill>
                  <a:srgbClr val="C00000"/>
                </a:solidFill>
              </a:rPr>
              <a:t>DANH TỪ</a:t>
            </a:r>
          </a:p>
        </p:txBody>
      </p:sp>
    </p:spTree>
    <p:extLst>
      <p:ext uri="{BB962C8B-B14F-4D97-AF65-F5344CB8AC3E}">
        <p14:creationId xmlns:p14="http://schemas.microsoft.com/office/powerpoint/2010/main" val="30203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4139" y="196276"/>
            <a:ext cx="11033559" cy="64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1. Xếp các từ in đậm và nhóm thích hợp.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A3ACC-4648-E675-A30E-150BADA688FB}"/>
              </a:ext>
            </a:extLst>
          </p:cNvPr>
          <p:cNvSpPr txBox="1"/>
          <p:nvPr/>
        </p:nvSpPr>
        <p:spPr>
          <a:xfrm>
            <a:off x="564139" y="1132222"/>
            <a:ext cx="110335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   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Thế là kì nghỉ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hè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kết thúc. Nắng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thu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đã t</a:t>
            </a:r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oả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 vàng khắp nơi thay</a:t>
            </a:r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cho những tia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nắng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hè gay gắt.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Gió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thổi mát rượi,</a:t>
            </a:r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 đuổi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 những chiếc lá rụng chạy lao xao.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Lá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như cũng biết nô đùa, cứ quấn theo chân các bạn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học sinh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đang đi vội vã. Bạn thì đi với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bố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, bạn thì đi với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mẹ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, có bạn lại đi một mình. Ai cũng vội đến trường để gặp lại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thầy giáo, cô giáo, bạn bè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, gặp lại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bàn, ghế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thân quen.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Hôm nay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bắt đầu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năm học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mới. </a:t>
            </a:r>
            <a:endParaRPr lang="en-US" sz="3200"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16F52E-5F50-7855-BCDC-FDBE7CD09D38}"/>
              </a:ext>
            </a:extLst>
          </p:cNvPr>
          <p:cNvSpPr/>
          <p:nvPr/>
        </p:nvSpPr>
        <p:spPr>
          <a:xfrm>
            <a:off x="693984" y="4934858"/>
            <a:ext cx="1683657" cy="1151822"/>
          </a:xfrm>
          <a:prstGeom prst="round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người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B89864-3197-4029-D52E-BB7CBDC4D140}"/>
              </a:ext>
            </a:extLst>
          </p:cNvPr>
          <p:cNvSpPr/>
          <p:nvPr/>
        </p:nvSpPr>
        <p:spPr>
          <a:xfrm>
            <a:off x="3101503" y="4934858"/>
            <a:ext cx="1683657" cy="1151822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vật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2CE855-0859-0C57-666A-DE1544596978}"/>
              </a:ext>
            </a:extLst>
          </p:cNvPr>
          <p:cNvSpPr/>
          <p:nvPr/>
        </p:nvSpPr>
        <p:spPr>
          <a:xfrm>
            <a:off x="5503617" y="4934858"/>
            <a:ext cx="3135085" cy="1151822"/>
          </a:xfrm>
          <a:prstGeom prst="roundRect">
            <a:avLst/>
          </a:prstGeom>
          <a:solidFill>
            <a:schemeClr val="bg2"/>
          </a:solidFill>
          <a:ln>
            <a:solidFill>
              <a:srgbClr val="2FBB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hiện tượng tự nhiên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80634-17CD-A8D4-2DC3-793CD9BAE208}"/>
              </a:ext>
            </a:extLst>
          </p:cNvPr>
          <p:cNvSpPr/>
          <p:nvPr/>
        </p:nvSpPr>
        <p:spPr>
          <a:xfrm>
            <a:off x="9357159" y="4934858"/>
            <a:ext cx="2110695" cy="1151822"/>
          </a:xfrm>
          <a:prstGeom prst="roundRect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thời gian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0F75F6-40FF-4C88-AB0F-854C1883B3B2}"/>
              </a:ext>
            </a:extLst>
          </p:cNvPr>
          <p:cNvCxnSpPr/>
          <p:nvPr/>
        </p:nvCxnSpPr>
        <p:spPr>
          <a:xfrm>
            <a:off x="1097284" y="721445"/>
            <a:ext cx="34747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BD391C-0156-46C6-B802-1DEE041F940D}"/>
              </a:ext>
            </a:extLst>
          </p:cNvPr>
          <p:cNvCxnSpPr/>
          <p:nvPr/>
        </p:nvCxnSpPr>
        <p:spPr>
          <a:xfrm>
            <a:off x="5239794" y="707595"/>
            <a:ext cx="3108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6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4139" y="196276"/>
            <a:ext cx="11033559" cy="64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1. Xếp các từ in đậm và nhóm thích hợp.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A3ACC-4648-E675-A30E-150BADA688FB}"/>
              </a:ext>
            </a:extLst>
          </p:cNvPr>
          <p:cNvSpPr txBox="1"/>
          <p:nvPr/>
        </p:nvSpPr>
        <p:spPr>
          <a:xfrm>
            <a:off x="564139" y="1132222"/>
            <a:ext cx="1103355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   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Thế là kì nghỉ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hè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kết thúc. Nắng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thu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đã t</a:t>
            </a:r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oả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 vàng khắp nơi thay</a:t>
            </a:r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cho những tia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nắng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hè gay gắt.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Gió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thổi mát rượi,</a:t>
            </a:r>
            <a:r>
              <a:rPr lang="en-US" sz="3200" b="0" i="0">
                <a:solidFill>
                  <a:srgbClr val="333333"/>
                </a:solidFill>
                <a:effectLst/>
                <a:latin typeface="+mn-lt"/>
              </a:rPr>
              <a:t> đuổi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 những chiếc lá rụng chạy lao xao.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Lá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như cũng biết nô đùa, cứ quấn theo chân các bạn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học sinh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đang đi vội vã. Bạn thì đi với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bố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, bạn thì đi với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mẹ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, có bạn lại đi một mình. Ai cũng vội đến trường để gặp lại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thầy giáo, cô giáo, bạn bè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, gặp lại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bàn, ghế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thân quen.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Hôm nay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bắt đầu </a:t>
            </a:r>
            <a:r>
              <a:rPr lang="vi-VN" sz="3200" b="1" i="0">
                <a:solidFill>
                  <a:srgbClr val="333333"/>
                </a:solidFill>
                <a:effectLst/>
                <a:latin typeface="+mn-lt"/>
              </a:rPr>
              <a:t>năm học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mới.</a:t>
            </a:r>
            <a:endParaRPr lang="en-US" sz="3200" b="0" i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en-US" sz="3200">
                <a:solidFill>
                  <a:srgbClr val="333333"/>
                </a:solidFill>
                <a:latin typeface="+mn-lt"/>
              </a:rPr>
              <a:t>									Hạnh Minh</a:t>
            </a: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 </a:t>
            </a:r>
            <a:endParaRPr lang="en-US" sz="3200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B89864-3197-4029-D52E-BB7CBDC4D140}"/>
              </a:ext>
            </a:extLst>
          </p:cNvPr>
          <p:cNvSpPr/>
          <p:nvPr/>
        </p:nvSpPr>
        <p:spPr>
          <a:xfrm>
            <a:off x="660456" y="5198684"/>
            <a:ext cx="10840923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Hè, thu, </a:t>
            </a:r>
            <a:r>
              <a:rPr lang="vi-VN" sz="3200" b="1">
                <a:solidFill>
                  <a:schemeClr val="tx1"/>
                </a:solidFill>
              </a:rPr>
              <a:t>nắng</a:t>
            </a:r>
            <a:r>
              <a:rPr lang="en-US" sz="3200" b="1">
                <a:solidFill>
                  <a:schemeClr val="tx1"/>
                </a:solidFill>
              </a:rPr>
              <a:t>, gi</a:t>
            </a:r>
            <a:r>
              <a:rPr lang="vi-VN" sz="3200" b="1">
                <a:solidFill>
                  <a:schemeClr val="tx1"/>
                </a:solidFill>
              </a:rPr>
              <a:t>ó</a:t>
            </a:r>
            <a:r>
              <a:rPr lang="en-US" sz="3200" b="1">
                <a:solidFill>
                  <a:schemeClr val="tx1"/>
                </a:solidFill>
              </a:rPr>
              <a:t>, l</a:t>
            </a:r>
            <a:r>
              <a:rPr lang="vi-VN" sz="3200" b="1">
                <a:solidFill>
                  <a:schemeClr val="tx1"/>
                </a:solidFill>
              </a:rPr>
              <a:t>á</a:t>
            </a:r>
            <a:r>
              <a:rPr lang="en-US" sz="3200" b="1">
                <a:solidFill>
                  <a:schemeClr val="tx1"/>
                </a:solidFill>
              </a:rPr>
              <a:t>, </a:t>
            </a:r>
            <a:r>
              <a:rPr lang="vi-VN" sz="3200" b="1">
                <a:solidFill>
                  <a:schemeClr val="tx1"/>
                </a:solidFill>
              </a:rPr>
              <a:t>học sinh</a:t>
            </a:r>
            <a:r>
              <a:rPr lang="en-US" sz="3200" b="1">
                <a:solidFill>
                  <a:schemeClr val="tx1"/>
                </a:solidFill>
              </a:rPr>
              <a:t>, </a:t>
            </a:r>
            <a:r>
              <a:rPr lang="vi-VN" sz="3200" b="1">
                <a:solidFill>
                  <a:schemeClr val="tx1"/>
                </a:solidFill>
              </a:rPr>
              <a:t>bố</a:t>
            </a:r>
            <a:r>
              <a:rPr lang="en-US" sz="3200" b="1">
                <a:solidFill>
                  <a:schemeClr val="tx1"/>
                </a:solidFill>
              </a:rPr>
              <a:t>, mẹ, </a:t>
            </a:r>
            <a:r>
              <a:rPr lang="vi-VN" sz="3200" b="1">
                <a:solidFill>
                  <a:schemeClr val="tx1"/>
                </a:solidFill>
              </a:rPr>
              <a:t>thầy giáo, cô giáo, bạn bè</a:t>
            </a:r>
            <a:r>
              <a:rPr lang="en-US" sz="3200" b="1">
                <a:solidFill>
                  <a:schemeClr val="tx1"/>
                </a:solidFill>
              </a:rPr>
              <a:t>, </a:t>
            </a:r>
            <a:r>
              <a:rPr lang="vi-VN" sz="3200" b="1">
                <a:solidFill>
                  <a:schemeClr val="tx1"/>
                </a:solidFill>
              </a:rPr>
              <a:t>bàn, ghế</a:t>
            </a:r>
            <a:r>
              <a:rPr lang="en-US" sz="3200" b="1">
                <a:solidFill>
                  <a:schemeClr val="tx1"/>
                </a:solidFill>
              </a:rPr>
              <a:t>, hôm nay, năm học  </a:t>
            </a:r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0F75F6-40FF-4C88-AB0F-854C1883B3B2}"/>
              </a:ext>
            </a:extLst>
          </p:cNvPr>
          <p:cNvCxnSpPr/>
          <p:nvPr/>
        </p:nvCxnSpPr>
        <p:spPr>
          <a:xfrm>
            <a:off x="1097284" y="721445"/>
            <a:ext cx="34747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BD391C-0156-46C6-B802-1DEE041F940D}"/>
              </a:ext>
            </a:extLst>
          </p:cNvPr>
          <p:cNvCxnSpPr/>
          <p:nvPr/>
        </p:nvCxnSpPr>
        <p:spPr>
          <a:xfrm>
            <a:off x="5239794" y="707595"/>
            <a:ext cx="3108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1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4139" y="196276"/>
            <a:ext cx="11033559" cy="64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1. Xếp các từ in đậm và nhóm thích hợp.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B89864-3197-4029-D52E-BB7CBDC4D140}"/>
              </a:ext>
            </a:extLst>
          </p:cNvPr>
          <p:cNvSpPr/>
          <p:nvPr/>
        </p:nvSpPr>
        <p:spPr>
          <a:xfrm>
            <a:off x="660456" y="5198684"/>
            <a:ext cx="10840923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Hè, thu, </a:t>
            </a:r>
            <a:r>
              <a:rPr lang="vi-VN" sz="3200" b="1">
                <a:solidFill>
                  <a:schemeClr val="tx1"/>
                </a:solidFill>
              </a:rPr>
              <a:t>nắng</a:t>
            </a:r>
            <a:r>
              <a:rPr lang="en-US" sz="3200" b="1">
                <a:solidFill>
                  <a:schemeClr val="tx1"/>
                </a:solidFill>
              </a:rPr>
              <a:t>, gi</a:t>
            </a:r>
            <a:r>
              <a:rPr lang="vi-VN" sz="3200" b="1">
                <a:solidFill>
                  <a:schemeClr val="tx1"/>
                </a:solidFill>
              </a:rPr>
              <a:t>ó</a:t>
            </a:r>
            <a:r>
              <a:rPr lang="en-US" sz="3200" b="1">
                <a:solidFill>
                  <a:schemeClr val="tx1"/>
                </a:solidFill>
              </a:rPr>
              <a:t>, l</a:t>
            </a:r>
            <a:r>
              <a:rPr lang="vi-VN" sz="3200" b="1">
                <a:solidFill>
                  <a:schemeClr val="tx1"/>
                </a:solidFill>
              </a:rPr>
              <a:t>á</a:t>
            </a:r>
            <a:r>
              <a:rPr lang="en-US" sz="3200" b="1">
                <a:solidFill>
                  <a:schemeClr val="tx1"/>
                </a:solidFill>
              </a:rPr>
              <a:t>, </a:t>
            </a:r>
            <a:r>
              <a:rPr lang="vi-VN" sz="3200" b="1">
                <a:solidFill>
                  <a:schemeClr val="tx1"/>
                </a:solidFill>
              </a:rPr>
              <a:t>học sinh</a:t>
            </a:r>
            <a:r>
              <a:rPr lang="en-US" sz="3200" b="1">
                <a:solidFill>
                  <a:schemeClr val="tx1"/>
                </a:solidFill>
              </a:rPr>
              <a:t>, </a:t>
            </a:r>
            <a:r>
              <a:rPr lang="vi-VN" sz="3200" b="1">
                <a:solidFill>
                  <a:schemeClr val="tx1"/>
                </a:solidFill>
              </a:rPr>
              <a:t>bố</a:t>
            </a:r>
            <a:r>
              <a:rPr lang="en-US" sz="3200" b="1">
                <a:solidFill>
                  <a:schemeClr val="tx1"/>
                </a:solidFill>
              </a:rPr>
              <a:t>, mẹ, </a:t>
            </a:r>
            <a:r>
              <a:rPr lang="vi-VN" sz="3200" b="1">
                <a:solidFill>
                  <a:schemeClr val="tx1"/>
                </a:solidFill>
              </a:rPr>
              <a:t>thầy giáo, cô giáo, bạn bè</a:t>
            </a:r>
            <a:r>
              <a:rPr lang="en-US" sz="3200" b="1">
                <a:solidFill>
                  <a:schemeClr val="tx1"/>
                </a:solidFill>
              </a:rPr>
              <a:t>, </a:t>
            </a:r>
            <a:r>
              <a:rPr lang="vi-VN" sz="3200" b="1">
                <a:solidFill>
                  <a:schemeClr val="tx1"/>
                </a:solidFill>
              </a:rPr>
              <a:t>bàn, ghế</a:t>
            </a:r>
            <a:r>
              <a:rPr lang="en-US" sz="3200" b="1">
                <a:solidFill>
                  <a:schemeClr val="tx1"/>
                </a:solidFill>
              </a:rPr>
              <a:t>, hôm nay, năm học  </a:t>
            </a:r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0F75F6-40FF-4C88-AB0F-854C1883B3B2}"/>
              </a:ext>
            </a:extLst>
          </p:cNvPr>
          <p:cNvCxnSpPr/>
          <p:nvPr/>
        </p:nvCxnSpPr>
        <p:spPr>
          <a:xfrm>
            <a:off x="1097284" y="721445"/>
            <a:ext cx="34747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BD391C-0156-46C6-B802-1DEE041F940D}"/>
              </a:ext>
            </a:extLst>
          </p:cNvPr>
          <p:cNvCxnSpPr/>
          <p:nvPr/>
        </p:nvCxnSpPr>
        <p:spPr>
          <a:xfrm>
            <a:off x="5239794" y="707595"/>
            <a:ext cx="3108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BD221F3-03DD-4C7A-ABF9-574F4E83F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828652"/>
              </p:ext>
            </p:extLst>
          </p:nvPr>
        </p:nvGraphicFramePr>
        <p:xfrm>
          <a:off x="864524" y="1361524"/>
          <a:ext cx="10636855" cy="37083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39120">
                  <a:extLst>
                    <a:ext uri="{9D8B030D-6E8A-4147-A177-3AD203B41FA5}">
                      <a16:colId xmlns:a16="http://schemas.microsoft.com/office/drawing/2014/main" val="1286149785"/>
                    </a:ext>
                  </a:extLst>
                </a:gridCol>
                <a:gridCol w="2058746">
                  <a:extLst>
                    <a:ext uri="{9D8B030D-6E8A-4147-A177-3AD203B41FA5}">
                      <a16:colId xmlns:a16="http://schemas.microsoft.com/office/drawing/2014/main" val="2158874547"/>
                    </a:ext>
                  </a:extLst>
                </a:gridCol>
                <a:gridCol w="3282599">
                  <a:extLst>
                    <a:ext uri="{9D8B030D-6E8A-4147-A177-3AD203B41FA5}">
                      <a16:colId xmlns:a16="http://schemas.microsoft.com/office/drawing/2014/main" val="3239961464"/>
                    </a:ext>
                  </a:extLst>
                </a:gridCol>
                <a:gridCol w="2756390">
                  <a:extLst>
                    <a:ext uri="{9D8B030D-6E8A-4147-A177-3AD203B41FA5}">
                      <a16:colId xmlns:a16="http://schemas.microsoft.com/office/drawing/2014/main" val="2675186454"/>
                    </a:ext>
                  </a:extLst>
                </a:gridCol>
              </a:tblGrid>
              <a:tr h="1257384"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ng</a:t>
                      </a:r>
                      <a:r>
                        <a:rPr lang="vi-VN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ư</a:t>
                      </a:r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ời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vật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hiện t</a:t>
                      </a:r>
                      <a:r>
                        <a:rPr lang="vi-VN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ư</a:t>
                      </a:r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ợng tự nhiên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Từ chỉ thời ti</a:t>
                      </a:r>
                      <a:r>
                        <a:rPr lang="en-US" sz="2800" u="none" strike="noStrike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sym typeface="Arial"/>
                        </a:rPr>
                        <a:t>ế</a:t>
                      </a:r>
                      <a:r>
                        <a:rPr lang="en-US" sz="2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</a:t>
                      </a:r>
                      <a:endParaRPr lang="en-US" sz="2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44612"/>
                  </a:ext>
                </a:extLst>
              </a:tr>
              <a:tr h="2451015">
                <a:tc>
                  <a:txBody>
                    <a:bodyPr/>
                    <a:lstStyle/>
                    <a:p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632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655814"/>
      </p:ext>
    </p:extLst>
  </p:cSld>
  <p:clrMapOvr>
    <a:masterClrMapping/>
  </p:clrMapOvr>
</p:sld>
</file>

<file path=ppt/theme/theme1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1269</Words>
  <Application>Microsoft Office PowerPoint</Application>
  <PresentationFormat>Custom</PresentationFormat>
  <Paragraphs>116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AvantGarde</vt:lpstr>
      <vt:lpstr>.TMC-Ong Do</vt:lpstr>
      <vt:lpstr>Londrina Solid</vt:lpstr>
      <vt:lpstr>Poppins</vt:lpstr>
      <vt:lpstr>Arial</vt:lpstr>
      <vt:lpstr>Times New Roman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Pre-k Lesson</dc:title>
  <dc:creator>PC</dc:creator>
  <cp:lastModifiedBy>Windows User</cp:lastModifiedBy>
  <cp:revision>87</cp:revision>
  <dcterms:modified xsi:type="dcterms:W3CDTF">2023-08-08T10:05:00Z</dcterms:modified>
</cp:coreProperties>
</file>