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375" r:id="rId6"/>
    <p:sldId id="396" r:id="rId7"/>
    <p:sldId id="336" r:id="rId8"/>
    <p:sldId id="262" r:id="rId9"/>
    <p:sldId id="264" r:id="rId10"/>
    <p:sldId id="372" r:id="rId11"/>
    <p:sldId id="355" r:id="rId12"/>
    <p:sldId id="267" r:id="rId13"/>
    <p:sldId id="357" r:id="rId14"/>
    <p:sldId id="350" r:id="rId15"/>
    <p:sldId id="356" r:id="rId16"/>
    <p:sldId id="320" r:id="rId17"/>
    <p:sldId id="314" r:id="rId18"/>
    <p:sldId id="272" r:id="rId19"/>
    <p:sldId id="338" r:id="rId20"/>
    <p:sldId id="390" r:id="rId21"/>
    <p:sldId id="326" r:id="rId22"/>
    <p:sldId id="274" r:id="rId23"/>
    <p:sldId id="275" r:id="rId24"/>
    <p:sldId id="395" r:id="rId25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89"/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1" autoAdjust="0"/>
    <p:restoredTop sz="90214" autoAdjust="0"/>
  </p:normalViewPr>
  <p:slideViewPr>
    <p:cSldViewPr>
      <p:cViewPr varScale="1">
        <p:scale>
          <a:sx n="59" d="100"/>
          <a:sy n="59" d="100"/>
        </p:scale>
        <p:origin x="1092" y="84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Luyện</a:t>
            </a:r>
            <a:r>
              <a:rPr lang="en-US" baseline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710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Ôn</a:t>
            </a:r>
            <a:r>
              <a:rPr lang="en-US" baseline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28/11/2023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802A29A6-0600-F270-9CB7-510E161B0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92" y="274637"/>
            <a:ext cx="10945654" cy="6337829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 BÀI 59 </a:t>
            </a:r>
            <a:b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NGƯỜI SOẠN : ĐẶNG HỒNG PHÚC</a:t>
            </a:r>
          </a:p>
        </p:txBody>
      </p: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261519" y="58205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tre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-396081" y="5820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0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</a:t>
            </a:r>
            <a:r>
              <a:rPr lang="en-US" sz="60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à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58205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60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à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</a:t>
            </a:r>
            <a:r>
              <a:rPr lang="en-US" sz="60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ầ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985" y="0"/>
            <a:ext cx="7290692" cy="6056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264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69149" y="1022830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>
                <a:solidFill>
                  <a:srgbClr val="FF0000"/>
                </a:solidFill>
                <a:latin typeface="HP001 4 hàng"/>
              </a:rPr>
              <a:t>ang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3710" y="-94226"/>
            <a:ext cx="10952830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99319" y="990600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>
                <a:solidFill>
                  <a:srgbClr val="FF0000"/>
                </a:solidFill>
                <a:latin typeface="HP001 4 hàng"/>
              </a:rPr>
              <a:t>ăng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Ă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518" y="76200"/>
            <a:ext cx="11948802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18319" y="914400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dirty="0" err="1">
                <a:solidFill>
                  <a:srgbClr val="FF0000"/>
                </a:solidFill>
                <a:latin typeface="HP001 4 hàng"/>
              </a:rPr>
              <a:t>âng</a:t>
            </a:r>
            <a:endParaRPr lang="en-US" sz="28600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ÂNG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713" y="-232857"/>
            <a:ext cx="12098824" cy="602405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35" t="25219" r="30955" b="27851"/>
          <a:stretch/>
        </p:blipFill>
        <p:spPr bwMode="auto">
          <a:xfrm>
            <a:off x="1432719" y="685800"/>
            <a:ext cx="8485973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328" y="56914"/>
            <a:ext cx="8534400" cy="6089193"/>
            <a:chOff x="3739702" y="150041"/>
            <a:chExt cx="4639234" cy="31463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09" r="66123" b="52062"/>
            <a:stretch/>
          </p:blipFill>
          <p:spPr>
            <a:xfrm>
              <a:off x="3739702" y="150041"/>
              <a:ext cx="1586278" cy="3129272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34935" r="1030" b="52062"/>
            <a:stretch/>
          </p:blipFill>
          <p:spPr>
            <a:xfrm>
              <a:off x="3744674" y="2404600"/>
              <a:ext cx="4634262" cy="891774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2927866" y="2016944"/>
            <a:ext cx="9233971" cy="240328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</a:t>
            </a:r>
            <a:r>
              <a:rPr lang="en-US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 trời n</a:t>
            </a:r>
            <a:r>
              <a:rPr lang="en-US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ắ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ch</a:t>
            </a:r>
            <a:r>
              <a:rPr lang="en-US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ch</a:t>
            </a:r>
            <a:r>
              <a:rPr lang="en-US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</a:t>
            </a:r>
            <a:r>
              <a:rPr lang="en-US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ẳ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m</a:t>
            </a:r>
            <a:r>
              <a:rPr lang="en-US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thứ gì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</a:t>
            </a:r>
            <a:r>
              <a:rPr lang="en-US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một c</a:t>
            </a:r>
            <a:r>
              <a:rPr lang="en-US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bút chì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à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</a:t>
            </a:r>
            <a:r>
              <a:rPr lang="en-US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một m</a:t>
            </a:r>
            <a:r>
              <a:rPr lang="en-US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ẩ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b</a:t>
            </a:r>
            <a:r>
              <a:rPr lang="en-US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 mì con con.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</a:t>
            </a:r>
          </a:p>
          <a:p>
            <a:pPr algn="just"/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(Ph</a:t>
            </a:r>
            <a:r>
              <a:rPr lang="en-US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Thị V</a:t>
            </a:r>
            <a:r>
              <a:rPr lang="en-US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à</a:t>
            </a:r>
            <a:r>
              <a:rPr lang="en-US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Anh)</a:t>
            </a:r>
          </a:p>
        </p:txBody>
      </p:sp>
      <p:sp>
        <p:nvSpPr>
          <p:cNvPr id="38" name="Oval 37"/>
          <p:cNvSpPr/>
          <p:nvPr/>
        </p:nvSpPr>
        <p:spPr>
          <a:xfrm>
            <a:off x="3337719" y="1503975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1</a:t>
            </a:r>
          </a:p>
        </p:txBody>
      </p:sp>
      <p:sp>
        <p:nvSpPr>
          <p:cNvPr id="39" name="Oval 38"/>
          <p:cNvSpPr/>
          <p:nvPr/>
        </p:nvSpPr>
        <p:spPr>
          <a:xfrm>
            <a:off x="2406211" y="2191545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2</a:t>
            </a:r>
          </a:p>
        </p:txBody>
      </p:sp>
      <p:sp>
        <p:nvSpPr>
          <p:cNvPr id="40" name="Oval 39"/>
          <p:cNvSpPr/>
          <p:nvPr/>
        </p:nvSpPr>
        <p:spPr>
          <a:xfrm>
            <a:off x="3337719" y="2743200"/>
            <a:ext cx="520456" cy="34519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2576418" y="3427740"/>
            <a:ext cx="520456" cy="378514"/>
          </a:xfrm>
          <a:prstGeom prst="ellipse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23119" y="914400"/>
            <a:ext cx="5257800" cy="1840269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</a:t>
            </a:r>
            <a:r>
              <a:rPr lang="en-US" sz="9600" dirty="0">
                <a:solidFill>
                  <a:schemeClr val="bg1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ắ</a:t>
            </a:r>
            <a:r>
              <a:rPr lang="en-US" sz="9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347119" y="5029200"/>
            <a:ext cx="8305800" cy="1600200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9600" dirty="0">
                <a:solidFill>
                  <a:schemeClr val="bg1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9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ch</a:t>
            </a:r>
            <a:r>
              <a:rPr lang="en-US" sz="9600" dirty="0">
                <a:solidFill>
                  <a:schemeClr val="bg1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9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38119" y="914400"/>
            <a:ext cx="4800600" cy="1840269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  <a:r>
              <a:rPr lang="en-US" sz="9600" dirty="0">
                <a:solidFill>
                  <a:schemeClr val="bg1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ẳ</a:t>
            </a:r>
            <a:r>
              <a:rPr lang="en-US" sz="9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61173" y="3048000"/>
            <a:ext cx="4239491" cy="1656066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9600" dirty="0">
                <a:solidFill>
                  <a:schemeClr val="bg1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9600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81302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ạ</a:t>
            </a:r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</a:t>
            </a:r>
          </a:p>
          <a:p>
            <a:pPr algn="ctr"/>
            <a:r>
              <a:rPr lang="en-US" sz="8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lệch</a:t>
            </a:r>
          </a:p>
          <a:p>
            <a:pPr algn="ctr"/>
            <a:r>
              <a:rPr lang="en-US" sz="8800" dirty="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kịch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472602" y="3330051"/>
            <a:ext cx="3363809" cy="1190289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ếch cốm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56208" y="3477632"/>
            <a:ext cx="3479144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chênh lệch</a:t>
            </a:r>
            <a:endParaRPr lang="en-US" sz="8800">
              <a:solidFill>
                <a:srgbClr val="00B05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13"/>
          <a:stretch/>
        </p:blipFill>
        <p:spPr>
          <a:xfrm>
            <a:off x="4990549" y="2629544"/>
            <a:ext cx="2204602" cy="3071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41" y="2629544"/>
            <a:ext cx="3095760" cy="378159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80"/>
          <a:stretch/>
        </p:blipFill>
        <p:spPr>
          <a:xfrm>
            <a:off x="8002899" y="2129426"/>
            <a:ext cx="3653942" cy="3591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594519" y="2394716"/>
            <a:ext cx="114300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8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</a:t>
            </a:r>
          </a:p>
          <a:p>
            <a:pPr algn="just"/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</a:t>
            </a:r>
            <a:r>
              <a:rPr lang="en-US" sz="54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 trời n</a:t>
            </a:r>
            <a:r>
              <a:rPr lang="en-US" sz="54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ắ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ch</a:t>
            </a:r>
            <a:r>
              <a:rPr lang="en-US" sz="54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ch</a:t>
            </a:r>
            <a:r>
              <a:rPr lang="en-US" sz="54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  <a:p>
            <a:pPr algn="just"/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</a:t>
            </a:r>
            <a:r>
              <a:rPr lang="en-US" sz="54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ẳ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m</a:t>
            </a:r>
            <a:r>
              <a:rPr lang="en-US" sz="54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thứ gì</a:t>
            </a:r>
          </a:p>
          <a:p>
            <a:pPr algn="just"/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</a:t>
            </a:r>
            <a:r>
              <a:rPr lang="en-US" sz="54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một c</a:t>
            </a:r>
            <a:r>
              <a:rPr lang="en-US" sz="54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bút chì</a:t>
            </a:r>
          </a:p>
          <a:p>
            <a:pPr algn="just"/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54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à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</a:t>
            </a:r>
            <a:r>
              <a:rPr lang="en-US" sz="54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một m</a:t>
            </a:r>
            <a:r>
              <a:rPr lang="en-US" sz="54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ẩ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b</a:t>
            </a:r>
            <a:r>
              <a:rPr lang="en-US" sz="54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 mì con con. </a:t>
            </a:r>
          </a:p>
          <a:p>
            <a:pPr algn="just"/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(Ph</a:t>
            </a:r>
            <a:r>
              <a:rPr lang="en-US" sz="54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Thị V</a:t>
            </a:r>
            <a:r>
              <a:rPr lang="en-US" sz="54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à</a:t>
            </a:r>
            <a:r>
              <a:rPr lang="en-US" sz="54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Anh)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699919" y="2819400"/>
            <a:ext cx="1438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7681119" y="2819400"/>
            <a:ext cx="1438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9814719" y="2819400"/>
            <a:ext cx="1438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852319" y="3581400"/>
            <a:ext cx="1438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681119" y="3581400"/>
            <a:ext cx="1438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3032919" y="4343400"/>
            <a:ext cx="1438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889919" y="5105400"/>
            <a:ext cx="14387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014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9519" y="4343400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 trời n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ắ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ch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ch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ẳ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m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thứ gì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một c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bút chì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Và m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một m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ẩ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b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 mì con con.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Thị V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à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Anh)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23" y="-76200"/>
            <a:ext cx="8188315" cy="43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2804319" y="943705"/>
            <a:ext cx="69342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5400" dirty="0"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ặ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 tr</a:t>
            </a:r>
            <a:r>
              <a:rPr lang="en-US" sz="5400" dirty="0"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v</a:t>
            </a:r>
            <a:r>
              <a:rPr lang="en-US" sz="5400" dirty="0"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à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</a:t>
            </a:r>
            <a:r>
              <a:rPr lang="en-US" sz="5400" dirty="0"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ặ</a:t>
            </a:r>
            <a:r>
              <a:rPr lang="en-US" sz="5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 trời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" t="58246" b="1478"/>
          <a:stretch/>
        </p:blipFill>
        <p:spPr>
          <a:xfrm>
            <a:off x="2042319" y="1836821"/>
            <a:ext cx="808943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99519" y="4343400"/>
            <a:ext cx="10515600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Mèo con đi học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Hôm n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y trời n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ắ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ch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ch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Mèo con đi học ch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ẳ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m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thứ gì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Chỉ m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một c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 bút chì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à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m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một m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ẩ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u b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 mì con con.</a:t>
            </a:r>
          </a:p>
          <a:p>
            <a:pPr algn="just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                         (Ph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 Thị V</a:t>
            </a:r>
            <a:r>
              <a:rPr lang="en-US" sz="32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à</a:t>
            </a:r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Anh)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523" y="-76200"/>
            <a:ext cx="8188315" cy="4360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609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958"/>
          <a:stretch/>
        </p:blipFill>
        <p:spPr>
          <a:xfrm>
            <a:off x="462935" y="-76200"/>
            <a:ext cx="11077554" cy="501790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40914" y="-281607"/>
            <a:ext cx="11696009" cy="1958008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dirty="0">
                <a:solidFill>
                  <a:schemeClr val="bg1"/>
                </a:solidFill>
                <a:latin typeface="UVN Van" panose="00000400000000000000" pitchFamily="2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38521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dirty="0">
                <a:solidFill>
                  <a:srgbClr val="FFC000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59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dirty="0">
                <a:solidFill>
                  <a:schemeClr val="bg1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ang  ăng  âng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574823" y="1937273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70719" y="5486400"/>
            <a:ext cx="10869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UVN Van" panose="00000400000000000000" pitchFamily="2" charset="0"/>
              </a:rPr>
              <a:t>Vầng trăng sáng lấp ló sau rặng tre.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2967" y="549365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VN Van" panose="00000400000000000000" pitchFamily="2" charset="0"/>
              </a:rPr>
              <a:t>âng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24198" y="549365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VN Van" panose="00000400000000000000" pitchFamily="2" charset="0"/>
              </a:rPr>
              <a:t>ăng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18664" y="5479143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VN Van" panose="00000400000000000000" pitchFamily="2" charset="0"/>
              </a:rPr>
              <a:t>ang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824119" y="548277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  <a:latin typeface="UVN Van" panose="00000400000000000000" pitchFamily="2" charset="0"/>
              </a:rPr>
              <a:t>ăng</a:t>
            </a:r>
          </a:p>
        </p:txBody>
      </p: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-1" y="2530244"/>
            <a:ext cx="3718719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15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360767" y="2530244"/>
            <a:ext cx="339655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15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671718" y="2530244"/>
            <a:ext cx="3490119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50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150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</a:t>
            </a:r>
            <a:r>
              <a:rPr lang="en-US" sz="8000" dirty="0"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sz="8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8919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115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93277" y="3505200"/>
            <a:ext cx="2807970" cy="18636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115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95080" y="3512966"/>
            <a:ext cx="232063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0687" y="3496924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65436" y="346985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7030A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09527" y="3466368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FFFF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5131" y="3512966"/>
            <a:ext cx="3088767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115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00745" y="351296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73475" y="3469856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rgbClr val="00B05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20428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73699" y="4343400"/>
            <a:ext cx="4295089" cy="1432470"/>
          </a:xfrm>
          <a:prstGeom prst="rect">
            <a:avLst/>
          </a:prstGeom>
          <a:solidFill>
            <a:srgbClr val="FFE389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88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1966119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4910511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707504" y="1557788"/>
            <a:ext cx="2335815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88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125893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791272" y="1547884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66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à</a:t>
            </a:r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06572" y="156939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6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ạ</a:t>
            </a:r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898004" y="15656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</a:t>
            </a:r>
            <a:r>
              <a:rPr lang="en-US" sz="66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74429" y="137484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33346" y="1394504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76000" y="137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3" name="AutoShape 6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8" descr="Vẹt Sun Conure - PetXinh.net Nhím Kiểng Hamster Thỏ Bọ Ú giá rẻ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829372" y="2993449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66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ằ</a:t>
            </a:r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744672" y="3014958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</a:t>
            </a:r>
            <a:r>
              <a:rPr lang="en-US" sz="66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ặ</a:t>
            </a:r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36104" y="3011207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66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ẳ</a:t>
            </a:r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556610" y="2817165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366598" y="28349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519165" y="2834923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829371" y="4505272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66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ẫ</a:t>
            </a:r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572" y="4505272"/>
            <a:ext cx="27414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66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ầ</a:t>
            </a:r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920451" y="43088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</a:t>
            </a:r>
            <a:r>
              <a:rPr lang="en-US" sz="66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66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2545157" y="432898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271013" y="4330838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8502588" y="4127437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>
                <a:solidFill>
                  <a:srgbClr val="FF000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6600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11" grpId="0"/>
      <p:bldP spid="13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dirty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32615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  <a:r>
              <a:rPr lang="en-US" sz="60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 tre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3960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</a:t>
            </a:r>
            <a:r>
              <a:rPr lang="en-US" sz="60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á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v</a:t>
            </a:r>
            <a:r>
              <a:rPr lang="en-US" sz="60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à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</a:t>
            </a:r>
            <a:r>
              <a:rPr lang="en-US" sz="60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à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t</a:t>
            </a:r>
            <a:r>
              <a:rPr lang="en-US" sz="6000" dirty="0">
                <a:solidFill>
                  <a:srgbClr val="0070C0"/>
                </a:solidFill>
                <a:latin typeface="UVN Van" panose="00000400000000000000" pitchFamily="2" charset="0"/>
                <a:ea typeface="Arial-Rounded" pitchFamily="34" charset="0"/>
                <a:cs typeface="Arial-Rounded" pitchFamily="34" charset="0"/>
              </a:rPr>
              <a:t>ầ</a:t>
            </a:r>
            <a:r>
              <a:rPr lang="en-US" sz="60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</a:t>
            </a:r>
          </a:p>
        </p:txBody>
      </p:sp>
      <p:pic>
        <p:nvPicPr>
          <p:cNvPr id="2050" name="Picture 2" descr="CÁ VÀNG BƠI - Bé Mon - Liên Khúc Nhạc Thiếu Nhi Vui Nhộn Sôi Động Hay Nhất  Cho Bé - YouTub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67" y="2037342"/>
            <a:ext cx="3608352" cy="202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biện pháp thi công nhà cao tầ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119" y="2053384"/>
            <a:ext cx="2938459" cy="2036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ây Măng tre bát độ, cây giống to khỏe cho măng to, cực ngọt thơm, giá trị  kinh tế cao | Lazada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665" y="2018054"/>
            <a:ext cx="2780108" cy="208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4155</TotalTime>
  <Words>322</Words>
  <Application>Microsoft Office PowerPoint</Application>
  <PresentationFormat>Custom</PresentationFormat>
  <Paragraphs>124</Paragraphs>
  <Slides>24</Slides>
  <Notes>12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.VnCooper</vt:lpstr>
      <vt:lpstr>Arial</vt:lpstr>
      <vt:lpstr>Arial Rounded MT Bold</vt:lpstr>
      <vt:lpstr>Arial-Rounded</vt:lpstr>
      <vt:lpstr>Calibri</vt:lpstr>
      <vt:lpstr>DomCasual</vt:lpstr>
      <vt:lpstr>HP001 4 hàng</vt:lpstr>
      <vt:lpstr>Times New Roman</vt:lpstr>
      <vt:lpstr>UVN Van</vt:lpstr>
      <vt:lpstr>Office Theme</vt:lpstr>
      <vt:lpstr>GIÁO ÁN BÀI 59   NGƯỜI SOẠN : ĐẶNG HỒNG PHÚC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562</cp:revision>
  <dcterms:created xsi:type="dcterms:W3CDTF">2021-05-08T14:00:55Z</dcterms:created>
  <dcterms:modified xsi:type="dcterms:W3CDTF">2023-11-28T13:30:11Z</dcterms:modified>
</cp:coreProperties>
</file>