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718" r:id="rId2"/>
    <p:sldMasterId id="2147483820" r:id="rId3"/>
    <p:sldMasterId id="2147483840" r:id="rId4"/>
  </p:sldMasterIdLst>
  <p:notesMasterIdLst>
    <p:notesMasterId r:id="rId29"/>
  </p:notesMasterIdLst>
  <p:sldIdLst>
    <p:sldId id="306" r:id="rId5"/>
    <p:sldId id="309" r:id="rId6"/>
    <p:sldId id="11695" r:id="rId7"/>
    <p:sldId id="258" r:id="rId8"/>
    <p:sldId id="260" r:id="rId9"/>
    <p:sldId id="3388" r:id="rId10"/>
    <p:sldId id="340" r:id="rId11"/>
    <p:sldId id="308" r:id="rId12"/>
    <p:sldId id="311" r:id="rId13"/>
    <p:sldId id="312" r:id="rId14"/>
    <p:sldId id="11696" r:id="rId15"/>
    <p:sldId id="722" r:id="rId16"/>
    <p:sldId id="3389" r:id="rId17"/>
    <p:sldId id="313" r:id="rId18"/>
    <p:sldId id="3390" r:id="rId19"/>
    <p:sldId id="3393" r:id="rId20"/>
    <p:sldId id="3391" r:id="rId21"/>
    <p:sldId id="3392" r:id="rId22"/>
    <p:sldId id="3397" r:id="rId23"/>
    <p:sldId id="377" r:id="rId24"/>
    <p:sldId id="3394" r:id="rId25"/>
    <p:sldId id="11694" r:id="rId26"/>
    <p:sldId id="342" r:id="rId27"/>
    <p:sldId id="339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35" autoAdjust="0"/>
    <p:restoredTop sz="94291" autoAdjust="0"/>
  </p:normalViewPr>
  <p:slideViewPr>
    <p:cSldViewPr snapToGrid="0">
      <p:cViewPr varScale="1">
        <p:scale>
          <a:sx n="62" d="100"/>
          <a:sy n="62" d="100"/>
        </p:scale>
        <p:origin x="143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04771-3698-4542-8EA6-D1EF5FAB29CC}" type="datetimeFigureOut">
              <a:rPr lang="en-US" smtClean="0"/>
              <a:t>16/10/2023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BD8AF-3428-4AA4-831C-33307FFAC8FC}" type="slidenum">
              <a:rPr lang="en-US" smtClean="0"/>
              <a:t>‹#›</a:t>
            </a:fld>
            <a:endParaRPr lang="en-US"/>
          </a:p>
        </p:txBody>
      </p:sp>
    </p:spTree>
    <p:extLst>
      <p:ext uri="{BB962C8B-B14F-4D97-AF65-F5344CB8AC3E}">
        <p14:creationId xmlns:p14="http://schemas.microsoft.com/office/powerpoint/2010/main" val="4193921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1BD8AF-3428-4AA4-831C-33307FFAC8FC}" type="slidenum">
              <a:rPr lang="en-US" smtClean="0"/>
              <a:t>1</a:t>
            </a:fld>
            <a:endParaRPr lang="en-US"/>
          </a:p>
        </p:txBody>
      </p:sp>
    </p:spTree>
    <p:extLst>
      <p:ext uri="{BB962C8B-B14F-4D97-AF65-F5344CB8AC3E}">
        <p14:creationId xmlns:p14="http://schemas.microsoft.com/office/powerpoint/2010/main" val="1909959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GV mời 3 – 4 nhóm thực hiện hỏi đáp để tìm ra đồ vật của nhóm mình.</a:t>
            </a:r>
          </a:p>
          <a:p>
            <a:pPr marL="0" marR="0" algn="just">
              <a:lnSpc>
                <a:spcPct val="120000"/>
              </a:lnSpc>
              <a:spcBef>
                <a:spcPts val="0"/>
              </a:spcBef>
              <a:spcAft>
                <a:spcPts val="0"/>
              </a:spcAft>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 GV hỏi: Vừa rồi em đã sử dụng các mẫu câu hỏi nào?</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BD8AF-3428-4AA4-831C-33307FFAC8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617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GV mời 3 – 4 nhóm thực hiện hỏi đáp để tìm ra đồ vật của nhóm mình.</a:t>
            </a:r>
          </a:p>
          <a:p>
            <a:pPr marL="0" marR="0" algn="just">
              <a:lnSpc>
                <a:spcPct val="120000"/>
              </a:lnSpc>
              <a:spcBef>
                <a:spcPts val="0"/>
              </a:spcBef>
              <a:spcAft>
                <a:spcPts val="0"/>
              </a:spcAft>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 GV hỏi: Vừa rồi em đã sử dụng các mẫu câu hỏi nào?</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381BD8AF-3428-4AA4-831C-33307FFAC8FC}" type="slidenum">
              <a:rPr lang="en-US" smtClean="0"/>
              <a:t>12</a:t>
            </a:fld>
            <a:endParaRPr lang="en-US"/>
          </a:p>
        </p:txBody>
      </p:sp>
    </p:spTree>
    <p:extLst>
      <p:ext uri="{BB962C8B-B14F-4D97-AF65-F5344CB8AC3E}">
        <p14:creationId xmlns:p14="http://schemas.microsoft.com/office/powerpoint/2010/main" val="3456316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GV nhận xét, đánh giá và kết luận: Các mẫu câu hỏi: “Ai? Cái gì? Ở đâu? Khi nào? Vì sao? Như thế nào?” em đã sử dụng được gọi là phương pháp 5W1H.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3318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nl-NL" sz="1200">
                <a:effectLst/>
                <a:latin typeface="Times New Roman" panose="02020603050405020304" pitchFamily="18" charset="0"/>
                <a:ea typeface="Times New Roman" panose="02020603050405020304" pitchFamily="18" charset="0"/>
              </a:rPr>
              <a:t>Vừa rồi các em đã tìm rât nhiều thông tin, vậy để xem các em có biêt cách trình bày thông tin đó ra không, chúng ta cùng chuyển sang hoạt động 2 </a:t>
            </a:r>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20000"/>
              </a:lnSpc>
              <a:spcBef>
                <a:spcPts val="0"/>
              </a:spcBef>
              <a:spcAft>
                <a:spcPts val="0"/>
              </a:spcAft>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 GV yêu cầu HS đọc nhiệm vụ 2 – SGK tr.18 cho cả lớp nghe và kiểm tra việc hiểu nhiệm vụ.</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CCFD5-E350-446A-A599-E26514AA59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9728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 GV giữ nguyên nhóm ở HĐ1 và yêu cầu: Mỗi nhóm hãy lựa chọn một đồ vật để vẽ sơ đồ tư duy trình bày những thông tin đã tìm hiểu được qua trò chơi ở HĐ1.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 GV hướng dẫn HS vẽ sơ đồ tư duy:</a:t>
            </a:r>
            <a:endParaRPr lang="en-US" sz="1200" kern="1200">
              <a:solidFill>
                <a:schemeClr val="tx1"/>
              </a:solidFill>
              <a:effectLst/>
              <a:latin typeface="+mn-lt"/>
              <a:ea typeface="+mn-ea"/>
              <a:cs typeface="+mn-cs"/>
            </a:endParaRPr>
          </a:p>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3144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nl-NL" sz="1200" kern="1200">
                <a:solidFill>
                  <a:schemeClr val="tx1"/>
                </a:solidFill>
                <a:effectLst/>
                <a:latin typeface="+mn-lt"/>
                <a:ea typeface="+mn-ea"/>
                <a:cs typeface="+mn-cs"/>
              </a:rPr>
              <a:t>- GV phân tích cho HS:</a:t>
            </a:r>
            <a:endParaRPr lang="en-US"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 Nhánh 3 hoặc nhánh 4 là nhánh chính.</a:t>
            </a:r>
            <a:endParaRPr lang="en-US"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 Ưu tiên những nhánh phụ có thể đưa ra nhiều thông tin chi tiết bên trong.</a:t>
            </a:r>
            <a:endParaRPr lang="en-US"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 Nhánh 5 sẽ ít được chọn vì khó phát triển thành các nhánh thông tin.</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04663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 GV phân tích cho HS:</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 Nhánh 3 hoặc nhánh 4 là nhánh chính.</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 Ưu tiên những nhánh phụ có thể đưa ra nhiều thông tin chi tiết bên trong.</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 Nhánh 5 sẽ ít được chọn vì khó phát triển thành các nhánh thông tin.</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24510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GV mời 3 – 4 nhóm thực hiện hỏi đáp để tìm ra đồ vật của nhóm mình.</a:t>
            </a:r>
          </a:p>
          <a:p>
            <a:pPr marL="0" marR="0" algn="just">
              <a:lnSpc>
                <a:spcPct val="120000"/>
              </a:lnSpc>
              <a:spcBef>
                <a:spcPts val="0"/>
              </a:spcBef>
              <a:spcAft>
                <a:spcPts val="0"/>
              </a:spcAft>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 GV hỏi: Vừa rồi em đã sử dụng các mẫu câu hỏi nào?</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BD8AF-3428-4AA4-831C-33307FFAC8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338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 GV gọi từng nhóm chia sẻ sơ đồ tư duy của nhóm mình trước lớp. Các nhóm khác quan sát, đặt câu hỏi (nêu cần thiết) bình chọn nhóm có sơ đồ tư duy dễ hiểu và đẹp.</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 GV hỏi: Theo em sơ đồ tư duy giúp chúng ta những gì trong quá trình học tập?</a:t>
            </a:r>
            <a:endParaRPr lang="en-US" sz="1200" kern="1200">
              <a:solidFill>
                <a:schemeClr val="tx1"/>
              </a:solidFill>
              <a:effectLst/>
              <a:latin typeface="+mn-lt"/>
              <a:ea typeface="+mn-ea"/>
              <a:cs typeface="+mn-cs"/>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4644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HS hát theo lời bài Em yêu trường em và Tìm cho cô tên những đồ vật được nhắc đến trong bài hát?</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190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Những đồ vật đ</a:t>
            </a:r>
            <a:r>
              <a:rPr lang="vi-VN" altLang="zh-CN"/>
              <a:t>ư</a:t>
            </a:r>
            <a:r>
              <a:rPr lang="en-US" altLang="zh-CN"/>
              <a:t>ợc nhăc đên trong bài hat: bàn, ghê, </a:t>
            </a:r>
            <a:r>
              <a:rPr lang="vi-VN" altLang="zh-CN"/>
              <a:t>s</a:t>
            </a:r>
            <a:r>
              <a:rPr lang="en-US" altLang="zh-CN"/>
              <a:t>ach vở, mực, bảng…</a:t>
            </a:r>
          </a:p>
          <a:p>
            <a:pPr marL="171450" indent="-171450">
              <a:buFontTx/>
              <a:buChar char="-"/>
            </a:pPr>
            <a:r>
              <a:rPr lang="en-US" altLang="zh-CN"/>
              <a:t>GV hỏi: </a:t>
            </a:r>
            <a:r>
              <a:rPr lang="vi-VN" altLang="zh-CN"/>
              <a:t>Tên những đồ vật đó rất quen thuộc với các em. Bạn nào giỏi có thể nêu một câu đố dựa vào sưu tầm hoặc tự sáng tác đố đến đồ vật được nhắc đến trong bài hát?</a:t>
            </a:r>
            <a:endParaRPr lang="en-US" altLang="zh-CN"/>
          </a:p>
          <a:p>
            <a:pPr marL="0" indent="0">
              <a:buFontTx/>
              <a:buNone/>
            </a:pPr>
            <a:r>
              <a:rPr lang="nl-NL" sz="1200" kern="1200">
                <a:solidFill>
                  <a:schemeClr val="tx1"/>
                </a:solidFill>
                <a:effectLst/>
                <a:latin typeface="+mn-lt"/>
                <a:ea typeface="+mn-ea"/>
                <a:cs typeface="+mn-cs"/>
              </a:rPr>
              <a:t>-  GV chốt: Vừa rồi các em đã biết đặt câu hỏi để gợi tả nên đồ vật. Vậy chúng ta có thể tìm ra bản chất vấn đề bằng cách đặt câu hỏi. Vậy đặt câu hỏi cần có những kĩ năng gì, để tìm hiểu thông tin đó, chúng ta cùng đi vào bài hôm nay: Tuần 6 – Tiết 2:  Hoạt động giáo dục theo chủ đề: Kĩ năng đặt câu hỏi để tìm hiểu thông tin.</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7705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3166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CCFD5-E350-446A-A599-E26514AA59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51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just">
              <a:lnSpc>
                <a:spcPct val="120000"/>
              </a:lnSpc>
              <a:spcBef>
                <a:spcPts val="0"/>
              </a:spcBef>
              <a:spcAft>
                <a:spcPts val="0"/>
              </a:spcAft>
              <a:buFontTx/>
              <a:buNone/>
            </a:pP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GV cho HS chơi thử và lấy ví dụ để HS hiểu hơn về luật chơi: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nl-NL" sz="1200" b="1">
                <a:effectLst/>
                <a:latin typeface="Times New Roman" panose="02020603050405020304" pitchFamily="18" charset="0"/>
                <a:ea typeface="Times New Roman" panose="02020603050405020304" pitchFamily="18" charset="0"/>
                <a:cs typeface="Times New Roman" panose="02020603050405020304" pitchFamily="18" charset="0"/>
              </a:rPr>
              <a:t>Ví dụ trên bảng là: Bảng đen. </a:t>
            </a: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HS có thể đặt câu hỏi:</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 Đồ vật đó được làm bằng gì? – Bằng gỗ.</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 Ai có thể sử dụng đồ vật đó – Giáo viên và học sinh.</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 Đồ vật đó được sử dụng vào những lúc nào? – Những khi cần ghi thông tin để tất cả cùng nhìn, những lúc giảng bài.</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 Đồ vật đó được đặt ở đâu? – Treo trên tường.</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 Vì sao đồ vật đó được treo trên tường mà không phải để dưới đất? – Để tất cả đều nhìn rõ.</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nl-NL" sz="1200">
                <a:effectLst/>
                <a:latin typeface="Times New Roman" panose="02020603050405020304" pitchFamily="18" charset="0"/>
                <a:ea typeface="Times New Roman" panose="02020603050405020304" pitchFamily="18" charset="0"/>
                <a:cs typeface="Times New Roman" panose="02020603050405020304" pitchFamily="18" charset="0"/>
              </a:rPr>
              <a:t>+ Đồ vật đó được sử dụng như thế nào? – Sử dụng phấn trắng viết lên.</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2023/10/16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937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2023/10/16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469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2023/10/16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89102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830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4956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044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647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535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6945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3828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999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6646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4171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975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6418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4568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672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A08CC73B-1F1C-42E0-A111-FA2BBDD83E7D}" type="datetimeFigureOut">
              <a:rPr lang="en-US" smtClean="0"/>
              <a:pPr>
                <a:defRPr/>
              </a:pPr>
              <a:t>16/10/2023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0982829-A13F-4AB4-BF96-05A7DC7994C5}" type="slidenum">
              <a:rPr lang="en-US" smtClean="0"/>
              <a:pPr/>
              <a:t>‹#›</a:t>
            </a:fld>
            <a:endParaRPr lang="en-US"/>
          </a:p>
        </p:txBody>
      </p:sp>
    </p:spTree>
    <p:extLst>
      <p:ext uri="{BB962C8B-B14F-4D97-AF65-F5344CB8AC3E}">
        <p14:creationId xmlns:p14="http://schemas.microsoft.com/office/powerpoint/2010/main" val="593657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EF607B-A47E-422C-9BEF-122CCDB7C526}" type="datetime1">
              <a:rPr lang="en-US" smtClean="0"/>
              <a:pPr/>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281234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16/10/2023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417318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16/10/2023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133381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0D295D-4A77-4DEB-B04C-9F4282A8BC04}" type="datetime1">
              <a:rPr lang="en-US" smtClean="0"/>
              <a:pPr/>
              <a:t>16/10/2023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62242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1459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B28685-4D0C-42D5-8013-B5904CD1FCBC}" type="datetime1">
              <a:rPr lang="en-US" smtClean="0"/>
              <a:pPr/>
              <a:t>16/10/2023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477799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16/10/2023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003852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16/10/2023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8177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27B613C-1AD7-49D3-885D-F654C5CDBAA6}" type="datetime1">
              <a:rPr lang="en-US" smtClean="0"/>
              <a:pPr/>
              <a:t>16/10/2023</a:t>
            </a:fld>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514496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FB4290-6522-4139-852E-05BD9E7F0D2E}" type="datetime1">
              <a:rPr lang="en-US" smtClean="0"/>
              <a:pPr/>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4187003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B955F9-81EA-47C5-8059-9E5C2B437C70}" type="datetime1">
              <a:rPr lang="en-US" smtClean="0"/>
              <a:pPr/>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476581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02799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49865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300080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130584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2023/10/16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6641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191232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22200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9658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115877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4162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2742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8548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3372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607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1233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2023/10/16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5209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8265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7831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322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701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120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2023/10/16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216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2023/10/16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669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2023/10/16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907568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676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5.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6.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2023/10/16</a:t>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9" name="Picture 8"/>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559357" y="1490400"/>
            <a:ext cx="4067743" cy="3972479"/>
          </a:xfrm>
          <a:prstGeom prst="rect">
            <a:avLst/>
          </a:prstGeom>
        </p:spPr>
      </p:pic>
    </p:spTree>
    <p:custDataLst>
      <p:tags r:id="rId15"/>
    </p:custDataLst>
    <p:extLst>
      <p:ext uri="{BB962C8B-B14F-4D97-AF65-F5344CB8AC3E}">
        <p14:creationId xmlns:p14="http://schemas.microsoft.com/office/powerpoint/2010/main" val="44136376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816" r:id="rId12"/>
    <p:sldLayoutId id="214748381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894027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16/10/2023</a:t>
            </a:fld>
            <a:endParaRPr lang="en-US" dirty="0"/>
          </a:p>
        </p:txBody>
      </p:sp>
    </p:spTree>
    <p:extLst>
      <p:ext uri="{BB962C8B-B14F-4D97-AF65-F5344CB8AC3E}">
        <p14:creationId xmlns:p14="http://schemas.microsoft.com/office/powerpoint/2010/main" val="49299063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0" r="-2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16/10/2023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picture containing text, font, graphics, design&#10;&#10;Description automatically generated">
            <a:extLst>
              <a:ext uri="{FF2B5EF4-FFF2-40B4-BE49-F238E27FC236}">
                <a16:creationId xmlns:a16="http://schemas.microsoft.com/office/drawing/2014/main" id="{C26B1D08-63D0-93CC-56B5-1465A134303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71700" y="361950"/>
            <a:ext cx="1809750" cy="1809750"/>
          </a:xfrm>
          <a:prstGeom prst="rect">
            <a:avLst/>
          </a:prstGeom>
        </p:spPr>
      </p:pic>
    </p:spTree>
    <p:extLst>
      <p:ext uri="{BB962C8B-B14F-4D97-AF65-F5344CB8AC3E}">
        <p14:creationId xmlns:p14="http://schemas.microsoft.com/office/powerpoint/2010/main" val="228536910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microsoft.com/office/2007/relationships/hdphoto" Target="../media/hdphoto1.wdp"/><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microsoft.com/office/2007/relationships/hdphoto" Target="../media/hdphoto1.wdp"/><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microsoft.com/office/2007/relationships/hdphoto" Target="../media/hdphoto1.wdp"/><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emf"/><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g"/><Relationship Id="rId1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2.wav"/><Relationship Id="rId1" Type="http://schemas.openxmlformats.org/officeDocument/2006/relationships/slideLayout" Target="../slideLayouts/slideLayout7.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66.svg"/><Relationship Id="rId5" Type="http://schemas.openxmlformats.org/officeDocument/2006/relationships/image" Target="../media/image65.png"/><Relationship Id="rId10" Type="http://schemas.microsoft.com/office/2007/relationships/hdphoto" Target="../media/hdphoto6.wdp"/><Relationship Id="rId4" Type="http://schemas.openxmlformats.org/officeDocument/2006/relationships/image" Target="../media/image64.sv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microsoft.com/office/2007/relationships/hdphoto" Target="../media/hdphoto7.wdp"/><Relationship Id="rId12" Type="http://schemas.openxmlformats.org/officeDocument/2006/relationships/image" Target="../media/image7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2.png"/><Relationship Id="rId11" Type="http://schemas.microsoft.com/office/2007/relationships/hdphoto" Target="../media/hdphoto8.wdp"/><Relationship Id="rId5" Type="http://schemas.openxmlformats.org/officeDocument/2006/relationships/image" Target="../media/image71.jpe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25.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3930650"/>
            <a:ext cx="4786313"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descr="Ghim trên Butterfly Beautification"/>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57825"/>
            <a:ext cx="14001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Growing Wild Flowers Sticker by Botanical PaperWorks for iOS &amp;amp; Android |  GIPHY | Flowers gif, Good morning beautiful gif, Beautiful 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8250" y="6042025"/>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via GIPHY | Stickers, Giphy, Flower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33575" y="5937250"/>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2" descr="Ghim trên Butterfly Beautification"/>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29925" y="5457825"/>
            <a:ext cx="14001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0" descr="Growing Wild Flowers Sticker by Botanical PaperWorks for iOS &amp;amp; Android |  GIPHY | Flowers gif, Good morning beautiful gif, Beautiful 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20213" y="5989638"/>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1" descr="via GIPHY | Stickers, Giphy, Flower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15538" y="5884863"/>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2" descr="Growing Wild Flowers Sticker by Botanical PaperWorks for iOS &amp;amp; Android |  GIPHY | Flowers gif, Good morning beautiful gif, Beautiful 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4475" y="6096000"/>
            <a:ext cx="81597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3" descr="via GIPHY | Stickers, Giphy, Flower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4238" y="6000750"/>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4" descr="Growing Wild Flowers Sticker by Botanical PaperWorks for iOS &amp;amp; Android |  GIPHY | Flowers gif, Good morning beautiful gif, Beautiful 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5925" y="6105525"/>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5" descr="via GIPHY | Stickers, Giphy, Flower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1250" y="6000750"/>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6" descr="Growing Wild Flowers Sticker by Botanical PaperWorks for iOS &amp;amp; Android |  GIPHY | Flowers gif, Good morning beautiful gif, Beautiful 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5938" y="6083300"/>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7" descr="via GIPHY | Stickers, Giphy, Flower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1263" y="5978525"/>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8" descr="Growing Wild Flowers Sticker by Botanical PaperWorks for iOS &amp;amp; Android |  GIPHY | Flowers gif, Good morning beautiful gif, Beautiful 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4225" y="6083300"/>
            <a:ext cx="81438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9" descr="via GIPHY | Stickers, Giphy, Flower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7963" y="5978525"/>
            <a:ext cx="10556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20" descr="Growing Wild Flowers Sticker by Botanical PaperWorks for iOS &amp;amp; Android |  GIPHY | Flowers gif, Good morning beautiful gif, Beautiful 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5775" y="6076950"/>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21" descr="via GIPHY | Stickers, Giphy, Flower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1100" y="5972175"/>
            <a:ext cx="105568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189778" y="1547813"/>
            <a:ext cx="12091988" cy="13239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mn-ea"/>
              </a:rPr>
              <a:t>CHÀO MỪNG QUÝ THẦY CÔ  </a:t>
            </a:r>
            <a:endParaRPr kumimoji="0" lang="en-US" sz="4000" b="1" i="0" u="none" strike="noStrike" kern="1200" cap="none" spc="2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mn-ea"/>
              </a:rPr>
              <a:t>VỀ DỰ GIỜ THĂM LỚP</a:t>
            </a:r>
            <a:endParaRPr kumimoji="0" lang="vi-VN" alt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06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075" y="3675063"/>
            <a:ext cx="574357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p:nvPr/>
        </p:nvSpPr>
        <p:spPr>
          <a:xfrm>
            <a:off x="1138078" y="3338513"/>
            <a:ext cx="9856788" cy="70643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28" normalizeH="0" baseline="0" noProof="0" dirty="0">
                <a:ln w="11430"/>
                <a:solidFill>
                  <a:srgbClr val="FF00FF"/>
                </a:solidFill>
                <a:effectLst/>
                <a:uLnTx/>
                <a:uFillTx/>
                <a:latin typeface="Times New Roman" panose="02020603050405020304" pitchFamily="18" charset="0"/>
                <a:ea typeface="+mn-ea"/>
                <a:cs typeface="Times New Roman" panose="02020603050405020304" pitchFamily="18" charset="0"/>
                <a:sym typeface="+mn-ea"/>
              </a:rPr>
              <a:t>MÔN</a:t>
            </a:r>
            <a:r>
              <a:rPr kumimoji="0" lang="en-US" altLang="en-US" sz="4000" b="1" i="0" u="none" strike="noStrike" kern="1200" cap="none" spc="28" normalizeH="0" baseline="0" noProof="0">
                <a:ln w="11430"/>
                <a:solidFill>
                  <a:srgbClr val="FF00FF"/>
                </a:solidFill>
                <a:effectLst/>
                <a:uLnTx/>
                <a:uFillTx/>
                <a:latin typeface="Times New Roman" panose="02020603050405020304" pitchFamily="18" charset="0"/>
                <a:ea typeface="+mn-ea"/>
                <a:cs typeface="Times New Roman" panose="02020603050405020304" pitchFamily="18" charset="0"/>
                <a:sym typeface="+mn-ea"/>
              </a:rPr>
              <a:t>: HOẠT ĐỘNG TRẢI NGHIỆM</a:t>
            </a:r>
            <a:endParaRPr kumimoji="0" lang="vi-VN" altLang="en-US" sz="4000" b="1" i="0" u="none" strike="noStrike" kern="1200" cap="none" spc="28" normalizeH="0" baseline="0" noProof="0" dirty="0">
              <a:ln w="11430"/>
              <a:solidFill>
                <a:srgbClr val="FF00FF"/>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50" name="Rectangle 49"/>
          <p:cNvSpPr/>
          <p:nvPr/>
        </p:nvSpPr>
        <p:spPr>
          <a:xfrm>
            <a:off x="1734185" y="176530"/>
            <a:ext cx="8664575" cy="404495"/>
          </a:xfrm>
          <a:prstGeom prst="rect">
            <a:avLst/>
          </a:prstGeom>
          <a:noFill/>
        </p:spPr>
        <p:txBody>
          <a:bodyPr lIns="51572" tIns="25786" rIns="51572" bIns="2578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endParaRPr kumimoji="0" lang="en-US" sz="23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sp>
        <p:nvSpPr>
          <p:cNvPr id="2072" name="Rectangle 1"/>
          <p:cNvSpPr>
            <a:spLocks noChangeArrowheads="1"/>
          </p:cNvSpPr>
          <p:nvPr/>
        </p:nvSpPr>
        <p:spPr bwMode="auto">
          <a:xfrm>
            <a:off x="2955925" y="271462"/>
            <a:ext cx="609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608013"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2F2B20"/>
                </a:solidFill>
                <a:effectLst/>
                <a:uLnTx/>
                <a:uFillTx/>
                <a:latin typeface="Times New Roman" pitchFamily="18" charset="0"/>
                <a:ea typeface="+mn-ea"/>
                <a:cs typeface="Times New Roman" pitchFamily="18" charset="0"/>
              </a:rPr>
              <a:t>PHÒNG GD&amp;ĐT HUYỆN VĨNH BẢO</a:t>
            </a:r>
          </a:p>
          <a:p>
            <a:pPr marL="0" marR="0" lvl="0" indent="0" algn="ctr" defTabSz="608013"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2F2B20"/>
                </a:solidFill>
                <a:effectLst/>
                <a:uLnTx/>
                <a:uFillTx/>
                <a:latin typeface="Times New Roman" pitchFamily="18" charset="0"/>
                <a:ea typeface="+mn-ea"/>
                <a:cs typeface="Times New Roman" pitchFamily="18" charset="0"/>
              </a:rPr>
              <a:t>TR</a:t>
            </a:r>
            <a:r>
              <a:rPr kumimoji="0" lang="vi-VN" altLang="en-US" sz="2000" b="1" i="0" u="none" strike="noStrike" kern="1200" cap="none" spc="0" normalizeH="0" baseline="0" noProof="0">
                <a:ln>
                  <a:noFill/>
                </a:ln>
                <a:solidFill>
                  <a:srgbClr val="2F2B20"/>
                </a:solidFill>
                <a:effectLst/>
                <a:uLnTx/>
                <a:uFillTx/>
                <a:latin typeface="Times New Roman" pitchFamily="18" charset="0"/>
                <a:ea typeface="+mn-ea"/>
                <a:cs typeface="Times New Roman" pitchFamily="18" charset="0"/>
              </a:rPr>
              <a:t>Ư</a:t>
            </a:r>
            <a:r>
              <a:rPr kumimoji="0" lang="en-US" altLang="en-US" sz="2000" b="1" i="0" u="none" strike="noStrike" kern="1200" cap="none" spc="0" normalizeH="0" baseline="0" noProof="0">
                <a:ln>
                  <a:noFill/>
                </a:ln>
                <a:solidFill>
                  <a:srgbClr val="2F2B20"/>
                </a:solidFill>
                <a:effectLst/>
                <a:uLnTx/>
                <a:uFillTx/>
                <a:latin typeface="Times New Roman" pitchFamily="18" charset="0"/>
                <a:ea typeface="+mn-ea"/>
                <a:cs typeface="Times New Roman" pitchFamily="18" charset="0"/>
              </a:rPr>
              <a:t>ỜNG TIỂU HỌC HÒA BÌNH</a:t>
            </a:r>
          </a:p>
          <a:p>
            <a:pPr marL="0" marR="0" lvl="0" indent="0" algn="ctr" defTabSz="608013"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cxnSp>
        <p:nvCxnSpPr>
          <p:cNvPr id="23" name="Straight Connector 22"/>
          <p:cNvCxnSpPr/>
          <p:nvPr/>
        </p:nvCxnSpPr>
        <p:spPr>
          <a:xfrm>
            <a:off x="4785519" y="979777"/>
            <a:ext cx="2620962"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87637646"/>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ảng đen khung gỗ">
            <a:extLst>
              <a:ext uri="{FF2B5EF4-FFF2-40B4-BE49-F238E27FC236}">
                <a16:creationId xmlns:a16="http://schemas.microsoft.com/office/drawing/2014/main" id="{29D0265C-BF6B-AE3D-2F15-8F7FDD658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514350"/>
            <a:ext cx="3486150" cy="225574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96927FF8-5201-3E54-C490-324851248181}"/>
              </a:ext>
            </a:extLst>
          </p:cNvPr>
          <p:cNvGrpSpPr/>
          <p:nvPr/>
        </p:nvGrpSpPr>
        <p:grpSpPr>
          <a:xfrm>
            <a:off x="114300" y="997806"/>
            <a:ext cx="7541716" cy="750060"/>
            <a:chOff x="903320" y="1985271"/>
            <a:chExt cx="4290531" cy="3983916"/>
          </a:xfrm>
        </p:grpSpPr>
        <p:sp>
          <p:nvSpPr>
            <p:cNvPr id="21" name="矩形 17">
              <a:extLst>
                <a:ext uri="{FF2B5EF4-FFF2-40B4-BE49-F238E27FC236}">
                  <a16:creationId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C6ABD77B-3C55-1C7E-ACEF-311F68CBA9B1}"/>
                </a:ext>
              </a:extLst>
            </p:cNvPr>
            <p:cNvSpPr txBox="1"/>
            <p:nvPr/>
          </p:nvSpPr>
          <p:spPr>
            <a:xfrm>
              <a:off x="1004539" y="2747068"/>
              <a:ext cx="4084363" cy="309511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Trong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bìa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đen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sp>
        <p:nvSpPr>
          <p:cNvPr id="23" name="TextBox 22">
            <a:extLst>
              <a:ext uri="{FF2B5EF4-FFF2-40B4-BE49-F238E27FC236}">
                <a16:creationId xmlns:a16="http://schemas.microsoft.com/office/drawing/2014/main" id="{1AA77E7A-5D3F-2AE8-F191-A6B84F285ABA}"/>
              </a:ext>
            </a:extLst>
          </p:cNvPr>
          <p:cNvSpPr txBox="1"/>
          <p:nvPr/>
        </p:nvSpPr>
        <p:spPr>
          <a:xfrm>
            <a:off x="371475" y="1971675"/>
            <a:ext cx="9848850" cy="4031873"/>
          </a:xfrm>
          <a:prstGeom prst="rect">
            <a:avLst/>
          </a:prstGeom>
          <a:noFill/>
        </p:spPr>
        <p:txBody>
          <a:bodyPr wrap="square" rtlCol="0">
            <a:spAutoFit/>
          </a:bodyPr>
          <a:lstStyle/>
          <a:p>
            <a:pPr marL="0" marR="0" algn="just">
              <a:spcBef>
                <a:spcPts val="0"/>
              </a:spcBef>
              <a:spcAft>
                <a:spcPts val="0"/>
              </a:spcAft>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đặt</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hỏi</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bằng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gì</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gn="just">
              <a:spcBef>
                <a:spcPts val="0"/>
              </a:spcBef>
              <a:spcAft>
                <a:spcPts val="0"/>
              </a:spcAft>
              <a:buFont typeface="Arial" panose="020B0604020202020204" pitchFamily="34" charset="0"/>
              <a:buChar char="•"/>
            </a:pP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Ai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endPar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vào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lúc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đặt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đâu</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Vì</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sao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treo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tường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không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phải</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dưới</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đất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i="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như</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wipe(down)">
                                      <p:cBhvr>
                                        <p:cTn id="14" dur="5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wipe(down)">
                                      <p:cBhvr>
                                        <p:cTn id="19" dur="500"/>
                                        <p:tgtEl>
                                          <p:spTgt spid="2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xEl>
                                              <p:pRg st="2" end="2"/>
                                            </p:txEl>
                                          </p:spTgt>
                                        </p:tgtEl>
                                        <p:attrNameLst>
                                          <p:attrName>style.visibility</p:attrName>
                                        </p:attrNameLst>
                                      </p:cBhvr>
                                      <p:to>
                                        <p:strVal val="visible"/>
                                      </p:to>
                                    </p:set>
                                    <p:animEffect transition="in" filter="wipe(down)">
                                      <p:cBhvr>
                                        <p:cTn id="24" dur="500"/>
                                        <p:tgtEl>
                                          <p:spTgt spid="2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xEl>
                                              <p:pRg st="3" end="3"/>
                                            </p:txEl>
                                          </p:spTgt>
                                        </p:tgtEl>
                                        <p:attrNameLst>
                                          <p:attrName>style.visibility</p:attrName>
                                        </p:attrNameLst>
                                      </p:cBhvr>
                                      <p:to>
                                        <p:strVal val="visible"/>
                                      </p:to>
                                    </p:set>
                                    <p:animEffect transition="in" filter="wipe(down)">
                                      <p:cBhvr>
                                        <p:cTn id="29" dur="500"/>
                                        <p:tgtEl>
                                          <p:spTgt spid="2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3">
                                            <p:txEl>
                                              <p:pRg st="4" end="4"/>
                                            </p:txEl>
                                          </p:spTgt>
                                        </p:tgtEl>
                                        <p:attrNameLst>
                                          <p:attrName>style.visibility</p:attrName>
                                        </p:attrNameLst>
                                      </p:cBhvr>
                                      <p:to>
                                        <p:strVal val="visible"/>
                                      </p:to>
                                    </p:set>
                                    <p:animEffect transition="in" filter="wipe(down)">
                                      <p:cBhvr>
                                        <p:cTn id="34" dur="500"/>
                                        <p:tgtEl>
                                          <p:spTgt spid="2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xEl>
                                              <p:pRg st="5" end="5"/>
                                            </p:txEl>
                                          </p:spTgt>
                                        </p:tgtEl>
                                        <p:attrNameLst>
                                          <p:attrName>style.visibility</p:attrName>
                                        </p:attrNameLst>
                                      </p:cBhvr>
                                      <p:to>
                                        <p:strVal val="visible"/>
                                      </p:to>
                                    </p:set>
                                    <p:animEffect transition="in" filter="wipe(down)">
                                      <p:cBhvr>
                                        <p:cTn id="39" dur="500"/>
                                        <p:tgtEl>
                                          <p:spTgt spid="2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3">
                                            <p:txEl>
                                              <p:pRg st="6" end="6"/>
                                            </p:txEl>
                                          </p:spTgt>
                                        </p:tgtEl>
                                        <p:attrNameLst>
                                          <p:attrName>style.visibility</p:attrName>
                                        </p:attrNameLst>
                                      </p:cBhvr>
                                      <p:to>
                                        <p:strVal val="visible"/>
                                      </p:to>
                                    </p:set>
                                    <p:animEffect transition="in" filter="wipe(down)">
                                      <p:cBhvr>
                                        <p:cTn id="44"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BFAC11D-F26C-53B8-DE06-7F376C593BD1}"/>
              </a:ext>
            </a:extLst>
          </p:cNvPr>
          <p:cNvSpPr txBox="1"/>
          <p:nvPr/>
        </p:nvSpPr>
        <p:spPr>
          <a:xfrm>
            <a:off x="5981700" y="1276350"/>
            <a:ext cx="4800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Calibri"/>
                <a:ea typeface="+mn-ea"/>
                <a:cs typeface="+mn-cs"/>
              </a:rPr>
              <a:t>Các nhóm làm việc</a:t>
            </a:r>
            <a:endParaRPr kumimoji="0" lang="en-US" sz="72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8623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BFAC11D-F26C-53B8-DE06-7F376C593BD1}"/>
              </a:ext>
            </a:extLst>
          </p:cNvPr>
          <p:cNvSpPr txBox="1"/>
          <p:nvPr/>
        </p:nvSpPr>
        <p:spPr>
          <a:xfrm>
            <a:off x="5981700" y="1276350"/>
            <a:ext cx="4800600" cy="2308324"/>
          </a:xfrm>
          <a:prstGeom prst="rect">
            <a:avLst/>
          </a:prstGeom>
          <a:noFill/>
        </p:spPr>
        <p:txBody>
          <a:bodyPr wrap="square" rtlCol="0">
            <a:spAutoFit/>
          </a:bodyPr>
          <a:lstStyle/>
          <a:p>
            <a:pPr algn="ctr"/>
            <a:r>
              <a:rPr lang="en-US" sz="7200" b="1" dirty="0">
                <a:solidFill>
                  <a:schemeClr val="bg1"/>
                </a:solidFill>
              </a:rPr>
              <a:t>HỎI – ĐÁP </a:t>
            </a:r>
            <a:r>
              <a:rPr lang="en-US" sz="7200" b="1" dirty="0" err="1">
                <a:solidFill>
                  <a:schemeClr val="bg1"/>
                </a:solidFill>
              </a:rPr>
              <a:t>trước</a:t>
            </a:r>
            <a:r>
              <a:rPr lang="en-US" sz="7200" b="1" dirty="0">
                <a:solidFill>
                  <a:schemeClr val="bg1"/>
                </a:solidFill>
              </a:rPr>
              <a:t> </a:t>
            </a:r>
            <a:r>
              <a:rPr lang="en-US" sz="7200" b="1" dirty="0" err="1">
                <a:solidFill>
                  <a:schemeClr val="bg1"/>
                </a:solidFill>
              </a:rPr>
              <a:t>lớp</a:t>
            </a:r>
            <a:endParaRPr lang="en-US" sz="7200" b="1" dirty="0">
              <a:solidFill>
                <a:schemeClr val="bg1"/>
              </a:solidFill>
            </a:endParaRPr>
          </a:p>
        </p:txBody>
      </p:sp>
    </p:spTree>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8">
            <a:extLst>
              <a:ext uri="{FF2B5EF4-FFF2-40B4-BE49-F238E27FC236}">
                <a16:creationId xmlns:a16="http://schemas.microsoft.com/office/drawing/2014/main" id="{26E70D95-9DA1-902D-7DF2-D006727F6B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0325" y="-183677"/>
            <a:ext cx="7848599" cy="2332437"/>
          </a:xfrm>
          <a:prstGeom prst="rect">
            <a:avLst/>
          </a:prstGeom>
        </p:spPr>
      </p:pic>
      <p:sp>
        <p:nvSpPr>
          <p:cNvPr id="30" name="TextBox 29">
            <a:extLst>
              <a:ext uri="{FF2B5EF4-FFF2-40B4-BE49-F238E27FC236}">
                <a16:creationId xmlns:a16="http://schemas.microsoft.com/office/drawing/2014/main" id="{90AC39AE-4E3C-0795-E8DE-3C7F2957AE9D}"/>
              </a:ext>
            </a:extLst>
          </p:cNvPr>
          <p:cNvSpPr txBox="1"/>
          <p:nvPr/>
        </p:nvSpPr>
        <p:spPr>
          <a:xfrm rot="21242213">
            <a:off x="3937474" y="766134"/>
            <a:ext cx="4566615" cy="707886"/>
          </a:xfrm>
          <a:prstGeom prst="rect">
            <a:avLst/>
          </a:prstGeom>
          <a:noFill/>
        </p:spPr>
        <p:txBody>
          <a:bodyPr wrap="square" rtlCol="0">
            <a:spAutoFit/>
          </a:bodyPr>
          <a:lstStyle/>
          <a:p>
            <a:pPr lvl="0" algn="ctr"/>
            <a:r>
              <a:rPr lang="vi-VN" sz="4000" b="1" dirty="0">
                <a:solidFill>
                  <a:srgbClr val="FF0000"/>
                </a:solidFill>
              </a:rPr>
              <a:t>5W1H </a:t>
            </a:r>
            <a:r>
              <a:rPr lang="en-US" sz="4000" b="1" dirty="0" err="1">
                <a:solidFill>
                  <a:srgbClr val="FF0000"/>
                </a:solidFill>
              </a:rPr>
              <a:t>là</a:t>
            </a:r>
            <a:r>
              <a:rPr lang="en-US" sz="4000" b="1" dirty="0">
                <a:solidFill>
                  <a:srgbClr val="FF0000"/>
                </a:solidFill>
              </a:rPr>
              <a:t> </a:t>
            </a:r>
            <a:r>
              <a:rPr lang="en-US" sz="4000" b="1" dirty="0" err="1">
                <a:solidFill>
                  <a:srgbClr val="FF0000"/>
                </a:solidFill>
              </a:rPr>
              <a:t>gì</a:t>
            </a:r>
            <a:r>
              <a:rPr lang="en-US" sz="4000" b="1" dirty="0">
                <a:solidFill>
                  <a:srgbClr val="FF0000"/>
                </a:solidFill>
              </a:rPr>
              <a:t>?</a:t>
            </a:r>
            <a:endParaRPr kumimoji="0" lang="en-US" sz="4000" b="1" i="0" u="none" strike="noStrike" kern="1200" cap="none" spc="0" normalizeH="0" baseline="0" noProof="0" dirty="0">
              <a:ln>
                <a:noFill/>
              </a:ln>
              <a:solidFill>
                <a:srgbClr val="FF0000"/>
              </a:solidFill>
              <a:effectLst/>
              <a:uLnTx/>
              <a:uFillTx/>
              <a:latin typeface="Arial"/>
              <a:ea typeface="微软雅黑"/>
            </a:endParaRPr>
          </a:p>
        </p:txBody>
      </p:sp>
      <p:sp>
        <p:nvSpPr>
          <p:cNvPr id="52" name="Rectangle: Rounded Corners 51">
            <a:extLst>
              <a:ext uri="{FF2B5EF4-FFF2-40B4-BE49-F238E27FC236}">
                <a16:creationId xmlns:a16="http://schemas.microsoft.com/office/drawing/2014/main" id="{018D3E7B-DF7B-61F1-E094-C212AFE0CAE6}"/>
              </a:ext>
            </a:extLst>
          </p:cNvPr>
          <p:cNvSpPr/>
          <p:nvPr/>
        </p:nvSpPr>
        <p:spPr>
          <a:xfrm>
            <a:off x="228600" y="2237361"/>
            <a:ext cx="7496175" cy="3591939"/>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3500" b="1" i="1" dirty="0">
                <a:solidFill>
                  <a:prstClr val="black"/>
                </a:solidFill>
                <a:latin typeface="Calibri" panose="020F0502020204030204" pitchFamily="34" charset="0"/>
                <a:cs typeface="Calibri" panose="020F0502020204030204" pitchFamily="34" charset="0"/>
              </a:rPr>
              <a:t>5W1H </a:t>
            </a:r>
            <a:r>
              <a:rPr lang="en-US" sz="3500" b="1" i="1" dirty="0" err="1">
                <a:solidFill>
                  <a:prstClr val="black"/>
                </a:solidFill>
                <a:latin typeface="Calibri" panose="020F0502020204030204" pitchFamily="34" charset="0"/>
                <a:cs typeface="Calibri" panose="020F0502020204030204" pitchFamily="34" charset="0"/>
              </a:rPr>
              <a:t>là</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cách</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viết</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tắt</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của</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các</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từ</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để</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hỏi</a:t>
            </a:r>
            <a:r>
              <a:rPr lang="en-US" sz="3500" b="1" i="1" dirty="0">
                <a:solidFill>
                  <a:prstClr val="black"/>
                </a:solidFill>
                <a:latin typeface="Calibri" panose="020F0502020204030204" pitchFamily="34" charset="0"/>
                <a:cs typeface="Calibri" panose="020F0502020204030204" pitchFamily="34" charset="0"/>
              </a:rPr>
              <a:t> “What – When – Where – Why – Who – How” </a:t>
            </a:r>
            <a:r>
              <a:rPr lang="en-US" sz="3500" b="1" i="1" dirty="0" err="1">
                <a:solidFill>
                  <a:prstClr val="black"/>
                </a:solidFill>
                <a:latin typeface="Calibri" panose="020F0502020204030204" pitchFamily="34" charset="0"/>
                <a:cs typeface="Calibri" panose="020F0502020204030204" pitchFamily="34" charset="0"/>
              </a:rPr>
              <a:t>trong</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tiếng</a:t>
            </a:r>
            <a:r>
              <a:rPr lang="en-US" sz="3500" b="1" i="1" dirty="0">
                <a:solidFill>
                  <a:prstClr val="black"/>
                </a:solidFill>
                <a:latin typeface="Calibri" panose="020F0502020204030204" pitchFamily="34" charset="0"/>
                <a:cs typeface="Calibri" panose="020F0502020204030204" pitchFamily="34" charset="0"/>
              </a:rPr>
              <a:t> Anh (</a:t>
            </a:r>
            <a:r>
              <a:rPr lang="vi-VN" sz="3500" b="1" i="1" dirty="0">
                <a:solidFill>
                  <a:prstClr val="black"/>
                </a:solidFill>
                <a:latin typeface="Calibri" panose="020F0502020204030204" pitchFamily="34" charset="0"/>
                <a:cs typeface="Calibri" panose="020F0502020204030204" pitchFamily="34" charset="0"/>
              </a:rPr>
              <a:t>Cái gì – Khi nào – Ở đâu – Tại sao – Ai – Như </a:t>
            </a:r>
            <a:r>
              <a:rPr lang="en-US" sz="3500" b="1" i="1" dirty="0" err="1">
                <a:solidFill>
                  <a:prstClr val="black"/>
                </a:solidFill>
                <a:latin typeface="Calibri" panose="020F0502020204030204" pitchFamily="34" charset="0"/>
                <a:cs typeface="Calibri" panose="020F0502020204030204" pitchFamily="34" charset="0"/>
              </a:rPr>
              <a:t>thế</a:t>
            </a:r>
            <a:r>
              <a:rPr lang="en-US" sz="3500" b="1" i="1" dirty="0">
                <a:solidFill>
                  <a:prstClr val="black"/>
                </a:solidFill>
                <a:latin typeface="Calibri" panose="020F0502020204030204" pitchFamily="34" charset="0"/>
                <a:cs typeface="Calibri" panose="020F0502020204030204" pitchFamily="34" charset="0"/>
              </a:rPr>
              <a:t> </a:t>
            </a:r>
            <a:r>
              <a:rPr lang="vi-VN" sz="3500" b="1" i="1" dirty="0">
                <a:solidFill>
                  <a:prstClr val="black"/>
                </a:solidFill>
                <a:latin typeface="Calibri" panose="020F0502020204030204" pitchFamily="34" charset="0"/>
                <a:cs typeface="Calibri" panose="020F0502020204030204" pitchFamily="34" charset="0"/>
              </a:rPr>
              <a:t>nào</a:t>
            </a:r>
            <a:r>
              <a:rPr lang="en-US" sz="3500" b="1" i="1" dirty="0">
                <a:solidFill>
                  <a:prstClr val="black"/>
                </a:solidFill>
                <a:latin typeface="Calibri" panose="020F0502020204030204" pitchFamily="34" charset="0"/>
                <a:cs typeface="Calibri" panose="020F0502020204030204" pitchFamily="34" charset="0"/>
              </a:rPr>
              <a:t>)</a:t>
            </a:r>
            <a:endParaRPr kumimoji="0" lang="vi-VN" sz="3500" b="1" i="1"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54" name="Picture 53">
            <a:extLst>
              <a:ext uri="{FF2B5EF4-FFF2-40B4-BE49-F238E27FC236}">
                <a16:creationId xmlns:a16="http://schemas.microsoft.com/office/drawing/2014/main" id="{25544E78-5741-6295-A1FC-007AD6FB002A}"/>
              </a:ext>
            </a:extLst>
          </p:cNvPr>
          <p:cNvPicPr>
            <a:picLocks noChangeAspect="1"/>
          </p:cNvPicPr>
          <p:nvPr/>
        </p:nvPicPr>
        <p:blipFill>
          <a:blip r:embed="rId5"/>
          <a:stretch>
            <a:fillRect/>
          </a:stretch>
        </p:blipFill>
        <p:spPr>
          <a:xfrm>
            <a:off x="7839074" y="2103040"/>
            <a:ext cx="4048125" cy="4054872"/>
          </a:xfrm>
          <a:prstGeom prst="rect">
            <a:avLst/>
          </a:prstGeom>
        </p:spPr>
      </p:pic>
    </p:spTree>
    <p:extLst>
      <p:ext uri="{BB962C8B-B14F-4D97-AF65-F5344CB8AC3E}">
        <p14:creationId xmlns:p14="http://schemas.microsoft.com/office/powerpoint/2010/main" val="7202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6" presetClass="entr" presetSubtype="21"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barn(inVertical)">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8">
            <a:extLst>
              <a:ext uri="{FF2B5EF4-FFF2-40B4-BE49-F238E27FC236}">
                <a16:creationId xmlns:a16="http://schemas.microsoft.com/office/drawing/2014/main" id="{26E70D95-9DA1-902D-7DF2-D006727F6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30" name="TextBox 29">
            <a:extLst>
              <a:ext uri="{FF2B5EF4-FFF2-40B4-BE49-F238E27FC236}">
                <a16:creationId xmlns:a16="http://schemas.microsoft.com/office/drawing/2014/main" id="{90AC39AE-4E3C-0795-E8DE-3C7F2957AE9D}"/>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2" name="Rectangle: Rounded Corners 51">
            <a:extLst>
              <a:ext uri="{FF2B5EF4-FFF2-40B4-BE49-F238E27FC236}">
                <a16:creationId xmlns:a16="http://schemas.microsoft.com/office/drawing/2014/main" id="{018D3E7B-DF7B-61F1-E094-C212AFE0CAE6}"/>
              </a:ext>
            </a:extLst>
          </p:cNvPr>
          <p:cNvSpPr/>
          <p:nvPr/>
        </p:nvSpPr>
        <p:spPr>
          <a:xfrm>
            <a:off x="228600" y="2237361"/>
            <a:ext cx="7496175"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500" b="1" i="1" dirty="0">
                <a:latin typeface="Calibri" panose="020F0502020204030204" pitchFamily="34" charset="0"/>
                <a:cs typeface="Calibri" panose="020F0502020204030204" pitchFamily="34" charset="0"/>
              </a:rPr>
              <a:t>Phương pháp 5W1H được sử dụng khi đặt câu hỏi tìm hiểu thông tin về con người, sự vật, hiện tượng. Chúng ta có thể dùng câu hỏi để hỏi người khác, nhưng cũng có thể tự đặt câu hỏi cho mình để từ đó phán đoán, tìm hiểu được thêm thông tin.</a:t>
            </a:r>
          </a:p>
        </p:txBody>
      </p:sp>
      <p:pic>
        <p:nvPicPr>
          <p:cNvPr id="56" name="Picture 55">
            <a:extLst>
              <a:ext uri="{FF2B5EF4-FFF2-40B4-BE49-F238E27FC236}">
                <a16:creationId xmlns:a16="http://schemas.microsoft.com/office/drawing/2014/main" id="{36D1648D-EFAB-50CB-EE85-AB0CF7D628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000682" y="3250928"/>
            <a:ext cx="2088232" cy="3322187"/>
          </a:xfrm>
          <a:prstGeom prst="rect">
            <a:avLst/>
          </a:prstGeom>
        </p:spPr>
      </p:pic>
      <p:pic>
        <p:nvPicPr>
          <p:cNvPr id="57" name="Picture 56">
            <a:extLst>
              <a:ext uri="{FF2B5EF4-FFF2-40B4-BE49-F238E27FC236}">
                <a16:creationId xmlns:a16="http://schemas.microsoft.com/office/drawing/2014/main" id="{33863472-2A46-B698-7F6B-826D97BBF078}"/>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875808" y="3333121"/>
            <a:ext cx="2088231" cy="29918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6456B1FF-88AE-471D-9118-40538784A731}"/>
              </a:ext>
            </a:extLst>
          </p:cNvPr>
          <p:cNvPicPr>
            <a:picLocks noChangeAspect="1"/>
          </p:cNvPicPr>
          <p:nvPr/>
        </p:nvPicPr>
        <p:blipFill rotWithShape="1">
          <a:blip r:embed="rId3">
            <a:extLst>
              <a:ext uri="{28A0092B-C50C-407E-A947-70E740481C1C}">
                <a14:useLocalDpi xmlns:a14="http://schemas.microsoft.com/office/drawing/2010/main" val="0"/>
              </a:ext>
            </a:extLst>
          </a:blip>
          <a:srcRect l="711" r="604"/>
          <a:stretch/>
        </p:blipFill>
        <p:spPr>
          <a:xfrm>
            <a:off x="20" y="1282"/>
            <a:ext cx="12191980" cy="6856718"/>
          </a:xfrm>
          <a:prstGeom prst="rect">
            <a:avLst/>
          </a:prstGeom>
        </p:spPr>
      </p:pic>
      <p:sp>
        <p:nvSpPr>
          <p:cNvPr id="6" name="Google Shape;980;p43">
            <a:extLst>
              <a:ext uri="{FF2B5EF4-FFF2-40B4-BE49-F238E27FC236}">
                <a16:creationId xmlns:a16="http://schemas.microsoft.com/office/drawing/2014/main" id="{D7DB6CD2-D794-42C9-A961-1434DD9B1DEC}"/>
              </a:ext>
            </a:extLst>
          </p:cNvPr>
          <p:cNvSpPr/>
          <p:nvPr/>
        </p:nvSpPr>
        <p:spPr>
          <a:xfrm flipH="1">
            <a:off x="1742759" y="536526"/>
            <a:ext cx="9258171" cy="2235249"/>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56A6F96-ADF9-BBE2-EA69-10DC0CC58BCF}"/>
              </a:ext>
            </a:extLst>
          </p:cNvPr>
          <p:cNvSpPr txBox="1"/>
          <p:nvPr/>
        </p:nvSpPr>
        <p:spPr>
          <a:xfrm>
            <a:off x="2609850" y="609600"/>
            <a:ext cx="7696200" cy="2123658"/>
          </a:xfrm>
          <a:prstGeom prst="rect">
            <a:avLst/>
          </a:prstGeom>
          <a:noFill/>
        </p:spPr>
        <p:txBody>
          <a:bodyPr wrap="square" rtlCol="0">
            <a:spAutoFit/>
          </a:bodyPr>
          <a:lstStyle/>
          <a:p>
            <a:pPr lvl="0" algn="ctr"/>
            <a:r>
              <a:rPr lang="vi-VN" sz="4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Hoạt động 2: Trình bày thông tin tìm hiểu được bằng hình thức sơ đồ tư duy</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587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6927FF8-5201-3E54-C490-324851248181}"/>
              </a:ext>
            </a:extLst>
          </p:cNvPr>
          <p:cNvGrpSpPr/>
          <p:nvPr/>
        </p:nvGrpSpPr>
        <p:grpSpPr>
          <a:xfrm>
            <a:off x="171449" y="238125"/>
            <a:ext cx="11401425" cy="1266825"/>
            <a:chOff x="903320" y="1985271"/>
            <a:chExt cx="4290531" cy="3983916"/>
          </a:xfrm>
        </p:grpSpPr>
        <p:sp>
          <p:nvSpPr>
            <p:cNvPr id="21" name="矩形 17">
              <a:extLst>
                <a:ext uri="{FF2B5EF4-FFF2-40B4-BE49-F238E27FC236}">
                  <a16:creationId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C6ABD77B-3C55-1C7E-ACEF-311F68CBA9B1}"/>
                </a:ext>
              </a:extLst>
            </p:cNvPr>
            <p:cNvSpPr txBox="1"/>
            <p:nvPr/>
          </p:nvSpPr>
          <p:spPr>
            <a:xfrm>
              <a:off x="1004539" y="2388661"/>
              <a:ext cx="4084363" cy="2984341"/>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Mỗi nhóm hãy lựa chọn một đồ vật để vẽ sơ đồ tư duy trình bày những thông tin đã tìm hiểu được qua trò chơi ở HĐ1.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Picture 1">
            <a:extLst>
              <a:ext uri="{FF2B5EF4-FFF2-40B4-BE49-F238E27FC236}">
                <a16:creationId xmlns:a16="http://schemas.microsoft.com/office/drawing/2014/main" id="{392F222C-44FC-0F27-B417-53C917E70F2B}"/>
              </a:ext>
            </a:extLst>
          </p:cNvPr>
          <p:cNvPicPr/>
          <p:nvPr/>
        </p:nvPicPr>
        <p:blipFill>
          <a:blip r:embed="rId4"/>
          <a:stretch>
            <a:fillRect/>
          </a:stretch>
        </p:blipFill>
        <p:spPr>
          <a:xfrm>
            <a:off x="782955" y="2210435"/>
            <a:ext cx="501650" cy="544830"/>
          </a:xfrm>
          <a:prstGeom prst="rect">
            <a:avLst/>
          </a:prstGeom>
          <a:noFill/>
          <a:ln w="9525">
            <a:noFill/>
          </a:ln>
        </p:spPr>
      </p:pic>
      <p:sp>
        <p:nvSpPr>
          <p:cNvPr id="5" name="Text Box 30">
            <a:extLst>
              <a:ext uri="{FF2B5EF4-FFF2-40B4-BE49-F238E27FC236}">
                <a16:creationId xmlns:a16="http://schemas.microsoft.com/office/drawing/2014/main" id="{6E103090-CC1E-EEF6-D5BD-9EAFCFE514F4}"/>
              </a:ext>
            </a:extLst>
          </p:cNvPr>
          <p:cNvSpPr txBox="1"/>
          <p:nvPr/>
        </p:nvSpPr>
        <p:spPr>
          <a:xfrm>
            <a:off x="1426209" y="2114550"/>
            <a:ext cx="10127615" cy="1148648"/>
          </a:xfrm>
          <a:prstGeom prst="rect">
            <a:avLst/>
          </a:prstGeom>
          <a:noFill/>
        </p:spPr>
        <p:txBody>
          <a:bodyPr wrap="square" rtlCol="0">
            <a:spAutoFit/>
          </a:bodyPr>
          <a:lstStyle/>
          <a:p>
            <a:pPr algn="just">
              <a:lnSpc>
                <a:spcPct val="110000"/>
              </a:lnSpc>
            </a:pPr>
            <a:r>
              <a:rPr lang="vi-VN" sz="3200" b="1" dirty="0">
                <a:latin typeface="Calibri" panose="020F0502020204030204" charset="0"/>
                <a:cs typeface="Calibri" panose="020F0502020204030204" charset="0"/>
              </a:rPr>
              <a:t>Tên đồ vật ở giữa, có các đường nhánh chính, nhánh phụ tỏa ra, thể hiện sự phân loại.</a:t>
            </a:r>
            <a:endParaRPr lang="en-US" sz="3200" b="1" dirty="0">
              <a:solidFill>
                <a:schemeClr val="tx1"/>
              </a:solidFill>
              <a:latin typeface="Calibri" panose="020F0502020204030204" charset="0"/>
              <a:cs typeface="Calibri" panose="020F0502020204030204" charset="0"/>
            </a:endParaRPr>
          </a:p>
        </p:txBody>
      </p:sp>
      <p:pic>
        <p:nvPicPr>
          <p:cNvPr id="6" name="Picture 5">
            <a:extLst>
              <a:ext uri="{FF2B5EF4-FFF2-40B4-BE49-F238E27FC236}">
                <a16:creationId xmlns:a16="http://schemas.microsoft.com/office/drawing/2014/main" id="{5A62A190-98B2-66BD-1DBB-97B2C680E0E6}"/>
              </a:ext>
            </a:extLst>
          </p:cNvPr>
          <p:cNvPicPr/>
          <p:nvPr/>
        </p:nvPicPr>
        <p:blipFill>
          <a:blip r:embed="rId4"/>
          <a:stretch>
            <a:fillRect/>
          </a:stretch>
        </p:blipFill>
        <p:spPr>
          <a:xfrm>
            <a:off x="668655" y="3839210"/>
            <a:ext cx="501650" cy="544830"/>
          </a:xfrm>
          <a:prstGeom prst="rect">
            <a:avLst/>
          </a:prstGeom>
          <a:noFill/>
          <a:ln w="9525">
            <a:noFill/>
          </a:ln>
        </p:spPr>
      </p:pic>
      <p:sp>
        <p:nvSpPr>
          <p:cNvPr id="7" name="Text Box 30">
            <a:extLst>
              <a:ext uri="{FF2B5EF4-FFF2-40B4-BE49-F238E27FC236}">
                <a16:creationId xmlns:a16="http://schemas.microsoft.com/office/drawing/2014/main" id="{F115F059-975B-C8B4-C9C8-2DBCCE8BAF98}"/>
              </a:ext>
            </a:extLst>
          </p:cNvPr>
          <p:cNvSpPr txBox="1"/>
          <p:nvPr/>
        </p:nvSpPr>
        <p:spPr>
          <a:xfrm>
            <a:off x="1311909" y="3743325"/>
            <a:ext cx="10127615" cy="1148648"/>
          </a:xfrm>
          <a:prstGeom prst="rect">
            <a:avLst/>
          </a:prstGeom>
          <a:noFill/>
        </p:spPr>
        <p:txBody>
          <a:bodyPr wrap="square" rtlCol="0">
            <a:spAutoFit/>
          </a:bodyPr>
          <a:lstStyle/>
          <a:p>
            <a:pPr algn="just">
              <a:lnSpc>
                <a:spcPct val="110000"/>
              </a:lnSpc>
            </a:pPr>
            <a:r>
              <a:rPr lang="vi-VN" sz="3200" b="1">
                <a:latin typeface="Calibri" panose="020F0502020204030204" charset="0"/>
                <a:cs typeface="Calibri" panose="020F0502020204030204" charset="0"/>
              </a:rPr>
              <a:t>Xác định các nhánh chính dựa trên câu hỏi, không cần thiết sử dụng tất cả các nhánh.</a:t>
            </a:r>
            <a:endParaRPr lang="en-US" sz="32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427490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7"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7" presetID="47"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6927FF8-5201-3E54-C490-324851248181}"/>
              </a:ext>
            </a:extLst>
          </p:cNvPr>
          <p:cNvGrpSpPr/>
          <p:nvPr/>
        </p:nvGrpSpPr>
        <p:grpSpPr>
          <a:xfrm>
            <a:off x="2724150" y="104775"/>
            <a:ext cx="6153149" cy="847725"/>
            <a:chOff x="903320" y="1985271"/>
            <a:chExt cx="4290531" cy="3983916"/>
          </a:xfrm>
        </p:grpSpPr>
        <p:sp>
          <p:nvSpPr>
            <p:cNvPr id="21" name="矩形 17">
              <a:extLst>
                <a:ext uri="{FF2B5EF4-FFF2-40B4-BE49-F238E27FC236}">
                  <a16:creationId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C6ABD77B-3C55-1C7E-ACEF-311F68CBA9B1}"/>
                </a:ext>
              </a:extLst>
            </p:cNvPr>
            <p:cNvSpPr txBox="1"/>
            <p:nvPr/>
          </p:nvSpPr>
          <p:spPr>
            <a:xfrm>
              <a:off x="1004539" y="2388661"/>
              <a:ext cx="4084363" cy="1887398"/>
            </a:xfrm>
            <a:prstGeom prst="rect">
              <a:avLst/>
            </a:prstGeom>
            <a:noFill/>
          </p:spPr>
          <p:txBody>
            <a:bodyPr wrap="square" lIns="0" tIns="0" rtlCol="0">
              <a:spAutoFit/>
            </a:bodyPr>
            <a:lstStyle/>
            <a:p>
              <a:pPr marL="0" marR="0" algn="ctr">
                <a:spcBef>
                  <a:spcPts val="0"/>
                </a:spcBef>
                <a:spcAft>
                  <a:spcPts val="0"/>
                </a:spcAft>
              </a:pPr>
              <a:r>
                <a:rPr lang="en-US" sz="3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V</a:t>
              </a:r>
              <a:r>
                <a:rPr lang="vi-VN" sz="36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í dụ: Tủ sách lớp học:</a:t>
              </a:r>
              <a:endParaRPr lang="en-US"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2D95F341-81DD-34F4-30FA-FA8D87FE32C7}"/>
              </a:ext>
            </a:extLst>
          </p:cNvPr>
          <p:cNvGrpSpPr/>
          <p:nvPr/>
        </p:nvGrpSpPr>
        <p:grpSpPr>
          <a:xfrm>
            <a:off x="430711" y="1179512"/>
            <a:ext cx="10885131" cy="754063"/>
            <a:chOff x="8882" y="6360"/>
            <a:chExt cx="17146" cy="1528"/>
          </a:xfrm>
        </p:grpSpPr>
        <p:sp>
          <p:nvSpPr>
            <p:cNvPr id="25" name="Flowchart: Alternate Process 24">
              <a:extLst>
                <a:ext uri="{FF2B5EF4-FFF2-40B4-BE49-F238E27FC236}">
                  <a16:creationId xmlns:a16="http://schemas.microsoft.com/office/drawing/2014/main" id="{38B9EA1D-F95C-46B3-24C2-E876A25A894E}"/>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Nhánh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1: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Nội</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dung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tủ</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sách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bao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gồm</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những</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cuốn</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sách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nào</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về</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chủ</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đề</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gì</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a:t>
              </a:r>
            </a:p>
          </p:txBody>
        </p:sp>
        <p:grpSp>
          <p:nvGrpSpPr>
            <p:cNvPr id="26" name="Group 25">
              <a:extLst>
                <a:ext uri="{FF2B5EF4-FFF2-40B4-BE49-F238E27FC236}">
                  <a16:creationId xmlns:a16="http://schemas.microsoft.com/office/drawing/2014/main" id="{F452DA30-EFF1-A3F6-F766-5EAEE7236E6C}"/>
                </a:ext>
              </a:extLst>
            </p:cNvPr>
            <p:cNvGrpSpPr/>
            <p:nvPr/>
          </p:nvGrpSpPr>
          <p:grpSpPr>
            <a:xfrm>
              <a:off x="8882" y="6360"/>
              <a:ext cx="1550" cy="1528"/>
              <a:chOff x="6115" y="484"/>
              <a:chExt cx="2156" cy="2093"/>
            </a:xfrm>
          </p:grpSpPr>
          <p:sp>
            <p:nvSpPr>
              <p:cNvPr id="27" name="Oval 26">
                <a:extLst>
                  <a:ext uri="{FF2B5EF4-FFF2-40B4-BE49-F238E27FC236}">
                    <a16:creationId xmlns:a16="http://schemas.microsoft.com/office/drawing/2014/main" id="{6564D3ED-9545-F538-222D-8F1BD9F26F17}"/>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28" name="Picture 27">
                <a:extLst>
                  <a:ext uri="{FF2B5EF4-FFF2-40B4-BE49-F238E27FC236}">
                    <a16:creationId xmlns:a16="http://schemas.microsoft.com/office/drawing/2014/main" id="{33E64041-5B7C-EE8F-9927-E6C43160A504}"/>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29" name="Group 28">
            <a:extLst>
              <a:ext uri="{FF2B5EF4-FFF2-40B4-BE49-F238E27FC236}">
                <a16:creationId xmlns:a16="http://schemas.microsoft.com/office/drawing/2014/main" id="{ACC77A80-EC24-EEE5-57E9-15362CC5C5F9}"/>
              </a:ext>
            </a:extLst>
          </p:cNvPr>
          <p:cNvGrpSpPr/>
          <p:nvPr/>
        </p:nvGrpSpPr>
        <p:grpSpPr>
          <a:xfrm>
            <a:off x="448055" y="2023070"/>
            <a:ext cx="10867787" cy="782638"/>
            <a:chOff x="8882" y="6360"/>
            <a:chExt cx="17775" cy="1528"/>
          </a:xfrm>
        </p:grpSpPr>
        <p:sp>
          <p:nvSpPr>
            <p:cNvPr id="30" name="Flowchart: Alternate Process 29">
              <a:extLst>
                <a:ext uri="{FF2B5EF4-FFF2-40B4-BE49-F238E27FC236}">
                  <a16:creationId xmlns:a16="http://schemas.microsoft.com/office/drawing/2014/main" id="{DFCB5E40-3902-E7E4-5BAE-0C5BF23C46A4}"/>
                </a:ext>
              </a:extLst>
            </p:cNvPr>
            <p:cNvSpPr/>
            <p:nvPr/>
          </p:nvSpPr>
          <p:spPr>
            <a:xfrm>
              <a:off x="10379" y="6362"/>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ai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50BFAB44-26B5-BC87-0F50-4E7BB1C7E326}"/>
                </a:ext>
              </a:extLst>
            </p:cNvPr>
            <p:cNvGrpSpPr/>
            <p:nvPr/>
          </p:nvGrpSpPr>
          <p:grpSpPr>
            <a:xfrm>
              <a:off x="8882" y="6360"/>
              <a:ext cx="1550" cy="1528"/>
              <a:chOff x="6115" y="484"/>
              <a:chExt cx="2156" cy="2093"/>
            </a:xfrm>
          </p:grpSpPr>
          <p:sp>
            <p:nvSpPr>
              <p:cNvPr id="32" name="Oval 31">
                <a:extLst>
                  <a:ext uri="{FF2B5EF4-FFF2-40B4-BE49-F238E27FC236}">
                    <a16:creationId xmlns:a16="http://schemas.microsoft.com/office/drawing/2014/main" id="{364F5B56-13ED-7E86-58E6-37303609C3D1}"/>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33" name="Picture 32">
                <a:extLst>
                  <a:ext uri="{FF2B5EF4-FFF2-40B4-BE49-F238E27FC236}">
                    <a16:creationId xmlns:a16="http://schemas.microsoft.com/office/drawing/2014/main" id="{66C50EF8-4380-8BC0-116E-D0DFB2554F87}"/>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38" name="Group 37">
            <a:extLst>
              <a:ext uri="{FF2B5EF4-FFF2-40B4-BE49-F238E27FC236}">
                <a16:creationId xmlns:a16="http://schemas.microsoft.com/office/drawing/2014/main" id="{D6179861-A152-2D46-A41D-7A6F3BC5325E}"/>
              </a:ext>
            </a:extLst>
          </p:cNvPr>
          <p:cNvGrpSpPr/>
          <p:nvPr/>
        </p:nvGrpSpPr>
        <p:grpSpPr>
          <a:xfrm>
            <a:off x="347793" y="2856838"/>
            <a:ext cx="11556802" cy="839788"/>
            <a:chOff x="8882" y="6360"/>
            <a:chExt cx="18204" cy="1528"/>
          </a:xfrm>
        </p:grpSpPr>
        <p:sp>
          <p:nvSpPr>
            <p:cNvPr id="39" name="Flowchart: Alternate Process 38">
              <a:extLst>
                <a:ext uri="{FF2B5EF4-FFF2-40B4-BE49-F238E27FC236}">
                  <a16:creationId xmlns:a16="http://schemas.microsoft.com/office/drawing/2014/main" id="{7A4A8673-E6CB-A16D-5029-81B2CAEC665E}"/>
                </a:ext>
              </a:extLst>
            </p:cNvPr>
            <p:cNvSpPr/>
            <p:nvPr/>
          </p:nvSpPr>
          <p:spPr>
            <a:xfrm>
              <a:off x="10432" y="6423"/>
              <a:ext cx="16654"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3: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gian</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gian</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ngày</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0" name="Group 39">
              <a:extLst>
                <a:ext uri="{FF2B5EF4-FFF2-40B4-BE49-F238E27FC236}">
                  <a16:creationId xmlns:a16="http://schemas.microsoft.com/office/drawing/2014/main" id="{C7C665B4-B1B4-379A-BB02-A742FF487F7B}"/>
                </a:ext>
              </a:extLst>
            </p:cNvPr>
            <p:cNvGrpSpPr/>
            <p:nvPr/>
          </p:nvGrpSpPr>
          <p:grpSpPr>
            <a:xfrm>
              <a:off x="8882" y="6360"/>
              <a:ext cx="1550" cy="1528"/>
              <a:chOff x="6115" y="484"/>
              <a:chExt cx="2156" cy="2093"/>
            </a:xfrm>
          </p:grpSpPr>
          <p:sp>
            <p:nvSpPr>
              <p:cNvPr id="41" name="Oval 40">
                <a:extLst>
                  <a:ext uri="{FF2B5EF4-FFF2-40B4-BE49-F238E27FC236}">
                    <a16:creationId xmlns:a16="http://schemas.microsoft.com/office/drawing/2014/main" id="{F1378709-7B96-B67B-4D16-D372E4E88E65}"/>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42" name="Picture 41">
                <a:extLst>
                  <a:ext uri="{FF2B5EF4-FFF2-40B4-BE49-F238E27FC236}">
                    <a16:creationId xmlns:a16="http://schemas.microsoft.com/office/drawing/2014/main" id="{1288605E-4B81-6CCD-A462-00BDB28D8903}"/>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43" name="Group 42">
            <a:extLst>
              <a:ext uri="{FF2B5EF4-FFF2-40B4-BE49-F238E27FC236}">
                <a16:creationId xmlns:a16="http://schemas.microsoft.com/office/drawing/2014/main" id="{0B1D6941-A175-C9B9-3B0A-943DB44F1417}"/>
              </a:ext>
            </a:extLst>
          </p:cNvPr>
          <p:cNvGrpSpPr/>
          <p:nvPr/>
        </p:nvGrpSpPr>
        <p:grpSpPr>
          <a:xfrm>
            <a:off x="230686" y="3798887"/>
            <a:ext cx="11428637" cy="754063"/>
            <a:chOff x="8882" y="6360"/>
            <a:chExt cx="17423" cy="1528"/>
          </a:xfrm>
        </p:grpSpPr>
        <p:sp>
          <p:nvSpPr>
            <p:cNvPr id="44" name="Flowchart: Alternate Process 43">
              <a:extLst>
                <a:ext uri="{FF2B5EF4-FFF2-40B4-BE49-F238E27FC236}">
                  <a16:creationId xmlns:a16="http://schemas.microsoft.com/office/drawing/2014/main" id="{5E65852F-FD3A-C973-E39C-2AB76616C1C0}"/>
                </a:ext>
              </a:extLst>
            </p:cNvPr>
            <p:cNvSpPr/>
            <p:nvPr/>
          </p:nvSpPr>
          <p:spPr>
            <a:xfrm>
              <a:off x="10027" y="6381"/>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4: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Mục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đích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vì</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lại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để</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lớp</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học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để</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đây</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làm</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gì</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5" name="Group 44">
              <a:extLst>
                <a:ext uri="{FF2B5EF4-FFF2-40B4-BE49-F238E27FC236}">
                  <a16:creationId xmlns:a16="http://schemas.microsoft.com/office/drawing/2014/main" id="{E43EB96A-A0C3-9A76-5795-E78F6A5F1CED}"/>
                </a:ext>
              </a:extLst>
            </p:cNvPr>
            <p:cNvGrpSpPr/>
            <p:nvPr/>
          </p:nvGrpSpPr>
          <p:grpSpPr>
            <a:xfrm>
              <a:off x="8882" y="6360"/>
              <a:ext cx="1550" cy="1528"/>
              <a:chOff x="6115" y="484"/>
              <a:chExt cx="2156" cy="2093"/>
            </a:xfrm>
          </p:grpSpPr>
          <p:sp>
            <p:nvSpPr>
              <p:cNvPr id="46" name="Oval 45">
                <a:extLst>
                  <a:ext uri="{FF2B5EF4-FFF2-40B4-BE49-F238E27FC236}">
                    <a16:creationId xmlns:a16="http://schemas.microsoft.com/office/drawing/2014/main" id="{A09A5889-BB37-F3BE-8D32-B4A946B5F5A5}"/>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47" name="Picture 46">
                <a:extLst>
                  <a:ext uri="{FF2B5EF4-FFF2-40B4-BE49-F238E27FC236}">
                    <a16:creationId xmlns:a16="http://schemas.microsoft.com/office/drawing/2014/main" id="{874E4B40-732F-4E71-AD11-5B83AB845B4D}"/>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48" name="Group 47">
            <a:extLst>
              <a:ext uri="{FF2B5EF4-FFF2-40B4-BE49-F238E27FC236}">
                <a16:creationId xmlns:a16="http://schemas.microsoft.com/office/drawing/2014/main" id="{B38B4D82-31EC-04D6-1BEB-DC4719B7878A}"/>
              </a:ext>
            </a:extLst>
          </p:cNvPr>
          <p:cNvGrpSpPr/>
          <p:nvPr/>
        </p:nvGrpSpPr>
        <p:grpSpPr>
          <a:xfrm>
            <a:off x="192586" y="4627562"/>
            <a:ext cx="11295244" cy="830263"/>
            <a:chOff x="8882" y="6360"/>
            <a:chExt cx="17792" cy="1528"/>
          </a:xfrm>
        </p:grpSpPr>
        <p:sp>
          <p:nvSpPr>
            <p:cNvPr id="49" name="Flowchart: Alternate Process 48">
              <a:extLst>
                <a:ext uri="{FF2B5EF4-FFF2-40B4-BE49-F238E27FC236}">
                  <a16:creationId xmlns:a16="http://schemas.microsoft.com/office/drawing/2014/main" id="{DE34C49A-6D58-90F1-4266-C376EA41CD56}"/>
                </a:ext>
              </a:extLst>
            </p:cNvPr>
            <p:cNvSpPr/>
            <p:nvPr/>
          </p:nvSpPr>
          <p:spPr>
            <a:xfrm>
              <a:off x="10396" y="6361"/>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5: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Vị</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đặt</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đặt</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ở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đâu</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góc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lớp</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50" name="Group 49">
              <a:extLst>
                <a:ext uri="{FF2B5EF4-FFF2-40B4-BE49-F238E27FC236}">
                  <a16:creationId xmlns:a16="http://schemas.microsoft.com/office/drawing/2014/main" id="{95880352-6FFF-2BDF-0224-04EBC0535164}"/>
                </a:ext>
              </a:extLst>
            </p:cNvPr>
            <p:cNvGrpSpPr/>
            <p:nvPr/>
          </p:nvGrpSpPr>
          <p:grpSpPr>
            <a:xfrm>
              <a:off x="8882" y="6360"/>
              <a:ext cx="1550" cy="1528"/>
              <a:chOff x="6115" y="484"/>
              <a:chExt cx="2156" cy="2093"/>
            </a:xfrm>
          </p:grpSpPr>
          <p:sp>
            <p:nvSpPr>
              <p:cNvPr id="51" name="Oval 50">
                <a:extLst>
                  <a:ext uri="{FF2B5EF4-FFF2-40B4-BE49-F238E27FC236}">
                    <a16:creationId xmlns:a16="http://schemas.microsoft.com/office/drawing/2014/main" id="{DB07F9F7-281C-F014-66F2-C3239B182C3E}"/>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2" name="Picture 51">
                <a:extLst>
                  <a:ext uri="{FF2B5EF4-FFF2-40B4-BE49-F238E27FC236}">
                    <a16:creationId xmlns:a16="http://schemas.microsoft.com/office/drawing/2014/main" id="{38DF6B64-EB6E-DECE-3997-1B13E69F8555}"/>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53" name="Group 52">
            <a:extLst>
              <a:ext uri="{FF2B5EF4-FFF2-40B4-BE49-F238E27FC236}">
                <a16:creationId xmlns:a16="http://schemas.microsoft.com/office/drawing/2014/main" id="{4036ED7C-2FEA-5FD8-8B93-68E8F9D354D1}"/>
              </a:ext>
            </a:extLst>
          </p:cNvPr>
          <p:cNvGrpSpPr/>
          <p:nvPr/>
        </p:nvGrpSpPr>
        <p:grpSpPr>
          <a:xfrm>
            <a:off x="192586" y="5551487"/>
            <a:ext cx="10885131" cy="830263"/>
            <a:chOff x="8882" y="6360"/>
            <a:chExt cx="17146" cy="1528"/>
          </a:xfrm>
        </p:grpSpPr>
        <p:sp>
          <p:nvSpPr>
            <p:cNvPr id="54" name="Flowchart: Alternate Process 53">
              <a:extLst>
                <a:ext uri="{FF2B5EF4-FFF2-40B4-BE49-F238E27FC236}">
                  <a16:creationId xmlns:a16="http://schemas.microsoft.com/office/drawing/2014/main" id="{235B9DA0-5D46-9A07-57B9-A4F6471AA634}"/>
                </a:ext>
              </a:extLst>
            </p:cNvPr>
            <p:cNvSpPr/>
            <p:nvPr/>
          </p:nvSpPr>
          <p:spPr>
            <a:xfrm>
              <a:off x="10019" y="6443"/>
              <a:ext cx="16009"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Nhánh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6: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Biện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pháp</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tủ</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thập</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thêm</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bằng</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tủ</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như</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5" name="Group 54">
              <a:extLst>
                <a:ext uri="{FF2B5EF4-FFF2-40B4-BE49-F238E27FC236}">
                  <a16:creationId xmlns:a16="http://schemas.microsoft.com/office/drawing/2014/main" id="{5B729538-A245-5BD1-D4AE-ABFAF3E9F108}"/>
                </a:ext>
              </a:extLst>
            </p:cNvPr>
            <p:cNvGrpSpPr/>
            <p:nvPr/>
          </p:nvGrpSpPr>
          <p:grpSpPr>
            <a:xfrm>
              <a:off x="8882" y="6360"/>
              <a:ext cx="1550" cy="1528"/>
              <a:chOff x="6115" y="484"/>
              <a:chExt cx="2156" cy="2093"/>
            </a:xfrm>
          </p:grpSpPr>
          <p:sp>
            <p:nvSpPr>
              <p:cNvPr id="56" name="Oval 55">
                <a:extLst>
                  <a:ext uri="{FF2B5EF4-FFF2-40B4-BE49-F238E27FC236}">
                    <a16:creationId xmlns:a16="http://schemas.microsoft.com/office/drawing/2014/main" id="{F1082B48-C0C9-770E-4D98-A93AD8D56899}"/>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7" name="Picture 56">
                <a:extLst>
                  <a:ext uri="{FF2B5EF4-FFF2-40B4-BE49-F238E27FC236}">
                    <a16:creationId xmlns:a16="http://schemas.microsoft.com/office/drawing/2014/main" id="{D852F270-E16A-0537-9071-E38BFA1840A7}"/>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spTree>
    <p:extLst>
      <p:ext uri="{BB962C8B-B14F-4D97-AF65-F5344CB8AC3E}">
        <p14:creationId xmlns:p14="http://schemas.microsoft.com/office/powerpoint/2010/main" val="285108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3"/>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strVal val="#ppt_w+.3"/>
                                          </p:val>
                                        </p:tav>
                                        <p:tav tm="100000">
                                          <p:val>
                                            <p:strVal val="#ppt_w"/>
                                          </p:val>
                                        </p:tav>
                                      </p:tavLst>
                                    </p:anim>
                                    <p:anim calcmode="lin" valueType="num">
                                      <p:cBhvr>
                                        <p:cTn id="20" dur="1000" fill="hold"/>
                                        <p:tgtEl>
                                          <p:spTgt spid="29"/>
                                        </p:tgtEl>
                                        <p:attrNameLst>
                                          <p:attrName>ppt_h</p:attrName>
                                        </p:attrNameLst>
                                      </p:cBhvr>
                                      <p:tavLst>
                                        <p:tav tm="0">
                                          <p:val>
                                            <p:strVal val="#ppt_h"/>
                                          </p:val>
                                        </p:tav>
                                        <p:tav tm="100000">
                                          <p:val>
                                            <p:strVal val="#ppt_h"/>
                                          </p:val>
                                        </p:tav>
                                      </p:tavLst>
                                    </p:anim>
                                    <p:animEffect transition="in" filter="fade">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1000" fill="hold"/>
                                        <p:tgtEl>
                                          <p:spTgt spid="38"/>
                                        </p:tgtEl>
                                        <p:attrNameLst>
                                          <p:attrName>ppt_w</p:attrName>
                                        </p:attrNameLst>
                                      </p:cBhvr>
                                      <p:tavLst>
                                        <p:tav tm="0">
                                          <p:val>
                                            <p:strVal val="#ppt_w+.3"/>
                                          </p:val>
                                        </p:tav>
                                        <p:tav tm="100000">
                                          <p:val>
                                            <p:strVal val="#ppt_w"/>
                                          </p:val>
                                        </p:tav>
                                      </p:tavLst>
                                    </p:anim>
                                    <p:anim calcmode="lin" valueType="num">
                                      <p:cBhvr>
                                        <p:cTn id="27" dur="1000" fill="hold"/>
                                        <p:tgtEl>
                                          <p:spTgt spid="38"/>
                                        </p:tgtEl>
                                        <p:attrNameLst>
                                          <p:attrName>ppt_h</p:attrName>
                                        </p:attrNameLst>
                                      </p:cBhvr>
                                      <p:tavLst>
                                        <p:tav tm="0">
                                          <p:val>
                                            <p:strVal val="#ppt_h"/>
                                          </p:val>
                                        </p:tav>
                                        <p:tav tm="100000">
                                          <p:val>
                                            <p:strVal val="#ppt_h"/>
                                          </p:val>
                                        </p:tav>
                                      </p:tavLst>
                                    </p:anim>
                                    <p:animEffect transition="in" filter="fade">
                                      <p:cBhvr>
                                        <p:cTn id="28" dur="10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strVal val="#ppt_w+.3"/>
                                          </p:val>
                                        </p:tav>
                                        <p:tav tm="100000">
                                          <p:val>
                                            <p:strVal val="#ppt_w"/>
                                          </p:val>
                                        </p:tav>
                                      </p:tavLst>
                                    </p:anim>
                                    <p:anim calcmode="lin" valueType="num">
                                      <p:cBhvr>
                                        <p:cTn id="34" dur="1000" fill="hold"/>
                                        <p:tgtEl>
                                          <p:spTgt spid="43"/>
                                        </p:tgtEl>
                                        <p:attrNameLst>
                                          <p:attrName>ppt_h</p:attrName>
                                        </p:attrNameLst>
                                      </p:cBhvr>
                                      <p:tavLst>
                                        <p:tav tm="0">
                                          <p:val>
                                            <p:strVal val="#ppt_h"/>
                                          </p:val>
                                        </p:tav>
                                        <p:tav tm="100000">
                                          <p:val>
                                            <p:strVal val="#ppt_h"/>
                                          </p:val>
                                        </p:tav>
                                      </p:tavLst>
                                    </p:anim>
                                    <p:animEffect transition="in" filter="fade">
                                      <p:cBhvr>
                                        <p:cTn id="35" dur="10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p:cTn id="40" dur="1000" fill="hold"/>
                                        <p:tgtEl>
                                          <p:spTgt spid="48"/>
                                        </p:tgtEl>
                                        <p:attrNameLst>
                                          <p:attrName>ppt_w</p:attrName>
                                        </p:attrNameLst>
                                      </p:cBhvr>
                                      <p:tavLst>
                                        <p:tav tm="0">
                                          <p:val>
                                            <p:strVal val="#ppt_w+.3"/>
                                          </p:val>
                                        </p:tav>
                                        <p:tav tm="100000">
                                          <p:val>
                                            <p:strVal val="#ppt_w"/>
                                          </p:val>
                                        </p:tav>
                                      </p:tavLst>
                                    </p:anim>
                                    <p:anim calcmode="lin" valueType="num">
                                      <p:cBhvr>
                                        <p:cTn id="41" dur="1000" fill="hold"/>
                                        <p:tgtEl>
                                          <p:spTgt spid="48"/>
                                        </p:tgtEl>
                                        <p:attrNameLst>
                                          <p:attrName>ppt_h</p:attrName>
                                        </p:attrNameLst>
                                      </p:cBhvr>
                                      <p:tavLst>
                                        <p:tav tm="0">
                                          <p:val>
                                            <p:strVal val="#ppt_h"/>
                                          </p:val>
                                        </p:tav>
                                        <p:tav tm="100000">
                                          <p:val>
                                            <p:strVal val="#ppt_h"/>
                                          </p:val>
                                        </p:tav>
                                      </p:tavLst>
                                    </p:anim>
                                    <p:animEffect transition="in" filter="fade">
                                      <p:cBhvr>
                                        <p:cTn id="42" dur="10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1000" fill="hold"/>
                                        <p:tgtEl>
                                          <p:spTgt spid="53"/>
                                        </p:tgtEl>
                                        <p:attrNameLst>
                                          <p:attrName>ppt_w</p:attrName>
                                        </p:attrNameLst>
                                      </p:cBhvr>
                                      <p:tavLst>
                                        <p:tav tm="0">
                                          <p:val>
                                            <p:strVal val="#ppt_w+.3"/>
                                          </p:val>
                                        </p:tav>
                                        <p:tav tm="100000">
                                          <p:val>
                                            <p:strVal val="#ppt_w"/>
                                          </p:val>
                                        </p:tav>
                                      </p:tavLst>
                                    </p:anim>
                                    <p:anim calcmode="lin" valueType="num">
                                      <p:cBhvr>
                                        <p:cTn id="48" dur="1000" fill="hold"/>
                                        <p:tgtEl>
                                          <p:spTgt spid="53"/>
                                        </p:tgtEl>
                                        <p:attrNameLst>
                                          <p:attrName>ppt_h</p:attrName>
                                        </p:attrNameLst>
                                      </p:cBhvr>
                                      <p:tavLst>
                                        <p:tav tm="0">
                                          <p:val>
                                            <p:strVal val="#ppt_h"/>
                                          </p:val>
                                        </p:tav>
                                        <p:tav tm="100000">
                                          <p:val>
                                            <p:strVal val="#ppt_h"/>
                                          </p:val>
                                        </p:tav>
                                      </p:tavLst>
                                    </p:anim>
                                    <p:animEffect transition="in" filter="fade">
                                      <p:cBhvr>
                                        <p:cTn id="49"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87B2D6-F9CA-C6E6-54BE-6A5EEF750512}"/>
              </a:ext>
            </a:extLst>
          </p:cNvPr>
          <p:cNvGrpSpPr/>
          <p:nvPr/>
        </p:nvGrpSpPr>
        <p:grpSpPr>
          <a:xfrm>
            <a:off x="4181475" y="1181099"/>
            <a:ext cx="3810000" cy="3990975"/>
            <a:chOff x="4257675" y="1704975"/>
            <a:chExt cx="3810000" cy="3810000"/>
          </a:xfrm>
        </p:grpSpPr>
        <p:pic>
          <p:nvPicPr>
            <p:cNvPr id="8" name="Picture 7" descr="A white cloud with brown edges&#10;&#10;Description automatically generated">
              <a:extLst>
                <a:ext uri="{FF2B5EF4-FFF2-40B4-BE49-F238E27FC236}">
                  <a16:creationId xmlns:a16="http://schemas.microsoft.com/office/drawing/2014/main" id="{496AB627-2689-0000-0A84-02D373DA3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75" y="1704975"/>
              <a:ext cx="3810000" cy="3810000"/>
            </a:xfrm>
            <a:prstGeom prst="rect">
              <a:avLst/>
            </a:prstGeom>
          </p:spPr>
        </p:pic>
        <p:sp>
          <p:nvSpPr>
            <p:cNvPr id="9" name="TextBox 8">
              <a:extLst>
                <a:ext uri="{FF2B5EF4-FFF2-40B4-BE49-F238E27FC236}">
                  <a16:creationId xmlns:a16="http://schemas.microsoft.com/office/drawing/2014/main" id="{CAA3262D-FDBF-6C4E-F8CD-9A4ED055BB75}"/>
                </a:ext>
              </a:extLst>
            </p:cNvPr>
            <p:cNvSpPr txBox="1"/>
            <p:nvPr/>
          </p:nvSpPr>
          <p:spPr>
            <a:xfrm>
              <a:off x="4676775" y="3476625"/>
              <a:ext cx="2743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Tủ</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sách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lớp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học</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grpSp>
        <p:nvGrpSpPr>
          <p:cNvPr id="11" name="Group 10">
            <a:extLst>
              <a:ext uri="{FF2B5EF4-FFF2-40B4-BE49-F238E27FC236}">
                <a16:creationId xmlns:a16="http://schemas.microsoft.com/office/drawing/2014/main" id="{0CB1B9D7-03F7-C850-77D0-883066C277FC}"/>
              </a:ext>
            </a:extLst>
          </p:cNvPr>
          <p:cNvGrpSpPr/>
          <p:nvPr/>
        </p:nvGrpSpPr>
        <p:grpSpPr>
          <a:xfrm>
            <a:off x="1132110" y="1073117"/>
            <a:ext cx="3634695" cy="2498669"/>
            <a:chOff x="1208310" y="1596992"/>
            <a:chExt cx="3634695" cy="2498669"/>
          </a:xfrm>
        </p:grpSpPr>
        <p:pic>
          <p:nvPicPr>
            <p:cNvPr id="3" name="Picture 2" descr="A pink line on a black background&#10;&#10;Description automatically generated">
              <a:extLst>
                <a:ext uri="{FF2B5EF4-FFF2-40B4-BE49-F238E27FC236}">
                  <a16:creationId xmlns:a16="http://schemas.microsoft.com/office/drawing/2014/main" id="{072FCBA7-D543-8162-A34A-8C2B29596CBF}"/>
                </a:ext>
              </a:extLst>
            </p:cNvPr>
            <p:cNvPicPr>
              <a:picLocks noChangeAspect="1"/>
            </p:cNvPicPr>
            <p:nvPr/>
          </p:nvPicPr>
          <p:blipFill>
            <a:blip r:embed="rId4">
              <a:duotone>
                <a:prstClr val="black"/>
                <a:schemeClr val="accent4">
                  <a:lumMod val="75000"/>
                  <a:tint val="45000"/>
                  <a:satMod val="400000"/>
                </a:scheme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0" name="TextBox 9">
              <a:extLst>
                <a:ext uri="{FF2B5EF4-FFF2-40B4-BE49-F238E27FC236}">
                  <a16:creationId xmlns:a16="http://schemas.microsoft.com/office/drawing/2014/main" id="{ECE58791-79C4-607E-2E6D-A92D12068573}"/>
                </a:ext>
              </a:extLst>
            </p:cNvPr>
            <p:cNvSpPr txBox="1"/>
            <p:nvPr/>
          </p:nvSpPr>
          <p:spPr>
            <a:xfrm rot="1305598">
              <a:off x="2922256" y="2562681"/>
              <a:ext cx="19207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Mục</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đích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2" name="Group 11">
            <a:extLst>
              <a:ext uri="{FF2B5EF4-FFF2-40B4-BE49-F238E27FC236}">
                <a16:creationId xmlns:a16="http://schemas.microsoft.com/office/drawing/2014/main" id="{0BA5C44D-D1F6-3A45-FF27-1F81689BF5C2}"/>
              </a:ext>
            </a:extLst>
          </p:cNvPr>
          <p:cNvGrpSpPr/>
          <p:nvPr/>
        </p:nvGrpSpPr>
        <p:grpSpPr>
          <a:xfrm rot="19133201">
            <a:off x="858595" y="3453356"/>
            <a:ext cx="4167847" cy="2498669"/>
            <a:chOff x="1208310" y="1596992"/>
            <a:chExt cx="3649440" cy="2498669"/>
          </a:xfrm>
        </p:grpSpPr>
        <p:pic>
          <p:nvPicPr>
            <p:cNvPr id="13" name="Picture 12" descr="A pink line on a black background&#10;&#10;Description automatically generated">
              <a:extLst>
                <a:ext uri="{FF2B5EF4-FFF2-40B4-BE49-F238E27FC236}">
                  <a16:creationId xmlns:a16="http://schemas.microsoft.com/office/drawing/2014/main" id="{439C5A2F-C4C0-713A-8728-CC3741665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4" name="TextBox 13">
              <a:extLst>
                <a:ext uri="{FF2B5EF4-FFF2-40B4-BE49-F238E27FC236}">
                  <a16:creationId xmlns:a16="http://schemas.microsoft.com/office/drawing/2014/main" id="{B0984DDD-C4A6-E37C-B886-0EE79030FF5E}"/>
                </a:ext>
              </a:extLst>
            </p:cNvPr>
            <p:cNvSpPr txBox="1"/>
            <p:nvPr/>
          </p:nvSpPr>
          <p:spPr>
            <a:xfrm rot="1305598">
              <a:off x="2990850" y="2552699"/>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Thời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gian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B145773D-1FFB-4B1B-0639-C2994B71A94D}"/>
              </a:ext>
            </a:extLst>
          </p:cNvPr>
          <p:cNvGrpSpPr/>
          <p:nvPr/>
        </p:nvGrpSpPr>
        <p:grpSpPr>
          <a:xfrm rot="9220078">
            <a:off x="7083781" y="1164096"/>
            <a:ext cx="3981361" cy="2498669"/>
            <a:chOff x="1208310" y="1596992"/>
            <a:chExt cx="3486150" cy="2498669"/>
          </a:xfrm>
        </p:grpSpPr>
        <p:pic>
          <p:nvPicPr>
            <p:cNvPr id="16" name="Picture 15" descr="A pink line on a black background&#10;&#10;Description automatically generated">
              <a:extLst>
                <a:ext uri="{FF2B5EF4-FFF2-40B4-BE49-F238E27FC236}">
                  <a16:creationId xmlns:a16="http://schemas.microsoft.com/office/drawing/2014/main" id="{D5191102-60F3-0862-48B7-36D4ED7D9724}"/>
                </a:ext>
              </a:extLst>
            </p:cNvPr>
            <p:cNvPicPr>
              <a:picLocks noChangeAspect="1"/>
            </p:cNvPicPr>
            <p:nvPr/>
          </p:nvPicPr>
          <p:blipFill>
            <a:blip r:embed="rId4">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7" name="TextBox 16">
              <a:extLst>
                <a:ext uri="{FF2B5EF4-FFF2-40B4-BE49-F238E27FC236}">
                  <a16:creationId xmlns:a16="http://schemas.microsoft.com/office/drawing/2014/main" id="{BF38CC4E-99FB-536B-2926-905C70E4EC8D}"/>
                </a:ext>
              </a:extLst>
            </p:cNvPr>
            <p:cNvSpPr txBox="1"/>
            <p:nvPr/>
          </p:nvSpPr>
          <p:spPr>
            <a:xfrm rot="11847509">
              <a:off x="2638789" y="3177906"/>
              <a:ext cx="1866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8" name="Group 17">
            <a:extLst>
              <a:ext uri="{FF2B5EF4-FFF2-40B4-BE49-F238E27FC236}">
                <a16:creationId xmlns:a16="http://schemas.microsoft.com/office/drawing/2014/main" id="{7C2B1006-649B-E9C5-9E25-FE0CA08729D7}"/>
              </a:ext>
            </a:extLst>
          </p:cNvPr>
          <p:cNvGrpSpPr/>
          <p:nvPr/>
        </p:nvGrpSpPr>
        <p:grpSpPr>
          <a:xfrm rot="13340457" flipV="1">
            <a:off x="7150642" y="3402049"/>
            <a:ext cx="3981361" cy="2688907"/>
            <a:chOff x="1208310" y="1596992"/>
            <a:chExt cx="3486150" cy="2498669"/>
          </a:xfrm>
        </p:grpSpPr>
        <p:pic>
          <p:nvPicPr>
            <p:cNvPr id="19" name="Picture 18" descr="A pink line on a black background&#10;&#10;Description automatically generated">
              <a:extLst>
                <a:ext uri="{FF2B5EF4-FFF2-40B4-BE49-F238E27FC236}">
                  <a16:creationId xmlns:a16="http://schemas.microsoft.com/office/drawing/2014/main" id="{9E148E60-80AF-EC00-8576-3FB7AAB2829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23" name="TextBox 22">
              <a:extLst>
                <a:ext uri="{FF2B5EF4-FFF2-40B4-BE49-F238E27FC236}">
                  <a16:creationId xmlns:a16="http://schemas.microsoft.com/office/drawing/2014/main" id="{4F8E1B7A-1100-2522-31B2-E8524EA46685}"/>
                </a:ext>
              </a:extLst>
            </p:cNvPr>
            <p:cNvSpPr txBox="1"/>
            <p:nvPr/>
          </p:nvSpPr>
          <p:spPr>
            <a:xfrm rot="606673">
              <a:off x="2740159" y="3206963"/>
              <a:ext cx="1866900" cy="6578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Biện</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pháp</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phát</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triển</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tủ</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sách</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223350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BFAC11D-F26C-53B8-DE06-7F376C593BD1}"/>
              </a:ext>
            </a:extLst>
          </p:cNvPr>
          <p:cNvSpPr txBox="1"/>
          <p:nvPr/>
        </p:nvSpPr>
        <p:spPr>
          <a:xfrm>
            <a:off x="5981700" y="1276350"/>
            <a:ext cx="4800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Calibri"/>
                <a:ea typeface="+mn-ea"/>
                <a:cs typeface="+mn-cs"/>
              </a:rPr>
              <a:t>Các</a:t>
            </a:r>
            <a:r>
              <a:rPr kumimoji="0" lang="en-US" sz="7200" b="1" i="0" u="none" strike="noStrike" kern="1200" cap="none" spc="0" normalizeH="0" noProof="0">
                <a:ln>
                  <a:noFill/>
                </a:ln>
                <a:solidFill>
                  <a:prstClr val="white"/>
                </a:solidFill>
                <a:effectLst/>
                <a:uLnTx/>
                <a:uFillTx/>
                <a:latin typeface="Calibri"/>
                <a:ea typeface="+mn-ea"/>
                <a:cs typeface="+mn-cs"/>
              </a:rPr>
              <a:t> nhóm làm việc</a:t>
            </a:r>
            <a:endParaRPr kumimoji="0" lang="en-US" sz="72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52425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9540"/>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pic>
        <p:nvPicPr>
          <p:cNvPr id="12" name="图片 11" descr="组 8"/>
          <p:cNvPicPr>
            <a:picLocks noChangeAspect="1"/>
          </p:cNvPicPr>
          <p:nvPr/>
        </p:nvPicPr>
        <p:blipFill>
          <a:blip r:embed="rId6"/>
          <a:stretch>
            <a:fillRect/>
          </a:stretch>
        </p:blipFill>
        <p:spPr>
          <a:xfrm>
            <a:off x="0" y="-243509"/>
            <a:ext cx="12192000" cy="431800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TextBox 7">
            <a:extLst>
              <a:ext uri="{FF2B5EF4-FFF2-40B4-BE49-F238E27FC236}">
                <a16:creationId xmlns:a16="http://schemas.microsoft.com/office/drawing/2014/main" id="{9C93F7E5-B935-DB1E-4FD5-0B21A41D8465}"/>
              </a:ext>
            </a:extLst>
          </p:cNvPr>
          <p:cNvSpPr txBox="1"/>
          <p:nvPr/>
        </p:nvSpPr>
        <p:spPr>
          <a:xfrm>
            <a:off x="2476500" y="1943100"/>
            <a:ext cx="5181600" cy="3046988"/>
          </a:xfrm>
          <a:prstGeom prst="rect">
            <a:avLst/>
          </a:prstGeom>
          <a:noFill/>
        </p:spPr>
        <p:txBody>
          <a:bodyPr wrap="square" rtlCol="0">
            <a:spAutoFit/>
          </a:bodyPr>
          <a:lstStyle/>
          <a:p>
            <a:pPr algn="ctr"/>
            <a:r>
              <a:rPr lang="en-US" sz="9600" dirty="0">
                <a:solidFill>
                  <a:srgbClr val="FF0000"/>
                </a:solidFill>
                <a:latin typeface="Times New Roman" panose="02020603050405020304" pitchFamily="18" charset="0"/>
                <a:cs typeface="Times New Roman" panose="02020603050405020304" pitchFamily="18" charset="0"/>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236576" y="1845246"/>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28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id="{E1E4608A-ED5E-2958-BF93-3FB285CD0A80}"/>
              </a:ext>
            </a:extLst>
          </p:cNvPr>
          <p:cNvSpPr txBox="1"/>
          <p:nvPr/>
        </p:nvSpPr>
        <p:spPr>
          <a:xfrm>
            <a:off x="142876" y="696074"/>
            <a:ext cx="8164956" cy="5005626"/>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marL="571500" indent="-571500" algn="just">
              <a:buFont typeface="Arial" panose="020B0604020202020204" pitchFamily="34" charset="0"/>
              <a:buChar char="•"/>
            </a:pPr>
            <a:r>
              <a:rPr lang="vi-VN" altLang="zh-CN"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Sơ đồ tư duy giúp chúng ta hệ thống thông tin về một sự vật, hiện tượng, cho ta nhìn rõ hơn về mối quan hệ giữa các bộ phận, nội dung. </a:t>
            </a:r>
            <a:endParaRPr lang="en-US" altLang="zh-CN"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571500" indent="-571500" algn="just">
              <a:buFont typeface="Arial" panose="020B0604020202020204" pitchFamily="34" charset="0"/>
              <a:buChar char="•"/>
            </a:pPr>
            <a:r>
              <a:rPr lang="vi-VN" altLang="zh-CN"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Hỏi, tự hỏi để tìm kiếm thông tin; ghi lại, phân loại và hệ thống lại thông tin – đó là những thao tác ban đầu của tư duy khoa học.</a:t>
            </a:r>
            <a:endParaRPr lang="zh-CN" altLang="en-US"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3" name="Picture 2" descr="Hand Drawn Teacher Cartoon PNG Free Download And Clipart Image For Free  Download - Lovepik | 400451093">
            <a:extLst>
              <a:ext uri="{FF2B5EF4-FFF2-40B4-BE49-F238E27FC236}">
                <a16:creationId xmlns:a16="http://schemas.microsoft.com/office/drawing/2014/main" id="{AC40F2AB-C0E0-F2B9-0546-54F4485DF0F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726855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59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945" b="44001"/>
          <a:stretch>
            <a:fillRect/>
          </a:stretch>
        </p:blipFill>
        <p:spPr>
          <a:xfrm>
            <a:off x="-31531" y="2238970"/>
            <a:ext cx="12222079" cy="4619030"/>
          </a:xfrm>
          <a:prstGeom prst="rect">
            <a:avLst/>
          </a:prstGeom>
        </p:spPr>
      </p:pic>
      <p:pic>
        <p:nvPicPr>
          <p:cNvPr id="14" name="Picture 13">
            <a:extLst>
              <a:ext uri="{FF2B5EF4-FFF2-40B4-BE49-F238E27FC236}">
                <a16:creationId xmlns:a16="http://schemas.microsoft.com/office/drawing/2014/main" id="{FA26C857-65AE-4A6F-AFE6-0EC00FDEABE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41722" y="982501"/>
            <a:ext cx="7811145" cy="4348733"/>
          </a:xfrm>
          <a:prstGeom prst="rect">
            <a:avLst/>
          </a:prstGeom>
        </p:spPr>
      </p:pic>
      <p:sp>
        <p:nvSpPr>
          <p:cNvPr id="16" name="TextBox 15">
            <a:extLst>
              <a:ext uri="{FF2B5EF4-FFF2-40B4-BE49-F238E27FC236}">
                <a16:creationId xmlns:a16="http://schemas.microsoft.com/office/drawing/2014/main" id="{D3E64151-5439-BF8F-4052-2F17A3FD529D}"/>
              </a:ext>
            </a:extLst>
          </p:cNvPr>
          <p:cNvSpPr txBox="1"/>
          <p:nvPr/>
        </p:nvSpPr>
        <p:spPr>
          <a:xfrm>
            <a:off x="4452909" y="2433592"/>
            <a:ext cx="3536546"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a:solidFill>
                  <a:srgbClr val="FF0000"/>
                </a:solidFill>
                <a:latin typeface="Calibri"/>
                <a:cs typeface="Times New Roman" panose="02020603050405020304" pitchFamily="18" charset="0"/>
              </a:rPr>
              <a:t>Đố bạn</a:t>
            </a:r>
            <a:endParaRPr kumimoji="0" lang="en-US" sz="88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endParaRPr>
          </a:p>
        </p:txBody>
      </p:sp>
      <p:pic>
        <p:nvPicPr>
          <p:cNvPr id="23" name="Picture 22" descr="A picture containing clipart&#10;&#10;Description automatically generated">
            <a:extLst>
              <a:ext uri="{FF2B5EF4-FFF2-40B4-BE49-F238E27FC236}">
                <a16:creationId xmlns:a16="http://schemas.microsoft.com/office/drawing/2014/main" id="{E7DF1B56-0381-2065-7B2E-7963A8D36EB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5058" y1="62151" x2="47380" y2="74687"/>
                        <a14:foregroundMark x1="48157" y1="61059" x2="48545" y2="87545"/>
                        <a14:foregroundMark x1="51229" y1="65224" x2="51876" y2="83057"/>
                        <a14:foregroundMark x1="45602" y1="67934" x2="45731" y2="76789"/>
                        <a14:foregroundMark x1="50485" y1="69875" x2="57147" y2="71492"/>
                        <a14:foregroundMark x1="55854" y1="67489" x2="60867" y2="73554"/>
                        <a14:backgroundMark x1="34799" y1="10918" x2="26585" y2="24586"/>
                        <a14:backgroundMark x1="61384" y1="10109" x2="85382" y2="34695"/>
                        <a14:backgroundMark x1="85382" y1="34695" x2="87743" y2="38091"/>
                      </a14:backgroundRemoval>
                    </a14:imgEffect>
                  </a14:imgLayer>
                </a14:imgProps>
              </a:ext>
              <a:ext uri="{28A0092B-C50C-407E-A947-70E740481C1C}">
                <a14:useLocalDpi xmlns:a14="http://schemas.microsoft.com/office/drawing/2010/main" val="0"/>
              </a:ext>
            </a:extLst>
          </a:blip>
          <a:stretch>
            <a:fillRect/>
          </a:stretch>
        </p:blipFill>
        <p:spPr>
          <a:xfrm>
            <a:off x="8071400" y="3010452"/>
            <a:ext cx="5185139" cy="4147912"/>
          </a:xfrm>
          <a:prstGeom prst="rect">
            <a:avLst/>
          </a:prstGeom>
        </p:spPr>
      </p:pic>
      <p:pic>
        <p:nvPicPr>
          <p:cNvPr id="24" name="Picture 23" descr="Engineering drawing&#10;&#10;Description automatically generated">
            <a:extLst>
              <a:ext uri="{FF2B5EF4-FFF2-40B4-BE49-F238E27FC236}">
                <a16:creationId xmlns:a16="http://schemas.microsoft.com/office/drawing/2014/main" id="{166893F5-D57D-921B-B455-3EC419CC858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88" b="94298" l="10000" r="90000">
                        <a14:foregroundMark x1="49461" y1="86939" x2="49272" y2="92964"/>
                        <a14:foregroundMark x1="50916" y1="56288" x2="50916" y2="65305"/>
                        <a14:foregroundMark x1="40701" y1="57663" x2="39057" y2="69672"/>
                        <a14:foregroundMark x1="48167" y1="90497" x2="47089" y2="94298"/>
                        <a14:backgroundMark x1="44340" y1="22887" x2="56388" y2="39588"/>
                        <a14:backgroundMark x1="49811" y1="91589" x2="49084" y2="92964"/>
                        <a14:backgroundMark x1="49461" y1="89931" x2="49272" y2="92681"/>
                        <a14:backgroundMark x1="46900" y1="94056" x2="47628" y2="94581"/>
                      </a14:backgroundRemoval>
                    </a14:imgEffect>
                  </a14:imgLayer>
                </a14:imgProps>
              </a:ext>
              <a:ext uri="{28A0092B-C50C-407E-A947-70E740481C1C}">
                <a14:useLocalDpi xmlns:a14="http://schemas.microsoft.com/office/drawing/2010/main" val="0"/>
              </a:ext>
            </a:extLst>
          </a:blip>
          <a:srcRect l="33352" t="43327" r="33220" b="4226"/>
          <a:stretch/>
        </p:blipFill>
        <p:spPr>
          <a:xfrm>
            <a:off x="-271566" y="2958676"/>
            <a:ext cx="3871236" cy="4049506"/>
          </a:xfrm>
          <a:prstGeom prst="rect">
            <a:avLst/>
          </a:prstGeom>
        </p:spPr>
      </p:pic>
    </p:spTree>
    <p:extLst>
      <p:ext uri="{BB962C8B-B14F-4D97-AF65-F5344CB8AC3E}">
        <p14:creationId xmlns:p14="http://schemas.microsoft.com/office/powerpoint/2010/main" val="3648488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subTnLst>
                                    <p:audio>
                                      <p:cMediaNode vol="100000">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sp>
        <p:nvSpPr>
          <p:cNvPr id="41" name="TextBox 40">
            <a:extLst>
              <a:ext uri="{FF2B5EF4-FFF2-40B4-BE49-F238E27FC236}">
                <a16:creationId xmlns:a16="http://schemas.microsoft.com/office/drawing/2014/main" id="{E10B99C0-AF37-47E5-B25F-23F72C2F0BE1}"/>
              </a:ext>
            </a:extLst>
          </p:cNvPr>
          <p:cNvSpPr txBox="1"/>
          <p:nvPr/>
        </p:nvSpPr>
        <p:spPr>
          <a:xfrm>
            <a:off x="1114581" y="497100"/>
            <a:ext cx="7641814" cy="3046988"/>
          </a:xfrm>
          <a:prstGeom prst="rect">
            <a:avLst/>
          </a:prstGeom>
          <a:noFill/>
        </p:spPr>
        <p:txBody>
          <a:bodyPr wrap="square" rtlCol="0">
            <a:spAutoFit/>
          </a:bodyPr>
          <a:lstStyle/>
          <a:p>
            <a:pPr lvl="0" algn="ctr"/>
            <a:r>
              <a:rPr lang="en-US" sz="4800" b="1" u="sng" dirty="0" err="1">
                <a:solidFill>
                  <a:srgbClr val="FFFF00"/>
                </a:solidFill>
                <a:latin typeface="Calibri" panose="020F0502020204030204"/>
              </a:rPr>
              <a:t>Về</a:t>
            </a:r>
            <a:r>
              <a:rPr lang="en-US" sz="4800" b="1" u="sng" dirty="0">
                <a:solidFill>
                  <a:srgbClr val="FFFF00"/>
                </a:solidFill>
                <a:latin typeface="Calibri" panose="020F0502020204030204"/>
              </a:rPr>
              <a:t> </a:t>
            </a:r>
            <a:r>
              <a:rPr lang="en-US" sz="4800" b="1" u="sng" dirty="0" err="1">
                <a:solidFill>
                  <a:srgbClr val="FFFF00"/>
                </a:solidFill>
                <a:latin typeface="Calibri" panose="020F0502020204030204"/>
              </a:rPr>
              <a:t>nhà</a:t>
            </a:r>
            <a:r>
              <a:rPr lang="en-US" sz="4800" b="1" u="sng" dirty="0">
                <a:solidFill>
                  <a:srgbClr val="FFFF00"/>
                </a:solidFill>
                <a:latin typeface="Calibri" panose="020F0502020204030204"/>
              </a:rPr>
              <a:t>:</a:t>
            </a:r>
          </a:p>
          <a:p>
            <a:pPr lvl="0" algn="ctr"/>
            <a:r>
              <a:rPr lang="vi-VN" sz="4800" b="1" dirty="0">
                <a:solidFill>
                  <a:prstClr val="white"/>
                </a:solidFill>
                <a:latin typeface="Calibri" panose="020F0502020204030204"/>
              </a:rPr>
              <a:t>Lựa chọn một sự vật, hiện tượng mà em quan tâm để vẽ sơ đồ tư duy.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241" y="3438427"/>
            <a:ext cx="9972231" cy="3419573"/>
          </a:xfrm>
          <a:prstGeom prst="rect">
            <a:avLst/>
          </a:prstGeom>
        </p:spPr>
      </p:pic>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0015"/>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图片 2" descr="组 8"/>
          <p:cNvPicPr>
            <a:picLocks noChangeAspect="1"/>
          </p:cNvPicPr>
          <p:nvPr/>
        </p:nvPicPr>
        <p:blipFill>
          <a:blip r:embed="rId6"/>
          <a:stretch>
            <a:fillRect/>
          </a:stretch>
        </p:blipFill>
        <p:spPr>
          <a:xfrm>
            <a:off x="0" y="-247650"/>
            <a:ext cx="12192000" cy="4318000"/>
          </a:xfrm>
          <a:prstGeom prst="rect">
            <a:avLst/>
          </a:prstGeom>
        </p:spPr>
      </p:pic>
      <p:pic>
        <p:nvPicPr>
          <p:cNvPr id="4" name="Picture 3">
            <a:extLst>
              <a:ext uri="{FF2B5EF4-FFF2-40B4-BE49-F238E27FC236}">
                <a16:creationId xmlns:a16="http://schemas.microsoft.com/office/drawing/2014/main" id="{3771E05F-471B-5E12-5B94-0DDD87548015}"/>
              </a:ext>
            </a:extLst>
          </p:cNvPr>
          <p:cNvPicPr>
            <a:picLocks noChangeAspect="1"/>
          </p:cNvPicPr>
          <p:nvPr/>
        </p:nvPicPr>
        <p:blipFill>
          <a:blip r:embed="rId7"/>
          <a:stretch>
            <a:fillRect/>
          </a:stretch>
        </p:blipFill>
        <p:spPr>
          <a:xfrm>
            <a:off x="1710467" y="1432780"/>
            <a:ext cx="6242674" cy="4491770"/>
          </a:xfrm>
          <a:prstGeom prst="rect">
            <a:avLst/>
          </a:prstGeom>
        </p:spPr>
      </p:pic>
    </p:spTree>
    <p:extLst>
      <p:ext uri="{BB962C8B-B14F-4D97-AF65-F5344CB8AC3E}">
        <p14:creationId xmlns:p14="http://schemas.microsoft.com/office/powerpoint/2010/main" val="167492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Karaoke HD - Em Yêu Trường Em - Âm Nhạc Lớp 3 -- CD Chuẩn Bộ Giáo Dục">
            <a:hlinkClick r:id="" action="ppaction://media"/>
            <a:extLst>
              <a:ext uri="{FF2B5EF4-FFF2-40B4-BE49-F238E27FC236}">
                <a16:creationId xmlns:a16="http://schemas.microsoft.com/office/drawing/2014/main" id="{2C48AF01-BC76-4482-87BA-24DFFB4AC0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8868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42A5F5E-9EE1-4208-AD5B-7BE6B42C947C}"/>
              </a:ext>
            </a:extLst>
          </p:cNvPr>
          <p:cNvPicPr>
            <a:picLocks noChangeAspect="1"/>
          </p:cNvPicPr>
          <p:nvPr/>
        </p:nvPicPr>
        <p:blipFill>
          <a:blip r:embed="rId4"/>
          <a:stretch>
            <a:fillRect/>
          </a:stretch>
        </p:blipFill>
        <p:spPr>
          <a:xfrm>
            <a:off x="252760" y="2667000"/>
            <a:ext cx="2965824" cy="3694451"/>
          </a:xfrm>
          <a:prstGeom prst="rect">
            <a:avLst/>
          </a:prstGeom>
        </p:spPr>
      </p:pic>
      <p:sp>
        <p:nvSpPr>
          <p:cNvPr id="5" name="Thought Bubble: Cloud 4">
            <a:extLst>
              <a:ext uri="{FF2B5EF4-FFF2-40B4-BE49-F238E27FC236}">
                <a16:creationId xmlns:a16="http://schemas.microsoft.com/office/drawing/2014/main" id="{05E63749-6CAF-4F1D-8971-30E1B30729CB}"/>
              </a:ext>
            </a:extLst>
          </p:cNvPr>
          <p:cNvSpPr/>
          <p:nvPr/>
        </p:nvSpPr>
        <p:spPr>
          <a:xfrm>
            <a:off x="2874818" y="387928"/>
            <a:ext cx="5687291" cy="2667000"/>
          </a:xfrm>
          <a:prstGeom prst="cloudCallout">
            <a:avLst>
              <a:gd name="adj1" fmla="val -49844"/>
              <a:gd name="adj2" fmla="val 525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hát có những đồ vật nào?</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0029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5"/>
          <a:stretch>
            <a:fillRect/>
          </a:stretch>
        </p:blipFill>
        <p:spPr>
          <a:xfrm>
            <a:off x="0" y="120015"/>
            <a:ext cx="12192000" cy="6598920"/>
          </a:xfrm>
          <a:prstGeom prst="rect">
            <a:avLst/>
          </a:prstGeom>
        </p:spPr>
      </p:pic>
      <p:pic>
        <p:nvPicPr>
          <p:cNvPr id="24" name="图片 23" descr="组 10"/>
          <p:cNvPicPr>
            <a:picLocks noChangeAspect="1"/>
          </p:cNvPicPr>
          <p:nvPr/>
        </p:nvPicPr>
        <p:blipFill>
          <a:blip r:embed="rId6"/>
          <a:stretch>
            <a:fillRect/>
          </a:stretch>
        </p:blipFill>
        <p:spPr>
          <a:xfrm>
            <a:off x="669290" y="4135755"/>
            <a:ext cx="1375410" cy="172212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图片 2" descr="组 8"/>
          <p:cNvPicPr>
            <a:picLocks noChangeAspect="1"/>
          </p:cNvPicPr>
          <p:nvPr/>
        </p:nvPicPr>
        <p:blipFill>
          <a:blip r:embed="rId7"/>
          <a:stretch>
            <a:fillRect/>
          </a:stretch>
        </p:blipFill>
        <p:spPr>
          <a:xfrm>
            <a:off x="0" y="-247650"/>
            <a:ext cx="12192000" cy="4318000"/>
          </a:xfrm>
          <a:prstGeom prst="rect">
            <a:avLst/>
          </a:prstGeom>
        </p:spPr>
      </p:pic>
      <p:pic>
        <p:nvPicPr>
          <p:cNvPr id="6" name="Picture 5">
            <a:extLst>
              <a:ext uri="{FF2B5EF4-FFF2-40B4-BE49-F238E27FC236}">
                <a16:creationId xmlns:a16="http://schemas.microsoft.com/office/drawing/2014/main" id="{9356C104-386D-4C25-4F12-6BC432C7C588}"/>
              </a:ext>
            </a:extLst>
          </p:cNvPr>
          <p:cNvPicPr>
            <a:picLocks noChangeAspect="1"/>
          </p:cNvPicPr>
          <p:nvPr/>
        </p:nvPicPr>
        <p:blipFill>
          <a:blip r:embed="rId8"/>
          <a:stretch>
            <a:fillRect/>
          </a:stretch>
        </p:blipFill>
        <p:spPr>
          <a:xfrm>
            <a:off x="2167220" y="1389469"/>
            <a:ext cx="6657409" cy="859611"/>
          </a:xfrm>
          <a:prstGeom prst="rect">
            <a:avLst/>
          </a:prstGeom>
        </p:spPr>
      </p:pic>
      <p:pic>
        <p:nvPicPr>
          <p:cNvPr id="10" name="Picture 9">
            <a:extLst>
              <a:ext uri="{FF2B5EF4-FFF2-40B4-BE49-F238E27FC236}">
                <a16:creationId xmlns:a16="http://schemas.microsoft.com/office/drawing/2014/main" id="{DCB3C459-86B5-3D83-729A-9CF3983874EA}"/>
              </a:ext>
            </a:extLst>
          </p:cNvPr>
          <p:cNvPicPr>
            <a:picLocks noChangeAspect="1"/>
          </p:cNvPicPr>
          <p:nvPr/>
        </p:nvPicPr>
        <p:blipFill>
          <a:blip r:embed="rId9"/>
          <a:stretch>
            <a:fillRect/>
          </a:stretch>
        </p:blipFill>
        <p:spPr>
          <a:xfrm>
            <a:off x="1712642" y="2365182"/>
            <a:ext cx="7699915" cy="15180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9540"/>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pic>
        <p:nvPicPr>
          <p:cNvPr id="12" name="图片 11" descr="组 8"/>
          <p:cNvPicPr>
            <a:picLocks noChangeAspect="1"/>
          </p:cNvPicPr>
          <p:nvPr/>
        </p:nvPicPr>
        <p:blipFill>
          <a:blip r:embed="rId6"/>
          <a:stretch>
            <a:fillRect/>
          </a:stretch>
        </p:blipFill>
        <p:spPr>
          <a:xfrm>
            <a:off x="0" y="-243509"/>
            <a:ext cx="12192000" cy="431800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15A6520A-331B-A094-12DB-FC267E84038C}"/>
              </a:ext>
            </a:extLst>
          </p:cNvPr>
          <p:cNvPicPr>
            <a:picLocks noChangeAspect="1"/>
          </p:cNvPicPr>
          <p:nvPr/>
        </p:nvPicPr>
        <p:blipFill>
          <a:blip r:embed="rId7"/>
          <a:stretch>
            <a:fillRect/>
          </a:stretch>
        </p:blipFill>
        <p:spPr>
          <a:xfrm>
            <a:off x="2425215" y="1671272"/>
            <a:ext cx="5322269" cy="4029805"/>
          </a:xfrm>
          <a:prstGeom prst="rect">
            <a:avLst/>
          </a:prstGeom>
        </p:spPr>
      </p:pic>
    </p:spTree>
    <p:extLst>
      <p:ext uri="{BB962C8B-B14F-4D97-AF65-F5344CB8AC3E}">
        <p14:creationId xmlns:p14="http://schemas.microsoft.com/office/powerpoint/2010/main" val="57122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6456B1FF-88AE-471D-9118-40538784A731}"/>
              </a:ext>
            </a:extLst>
          </p:cNvPr>
          <p:cNvPicPr>
            <a:picLocks noChangeAspect="1"/>
          </p:cNvPicPr>
          <p:nvPr/>
        </p:nvPicPr>
        <p:blipFill rotWithShape="1">
          <a:blip r:embed="rId4">
            <a:extLst>
              <a:ext uri="{28A0092B-C50C-407E-A947-70E740481C1C}">
                <a14:useLocalDpi xmlns:a14="http://schemas.microsoft.com/office/drawing/2010/main" val="0"/>
              </a:ext>
            </a:extLst>
          </a:blip>
          <a:srcRect l="711" r="604"/>
          <a:stretch/>
        </p:blipFill>
        <p:spPr>
          <a:xfrm>
            <a:off x="20" y="1282"/>
            <a:ext cx="12191980" cy="6856718"/>
          </a:xfrm>
          <a:prstGeom prst="rect">
            <a:avLst/>
          </a:prstGeom>
        </p:spPr>
      </p:pic>
      <p:sp>
        <p:nvSpPr>
          <p:cNvPr id="6" name="Google Shape;980;p43">
            <a:extLst>
              <a:ext uri="{FF2B5EF4-FFF2-40B4-BE49-F238E27FC236}">
                <a16:creationId xmlns:a16="http://schemas.microsoft.com/office/drawing/2014/main" id="{D7DB6CD2-D794-42C9-A961-1434DD9B1DEC}"/>
              </a:ext>
            </a:extLst>
          </p:cNvPr>
          <p:cNvSpPr/>
          <p:nvPr/>
        </p:nvSpPr>
        <p:spPr>
          <a:xfrm flipH="1">
            <a:off x="1742760" y="536526"/>
            <a:ext cx="9258171" cy="2044749"/>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56A6F96-ADF9-BBE2-EA69-10DC0CC58BCF}"/>
              </a:ext>
            </a:extLst>
          </p:cNvPr>
          <p:cNvSpPr txBox="1"/>
          <p:nvPr/>
        </p:nvSpPr>
        <p:spPr>
          <a:xfrm>
            <a:off x="2609850" y="609600"/>
            <a:ext cx="7696200" cy="1754326"/>
          </a:xfrm>
          <a:prstGeom prst="rect">
            <a:avLst/>
          </a:prstGeom>
          <a:noFill/>
        </p:spPr>
        <p:txBody>
          <a:bodyPr wrap="square" rtlCol="0">
            <a:spAutoFit/>
          </a:bodyPr>
          <a:lstStyle/>
          <a:p>
            <a:pPr algn="ctr"/>
            <a:r>
              <a:rPr lang="vi-VN" sz="5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 động 1: Chơi trò chơi </a:t>
            </a:r>
            <a:r>
              <a:rPr lang="vi-VN" sz="5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 não, luyện trí.</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828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E:\PPT\PPT\外\8月18号开学第一课PPT模板\组 2.png组 2"/>
          <p:cNvPicPr>
            <a:picLocks noChangeAspect="1"/>
          </p:cNvPicPr>
          <p:nvPr/>
        </p:nvPicPr>
        <p:blipFill>
          <a:blip r:embed="rId4"/>
          <a:srcRect/>
          <a:stretch>
            <a:fillRect/>
          </a:stretch>
        </p:blipFill>
        <p:spPr>
          <a:xfrm>
            <a:off x="318" y="129540"/>
            <a:ext cx="12191365" cy="6598920"/>
          </a:xfrm>
          <a:prstGeom prst="rect">
            <a:avLst/>
          </a:prstGeom>
        </p:spPr>
      </p:pic>
      <p:pic>
        <p:nvPicPr>
          <p:cNvPr id="70" name="图片 69" descr="组 8"/>
          <p:cNvPicPr>
            <a:picLocks noChangeAspect="1"/>
          </p:cNvPicPr>
          <p:nvPr/>
        </p:nvPicPr>
        <p:blipFill>
          <a:blip r:embed="rId5"/>
          <a:stretch>
            <a:fillRect/>
          </a:stretch>
        </p:blipFill>
        <p:spPr>
          <a:xfrm>
            <a:off x="0" y="0"/>
            <a:ext cx="12192000" cy="4318000"/>
          </a:xfrm>
          <a:prstGeom prst="rect">
            <a:avLst/>
          </a:prstGeom>
        </p:spPr>
      </p:pic>
      <p:sp>
        <p:nvSpPr>
          <p:cNvPr id="71" name="椭圆 70"/>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5" name="Picture 14">
            <a:extLst>
              <a:ext uri="{FF2B5EF4-FFF2-40B4-BE49-F238E27FC236}">
                <a16:creationId xmlns:a16="http://schemas.microsoft.com/office/drawing/2014/main" id="{145EAA3B-08CB-A675-5806-48C65C6BAA96}"/>
              </a:ext>
            </a:extLst>
          </p:cNvPr>
          <p:cNvPicPr>
            <a:picLocks noChangeAspect="1"/>
          </p:cNvPicPr>
          <p:nvPr/>
        </p:nvPicPr>
        <p:blipFill>
          <a:blip r:embed="rId6"/>
          <a:stretch>
            <a:fillRect/>
          </a:stretch>
        </p:blipFill>
        <p:spPr>
          <a:xfrm>
            <a:off x="3348032" y="1175724"/>
            <a:ext cx="5638507" cy="1205526"/>
          </a:xfrm>
          <a:prstGeom prst="rect">
            <a:avLst/>
          </a:prstGeom>
        </p:spPr>
      </p:pic>
      <p:sp>
        <p:nvSpPr>
          <p:cNvPr id="18" name="TextBox 17">
            <a:extLst>
              <a:ext uri="{FF2B5EF4-FFF2-40B4-BE49-F238E27FC236}">
                <a16:creationId xmlns:a16="http://schemas.microsoft.com/office/drawing/2014/main" id="{6DB38E2E-17CE-82A4-2555-03C4C3F40BEA}"/>
              </a:ext>
            </a:extLst>
          </p:cNvPr>
          <p:cNvSpPr txBox="1"/>
          <p:nvPr/>
        </p:nvSpPr>
        <p:spPr>
          <a:xfrm>
            <a:off x="647699" y="2076450"/>
            <a:ext cx="10791825" cy="3539430"/>
          </a:xfrm>
          <a:prstGeom prst="rect">
            <a:avLst/>
          </a:prstGeom>
          <a:noFill/>
        </p:spPr>
        <p:txBody>
          <a:bodyPr wrap="square" rtlCol="0">
            <a:spAutoFit/>
          </a:bodyPr>
          <a:lstStyle/>
          <a:p>
            <a:pPr marL="457200" indent="-457200">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Các thành viên trong nhóm quan sát và </a:t>
            </a:r>
            <a:r>
              <a:rPr lang="vi-VN" sz="2800" b="1">
                <a:solidFill>
                  <a:srgbClr val="002060"/>
                </a:solidFill>
                <a:latin typeface="Calibri" panose="020F0502020204030204" pitchFamily="34" charset="0"/>
                <a:cs typeface="Calibri" panose="020F0502020204030204" pitchFamily="34" charset="0"/>
              </a:rPr>
              <a:t>ghi </a:t>
            </a:r>
            <a:r>
              <a:rPr lang="en-US" sz="2800" b="1">
                <a:solidFill>
                  <a:srgbClr val="002060"/>
                </a:solidFill>
                <a:latin typeface="Calibri" panose="020F0502020204030204" pitchFamily="34" charset="0"/>
                <a:cs typeface="Calibri" panose="020F0502020204030204" pitchFamily="34" charset="0"/>
              </a:rPr>
              <a:t>nhanh </a:t>
            </a:r>
            <a:r>
              <a:rPr lang="vi-VN" sz="2800" b="1">
                <a:solidFill>
                  <a:srgbClr val="002060"/>
                </a:solidFill>
                <a:latin typeface="Calibri" panose="020F0502020204030204" pitchFamily="34" charset="0"/>
                <a:cs typeface="Calibri" panose="020F0502020204030204" pitchFamily="34" charset="0"/>
              </a:rPr>
              <a:t>tên </a:t>
            </a:r>
            <a:r>
              <a:rPr lang="vi-VN" sz="2800" b="1" dirty="0">
                <a:solidFill>
                  <a:srgbClr val="002060"/>
                </a:solidFill>
                <a:latin typeface="Calibri" panose="020F0502020204030204" pitchFamily="34" charset="0"/>
                <a:cs typeface="Calibri" panose="020F0502020204030204" pitchFamily="34" charset="0"/>
              </a:rPr>
              <a:t>một đồ vật mình nhìn thấy trong lớp học </a:t>
            </a:r>
            <a:r>
              <a:rPr lang="vi-VN" sz="2800" b="1">
                <a:solidFill>
                  <a:srgbClr val="002060"/>
                </a:solidFill>
                <a:latin typeface="Calibri" panose="020F0502020204030204" pitchFamily="34" charset="0"/>
                <a:cs typeface="Calibri" panose="020F0502020204030204" pitchFamily="34" charset="0"/>
              </a:rPr>
              <a:t>vào </a:t>
            </a:r>
            <a:r>
              <a:rPr lang="en-US" sz="2800" b="1">
                <a:solidFill>
                  <a:srgbClr val="002060"/>
                </a:solidFill>
                <a:latin typeface="Calibri" panose="020F0502020204030204" pitchFamily="34" charset="0"/>
                <a:cs typeface="Calibri" panose="020F0502020204030204" pitchFamily="34" charset="0"/>
              </a:rPr>
              <a:t>bảng con </a:t>
            </a:r>
            <a:r>
              <a:rPr lang="vi-VN" sz="2800" b="1">
                <a:solidFill>
                  <a:srgbClr val="002060"/>
                </a:solidFill>
                <a:latin typeface="Calibri" panose="020F0502020204030204" pitchFamily="34" charset="0"/>
                <a:cs typeface="Calibri" panose="020F0502020204030204" pitchFamily="34" charset="0"/>
              </a:rPr>
              <a:t>và úp xuống bàn.</a:t>
            </a:r>
            <a:endParaRPr lang="en-US" sz="2800" b="1" dirty="0">
              <a:solidFill>
                <a:srgbClr val="00206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Mỗi thành viên trong nhóm lần lượt rút một </a:t>
            </a:r>
            <a:r>
              <a:rPr lang="vi-VN" sz="2800" b="1">
                <a:solidFill>
                  <a:srgbClr val="002060"/>
                </a:solidFill>
                <a:latin typeface="Calibri" panose="020F0502020204030204" pitchFamily="34" charset="0"/>
                <a:cs typeface="Calibri" panose="020F0502020204030204" pitchFamily="34" charset="0"/>
              </a:rPr>
              <a:t>tấm </a:t>
            </a:r>
            <a:r>
              <a:rPr lang="en-US" sz="2800" b="1">
                <a:solidFill>
                  <a:srgbClr val="002060"/>
                </a:solidFill>
                <a:latin typeface="Calibri" panose="020F0502020204030204" pitchFamily="34" charset="0"/>
                <a:cs typeface="Calibri" panose="020F0502020204030204" pitchFamily="34" charset="0"/>
              </a:rPr>
              <a:t>bảng</a:t>
            </a:r>
            <a:r>
              <a:rPr lang="vi-VN" sz="2800" b="1">
                <a:solidFill>
                  <a:srgbClr val="002060"/>
                </a:solidFill>
                <a:latin typeface="Calibri" panose="020F0502020204030204" pitchFamily="34" charset="0"/>
                <a:cs typeface="Calibri" panose="020F0502020204030204" pitchFamily="34" charset="0"/>
              </a:rPr>
              <a:t>, </a:t>
            </a:r>
            <a:r>
              <a:rPr lang="vi-VN" sz="2800" b="1" dirty="0">
                <a:solidFill>
                  <a:srgbClr val="002060"/>
                </a:solidFill>
                <a:latin typeface="Calibri" panose="020F0502020204030204" pitchFamily="34" charset="0"/>
                <a:cs typeface="Calibri" panose="020F0502020204030204" pitchFamily="34" charset="0"/>
              </a:rPr>
              <a:t>trả lời câu hỏi tìm hiểu thông tin của các thành </a:t>
            </a:r>
            <a:r>
              <a:rPr lang="vi-VN" sz="2800" b="1">
                <a:solidFill>
                  <a:srgbClr val="002060"/>
                </a:solidFill>
                <a:latin typeface="Calibri" panose="020F0502020204030204" pitchFamily="34" charset="0"/>
                <a:cs typeface="Calibri" panose="020F0502020204030204" pitchFamily="34" charset="0"/>
              </a:rPr>
              <a:t>viên khác</a:t>
            </a:r>
            <a:r>
              <a:rPr lang="en-US" sz="2800" b="1">
                <a:solidFill>
                  <a:srgbClr val="002060"/>
                </a:solidFill>
                <a:latin typeface="Calibri" panose="020F0502020204030204" pitchFamily="34" charset="0"/>
                <a:cs typeface="Calibri" panose="020F0502020204030204" pitchFamily="34" charset="0"/>
              </a:rPr>
              <a:t> theo mẫu câu hỏi</a:t>
            </a:r>
            <a:r>
              <a:rPr lang="vi-VN" sz="2800" b="1">
                <a:solidFill>
                  <a:srgbClr val="002060"/>
                </a:solidFill>
                <a:latin typeface="Calibri" panose="020F0502020204030204" pitchFamily="34" charset="0"/>
                <a:cs typeface="Calibri" panose="020F0502020204030204" pitchFamily="34" charset="0"/>
              </a:rPr>
              <a:t>: </a:t>
            </a:r>
            <a:r>
              <a:rPr lang="vi-VN" sz="2800" b="1" dirty="0">
                <a:solidFill>
                  <a:srgbClr val="002060"/>
                </a:solidFill>
                <a:latin typeface="Calibri" panose="020F0502020204030204" pitchFamily="34" charset="0"/>
                <a:cs typeface="Calibri" panose="020F0502020204030204" pitchFamily="34" charset="0"/>
              </a:rPr>
              <a:t>“Ai? Cái gì? Ở đâu? Khi nào? Vì sao? Như thế nào?” để các thành viên khác đoán được </a:t>
            </a:r>
            <a:r>
              <a:rPr lang="vi-VN" sz="2800" b="1">
                <a:solidFill>
                  <a:srgbClr val="002060"/>
                </a:solidFill>
                <a:latin typeface="Calibri" panose="020F0502020204030204" pitchFamily="34" charset="0"/>
                <a:cs typeface="Calibri" panose="020F0502020204030204" pitchFamily="34" charset="0"/>
              </a:rPr>
              <a:t>đồ vật ghi </a:t>
            </a:r>
            <a:r>
              <a:rPr lang="en-US" sz="2800" b="1">
                <a:solidFill>
                  <a:srgbClr val="002060"/>
                </a:solidFill>
                <a:latin typeface="Calibri" panose="020F0502020204030204" pitchFamily="34" charset="0"/>
                <a:cs typeface="Calibri" panose="020F0502020204030204" pitchFamily="34" charset="0"/>
              </a:rPr>
              <a:t>ở bảng con</a:t>
            </a:r>
            <a:r>
              <a:rPr lang="vi-VN" sz="2800" b="1">
                <a:solidFill>
                  <a:srgbClr val="002060"/>
                </a:solidFill>
                <a:latin typeface="Calibri" panose="020F0502020204030204" pitchFamily="34" charset="0"/>
                <a:cs typeface="Calibri" panose="020F0502020204030204" pitchFamily="34" charset="0"/>
              </a:rPr>
              <a:t>.</a:t>
            </a:r>
            <a:endParaRPr lang="en-US" sz="2800" b="1" dirty="0">
              <a:solidFill>
                <a:srgbClr val="00206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Bạn nào hỏi ít thông tin mà đoán được nhanh nhất là người chiến thắng.</a:t>
            </a:r>
            <a:endParaRPr lang="en-US" sz="28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up)">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ipe(up)">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wipe(up)">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58C833-3292-E1F2-790D-C02386B6CE80}"/>
              </a:ext>
            </a:extLst>
          </p:cNvPr>
          <p:cNvPicPr>
            <a:picLocks noChangeAspect="1"/>
          </p:cNvPicPr>
          <p:nvPr/>
        </p:nvPicPr>
        <p:blipFill>
          <a:blip r:embed="rId3"/>
          <a:stretch>
            <a:fillRect/>
          </a:stretch>
        </p:blipFill>
        <p:spPr>
          <a:xfrm>
            <a:off x="527684" y="967739"/>
            <a:ext cx="11043875" cy="4451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241</TotalTime>
  <Words>1481</Words>
  <Application>Microsoft Office PowerPoint</Application>
  <PresentationFormat>Widescreen</PresentationFormat>
  <Paragraphs>100</Paragraphs>
  <Slides>24</Slides>
  <Notes>20</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24</vt:i4>
      </vt:variant>
    </vt:vector>
  </HeadingPairs>
  <TitlesOfParts>
    <vt:vector size="36" baseType="lpstr">
      <vt:lpstr>等线</vt:lpstr>
      <vt:lpstr>Arial</vt:lpstr>
      <vt:lpstr>Arial-Rounded</vt:lpstr>
      <vt:lpstr>Calibri</vt:lpstr>
      <vt:lpstr>Cambria</vt:lpstr>
      <vt:lpstr>Georgia</vt:lpstr>
      <vt:lpstr>Times New Roman</vt:lpstr>
      <vt:lpstr>Wingdings</vt:lpstr>
      <vt:lpstr>1_自定义设计方案</vt:lpstr>
      <vt:lpstr>2_Office 主题</vt:lpstr>
      <vt:lpstr>Adjacency</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Windows User</cp:lastModifiedBy>
  <cp:revision>51</cp:revision>
  <dcterms:created xsi:type="dcterms:W3CDTF">2023-07-26T13:12:40Z</dcterms:created>
  <dcterms:modified xsi:type="dcterms:W3CDTF">2023-10-16T14:29:05Z</dcterms:modified>
  <cp:category>9Slide.vn</cp:category>
</cp:coreProperties>
</file>