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13" r:id="rId3"/>
    <p:sldMasterId id="2147483743" r:id="rId4"/>
    <p:sldMasterId id="2147483762" r:id="rId5"/>
    <p:sldMasterId id="2147483781" r:id="rId6"/>
    <p:sldMasterId id="2147483795" r:id="rId7"/>
  </p:sldMasterIdLst>
  <p:notesMasterIdLst>
    <p:notesMasterId r:id="rId21"/>
  </p:notesMasterIdLst>
  <p:sldIdLst>
    <p:sldId id="11623" r:id="rId8"/>
    <p:sldId id="265" r:id="rId9"/>
    <p:sldId id="11624" r:id="rId10"/>
    <p:sldId id="297" r:id="rId11"/>
    <p:sldId id="300" r:id="rId12"/>
    <p:sldId id="294" r:id="rId13"/>
    <p:sldId id="11618" r:id="rId14"/>
    <p:sldId id="11620" r:id="rId15"/>
    <p:sldId id="11621" r:id="rId16"/>
    <p:sldId id="11622" r:id="rId17"/>
    <p:sldId id="11627" r:id="rId18"/>
    <p:sldId id="11625" r:id="rId19"/>
    <p:sldId id="11626"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20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BD8AF-3428-4AA4-831C-33307FFAC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24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2299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9852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6.xml"/><Relationship Id="rId5" Type="http://schemas.openxmlformats.org/officeDocument/2006/relationships/tags" Target="../tags/tag12.xml"/><Relationship Id="rId4" Type="http://schemas.openxmlformats.org/officeDocument/2006/relationships/tags" Target="../tags/tag11.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6.xml"/><Relationship Id="rId5" Type="http://schemas.openxmlformats.org/officeDocument/2006/relationships/tags" Target="../tags/tag17.xml"/><Relationship Id="rId4" Type="http://schemas.openxmlformats.org/officeDocument/2006/relationships/tags" Target="../tags/tag16.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6.xml"/><Relationship Id="rId5" Type="http://schemas.openxmlformats.org/officeDocument/2006/relationships/tags" Target="../tags/tag22.xml"/><Relationship Id="rId4" Type="http://schemas.openxmlformats.org/officeDocument/2006/relationships/tags" Target="../tags/tag21.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6.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04.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6.xml"/><Relationship Id="rId4" Type="http://schemas.openxmlformats.org/officeDocument/2006/relationships/tags" Target="../tags/tag40.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6.xml"/><Relationship Id="rId5" Type="http://schemas.openxmlformats.org/officeDocument/2006/relationships/tags" Target="../tags/tag54.xml"/><Relationship Id="rId4" Type="http://schemas.openxmlformats.org/officeDocument/2006/relationships/tags" Target="../tags/tag53.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6.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6.xml"/><Relationship Id="rId5" Type="http://schemas.openxmlformats.org/officeDocument/2006/relationships/tags" Target="../tags/tag63.xml"/><Relationship Id="rId4" Type="http://schemas.openxmlformats.org/officeDocument/2006/relationships/tags" Target="../tags/tag6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63188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59270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381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72653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74110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2123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766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45464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2774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7329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8460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8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微软雅黑"/>
              <a:cs typeface="+mn-cs"/>
            </a:endParaRPr>
          </a:p>
        </p:txBody>
      </p:sp>
    </p:spTree>
    <p:extLst>
      <p:ext uri="{BB962C8B-B14F-4D97-AF65-F5344CB8AC3E}">
        <p14:creationId xmlns:p14="http://schemas.microsoft.com/office/powerpoint/2010/main" val="26099778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6512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4967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545726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17395586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21301958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3917813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914652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6958676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40518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125844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1182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5210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93"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2847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878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8CC73B-1F1C-42E0-A111-FA2BBDD83E7D}" type="datetimeFigureOut">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2829-A13F-4AB4-BF96-05A7DC7994C5}"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26006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EF607B-A47E-422C-9BEF-122CCDB7C526}"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12617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9A7CB-BEE6-4F99-898E-913F06E8E125}"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76852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EE300C-6FC5-4FC3-AF1A-075E4F50620D}"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22571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0D295D-4A77-4DEB-B04C-9F4282A8BC04}"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10720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28685-4D0C-42D5-8013-B5904CD1FCBC}"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9605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F226C0-9885-4BA9-BBFA-A52CBFEBB775}"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87339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EE1B38-C5EB-4D66-9137-0AFE9CDEDE8F}"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3921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B613C-1AD7-49D3-885D-F654C5CDBAA6}"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
        <p:nvSpPr>
          <p:cNvPr id="9" name="Slide Number Placeholder 8"/>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Footer Placeholder 9"/>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Tree>
    <p:extLst>
      <p:ext uri="{BB962C8B-B14F-4D97-AF65-F5344CB8AC3E}">
        <p14:creationId xmlns:p14="http://schemas.microsoft.com/office/powerpoint/2010/main" val="2165255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FB4290-6522-4139-852E-05BD9E7F0D2E}"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713727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B955F9-81EA-47C5-8059-9E5C2B437C70}"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35262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6525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93149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409214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438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61024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0236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421616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8CC73B-1F1C-42E0-A111-FA2BBDD83E7D}" type="datetimeFigureOut">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2829-A13F-4AB4-BF96-05A7DC7994C5}"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85830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EF607B-A47E-422C-9BEF-122CCDB7C526}"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548723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9A7CB-BEE6-4F99-898E-913F06E8E125}"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62736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EE300C-6FC5-4FC3-AF1A-075E4F50620D}"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16265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0D295D-4A77-4DEB-B04C-9F4282A8BC04}"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086464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28685-4D0C-42D5-8013-B5904CD1FCBC}"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94936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F226C0-9885-4BA9-BBFA-A52CBFEBB775}"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70374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EE1B38-C5EB-4D66-9137-0AFE9CDEDE8F}"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31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B613C-1AD7-49D3-885D-F654C5CDBAA6}"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
        <p:nvSpPr>
          <p:cNvPr id="9" name="Slide Number Placeholder 8"/>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Footer Placeholder 9"/>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Tree>
    <p:extLst>
      <p:ext uri="{BB962C8B-B14F-4D97-AF65-F5344CB8AC3E}">
        <p14:creationId xmlns:p14="http://schemas.microsoft.com/office/powerpoint/2010/main" val="3528905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FB4290-6522-4139-852E-05BD9E7F0D2E}"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185386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B955F9-81EA-47C5-8059-9E5C2B437C70}"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DCB7"/>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8751971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57838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85703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84887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9350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16211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87854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89756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2.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theme" Target="../theme/theme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ags" Target="../tags/tag5.xml"/><Relationship Id="rId3" Type="http://schemas.openxmlformats.org/officeDocument/2006/relationships/slideLayout" Target="../slideLayouts/slideLayout102.xml"/><Relationship Id="rId21" Type="http://schemas.openxmlformats.org/officeDocument/2006/relationships/image" Target="../media/image19.png"/><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ags" Target="../tags/tag4.xml"/><Relationship Id="rId2" Type="http://schemas.openxmlformats.org/officeDocument/2006/relationships/slideLayout" Target="../slideLayouts/slideLayout101.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ags" Target="../tags/tag2.xml"/><Relationship Id="rId10" Type="http://schemas.openxmlformats.org/officeDocument/2006/relationships/slideLayout" Target="../slideLayouts/slideLayout109.xml"/><Relationship Id="rId19" Type="http://schemas.openxmlformats.org/officeDocument/2006/relationships/tags" Target="../tags/tag6.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6.xml"/><Relationship Id="rId22" Type="http://schemas.openxmlformats.org/officeDocument/2006/relationships/image" Target="../media/image2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7B613C-1AD7-49D3-885D-F654C5CDBAA6}"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Tree>
    <p:extLst>
      <p:ext uri="{BB962C8B-B14F-4D97-AF65-F5344CB8AC3E}">
        <p14:creationId xmlns:p14="http://schemas.microsoft.com/office/powerpoint/2010/main" val="10159749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7B613C-1AD7-49D3-885D-F654C5CDBAA6}" type="datetime1">
              <a:rPr kumimoji="0" lang="en-US" sz="1200" b="0" i="0" u="none" strike="noStrike" kern="1200" cap="none" spc="0" normalizeH="0" baseline="0" noProof="0" smtClean="0">
                <a:ln>
                  <a:noFill/>
                </a:ln>
                <a:solidFill>
                  <a:srgbClr val="DFDCB7"/>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11/28/2023</a:t>
            </a:fld>
            <a:endParaRPr kumimoji="0" lang="en-US" sz="1200" b="0" i="0" u="none" strike="noStrike" kern="1200" cap="none" spc="0" normalizeH="0" baseline="0" noProof="0" dirty="0">
              <a:ln>
                <a:noFill/>
              </a:ln>
              <a:solidFill>
                <a:srgbClr val="DFDCB7"/>
              </a:solidFill>
              <a:effectLst/>
              <a:uLnTx/>
              <a:uFillTx/>
              <a:latin typeface="Calibri"/>
              <a:ea typeface="+mn-ea"/>
              <a:cs typeface="+mn-cs"/>
            </a:endParaRPr>
          </a:p>
        </p:txBody>
      </p:sp>
    </p:spTree>
    <p:extLst>
      <p:ext uri="{BB962C8B-B14F-4D97-AF65-F5344CB8AC3E}">
        <p14:creationId xmlns:p14="http://schemas.microsoft.com/office/powerpoint/2010/main" val="86107463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Arial"/>
                <a:ea typeface="微软雅黑"/>
                <a:cs typeface="+mn-cs"/>
              </a:rPr>
              <a:t>www.9slide.vn</a:t>
            </a:r>
          </a:p>
        </p:txBody>
      </p:sp>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0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pic>
        <p:nvPicPr>
          <p:cNvPr id="9" name="Picture 8"/>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559357" y="1490400"/>
            <a:ext cx="4067743" cy="3972479"/>
          </a:xfrm>
          <a:prstGeom prst="rect">
            <a:avLst/>
          </a:prstGeom>
        </p:spPr>
      </p:pic>
    </p:spTree>
    <p:custDataLst>
      <p:tags r:id="rId15"/>
    </p:custDataLst>
    <p:extLst>
      <p:ext uri="{BB962C8B-B14F-4D97-AF65-F5344CB8AC3E}">
        <p14:creationId xmlns:p14="http://schemas.microsoft.com/office/powerpoint/2010/main" val="170288932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4" b="0" i="0" u="none" strike="noStrike" kern="0" cap="none" spc="0" normalizeH="0" baseline="0" noProof="0">
                <a:ln>
                  <a:noFill/>
                </a:ln>
                <a:solidFill>
                  <a:srgbClr val="000000"/>
                </a:solidFill>
                <a:effectLst/>
                <a:uLnTx/>
                <a:uFillTx/>
                <a:latin typeface=".TMC-Ong Do" pitchFamily="2" charset="0"/>
                <a:cs typeface="Arial"/>
                <a:sym typeface="Arial"/>
              </a:rPr>
              <a:t>Kho ppt Phan Linh_0916.604.268</a:t>
            </a:r>
          </a:p>
        </p:txBody>
      </p:sp>
      <p:sp>
        <p:nvSpPr>
          <p:cNvPr id="3" name="TextBox 2">
            <a:extLst>
              <a:ext uri="{FF2B5EF4-FFF2-40B4-BE49-F238E27FC236}">
                <a16:creationId xmlns:a16="http://schemas.microsoft.com/office/drawing/2014/main"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4" b="0" i="0" u="none" strike="noStrike" kern="0" cap="none" spc="0" normalizeH="0" baseline="0" noProof="0">
                <a:ln>
                  <a:noFill/>
                </a:ln>
                <a:solidFill>
                  <a:srgbClr val="000000"/>
                </a:solidFill>
                <a:effectLst/>
                <a:uLnTx/>
                <a:uFillTx/>
                <a:latin typeface=".TMC-Ong Do" pitchFamily="2" charset="0"/>
                <a:cs typeface="Arial"/>
                <a:sym typeface="Arial"/>
              </a:rPr>
              <a:t>Kho ppt Phan Linh_0916.604.268</a:t>
            </a:r>
          </a:p>
        </p:txBody>
      </p:sp>
      <p:sp>
        <p:nvSpPr>
          <p:cNvPr id="4" name="TextBox 3">
            <a:extLst>
              <a:ext uri="{FF2B5EF4-FFF2-40B4-BE49-F238E27FC236}">
                <a16:creationId xmlns:a16="http://schemas.microsoft.com/office/drawing/2014/main"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TMC-Ong Do" pitchFamily="2" charset="0"/>
                <a:cs typeface="Arial"/>
                <a:sym typeface="Arial"/>
              </a:rPr>
              <a:t>Kho ppt Phan Linh_0916.604.268</a:t>
            </a:r>
          </a:p>
        </p:txBody>
      </p:sp>
    </p:spTree>
    <p:extLst>
      <p:ext uri="{BB962C8B-B14F-4D97-AF65-F5344CB8AC3E}">
        <p14:creationId xmlns:p14="http://schemas.microsoft.com/office/powerpoint/2010/main" val="3521979330"/>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6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image" Target="../media/image66.svg"/><Relationship Id="rId5" Type="http://schemas.openxmlformats.org/officeDocument/2006/relationships/image" Target="../media/image41.png"/><Relationship Id="rId10" Type="http://schemas.microsoft.com/office/2007/relationships/hdphoto" Target="../media/hdphoto2.wdp"/><Relationship Id="rId4" Type="http://schemas.openxmlformats.org/officeDocument/2006/relationships/image" Target="../media/image64.sv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gif"/></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3.xml"/><Relationship Id="rId6" Type="http://schemas.openxmlformats.org/officeDocument/2006/relationships/image" Target="../media/image20.svg"/><Relationship Id="rId5" Type="http://schemas.openxmlformats.org/officeDocument/2006/relationships/image" Target="../media/image33.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22.svg"/><Relationship Id="rId5" Type="http://schemas.openxmlformats.org/officeDocument/2006/relationships/image" Target="../media/image34.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30650"/>
            <a:ext cx="478631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Ghim trên Butterfly Beautific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57825"/>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8250" y="60420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933575" y="59372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descr="Ghim trên Butterfly Beautific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9925" y="5457825"/>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20213" y="5989638"/>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015538" y="5884863"/>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2"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84475" y="6096000"/>
            <a:ext cx="8159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4238" y="60007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25925" y="61055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921250" y="60007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95938" y="6083300"/>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91263" y="5978525"/>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8"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34225" y="6083300"/>
            <a:ext cx="8143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9"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827963" y="5978525"/>
            <a:ext cx="10556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0" descr="Growing Wild Flowers Sticker by Botanical PaperWorks for iOS &amp;amp; Android |  GIPHY | Flowers gif, Good morning beautiful gif, Beautiful 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105775" y="6076950"/>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1" descr="via GIPHY | Stickers, Giphy, Flowers"/>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01100" y="5972175"/>
            <a:ext cx="10556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189778" y="1547813"/>
            <a:ext cx="12091988" cy="13239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mn-ea"/>
              </a:rPr>
              <a:t>CHÀO MỪNG QUÝ THẦY CÔ  </a:t>
            </a:r>
            <a:endPar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mn-ea"/>
              </a:rPr>
              <a:t>VỀ DỰ GIỜ THĂM LỚP</a:t>
            </a:r>
            <a:endParaRPr kumimoji="0" lang="vi-VN" alt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06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3675063"/>
            <a:ext cx="57435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p:nvPr/>
        </p:nvSpPr>
        <p:spPr>
          <a:xfrm>
            <a:off x="1075531" y="3271837"/>
            <a:ext cx="9856788" cy="70643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28" normalizeH="0" baseline="0" noProof="0" dirty="0">
                <a:ln w="11430"/>
                <a:solidFill>
                  <a:srgbClr val="FF00FF"/>
                </a:solidFill>
                <a:effectLst/>
                <a:uLnTx/>
                <a:uFillTx/>
                <a:latin typeface="Times New Roman" panose="02020603050405020304" pitchFamily="18" charset="0"/>
                <a:ea typeface="+mn-ea"/>
                <a:cs typeface="Times New Roman" panose="02020603050405020304" pitchFamily="18" charset="0"/>
                <a:sym typeface="+mn-ea"/>
              </a:rPr>
              <a:t>MÔN</a:t>
            </a:r>
            <a:r>
              <a:rPr kumimoji="0" lang="en-US" altLang="en-US" sz="4000" b="1" i="0" u="none" strike="noStrike" kern="1200" cap="none" spc="28" normalizeH="0" baseline="0" noProof="0">
                <a:ln w="11430"/>
                <a:solidFill>
                  <a:srgbClr val="FF00FF"/>
                </a:solidFill>
                <a:effectLst/>
                <a:uLnTx/>
                <a:uFillTx/>
                <a:latin typeface="Times New Roman" panose="02020603050405020304" pitchFamily="18" charset="0"/>
                <a:ea typeface="+mn-ea"/>
                <a:cs typeface="Times New Roman" panose="02020603050405020304" pitchFamily="18" charset="0"/>
                <a:sym typeface="+mn-ea"/>
              </a:rPr>
              <a:t>: </a:t>
            </a:r>
            <a:r>
              <a:rPr kumimoji="0" lang="en-US" altLang="en-US" sz="4000" b="1" i="0" u="none" strike="noStrike" kern="1200" cap="none" spc="28" normalizeH="0" baseline="0" noProof="0" smtClean="0">
                <a:ln w="11430"/>
                <a:solidFill>
                  <a:srgbClr val="FF00FF"/>
                </a:solidFill>
                <a:effectLst/>
                <a:uLnTx/>
                <a:uFillTx/>
                <a:latin typeface="Times New Roman" panose="02020603050405020304" pitchFamily="18" charset="0"/>
                <a:ea typeface="+mn-ea"/>
                <a:cs typeface="Times New Roman" panose="02020603050405020304" pitchFamily="18" charset="0"/>
                <a:sym typeface="+mn-ea"/>
              </a:rPr>
              <a:t>TOÁN</a:t>
            </a:r>
            <a:endParaRPr kumimoji="0" lang="vi-VN" altLang="en-US" sz="4000" b="1" i="0" u="none" strike="noStrike" kern="1200" cap="none" spc="28" normalizeH="0" baseline="0" noProof="0" dirty="0">
              <a:ln w="11430"/>
              <a:solidFill>
                <a:srgbClr val="FF00FF"/>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50" name="Rectangle 49"/>
          <p:cNvSpPr/>
          <p:nvPr/>
        </p:nvSpPr>
        <p:spPr>
          <a:xfrm>
            <a:off x="1734185" y="176530"/>
            <a:ext cx="8664575" cy="404495"/>
          </a:xfrm>
          <a:prstGeom prst="rect">
            <a:avLst/>
          </a:prstGeom>
          <a:noFill/>
        </p:spPr>
        <p:txBody>
          <a:bodyPr lIns="51572" tIns="25786" rIns="51572" bIns="2578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endParaRPr kumimoji="0" lang="en-US" sz="23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2072" name="Rectangle 1"/>
          <p:cNvSpPr>
            <a:spLocks noChangeArrowheads="1"/>
          </p:cNvSpPr>
          <p:nvPr/>
        </p:nvSpPr>
        <p:spPr bwMode="auto">
          <a:xfrm>
            <a:off x="2955925" y="271462"/>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8013"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PHÒNG GD&amp;ĐT HUYỆN VĨNH BẢO</a:t>
            </a:r>
          </a:p>
          <a:p>
            <a:pPr marL="0" marR="0" lvl="0" indent="0" algn="ctr" defTabSz="608013"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TR</a:t>
            </a:r>
            <a:r>
              <a:rPr kumimoji="0" lang="vi-VN"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Ư</a:t>
            </a: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ỜNG TIỂU HỌC HÒA BÌNH</a:t>
            </a:r>
          </a:p>
          <a:p>
            <a:pPr marL="0" marR="0" lvl="0" indent="0" algn="ctr" defTabSz="608013"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cxnSp>
        <p:nvCxnSpPr>
          <p:cNvPr id="23" name="Straight Connector 22"/>
          <p:cNvCxnSpPr/>
          <p:nvPr/>
        </p:nvCxnSpPr>
        <p:spPr>
          <a:xfrm>
            <a:off x="4785519" y="979777"/>
            <a:ext cx="2620962"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8808931"/>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a:t>
            </a:r>
            <a:r>
              <a:rPr kumimoji="0" lang="vi-VN" altLang="vi-VN" sz="2800" i="0" u="none" strike="noStrike" kern="1200" cap="none" spc="0" normalizeH="0" baseline="0" noProof="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tối </a:t>
            </a:r>
            <a:r>
              <a:rPr lang="en-US" altLang="vi-VN" sz="2800" smtClean="0">
                <a:solidFill>
                  <a:srgbClr val="162130"/>
                </a:solidFill>
                <a:latin typeface="Cambria" panose="02040503050406030204" pitchFamily="18" charset="0"/>
                <a:ea typeface="Cambria" panose="02040503050406030204" pitchFamily="18" charset="0"/>
                <a:cs typeface="Arial" panose="020B0604020202020204" pitchFamily="34" charset="0"/>
              </a:rPr>
              <a:t>đa</a:t>
            </a:r>
            <a:r>
              <a:rPr kumimoji="0" lang="vi-VN" altLang="vi-VN" sz="2800" i="0" u="none" strike="noStrike" kern="1200" cap="none" spc="0" normalizeH="0" baseline="0" noProof="0" smtClean="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
        <p:nvSpPr>
          <p:cNvPr id="60" name="Google Shape;252;p35"/>
          <p:cNvSpPr txBox="1">
            <a:spLocks/>
          </p:cNvSpPr>
          <p:nvPr/>
        </p:nvSpPr>
        <p:spPr>
          <a:xfrm>
            <a:off x="597967" y="2340193"/>
            <a:ext cx="6722821" cy="237533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kern="0" smtClean="0">
                <a:solidFill>
                  <a:srgbClr val="FF0000"/>
                </a:solidFill>
                <a:latin typeface="Cambria" panose="02040503050406030204" pitchFamily="18" charset="0"/>
                <a:ea typeface="Cambria" panose="02040503050406030204" pitchFamily="18" charset="0"/>
                <a:cs typeface="Calibri" panose="020F0502020204030204" pitchFamily="34" charset="0"/>
              </a:rPr>
              <a:t>Với điều kiện như vậy 3 người có qua sông cùng một lượt không? Vì sao?</a:t>
            </a:r>
            <a:endParaRPr lang="en-US" sz="3600" kern="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61" name="Straight Connector 60">
            <a:extLst>
              <a:ext uri="{FF2B5EF4-FFF2-40B4-BE49-F238E27FC236}">
                <a16:creationId xmlns:a16="http://schemas.microsoft.com/office/drawing/2014/main" id="{3025D354-9BD3-F0A7-45E7-71EB3089B970}"/>
              </a:ext>
            </a:extLst>
          </p:cNvPr>
          <p:cNvCxnSpPr>
            <a:cxnSpLocks/>
          </p:cNvCxnSpPr>
          <p:nvPr/>
        </p:nvCxnSpPr>
        <p:spPr>
          <a:xfrm flipV="1">
            <a:off x="7484008" y="802549"/>
            <a:ext cx="2761179" cy="391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3950C0A-2C9F-331E-00BC-674457F28DE7}"/>
              </a:ext>
            </a:extLst>
          </p:cNvPr>
          <p:cNvSpPr txBox="1"/>
          <p:nvPr/>
        </p:nvSpPr>
        <p:spPr>
          <a:xfrm>
            <a:off x="547583" y="2301812"/>
            <a:ext cx="6905625" cy="2246769"/>
          </a:xfrm>
          <a:prstGeom prst="rect">
            <a:avLst/>
          </a:prstGeom>
          <a:noFill/>
        </p:spPr>
        <p:txBody>
          <a:bodyPr wrap="square" rtlCol="0">
            <a:spAutoFit/>
          </a:bodyPr>
          <a:lstStyle/>
          <a:p>
            <a:pPr algn="just"/>
            <a:r>
              <a:rPr lang="en-US" sz="2800" b="1" smtClean="0">
                <a:latin typeface="Cambria" panose="02040503050406030204" pitchFamily="18" charset="0"/>
                <a:ea typeface="Cambria" panose="02040503050406030204" pitchFamily="18" charset="0"/>
              </a:rPr>
              <a:t>Chú</a:t>
            </a:r>
            <a:r>
              <a:rPr lang="vi-VN" sz="2800" b="1" smtClean="0">
                <a:latin typeface="Cambria" panose="02040503050406030204" pitchFamily="18" charset="0"/>
                <a:ea typeface="Cambria" panose="02040503050406030204" pitchFamily="18" charset="0"/>
              </a:rPr>
              <a:t> </a:t>
            </a:r>
            <a:r>
              <a:rPr lang="vi-VN" sz="2800" b="1">
                <a:latin typeface="Cambria" panose="02040503050406030204" pitchFamily="18" charset="0"/>
                <a:ea typeface="Cambria" panose="02040503050406030204" pitchFamily="18" charset="0"/>
              </a:rPr>
              <a:t>ý: </a:t>
            </a:r>
            <a:r>
              <a:rPr lang="en-US" sz="2800" b="1" smtClean="0">
                <a:latin typeface="Cambria" panose="02040503050406030204" pitchFamily="18" charset="0"/>
                <a:ea typeface="Cambria" panose="02040503050406030204" pitchFamily="18" charset="0"/>
              </a:rPr>
              <a:t>L</a:t>
            </a:r>
            <a:r>
              <a:rPr lang="vi-VN" sz="2800" b="1" smtClean="0">
                <a:latin typeface="Cambria" panose="02040503050406030204" pitchFamily="18" charset="0"/>
                <a:ea typeface="Cambria" panose="02040503050406030204" pitchFamily="18" charset="0"/>
              </a:rPr>
              <a:t>uôn </a:t>
            </a:r>
            <a:r>
              <a:rPr lang="vi-VN" sz="2800" b="1">
                <a:latin typeface="Cambria" panose="02040503050406030204" pitchFamily="18" charset="0"/>
                <a:ea typeface="Cambria" panose="02040503050406030204" pitchFamily="18" charset="0"/>
              </a:rPr>
              <a:t>cần có một người chèo thuyền ngược trở lại để đón người cuối cùng qua sông, vì nếu không làm như vậy thì chiếc thuyền sẽ không trở về đón người </a:t>
            </a:r>
            <a:r>
              <a:rPr lang="en-US" sz="2800" b="1" smtClean="0">
                <a:latin typeface="Cambria" panose="02040503050406030204" pitchFamily="18" charset="0"/>
                <a:ea typeface="Cambria" panose="02040503050406030204" pitchFamily="18" charset="0"/>
              </a:rPr>
              <a:t>còn lại </a:t>
            </a:r>
            <a:r>
              <a:rPr lang="vi-VN" sz="2800" b="1" smtClean="0">
                <a:latin typeface="Cambria" panose="02040503050406030204" pitchFamily="18" charset="0"/>
                <a:ea typeface="Cambria" panose="02040503050406030204" pitchFamily="18" charset="0"/>
              </a:rPr>
              <a:t>qua </a:t>
            </a:r>
            <a:r>
              <a:rPr lang="vi-VN" sz="2800" b="1">
                <a:latin typeface="Cambria" panose="02040503050406030204" pitchFamily="18" charset="0"/>
                <a:ea typeface="Cambria" panose="02040503050406030204" pitchFamily="18" charset="0"/>
              </a:rPr>
              <a:t>sông được.</a:t>
            </a:r>
            <a:endParaRPr lang="en-US" sz="28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down)">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1"/>
                                        </p:tgtEl>
                                        <p:attrNameLst>
                                          <p:attrName>style.visibility</p:attrName>
                                        </p:attrNameLst>
                                      </p:cBhvr>
                                      <p:to>
                                        <p:strVal val="visible"/>
                                      </p:to>
                                    </p:set>
                                    <p:animEffect transition="in" filter="wipe(down)">
                                      <p:cBhvr>
                                        <p:cTn id="28" dur="500"/>
                                        <p:tgtEl>
                                          <p:spTgt spid="3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23"/>
                                        </p:tgtEl>
                                        <p:attrNameLst>
                                          <p:attrName>style.visibility</p:attrName>
                                        </p:attrNameLst>
                                      </p:cBhvr>
                                      <p:to>
                                        <p:strVal val="visible"/>
                                      </p:to>
                                    </p:set>
                                    <p:animEffect transition="in" filter="wipe(down)">
                                      <p:cBhvr>
                                        <p:cTn id="33" dur="500"/>
                                        <p:tgtEl>
                                          <p:spTgt spid="323"/>
                                        </p:tgtEl>
                                      </p:cBhvr>
                                    </p:animEffect>
                                  </p:childTnLst>
                                </p:cTn>
                              </p:par>
                              <p:par>
                                <p:cTn id="34" presetID="22" presetClass="entr" presetSubtype="4" fill="hold" nodeType="withEffect">
                                  <p:stCondLst>
                                    <p:cond delay="0"/>
                                  </p:stCondLst>
                                  <p:childTnLst>
                                    <p:set>
                                      <p:cBhvr>
                                        <p:cTn id="35" dur="1" fill="hold">
                                          <p:stCondLst>
                                            <p:cond delay="0"/>
                                          </p:stCondLst>
                                        </p:cTn>
                                        <p:tgtEl>
                                          <p:spTgt spid="325"/>
                                        </p:tgtEl>
                                        <p:attrNameLst>
                                          <p:attrName>style.visibility</p:attrName>
                                        </p:attrNameLst>
                                      </p:cBhvr>
                                      <p:to>
                                        <p:strVal val="visible"/>
                                      </p:to>
                                    </p:set>
                                    <p:animEffect transition="in" filter="wipe(down)">
                                      <p:cBhvr>
                                        <p:cTn id="36" dur="500"/>
                                        <p:tgtEl>
                                          <p:spTgt spid="3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7"/>
                                        </p:tgtEl>
                                        <p:attrNameLst>
                                          <p:attrName>style.visibility</p:attrName>
                                        </p:attrNameLst>
                                      </p:cBhvr>
                                      <p:to>
                                        <p:strVal val="visible"/>
                                      </p:to>
                                    </p:set>
                                    <p:animEffect transition="in" filter="wipe(down)">
                                      <p:cBhvr>
                                        <p:cTn id="41" dur="500"/>
                                        <p:tgtEl>
                                          <p:spTgt spid="3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8"/>
                                        </p:tgtEl>
                                        <p:attrNameLst>
                                          <p:attrName>style.visibility</p:attrName>
                                        </p:attrNameLst>
                                      </p:cBhvr>
                                      <p:to>
                                        <p:strVal val="visible"/>
                                      </p:to>
                                    </p:set>
                                    <p:animEffect transition="in" filter="wipe(down)">
                                      <p:cBhvr>
                                        <p:cTn id="46" dur="500"/>
                                        <p:tgtEl>
                                          <p:spTgt spid="3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9"/>
                                        </p:tgtEl>
                                        <p:attrNameLst>
                                          <p:attrName>style.visibility</p:attrName>
                                        </p:attrNameLst>
                                      </p:cBhvr>
                                      <p:to>
                                        <p:strVal val="visible"/>
                                      </p:to>
                                    </p:set>
                                    <p:animEffect transition="in" filter="wipe(down)">
                                      <p:cBhvr>
                                        <p:cTn id="51" dur="500"/>
                                        <p:tgtEl>
                                          <p:spTgt spid="3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30"/>
                                        </p:tgtEl>
                                        <p:attrNameLst>
                                          <p:attrName>style.visibility</p:attrName>
                                        </p:attrNameLst>
                                      </p:cBhvr>
                                      <p:to>
                                        <p:strVal val="visible"/>
                                      </p:to>
                                    </p:set>
                                    <p:animEffect transition="in" filter="wipe(down)">
                                      <p:cBhvr>
                                        <p:cTn id="56" dur="500"/>
                                        <p:tgtEl>
                                          <p:spTgt spid="330"/>
                                        </p:tgtEl>
                                      </p:cBhvr>
                                    </p:animEffect>
                                  </p:childTnLst>
                                </p:cTn>
                              </p:par>
                              <p:par>
                                <p:cTn id="57" presetID="22" presetClass="entr" presetSubtype="4" fill="hold" nodeType="withEffect">
                                  <p:stCondLst>
                                    <p:cond delay="0"/>
                                  </p:stCondLst>
                                  <p:childTnLst>
                                    <p:set>
                                      <p:cBhvr>
                                        <p:cTn id="58" dur="1" fill="hold">
                                          <p:stCondLst>
                                            <p:cond delay="0"/>
                                          </p:stCondLst>
                                        </p:cTn>
                                        <p:tgtEl>
                                          <p:spTgt spid="332"/>
                                        </p:tgtEl>
                                        <p:attrNameLst>
                                          <p:attrName>style.visibility</p:attrName>
                                        </p:attrNameLst>
                                      </p:cBhvr>
                                      <p:to>
                                        <p:strVal val="visible"/>
                                      </p:to>
                                    </p:set>
                                    <p:animEffect transition="in" filter="wipe(down)">
                                      <p:cBhvr>
                                        <p:cTn id="59" dur="500"/>
                                        <p:tgtEl>
                                          <p:spTgt spid="33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 calcmode="lin" valueType="num">
                                      <p:cBhvr additive="base">
                                        <p:cTn id="64" dur="500" fill="hold"/>
                                        <p:tgtEl>
                                          <p:spTgt spid="60"/>
                                        </p:tgtEl>
                                        <p:attrNameLst>
                                          <p:attrName>ppt_x</p:attrName>
                                        </p:attrNameLst>
                                      </p:cBhvr>
                                      <p:tavLst>
                                        <p:tav tm="0">
                                          <p:val>
                                            <p:strVal val="#ppt_x"/>
                                          </p:val>
                                        </p:tav>
                                        <p:tav tm="100000">
                                          <p:val>
                                            <p:strVal val="#ppt_x"/>
                                          </p:val>
                                        </p:tav>
                                      </p:tavLst>
                                    </p:anim>
                                    <p:anim calcmode="lin" valueType="num">
                                      <p:cBhvr additive="base">
                                        <p:cTn id="6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60"/>
                                        </p:tgtEl>
                                        <p:attrNameLst>
                                          <p:attrName>ppt_x</p:attrName>
                                        </p:attrNameLst>
                                      </p:cBhvr>
                                      <p:tavLst>
                                        <p:tav tm="0">
                                          <p:val>
                                            <p:strVal val="ppt_x"/>
                                          </p:val>
                                        </p:tav>
                                        <p:tav tm="100000">
                                          <p:val>
                                            <p:strVal val="ppt_x"/>
                                          </p:val>
                                        </p:tav>
                                      </p:tavLst>
                                    </p:anim>
                                    <p:anim calcmode="lin" valueType="num">
                                      <p:cBhvr additive="base">
                                        <p:cTn id="70" dur="500"/>
                                        <p:tgtEl>
                                          <p:spTgt spid="60"/>
                                        </p:tgtEl>
                                        <p:attrNameLst>
                                          <p:attrName>ppt_y</p:attrName>
                                        </p:attrNameLst>
                                      </p:cBhvr>
                                      <p:tavLst>
                                        <p:tav tm="0">
                                          <p:val>
                                            <p:strVal val="ppt_y"/>
                                          </p:val>
                                        </p:tav>
                                        <p:tav tm="100000">
                                          <p:val>
                                            <p:strVal val="1+ppt_h/2"/>
                                          </p:val>
                                        </p:tav>
                                      </p:tavLst>
                                    </p:anim>
                                    <p:set>
                                      <p:cBhvr>
                                        <p:cTn id="71" dur="1" fill="hold">
                                          <p:stCondLst>
                                            <p:cond delay="499"/>
                                          </p:stCondLst>
                                        </p:cTn>
                                        <p:tgtEl>
                                          <p:spTgt spid="6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63">
                                            <p:txEl>
                                              <p:pRg st="0" end="0"/>
                                            </p:txEl>
                                          </p:spTgt>
                                        </p:tgtEl>
                                        <p:attrNameLst>
                                          <p:attrName>style.visibility</p:attrName>
                                        </p:attrNameLst>
                                      </p:cBhvr>
                                      <p:to>
                                        <p:strVal val="visible"/>
                                      </p:to>
                                    </p:set>
                                    <p:animEffect transition="in" filter="wipe(down)">
                                      <p:cBhvr>
                                        <p:cTn id="76" dur="500"/>
                                        <p:tgtEl>
                                          <p:spTgt spid="63">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81" dur="500"/>
                                        <p:tgtEl>
                                          <p:spTgt spid="63">
                                            <p:txEl>
                                              <p:pRg st="0" end="0"/>
                                            </p:txEl>
                                          </p:spTgt>
                                        </p:tgtEl>
                                        <p:attrNameLst>
                                          <p:attrName>ppt_y</p:attrName>
                                        </p:attrNameLst>
                                      </p:cBhvr>
                                      <p:tavLst>
                                        <p:tav tm="0">
                                          <p:val>
                                            <p:strVal val="ppt_y"/>
                                          </p:val>
                                        </p:tav>
                                        <p:tav tm="100000">
                                          <p:val>
                                            <p:strVal val="1+ppt_h/2"/>
                                          </p:val>
                                        </p:tav>
                                      </p:tavLst>
                                    </p:anim>
                                    <p:set>
                                      <p:cBhvr>
                                        <p:cTn id="82" dur="1" fill="hold">
                                          <p:stCondLst>
                                            <p:cond delay="499"/>
                                          </p:stCondLst>
                                        </p:cTn>
                                        <p:tgtEl>
                                          <p:spTgt spid="63">
                                            <p:txEl>
                                              <p:pRg st="0" end="0"/>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37">
                                            <p:txEl>
                                              <p:pRg st="0" end="0"/>
                                            </p:txEl>
                                          </p:spTgt>
                                        </p:tgtEl>
                                        <p:attrNameLst>
                                          <p:attrName>style.visibility</p:attrName>
                                        </p:attrNameLst>
                                      </p:cBhvr>
                                      <p:to>
                                        <p:strVal val="visible"/>
                                      </p:to>
                                    </p:set>
                                    <p:animEffect transition="in" filter="wipe(down)">
                                      <p:cBhvr>
                                        <p:cTn id="87" dur="500"/>
                                        <p:tgtEl>
                                          <p:spTgt spid="33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37">
                                            <p:txEl>
                                              <p:pRg st="1" end="1"/>
                                            </p:txEl>
                                          </p:spTgt>
                                        </p:tgtEl>
                                        <p:attrNameLst>
                                          <p:attrName>style.visibility</p:attrName>
                                        </p:attrNameLst>
                                      </p:cBhvr>
                                      <p:to>
                                        <p:strVal val="visible"/>
                                      </p:to>
                                    </p:set>
                                    <p:animEffect transition="in" filter="wipe(down)">
                                      <p:cBhvr>
                                        <p:cTn id="92" dur="500"/>
                                        <p:tgtEl>
                                          <p:spTgt spid="337">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37">
                                            <p:txEl>
                                              <p:pRg st="2" end="2"/>
                                            </p:txEl>
                                          </p:spTgt>
                                        </p:tgtEl>
                                        <p:attrNameLst>
                                          <p:attrName>style.visibility</p:attrName>
                                        </p:attrNameLst>
                                      </p:cBhvr>
                                      <p:to>
                                        <p:strVal val="visible"/>
                                      </p:to>
                                    </p:set>
                                    <p:animEffect transition="in" filter="wipe(down)">
                                      <p:cBhvr>
                                        <p:cTn id="97"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P spid="60" grpId="0"/>
      <p:bldP spid="60" grpId="1"/>
      <p:bldP spid="63" grpId="0" build="p"/>
      <p:bldP spid="63"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42607"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buClr>
                  <a:srgbClr val="000000"/>
                </a:buClr>
              </a:pPr>
              <a:r>
                <a:rPr lang="en-US" sz="6600" b="1" kern="0">
                  <a:solidFill>
                    <a:srgbClr val="000000"/>
                  </a:solidFill>
                  <a:latin typeface="Arial"/>
                  <a:cs typeface="Arial"/>
                  <a:sym typeface="Arial"/>
                </a:rPr>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38625" y="2948755"/>
            <a:ext cx="3714750" cy="3714750"/>
          </a:xfrm>
          <a:prstGeom prst="rect">
            <a:avLst/>
          </a:prstGeom>
        </p:spPr>
      </p:pic>
    </p:spTree>
    <p:extLst>
      <p:ext uri="{BB962C8B-B14F-4D97-AF65-F5344CB8AC3E}">
        <p14:creationId xmlns:p14="http://schemas.microsoft.com/office/powerpoint/2010/main" val="1732658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2945" b="44001"/>
          <a:stretch>
            <a:fillRect/>
          </a:stretch>
        </p:blipFill>
        <p:spPr>
          <a:xfrm>
            <a:off x="-31531" y="2238970"/>
            <a:ext cx="12222079" cy="4619030"/>
          </a:xfrm>
          <a:prstGeom prst="rect">
            <a:avLst/>
          </a:prstGeom>
        </p:spPr>
      </p:pic>
      <p:pic>
        <p:nvPicPr>
          <p:cNvPr id="14" name="Picture 13">
            <a:extLst>
              <a:ext uri="{FF2B5EF4-FFF2-40B4-BE49-F238E27FC236}">
                <a16:creationId xmlns:a16="http://schemas.microsoft.com/office/drawing/2014/main" id="{FA26C857-65AE-4A6F-AFE6-0EC00FDEAB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5511" y="185513"/>
            <a:ext cx="7811145" cy="5048846"/>
          </a:xfrm>
          <a:prstGeom prst="rect">
            <a:avLst/>
          </a:prstGeom>
        </p:spPr>
      </p:pic>
      <p:sp>
        <p:nvSpPr>
          <p:cNvPr id="16" name="TextBox 15">
            <a:extLst>
              <a:ext uri="{FF2B5EF4-FFF2-40B4-BE49-F238E27FC236}">
                <a16:creationId xmlns:a16="http://schemas.microsoft.com/office/drawing/2014/main" id="{D3E64151-5439-BF8F-4052-2F17A3FD529D}"/>
              </a:ext>
            </a:extLst>
          </p:cNvPr>
          <p:cNvSpPr txBox="1"/>
          <p:nvPr/>
        </p:nvSpPr>
        <p:spPr>
          <a:xfrm>
            <a:off x="4311239" y="1766752"/>
            <a:ext cx="3536546"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smtClean="0">
                <a:solidFill>
                  <a:srgbClr val="FF0000"/>
                </a:solidFill>
                <a:latin typeface="Calibri"/>
                <a:cs typeface="Times New Roman" panose="02020603050405020304" pitchFamily="18" charset="0"/>
              </a:rPr>
              <a:t>Đố bạn</a:t>
            </a:r>
            <a:endParaRPr kumimoji="0" lang="en-US" sz="88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endParaRPr>
          </a:p>
        </p:txBody>
      </p:sp>
      <p:pic>
        <p:nvPicPr>
          <p:cNvPr id="23" name="Picture 22" descr="A picture containing clipart&#10;&#10;Description automatically generated">
            <a:extLst>
              <a:ext uri="{FF2B5EF4-FFF2-40B4-BE49-F238E27FC236}">
                <a16:creationId xmlns:a16="http://schemas.microsoft.com/office/drawing/2014/main" id="{E7DF1B56-0381-2065-7B2E-7963A8D36EB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8071400" y="3010452"/>
            <a:ext cx="5185139" cy="4147912"/>
          </a:xfrm>
          <a:prstGeom prst="rect">
            <a:avLst/>
          </a:prstGeom>
        </p:spPr>
      </p:pic>
      <p:pic>
        <p:nvPicPr>
          <p:cNvPr id="24" name="Picture 23" descr="Engineering drawing&#10;&#10;Description automatically generated">
            <a:extLst>
              <a:ext uri="{FF2B5EF4-FFF2-40B4-BE49-F238E27FC236}">
                <a16:creationId xmlns:a16="http://schemas.microsoft.com/office/drawing/2014/main" id="{166893F5-D57D-921B-B455-3EC419CC85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88" b="94298" l="10000" r="90000">
                        <a14:foregroundMark x1="49461" y1="86939" x2="49272" y2="92964"/>
                        <a14:foregroundMark x1="50916" y1="56288" x2="50916" y2="65305"/>
                        <a14:foregroundMark x1="40701" y1="57663" x2="39057" y2="69672"/>
                        <a14:foregroundMark x1="48167" y1="90497" x2="47089" y2="94298"/>
                        <a14:backgroundMark x1="44340" y1="22887" x2="56388" y2="39588"/>
                        <a14:backgroundMark x1="49811" y1="91589" x2="49084" y2="92964"/>
                        <a14:backgroundMark x1="49461" y1="89931" x2="49272" y2="92681"/>
                        <a14:backgroundMark x1="46900" y1="94056" x2="47628" y2="94581"/>
                      </a14:backgroundRemoval>
                    </a14:imgEffect>
                  </a14:imgLayer>
                </a14:imgProps>
              </a:ext>
              <a:ext uri="{28A0092B-C50C-407E-A947-70E740481C1C}">
                <a14:useLocalDpi xmlns:a14="http://schemas.microsoft.com/office/drawing/2010/main" val="0"/>
              </a:ext>
            </a:extLst>
          </a:blip>
          <a:srcRect l="33352" t="43327" r="33220" b="4226"/>
          <a:stretch/>
        </p:blipFill>
        <p:spPr>
          <a:xfrm>
            <a:off x="-271566" y="2958676"/>
            <a:ext cx="3871236" cy="4049506"/>
          </a:xfrm>
          <a:prstGeom prst="rect">
            <a:avLst/>
          </a:prstGeom>
        </p:spPr>
      </p:pic>
    </p:spTree>
    <p:extLst>
      <p:ext uri="{BB962C8B-B14F-4D97-AF65-F5344CB8AC3E}">
        <p14:creationId xmlns:p14="http://schemas.microsoft.com/office/powerpoint/2010/main" val="2474052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subTnLst>
                                    <p:audio>
                                      <p:cMediaNode vol="100000">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884371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ởi động Vũ điệu rửa tay cho học sinh lớ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8145" y="263236"/>
            <a:ext cx="10792691" cy="6262254"/>
          </a:xfrm>
          <a:prstGeom prst="rect">
            <a:avLst/>
          </a:prstGeom>
        </p:spPr>
      </p:pic>
    </p:spTree>
    <p:extLst>
      <p:ext uri="{BB962C8B-B14F-4D97-AF65-F5344CB8AC3E}">
        <p14:creationId xmlns:p14="http://schemas.microsoft.com/office/powerpoint/2010/main" val="3663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1949023"/>
            <a:ext cx="10272000" cy="763600"/>
          </a:xfrm>
          <a:prstGeom prst="rect">
            <a:avLst/>
          </a:prstGeom>
        </p:spPr>
        <p:txBody>
          <a:bodyPr spcFirstLastPara="1" wrap="square" lIns="121900" tIns="121900" rIns="121900" bIns="121900" anchor="t" anchorCtr="0">
            <a:noAutofit/>
          </a:bodyPr>
          <a:lstStyle/>
          <a:p>
            <a:r>
              <a:rPr lang="en-US" sz="4000" smtClean="0">
                <a:solidFill>
                  <a:srgbClr val="FF0000"/>
                </a:solidFill>
                <a:latin typeface="Cambria" panose="02040503050406030204" pitchFamily="18" charset="0"/>
                <a:ea typeface="Cambria" panose="02040503050406030204" pitchFamily="18" charset="0"/>
                <a:cs typeface="Calibri" panose="020F0502020204030204" pitchFamily="34" charset="0"/>
              </a:rPr>
              <a:t>a. 7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tấn</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smtClean="0">
                <a:solidFill>
                  <a:srgbClr val="FF0000"/>
                </a:solidFill>
                <a:latin typeface="Cambria" panose="02040503050406030204" pitchFamily="18" charset="0"/>
                <a:ea typeface="Cambria" panose="02040503050406030204" pitchFamily="18" charset="0"/>
                <a:cs typeface="Calibri" panose="020F0502020204030204" pitchFamily="34" charset="0"/>
              </a:rPr>
              <a:t>…?...  kg</a:t>
            </a:r>
            <a:endParaRPr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2307448" y="1734772"/>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52;p35">
            <a:extLst>
              <a:ext uri="{FF2B5EF4-FFF2-40B4-BE49-F238E27FC236}">
                <a16:creationId xmlns:a16="http://schemas.microsoft.com/office/drawing/2014/main" id="{9BFE939C-077B-48C7-936A-B3EA0227804A}"/>
              </a:ext>
            </a:extLst>
          </p:cNvPr>
          <p:cNvSpPr txBox="1">
            <a:spLocks/>
          </p:cNvSpPr>
          <p:nvPr/>
        </p:nvSpPr>
        <p:spPr>
          <a:xfrm>
            <a:off x="1513068" y="295568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Boogaloo"/>
              <a:buNone/>
              <a:defRPr sz="3200" b="1" i="0" u="none" strike="noStrike" cap="none">
                <a:solidFill>
                  <a:schemeClr val="lt1"/>
                </a:solidFill>
                <a:latin typeface="Boogaloo"/>
                <a:ea typeface="Boogaloo"/>
                <a:cs typeface="Boogaloo"/>
                <a:sym typeface="Boogaloo"/>
              </a:defRPr>
            </a:lvl1pPr>
            <a:lvl2pPr marR="0" lvl="1"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2pPr>
            <a:lvl3pPr marR="0" lvl="2"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3pPr>
            <a:lvl4pPr marR="0" lvl="3"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4pPr>
            <a:lvl5pPr marR="0" lvl="4"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5pPr>
            <a:lvl6pPr marR="0" lvl="5"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6pPr>
            <a:lvl7pPr marR="0" lvl="6"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7pPr>
            <a:lvl8pPr marR="0" lvl="7"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8pPr>
            <a:lvl9pPr marR="0" lvl="8"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9pPr>
          </a:lstStyle>
          <a:p>
            <a:r>
              <a:rPr lang="en-US" sz="4000" kern="0" smtClean="0">
                <a:solidFill>
                  <a:srgbClr val="FF0000"/>
                </a:solidFill>
                <a:latin typeface="Cambria" panose="02040503050406030204" pitchFamily="18" charset="0"/>
                <a:ea typeface="Cambria" panose="02040503050406030204" pitchFamily="18" charset="0"/>
                <a:cs typeface="Calibri" panose="020F0502020204030204" pitchFamily="34" charset="0"/>
              </a:rPr>
              <a:t>b.  9 000 kg = …?... tạ</a:t>
            </a:r>
            <a:endParaRPr lang="en-US" sz="4000" kern="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67" name="Google Shape;254;p35"/>
          <p:cNvSpPr/>
          <p:nvPr/>
        </p:nvSpPr>
        <p:spPr>
          <a:xfrm>
            <a:off x="2307448" y="2752164"/>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52;p35">
            <a:extLst>
              <a:ext uri="{FF2B5EF4-FFF2-40B4-BE49-F238E27FC236}">
                <a16:creationId xmlns:a16="http://schemas.microsoft.com/office/drawing/2014/main" id="{38CFE76C-E58D-4F33-9090-9EBACB251688}"/>
              </a:ext>
            </a:extLst>
          </p:cNvPr>
          <p:cNvSpPr txBox="1">
            <a:spLocks/>
          </p:cNvSpPr>
          <p:nvPr/>
        </p:nvSpPr>
        <p:spPr>
          <a:xfrm>
            <a:off x="1995424" y="4075329"/>
            <a:ext cx="844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Boogaloo"/>
              <a:buNone/>
              <a:defRPr sz="3200" b="1" i="0" u="none" strike="noStrike" cap="none">
                <a:solidFill>
                  <a:schemeClr val="lt1"/>
                </a:solidFill>
                <a:latin typeface="Boogaloo"/>
                <a:ea typeface="Boogaloo"/>
                <a:cs typeface="Boogaloo"/>
                <a:sym typeface="Boogaloo"/>
              </a:defRPr>
            </a:lvl1pPr>
            <a:lvl2pPr marR="0" lvl="1"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2pPr>
            <a:lvl3pPr marR="0" lvl="2"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3pPr>
            <a:lvl4pPr marR="0" lvl="3"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4pPr>
            <a:lvl5pPr marR="0" lvl="4"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5pPr>
            <a:lvl6pPr marR="0" lvl="5"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6pPr>
            <a:lvl7pPr marR="0" lvl="6"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7pPr>
            <a:lvl8pPr marR="0" lvl="7"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8pPr>
            <a:lvl9pPr marR="0" lvl="8"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9pPr>
          </a:lstStyle>
          <a:p>
            <a:r>
              <a:rPr lang="en-US" sz="4000" kern="0" smtClean="0">
                <a:solidFill>
                  <a:srgbClr val="FF0000"/>
                </a:solidFill>
                <a:latin typeface="Cambria" panose="02040503050406030204" pitchFamily="18" charset="0"/>
                <a:ea typeface="Cambria" panose="02040503050406030204" pitchFamily="18" charset="0"/>
                <a:cs typeface="Calibri" panose="020F0502020204030204" pitchFamily="34" charset="0"/>
              </a:rPr>
              <a:t>c. 50 kg = …?..yến</a:t>
            </a:r>
            <a:endParaRPr lang="en-US" sz="4000" kern="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69" name="Google Shape;254;p35"/>
          <p:cNvSpPr/>
          <p:nvPr/>
        </p:nvSpPr>
        <p:spPr>
          <a:xfrm>
            <a:off x="2307448" y="3851073"/>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52;p35"/>
          <p:cNvSpPr txBox="1">
            <a:spLocks/>
          </p:cNvSpPr>
          <p:nvPr/>
        </p:nvSpPr>
        <p:spPr>
          <a:xfrm>
            <a:off x="1081024" y="61258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Boogaloo"/>
              <a:buNone/>
              <a:defRPr sz="3200" b="1" i="0" u="none" strike="noStrike" cap="none">
                <a:solidFill>
                  <a:schemeClr val="lt1"/>
                </a:solidFill>
                <a:latin typeface="Boogaloo"/>
                <a:ea typeface="Boogaloo"/>
                <a:cs typeface="Boogaloo"/>
                <a:sym typeface="Boogaloo"/>
              </a:defRPr>
            </a:lvl1pPr>
            <a:lvl2pPr marR="0" lvl="1"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2pPr>
            <a:lvl3pPr marR="0" lvl="2"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3pPr>
            <a:lvl4pPr marR="0" lvl="3"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4pPr>
            <a:lvl5pPr marR="0" lvl="4"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5pPr>
            <a:lvl6pPr marR="0" lvl="5"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6pPr>
            <a:lvl7pPr marR="0" lvl="6"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7pPr>
            <a:lvl8pPr marR="0" lvl="7"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8pPr>
            <a:lvl9pPr marR="0" lvl="8" algn="ctr" rtl="0">
              <a:lnSpc>
                <a:spcPct val="100000"/>
              </a:lnSpc>
              <a:spcBef>
                <a:spcPts val="0"/>
              </a:spcBef>
              <a:spcAft>
                <a:spcPts val="0"/>
              </a:spcAft>
              <a:buClr>
                <a:schemeClr val="dk1"/>
              </a:buClr>
              <a:buSzPts val="3200"/>
              <a:buFont typeface="Boogaloo"/>
              <a:buNone/>
              <a:defRPr sz="3200" b="1" i="0" u="none" strike="noStrike" cap="none">
                <a:solidFill>
                  <a:schemeClr val="dk1"/>
                </a:solidFill>
                <a:latin typeface="Boogaloo"/>
                <a:ea typeface="Boogaloo"/>
                <a:cs typeface="Boogaloo"/>
                <a:sym typeface="Boogaloo"/>
              </a:defRPr>
            </a:lvl9pPr>
          </a:lstStyle>
          <a:p>
            <a:r>
              <a:rPr lang="en-US" sz="4000" kern="0" smtClean="0">
                <a:solidFill>
                  <a:schemeClr val="bg1"/>
                </a:solidFill>
                <a:latin typeface="Cambria" panose="02040503050406030204" pitchFamily="18" charset="0"/>
                <a:ea typeface="Cambria" panose="02040503050406030204" pitchFamily="18" charset="0"/>
                <a:cs typeface="Calibri" panose="020F0502020204030204" pitchFamily="34" charset="0"/>
              </a:rPr>
              <a:t>Làm bảng con</a:t>
            </a:r>
            <a:endParaRPr lang="en-US" sz="4000" kern="0"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pic>
        <p:nvPicPr>
          <p:cNvPr id="9" name="anime-wow-sound-effect">
            <a:hlinkClick r:id="" action="ppaction://media"/>
            <a:extLst>
              <a:ext uri="{FF2B5EF4-FFF2-40B4-BE49-F238E27FC236}">
                <a16:creationId xmlns:a16="http://schemas.microsoft.com/office/drawing/2014/main"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281936" y="265911"/>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69721282-2945-465F-990A-34AFAA08C4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3530663" y="3654896"/>
            <a:ext cx="4410702" cy="2062103"/>
          </a:xfrm>
          <a:prstGeom prst="rect">
            <a:avLst/>
          </a:prstGeom>
          <a:noFill/>
        </p:spPr>
        <p:txBody>
          <a:bodyPr wrap="square" rtlCol="0">
            <a:spAutoFit/>
          </a:bodyPr>
          <a:lstStyle/>
          <a:p>
            <a:pPr algn="ctr"/>
            <a:r>
              <a:rPr lang="en-US" sz="3200" b="1" smtClean="0">
                <a:solidFill>
                  <a:srgbClr val="FF0000"/>
                </a:solidFill>
                <a:latin typeface="Cambria" panose="02040503050406030204" pitchFamily="18" charset="0"/>
                <a:ea typeface="Cambria" panose="02040503050406030204" pitchFamily="18" charset="0"/>
              </a:rPr>
              <a:t>Tóm tắt</a:t>
            </a:r>
          </a:p>
          <a:p>
            <a:r>
              <a:rPr lang="en-US" sz="3200" b="1" smtClean="0">
                <a:solidFill>
                  <a:srgbClr val="FF0000"/>
                </a:solidFill>
                <a:latin typeface="Cambria" panose="02040503050406030204" pitchFamily="18" charset="0"/>
                <a:ea typeface="Cambria" panose="02040503050406030204" pitchFamily="18" charset="0"/>
              </a:rPr>
              <a:t>Bố + mẹ             :  80 kg</a:t>
            </a:r>
          </a:p>
          <a:p>
            <a:r>
              <a:rPr lang="en-US" sz="3200" b="1" smtClean="0">
                <a:solidFill>
                  <a:srgbClr val="FF0000"/>
                </a:solidFill>
                <a:latin typeface="Cambria" panose="02040503050406030204" pitchFamily="18" charset="0"/>
                <a:ea typeface="Cambria" panose="02040503050406030204" pitchFamily="18" charset="0"/>
              </a:rPr>
              <a:t>Bố + mẹ + con :  1  tạ</a:t>
            </a:r>
          </a:p>
          <a:p>
            <a:r>
              <a:rPr lang="en-US" sz="3200" b="1" smtClean="0">
                <a:solidFill>
                  <a:srgbClr val="FF0000"/>
                </a:solidFill>
                <a:latin typeface="Cambria" panose="02040503050406030204" pitchFamily="18" charset="0"/>
                <a:ea typeface="Cambria" panose="02040503050406030204" pitchFamily="18" charset="0"/>
              </a:rPr>
              <a:t>                    Con  :  ?  kg</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
        <p:nvSpPr>
          <p:cNvPr id="20" name="Google Shape;252;p35"/>
          <p:cNvSpPr txBox="1">
            <a:spLocks/>
          </p:cNvSpPr>
          <p:nvPr/>
        </p:nvSpPr>
        <p:spPr>
          <a:xfrm>
            <a:off x="824358" y="3605612"/>
            <a:ext cx="11001877"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kern="0" smtClean="0">
                <a:solidFill>
                  <a:srgbClr val="FF0000"/>
                </a:solidFill>
                <a:latin typeface="Cambria" panose="02040503050406030204" pitchFamily="18" charset="0"/>
                <a:ea typeface="Cambria" panose="02040503050406030204" pitchFamily="18" charset="0"/>
                <a:cs typeface="Calibri" panose="020F0502020204030204" pitchFamily="34" charset="0"/>
              </a:rPr>
              <a:t>Với bài tập này em đã sử dụng kiến thức gì?</a:t>
            </a:r>
            <a:endParaRPr lang="en-US" sz="4000" kern="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0" nodeType="clickEffect">
                                  <p:stCondLst>
                                    <p:cond delay="0"/>
                                  </p:stCondLst>
                                  <p:childTnLst>
                                    <p:anim calcmode="lin" valueType="num">
                                      <p:cBhvr additive="base">
                                        <p:cTn id="31"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p:tgtEl>
                                          <p:spTgt spid="5">
                                            <p:txEl>
                                              <p:pRg st="0" end="0"/>
                                            </p:txEl>
                                          </p:spTgt>
                                        </p:tgtEl>
                                        <p:attrNameLst>
                                          <p:attrName>ppt_y</p:attrName>
                                        </p:attrNameLst>
                                      </p:cBhvr>
                                      <p:tavLst>
                                        <p:tav tm="0">
                                          <p:val>
                                            <p:strVal val="ppt_y"/>
                                          </p:val>
                                        </p:tav>
                                        <p:tav tm="100000">
                                          <p:val>
                                            <p:strVal val="1+ppt_h/2"/>
                                          </p:val>
                                        </p:tav>
                                      </p:tavLst>
                                    </p:anim>
                                    <p:set>
                                      <p:cBhvr>
                                        <p:cTn id="33" dur="1" fill="hold">
                                          <p:stCondLst>
                                            <p:cond delay="499"/>
                                          </p:stCondLst>
                                        </p:cTn>
                                        <p:tgtEl>
                                          <p:spTgt spid="5">
                                            <p:txEl>
                                              <p:pRg st="0" end="0"/>
                                            </p:txEl>
                                          </p:spTgt>
                                        </p:tgtEl>
                                        <p:attrNameLst>
                                          <p:attrName>style.visibility</p:attrName>
                                        </p:attrNameLst>
                                      </p:cBhvr>
                                      <p:to>
                                        <p:strVal val="hidden"/>
                                      </p:to>
                                    </p:set>
                                  </p:childTnLst>
                                </p:cTn>
                              </p:par>
                              <p:par>
                                <p:cTn id="34" presetID="2" presetClass="exit" presetSubtype="4" fill="hold" grpId="0" nodeType="withEffect">
                                  <p:stCondLst>
                                    <p:cond delay="0"/>
                                  </p:stCondLst>
                                  <p:childTnLst>
                                    <p:anim calcmode="lin" valueType="num">
                                      <p:cBhvr additive="base">
                                        <p:cTn id="35" dur="500"/>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p:tgtEl>
                                          <p:spTgt spid="5">
                                            <p:txEl>
                                              <p:pRg st="1" end="1"/>
                                            </p:txEl>
                                          </p:spTgt>
                                        </p:tgtEl>
                                        <p:attrNameLst>
                                          <p:attrName>ppt_y</p:attrName>
                                        </p:attrNameLst>
                                      </p:cBhvr>
                                      <p:tavLst>
                                        <p:tav tm="0">
                                          <p:val>
                                            <p:strVal val="ppt_y"/>
                                          </p:val>
                                        </p:tav>
                                        <p:tav tm="100000">
                                          <p:val>
                                            <p:strVal val="1+ppt_h/2"/>
                                          </p:val>
                                        </p:tav>
                                      </p:tavLst>
                                    </p:anim>
                                    <p:set>
                                      <p:cBhvr>
                                        <p:cTn id="37" dur="1" fill="hold">
                                          <p:stCondLst>
                                            <p:cond delay="499"/>
                                          </p:stCondLst>
                                        </p:cTn>
                                        <p:tgtEl>
                                          <p:spTgt spid="5">
                                            <p:txEl>
                                              <p:pRg st="1" end="1"/>
                                            </p:txEl>
                                          </p:spTgt>
                                        </p:tgtEl>
                                        <p:attrNameLst>
                                          <p:attrName>style.visibility</p:attrName>
                                        </p:attrNameLst>
                                      </p:cBhvr>
                                      <p:to>
                                        <p:strVal val="hidden"/>
                                      </p:to>
                                    </p:set>
                                  </p:childTnLst>
                                </p:cTn>
                              </p:par>
                              <p:par>
                                <p:cTn id="38" presetID="2" presetClass="exit" presetSubtype="4" fill="hold" grpId="0" nodeType="withEffect">
                                  <p:stCondLst>
                                    <p:cond delay="0"/>
                                  </p:stCondLst>
                                  <p:childTnLst>
                                    <p:anim calcmode="lin" valueType="num">
                                      <p:cBhvr additive="base">
                                        <p:cTn id="39" dur="500"/>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0" dur="500"/>
                                        <p:tgtEl>
                                          <p:spTgt spid="5">
                                            <p:txEl>
                                              <p:pRg st="2" end="2"/>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5">
                                            <p:txEl>
                                              <p:pRg st="2" end="2"/>
                                            </p:txEl>
                                          </p:spTgt>
                                        </p:tgtEl>
                                        <p:attrNameLst>
                                          <p:attrName>style.visibility</p:attrName>
                                        </p:attrNameLst>
                                      </p:cBhvr>
                                      <p:to>
                                        <p:strVal val="hidden"/>
                                      </p:to>
                                    </p:set>
                                  </p:childTnLst>
                                </p:cTn>
                              </p:par>
                              <p:par>
                                <p:cTn id="42" presetID="2" presetClass="exit" presetSubtype="4" fill="hold" grpId="0" nodeType="withEffect">
                                  <p:stCondLst>
                                    <p:cond delay="0"/>
                                  </p:stCondLst>
                                  <p:childTnLst>
                                    <p:anim calcmode="lin" valueType="num">
                                      <p:cBhvr additive="base">
                                        <p:cTn id="43" dur="500"/>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p:tgtEl>
                                          <p:spTgt spid="5">
                                            <p:txEl>
                                              <p:pRg st="3" end="3"/>
                                            </p:txEl>
                                          </p:spTgt>
                                        </p:tgtEl>
                                        <p:attrNameLst>
                                          <p:attrName>ppt_y</p:attrName>
                                        </p:attrNameLst>
                                      </p:cBhvr>
                                      <p:tavLst>
                                        <p:tav tm="0">
                                          <p:val>
                                            <p:strVal val="ppt_y"/>
                                          </p:val>
                                        </p:tav>
                                        <p:tav tm="100000">
                                          <p:val>
                                            <p:strVal val="1+ppt_h/2"/>
                                          </p:val>
                                        </p:tav>
                                      </p:tavLst>
                                    </p:anim>
                                    <p:set>
                                      <p:cBhvr>
                                        <p:cTn id="45" dur="1" fill="hold">
                                          <p:stCondLst>
                                            <p:cond delay="499"/>
                                          </p:stCondLst>
                                        </p:cTn>
                                        <p:tgtEl>
                                          <p:spTgt spid="5">
                                            <p:txEl>
                                              <p:pRg st="3" end="3"/>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53252" y="1851940"/>
            <a:ext cx="11410121" cy="2062103"/>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endParaRPr lang="en-US" sz="3200" smtClean="0">
              <a:solidFill>
                <a:srgbClr val="000000"/>
              </a:solidFill>
              <a:latin typeface="Cambria" panose="02040503050406030204" pitchFamily="18" charset="0"/>
              <a:ea typeface="Cambria" panose="02040503050406030204" pitchFamily="18" charset="0"/>
            </a:endParaRPr>
          </a:p>
          <a:p>
            <a:pPr algn="just"/>
            <a:endParaRPr lang="en-US" sz="3200">
              <a:solidFill>
                <a:srgbClr val="000000"/>
              </a:solidFill>
              <a:latin typeface="Cambria" panose="02040503050406030204" pitchFamily="18" charset="0"/>
              <a:ea typeface="Cambria" panose="02040503050406030204" pitchFamily="18" charset="0"/>
            </a:endParaRPr>
          </a:p>
          <a:p>
            <a:pPr algn="just"/>
            <a:r>
              <a:rPr lang="en-US" sz="3200" b="0" i="0" smtClean="0">
                <a:solidFill>
                  <a:srgbClr val="000000"/>
                </a:solidFill>
                <a:effectLst/>
                <a:latin typeface="Cambria" panose="02040503050406030204" pitchFamily="18" charset="0"/>
                <a:ea typeface="Cambria" panose="02040503050406030204" pitchFamily="18" charset="0"/>
              </a:rPr>
              <a:t>c</a:t>
            </a:r>
            <a:r>
              <a:rPr lang="en-US" sz="3200" b="0" i="0" dirty="0">
                <a:solidFill>
                  <a:srgbClr val="000000"/>
                </a:solidFill>
                <a:effectLst/>
                <a:latin typeface="Cambria" panose="02040503050406030204" pitchFamily="18" charset="0"/>
                <a:ea typeface="Cambria" panose="02040503050406030204" pitchFamily="18" charset="0"/>
              </a:rPr>
              <a:t>)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0FD0DF19-053F-2ED2-D214-A86C639AF1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78385" y="1721265"/>
            <a:ext cx="1527852" cy="1001742"/>
          </a:xfrm>
          <a:prstGeom prst="rect">
            <a:avLst/>
          </a:prstGeom>
        </p:spPr>
      </p:pic>
      <p:pic>
        <p:nvPicPr>
          <p:cNvPr id="5" name="Picture 2">
            <a:extLst>
              <a:ext uri="{FF2B5EF4-FFF2-40B4-BE49-F238E27FC236}">
                <a16:creationId xmlns:a16="http://schemas.microsoft.com/office/drawing/2014/main" id="{51BB055B-EF49-5998-84C6-2C66BF958C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14197" y="1703582"/>
            <a:ext cx="1527852" cy="1001742"/>
          </a:xfrm>
          <a:prstGeom prst="rect">
            <a:avLst/>
          </a:prstGeom>
        </p:spPr>
      </p:pic>
      <p:pic>
        <p:nvPicPr>
          <p:cNvPr id="6" name="Picture 5">
            <a:extLst>
              <a:ext uri="{FF2B5EF4-FFF2-40B4-BE49-F238E27FC236}">
                <a16:creationId xmlns:a16="http://schemas.microsoft.com/office/drawing/2014/main" id="{5E21FADD-5F16-6950-0F26-02C6680CD36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989565" y="3164925"/>
            <a:ext cx="1399307" cy="1021634"/>
          </a:xfrm>
          <a:prstGeom prst="rect">
            <a:avLst/>
          </a:prstGeom>
        </p:spPr>
      </p:pic>
      <p:pic>
        <p:nvPicPr>
          <p:cNvPr id="7" name="Picture 5">
            <a:extLst>
              <a:ext uri="{FF2B5EF4-FFF2-40B4-BE49-F238E27FC236}">
                <a16:creationId xmlns:a16="http://schemas.microsoft.com/office/drawing/2014/main" id="{8006E92F-6470-6A3D-B0D9-10543B804E6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58553" y="3214745"/>
            <a:ext cx="1399307" cy="1021634"/>
          </a:xfrm>
          <a:prstGeom prst="rect">
            <a:avLst/>
          </a:prstGeom>
        </p:spPr>
      </p:pic>
      <p:sp>
        <p:nvSpPr>
          <p:cNvPr id="16" name="Speech Bubble: Rectangle with Corners Rounded 6">
            <a:extLst>
              <a:ext uri="{FF2B5EF4-FFF2-40B4-BE49-F238E27FC236}">
                <a16:creationId xmlns:a16="http://schemas.microsoft.com/office/drawing/2014/main" id="{BE65EA63-FBA3-43A7-B12A-8C4A0E31F150}"/>
              </a:ext>
            </a:extLst>
          </p:cNvPr>
          <p:cNvSpPr/>
          <p:nvPr/>
        </p:nvSpPr>
        <p:spPr>
          <a:xfrm>
            <a:off x="1437468" y="4501628"/>
            <a:ext cx="7732658" cy="997916"/>
          </a:xfrm>
          <a:prstGeom prst="wedgeRoundRectCallout">
            <a:avLst>
              <a:gd name="adj1" fmla="val -62720"/>
              <a:gd name="adj2" fmla="val 5707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b="1">
                <a:solidFill>
                  <a:schemeClr val="tx1"/>
                </a:solidFill>
                <a:latin typeface="Times New Roman" panose="02020603050405020304" pitchFamily="18" charset="0"/>
                <a:cs typeface="Times New Roman" panose="02020603050405020304" pitchFamily="18" charset="0"/>
              </a:rPr>
              <a:t>Với bài tập </a:t>
            </a:r>
            <a:r>
              <a:rPr lang="vi-VN" sz="3200" b="1" smtClean="0">
                <a:solidFill>
                  <a:schemeClr val="tx1"/>
                </a:solidFill>
                <a:latin typeface="Times New Roman" panose="02020603050405020304" pitchFamily="18" charset="0"/>
                <a:cs typeface="Times New Roman" panose="02020603050405020304" pitchFamily="18" charset="0"/>
              </a:rPr>
              <a:t>này</a:t>
            </a:r>
            <a:r>
              <a:rPr lang="en-US" sz="3200" b="1" smtClean="0">
                <a:solidFill>
                  <a:schemeClr val="tx1"/>
                </a:solidFill>
                <a:latin typeface="Times New Roman" panose="02020603050405020304" pitchFamily="18" charset="0"/>
                <a:cs typeface="Times New Roman" panose="02020603050405020304" pitchFamily="18" charset="0"/>
              </a:rPr>
              <a:t>,</a:t>
            </a:r>
            <a:r>
              <a:rPr lang="vi-VN" sz="3200" b="1" smtClean="0">
                <a:solidFill>
                  <a:schemeClr val="tx1"/>
                </a:solidFill>
                <a:latin typeface="Times New Roman" panose="02020603050405020304" pitchFamily="18" charset="0"/>
                <a:cs typeface="Times New Roman" panose="02020603050405020304" pitchFamily="18" charset="0"/>
              </a:rPr>
              <a:t> </a:t>
            </a:r>
            <a:r>
              <a:rPr lang="vi-VN" sz="3200" b="1">
                <a:solidFill>
                  <a:schemeClr val="tx1"/>
                </a:solidFill>
                <a:latin typeface="Times New Roman" panose="02020603050405020304" pitchFamily="18" charset="0"/>
                <a:cs typeface="Times New Roman" panose="02020603050405020304" pitchFamily="18" charset="0"/>
              </a:rPr>
              <a:t>để tính kết quả ta thực hiện như thế nào?</a:t>
            </a:r>
          </a:p>
        </p:txBody>
      </p:sp>
      <p:sp>
        <p:nvSpPr>
          <p:cNvPr id="17" name="Speech Bubble: Rectangle with Corners Rounded 9">
            <a:extLst>
              <a:ext uri="{FF2B5EF4-FFF2-40B4-BE49-F238E27FC236}">
                <a16:creationId xmlns:a16="http://schemas.microsoft.com/office/drawing/2014/main" id="{A7D47BCC-75E1-4E79-8BA0-B741F7E0CD52}"/>
              </a:ext>
            </a:extLst>
          </p:cNvPr>
          <p:cNvSpPr/>
          <p:nvPr/>
        </p:nvSpPr>
        <p:spPr>
          <a:xfrm>
            <a:off x="3689218" y="4965191"/>
            <a:ext cx="7148945" cy="997916"/>
          </a:xfrm>
          <a:prstGeom prst="wedgeRoundRectCallout">
            <a:avLst>
              <a:gd name="adj1" fmla="val 67512"/>
              <a:gd name="adj2" fmla="val 5040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457200" indent="-457200">
              <a:buFontTx/>
              <a:buChar char="-"/>
            </a:pPr>
            <a:r>
              <a:rPr lang="en-US" sz="3200" b="1" smtClean="0">
                <a:solidFill>
                  <a:schemeClr val="tx1"/>
                </a:solidFill>
                <a:latin typeface="Times New Roman" panose="02020603050405020304" pitchFamily="18" charset="0"/>
                <a:cs typeface="Times New Roman" panose="02020603050405020304" pitchFamily="18" charset="0"/>
              </a:rPr>
              <a:t>Ta tính phép tính như bình thường</a:t>
            </a:r>
          </a:p>
          <a:p>
            <a:pPr marL="457200" indent="-457200">
              <a:buFontTx/>
              <a:buChar char="-"/>
            </a:pPr>
            <a:r>
              <a:rPr lang="en-US" sz="3200" b="1" smtClean="0">
                <a:solidFill>
                  <a:schemeClr val="tx1"/>
                </a:solidFill>
                <a:latin typeface="Times New Roman" panose="02020603050405020304" pitchFamily="18" charset="0"/>
                <a:cs typeface="Times New Roman" panose="02020603050405020304" pitchFamily="18" charset="0"/>
              </a:rPr>
              <a:t>Kết quả ghi kèm đơn vị đo</a:t>
            </a:r>
            <a:endParaRPr lang="en-US" sz="32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8" name="Google Shape;252;p35"/>
          <p:cNvSpPr txBox="1">
            <a:spLocks/>
          </p:cNvSpPr>
          <p:nvPr/>
        </p:nvSpPr>
        <p:spPr>
          <a:xfrm>
            <a:off x="813884" y="3886522"/>
            <a:ext cx="11001877"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kern="0" smtClean="0">
                <a:solidFill>
                  <a:srgbClr val="FF0000"/>
                </a:solidFill>
                <a:latin typeface="Cambria" panose="02040503050406030204" pitchFamily="18" charset="0"/>
                <a:ea typeface="Cambria" panose="02040503050406030204" pitchFamily="18" charset="0"/>
                <a:cs typeface="Calibri" panose="020F0502020204030204" pitchFamily="34" charset="0"/>
              </a:rPr>
              <a:t>Bài tập này em tính như thế nào?</a:t>
            </a:r>
            <a:endParaRPr lang="en-US" sz="4000" kern="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Speech Bubble: Rectangle with Corners Rounded 9">
            <a:extLst>
              <a:ext uri="{FF2B5EF4-FFF2-40B4-BE49-F238E27FC236}">
                <a16:creationId xmlns:a16="http://schemas.microsoft.com/office/drawing/2014/main" id="{A7D47BCC-75E1-4E79-8BA0-B741F7E0CD52}"/>
              </a:ext>
            </a:extLst>
          </p:cNvPr>
          <p:cNvSpPr/>
          <p:nvPr/>
        </p:nvSpPr>
        <p:spPr>
          <a:xfrm>
            <a:off x="1788459" y="4860822"/>
            <a:ext cx="9049703" cy="1565848"/>
          </a:xfrm>
          <a:prstGeom prst="wedgeRoundRectCallout">
            <a:avLst>
              <a:gd name="adj1" fmla="val 67512"/>
              <a:gd name="adj2" fmla="val 5040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457200" indent="-457200">
              <a:buFontTx/>
              <a:buChar char="-"/>
            </a:pPr>
            <a:r>
              <a:rPr lang="en-US" sz="3200" b="1">
                <a:solidFill>
                  <a:schemeClr val="tx1"/>
                </a:solidFill>
                <a:latin typeface="Times New Roman" panose="02020603050405020304" pitchFamily="18" charset="0"/>
                <a:cs typeface="Times New Roman" panose="02020603050405020304" pitchFamily="18" charset="0"/>
              </a:rPr>
              <a:t>T</a:t>
            </a:r>
            <a:r>
              <a:rPr lang="en-US" sz="3200" b="1" smtClean="0">
                <a:solidFill>
                  <a:schemeClr val="tx1"/>
                </a:solidFill>
                <a:latin typeface="Times New Roman" panose="02020603050405020304" pitchFamily="18" charset="0"/>
                <a:cs typeface="Times New Roman" panose="02020603050405020304" pitchFamily="18" charset="0"/>
              </a:rPr>
              <a:t>ính phép tính như bình thường</a:t>
            </a:r>
          </a:p>
          <a:p>
            <a:pPr marL="457200" indent="-457200">
              <a:buFontTx/>
              <a:buChar char="-"/>
            </a:pPr>
            <a:r>
              <a:rPr lang="en-US" sz="3200" b="1" smtClean="0">
                <a:solidFill>
                  <a:schemeClr val="tx1"/>
                </a:solidFill>
                <a:latin typeface="Times New Roman" panose="02020603050405020304" pitchFamily="18" charset="0"/>
                <a:cs typeface="Times New Roman" panose="02020603050405020304" pitchFamily="18" charset="0"/>
              </a:rPr>
              <a:t>Ghi kèm đơn vị vào kết quả tính</a:t>
            </a:r>
          </a:p>
          <a:p>
            <a:pPr marL="457200" indent="-457200">
              <a:buFontTx/>
              <a:buChar char="-"/>
            </a:pPr>
            <a:r>
              <a:rPr lang="en-US" sz="3200" b="1" smtClean="0">
                <a:solidFill>
                  <a:schemeClr val="tx1"/>
                </a:solidFill>
                <a:latin typeface="Times New Roman" panose="02020603050405020304" pitchFamily="18" charset="0"/>
                <a:cs typeface="Times New Roman" panose="02020603050405020304" pitchFamily="18" charset="0"/>
              </a:rPr>
              <a:t>Khi tính phải thực hiện với cùng một đơn vị đo</a:t>
            </a:r>
            <a:endParaRPr lang="en-US" sz="3200" b="1">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a:t>
            </a:r>
            <a:r>
              <a:rPr kumimoji="0" lang="vi-VN" alt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 </a:t>
            </a:r>
            <a:r>
              <a:rPr kumimoji="0" lang="vi-VN" altLang="vi-VN" sz="28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 </a:t>
            </a: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5"/>
          <a:stretch>
            <a:fillRect/>
          </a:stretch>
        </p:blipFill>
        <p:spPr>
          <a:xfrm>
            <a:off x="1971675" y="2185987"/>
            <a:ext cx="7200900" cy="3447239"/>
          </a:xfrm>
          <a:prstGeom prst="rect">
            <a:avLst/>
          </a:prstGeom>
        </p:spPr>
      </p:pic>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
        <p:nvSpPr>
          <p:cNvPr id="106" name="Speech Bubble: Rectangle with Corners Rounded 6">
            <a:extLst>
              <a:ext uri="{FF2B5EF4-FFF2-40B4-BE49-F238E27FC236}">
                <a16:creationId xmlns:a16="http://schemas.microsoft.com/office/drawing/2014/main" id="{BE65EA63-FBA3-43A7-B12A-8C4A0E31F150}"/>
              </a:ext>
            </a:extLst>
          </p:cNvPr>
          <p:cNvSpPr/>
          <p:nvPr/>
        </p:nvSpPr>
        <p:spPr>
          <a:xfrm>
            <a:off x="2277533" y="5417780"/>
            <a:ext cx="7732658" cy="997916"/>
          </a:xfrm>
          <a:prstGeom prst="wedgeRoundRectCallout">
            <a:avLst>
              <a:gd name="adj1" fmla="val -62720"/>
              <a:gd name="adj2" fmla="val 5707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b="1">
                <a:solidFill>
                  <a:schemeClr val="tx1"/>
                </a:solidFill>
                <a:latin typeface="Times New Roman" panose="02020603050405020304" pitchFamily="18" charset="0"/>
                <a:cs typeface="Times New Roman" panose="02020603050405020304" pitchFamily="18" charset="0"/>
              </a:rPr>
              <a:t>Với bài tập </a:t>
            </a:r>
            <a:r>
              <a:rPr lang="vi-VN" sz="3200" b="1" smtClean="0">
                <a:solidFill>
                  <a:schemeClr val="tx1"/>
                </a:solidFill>
                <a:latin typeface="Times New Roman" panose="02020603050405020304" pitchFamily="18" charset="0"/>
                <a:cs typeface="Times New Roman" panose="02020603050405020304" pitchFamily="18" charset="0"/>
              </a:rPr>
              <a:t>này</a:t>
            </a:r>
            <a:r>
              <a:rPr lang="en-US" sz="3200" b="1" smtClean="0">
                <a:solidFill>
                  <a:schemeClr val="tx1"/>
                </a:solidFill>
                <a:latin typeface="Times New Roman" panose="02020603050405020304" pitchFamily="18" charset="0"/>
                <a:cs typeface="Times New Roman" panose="02020603050405020304" pitchFamily="18" charset="0"/>
              </a:rPr>
              <a:t>,</a:t>
            </a:r>
            <a:r>
              <a:rPr lang="vi-VN" sz="3200" b="1" smtClean="0">
                <a:solidFill>
                  <a:schemeClr val="tx1"/>
                </a:solidFill>
                <a:latin typeface="Times New Roman" panose="02020603050405020304" pitchFamily="18" charset="0"/>
                <a:cs typeface="Times New Roman" panose="02020603050405020304" pitchFamily="18" charset="0"/>
              </a:rPr>
              <a:t> </a:t>
            </a:r>
            <a:r>
              <a:rPr lang="vi-VN" sz="3200" b="1">
                <a:solidFill>
                  <a:schemeClr val="tx1"/>
                </a:solidFill>
                <a:latin typeface="Times New Roman" panose="02020603050405020304" pitchFamily="18" charset="0"/>
                <a:cs typeface="Times New Roman" panose="02020603050405020304" pitchFamily="18" charset="0"/>
              </a:rPr>
              <a:t>để </a:t>
            </a:r>
            <a:r>
              <a:rPr lang="en-US" sz="3200" b="1" smtClean="0">
                <a:solidFill>
                  <a:schemeClr val="tx1"/>
                </a:solidFill>
                <a:latin typeface="Times New Roman" panose="02020603050405020304" pitchFamily="18" charset="0"/>
                <a:cs typeface="Times New Roman" panose="02020603050405020304" pitchFamily="18" charset="0"/>
              </a:rPr>
              <a:t>chọn đúng được cây cầu ta làm như thế nào</a:t>
            </a:r>
            <a:r>
              <a:rPr lang="vi-VN" sz="3200" b="1" smtClean="0">
                <a:solidFill>
                  <a:schemeClr val="tx1"/>
                </a:solidFill>
                <a:latin typeface="Times New Roman" panose="02020603050405020304" pitchFamily="18" charset="0"/>
                <a:cs typeface="Times New Roman" panose="02020603050405020304" pitchFamily="18" charset="0"/>
              </a:rPr>
              <a:t>?</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109" name="Speech Bubble: Rectangle with Corners Rounded 9">
            <a:extLst>
              <a:ext uri="{FF2B5EF4-FFF2-40B4-BE49-F238E27FC236}">
                <a16:creationId xmlns:a16="http://schemas.microsoft.com/office/drawing/2014/main" id="{A7D47BCC-75E1-4E79-8BA0-B741F7E0CD52}"/>
              </a:ext>
            </a:extLst>
          </p:cNvPr>
          <p:cNvSpPr/>
          <p:nvPr/>
        </p:nvSpPr>
        <p:spPr>
          <a:xfrm>
            <a:off x="3337826" y="5425573"/>
            <a:ext cx="6491888" cy="997916"/>
          </a:xfrm>
          <a:prstGeom prst="wedgeRoundRectCallout">
            <a:avLst>
              <a:gd name="adj1" fmla="val 67512"/>
              <a:gd name="adj2" fmla="val 5040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Ta phải đổi các số đo trên về đơn vị ki-lô-gam</a:t>
            </a:r>
            <a:endParaRPr lang="en-US" sz="3200" b="1">
              <a:solidFill>
                <a:schemeClr val="accent4">
                  <a:lumMod val="75000"/>
                </a:schemeClr>
              </a:solidFill>
              <a:latin typeface="Times New Roman" panose="02020603050405020304" pitchFamily="18" charset="0"/>
              <a:cs typeface="Times New Roman" panose="02020603050405020304" pitchFamily="18" charset="0"/>
            </a:endParaRPr>
          </a:p>
        </p:txBody>
      </p:sp>
      <p:cxnSp>
        <p:nvCxnSpPr>
          <p:cNvPr id="111" name="Straight Connector 110">
            <a:extLst>
              <a:ext uri="{FF2B5EF4-FFF2-40B4-BE49-F238E27FC236}">
                <a16:creationId xmlns:a16="http://schemas.microsoft.com/office/drawing/2014/main" id="{EF0F75F6-40FF-4C88-AB0F-854C1883B3B2}"/>
              </a:ext>
            </a:extLst>
          </p:cNvPr>
          <p:cNvCxnSpPr/>
          <p:nvPr/>
        </p:nvCxnSpPr>
        <p:spPr>
          <a:xfrm>
            <a:off x="5856229" y="1031603"/>
            <a:ext cx="3474720"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12" name="Straight Connector 111">
            <a:extLst>
              <a:ext uri="{FF2B5EF4-FFF2-40B4-BE49-F238E27FC236}">
                <a16:creationId xmlns:a16="http://schemas.microsoft.com/office/drawing/2014/main" id="{EF0F75F6-40FF-4C88-AB0F-854C1883B3B2}"/>
              </a:ext>
            </a:extLst>
          </p:cNvPr>
          <p:cNvCxnSpPr/>
          <p:nvPr/>
        </p:nvCxnSpPr>
        <p:spPr>
          <a:xfrm flipV="1">
            <a:off x="3109050" y="1441161"/>
            <a:ext cx="6492150" cy="42398"/>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13" name="Straight Connector 112">
            <a:extLst>
              <a:ext uri="{FF2B5EF4-FFF2-40B4-BE49-F238E27FC236}">
                <a16:creationId xmlns:a16="http://schemas.microsoft.com/office/drawing/2014/main" id="{EF0F75F6-40FF-4C88-AB0F-854C1883B3B2}"/>
              </a:ext>
            </a:extLst>
          </p:cNvPr>
          <p:cNvCxnSpPr/>
          <p:nvPr/>
        </p:nvCxnSpPr>
        <p:spPr>
          <a:xfrm flipV="1">
            <a:off x="1216513" y="1870782"/>
            <a:ext cx="10041939" cy="60737"/>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ppt_x"/>
                                          </p:val>
                                        </p:tav>
                                        <p:tav tm="100000">
                                          <p:val>
                                            <p:strVal val="#ppt_x"/>
                                          </p:val>
                                        </p:tav>
                                      </p:tavLst>
                                    </p:anim>
                                    <p:anim calcmode="lin" valueType="num">
                                      <p:cBhvr additive="base">
                                        <p:cTn id="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 calcmode="lin" valueType="num">
                                      <p:cBhvr additive="base">
                                        <p:cTn id="25" dur="500" fill="hold"/>
                                        <p:tgtEl>
                                          <p:spTgt spid="106"/>
                                        </p:tgtEl>
                                        <p:attrNameLst>
                                          <p:attrName>ppt_x</p:attrName>
                                        </p:attrNameLst>
                                      </p:cBhvr>
                                      <p:tavLst>
                                        <p:tav tm="0">
                                          <p:val>
                                            <p:strVal val="#ppt_x"/>
                                          </p:val>
                                        </p:tav>
                                        <p:tav tm="100000">
                                          <p:val>
                                            <p:strVal val="#ppt_x"/>
                                          </p:val>
                                        </p:tav>
                                      </p:tavLst>
                                    </p:anim>
                                    <p:anim calcmode="lin" valueType="num">
                                      <p:cBhvr additive="base">
                                        <p:cTn id="26" dur="50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06"/>
                                        </p:tgtEl>
                                        <p:attrNameLst>
                                          <p:attrName>ppt_x</p:attrName>
                                        </p:attrNameLst>
                                      </p:cBhvr>
                                      <p:tavLst>
                                        <p:tav tm="0">
                                          <p:val>
                                            <p:strVal val="ppt_x"/>
                                          </p:val>
                                        </p:tav>
                                        <p:tav tm="100000">
                                          <p:val>
                                            <p:strVal val="ppt_x"/>
                                          </p:val>
                                        </p:tav>
                                      </p:tavLst>
                                    </p:anim>
                                    <p:anim calcmode="lin" valueType="num">
                                      <p:cBhvr additive="base">
                                        <p:cTn id="31" dur="500"/>
                                        <p:tgtEl>
                                          <p:spTgt spid="106"/>
                                        </p:tgtEl>
                                        <p:attrNameLst>
                                          <p:attrName>ppt_y</p:attrName>
                                        </p:attrNameLst>
                                      </p:cBhvr>
                                      <p:tavLst>
                                        <p:tav tm="0">
                                          <p:val>
                                            <p:strVal val="ppt_y"/>
                                          </p:val>
                                        </p:tav>
                                        <p:tav tm="100000">
                                          <p:val>
                                            <p:strVal val="1+ppt_h/2"/>
                                          </p:val>
                                        </p:tav>
                                      </p:tavLst>
                                    </p:anim>
                                    <p:set>
                                      <p:cBhvr>
                                        <p:cTn id="32" dur="1" fill="hold">
                                          <p:stCondLst>
                                            <p:cond delay="499"/>
                                          </p:stCondLst>
                                        </p:cTn>
                                        <p:tgtEl>
                                          <p:spTgt spid="10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additive="base">
                                        <p:cTn id="37" dur="500" fill="hold"/>
                                        <p:tgtEl>
                                          <p:spTgt spid="109"/>
                                        </p:tgtEl>
                                        <p:attrNameLst>
                                          <p:attrName>ppt_x</p:attrName>
                                        </p:attrNameLst>
                                      </p:cBhvr>
                                      <p:tavLst>
                                        <p:tav tm="0">
                                          <p:val>
                                            <p:strVal val="#ppt_x"/>
                                          </p:val>
                                        </p:tav>
                                        <p:tav tm="100000">
                                          <p:val>
                                            <p:strVal val="#ppt_x"/>
                                          </p:val>
                                        </p:tav>
                                      </p:tavLst>
                                    </p:anim>
                                    <p:anim calcmode="lin" valueType="num">
                                      <p:cBhvr additive="base">
                                        <p:cTn id="38" dur="500" fill="hold"/>
                                        <p:tgtEl>
                                          <p:spTgt spid="10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109"/>
                                        </p:tgtEl>
                                        <p:attrNameLst>
                                          <p:attrName>ppt_x</p:attrName>
                                        </p:attrNameLst>
                                      </p:cBhvr>
                                      <p:tavLst>
                                        <p:tav tm="0">
                                          <p:val>
                                            <p:strVal val="ppt_x"/>
                                          </p:val>
                                        </p:tav>
                                        <p:tav tm="100000">
                                          <p:val>
                                            <p:strVal val="ppt_x"/>
                                          </p:val>
                                        </p:tav>
                                      </p:tavLst>
                                    </p:anim>
                                    <p:anim calcmode="lin" valueType="num">
                                      <p:cBhvr additive="base">
                                        <p:cTn id="43" dur="500"/>
                                        <p:tgtEl>
                                          <p:spTgt spid="109"/>
                                        </p:tgtEl>
                                        <p:attrNameLst>
                                          <p:attrName>ppt_y</p:attrName>
                                        </p:attrNameLst>
                                      </p:cBhvr>
                                      <p:tavLst>
                                        <p:tav tm="0">
                                          <p:val>
                                            <p:strVal val="ppt_y"/>
                                          </p:val>
                                        </p:tav>
                                        <p:tav tm="100000">
                                          <p:val>
                                            <p:strVal val="1+ppt_h/2"/>
                                          </p:val>
                                        </p:tav>
                                      </p:tavLst>
                                    </p:anim>
                                    <p:set>
                                      <p:cBhvr>
                                        <p:cTn id="44" dur="1" fill="hold">
                                          <p:stCondLst>
                                            <p:cond delay="499"/>
                                          </p:stCondLst>
                                        </p:cTn>
                                        <p:tgtEl>
                                          <p:spTgt spid="10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wipe(down)">
                                      <p:cBhvr>
                                        <p:cTn id="49" dur="500"/>
                                        <p:tgtEl>
                                          <p:spTgt spid="107"/>
                                        </p:tgtEl>
                                      </p:cBhvr>
                                    </p:animEffect>
                                  </p:childTnLst>
                                  <p:subTnLst>
                                    <p:audio>
                                      <p:cMediaNode>
                                        <p:cTn display="0" masterRel="sameClick">
                                          <p:stCondLst>
                                            <p:cond evt="begin" delay="0">
                                              <p:tn val="47"/>
                                            </p:cond>
                                          </p:stCondLst>
                                          <p:endCondLst>
                                            <p:cond evt="onStopAudio" delay="0">
                                              <p:tgtEl>
                                                <p:sldTgt/>
                                              </p:tgtEl>
                                            </p:cond>
                                          </p:endCondLst>
                                        </p:cTn>
                                        <p:tgtEl>
                                          <p:sndTgt r:embed="rId4" name="Am-thanh-tra-loi-dung-www_nhacchuongvui_com.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down)">
                                      <p:cBhvr>
                                        <p:cTn id="54" dur="500"/>
                                        <p:tgtEl>
                                          <p:spTgt spid="108"/>
                                        </p:tgtEl>
                                      </p:cBhvr>
                                    </p:animEffect>
                                  </p:childTnLst>
                                  <p:subTnLst>
                                    <p:audio>
                                      <p:cMediaNode>
                                        <p:cTn display="0" masterRel="sameClick">
                                          <p:stCondLst>
                                            <p:cond evt="begin" delay="0">
                                              <p:tn val="52"/>
                                            </p:cond>
                                          </p:stCondLst>
                                          <p:endCondLst>
                                            <p:cond evt="onStopAudio" delay="0">
                                              <p:tgtEl>
                                                <p:sldTgt/>
                                              </p:tgtEl>
                                            </p:cond>
                                          </p:endCondLst>
                                        </p:cTn>
                                        <p:tgtEl>
                                          <p:sndTgt r:embed="rId4" name="Am-thanh-tra-loi-dung-www_nhacchuongvui_com.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10"/>
                                        </p:tgtEl>
                                        <p:attrNameLst>
                                          <p:attrName>style.visibility</p:attrName>
                                        </p:attrNameLst>
                                      </p:cBhvr>
                                      <p:to>
                                        <p:strVal val="visible"/>
                                      </p:to>
                                    </p:set>
                                    <p:animEffect transition="in" filter="wipe(down)">
                                      <p:cBhvr>
                                        <p:cTn id="59" dur="500"/>
                                        <p:tgtEl>
                                          <p:spTgt spid="110"/>
                                        </p:tgtEl>
                                      </p:cBhvr>
                                    </p:animEffect>
                                  </p:childTnLst>
                                  <p:subTnLst>
                                    <p:audio>
                                      <p:cMediaNode>
                                        <p:cTn display="0" masterRel="sameClick">
                                          <p:stCondLst>
                                            <p:cond evt="begin" delay="0">
                                              <p:tn val="5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09" grpId="0" animBg="1"/>
      <p:bldP spid="10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13ACA41-B1AE-4F10-B52D-20F9FF795194}"/>
  <p:tag name="ISPRING_RESOURCE_FOLDER" val="C:\Users\Admin\Desktop\Dự giờ\"/>
  <p:tag name="ISPRING_PRESENTATION_PATH" val="C:\Users\Admin\Desktop\Dự giờ.pptx"/>
  <p:tag name="ISPRING_PROJECT_VERSION" val="9"/>
  <p:tag name="ISPRING_PROJECT_FOLDER_UPDATED" val="1"/>
  <p:tag name="ISPRING_SCREEN_RECS_UPDATED" val="C:\Users\Admin\Desktop\Dự giờ\"/>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1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507</Words>
  <Application>Microsoft Office PowerPoint</Application>
  <PresentationFormat>Widescreen</PresentationFormat>
  <Paragraphs>50</Paragraphs>
  <Slides>13</Slides>
  <Notes>6</Notes>
  <HiddenSlides>0</HiddenSlides>
  <MMClips>2</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13</vt:i4>
      </vt:variant>
    </vt:vector>
  </HeadingPairs>
  <TitlesOfParts>
    <vt:vector size="40" baseType="lpstr">
      <vt:lpstr>微软雅黑</vt:lpstr>
      <vt:lpstr>宋体</vt:lpstr>
      <vt:lpstr>.TMC-Ong Do</vt:lpstr>
      <vt:lpstr>Anaheim</vt:lpstr>
      <vt:lpstr>Architects Daughter</vt:lpstr>
      <vt:lpstr>Arial</vt:lpstr>
      <vt:lpstr>Bangers</vt:lpstr>
      <vt:lpstr>Barlow Semi Condensed</vt:lpstr>
      <vt:lpstr>Boogaloo</vt:lpstr>
      <vt:lpstr>Calibri</vt:lpstr>
      <vt:lpstr>Cambria</vt:lpstr>
      <vt:lpstr>Comic Neue</vt:lpstr>
      <vt:lpstr>等线</vt:lpstr>
      <vt:lpstr>DFPOP1-W9</vt:lpstr>
      <vt:lpstr>Londrina Solid</vt:lpstr>
      <vt:lpstr>Poppins</vt:lpstr>
      <vt:lpstr>Roboto Condensed Light</vt:lpstr>
      <vt:lpstr>Slackey</vt:lpstr>
      <vt:lpstr>Times New Roman</vt:lpstr>
      <vt:lpstr>Wingdings</vt:lpstr>
      <vt:lpstr>Super Comic Book Style Consulting Toolkit by Slidesgo</vt:lpstr>
      <vt:lpstr>Marketing Plan PowerPoint Template by SlideWin</vt:lpstr>
      <vt:lpstr>Comic Style by Slidesgo</vt:lpstr>
      <vt:lpstr>Adjacency</vt:lpstr>
      <vt:lpstr>1_Adjacency</vt:lpstr>
      <vt:lpstr>1_自定义设计方案</vt:lpstr>
      <vt:lpstr>Cute Pre-K Lesson by Slidesgo</vt:lpstr>
      <vt:lpstr>PowerPoint Presentation</vt:lpstr>
      <vt:lpstr>PowerPoint Presentation</vt:lpstr>
      <vt:lpstr>PowerPoint Presentation</vt:lpstr>
      <vt:lpstr>a. 7 tấn = …?...  kg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dc:title>
  <dc:creator>Thao Tran</dc:creator>
  <cp:lastModifiedBy>Administrator</cp:lastModifiedBy>
  <cp:revision>47</cp:revision>
  <dcterms:created xsi:type="dcterms:W3CDTF">2023-08-10T06:40:14Z</dcterms:created>
  <dcterms:modified xsi:type="dcterms:W3CDTF">2023-11-28T12:49:13Z</dcterms:modified>
</cp:coreProperties>
</file>