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4" r:id="rId2"/>
    <p:sldId id="257" r:id="rId3"/>
    <p:sldId id="258" r:id="rId4"/>
    <p:sldId id="280" r:id="rId5"/>
    <p:sldId id="277" r:id="rId6"/>
    <p:sldId id="279" r:id="rId7"/>
    <p:sldId id="262" r:id="rId8"/>
    <p:sldId id="263" r:id="rId9"/>
    <p:sldId id="264" r:id="rId10"/>
    <p:sldId id="266" r:id="rId11"/>
    <p:sldId id="267" r:id="rId12"/>
    <p:sldId id="268" r:id="rId13"/>
    <p:sldId id="271"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6" autoAdjust="0"/>
    <p:restoredTop sz="94660"/>
  </p:normalViewPr>
  <p:slideViewPr>
    <p:cSldViewPr snapToGrid="0">
      <p:cViewPr varScale="1">
        <p:scale>
          <a:sx n="74" d="100"/>
          <a:sy n="74" d="100"/>
        </p:scale>
        <p:origin x="3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8B02E-7A75-4366-96A5-7DD8AA5462FD}"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85D22-9A69-459D-8D99-8B0EA0CD3428}" type="slidenum">
              <a:rPr lang="en-US" smtClean="0"/>
              <a:t>‹#›</a:t>
            </a:fld>
            <a:endParaRPr lang="en-US"/>
          </a:p>
        </p:txBody>
      </p:sp>
    </p:spTree>
    <p:extLst>
      <p:ext uri="{BB962C8B-B14F-4D97-AF65-F5344CB8AC3E}">
        <p14:creationId xmlns:p14="http://schemas.microsoft.com/office/powerpoint/2010/main" val="475651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2</a:t>
            </a:fld>
            <a:endParaRPr lang="zh-CN" altLang="en-US"/>
          </a:p>
        </p:txBody>
      </p:sp>
    </p:spTree>
    <p:extLst>
      <p:ext uri="{BB962C8B-B14F-4D97-AF65-F5344CB8AC3E}">
        <p14:creationId xmlns:p14="http://schemas.microsoft.com/office/powerpoint/2010/main" val="100532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5</a:t>
            </a:fld>
            <a:endParaRPr lang="zh-CN" altLang="en-US"/>
          </a:p>
        </p:txBody>
      </p:sp>
    </p:spTree>
    <p:extLst>
      <p:ext uri="{BB962C8B-B14F-4D97-AF65-F5344CB8AC3E}">
        <p14:creationId xmlns:p14="http://schemas.microsoft.com/office/powerpoint/2010/main" val="148230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6</a:t>
            </a:fld>
            <a:endParaRPr lang="zh-CN" altLang="en-US"/>
          </a:p>
        </p:txBody>
      </p:sp>
    </p:spTree>
    <p:extLst>
      <p:ext uri="{BB962C8B-B14F-4D97-AF65-F5344CB8AC3E}">
        <p14:creationId xmlns:p14="http://schemas.microsoft.com/office/powerpoint/2010/main" val="543504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85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95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32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501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6643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14</a:t>
            </a:fld>
            <a:endParaRPr lang="zh-CN" altLang="en-US"/>
          </a:p>
        </p:txBody>
      </p:sp>
    </p:spTree>
    <p:extLst>
      <p:ext uri="{BB962C8B-B14F-4D97-AF65-F5344CB8AC3E}">
        <p14:creationId xmlns:p14="http://schemas.microsoft.com/office/powerpoint/2010/main" val="1166286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6DFB9A-D2DB-4044-B1C3-F982C8EFA1B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42669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DFB9A-D2DB-4044-B1C3-F982C8EFA1B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390717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DFB9A-D2DB-4044-B1C3-F982C8EFA1B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44821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3722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DFB9A-D2DB-4044-B1C3-F982C8EFA1B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364230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6DFB9A-D2DB-4044-B1C3-F982C8EFA1B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187011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6DFB9A-D2DB-4044-B1C3-F982C8EFA1B5}"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879295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6DFB9A-D2DB-4044-B1C3-F982C8EFA1B5}"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14424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6DFB9A-D2DB-4044-B1C3-F982C8EFA1B5}"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813011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DFB9A-D2DB-4044-B1C3-F982C8EFA1B5}"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255447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6DFB9A-D2DB-4044-B1C3-F982C8EFA1B5}"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3732273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6DFB9A-D2DB-4044-B1C3-F982C8EFA1B5}"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B9D22-1626-4A18-816E-CC84B88FDB2E}" type="slidenum">
              <a:rPr lang="en-US" smtClean="0"/>
              <a:t>‹#›</a:t>
            </a:fld>
            <a:endParaRPr lang="en-US"/>
          </a:p>
        </p:txBody>
      </p:sp>
    </p:spTree>
    <p:extLst>
      <p:ext uri="{BB962C8B-B14F-4D97-AF65-F5344CB8AC3E}">
        <p14:creationId xmlns:p14="http://schemas.microsoft.com/office/powerpoint/2010/main" val="2595378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DFB9A-D2DB-4044-B1C3-F982C8EFA1B5}"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B9D22-1626-4A18-816E-CC84B88FDB2E}" type="slidenum">
              <a:rPr lang="en-US" smtClean="0"/>
              <a:t>‹#›</a:t>
            </a:fld>
            <a:endParaRPr lang="en-US"/>
          </a:p>
        </p:txBody>
      </p:sp>
    </p:spTree>
    <p:extLst>
      <p:ext uri="{BB962C8B-B14F-4D97-AF65-F5344CB8AC3E}">
        <p14:creationId xmlns:p14="http://schemas.microsoft.com/office/powerpoint/2010/main" val="2327425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Bài hát Tìm bạn thâ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98164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CFDD0F5-8B76-4283-8879-85B69E8A17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xmlns=""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xmlns="" id="{DDEB166B-09D4-AB0C-C397-34AE94CBEA78}"/>
              </a:ext>
            </a:extLst>
          </p:cNvPr>
          <p:cNvSpPr txBox="1"/>
          <p:nvPr/>
        </p:nvSpPr>
        <p:spPr>
          <a:xfrm>
            <a:off x="2373331" y="1633591"/>
            <a:ext cx="8147406" cy="3046988"/>
          </a:xfrm>
          <a:prstGeom prst="rect">
            <a:avLst/>
          </a:prstGeom>
          <a:noFill/>
        </p:spPr>
        <p:txBody>
          <a:bodyPr wrap="square" rtlCol="0">
            <a:spAutoFit/>
          </a:bodyPr>
          <a:lstStyle/>
          <a:p>
            <a:pPr lvl="0" algn="just"/>
            <a:r>
              <a:rPr lang="vi-VN" sz="3200" b="1" i="1" dirty="0">
                <a:solidFill>
                  <a:srgbClr val="002060"/>
                </a:solidFill>
                <a:latin typeface="Cambria" panose="02040503050406030204" pitchFamily="18" charset="0"/>
                <a:ea typeface="Cambria" panose="02040503050406030204" pitchFamily="18" charset="0"/>
              </a:rPr>
              <a:t>Để vượt qua những tình huống bất hòa, chúng ta cần dừng lại suy xét, đặt mình vào vị trí người khác để cảm nhận cảm xúc của họ, nhìn lại xem mình có gì chưa đúng - nhận lỗi nếu cần; chia sẻ cảm xúc của mình,...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1182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058238" y="904874"/>
            <a:ext cx="10356351" cy="182425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3</a:t>
            </a:r>
            <a:r>
              <a:rPr kumimoji="0" lang="en-US" sz="5400" b="1" i="0" u="none" strike="noStrike" kern="1200" cap="none" spc="50" normalizeH="0" baseline="0" noProof="0" dirty="0" smtClean="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Xây</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dựng</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“Cam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kết</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bạn</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99834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xmlns="" id="{BA978221-6ADC-4BF6-7F99-2CF8E0F3BAD2}"/>
              </a:ext>
            </a:extLst>
          </p:cNvPr>
          <p:cNvPicPr>
            <a:picLocks noChangeAspect="1"/>
          </p:cNvPicPr>
          <p:nvPr/>
        </p:nvPicPr>
        <p:blipFill>
          <a:blip r:embed="rId3"/>
          <a:srcRect/>
          <a:stretch>
            <a:fillRect/>
          </a:stretch>
        </p:blipFill>
        <p:spPr>
          <a:xfrm>
            <a:off x="264243" y="3175645"/>
            <a:ext cx="4544063" cy="3413728"/>
          </a:xfrm>
          <a:prstGeom prst="rect">
            <a:avLst/>
          </a:prstGeom>
        </p:spPr>
      </p:pic>
      <p:grpSp>
        <p:nvGrpSpPr>
          <p:cNvPr id="14" name="Group 13">
            <a:extLst>
              <a:ext uri="{FF2B5EF4-FFF2-40B4-BE49-F238E27FC236}">
                <a16:creationId xmlns:a16="http://schemas.microsoft.com/office/drawing/2014/main" xmlns="" id="{E1867FDE-C920-4A52-7C70-1BF1BFA4EAE2}"/>
              </a:ext>
            </a:extLst>
          </p:cNvPr>
          <p:cNvGrpSpPr/>
          <p:nvPr/>
        </p:nvGrpSpPr>
        <p:grpSpPr>
          <a:xfrm>
            <a:off x="4704136" y="1780557"/>
            <a:ext cx="6893958" cy="2291135"/>
            <a:chOff x="267012" y="1913134"/>
            <a:chExt cx="8452053" cy="2630466"/>
          </a:xfrm>
        </p:grpSpPr>
        <p:pic>
          <p:nvPicPr>
            <p:cNvPr id="15" name="Picture 25">
              <a:extLst>
                <a:ext uri="{FF2B5EF4-FFF2-40B4-BE49-F238E27FC236}">
                  <a16:creationId xmlns:a16="http://schemas.microsoft.com/office/drawing/2014/main" xmlns=""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xmlns="" id="{693BCFEC-2D87-00D1-3169-C72E9E078F5B}"/>
                </a:ext>
              </a:extLst>
            </p:cNvPr>
            <p:cNvSpPr txBox="1"/>
            <p:nvPr/>
          </p:nvSpPr>
          <p:spPr>
            <a:xfrm>
              <a:off x="1017141" y="2167637"/>
              <a:ext cx="7381223"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Nhớ lại những bất hòa đã từng xảy ra và những việc em đã làm để giải quyết bất hòa đó.</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135C6E1D-6746-D1F6-936F-0A78B03BCB2C}"/>
              </a:ext>
            </a:extLst>
          </p:cNvPr>
          <p:cNvGrpSpPr/>
          <p:nvPr/>
        </p:nvGrpSpPr>
        <p:grpSpPr>
          <a:xfrm>
            <a:off x="4866528" y="3965826"/>
            <a:ext cx="6893958" cy="2188393"/>
            <a:chOff x="267012" y="1913134"/>
            <a:chExt cx="8452053" cy="2630466"/>
          </a:xfrm>
        </p:grpSpPr>
        <p:pic>
          <p:nvPicPr>
            <p:cNvPr id="18" name="Picture 25">
              <a:extLst>
                <a:ext uri="{FF2B5EF4-FFF2-40B4-BE49-F238E27FC236}">
                  <a16:creationId xmlns:a16="http://schemas.microsoft.com/office/drawing/2014/main" xmlns=""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xmlns="" id="{8F6D0ECA-95F1-481D-1793-C96A529D9D2B}"/>
                </a:ext>
              </a:extLst>
            </p:cNvPr>
            <p:cNvSpPr txBox="1"/>
            <p:nvPr/>
          </p:nvSpPr>
          <p:spPr>
            <a:xfrm>
              <a:off x="1017141" y="2167637"/>
              <a:ext cx="7189680"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Lựa chọn và rút ra những việc cần làm ở bất kì tình huống bất hòa nào để ghi lại vào bản “Cam kết tình 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xmlns="" id="{3BD9F44C-1CB7-D2E0-BC8E-E22B87C1145B}"/>
              </a:ext>
            </a:extLst>
          </p:cNvPr>
          <p:cNvSpPr txBox="1"/>
          <p:nvPr/>
        </p:nvSpPr>
        <p:spPr>
          <a:xfrm>
            <a:off x="1828799" y="636998"/>
            <a:ext cx="8465905" cy="954107"/>
          </a:xfrm>
          <a:prstGeom prst="rect">
            <a:avLst/>
          </a:prstGeom>
          <a:noFill/>
        </p:spPr>
        <p:txBody>
          <a:bodyPr wrap="square" rtlCol="0">
            <a:spAutoFit/>
          </a:bodyPr>
          <a:lstStyle/>
          <a:p>
            <a:pPr lvl="0" algn="ctr"/>
            <a:r>
              <a:rPr lang="en-US" sz="28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Đ</a:t>
            </a:r>
            <a:r>
              <a:rPr lang="vi-VN" sz="28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ể </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đưa ra các nguyên tắc trong “Cam kết tình bạn</a:t>
            </a:r>
            <a:r>
              <a:rPr lang="vi-VN" sz="28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8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dựa</a:t>
            </a:r>
            <a:r>
              <a:rPr lang="vi-VN" sz="28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theo các gợi ý sau</a:t>
            </a:r>
            <a:r>
              <a:rPr lang="vi-VN" sz="28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4032804" y="5933298"/>
            <a:ext cx="8455328" cy="523220"/>
          </a:xfrm>
          <a:prstGeom prst="rect">
            <a:avLst/>
          </a:prstGeom>
        </p:spPr>
        <p:txBody>
          <a:bodyPr wrap="none">
            <a:spAutoFit/>
          </a:bodyPr>
          <a:lstStyle/>
          <a:p>
            <a:r>
              <a:rPr lang="en-US" sz="2800" b="1" spc="50" dirty="0" err="1"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Thảo</a:t>
            </a:r>
            <a:r>
              <a:rPr lang="en-US" sz="2800" b="1" spc="50" dirty="0"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2800" b="1" spc="50" dirty="0" err="1"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luận</a:t>
            </a:r>
            <a:r>
              <a:rPr lang="en-US" sz="2800" b="1" spc="50" dirty="0"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2800" b="1" spc="50" dirty="0" err="1"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Nhóm</a:t>
            </a:r>
            <a:r>
              <a:rPr lang="en-US" sz="28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2800" b="1" spc="50" dirty="0"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(3 </a:t>
            </a:r>
            <a:r>
              <a:rPr lang="en-US" sz="2800" b="1" spc="50" dirty="0" err="1"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phút</a:t>
            </a:r>
            <a:r>
              <a:rPr lang="en-US" sz="2800" b="1" spc="50" dirty="0"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2800" b="1" spc="50" dirty="0" err="1"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xây</a:t>
            </a:r>
            <a:r>
              <a:rPr lang="en-US" sz="2800" b="1" spc="50" dirty="0"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2800" b="1" spc="50" dirty="0" err="1"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dựng</a:t>
            </a:r>
            <a:r>
              <a:rPr lang="en-US" sz="2800" b="1" spc="50" dirty="0"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cam </a:t>
            </a:r>
            <a:r>
              <a:rPr lang="en-US" sz="2800" b="1" spc="50" dirty="0" err="1"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kết</a:t>
            </a:r>
            <a:r>
              <a:rPr lang="en-US" sz="2800" b="1" spc="50" dirty="0"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2800" b="1" spc="50" dirty="0" err="1"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tình</a:t>
            </a:r>
            <a:r>
              <a:rPr lang="en-US" sz="2800" b="1" spc="50" dirty="0"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2800" b="1" spc="50" dirty="0" err="1"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bạn</a:t>
            </a:r>
            <a:r>
              <a:rPr lang="en-US" sz="2800" b="1" spc="50" dirty="0" smtClean="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endParaRPr lang="en-US" sz="2800" dirty="0"/>
          </a:p>
        </p:txBody>
      </p:sp>
    </p:spTree>
    <p:extLst>
      <p:ext uri="{BB962C8B-B14F-4D97-AF65-F5344CB8AC3E}">
        <p14:creationId xmlns:p14="http://schemas.microsoft.com/office/powerpoint/2010/main" val="3046135640"/>
      </p:ext>
    </p:extLst>
  </p:cSld>
  <p:clrMapOvr>
    <a:masterClrMapping/>
  </p:clrMapOvr>
  <mc:AlternateContent xmlns:mc="http://schemas.openxmlformats.org/markup-compatibility/2006">
    <mc:Choice xmlns:p14="http://schemas.microsoft.com/office/powerpoint/2010/main" Requires="p14">
      <p:transition spd="slow" p14:dur="45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750"/>
                                        <p:tgtEl>
                                          <p:spTgt spid="14"/>
                                        </p:tgtEl>
                                      </p:cBhvr>
                                    </p:animEffect>
                                  </p:childTnLst>
                                </p:cTn>
                              </p:par>
                            </p:childTnLst>
                          </p:cTn>
                        </p:par>
                        <p:par>
                          <p:cTn id="8" fill="hold">
                            <p:stCondLst>
                              <p:cond delay="175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1500"/>
                                        <p:tgtEl>
                                          <p:spTgt spid="17"/>
                                        </p:tgtEl>
                                      </p:cBhvr>
                                    </p:animEffect>
                                  </p:childTnLst>
                                </p:cTn>
                              </p:par>
                            </p:childTnLst>
                          </p:cTn>
                        </p:par>
                        <p:par>
                          <p:cTn id="12" fill="hold">
                            <p:stCondLst>
                              <p:cond delay="325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1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circle(in)">
                                      <p:cBhvr>
                                        <p:cTn id="20"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429370E-CE57-F4AD-FEA7-AF57AE82DF9E}"/>
              </a:ext>
            </a:extLst>
          </p:cNvPr>
          <p:cNvGraphicFramePr>
            <a:graphicFrameLocks noGrp="1"/>
          </p:cNvGraphicFramePr>
          <p:nvPr>
            <p:extLst/>
          </p:nvPr>
        </p:nvGraphicFramePr>
        <p:xfrm>
          <a:off x="1726058" y="1253446"/>
          <a:ext cx="9616612" cy="4746661"/>
        </p:xfrm>
        <a:graphic>
          <a:graphicData uri="http://schemas.openxmlformats.org/drawingml/2006/table">
            <a:tbl>
              <a:tblPr firstRow="1" firstCol="1" bandRow="1">
                <a:tableStyleId>{5C22544A-7EE6-4342-B048-85BDC9FD1C3A}</a:tableStyleId>
              </a:tblPr>
              <a:tblGrid>
                <a:gridCol w="9616612">
                  <a:extLst>
                    <a:ext uri="{9D8B030D-6E8A-4147-A177-3AD203B41FA5}">
                      <a16:colId xmlns:a16="http://schemas.microsoft.com/office/drawing/2014/main" xmlns="" val="2641395880"/>
                    </a:ext>
                  </a:extLst>
                </a:gridCol>
              </a:tblGrid>
              <a:tr h="4746661">
                <a:tc>
                  <a:txBody>
                    <a:bodyPr/>
                    <a:lstStyle/>
                    <a:p>
                      <a:pPr marL="0" marR="0" algn="ctr">
                        <a:lnSpc>
                          <a:spcPct val="15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CAM KẾT TÌNH BẠN</a:t>
                      </a:r>
                      <a:endParaRPr lang="en-US" sz="2400" dirty="0">
                        <a:solidFill>
                          <a:srgbClr val="FF000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1: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to, </a:t>
                      </a:r>
                      <a:r>
                        <a:rPr lang="en-US" sz="2800" dirty="0" err="1">
                          <a:solidFill>
                            <a:srgbClr val="002060"/>
                          </a:solidFill>
                          <a:effectLst/>
                          <a:latin typeface="Cambria" panose="02040503050406030204" pitchFamily="18" charset="0"/>
                          <a:ea typeface="Cambria" panose="02040503050406030204" pitchFamily="18" charset="0"/>
                        </a:rPr>
                        <a:t>quát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hay </a:t>
                      </a:r>
                      <a:r>
                        <a:rPr lang="en-US" sz="2800" dirty="0" err="1">
                          <a:solidFill>
                            <a:srgbClr val="002060"/>
                          </a:solidFill>
                          <a:effectLst/>
                          <a:latin typeface="Cambria" panose="02040503050406030204" pitchFamily="18" charset="0"/>
                          <a:ea typeface="Cambria" panose="02040503050406030204" pitchFamily="18" charset="0"/>
                        </a:rPr>
                        <a:t>về</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2: Khi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giải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nghe</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lượt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bày</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3: </a:t>
                      </a:r>
                      <a:r>
                        <a:rPr lang="en-US" sz="2800" dirty="0" err="1">
                          <a:solidFill>
                            <a:srgbClr val="002060"/>
                          </a:solidFill>
                          <a:effectLst/>
                          <a:latin typeface="Cambria" panose="02040503050406030204" pitchFamily="18" charset="0"/>
                          <a:ea typeface="Cambria" panose="02040503050406030204" pitchFamily="18" charset="0"/>
                        </a:rPr>
                        <a:t>Cùng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xin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1451605434"/>
                  </a:ext>
                </a:extLst>
              </a:tr>
            </a:tbl>
          </a:graphicData>
        </a:graphic>
      </p:graphicFrame>
    </p:spTree>
    <p:extLst>
      <p:ext uri="{BB962C8B-B14F-4D97-AF65-F5344CB8AC3E}">
        <p14:creationId xmlns:p14="http://schemas.microsoft.com/office/powerpoint/2010/main" val="3624372099"/>
      </p:ext>
    </p:extLst>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ADF667E8-280C-4213-944A-57C72C33F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xmlns=""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3" name="Picture 2">
            <a:extLst>
              <a:ext uri="{FF2B5EF4-FFF2-40B4-BE49-F238E27FC236}">
                <a16:creationId xmlns:a16="http://schemas.microsoft.com/office/drawing/2014/main" xmlns="" id="{963FD150-53FF-BD03-C2E8-90DC86B0707F}"/>
              </a:ext>
            </a:extLst>
          </p:cNvPr>
          <p:cNvPicPr>
            <a:picLocks noChangeAspect="1"/>
          </p:cNvPicPr>
          <p:nvPr/>
        </p:nvPicPr>
        <p:blipFill>
          <a:blip r:embed="rId5"/>
          <a:stretch>
            <a:fillRect/>
          </a:stretch>
        </p:blipFill>
        <p:spPr>
          <a:xfrm>
            <a:off x="2620878" y="1793771"/>
            <a:ext cx="7669433" cy="3023878"/>
          </a:xfrm>
          <a:prstGeom prst="rect">
            <a:avLst/>
          </a:prstGeom>
        </p:spPr>
      </p:pic>
    </p:spTree>
    <p:extLst>
      <p:ext uri="{BB962C8B-B14F-4D97-AF65-F5344CB8AC3E}">
        <p14:creationId xmlns:p14="http://schemas.microsoft.com/office/powerpoint/2010/main" val="1779131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ADF667E8-280C-4213-944A-57C72C33F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xmlns=""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4" name="Picture 3">
            <a:extLst>
              <a:ext uri="{FF2B5EF4-FFF2-40B4-BE49-F238E27FC236}">
                <a16:creationId xmlns:a16="http://schemas.microsoft.com/office/drawing/2014/main" xmlns="" id="{E5F42030-7708-72F7-9C17-303851813D61}"/>
              </a:ext>
            </a:extLst>
          </p:cNvPr>
          <p:cNvPicPr>
            <a:picLocks noChangeAspect="1"/>
          </p:cNvPicPr>
          <p:nvPr/>
        </p:nvPicPr>
        <p:blipFill>
          <a:blip r:embed="rId5"/>
          <a:stretch>
            <a:fillRect/>
          </a:stretch>
        </p:blipFill>
        <p:spPr>
          <a:xfrm>
            <a:off x="3863212" y="1351711"/>
            <a:ext cx="4938188" cy="579170"/>
          </a:xfrm>
          <a:prstGeom prst="rect">
            <a:avLst/>
          </a:prstGeom>
        </p:spPr>
      </p:pic>
      <p:sp>
        <p:nvSpPr>
          <p:cNvPr id="5" name="TextBox 4">
            <a:extLst>
              <a:ext uri="{FF2B5EF4-FFF2-40B4-BE49-F238E27FC236}">
                <a16:creationId xmlns:a16="http://schemas.microsoft.com/office/drawing/2014/main" xmlns="" id="{F6A9E252-9E9F-F033-48AC-05C6B4806A22}"/>
              </a:ext>
            </a:extLst>
          </p:cNvPr>
          <p:cNvSpPr txBox="1"/>
          <p:nvPr/>
        </p:nvSpPr>
        <p:spPr>
          <a:xfrm>
            <a:off x="2506894" y="2589088"/>
            <a:ext cx="7274104" cy="1643865"/>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xmlns="" id="{B6A0F4DE-EB06-2DE6-A508-ED9EC39723B6}"/>
              </a:ext>
            </a:extLst>
          </p:cNvPr>
          <p:cNvPicPr>
            <a:picLocks noChangeAspect="1"/>
          </p:cNvPicPr>
          <p:nvPr/>
        </p:nvPicPr>
        <p:blipFill>
          <a:blip r:embed="rId6"/>
          <a:stretch>
            <a:fillRect/>
          </a:stretch>
        </p:blipFill>
        <p:spPr>
          <a:xfrm>
            <a:off x="1761366" y="1440482"/>
            <a:ext cx="2101846" cy="2127688"/>
          </a:xfrm>
          <a:prstGeom prst="rect">
            <a:avLst/>
          </a:prstGeom>
        </p:spPr>
      </p:pic>
      <p:sp>
        <p:nvSpPr>
          <p:cNvPr id="2" name="Rectangle 1"/>
          <p:cNvSpPr/>
          <p:nvPr/>
        </p:nvSpPr>
        <p:spPr>
          <a:xfrm>
            <a:off x="3640594" y="1890652"/>
            <a:ext cx="6885932" cy="1754326"/>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en-US" sz="2800" b="1" dirty="0">
                <a:ln/>
                <a:solidFill>
                  <a:schemeClr val="accent4"/>
                </a:solidFill>
                <a:latin typeface="Times New Roman" panose="02020603050405020304" pitchFamily="18" charset="0"/>
                <a:cs typeface="Times New Roman" panose="02020603050405020304" pitchFamily="18" charset="0"/>
              </a:rPr>
              <a:t>YÊU TRƯỜNG, MẾN </a:t>
            </a:r>
            <a:r>
              <a:rPr lang="en-US" sz="2800" b="1" dirty="0" smtClean="0">
                <a:ln/>
                <a:solidFill>
                  <a:schemeClr val="accent4"/>
                </a:solidFill>
                <a:latin typeface="Times New Roman" panose="02020603050405020304" pitchFamily="18" charset="0"/>
                <a:cs typeface="Times New Roman" panose="02020603050405020304" pitchFamily="18" charset="0"/>
              </a:rPr>
              <a:t>LỚP</a:t>
            </a:r>
          </a:p>
          <a:p>
            <a:pPr algn="ct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Cam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kết</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4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a:t>
            </a:r>
            <a:endParaRPr lang="en-US" sz="4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852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xmlns=""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xmlns=""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xmlns=""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xmlns=""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xmlns=""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0737797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9432" y="-1587991"/>
            <a:ext cx="9174586" cy="1036160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612" y="-474563"/>
            <a:ext cx="6661472" cy="7731889"/>
          </a:xfrm>
          <a:prstGeom prst="rect">
            <a:avLst/>
          </a:prstGeom>
        </p:spPr>
      </p:pic>
    </p:spTree>
    <p:extLst>
      <p:ext uri="{BB962C8B-B14F-4D97-AF65-F5344CB8AC3E}">
        <p14:creationId xmlns:p14="http://schemas.microsoft.com/office/powerpoint/2010/main" val="3642968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ADF667E8-280C-4213-944A-57C72C33F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xmlns=""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999878" y="124338"/>
            <a:ext cx="10101989" cy="5964701"/>
          </a:xfrm>
          <a:prstGeom prst="rect">
            <a:avLst/>
          </a:prstGeom>
        </p:spPr>
      </p:pic>
      <p:sp>
        <p:nvSpPr>
          <p:cNvPr id="5" name="TextBox 4">
            <a:extLst>
              <a:ext uri="{FF2B5EF4-FFF2-40B4-BE49-F238E27FC236}">
                <a16:creationId xmlns:a16="http://schemas.microsoft.com/office/drawing/2014/main" xmlns="" id="{F6A9E252-9E9F-F033-48AC-05C6B4806A22}"/>
              </a:ext>
            </a:extLst>
          </p:cNvPr>
          <p:cNvSpPr txBox="1"/>
          <p:nvPr/>
        </p:nvSpPr>
        <p:spPr>
          <a:xfrm>
            <a:off x="2124929" y="1304298"/>
            <a:ext cx="7274104" cy="1643865"/>
          </a:xfrm>
          <a:prstGeom prst="rect">
            <a:avLst/>
          </a:prstGeom>
          <a:noFill/>
        </p:spPr>
        <p:txBody>
          <a:bodyPr wrap="square" rtlCol="0">
            <a:spAutoFit/>
          </a:bodyPr>
          <a:lstStyle/>
          <a:p>
            <a:endParaRPr lang="en-US" dirty="0"/>
          </a:p>
        </p:txBody>
      </p:sp>
      <p:sp>
        <p:nvSpPr>
          <p:cNvPr id="2" name="Rectangle 1"/>
          <p:cNvSpPr/>
          <p:nvPr/>
        </p:nvSpPr>
        <p:spPr>
          <a:xfrm>
            <a:off x="2124929" y="1770928"/>
            <a:ext cx="8885076" cy="646331"/>
          </a:xfrm>
          <a:prstGeom prst="rect">
            <a:avLst/>
          </a:prstGeom>
        </p:spPr>
        <p:txBody>
          <a:bodyPr wrap="square">
            <a:spAutoFit/>
          </a:bodyPr>
          <a:lstStyle/>
          <a:p>
            <a:r>
              <a:rPr lang="en-US" sz="36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Phương</a:t>
            </a:r>
            <a:r>
              <a:rPr lang="en-US" sz="36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hướng</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hoạt</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tuần</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12</a:t>
            </a:r>
          </a:p>
        </p:txBody>
      </p:sp>
    </p:spTree>
    <p:extLst>
      <p:ext uri="{BB962C8B-B14F-4D97-AF65-F5344CB8AC3E}">
        <p14:creationId xmlns:p14="http://schemas.microsoft.com/office/powerpoint/2010/main" val="718269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ADF667E8-280C-4213-944A-57C72C33F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xmlns=""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999878" y="124338"/>
            <a:ext cx="11943412" cy="7051966"/>
          </a:xfrm>
          <a:prstGeom prst="rect">
            <a:avLst/>
          </a:prstGeom>
        </p:spPr>
      </p:pic>
      <p:sp>
        <p:nvSpPr>
          <p:cNvPr id="5" name="TextBox 4">
            <a:extLst>
              <a:ext uri="{FF2B5EF4-FFF2-40B4-BE49-F238E27FC236}">
                <a16:creationId xmlns:a16="http://schemas.microsoft.com/office/drawing/2014/main" xmlns="" id="{F6A9E252-9E9F-F033-48AC-05C6B4806A22}"/>
              </a:ext>
            </a:extLst>
          </p:cNvPr>
          <p:cNvSpPr txBox="1"/>
          <p:nvPr/>
        </p:nvSpPr>
        <p:spPr>
          <a:xfrm>
            <a:off x="2124929" y="948995"/>
            <a:ext cx="7274104" cy="1643865"/>
          </a:xfrm>
          <a:prstGeom prst="rect">
            <a:avLst/>
          </a:prstGeom>
          <a:noFill/>
        </p:spPr>
        <p:txBody>
          <a:bodyPr wrap="square" rtlCol="0">
            <a:spAutoFit/>
          </a:bodyPr>
          <a:lstStyle/>
          <a:p>
            <a:endParaRPr lang="en-US" dirty="0"/>
          </a:p>
        </p:txBody>
      </p:sp>
      <p:sp>
        <p:nvSpPr>
          <p:cNvPr id="2" name="Rectangle 1"/>
          <p:cNvSpPr/>
          <p:nvPr/>
        </p:nvSpPr>
        <p:spPr>
          <a:xfrm>
            <a:off x="2124929" y="1770928"/>
            <a:ext cx="8885076" cy="646331"/>
          </a:xfrm>
          <a:prstGeom prst="rect">
            <a:avLst/>
          </a:prstGeom>
        </p:spPr>
        <p:txBody>
          <a:bodyPr wrap="square">
            <a:spAutoFit/>
          </a:bodyPr>
          <a:lstStyle/>
          <a:p>
            <a:r>
              <a:rPr lang="en-US" sz="36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Phương</a:t>
            </a:r>
            <a:r>
              <a:rPr lang="en-US" sz="36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hướng</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hoạt</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tuần</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Cambria" panose="02040503050406030204" pitchFamily="18" charset="0"/>
                <a:cs typeface="Times New Roman" panose="02020603050405020304" pitchFamily="18" charset="0"/>
              </a:rPr>
              <a:t>12</a:t>
            </a:r>
            <a:endPar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33067" y="2417259"/>
            <a:ext cx="7898011" cy="3785652"/>
          </a:xfrm>
          <a:prstGeom prst="rect">
            <a:avLst/>
          </a:prstGeom>
        </p:spPr>
        <p:txBody>
          <a:bodyPr wrap="square">
            <a:spAutoFit/>
          </a:bodyPr>
          <a:lstStyle/>
          <a:p>
            <a:pPr lvl="0" defTabSz="914377">
              <a:defRPr/>
            </a:pPr>
            <a:r>
              <a:rPr lang="en-US" sz="2000" b="1" dirty="0" smtClean="0">
                <a:latin typeface="Cambria" panose="02040503050406030204" pitchFamily="18" charset="0"/>
                <a:ea typeface="Cambria" panose="02040503050406030204" pitchFamily="18" charset="0"/>
              </a:rPr>
              <a:t>1.Về </a:t>
            </a:r>
            <a:r>
              <a:rPr lang="en-US" sz="2000" b="1" dirty="0" err="1">
                <a:latin typeface="Cambria" panose="02040503050406030204" pitchFamily="18" charset="0"/>
                <a:ea typeface="Cambria" panose="02040503050406030204" pitchFamily="18" charset="0"/>
              </a:rPr>
              <a:t>nề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nếp</a:t>
            </a:r>
            <a:r>
              <a:rPr lang="en-US" sz="2000" b="1" dirty="0" smtClean="0">
                <a:latin typeface="Cambria" panose="02040503050406030204" pitchFamily="18" charset="0"/>
                <a:ea typeface="Cambria" panose="02040503050406030204" pitchFamily="18" charset="0"/>
              </a:rPr>
              <a:t>: </a:t>
            </a:r>
          </a:p>
          <a:p>
            <a:pPr marL="285750" lvl="0" indent="-285750" defTabSz="914377">
              <a:buFontTx/>
              <a:buChar char="-"/>
              <a:defRPr/>
            </a:pPr>
            <a:r>
              <a:rPr lang="en-US" sz="2000" b="1" dirty="0" err="1" smtClean="0">
                <a:latin typeface="Cambria" panose="02040503050406030204" pitchFamily="18" charset="0"/>
                <a:ea typeface="Cambria" panose="02040503050406030204" pitchFamily="18" charset="0"/>
              </a:rPr>
              <a:t>Thực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hiện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đúng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các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nội</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quy</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trường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lớp</a:t>
            </a:r>
            <a:endParaRPr lang="en-US" sz="2000" b="1" dirty="0" smtClean="0">
              <a:latin typeface="Cambria" panose="02040503050406030204" pitchFamily="18" charset="0"/>
              <a:ea typeface="Cambria" panose="02040503050406030204" pitchFamily="18" charset="0"/>
            </a:endParaRPr>
          </a:p>
          <a:p>
            <a:pPr marL="285750" lvl="0" indent="-285750" defTabSz="914377">
              <a:buFontTx/>
              <a:buChar char="-"/>
              <a:defRPr/>
            </a:pPr>
            <a:r>
              <a:rPr lang="en-US" sz="2000" b="1" dirty="0" err="1" smtClean="0">
                <a:latin typeface="Cambria" panose="02040503050406030204" pitchFamily="18" charset="0"/>
                <a:ea typeface="Cambria" panose="02040503050406030204" pitchFamily="18" charset="0"/>
              </a:rPr>
              <a:t>Đi</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học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đều</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đúng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giờ</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xếp</a:t>
            </a:r>
            <a:r>
              <a:rPr lang="en-US" sz="2000" b="1" dirty="0" smtClean="0">
                <a:latin typeface="Cambria" panose="02040503050406030204" pitchFamily="18" charset="0"/>
                <a:ea typeface="Cambria" panose="02040503050406030204" pitchFamily="18" charset="0"/>
              </a:rPr>
              <a:t> hang </a:t>
            </a:r>
            <a:r>
              <a:rPr lang="en-US" sz="2000" b="1" dirty="0" err="1" smtClean="0">
                <a:latin typeface="Cambria" panose="02040503050406030204" pitchFamily="18" charset="0"/>
                <a:ea typeface="Cambria" panose="02040503050406030204" pitchFamily="18" charset="0"/>
              </a:rPr>
              <a:t>ra</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vào</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lớp</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nhanh</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nhẹn</a:t>
            </a:r>
            <a:r>
              <a:rPr lang="en-US" sz="2000" b="1" dirty="0" smtClean="0">
                <a:latin typeface="Cambria" panose="02040503050406030204" pitchFamily="18" charset="0"/>
                <a:ea typeface="Cambria" panose="02040503050406030204" pitchFamily="18" charset="0"/>
              </a:rPr>
              <a:t>.</a:t>
            </a:r>
            <a:endParaRPr lang="en-US" sz="2000" b="1" dirty="0">
              <a:latin typeface="Cambria" panose="02040503050406030204" pitchFamily="18" charset="0"/>
              <a:ea typeface="Cambria" panose="02040503050406030204" pitchFamily="18" charset="0"/>
            </a:endParaRPr>
          </a:p>
          <a:p>
            <a:pPr lvl="0" defTabSz="914377">
              <a:defRPr/>
            </a:pPr>
            <a:r>
              <a:rPr lang="en-US" sz="2000" b="1" dirty="0" smtClean="0">
                <a:latin typeface="Cambria" panose="02040503050406030204" pitchFamily="18" charset="0"/>
                <a:ea typeface="Cambria" panose="02040503050406030204" pitchFamily="18" charset="0"/>
              </a:rPr>
              <a:t>2. </a:t>
            </a:r>
            <a:r>
              <a:rPr lang="en-US" sz="2000" b="1" dirty="0" err="1" smtClean="0">
                <a:latin typeface="Cambria" panose="02040503050406030204" pitchFamily="18" charset="0"/>
                <a:ea typeface="Cambria" panose="02040503050406030204" pitchFamily="18" charset="0"/>
              </a:rPr>
              <a:t>Học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tập</a:t>
            </a:r>
            <a:r>
              <a:rPr lang="en-US" sz="2000" b="1" dirty="0" smtClean="0">
                <a:latin typeface="Cambria" panose="02040503050406030204" pitchFamily="18" charset="0"/>
                <a:ea typeface="Cambria" panose="02040503050406030204" pitchFamily="18" charset="0"/>
              </a:rPr>
              <a:t>:</a:t>
            </a:r>
          </a:p>
          <a:p>
            <a:pPr marL="285750" lvl="0" indent="-285750" defTabSz="914377">
              <a:buFontTx/>
              <a:buChar char="-"/>
              <a:defRPr/>
            </a:pPr>
            <a:r>
              <a:rPr lang="en-US" sz="2000" b="1" dirty="0" smtClean="0">
                <a:latin typeface="Cambria" panose="02040503050406030204" pitchFamily="18" charset="0"/>
                <a:ea typeface="Cambria" panose="02040503050406030204" pitchFamily="18" charset="0"/>
              </a:rPr>
              <a:t>Ở </a:t>
            </a:r>
            <a:r>
              <a:rPr lang="en-US" sz="2000" b="1" dirty="0" err="1" smtClean="0">
                <a:latin typeface="Cambria" panose="02040503050406030204" pitchFamily="18" charset="0"/>
                <a:ea typeface="Cambria" panose="02040503050406030204" pitchFamily="18" charset="0"/>
              </a:rPr>
              <a:t>nhà</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tích</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cực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ôn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luyện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bài</a:t>
            </a:r>
            <a:r>
              <a:rPr lang="en-US" sz="2000" b="1" dirty="0" smtClean="0">
                <a:latin typeface="Cambria" panose="02040503050406030204" pitchFamily="18" charset="0"/>
                <a:ea typeface="Cambria" panose="02040503050406030204" pitchFamily="18" charset="0"/>
              </a:rPr>
              <a:t> , </a:t>
            </a:r>
            <a:r>
              <a:rPr lang="en-US" sz="2000" b="1" dirty="0" err="1" smtClean="0">
                <a:latin typeface="Cambria" panose="02040503050406030204" pitchFamily="18" charset="0"/>
                <a:ea typeface="Cambria" panose="02040503050406030204" pitchFamily="18" charset="0"/>
              </a:rPr>
              <a:t>chuẩn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bị</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đồ</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dùng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đầy</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đủ</a:t>
            </a:r>
            <a:r>
              <a:rPr lang="en-US" sz="2000" b="1" dirty="0" smtClean="0">
                <a:latin typeface="Cambria" panose="02040503050406030204" pitchFamily="18" charset="0"/>
                <a:ea typeface="Cambria" panose="02040503050406030204" pitchFamily="18" charset="0"/>
              </a:rPr>
              <a:t>.</a:t>
            </a:r>
          </a:p>
          <a:p>
            <a:pPr marL="285750" lvl="0" indent="-285750" defTabSz="914377">
              <a:buFontTx/>
              <a:buChar char="-"/>
              <a:defRPr/>
            </a:pPr>
            <a:r>
              <a:rPr lang="en-US" sz="2000" b="1" dirty="0" err="1" smtClean="0">
                <a:latin typeface="Cambria" panose="02040503050406030204" pitchFamily="18" charset="0"/>
                <a:ea typeface="Cambria" panose="02040503050406030204" pitchFamily="18" charset="0"/>
              </a:rPr>
              <a:t>Trong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lớp</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hăng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hái</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phát</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biểu</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xây</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dựng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bài</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Đạt</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nhiều</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điểm</a:t>
            </a:r>
            <a:r>
              <a:rPr lang="en-US" sz="2000" b="1" dirty="0" smtClean="0">
                <a:latin typeface="Cambria" panose="02040503050406030204" pitchFamily="18" charset="0"/>
                <a:ea typeface="Cambria" panose="02040503050406030204" pitchFamily="18" charset="0"/>
              </a:rPr>
              <a:t> 9,10 </a:t>
            </a:r>
            <a:r>
              <a:rPr lang="en-US" sz="2000" b="1" dirty="0" err="1" smtClean="0">
                <a:latin typeface="Cambria" panose="02040503050406030204" pitchFamily="18" charset="0"/>
                <a:ea typeface="Cambria" panose="02040503050406030204" pitchFamily="18" charset="0"/>
              </a:rPr>
              <a:t>tặng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thầy</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cô</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nhân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ngày</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nhà</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giáo</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Việt</a:t>
            </a:r>
            <a:r>
              <a:rPr lang="en-US" sz="2000" b="1" dirty="0" smtClean="0">
                <a:latin typeface="Cambria" panose="02040503050406030204" pitchFamily="18" charset="0"/>
                <a:ea typeface="Cambria" panose="02040503050406030204" pitchFamily="18" charset="0"/>
              </a:rPr>
              <a:t> Nam 20-11</a:t>
            </a:r>
            <a:endParaRPr lang="en-US" sz="2000" b="1" dirty="0">
              <a:latin typeface="Cambria" panose="02040503050406030204" pitchFamily="18" charset="0"/>
              <a:ea typeface="Cambria" panose="02040503050406030204" pitchFamily="18" charset="0"/>
            </a:endParaRPr>
          </a:p>
          <a:p>
            <a:pPr lvl="0" defTabSz="914377">
              <a:defRPr/>
            </a:pPr>
            <a:r>
              <a:rPr lang="en-US" sz="2000" b="1" dirty="0" smtClean="0">
                <a:latin typeface="Cambria" panose="02040503050406030204" pitchFamily="18" charset="0"/>
                <a:ea typeface="Cambria" panose="02040503050406030204" pitchFamily="18" charset="0"/>
              </a:rPr>
              <a:t>3. </a:t>
            </a:r>
            <a:r>
              <a:rPr lang="en-US" sz="2000" b="1" dirty="0" err="1" smtClean="0">
                <a:latin typeface="Cambria" panose="02040503050406030204" pitchFamily="18" charset="0"/>
                <a:ea typeface="Cambria" panose="02040503050406030204" pitchFamily="18" charset="0"/>
              </a:rPr>
              <a:t>Hoạt</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động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khác</a:t>
            </a:r>
            <a:r>
              <a:rPr lang="en-US" sz="2000" b="1" dirty="0" smtClean="0">
                <a:latin typeface="Cambria" panose="02040503050406030204" pitchFamily="18" charset="0"/>
                <a:ea typeface="Cambria" panose="02040503050406030204" pitchFamily="18" charset="0"/>
              </a:rPr>
              <a:t>:</a:t>
            </a:r>
          </a:p>
          <a:p>
            <a:pPr marL="285750" lvl="0" indent="-285750" defTabSz="914377">
              <a:buFontTx/>
              <a:buChar char="-"/>
              <a:defRPr/>
            </a:pPr>
            <a:r>
              <a:rPr lang="en-US" sz="2000" b="1" dirty="0" err="1" smtClean="0">
                <a:latin typeface="Cambria" panose="02040503050406030204" pitchFamily="18" charset="0"/>
                <a:ea typeface="Cambria" panose="02040503050406030204" pitchFamily="18" charset="0"/>
              </a:rPr>
              <a:t>Tham</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gia</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các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sân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chơi</a:t>
            </a:r>
            <a:r>
              <a:rPr lang="en-US" sz="2000" b="1" dirty="0" smtClean="0">
                <a:latin typeface="Cambria" panose="02040503050406030204" pitchFamily="18" charset="0"/>
                <a:ea typeface="Cambria" panose="02040503050406030204" pitchFamily="18" charset="0"/>
              </a:rPr>
              <a:t> TNTV, IOE, TNTT,…</a:t>
            </a:r>
          </a:p>
          <a:p>
            <a:pPr marL="285750" lvl="0" indent="-285750" defTabSz="914377">
              <a:buFontTx/>
              <a:buChar char="-"/>
              <a:defRPr/>
            </a:pPr>
            <a:r>
              <a:rPr lang="en-US" sz="2000" b="1" dirty="0" err="1" smtClean="0">
                <a:latin typeface="Cambria" panose="02040503050406030204" pitchFamily="18" charset="0"/>
                <a:ea typeface="Cambria" panose="02040503050406030204" pitchFamily="18" charset="0"/>
              </a:rPr>
              <a:t>Tham</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gia</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đọc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sách</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thực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hiện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cổng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trường</a:t>
            </a:r>
            <a:r>
              <a:rPr lang="en-US" sz="2000" b="1" dirty="0" smtClean="0">
                <a:latin typeface="Cambria" panose="02040503050406030204" pitchFamily="18" charset="0"/>
                <a:ea typeface="Cambria" panose="02040503050406030204" pitchFamily="18" charset="0"/>
              </a:rPr>
              <a:t> ATGT.</a:t>
            </a:r>
          </a:p>
          <a:p>
            <a:pPr marL="285750" lvl="0" indent="-285750" defTabSz="914377">
              <a:buFontTx/>
              <a:buChar char="-"/>
              <a:defRPr/>
            </a:pPr>
            <a:r>
              <a:rPr lang="en-US" sz="2000" b="1" dirty="0" err="1" smtClean="0">
                <a:latin typeface="Cambria" panose="02040503050406030204" pitchFamily="18" charset="0"/>
                <a:ea typeface="Cambria" panose="02040503050406030204" pitchFamily="18" charset="0"/>
              </a:rPr>
              <a:t>Thực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hiện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tốt</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các</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hoạt</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động</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Đội</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Thi</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kể</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chuyện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Tập</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luyện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Thi</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Sơn</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ca</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cấp</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trường</a:t>
            </a:r>
            <a:r>
              <a:rPr lang="en-US" sz="2000" b="1" dirty="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đạt</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giải</a:t>
            </a:r>
            <a:r>
              <a:rPr lang="en-US" sz="2000" b="1" dirty="0" smtClean="0">
                <a:latin typeface="Cambria" panose="02040503050406030204" pitchFamily="18" charset="0"/>
                <a:ea typeface="Cambria" panose="02040503050406030204" pitchFamily="18" charset="0"/>
              </a:rPr>
              <a:t> </a:t>
            </a:r>
            <a:r>
              <a:rPr lang="en-US" sz="2000" b="1" dirty="0" err="1" smtClean="0">
                <a:latin typeface="Cambria" panose="02040503050406030204" pitchFamily="18" charset="0"/>
                <a:ea typeface="Cambria" panose="02040503050406030204" pitchFamily="18" charset="0"/>
              </a:rPr>
              <a:t>cao</a:t>
            </a:r>
            <a:r>
              <a:rPr lang="en-US" sz="2000" b="1" dirty="0">
                <a:latin typeface="Cambria" panose="02040503050406030204" pitchFamily="18" charset="0"/>
                <a:ea typeface="Cambria" panose="02040503050406030204" pitchFamily="18" charset="0"/>
              </a:rPr>
              <a:t>.</a:t>
            </a:r>
            <a:endParaRPr lang="en-US" sz="2000" b="1"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678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19126"/>
            <a:ext cx="9267825" cy="211000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2</a:t>
            </a:r>
            <a:r>
              <a:rPr kumimoji="0" lang="en-US" sz="5400" b="1" i="0" u="none" strike="noStrike" kern="1200" cap="none" spc="50" normalizeH="0" baseline="0" noProof="0" smtClean="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Sắm</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vai</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xử</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lý</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huống</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23388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xmlns=""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xmlns="" id="{827964B4-A109-66F1-D100-D4A4BD96DD92}"/>
              </a:ext>
            </a:extLst>
          </p:cNvPr>
          <p:cNvSpPr/>
          <p:nvPr/>
        </p:nvSpPr>
        <p:spPr>
          <a:xfrm>
            <a:off x="368247" y="304800"/>
            <a:ext cx="11455505" cy="60760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68A0EB07-8B9D-011E-C5F5-B0C4BE03C684}"/>
              </a:ext>
            </a:extLst>
          </p:cNvPr>
          <p:cNvSpPr txBox="1"/>
          <p:nvPr/>
        </p:nvSpPr>
        <p:spPr>
          <a:xfrm>
            <a:off x="1017651" y="323850"/>
            <a:ext cx="1030605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Thảo</a:t>
            </a:r>
            <a:r>
              <a:rPr kumimoji="0" lang="en-US" sz="36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FF0000"/>
                </a:solidFill>
                <a:effectLst/>
                <a:uLnTx/>
                <a:uFillTx/>
                <a:latin typeface="Calibri" panose="020F0502020204030204"/>
                <a:ea typeface="+mn-ea"/>
                <a:cs typeface="+mn-cs"/>
              </a:rPr>
              <a:t>luận</a:t>
            </a:r>
            <a:r>
              <a:rPr kumimoji="0" lang="en-US" sz="36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FF0000"/>
                </a:solidFill>
                <a:effectLst/>
                <a:uLnTx/>
                <a:uFillTx/>
                <a:latin typeface="Calibri" panose="020F0502020204030204"/>
                <a:ea typeface="+mn-ea"/>
                <a:cs typeface="+mn-cs"/>
              </a:rPr>
              <a:t>nhóm</a:t>
            </a:r>
            <a:r>
              <a:rPr kumimoji="0" lang="en-US" sz="3600" b="1" i="0" u="none" strike="noStrike" kern="1200" cap="none" spc="0" normalizeH="0" noProof="0" dirty="0" smtClean="0">
                <a:ln>
                  <a:noFill/>
                </a:ln>
                <a:solidFill>
                  <a:srgbClr val="FF0000"/>
                </a:solidFill>
                <a:effectLst/>
                <a:uLnTx/>
                <a:uFillTx/>
                <a:latin typeface="Calibri" panose="020F0502020204030204"/>
                <a:ea typeface="+mn-ea"/>
                <a:cs typeface="+mn-cs"/>
              </a:rPr>
              <a:t> 6( 2p)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Mỗi</a:t>
            </a:r>
            <a:r>
              <a:rPr kumimoji="0" lang="en-US" sz="36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nhóm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sắm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vai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xử</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lý</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huống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xảy</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ra</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quan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hệ</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bè</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22D4E66D-39AC-7D74-8F24-95334804B4DC}"/>
              </a:ext>
            </a:extLst>
          </p:cNvPr>
          <p:cNvSpPr/>
          <p:nvPr/>
        </p:nvSpPr>
        <p:spPr>
          <a:xfrm>
            <a:off x="1160979" y="2078176"/>
            <a:ext cx="9647433" cy="1315092"/>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vi-VN" sz="3200" b="1" i="1" dirty="0">
                <a:effectLst/>
                <a:latin typeface="Calibri" panose="020F0502020204030204" pitchFamily="34" charset="0"/>
                <a:ea typeface="Calibri" panose="020F0502020204030204" pitchFamily="34" charset="0"/>
                <a:cs typeface="Times New Roman" panose="02020603050405020304" pitchFamily="18" charset="0"/>
              </a:rPr>
              <a:t>Tình huống 1: An hứa cho Nam mượn truyện nhưng lại đổi ý không cho mượn nữa.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Nếu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Nam,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nói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6C83CF19-8D60-B4F5-5AB5-B037223530A7}"/>
              </a:ext>
            </a:extLst>
          </p:cNvPr>
          <p:cNvSpPr/>
          <p:nvPr/>
        </p:nvSpPr>
        <p:spPr>
          <a:xfrm>
            <a:off x="1160980" y="3667873"/>
            <a:ext cx="9647433" cy="2260315"/>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dirty="0">
                <a:latin typeface="Calibri" panose="020F0502020204030204" pitchFamily="34" charset="0"/>
                <a:ea typeface="Calibri" panose="020F0502020204030204" pitchFamily="34" charset="0"/>
                <a:cs typeface="Times New Roman" panose="02020603050405020304" pitchFamily="18" charset="0"/>
              </a:rPr>
              <a:t>Tình huống 2: Do có sự hiểu lầm, Minh đã có những lời lẽ không hay nói về Hoa. Nghe các bạn kể lại, Hoa cảm thấy rất buồn. Nếu là Hoa em phải làm thế nào để bạn không hiểu lầm mình.</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61744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xmlns="" id="{6931579B-302C-74D7-B842-328F8C5E6B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3"/>
          <a:stretch>
            <a:fillRect/>
          </a:stretch>
        </p:blipFill>
        <p:spPr>
          <a:xfrm>
            <a:off x="-635" y="0"/>
            <a:ext cx="1435100" cy="1924685"/>
          </a:xfrm>
          <a:prstGeom prst="rect">
            <a:avLst/>
          </a:prstGeom>
        </p:spPr>
      </p:pic>
      <p:pic>
        <p:nvPicPr>
          <p:cNvPr id="6" name="Picture 5">
            <a:extLst>
              <a:ext uri="{FF2B5EF4-FFF2-40B4-BE49-F238E27FC236}">
                <a16:creationId xmlns:a16="http://schemas.microsoft.com/office/drawing/2014/main" xmlns="" id="{BBF8D977-8D70-6F21-9345-D96A54238E05}"/>
              </a:ext>
            </a:extLst>
          </p:cNvPr>
          <p:cNvPicPr>
            <a:picLocks noChangeAspect="1"/>
          </p:cNvPicPr>
          <p:nvPr/>
        </p:nvPicPr>
        <p:blipFill>
          <a:blip r:embed="rId4"/>
          <a:stretch>
            <a:fillRect/>
          </a:stretch>
        </p:blipFill>
        <p:spPr>
          <a:xfrm>
            <a:off x="2570047" y="2106202"/>
            <a:ext cx="7813598" cy="2248681"/>
          </a:xfrm>
          <a:prstGeom prst="rect">
            <a:avLst/>
          </a:prstGeom>
        </p:spPr>
      </p:pic>
    </p:spTree>
    <p:extLst>
      <p:ext uri="{BB962C8B-B14F-4D97-AF65-F5344CB8AC3E}">
        <p14:creationId xmlns:p14="http://schemas.microsoft.com/office/powerpoint/2010/main" val="163698074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512</Words>
  <Application>Microsoft Office PowerPoint</Application>
  <PresentationFormat>Widescreen</PresentationFormat>
  <Paragraphs>40</Paragraphs>
  <Slides>14</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宋体</vt:lpstr>
      <vt:lpstr>Arial</vt:lpstr>
      <vt:lpstr>Calibri</vt:lpstr>
      <vt:lpstr>Calibri Light</vt:lpstr>
      <vt:lpstr>Cambria</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20</cp:revision>
  <dcterms:created xsi:type="dcterms:W3CDTF">2023-11-06T03:00:44Z</dcterms:created>
  <dcterms:modified xsi:type="dcterms:W3CDTF">2023-11-10T03:11:49Z</dcterms:modified>
</cp:coreProperties>
</file>