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7104CF-68D4-4CA0-B64A-99BB3F5CFD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6CC95F-6AA4-4432-BE3F-3351DF1C2D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0163C-2B93-412B-B64F-8AB4A1510F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9DC76-861F-416A-B491-FBA88E5CA6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468A6A-DEC4-4F98-955E-D7BDE4D674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7A41EA-F292-4BF7-AC19-39DFA73DCB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804E15-8324-4369-A9E3-7C550E79D8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8E52DC-44B3-4FAD-8524-13A9A6BC1E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2F601F-D3A8-4559-A348-700F90B08C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F7515-CBC8-40AD-9656-95EFA57118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B74BA9-ADE6-49E1-B58E-F363F7474B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0BDFEB5-233C-469D-97BA-E32B69F246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36.gif"/><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50px-Koeh-232"/>
          <p:cNvPicPr>
            <a:picLocks noChangeAspect="1" noChangeArrowheads="1"/>
          </p:cNvPicPr>
          <p:nvPr/>
        </p:nvPicPr>
        <p:blipFill>
          <a:blip r:embed="rId2"/>
          <a:srcRect/>
          <a:stretch>
            <a:fillRect/>
          </a:stretch>
        </p:blipFill>
        <p:spPr bwMode="auto">
          <a:xfrm>
            <a:off x="2971800" y="2514600"/>
            <a:ext cx="3429000" cy="3124200"/>
          </a:xfrm>
          <a:prstGeom prst="rect">
            <a:avLst/>
          </a:prstGeom>
          <a:noFill/>
          <a:ln w="9525">
            <a:solidFill>
              <a:schemeClr val="accent2"/>
            </a:solidFill>
            <a:miter lim="800000"/>
            <a:headEnd/>
            <a:tailEnd/>
          </a:ln>
        </p:spPr>
      </p:pic>
      <p:pic>
        <p:nvPicPr>
          <p:cNvPr id="5123" name="Picture 3" descr="ory_sat"/>
          <p:cNvPicPr>
            <a:picLocks noChangeAspect="1" noChangeArrowheads="1"/>
          </p:cNvPicPr>
          <p:nvPr/>
        </p:nvPicPr>
        <p:blipFill>
          <a:blip r:embed="rId3"/>
          <a:srcRect/>
          <a:stretch>
            <a:fillRect/>
          </a:stretch>
        </p:blipFill>
        <p:spPr bwMode="auto">
          <a:xfrm>
            <a:off x="2819400" y="2362200"/>
            <a:ext cx="3581400" cy="3124200"/>
          </a:xfrm>
          <a:prstGeom prst="rect">
            <a:avLst/>
          </a:prstGeom>
          <a:noFill/>
          <a:ln w="9525">
            <a:solidFill>
              <a:schemeClr val="accent2"/>
            </a:solidFill>
            <a:miter lim="800000"/>
            <a:headEnd/>
            <a:tailEnd/>
          </a:ln>
        </p:spPr>
      </p:pic>
      <p:pic>
        <p:nvPicPr>
          <p:cNvPr id="5124" name="Picture 4" descr="images745973_CayLua"/>
          <p:cNvPicPr>
            <a:picLocks noChangeAspect="1" noChangeArrowheads="1"/>
          </p:cNvPicPr>
          <p:nvPr/>
        </p:nvPicPr>
        <p:blipFill>
          <a:blip r:embed="rId4"/>
          <a:srcRect/>
          <a:stretch>
            <a:fillRect/>
          </a:stretch>
        </p:blipFill>
        <p:spPr bwMode="auto">
          <a:xfrm>
            <a:off x="2819400" y="2508250"/>
            <a:ext cx="3581400" cy="2520950"/>
          </a:xfrm>
          <a:prstGeom prst="rect">
            <a:avLst/>
          </a:prstGeom>
          <a:noFill/>
          <a:ln w="9525">
            <a:solidFill>
              <a:schemeClr val="accent2"/>
            </a:solidFill>
            <a:miter lim="800000"/>
            <a:headEnd/>
            <a:tailEnd/>
          </a:ln>
        </p:spPr>
      </p:pic>
      <p:pic>
        <p:nvPicPr>
          <p:cNvPr id="5125" name="Picture 5" descr="1152583936lua-chin-vang-3"/>
          <p:cNvPicPr>
            <a:picLocks noChangeAspect="1" noChangeArrowheads="1"/>
          </p:cNvPicPr>
          <p:nvPr/>
        </p:nvPicPr>
        <p:blipFill>
          <a:blip r:embed="rId5"/>
          <a:srcRect/>
          <a:stretch>
            <a:fillRect/>
          </a:stretch>
        </p:blipFill>
        <p:spPr bwMode="auto">
          <a:xfrm>
            <a:off x="2743200" y="2514600"/>
            <a:ext cx="3581400" cy="2514600"/>
          </a:xfrm>
          <a:prstGeom prst="rect">
            <a:avLst/>
          </a:prstGeom>
          <a:noFill/>
          <a:ln w="9525">
            <a:solidFill>
              <a:schemeClr val="accent2"/>
            </a:solidFill>
            <a:miter lim="800000"/>
            <a:headEnd/>
            <a:tailEnd/>
          </a:ln>
        </p:spPr>
      </p:pic>
      <p:sp>
        <p:nvSpPr>
          <p:cNvPr id="5127" name="Text Box 7"/>
          <p:cNvSpPr txBox="1">
            <a:spLocks noChangeArrowheads="1"/>
          </p:cNvSpPr>
          <p:nvPr/>
        </p:nvSpPr>
        <p:spPr bwMode="auto">
          <a:xfrm>
            <a:off x="2743200" y="1371600"/>
            <a:ext cx="4419600" cy="708025"/>
          </a:xfrm>
          <a:prstGeom prst="rect">
            <a:avLst/>
          </a:prstGeom>
          <a:noFill/>
          <a:ln w="9525">
            <a:noFill/>
            <a:miter lim="800000"/>
            <a:headEnd/>
            <a:tailEnd/>
          </a:ln>
        </p:spPr>
        <p:txBody>
          <a:bodyPr>
            <a:spAutoFit/>
          </a:bodyPr>
          <a:lstStyle/>
          <a:p>
            <a:pPr algn="ctr">
              <a:spcBef>
                <a:spcPct val="50000"/>
              </a:spcBef>
            </a:pPr>
            <a:r>
              <a:rPr lang="en-US" sz="2000">
                <a:solidFill>
                  <a:srgbClr val="FF3300"/>
                </a:solidFill>
                <a:cs typeface="Times New Roman" panose="02020603050405020304" pitchFamily="18" charset="0"/>
              </a:rPr>
              <a:t> MỘT SỐ HINH ẢNH VỀ NÔNG NGHIỆP VIỆT NAM</a:t>
            </a:r>
          </a:p>
        </p:txBody>
      </p:sp>
      <p:sp>
        <p:nvSpPr>
          <p:cNvPr id="5129" name="WordArt 9"/>
          <p:cNvSpPr>
            <a:spLocks noChangeArrowheads="1" noChangeShapeType="1" noTextEdit="1"/>
          </p:cNvSpPr>
          <p:nvPr/>
        </p:nvSpPr>
        <p:spPr bwMode="auto">
          <a:xfrm>
            <a:off x="4114800" y="4343400"/>
            <a:ext cx="914400" cy="381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Cây lúa </a:t>
            </a:r>
          </a:p>
        </p:txBody>
      </p:sp>
      <p:sp>
        <p:nvSpPr>
          <p:cNvPr id="2056" name="WordArt 11"/>
          <p:cNvSpPr>
            <a:spLocks noChangeArrowheads="1" noChangeShapeType="1" noTextEdit="1"/>
          </p:cNvSpPr>
          <p:nvPr/>
        </p:nvSpPr>
        <p:spPr bwMode="auto">
          <a:xfrm>
            <a:off x="2895600" y="685800"/>
            <a:ext cx="2333625" cy="381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Nông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dissolve">
                                      <p:cBhvr>
                                        <p:cTn id="7" dur="500"/>
                                        <p:tgtEl>
                                          <p:spTgt spid="5127"/>
                                        </p:tgtEl>
                                      </p:cBhvr>
                                    </p:animEffect>
                                  </p:childTnLst>
                                </p:cTn>
                              </p:par>
                              <p:par>
                                <p:cTn id="8" presetID="4" presetClass="entr" presetSubtype="32"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ox(out)">
                                      <p:cBhvr>
                                        <p:cTn id="10" dur="500"/>
                                        <p:tgtEl>
                                          <p:spTgt spid="5122"/>
                                        </p:tgtEl>
                                      </p:cBhvr>
                                    </p:animEffect>
                                  </p:childTnLst>
                                </p:cTn>
                              </p:par>
                              <p:par>
                                <p:cTn id="11" presetID="35" presetClass="path" presetSubtype="0" accel="50000" decel="50000" fill="hold" nodeType="withEffect">
                                  <p:stCondLst>
                                    <p:cond delay="0"/>
                                  </p:stCondLst>
                                  <p:childTnLst>
                                    <p:animMotion origin="layout" path="M 3.05556E-6 1.11111E-6 L -0.30643 -0.2 " pathEditMode="relative" rAng="0" ptsTypes="AA">
                                      <p:cBhvr>
                                        <p:cTn id="12" dur="2000" fill="hold"/>
                                        <p:tgtEl>
                                          <p:spTgt spid="5122"/>
                                        </p:tgtEl>
                                        <p:attrNameLst>
                                          <p:attrName>ppt_x</p:attrName>
                                          <p:attrName>ppt_y</p:attrName>
                                        </p:attrNameLst>
                                      </p:cBhvr>
                                      <p:rCtr x="-15300" y="-10000"/>
                                    </p:animMotion>
                                  </p:childTnLst>
                                </p:cTn>
                              </p:par>
                              <p:par>
                                <p:cTn id="13" presetID="4" presetClass="entr" presetSubtype="32"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box(out)">
                                      <p:cBhvr>
                                        <p:cTn id="15" dur="500"/>
                                        <p:tgtEl>
                                          <p:spTgt spid="5123"/>
                                        </p:tgtEl>
                                      </p:cBhvr>
                                    </p:animEffect>
                                  </p:childTnLst>
                                </p:cTn>
                              </p:par>
                              <p:par>
                                <p:cTn id="16" presetID="63" presetClass="path" presetSubtype="0" accel="50000" decel="50000" fill="hold" nodeType="withEffect">
                                  <p:stCondLst>
                                    <p:cond delay="0"/>
                                  </p:stCondLst>
                                  <p:childTnLst>
                                    <p:animMotion origin="layout" path="M -0.04584 0.01111 L 0.27031 -0.17222 " pathEditMode="relative" rAng="0" ptsTypes="AA">
                                      <p:cBhvr>
                                        <p:cTn id="17" dur="2000" fill="hold"/>
                                        <p:tgtEl>
                                          <p:spTgt spid="5123"/>
                                        </p:tgtEl>
                                        <p:attrNameLst>
                                          <p:attrName>ppt_x</p:attrName>
                                          <p:attrName>ppt_y</p:attrName>
                                        </p:attrNameLst>
                                      </p:cBhvr>
                                      <p:rCtr x="15800" y="-9200"/>
                                    </p:animMotion>
                                  </p:childTnLst>
                                </p:cTn>
                              </p:par>
                              <p:par>
                                <p:cTn id="18" presetID="4" presetClass="entr" presetSubtype="32" fill="hold" nodeType="with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box(out)">
                                      <p:cBhvr>
                                        <p:cTn id="20" dur="500"/>
                                        <p:tgtEl>
                                          <p:spTgt spid="5125"/>
                                        </p:tgtEl>
                                      </p:cBhvr>
                                    </p:animEffect>
                                  </p:childTnLst>
                                </p:cTn>
                              </p:par>
                              <p:par>
                                <p:cTn id="21" presetID="35" presetClass="path" presetSubtype="0" accel="50000" decel="50000" fill="hold" nodeType="withEffect">
                                  <p:stCondLst>
                                    <p:cond delay="0"/>
                                  </p:stCondLst>
                                  <p:childTnLst>
                                    <p:animMotion origin="layout" path="M 3.5113E-6 -7.40741E-7 L -0.27321 0.2669 " pathEditMode="relative" rAng="0" ptsTypes="AA">
                                      <p:cBhvr>
                                        <p:cTn id="22" dur="2000" fill="hold"/>
                                        <p:tgtEl>
                                          <p:spTgt spid="5125"/>
                                        </p:tgtEl>
                                        <p:attrNameLst>
                                          <p:attrName>ppt_x</p:attrName>
                                          <p:attrName>ppt_y</p:attrName>
                                        </p:attrNameLst>
                                      </p:cBhvr>
                                      <p:rCtr x="-13700" y="13300"/>
                                    </p:animMotion>
                                  </p:childTnLst>
                                </p:cTn>
                              </p:par>
                              <p:par>
                                <p:cTn id="23" presetID="4" presetClass="entr" presetSubtype="32"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box(out)">
                                      <p:cBhvr>
                                        <p:cTn id="25" dur="500"/>
                                        <p:tgtEl>
                                          <p:spTgt spid="5124"/>
                                        </p:tgtEl>
                                      </p:cBhvr>
                                    </p:animEffect>
                                  </p:childTnLst>
                                </p:cTn>
                              </p:par>
                              <p:par>
                                <p:cTn id="26" presetID="63" presetClass="path" presetSubtype="0" accel="50000" decel="50000" fill="hold" nodeType="withEffect">
                                  <p:stCondLst>
                                    <p:cond delay="0"/>
                                  </p:stCondLst>
                                  <p:childTnLst>
                                    <p:animMotion origin="layout" path="M 1.51515E-6 -4.81481E-6 L 0.27705 0.27269 " pathEditMode="relative" rAng="0" ptsTypes="AA">
                                      <p:cBhvr>
                                        <p:cTn id="27" dur="2000" fill="hold"/>
                                        <p:tgtEl>
                                          <p:spTgt spid="5124"/>
                                        </p:tgtEl>
                                        <p:attrNameLst>
                                          <p:attrName>ppt_x</p:attrName>
                                          <p:attrName>ppt_y</p:attrName>
                                        </p:attrNameLst>
                                      </p:cBhvr>
                                      <p:rCtr x="13900" y="1360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129"/>
                                        </p:tgtEl>
                                        <p:attrNameLst>
                                          <p:attrName>style.visibility</p:attrName>
                                        </p:attrNameLst>
                                      </p:cBhvr>
                                      <p:to>
                                        <p:strVal val="visible"/>
                                      </p:to>
                                    </p:set>
                                    <p:animEffect transition="in" filter="diamond(in)">
                                      <p:cBhvr>
                                        <p:cTn id="32"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144463" y="22225"/>
            <a:ext cx="5184775" cy="469900"/>
          </a:xfrm>
          <a:prstGeom prst="rect">
            <a:avLst/>
          </a:prstGeom>
        </p:spPr>
        <p:txBody>
          <a:bodyPr wrap="none" fromWordArt="1">
            <a:prstTxWarp prst="textPlain">
              <a:avLst>
                <a:gd name="adj" fmla="val 50000"/>
              </a:avLst>
            </a:prstTxWarp>
          </a:bodyPr>
          <a:lstStyle/>
          <a:p>
            <a:pPr algn="ctr"/>
            <a:r>
              <a:rPr lang="vi-VN" sz="3600" kern="10">
                <a:ln w="9525">
                  <a:noFill/>
                  <a:round/>
                  <a:headEnd/>
                  <a:tailEnd/>
                </a:ln>
                <a:pattFill prst="pct5">
                  <a:fgClr>
                    <a:schemeClr val="bg1"/>
                  </a:fgClr>
                  <a:bgClr>
                    <a:srgbClr val="006600"/>
                  </a:bgClr>
                </a:pattFill>
                <a:effectLst>
                  <a:outerShdw dist="35921" dir="2700000" algn="ctr" rotWithShape="0">
                    <a:srgbClr val="C0C0C0">
                      <a:alpha val="79999"/>
                    </a:srgbClr>
                  </a:outerShdw>
                </a:effectLst>
                <a:cs typeface="Times New Roman" panose="02020603050405020304" pitchFamily="18" charset="0"/>
              </a:rPr>
              <a:t>LƯỢC ĐỒ NÔNG NGHIỆP VIỆT NAM</a:t>
            </a:r>
            <a:endParaRPr lang="en-US" sz="3600" kern="10">
              <a:ln w="9525">
                <a:noFill/>
                <a:round/>
                <a:headEnd/>
                <a:tailEnd/>
              </a:ln>
              <a:pattFill prst="pct5">
                <a:fgClr>
                  <a:schemeClr val="bg1"/>
                </a:fgClr>
                <a:bgClr>
                  <a:srgbClr val="006600"/>
                </a:bgClr>
              </a:pattFill>
              <a:effectLst>
                <a:outerShdw dist="35921" dir="2700000" algn="ctr" rotWithShape="0">
                  <a:srgbClr val="C0C0C0">
                    <a:alpha val="79999"/>
                  </a:srgbClr>
                </a:outerShdw>
              </a:effectLst>
              <a:cs typeface="Times New Roman" panose="02020603050405020304" pitchFamily="18" charset="0"/>
            </a:endParaRPr>
          </a:p>
        </p:txBody>
      </p:sp>
      <p:pic>
        <p:nvPicPr>
          <p:cNvPr id="14339" name="Picture 3" descr="CQ Print xong1"/>
          <p:cNvPicPr>
            <a:picLocks noChangeAspect="1" noChangeArrowheads="1"/>
          </p:cNvPicPr>
          <p:nvPr/>
        </p:nvPicPr>
        <p:blipFill>
          <a:blip r:embed="rId2"/>
          <a:srcRect/>
          <a:stretch>
            <a:fillRect/>
          </a:stretch>
        </p:blipFill>
        <p:spPr bwMode="auto">
          <a:xfrm>
            <a:off x="855663" y="568325"/>
            <a:ext cx="4002087" cy="6122988"/>
          </a:xfrm>
          <a:prstGeom prst="rect">
            <a:avLst/>
          </a:prstGeom>
          <a:noFill/>
          <a:ln w="28575">
            <a:solidFill>
              <a:srgbClr val="006600"/>
            </a:solidFill>
            <a:miter lim="800000"/>
            <a:headEnd/>
            <a:tailEnd/>
          </a:ln>
        </p:spPr>
      </p:pic>
      <p:sp>
        <p:nvSpPr>
          <p:cNvPr id="14340" name="Line 4"/>
          <p:cNvSpPr>
            <a:spLocks noChangeShapeType="1"/>
          </p:cNvSpPr>
          <p:nvPr/>
        </p:nvSpPr>
        <p:spPr bwMode="auto">
          <a:xfrm>
            <a:off x="5319713" y="561975"/>
            <a:ext cx="0" cy="6153150"/>
          </a:xfrm>
          <a:prstGeom prst="line">
            <a:avLst/>
          </a:prstGeom>
          <a:noFill/>
          <a:ln w="28575">
            <a:solidFill>
              <a:srgbClr val="000099"/>
            </a:solidFill>
            <a:round/>
            <a:headEnd/>
            <a:tailEnd/>
          </a:ln>
        </p:spPr>
        <p:txBody>
          <a:bodyPr/>
          <a:lstStyle/>
          <a:p>
            <a:endParaRPr lang="en-US">
              <a:cs typeface="Times New Roman" panose="02020603050405020304" pitchFamily="18" charset="0"/>
            </a:endParaRPr>
          </a:p>
        </p:txBody>
      </p:sp>
      <p:sp>
        <p:nvSpPr>
          <p:cNvPr id="14341" name="Text Box 5"/>
          <p:cNvSpPr txBox="1">
            <a:spLocks noChangeArrowheads="1"/>
          </p:cNvSpPr>
          <p:nvPr/>
        </p:nvSpPr>
        <p:spPr bwMode="auto">
          <a:xfrm>
            <a:off x="5389563" y="685800"/>
            <a:ext cx="3754437" cy="4675895"/>
          </a:xfrm>
          <a:prstGeom prst="rect">
            <a:avLst/>
          </a:prstGeom>
          <a:noFill/>
          <a:ln w="9525">
            <a:noFill/>
            <a:miter lim="800000"/>
            <a:headEnd/>
            <a:tailEnd/>
          </a:ln>
        </p:spPr>
        <p:txBody>
          <a:bodyPr>
            <a:spAutoFit/>
          </a:bodyPr>
          <a:lstStyle/>
          <a:p>
            <a:pPr algn="just" rtl="1">
              <a:lnSpc>
                <a:spcPct val="135000"/>
              </a:lnSpc>
              <a:spcBef>
                <a:spcPct val="50000"/>
              </a:spcBef>
            </a:pPr>
            <a:r>
              <a:rPr lang="en-US" sz="3200">
                <a:solidFill>
                  <a:srgbClr val="990033"/>
                </a:solidFill>
                <a:cs typeface="Times New Roman" panose="02020603050405020304" pitchFamily="18" charset="0"/>
                <a:sym typeface="Wingdings" pitchFamily="2" charset="2"/>
              </a:rPr>
              <a:t> Hoạt động 2:</a:t>
            </a:r>
            <a:r>
              <a:rPr lang="en-US" sz="3200">
                <a:solidFill>
                  <a:schemeClr val="accent2"/>
                </a:solidFill>
                <a:cs typeface="Times New Roman" panose="02020603050405020304" pitchFamily="18" charset="0"/>
                <a:sym typeface="Wingdings" pitchFamily="2" charset="2"/>
              </a:rPr>
              <a:t> Học sinh quan sát lược đồ và dựa vào vốn hiểu biết của bản thân để trả lời các câu hỏi sau:                                                    </a:t>
            </a:r>
          </a:p>
        </p:txBody>
      </p:sp>
      <p:sp>
        <p:nvSpPr>
          <p:cNvPr id="14342" name="Text Box 6"/>
          <p:cNvSpPr txBox="1">
            <a:spLocks noChangeArrowheads="1"/>
          </p:cNvSpPr>
          <p:nvPr/>
        </p:nvSpPr>
        <p:spPr bwMode="auto">
          <a:xfrm>
            <a:off x="5610225" y="4876800"/>
            <a:ext cx="3533775" cy="1066800"/>
          </a:xfrm>
          <a:prstGeom prst="rect">
            <a:avLst/>
          </a:prstGeom>
          <a:noFill/>
          <a:ln w="9525">
            <a:noFill/>
            <a:miter lim="800000"/>
            <a:headEnd/>
            <a:tailEnd/>
          </a:ln>
        </p:spPr>
        <p:txBody>
          <a:bodyPr>
            <a:spAutoFit/>
          </a:bodyPr>
          <a:lstStyle/>
          <a:p>
            <a:pPr rtl="1">
              <a:spcBef>
                <a:spcPct val="50000"/>
              </a:spcBef>
            </a:pPr>
            <a:r>
              <a:rPr lang="en-US" sz="3200">
                <a:solidFill>
                  <a:srgbClr val="006600"/>
                </a:solidFill>
                <a:cs typeface="Times New Roman" panose="02020603050405020304" pitchFamily="18" charset="0"/>
              </a:rPr>
              <a:t>Kể tên một số cây trồng ở nước 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par>
                          <p:cTn id="10" fill="hold" nodeType="afterGroup">
                            <p:stCondLst>
                              <p:cond delay="1000"/>
                            </p:stCondLst>
                            <p:childTnLst>
                              <p:par>
                                <p:cTn id="11" presetID="9" presetClass="entr" presetSubtype="0" fill="hold" nodeType="afterEffect">
                                  <p:stCondLst>
                                    <p:cond delay="1000"/>
                                  </p:stCondLst>
                                  <p:childTnLst>
                                    <p:set>
                                      <p:cBhvr>
                                        <p:cTn id="12" dur="1" fill="hold">
                                          <p:stCondLst>
                                            <p:cond delay="0"/>
                                          </p:stCondLst>
                                        </p:cTn>
                                        <p:tgtEl>
                                          <p:spTgt spid="14339"/>
                                        </p:tgtEl>
                                        <p:attrNameLst>
                                          <p:attrName>style.visibility</p:attrName>
                                        </p:attrNameLst>
                                      </p:cBhvr>
                                      <p:to>
                                        <p:strVal val="visible"/>
                                      </p:to>
                                    </p:set>
                                    <p:animEffect transition="in" filter="dissolve">
                                      <p:cBhvr>
                                        <p:cTn id="13" dur="500"/>
                                        <p:tgtEl>
                                          <p:spTgt spid="14339"/>
                                        </p:tgtEl>
                                      </p:cBhvr>
                                    </p:animEffect>
                                  </p:childTnLst>
                                </p:cTn>
                              </p:par>
                              <p:par>
                                <p:cTn id="14" presetID="18" presetClass="entr" presetSubtype="12" fill="hold" grpId="0" nodeType="withEffect">
                                  <p:stCondLst>
                                    <p:cond delay="1000"/>
                                  </p:stCondLst>
                                  <p:childTnLst>
                                    <p:set>
                                      <p:cBhvr>
                                        <p:cTn id="15" dur="1" fill="hold">
                                          <p:stCondLst>
                                            <p:cond delay="0"/>
                                          </p:stCondLst>
                                        </p:cTn>
                                        <p:tgtEl>
                                          <p:spTgt spid="14340"/>
                                        </p:tgtEl>
                                        <p:attrNameLst>
                                          <p:attrName>style.visibility</p:attrName>
                                        </p:attrNameLst>
                                      </p:cBhvr>
                                      <p:to>
                                        <p:strVal val="visible"/>
                                      </p:to>
                                    </p:set>
                                    <p:animEffect transition="in" filter="strips(downLeft)">
                                      <p:cBhvr>
                                        <p:cTn id="16" dur="2000"/>
                                        <p:tgtEl>
                                          <p:spTgt spid="143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checkerboard(across)">
                                      <p:cBhvr>
                                        <p:cTn id="21" dur="500"/>
                                        <p:tgtEl>
                                          <p:spTgt spid="1434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4342"/>
                                        </p:tgtEl>
                                        <p:attrNameLst>
                                          <p:attrName>style.visibility</p:attrName>
                                        </p:attrNameLst>
                                      </p:cBhvr>
                                      <p:to>
                                        <p:strVal val="visible"/>
                                      </p:to>
                                    </p:set>
                                    <p:animEffect transition="in" filter="checkerboard(across)">
                                      <p:cBhvr>
                                        <p:cTn id="24"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40" grpId="0" animBg="1"/>
      <p:bldP spid="14341" grpId="0"/>
      <p:bldP spid="143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352425" y="3028950"/>
            <a:ext cx="606425" cy="657225"/>
          </a:xfrm>
          <a:prstGeom prst="ellipse">
            <a:avLst/>
          </a:prstGeom>
          <a:solidFill>
            <a:schemeClr val="bg1"/>
          </a:solidFill>
          <a:ln w="12700">
            <a:solidFill>
              <a:srgbClr val="FF0000"/>
            </a:solidFill>
            <a:prstDash val="dash"/>
            <a:round/>
            <a:headEnd/>
            <a:tailEnd/>
          </a:ln>
        </p:spPr>
        <p:txBody>
          <a:bodyPr wrap="none" anchor="ctr"/>
          <a:lstStyle/>
          <a:p>
            <a:endParaRPr lang="en-US">
              <a:cs typeface="Times New Roman" panose="02020603050405020304" pitchFamily="18" charset="0"/>
            </a:endParaRPr>
          </a:p>
        </p:txBody>
      </p:sp>
      <p:sp>
        <p:nvSpPr>
          <p:cNvPr id="15363" name="AutoShape 3"/>
          <p:cNvSpPr>
            <a:spLocks noChangeArrowheads="1"/>
          </p:cNvSpPr>
          <p:nvPr/>
        </p:nvSpPr>
        <p:spPr bwMode="auto">
          <a:xfrm>
            <a:off x="3575050" y="611188"/>
            <a:ext cx="1931988" cy="661987"/>
          </a:xfrm>
          <a:prstGeom prst="roundRect">
            <a:avLst>
              <a:gd name="adj" fmla="val 16667"/>
            </a:avLst>
          </a:prstGeom>
          <a:solidFill>
            <a:srgbClr val="FFFFCC"/>
          </a:solidFill>
          <a:ln w="63500" cmpd="dbl">
            <a:solidFill>
              <a:srgbClr val="006600"/>
            </a:solidFill>
            <a:round/>
            <a:headEnd/>
            <a:tailEnd/>
          </a:ln>
        </p:spPr>
        <p:txBody>
          <a:bodyPr wrap="none" anchor="ctr"/>
          <a:lstStyle/>
          <a:p>
            <a:pPr algn="ctr"/>
            <a:r>
              <a:rPr lang="en-US" sz="2000">
                <a:solidFill>
                  <a:srgbClr val="660033"/>
                </a:solidFill>
                <a:cs typeface="Times New Roman" panose="02020603050405020304" pitchFamily="18" charset="0"/>
              </a:rPr>
              <a:t>CÂY TRỒNG</a:t>
            </a:r>
          </a:p>
        </p:txBody>
      </p:sp>
      <p:sp>
        <p:nvSpPr>
          <p:cNvPr id="15364" name="AutoShape 4"/>
          <p:cNvSpPr>
            <a:spLocks noChangeArrowheads="1"/>
          </p:cNvSpPr>
          <p:nvPr/>
        </p:nvSpPr>
        <p:spPr bwMode="auto">
          <a:xfrm>
            <a:off x="238125" y="2038350"/>
            <a:ext cx="2070100" cy="889000"/>
          </a:xfrm>
          <a:prstGeom prst="downArrowCallout">
            <a:avLst>
              <a:gd name="adj1" fmla="val 58214"/>
              <a:gd name="adj2" fmla="val 58214"/>
              <a:gd name="adj3" fmla="val 16667"/>
              <a:gd name="adj4" fmla="val 66667"/>
            </a:avLst>
          </a:prstGeom>
          <a:solidFill>
            <a:srgbClr val="CCFFFF"/>
          </a:solidFill>
          <a:ln w="28575">
            <a:solidFill>
              <a:srgbClr val="660033"/>
            </a:solidFill>
            <a:miter lim="800000"/>
            <a:headEnd/>
            <a:tailEnd/>
          </a:ln>
        </p:spPr>
        <p:txBody>
          <a:bodyPr wrap="none" anchor="ctr"/>
          <a:lstStyle/>
          <a:p>
            <a:pPr algn="ctr" rtl="1"/>
            <a:r>
              <a:rPr lang="en-US" b="1">
                <a:solidFill>
                  <a:srgbClr val="000099"/>
                </a:solidFill>
                <a:cs typeface="Times New Roman" panose="02020603050405020304" pitchFamily="18" charset="0"/>
              </a:rPr>
              <a:t>CÂY L</a:t>
            </a:r>
            <a:r>
              <a:rPr lang="vi-VN" b="1">
                <a:solidFill>
                  <a:srgbClr val="000099"/>
                </a:solidFill>
                <a:cs typeface="Times New Roman" panose="02020603050405020304" pitchFamily="18" charset="0"/>
              </a:rPr>
              <a:t>ƯƠ</a:t>
            </a:r>
            <a:r>
              <a:rPr lang="en-US" b="1">
                <a:solidFill>
                  <a:srgbClr val="000099"/>
                </a:solidFill>
                <a:cs typeface="Times New Roman" panose="02020603050405020304" pitchFamily="18" charset="0"/>
              </a:rPr>
              <a:t>NG THỰC</a:t>
            </a:r>
          </a:p>
        </p:txBody>
      </p:sp>
      <p:sp>
        <p:nvSpPr>
          <p:cNvPr id="15365" name="AutoShape 5"/>
          <p:cNvSpPr>
            <a:spLocks noChangeArrowheads="1"/>
          </p:cNvSpPr>
          <p:nvPr/>
        </p:nvSpPr>
        <p:spPr bwMode="auto">
          <a:xfrm>
            <a:off x="3513138" y="2014538"/>
            <a:ext cx="2068512" cy="889000"/>
          </a:xfrm>
          <a:prstGeom prst="downArrowCallout">
            <a:avLst>
              <a:gd name="adj1" fmla="val 58170"/>
              <a:gd name="adj2" fmla="val 58170"/>
              <a:gd name="adj3" fmla="val 16667"/>
              <a:gd name="adj4" fmla="val 66667"/>
            </a:avLst>
          </a:prstGeom>
          <a:solidFill>
            <a:srgbClr val="CCFFFF"/>
          </a:solidFill>
          <a:ln w="28575">
            <a:solidFill>
              <a:srgbClr val="660033"/>
            </a:solidFill>
            <a:miter lim="800000"/>
            <a:headEnd/>
            <a:tailEnd/>
          </a:ln>
        </p:spPr>
        <p:txBody>
          <a:bodyPr wrap="none" anchor="ctr"/>
          <a:lstStyle/>
          <a:p>
            <a:pPr algn="ctr"/>
            <a:r>
              <a:rPr lang="en-US" b="1">
                <a:solidFill>
                  <a:srgbClr val="000099"/>
                </a:solidFill>
                <a:cs typeface="Times New Roman" panose="02020603050405020304" pitchFamily="18" charset="0"/>
              </a:rPr>
              <a:t>CÂY ĂN QUẢ</a:t>
            </a:r>
          </a:p>
        </p:txBody>
      </p:sp>
      <p:sp>
        <p:nvSpPr>
          <p:cNvPr id="15366" name="AutoShape 6"/>
          <p:cNvSpPr>
            <a:spLocks noChangeArrowheads="1"/>
          </p:cNvSpPr>
          <p:nvPr/>
        </p:nvSpPr>
        <p:spPr bwMode="auto">
          <a:xfrm>
            <a:off x="6707188" y="2014538"/>
            <a:ext cx="2149475" cy="889000"/>
          </a:xfrm>
          <a:prstGeom prst="downArrowCallout">
            <a:avLst>
              <a:gd name="adj1" fmla="val 60446"/>
              <a:gd name="adj2" fmla="val 60446"/>
              <a:gd name="adj3" fmla="val 16667"/>
              <a:gd name="adj4" fmla="val 66667"/>
            </a:avLst>
          </a:prstGeom>
          <a:solidFill>
            <a:srgbClr val="CCFFFF"/>
          </a:solidFill>
          <a:ln w="28575">
            <a:solidFill>
              <a:srgbClr val="660033"/>
            </a:solidFill>
            <a:miter lim="800000"/>
            <a:headEnd/>
            <a:tailEnd/>
          </a:ln>
        </p:spPr>
        <p:txBody>
          <a:bodyPr wrap="none" anchor="ctr"/>
          <a:lstStyle/>
          <a:p>
            <a:r>
              <a:rPr lang="en-US" b="1">
                <a:solidFill>
                  <a:srgbClr val="000099"/>
                </a:solidFill>
                <a:cs typeface="Times New Roman" panose="02020603050405020304" pitchFamily="18" charset="0"/>
              </a:rPr>
              <a:t>CÂY CÔNG NGHIỆP </a:t>
            </a:r>
          </a:p>
        </p:txBody>
      </p:sp>
      <p:sp>
        <p:nvSpPr>
          <p:cNvPr id="15367" name="Text Box 7"/>
          <p:cNvSpPr txBox="1">
            <a:spLocks noChangeArrowheads="1"/>
          </p:cNvSpPr>
          <p:nvPr/>
        </p:nvSpPr>
        <p:spPr bwMode="auto">
          <a:xfrm>
            <a:off x="57150" y="3049588"/>
            <a:ext cx="2522538" cy="906467"/>
          </a:xfrm>
          <a:prstGeom prst="rect">
            <a:avLst/>
          </a:prstGeom>
          <a:noFill/>
          <a:ln w="9525">
            <a:noFill/>
            <a:miter lim="800000"/>
            <a:headEnd/>
            <a:tailEnd/>
          </a:ln>
        </p:spPr>
        <p:txBody>
          <a:bodyPr>
            <a:spAutoFit/>
          </a:bodyPr>
          <a:lstStyle/>
          <a:p>
            <a:pPr algn="ctr" rtl="1">
              <a:lnSpc>
                <a:spcPct val="140000"/>
              </a:lnSpc>
              <a:spcBef>
                <a:spcPct val="50000"/>
              </a:spcBef>
            </a:pPr>
            <a:r>
              <a:rPr lang="en-US" sz="2000" b="1">
                <a:solidFill>
                  <a:srgbClr val="006600"/>
                </a:solidFill>
                <a:cs typeface="Times New Roman" panose="02020603050405020304" pitchFamily="18" charset="0"/>
              </a:rPr>
              <a:t>Lúa, ngô, khoai, sắn…</a:t>
            </a:r>
          </a:p>
        </p:txBody>
      </p:sp>
      <p:sp>
        <p:nvSpPr>
          <p:cNvPr id="15368" name="Text Box 8"/>
          <p:cNvSpPr txBox="1">
            <a:spLocks noChangeArrowheads="1"/>
          </p:cNvSpPr>
          <p:nvPr/>
        </p:nvSpPr>
        <p:spPr bwMode="auto">
          <a:xfrm>
            <a:off x="3284538" y="3087688"/>
            <a:ext cx="2520950" cy="906467"/>
          </a:xfrm>
          <a:prstGeom prst="rect">
            <a:avLst/>
          </a:prstGeom>
          <a:noFill/>
          <a:ln w="9525">
            <a:noFill/>
            <a:miter lim="800000"/>
            <a:headEnd/>
            <a:tailEnd/>
          </a:ln>
        </p:spPr>
        <p:txBody>
          <a:bodyPr>
            <a:spAutoFit/>
          </a:bodyPr>
          <a:lstStyle/>
          <a:p>
            <a:pPr algn="ctr" rtl="1">
              <a:lnSpc>
                <a:spcPct val="140000"/>
              </a:lnSpc>
              <a:spcBef>
                <a:spcPct val="50000"/>
              </a:spcBef>
            </a:pPr>
            <a:r>
              <a:rPr lang="en-US" sz="2000" b="1">
                <a:solidFill>
                  <a:srgbClr val="006600"/>
                </a:solidFill>
                <a:cs typeface="Times New Roman" panose="02020603050405020304" pitchFamily="18" charset="0"/>
              </a:rPr>
              <a:t>Cam, chuối, vải,     soài, dừa…</a:t>
            </a:r>
          </a:p>
        </p:txBody>
      </p:sp>
      <p:sp>
        <p:nvSpPr>
          <p:cNvPr id="15369" name="Text Box 9"/>
          <p:cNvSpPr txBox="1">
            <a:spLocks noChangeArrowheads="1"/>
          </p:cNvSpPr>
          <p:nvPr/>
        </p:nvSpPr>
        <p:spPr bwMode="auto">
          <a:xfrm>
            <a:off x="6645275" y="3087688"/>
            <a:ext cx="2522538" cy="906467"/>
          </a:xfrm>
          <a:prstGeom prst="rect">
            <a:avLst/>
          </a:prstGeom>
          <a:noFill/>
          <a:ln w="9525">
            <a:noFill/>
            <a:miter lim="800000"/>
            <a:headEnd/>
            <a:tailEnd/>
          </a:ln>
        </p:spPr>
        <p:txBody>
          <a:bodyPr>
            <a:spAutoFit/>
          </a:bodyPr>
          <a:lstStyle/>
          <a:p>
            <a:pPr algn="ctr" rtl="1">
              <a:lnSpc>
                <a:spcPct val="140000"/>
              </a:lnSpc>
              <a:spcBef>
                <a:spcPct val="50000"/>
              </a:spcBef>
            </a:pPr>
            <a:r>
              <a:rPr lang="en-US" sz="2000" b="1">
                <a:solidFill>
                  <a:srgbClr val="006600"/>
                </a:solidFill>
                <a:cs typeface="Times New Roman" panose="02020603050405020304" pitchFamily="18" charset="0"/>
              </a:rPr>
              <a:t>Cà phê, chè, cao su, mía, hồ tiêu…..</a:t>
            </a:r>
          </a:p>
        </p:txBody>
      </p:sp>
      <p:sp>
        <p:nvSpPr>
          <p:cNvPr id="15370" name="Line 10"/>
          <p:cNvSpPr>
            <a:spLocks noChangeShapeType="1"/>
          </p:cNvSpPr>
          <p:nvPr/>
        </p:nvSpPr>
        <p:spPr bwMode="auto">
          <a:xfrm flipH="1">
            <a:off x="1284288" y="923925"/>
            <a:ext cx="2265362" cy="0"/>
          </a:xfrm>
          <a:prstGeom prst="line">
            <a:avLst/>
          </a:prstGeom>
          <a:noFill/>
          <a:ln w="66675" cmpd="dbl">
            <a:solidFill>
              <a:srgbClr val="000099"/>
            </a:solidFill>
            <a:round/>
            <a:headEnd/>
            <a:tailEnd/>
          </a:ln>
        </p:spPr>
        <p:txBody>
          <a:bodyPr/>
          <a:lstStyle/>
          <a:p>
            <a:endParaRPr lang="en-US">
              <a:cs typeface="Times New Roman" panose="02020603050405020304" pitchFamily="18" charset="0"/>
            </a:endParaRPr>
          </a:p>
        </p:txBody>
      </p:sp>
      <p:sp>
        <p:nvSpPr>
          <p:cNvPr id="15371" name="Line 11"/>
          <p:cNvSpPr>
            <a:spLocks noChangeShapeType="1"/>
          </p:cNvSpPr>
          <p:nvPr/>
        </p:nvSpPr>
        <p:spPr bwMode="auto">
          <a:xfrm>
            <a:off x="1306513" y="898525"/>
            <a:ext cx="0" cy="1139825"/>
          </a:xfrm>
          <a:prstGeom prst="line">
            <a:avLst/>
          </a:prstGeom>
          <a:noFill/>
          <a:ln w="66675" cmpd="dbl">
            <a:solidFill>
              <a:srgbClr val="000099"/>
            </a:solidFill>
            <a:round/>
            <a:headEnd/>
            <a:tailEnd type="triangle" w="med" len="med"/>
          </a:ln>
        </p:spPr>
        <p:txBody>
          <a:bodyPr/>
          <a:lstStyle/>
          <a:p>
            <a:endParaRPr lang="en-US">
              <a:cs typeface="Times New Roman" panose="02020603050405020304" pitchFamily="18" charset="0"/>
            </a:endParaRPr>
          </a:p>
        </p:txBody>
      </p:sp>
      <p:sp>
        <p:nvSpPr>
          <p:cNvPr id="15372" name="Line 12"/>
          <p:cNvSpPr>
            <a:spLocks noChangeShapeType="1"/>
          </p:cNvSpPr>
          <p:nvPr/>
        </p:nvSpPr>
        <p:spPr bwMode="auto">
          <a:xfrm flipH="1">
            <a:off x="5527675" y="923925"/>
            <a:ext cx="2265363" cy="0"/>
          </a:xfrm>
          <a:prstGeom prst="line">
            <a:avLst/>
          </a:prstGeom>
          <a:noFill/>
          <a:ln w="66675" cmpd="dbl">
            <a:solidFill>
              <a:srgbClr val="000099"/>
            </a:solidFill>
            <a:round/>
            <a:headEnd/>
            <a:tailEnd/>
          </a:ln>
        </p:spPr>
        <p:txBody>
          <a:bodyPr/>
          <a:lstStyle/>
          <a:p>
            <a:endParaRPr lang="en-US">
              <a:cs typeface="Times New Roman" panose="02020603050405020304" pitchFamily="18" charset="0"/>
            </a:endParaRPr>
          </a:p>
        </p:txBody>
      </p:sp>
      <p:sp>
        <p:nvSpPr>
          <p:cNvPr id="15373" name="Line 13"/>
          <p:cNvSpPr>
            <a:spLocks noChangeShapeType="1"/>
          </p:cNvSpPr>
          <p:nvPr/>
        </p:nvSpPr>
        <p:spPr bwMode="auto">
          <a:xfrm>
            <a:off x="7781925" y="885825"/>
            <a:ext cx="0" cy="1139825"/>
          </a:xfrm>
          <a:prstGeom prst="line">
            <a:avLst/>
          </a:prstGeom>
          <a:noFill/>
          <a:ln w="66675" cmpd="dbl">
            <a:solidFill>
              <a:srgbClr val="000099"/>
            </a:solidFill>
            <a:round/>
            <a:headEnd/>
            <a:tailEnd type="triangle" w="med" len="med"/>
          </a:ln>
        </p:spPr>
        <p:txBody>
          <a:bodyPr/>
          <a:lstStyle/>
          <a:p>
            <a:endParaRPr lang="en-US">
              <a:cs typeface="Times New Roman" panose="02020603050405020304" pitchFamily="18" charset="0"/>
            </a:endParaRPr>
          </a:p>
        </p:txBody>
      </p:sp>
      <p:sp>
        <p:nvSpPr>
          <p:cNvPr id="15374" name="Line 14"/>
          <p:cNvSpPr>
            <a:spLocks noChangeShapeType="1"/>
          </p:cNvSpPr>
          <p:nvPr/>
        </p:nvSpPr>
        <p:spPr bwMode="auto">
          <a:xfrm>
            <a:off x="4497388" y="1298575"/>
            <a:ext cx="0" cy="714375"/>
          </a:xfrm>
          <a:prstGeom prst="line">
            <a:avLst/>
          </a:prstGeom>
          <a:noFill/>
          <a:ln w="66675" cmpd="dbl">
            <a:solidFill>
              <a:srgbClr val="000099"/>
            </a:solidFill>
            <a:round/>
            <a:headEnd/>
            <a:tailEnd type="triangle" w="med" len="med"/>
          </a:ln>
        </p:spPr>
        <p:txBody>
          <a:bodyPr/>
          <a:lstStyle/>
          <a:p>
            <a:endParaRPr lang="en-US">
              <a:cs typeface="Times New Roman" panose="02020603050405020304" pitchFamily="18" charset="0"/>
            </a:endParaRPr>
          </a:p>
        </p:txBody>
      </p:sp>
      <p:sp>
        <p:nvSpPr>
          <p:cNvPr id="12303" name="Text Box 15"/>
          <p:cNvSpPr txBox="1">
            <a:spLocks noChangeArrowheads="1"/>
          </p:cNvSpPr>
          <p:nvPr/>
        </p:nvSpPr>
        <p:spPr bwMode="auto">
          <a:xfrm>
            <a:off x="114300" y="133350"/>
            <a:ext cx="6418263" cy="366713"/>
          </a:xfrm>
          <a:prstGeom prst="rect">
            <a:avLst/>
          </a:prstGeom>
          <a:noFill/>
          <a:ln w="9525">
            <a:noFill/>
            <a:miter lim="800000"/>
            <a:headEnd/>
            <a:tailEnd/>
          </a:ln>
        </p:spPr>
        <p:txBody>
          <a:bodyPr>
            <a:spAutoFit/>
          </a:bodyPr>
          <a:lstStyle/>
          <a:p>
            <a:pPr rtl="1">
              <a:spcBef>
                <a:spcPct val="50000"/>
              </a:spcBef>
            </a:pPr>
            <a:endParaRPr lang="en-US">
              <a:cs typeface="Times New Roman" panose="02020603050405020304" pitchFamily="18" charset="0"/>
            </a:endParaRPr>
          </a:p>
        </p:txBody>
      </p:sp>
      <p:sp>
        <p:nvSpPr>
          <p:cNvPr id="15376" name="Text Box 16"/>
          <p:cNvSpPr txBox="1">
            <a:spLocks noChangeArrowheads="1"/>
          </p:cNvSpPr>
          <p:nvPr/>
        </p:nvSpPr>
        <p:spPr bwMode="auto">
          <a:xfrm>
            <a:off x="184150" y="95250"/>
            <a:ext cx="6902450" cy="366713"/>
          </a:xfrm>
          <a:prstGeom prst="rect">
            <a:avLst/>
          </a:prstGeom>
          <a:noFill/>
          <a:ln w="9525">
            <a:noFill/>
            <a:miter lim="800000"/>
            <a:headEnd/>
            <a:tailEnd/>
          </a:ln>
        </p:spPr>
        <p:txBody>
          <a:bodyPr>
            <a:spAutoFit/>
          </a:bodyPr>
          <a:lstStyle/>
          <a:p>
            <a:pPr rtl="1">
              <a:spcBef>
                <a:spcPct val="50000"/>
              </a:spcBef>
            </a:pPr>
            <a:r>
              <a:rPr lang="en-US" b="1">
                <a:solidFill>
                  <a:srgbClr val="000099"/>
                </a:solidFill>
                <a:cs typeface="Times New Roman" panose="02020603050405020304" pitchFamily="18" charset="0"/>
                <a:sym typeface="Wingdings" pitchFamily="2" charset="2"/>
              </a:rPr>
              <a:t> </a:t>
            </a:r>
            <a:r>
              <a:rPr lang="en-US" b="1">
                <a:solidFill>
                  <a:srgbClr val="000099"/>
                </a:solidFill>
                <a:cs typeface="Times New Roman" panose="02020603050405020304" pitchFamily="18" charset="0"/>
              </a:rPr>
              <a:t>Cây trồng nước ta được chia thành 3 nhóm chính như sau:</a:t>
            </a:r>
          </a:p>
        </p:txBody>
      </p:sp>
      <p:sp>
        <p:nvSpPr>
          <p:cNvPr id="15377" name="Text Box 17"/>
          <p:cNvSpPr txBox="1">
            <a:spLocks noChangeArrowheads="1"/>
          </p:cNvSpPr>
          <p:nvPr/>
        </p:nvSpPr>
        <p:spPr bwMode="auto">
          <a:xfrm>
            <a:off x="1354138" y="4572000"/>
            <a:ext cx="5988050" cy="338554"/>
          </a:xfrm>
          <a:prstGeom prst="rect">
            <a:avLst/>
          </a:prstGeom>
          <a:noFill/>
          <a:ln w="9525">
            <a:noFill/>
            <a:miter lim="800000"/>
            <a:headEnd/>
            <a:tailEnd/>
          </a:ln>
        </p:spPr>
        <p:txBody>
          <a:bodyPr>
            <a:spAutoFit/>
          </a:bodyPr>
          <a:lstStyle/>
          <a:p>
            <a:pPr rtl="1">
              <a:spcBef>
                <a:spcPct val="50000"/>
              </a:spcBef>
            </a:pPr>
            <a:r>
              <a:rPr lang="en-US" sz="1600">
                <a:solidFill>
                  <a:srgbClr val="006600"/>
                </a:solidFill>
                <a:cs typeface="Times New Roman" panose="02020603050405020304" pitchFamily="18" charset="0"/>
              </a:rPr>
              <a:t>Những cây nào là cây lương thực, cây ăn quả và cây công nghiệp? </a:t>
            </a:r>
          </a:p>
        </p:txBody>
      </p:sp>
      <p:sp>
        <p:nvSpPr>
          <p:cNvPr id="15378" name="Text Box 18"/>
          <p:cNvSpPr txBox="1">
            <a:spLocks noChangeArrowheads="1"/>
          </p:cNvSpPr>
          <p:nvPr/>
        </p:nvSpPr>
        <p:spPr bwMode="auto">
          <a:xfrm>
            <a:off x="1266825" y="4581525"/>
            <a:ext cx="7683500" cy="581025"/>
          </a:xfrm>
          <a:prstGeom prst="rect">
            <a:avLst/>
          </a:prstGeom>
          <a:noFill/>
          <a:ln w="9525">
            <a:noFill/>
            <a:miter lim="800000"/>
            <a:headEnd/>
            <a:tailEnd/>
          </a:ln>
        </p:spPr>
        <p:txBody>
          <a:bodyPr>
            <a:spAutoFit/>
          </a:bodyPr>
          <a:lstStyle/>
          <a:p>
            <a:pPr algn="just" rtl="1">
              <a:spcBef>
                <a:spcPct val="50000"/>
              </a:spcBef>
            </a:pPr>
            <a:r>
              <a:rPr lang="en-US" sz="1600">
                <a:solidFill>
                  <a:srgbClr val="006600"/>
                </a:solidFill>
                <a:cs typeface="Times New Roman" panose="02020603050405020304" pitchFamily="18" charset="0"/>
              </a:rPr>
              <a:t>Vì sao cà phê, chè, cao su, đay, chiếu, cói… được gọi là cây công nghiệp?                                                   </a:t>
            </a:r>
          </a:p>
        </p:txBody>
      </p:sp>
      <p:sp>
        <p:nvSpPr>
          <p:cNvPr id="15379" name="Text Box 19"/>
          <p:cNvSpPr txBox="1">
            <a:spLocks noChangeArrowheads="1"/>
          </p:cNvSpPr>
          <p:nvPr/>
        </p:nvSpPr>
        <p:spPr bwMode="auto">
          <a:xfrm>
            <a:off x="1274763" y="4581525"/>
            <a:ext cx="3481387" cy="581025"/>
          </a:xfrm>
          <a:prstGeom prst="rect">
            <a:avLst/>
          </a:prstGeom>
          <a:noFill/>
          <a:ln w="9525">
            <a:noFill/>
            <a:miter lim="800000"/>
            <a:headEnd/>
            <a:tailEnd/>
          </a:ln>
        </p:spPr>
        <p:txBody>
          <a:bodyPr>
            <a:spAutoFit/>
          </a:bodyPr>
          <a:lstStyle/>
          <a:p>
            <a:pPr rtl="1">
              <a:spcBef>
                <a:spcPct val="50000"/>
              </a:spcBef>
            </a:pPr>
            <a:r>
              <a:rPr lang="en-US" sz="1600">
                <a:solidFill>
                  <a:srgbClr val="006600"/>
                </a:solidFill>
                <a:cs typeface="Times New Roman" panose="02020603050405020304" pitchFamily="18" charset="0"/>
              </a:rPr>
              <a:t>Loại cây nào được trồng nhiều hơn cả?                                                   </a:t>
            </a:r>
          </a:p>
        </p:txBody>
      </p:sp>
      <p:sp>
        <p:nvSpPr>
          <p:cNvPr id="15380" name="Line 20"/>
          <p:cNvSpPr>
            <a:spLocks noChangeShapeType="1"/>
          </p:cNvSpPr>
          <p:nvPr/>
        </p:nvSpPr>
        <p:spPr bwMode="auto">
          <a:xfrm>
            <a:off x="3033713" y="4143375"/>
            <a:ext cx="3429000" cy="0"/>
          </a:xfrm>
          <a:prstGeom prst="line">
            <a:avLst/>
          </a:prstGeom>
          <a:noFill/>
          <a:ln w="28575">
            <a:solidFill>
              <a:srgbClr val="FF0000"/>
            </a:solidFill>
            <a:round/>
            <a:headEnd/>
            <a:tailEnd/>
          </a:ln>
        </p:spPr>
        <p:txBody>
          <a:bodyPr/>
          <a:lstStyle/>
          <a:p>
            <a:endParaRPr lang="en-US">
              <a:cs typeface="Times New Roman" panose="02020603050405020304" pitchFamily="18" charset="0"/>
            </a:endParaRPr>
          </a:p>
        </p:txBody>
      </p:sp>
      <p:sp>
        <p:nvSpPr>
          <p:cNvPr id="15381" name="Rectangle 21"/>
          <p:cNvSpPr>
            <a:spLocks noChangeArrowheads="1"/>
          </p:cNvSpPr>
          <p:nvPr/>
        </p:nvSpPr>
        <p:spPr bwMode="auto">
          <a:xfrm>
            <a:off x="931863" y="4467225"/>
            <a:ext cx="7631112" cy="1781175"/>
          </a:xfrm>
          <a:prstGeom prst="rect">
            <a:avLst/>
          </a:prstGeom>
          <a:solidFill>
            <a:schemeClr val="bg1"/>
          </a:solidFill>
          <a:ln w="38100" cmpd="dbl">
            <a:solidFill>
              <a:srgbClr val="FF0000"/>
            </a:solidFill>
            <a:miter lim="800000"/>
            <a:headEnd/>
            <a:tailEnd/>
          </a:ln>
        </p:spPr>
        <p:txBody>
          <a:bodyPr wrap="none" anchor="ctr"/>
          <a:lstStyle/>
          <a:p>
            <a:pPr algn="ctr" rtl="1"/>
            <a:endParaRPr lang="en-US">
              <a:cs typeface="Times New Roman" panose="02020603050405020304" pitchFamily="18" charset="0"/>
            </a:endParaRPr>
          </a:p>
        </p:txBody>
      </p:sp>
      <p:sp>
        <p:nvSpPr>
          <p:cNvPr id="15382" name="Text Box 22"/>
          <p:cNvSpPr txBox="1">
            <a:spLocks noChangeArrowheads="1"/>
          </p:cNvSpPr>
          <p:nvPr/>
        </p:nvSpPr>
        <p:spPr bwMode="auto">
          <a:xfrm>
            <a:off x="1028700" y="4524375"/>
            <a:ext cx="7446963" cy="1878013"/>
          </a:xfrm>
          <a:prstGeom prst="rect">
            <a:avLst/>
          </a:prstGeom>
          <a:noFill/>
          <a:ln w="9525">
            <a:noFill/>
            <a:miter lim="800000"/>
            <a:headEnd/>
            <a:tailEnd/>
          </a:ln>
        </p:spPr>
        <p:txBody>
          <a:bodyPr>
            <a:spAutoFit/>
          </a:bodyPr>
          <a:lstStyle/>
          <a:p>
            <a:pPr algn="just" rtl="1">
              <a:lnSpc>
                <a:spcPct val="145000"/>
              </a:lnSpc>
              <a:spcBef>
                <a:spcPct val="50000"/>
              </a:spcBef>
            </a:pPr>
            <a:r>
              <a:rPr lang="en-US" sz="2000">
                <a:solidFill>
                  <a:srgbClr val="000099"/>
                </a:solidFill>
                <a:cs typeface="Times New Roman" panose="02020603050405020304" pitchFamily="18" charset="0"/>
              </a:rPr>
              <a:t>Việt Nam trở thành một trong những nước xuất khẩu nhiều lúa gạo nhất thế giới (chỉ đứng sau Thái Lan). Đây là một trong những thành tựu lớn nhất của nền nông nghiệp Việt Nam                                                                              </a:t>
            </a:r>
          </a:p>
        </p:txBody>
      </p:sp>
      <p:pic>
        <p:nvPicPr>
          <p:cNvPr id="15383" name="Picture 23" descr="zeichen9"/>
          <p:cNvPicPr>
            <a:picLocks noChangeAspect="1" noChangeArrowheads="1" noCrop="1"/>
          </p:cNvPicPr>
          <p:nvPr/>
        </p:nvPicPr>
        <p:blipFill>
          <a:blip r:embed="rId2"/>
          <a:srcRect/>
          <a:stretch>
            <a:fillRect/>
          </a:stretch>
        </p:blipFill>
        <p:spPr bwMode="auto">
          <a:xfrm>
            <a:off x="844550" y="4486275"/>
            <a:ext cx="498475" cy="63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checkerboard(across)">
                                      <p:cBhvr>
                                        <p:cTn id="7" dur="500"/>
                                        <p:tgtEl>
                                          <p:spTgt spid="15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dissolve">
                                      <p:cBhvr>
                                        <p:cTn id="12" dur="500"/>
                                        <p:tgtEl>
                                          <p:spTgt spid="15363"/>
                                        </p:tgtEl>
                                      </p:cBhvr>
                                    </p:animEffect>
                                  </p:childTnLst>
                                </p:cTn>
                              </p:par>
                            </p:childTnLst>
                          </p:cTn>
                        </p:par>
                        <p:par>
                          <p:cTn id="13" fill="hold" nodeType="afterGroup">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15370"/>
                                        </p:tgtEl>
                                        <p:attrNameLst>
                                          <p:attrName>style.visibility</p:attrName>
                                        </p:attrNameLst>
                                      </p:cBhvr>
                                      <p:to>
                                        <p:strVal val="visible"/>
                                      </p:to>
                                    </p:set>
                                    <p:animEffect transition="in" filter="strips(downLeft)">
                                      <p:cBhvr>
                                        <p:cTn id="16" dur="500"/>
                                        <p:tgtEl>
                                          <p:spTgt spid="15370"/>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5372"/>
                                        </p:tgtEl>
                                        <p:attrNameLst>
                                          <p:attrName>style.visibility</p:attrName>
                                        </p:attrNameLst>
                                      </p:cBhvr>
                                      <p:to>
                                        <p:strVal val="visible"/>
                                      </p:to>
                                    </p:set>
                                    <p:animEffect transition="in" filter="strips(downRight)">
                                      <p:cBhvr>
                                        <p:cTn id="19" dur="500"/>
                                        <p:tgtEl>
                                          <p:spTgt spid="15372"/>
                                        </p:tgtEl>
                                      </p:cBhvr>
                                    </p:animEffect>
                                  </p:childTnLst>
                                </p:cTn>
                              </p:par>
                            </p:childTnLst>
                          </p:cTn>
                        </p:par>
                        <p:par>
                          <p:cTn id="20" fill="hold" nodeType="afterGroup">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15371"/>
                                        </p:tgtEl>
                                        <p:attrNameLst>
                                          <p:attrName>style.visibility</p:attrName>
                                        </p:attrNameLst>
                                      </p:cBhvr>
                                      <p:to>
                                        <p:strVal val="visible"/>
                                      </p:to>
                                    </p:set>
                                    <p:animEffect transition="in" filter="strips(downLeft)">
                                      <p:cBhvr>
                                        <p:cTn id="23" dur="500"/>
                                        <p:tgtEl>
                                          <p:spTgt spid="1537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5374"/>
                                        </p:tgtEl>
                                        <p:attrNameLst>
                                          <p:attrName>style.visibility</p:attrName>
                                        </p:attrNameLst>
                                      </p:cBhvr>
                                      <p:to>
                                        <p:strVal val="visible"/>
                                      </p:to>
                                    </p:set>
                                    <p:animEffect transition="in" filter="strips(downLeft)">
                                      <p:cBhvr>
                                        <p:cTn id="26" dur="500"/>
                                        <p:tgtEl>
                                          <p:spTgt spid="15374"/>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5373"/>
                                        </p:tgtEl>
                                        <p:attrNameLst>
                                          <p:attrName>style.visibility</p:attrName>
                                        </p:attrNameLst>
                                      </p:cBhvr>
                                      <p:to>
                                        <p:strVal val="visible"/>
                                      </p:to>
                                    </p:set>
                                    <p:animEffect transition="in" filter="strips(downLeft)">
                                      <p:cBhvr>
                                        <p:cTn id="29" dur="500"/>
                                        <p:tgtEl>
                                          <p:spTgt spid="15373"/>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5364"/>
                                        </p:tgtEl>
                                        <p:attrNameLst>
                                          <p:attrName>style.visibility</p:attrName>
                                        </p:attrNameLst>
                                      </p:cBhvr>
                                      <p:to>
                                        <p:strVal val="visible"/>
                                      </p:to>
                                    </p:set>
                                    <p:animEffect transition="in" filter="slide(fromTop)">
                                      <p:cBhvr>
                                        <p:cTn id="32" dur="500"/>
                                        <p:tgtEl>
                                          <p:spTgt spid="15364"/>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15365"/>
                                        </p:tgtEl>
                                        <p:attrNameLst>
                                          <p:attrName>style.visibility</p:attrName>
                                        </p:attrNameLst>
                                      </p:cBhvr>
                                      <p:to>
                                        <p:strVal val="visible"/>
                                      </p:to>
                                    </p:set>
                                    <p:animEffect transition="in" filter="slide(fromTop)">
                                      <p:cBhvr>
                                        <p:cTn id="35" dur="500"/>
                                        <p:tgtEl>
                                          <p:spTgt spid="15365"/>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15366"/>
                                        </p:tgtEl>
                                        <p:attrNameLst>
                                          <p:attrName>style.visibility</p:attrName>
                                        </p:attrNameLst>
                                      </p:cBhvr>
                                      <p:to>
                                        <p:strVal val="visible"/>
                                      </p:to>
                                    </p:set>
                                    <p:animEffect transition="in" filter="slide(fromTop)">
                                      <p:cBhvr>
                                        <p:cTn id="38" dur="500"/>
                                        <p:tgtEl>
                                          <p:spTgt spid="1536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5380"/>
                                        </p:tgtEl>
                                        <p:attrNameLst>
                                          <p:attrName>style.visibility</p:attrName>
                                        </p:attrNameLst>
                                      </p:cBhvr>
                                      <p:to>
                                        <p:strVal val="visible"/>
                                      </p:to>
                                    </p:set>
                                    <p:animEffect transition="in" filter="strips(downLeft)">
                                      <p:cBhvr>
                                        <p:cTn id="43" dur="500"/>
                                        <p:tgtEl>
                                          <p:spTgt spid="15380"/>
                                        </p:tgtEl>
                                      </p:cBhvr>
                                    </p:animEffect>
                                  </p:childTnLst>
                                </p:cTn>
                              </p:par>
                              <p:par>
                                <p:cTn id="44" presetID="3" presetClass="entr" presetSubtype="10" fill="hold" nodeType="withEffect">
                                  <p:stCondLst>
                                    <p:cond delay="0"/>
                                  </p:stCondLst>
                                  <p:childTnLst>
                                    <p:set>
                                      <p:cBhvr>
                                        <p:cTn id="45" dur="1" fill="hold">
                                          <p:stCondLst>
                                            <p:cond delay="0"/>
                                          </p:stCondLst>
                                        </p:cTn>
                                        <p:tgtEl>
                                          <p:spTgt spid="15383"/>
                                        </p:tgtEl>
                                        <p:attrNameLst>
                                          <p:attrName>style.visibility</p:attrName>
                                        </p:attrNameLst>
                                      </p:cBhvr>
                                      <p:to>
                                        <p:strVal val="visible"/>
                                      </p:to>
                                    </p:set>
                                    <p:animEffect transition="in" filter="blinds(horizontal)">
                                      <p:cBhvr>
                                        <p:cTn id="46" dur="500"/>
                                        <p:tgtEl>
                                          <p:spTgt spid="15383"/>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5377"/>
                                        </p:tgtEl>
                                        <p:attrNameLst>
                                          <p:attrName>style.visibility</p:attrName>
                                        </p:attrNameLst>
                                      </p:cBhvr>
                                      <p:to>
                                        <p:strVal val="visible"/>
                                      </p:to>
                                    </p:set>
                                    <p:animEffect transition="in" filter="checkerboard(across)">
                                      <p:cBhvr>
                                        <p:cTn id="49" dur="500"/>
                                        <p:tgtEl>
                                          <p:spTgt spid="153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5367"/>
                                        </p:tgtEl>
                                        <p:attrNameLst>
                                          <p:attrName>style.visibility</p:attrName>
                                        </p:attrNameLst>
                                      </p:cBhvr>
                                      <p:to>
                                        <p:strVal val="visible"/>
                                      </p:to>
                                    </p:set>
                                    <p:anim calcmode="discrete" valueType="clr">
                                      <p:cBhvr override="childStyle">
                                        <p:cTn id="54" dur="80"/>
                                        <p:tgtEl>
                                          <p:spTgt spid="15367"/>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5367"/>
                                        </p:tgtEl>
                                        <p:attrNameLst>
                                          <p:attrName>fillcolor</p:attrName>
                                        </p:attrNameLst>
                                      </p:cBhvr>
                                      <p:tavLst>
                                        <p:tav tm="0">
                                          <p:val>
                                            <p:clrVal>
                                              <a:schemeClr val="accent2"/>
                                            </p:clrVal>
                                          </p:val>
                                        </p:tav>
                                        <p:tav tm="50000">
                                          <p:val>
                                            <p:clrVal>
                                              <a:schemeClr val="hlink"/>
                                            </p:clrVal>
                                          </p:val>
                                        </p:tav>
                                      </p:tavLst>
                                    </p:anim>
                                    <p:set>
                                      <p:cBhvr>
                                        <p:cTn id="56" dur="80"/>
                                        <p:tgtEl>
                                          <p:spTgt spid="15367"/>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5368"/>
                                        </p:tgtEl>
                                        <p:attrNameLst>
                                          <p:attrName>style.visibility</p:attrName>
                                        </p:attrNameLst>
                                      </p:cBhvr>
                                      <p:to>
                                        <p:strVal val="visible"/>
                                      </p:to>
                                    </p:set>
                                    <p:anim calcmode="discrete" valueType="clr">
                                      <p:cBhvr override="childStyle">
                                        <p:cTn id="61" dur="80"/>
                                        <p:tgtEl>
                                          <p:spTgt spid="15368"/>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5368"/>
                                        </p:tgtEl>
                                        <p:attrNameLst>
                                          <p:attrName>fillcolor</p:attrName>
                                        </p:attrNameLst>
                                      </p:cBhvr>
                                      <p:tavLst>
                                        <p:tav tm="0">
                                          <p:val>
                                            <p:clrVal>
                                              <a:schemeClr val="accent2"/>
                                            </p:clrVal>
                                          </p:val>
                                        </p:tav>
                                        <p:tav tm="50000">
                                          <p:val>
                                            <p:clrVal>
                                              <a:schemeClr val="hlink"/>
                                            </p:clrVal>
                                          </p:val>
                                        </p:tav>
                                      </p:tavLst>
                                    </p:anim>
                                    <p:set>
                                      <p:cBhvr>
                                        <p:cTn id="63" dur="80"/>
                                        <p:tgtEl>
                                          <p:spTgt spid="15368"/>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15369"/>
                                        </p:tgtEl>
                                        <p:attrNameLst>
                                          <p:attrName>style.visibility</p:attrName>
                                        </p:attrNameLst>
                                      </p:cBhvr>
                                      <p:to>
                                        <p:strVal val="visible"/>
                                      </p:to>
                                    </p:set>
                                    <p:anim calcmode="discrete" valueType="clr">
                                      <p:cBhvr override="childStyle">
                                        <p:cTn id="68" dur="80"/>
                                        <p:tgtEl>
                                          <p:spTgt spid="15369"/>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5369"/>
                                        </p:tgtEl>
                                        <p:attrNameLst>
                                          <p:attrName>fillcolor</p:attrName>
                                        </p:attrNameLst>
                                      </p:cBhvr>
                                      <p:tavLst>
                                        <p:tav tm="0">
                                          <p:val>
                                            <p:clrVal>
                                              <a:schemeClr val="accent2"/>
                                            </p:clrVal>
                                          </p:val>
                                        </p:tav>
                                        <p:tav tm="50000">
                                          <p:val>
                                            <p:clrVal>
                                              <a:schemeClr val="hlink"/>
                                            </p:clrVal>
                                          </p:val>
                                        </p:tav>
                                      </p:tavLst>
                                    </p:anim>
                                    <p:set>
                                      <p:cBhvr>
                                        <p:cTn id="70" dur="80"/>
                                        <p:tgtEl>
                                          <p:spTgt spid="15369"/>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xit" presetSubtype="10" fill="hold" grpId="1" nodeType="clickEffect">
                                  <p:stCondLst>
                                    <p:cond delay="0"/>
                                  </p:stCondLst>
                                  <p:childTnLst>
                                    <p:animEffect transition="out" filter="checkerboard(across)">
                                      <p:cBhvr>
                                        <p:cTn id="74" dur="500"/>
                                        <p:tgtEl>
                                          <p:spTgt spid="15377"/>
                                        </p:tgtEl>
                                      </p:cBhvr>
                                    </p:animEffect>
                                    <p:set>
                                      <p:cBhvr>
                                        <p:cTn id="75" dur="1" fill="hold">
                                          <p:stCondLst>
                                            <p:cond delay="499"/>
                                          </p:stCondLst>
                                        </p:cTn>
                                        <p:tgtEl>
                                          <p:spTgt spid="15377"/>
                                        </p:tgtEl>
                                        <p:attrNameLst>
                                          <p:attrName>style.visibility</p:attrName>
                                        </p:attrNameLst>
                                      </p:cBhvr>
                                      <p:to>
                                        <p:strVal val="hidden"/>
                                      </p:to>
                                    </p:set>
                                  </p:childTnLst>
                                </p:cTn>
                              </p:par>
                              <p:par>
                                <p:cTn id="76" presetID="5" presetClass="entr" presetSubtype="10" fill="hold" grpId="0" nodeType="withEffect">
                                  <p:stCondLst>
                                    <p:cond delay="0"/>
                                  </p:stCondLst>
                                  <p:childTnLst>
                                    <p:set>
                                      <p:cBhvr>
                                        <p:cTn id="77" dur="1" fill="hold">
                                          <p:stCondLst>
                                            <p:cond delay="0"/>
                                          </p:stCondLst>
                                        </p:cTn>
                                        <p:tgtEl>
                                          <p:spTgt spid="15378"/>
                                        </p:tgtEl>
                                        <p:attrNameLst>
                                          <p:attrName>style.visibility</p:attrName>
                                        </p:attrNameLst>
                                      </p:cBhvr>
                                      <p:to>
                                        <p:strVal val="visible"/>
                                      </p:to>
                                    </p:set>
                                    <p:animEffect transition="in" filter="checkerboard(across)">
                                      <p:cBhvr>
                                        <p:cTn id="78" dur="500"/>
                                        <p:tgtEl>
                                          <p:spTgt spid="1537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xit" presetSubtype="10" fill="hold" grpId="1" nodeType="clickEffect">
                                  <p:stCondLst>
                                    <p:cond delay="0"/>
                                  </p:stCondLst>
                                  <p:childTnLst>
                                    <p:animEffect transition="out" filter="checkerboard(across)">
                                      <p:cBhvr>
                                        <p:cTn id="82" dur="500"/>
                                        <p:tgtEl>
                                          <p:spTgt spid="15378"/>
                                        </p:tgtEl>
                                      </p:cBhvr>
                                    </p:animEffect>
                                    <p:set>
                                      <p:cBhvr>
                                        <p:cTn id="83" dur="1" fill="hold">
                                          <p:stCondLst>
                                            <p:cond delay="499"/>
                                          </p:stCondLst>
                                        </p:cTn>
                                        <p:tgtEl>
                                          <p:spTgt spid="15378"/>
                                        </p:tgtEl>
                                        <p:attrNameLst>
                                          <p:attrName>style.visibility</p:attrName>
                                        </p:attrNameLst>
                                      </p:cBhvr>
                                      <p:to>
                                        <p:strVal val="hidden"/>
                                      </p:to>
                                    </p:set>
                                  </p:childTnLst>
                                </p:cTn>
                              </p:par>
                              <p:par>
                                <p:cTn id="84" presetID="5" presetClass="entr" presetSubtype="10" fill="hold" grpId="0" nodeType="withEffect">
                                  <p:stCondLst>
                                    <p:cond delay="0"/>
                                  </p:stCondLst>
                                  <p:childTnLst>
                                    <p:set>
                                      <p:cBhvr>
                                        <p:cTn id="85" dur="1" fill="hold">
                                          <p:stCondLst>
                                            <p:cond delay="0"/>
                                          </p:stCondLst>
                                        </p:cTn>
                                        <p:tgtEl>
                                          <p:spTgt spid="15379"/>
                                        </p:tgtEl>
                                        <p:attrNameLst>
                                          <p:attrName>style.visibility</p:attrName>
                                        </p:attrNameLst>
                                      </p:cBhvr>
                                      <p:to>
                                        <p:strVal val="visible"/>
                                      </p:to>
                                    </p:set>
                                    <p:animEffect transition="in" filter="checkerboard(across)">
                                      <p:cBhvr>
                                        <p:cTn id="86" dur="500"/>
                                        <p:tgtEl>
                                          <p:spTgt spid="1537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1" presetClass="entr" presetSubtype="4" fill="hold" grpId="0" nodeType="clickEffect">
                                  <p:stCondLst>
                                    <p:cond delay="0"/>
                                  </p:stCondLst>
                                  <p:childTnLst>
                                    <p:set>
                                      <p:cBhvr>
                                        <p:cTn id="90" dur="1" fill="hold">
                                          <p:stCondLst>
                                            <p:cond delay="0"/>
                                          </p:stCondLst>
                                        </p:cTn>
                                        <p:tgtEl>
                                          <p:spTgt spid="15362"/>
                                        </p:tgtEl>
                                        <p:attrNameLst>
                                          <p:attrName>style.visibility</p:attrName>
                                        </p:attrNameLst>
                                      </p:cBhvr>
                                      <p:to>
                                        <p:strVal val="visible"/>
                                      </p:to>
                                    </p:set>
                                    <p:animEffect transition="in" filter="wheel(4)">
                                      <p:cBhvr>
                                        <p:cTn id="91" dur="500"/>
                                        <p:tgtEl>
                                          <p:spTgt spid="15362"/>
                                        </p:tgtEl>
                                      </p:cBhvr>
                                    </p:animEffect>
                                  </p:childTnLst>
                                </p:cTn>
                              </p:par>
                              <p:par>
                                <p:cTn id="92" presetID="8" presetClass="emph" presetSubtype="0" repeatCount="indefinite" fill="hold" grpId="1" nodeType="withEffect">
                                  <p:stCondLst>
                                    <p:cond delay="0"/>
                                  </p:stCondLst>
                                  <p:childTnLst>
                                    <p:animRot by="21600000">
                                      <p:cBhvr>
                                        <p:cTn id="93" dur="2000" fill="hold"/>
                                        <p:tgtEl>
                                          <p:spTgt spid="15362"/>
                                        </p:tgtEl>
                                        <p:attrNameLst>
                                          <p:attrName>r</p:attrName>
                                        </p:attrNameLst>
                                      </p:cBhvr>
                                    </p:animRo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xit" presetSubtype="10" fill="hold" grpId="1" nodeType="clickEffect">
                                  <p:stCondLst>
                                    <p:cond delay="0"/>
                                  </p:stCondLst>
                                  <p:childTnLst>
                                    <p:animEffect transition="out" filter="checkerboard(across)">
                                      <p:cBhvr>
                                        <p:cTn id="97" dur="500"/>
                                        <p:tgtEl>
                                          <p:spTgt spid="15379"/>
                                        </p:tgtEl>
                                      </p:cBhvr>
                                    </p:animEffect>
                                    <p:set>
                                      <p:cBhvr>
                                        <p:cTn id="98" dur="1" fill="hold">
                                          <p:stCondLst>
                                            <p:cond delay="499"/>
                                          </p:stCondLst>
                                        </p:cTn>
                                        <p:tgtEl>
                                          <p:spTgt spid="15379"/>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15383"/>
                                        </p:tgtEl>
                                      </p:cBhvr>
                                    </p:animEffect>
                                    <p:set>
                                      <p:cBhvr>
                                        <p:cTn id="101" dur="1" fill="hold">
                                          <p:stCondLst>
                                            <p:cond delay="499"/>
                                          </p:stCondLst>
                                        </p:cTn>
                                        <p:tgtEl>
                                          <p:spTgt spid="15383"/>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1" presetClass="entr" presetSubtype="4" fill="hold" nodeType="clickEffect">
                                  <p:stCondLst>
                                    <p:cond delay="0"/>
                                  </p:stCondLst>
                                  <p:childTnLst>
                                    <p:set>
                                      <p:cBhvr>
                                        <p:cTn id="105" dur="1" fill="hold">
                                          <p:stCondLst>
                                            <p:cond delay="0"/>
                                          </p:stCondLst>
                                        </p:cTn>
                                        <p:tgtEl>
                                          <p:spTgt spid="15381"/>
                                        </p:tgtEl>
                                        <p:attrNameLst>
                                          <p:attrName>style.visibility</p:attrName>
                                        </p:attrNameLst>
                                      </p:cBhvr>
                                      <p:to>
                                        <p:strVal val="visible"/>
                                      </p:to>
                                    </p:set>
                                    <p:animEffect transition="in" filter="wheel(4)">
                                      <p:cBhvr>
                                        <p:cTn id="106" dur="5000"/>
                                        <p:tgtEl>
                                          <p:spTgt spid="15381"/>
                                        </p:tgtEl>
                                      </p:cBhvr>
                                    </p:animEffect>
                                  </p:childTnLst>
                                </p:cTn>
                              </p:par>
                              <p:par>
                                <p:cTn id="107" presetID="40" presetClass="entr" presetSubtype="0" fill="hold" nodeType="withEffect">
                                  <p:stCondLst>
                                    <p:cond delay="0"/>
                                  </p:stCondLst>
                                  <p:iterate type="lt">
                                    <p:tmPct val="10000"/>
                                  </p:iterate>
                                  <p:childTnLst>
                                    <p:set>
                                      <p:cBhvr>
                                        <p:cTn id="108" dur="1" fill="hold">
                                          <p:stCondLst>
                                            <p:cond delay="0"/>
                                          </p:stCondLst>
                                        </p:cTn>
                                        <p:tgtEl>
                                          <p:spTgt spid="15382"/>
                                        </p:tgtEl>
                                        <p:attrNameLst>
                                          <p:attrName>style.visibility</p:attrName>
                                        </p:attrNameLst>
                                      </p:cBhvr>
                                      <p:to>
                                        <p:strVal val="visible"/>
                                      </p:to>
                                    </p:set>
                                    <p:animEffect transition="in" filter="fade">
                                      <p:cBhvr>
                                        <p:cTn id="109" dur="500"/>
                                        <p:tgtEl>
                                          <p:spTgt spid="15382"/>
                                        </p:tgtEl>
                                      </p:cBhvr>
                                    </p:animEffect>
                                    <p:anim calcmode="lin" valueType="num">
                                      <p:cBhvr>
                                        <p:cTn id="110" dur="500" fill="hold"/>
                                        <p:tgtEl>
                                          <p:spTgt spid="15382"/>
                                        </p:tgtEl>
                                        <p:attrNameLst>
                                          <p:attrName>ppt_x</p:attrName>
                                        </p:attrNameLst>
                                      </p:cBhvr>
                                      <p:tavLst>
                                        <p:tav tm="0">
                                          <p:val>
                                            <p:strVal val="#ppt_x-.1"/>
                                          </p:val>
                                        </p:tav>
                                        <p:tav tm="100000">
                                          <p:val>
                                            <p:strVal val="#ppt_x"/>
                                          </p:val>
                                        </p:tav>
                                      </p:tavLst>
                                    </p:anim>
                                    <p:anim calcmode="lin" valueType="num">
                                      <p:cBhvr>
                                        <p:cTn id="111" dur="500" fill="hold"/>
                                        <p:tgtEl>
                                          <p:spTgt spid="15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2" grpId="1" animBg="1"/>
      <p:bldP spid="15363" grpId="0" animBg="1"/>
      <p:bldP spid="15364" grpId="0" animBg="1"/>
      <p:bldP spid="15365" grpId="0" animBg="1"/>
      <p:bldP spid="15366" grpId="0" animBg="1"/>
      <p:bldP spid="15367" grpId="0"/>
      <p:bldP spid="15368" grpId="0"/>
      <p:bldP spid="15369" grpId="0"/>
      <p:bldP spid="15370" grpId="0" animBg="1"/>
      <p:bldP spid="15371" grpId="0" animBg="1"/>
      <p:bldP spid="15372" grpId="0" animBg="1"/>
      <p:bldP spid="15373" grpId="0" animBg="1"/>
      <p:bldP spid="15374" grpId="0" animBg="1"/>
      <p:bldP spid="15376" grpId="0"/>
      <p:bldP spid="15377" grpId="0"/>
      <p:bldP spid="15377" grpId="1"/>
      <p:bldP spid="15378" grpId="0"/>
      <p:bldP spid="15378" grpId="1"/>
      <p:bldP spid="15379" grpId="0"/>
      <p:bldP spid="15379" grpId="1"/>
      <p:bldP spid="153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descr="Dark downward diagonal"/>
          <p:cNvSpPr>
            <a:spLocks noChangeArrowheads="1" noChangeShapeType="1" noTextEdit="1"/>
          </p:cNvSpPr>
          <p:nvPr/>
        </p:nvSpPr>
        <p:spPr bwMode="auto">
          <a:xfrm>
            <a:off x="4919663" y="0"/>
            <a:ext cx="4094162" cy="469900"/>
          </a:xfrm>
          <a:prstGeom prst="rect">
            <a:avLst/>
          </a:prstGeom>
        </p:spPr>
        <p:txBody>
          <a:bodyPr wrap="none" fromWordArt="1">
            <a:prstTxWarp prst="textPlain">
              <a:avLst>
                <a:gd name="adj" fmla="val 50000"/>
              </a:avLst>
            </a:prstTxWarp>
          </a:bodyPr>
          <a:lstStyle/>
          <a:p>
            <a:pPr algn="ctr"/>
            <a:r>
              <a:rPr lang="vi-VN" sz="3600" kern="10">
                <a:ln w="9525">
                  <a:noFill/>
                  <a:round/>
                  <a:headEnd/>
                  <a:tailEnd/>
                </a:ln>
                <a:pattFill prst="dkDnDiag">
                  <a:fgClr>
                    <a:srgbClr val="000080"/>
                  </a:fgClr>
                  <a:bgClr>
                    <a:srgbClr val="006600"/>
                  </a:bgClr>
                </a:pattFill>
                <a:effectLst>
                  <a:outerShdw dist="35921" dir="2700000" algn="ctr" rotWithShape="0">
                    <a:srgbClr val="C0C0C0">
                      <a:alpha val="79999"/>
                    </a:srgbClr>
                  </a:outerShdw>
                </a:effectLst>
                <a:cs typeface="Times New Roman" panose="02020603050405020304" pitchFamily="18" charset="0"/>
              </a:rPr>
              <a:t>LƯỢC ĐỒ NÔNG NGHIỆP VIỆT NAM</a:t>
            </a:r>
            <a:endParaRPr lang="en-US" sz="3600" kern="10">
              <a:ln w="9525">
                <a:noFill/>
                <a:round/>
                <a:headEnd/>
                <a:tailEnd/>
              </a:ln>
              <a:pattFill prst="dkDnDiag">
                <a:fgClr>
                  <a:srgbClr val="000080"/>
                </a:fgClr>
                <a:bgClr>
                  <a:srgbClr val="006600"/>
                </a:bgClr>
              </a:pattFill>
              <a:effectLst>
                <a:outerShdw dist="35921" dir="2700000" algn="ctr" rotWithShape="0">
                  <a:srgbClr val="C0C0C0">
                    <a:alpha val="79999"/>
                  </a:srgbClr>
                </a:outerShdw>
              </a:effectLst>
              <a:cs typeface="Times New Roman" panose="02020603050405020304" pitchFamily="18" charset="0"/>
            </a:endParaRPr>
          </a:p>
        </p:txBody>
      </p:sp>
      <p:pic>
        <p:nvPicPr>
          <p:cNvPr id="16387" name="Picture 3" descr="CQ Print xong1"/>
          <p:cNvPicPr>
            <a:picLocks noChangeAspect="1" noChangeArrowheads="1"/>
          </p:cNvPicPr>
          <p:nvPr/>
        </p:nvPicPr>
        <p:blipFill>
          <a:blip r:embed="rId2"/>
          <a:srcRect/>
          <a:stretch>
            <a:fillRect/>
          </a:stretch>
        </p:blipFill>
        <p:spPr bwMode="auto">
          <a:xfrm>
            <a:off x="4981575" y="568325"/>
            <a:ext cx="4002088" cy="6122988"/>
          </a:xfrm>
          <a:prstGeom prst="rect">
            <a:avLst/>
          </a:prstGeom>
          <a:noFill/>
          <a:ln w="28575">
            <a:solidFill>
              <a:srgbClr val="006600"/>
            </a:solidFill>
            <a:miter lim="800000"/>
            <a:headEnd/>
            <a:tailEnd/>
          </a:ln>
        </p:spPr>
      </p:pic>
      <p:sp>
        <p:nvSpPr>
          <p:cNvPr id="16388" name="Text Box 4"/>
          <p:cNvSpPr txBox="1">
            <a:spLocks noChangeArrowheads="1"/>
          </p:cNvSpPr>
          <p:nvPr/>
        </p:nvSpPr>
        <p:spPr bwMode="auto">
          <a:xfrm>
            <a:off x="114300" y="85725"/>
            <a:ext cx="4695825" cy="1174809"/>
          </a:xfrm>
          <a:prstGeom prst="rect">
            <a:avLst/>
          </a:prstGeom>
          <a:noFill/>
          <a:ln w="9525">
            <a:noFill/>
            <a:miter lim="800000"/>
            <a:headEnd/>
            <a:tailEnd/>
          </a:ln>
        </p:spPr>
        <p:txBody>
          <a:bodyPr>
            <a:spAutoFit/>
          </a:bodyPr>
          <a:lstStyle/>
          <a:p>
            <a:pPr rtl="1">
              <a:lnSpc>
                <a:spcPct val="135000"/>
              </a:lnSpc>
              <a:spcBef>
                <a:spcPct val="50000"/>
              </a:spcBef>
            </a:pPr>
            <a:r>
              <a:rPr lang="en-US" b="1">
                <a:solidFill>
                  <a:srgbClr val="FF0000"/>
                </a:solidFill>
                <a:cs typeface="Times New Roman" panose="02020603050405020304" pitchFamily="18" charset="0"/>
                <a:sym typeface="Wingdings" pitchFamily="2" charset="2"/>
              </a:rPr>
              <a:t></a:t>
            </a:r>
            <a:r>
              <a:rPr lang="en-US" b="1">
                <a:solidFill>
                  <a:srgbClr val="000099"/>
                </a:solidFill>
                <a:cs typeface="Times New Roman" panose="02020603050405020304" pitchFamily="18" charset="0"/>
                <a:sym typeface="Wingdings" pitchFamily="2" charset="2"/>
              </a:rPr>
              <a:t> </a:t>
            </a:r>
            <a:r>
              <a:rPr lang="en-US" b="1">
                <a:solidFill>
                  <a:srgbClr val="000099"/>
                </a:solidFill>
                <a:cs typeface="Times New Roman" panose="02020603050405020304" pitchFamily="18" charset="0"/>
              </a:rPr>
              <a:t>Hãy quan sát lược đồ và nêu sự phân bố các loại cây trồng của ngành trồng trọt nước ta ?                                                            </a:t>
            </a:r>
          </a:p>
        </p:txBody>
      </p:sp>
      <p:sp>
        <p:nvSpPr>
          <p:cNvPr id="16389" name="Text Box 5"/>
          <p:cNvSpPr txBox="1">
            <a:spLocks noChangeArrowheads="1"/>
          </p:cNvSpPr>
          <p:nvPr/>
        </p:nvSpPr>
        <p:spPr bwMode="auto">
          <a:xfrm>
            <a:off x="457200" y="1076325"/>
            <a:ext cx="4132263" cy="722121"/>
          </a:xfrm>
          <a:prstGeom prst="rect">
            <a:avLst/>
          </a:prstGeom>
          <a:noFill/>
          <a:ln w="9525">
            <a:noFill/>
            <a:miter lim="800000"/>
            <a:headEnd/>
            <a:tailEnd/>
          </a:ln>
        </p:spPr>
        <p:txBody>
          <a:bodyPr>
            <a:spAutoFit/>
          </a:bodyPr>
          <a:lstStyle/>
          <a:p>
            <a:pPr algn="ctr" rtl="1">
              <a:lnSpc>
                <a:spcPct val="135000"/>
              </a:lnSpc>
              <a:spcBef>
                <a:spcPct val="50000"/>
              </a:spcBef>
            </a:pPr>
            <a:r>
              <a:rPr lang="en-US" sz="1600">
                <a:solidFill>
                  <a:srgbClr val="006600"/>
                </a:solidFill>
                <a:cs typeface="Times New Roman" panose="02020603050405020304" pitchFamily="18" charset="0"/>
              </a:rPr>
              <a:t>(Yêu cầu học sinh lên chỉ lược đồ và nói sự phân bố cây trồng)</a:t>
            </a:r>
          </a:p>
        </p:txBody>
      </p:sp>
      <p:pic>
        <p:nvPicPr>
          <p:cNvPr id="16390" name="Picture 6" descr="lua 3"/>
          <p:cNvPicPr>
            <a:picLocks noChangeAspect="1" noChangeArrowheads="1"/>
          </p:cNvPicPr>
          <p:nvPr/>
        </p:nvPicPr>
        <p:blipFill>
          <a:blip r:embed="rId3"/>
          <a:srcRect/>
          <a:stretch>
            <a:fillRect/>
          </a:stretch>
        </p:blipFill>
        <p:spPr bwMode="auto">
          <a:xfrm>
            <a:off x="4967288" y="623888"/>
            <a:ext cx="3116262" cy="2532062"/>
          </a:xfrm>
          <a:prstGeom prst="rect">
            <a:avLst/>
          </a:prstGeom>
          <a:noFill/>
          <a:ln w="9525">
            <a:solidFill>
              <a:srgbClr val="006600"/>
            </a:solidFill>
            <a:miter lim="800000"/>
            <a:headEnd/>
            <a:tailEnd/>
          </a:ln>
        </p:spPr>
      </p:pic>
      <p:sp>
        <p:nvSpPr>
          <p:cNvPr id="16391" name="Line 7"/>
          <p:cNvSpPr>
            <a:spLocks noChangeShapeType="1"/>
          </p:cNvSpPr>
          <p:nvPr/>
        </p:nvSpPr>
        <p:spPr bwMode="auto">
          <a:xfrm>
            <a:off x="4791075" y="114300"/>
            <a:ext cx="0" cy="6619875"/>
          </a:xfrm>
          <a:prstGeom prst="line">
            <a:avLst/>
          </a:prstGeom>
          <a:noFill/>
          <a:ln w="28575">
            <a:solidFill>
              <a:srgbClr val="FF0000"/>
            </a:solidFill>
            <a:round/>
            <a:headEnd/>
            <a:tailEnd/>
          </a:ln>
        </p:spPr>
        <p:txBody>
          <a:bodyPr/>
          <a:lstStyle/>
          <a:p>
            <a:endParaRPr lang="en-US">
              <a:cs typeface="Times New Roman" panose="02020603050405020304" pitchFamily="18" charset="0"/>
            </a:endParaRPr>
          </a:p>
        </p:txBody>
      </p:sp>
      <p:pic>
        <p:nvPicPr>
          <p:cNvPr id="16392" name="Picture 8" descr="TC11_Canhdong_BinhLuc"/>
          <p:cNvPicPr>
            <a:picLocks noChangeAspect="1" noChangeArrowheads="1"/>
          </p:cNvPicPr>
          <p:nvPr/>
        </p:nvPicPr>
        <p:blipFill>
          <a:blip r:embed="rId4"/>
          <a:srcRect/>
          <a:stretch>
            <a:fillRect/>
          </a:stretch>
        </p:blipFill>
        <p:spPr bwMode="auto">
          <a:xfrm>
            <a:off x="4981575" y="4479925"/>
            <a:ext cx="3054350" cy="2216150"/>
          </a:xfrm>
          <a:prstGeom prst="rect">
            <a:avLst/>
          </a:prstGeom>
          <a:noFill/>
          <a:ln w="9525">
            <a:solidFill>
              <a:srgbClr val="0066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par>
                                <p:cTn id="10" presetID="9" presetClass="entr" presetSubtype="0" fill="hold" nodeType="with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dissolve">
                                      <p:cBhvr>
                                        <p:cTn id="12" dur="500"/>
                                        <p:tgtEl>
                                          <p:spTgt spid="16387"/>
                                        </p:tgtEl>
                                      </p:cBhvr>
                                    </p:animEffect>
                                  </p:childTnLst>
                                </p:cTn>
                              </p:par>
                              <p:par>
                                <p:cTn id="13" presetID="18" presetClass="entr" presetSubtype="12" fill="hold" grpId="0" nodeType="withEffect">
                                  <p:stCondLst>
                                    <p:cond delay="1000"/>
                                  </p:stCondLst>
                                  <p:childTnLst>
                                    <p:set>
                                      <p:cBhvr>
                                        <p:cTn id="14" dur="1" fill="hold">
                                          <p:stCondLst>
                                            <p:cond delay="0"/>
                                          </p:stCondLst>
                                        </p:cTn>
                                        <p:tgtEl>
                                          <p:spTgt spid="16391"/>
                                        </p:tgtEl>
                                        <p:attrNameLst>
                                          <p:attrName>style.visibility</p:attrName>
                                        </p:attrNameLst>
                                      </p:cBhvr>
                                      <p:to>
                                        <p:strVal val="visible"/>
                                      </p:to>
                                    </p:set>
                                    <p:animEffect transition="in" filter="strips(downLeft)">
                                      <p:cBhvr>
                                        <p:cTn id="15" dur="2000"/>
                                        <p:tgtEl>
                                          <p:spTgt spid="163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6388"/>
                                        </p:tgtEl>
                                        <p:attrNameLst>
                                          <p:attrName>style.visibility</p:attrName>
                                        </p:attrNameLst>
                                      </p:cBhvr>
                                      <p:to>
                                        <p:strVal val="visible"/>
                                      </p:to>
                                    </p:set>
                                    <p:animEffect transition="in" filter="checkerboard(across)">
                                      <p:cBhvr>
                                        <p:cTn id="20" dur="500"/>
                                        <p:tgtEl>
                                          <p:spTgt spid="1638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6389"/>
                                        </p:tgtEl>
                                        <p:attrNameLst>
                                          <p:attrName>style.visibility</p:attrName>
                                        </p:attrNameLst>
                                      </p:cBhvr>
                                      <p:to>
                                        <p:strVal val="visible"/>
                                      </p:to>
                                    </p:set>
                                    <p:animEffect transition="in" filter="blinds(horizontal)">
                                      <p:cBhvr>
                                        <p:cTn id="23" dur="500"/>
                                        <p:tgtEl>
                                          <p:spTgt spid="163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16390"/>
                                        </p:tgtEl>
                                        <p:attrNameLst>
                                          <p:attrName>style.visibility</p:attrName>
                                        </p:attrNameLst>
                                      </p:cBhvr>
                                      <p:to>
                                        <p:strVal val="visible"/>
                                      </p:to>
                                    </p:set>
                                    <p:anim calcmode="lin" valueType="num">
                                      <p:cBhvr>
                                        <p:cTn id="28" dur="2000" fill="hold"/>
                                        <p:tgtEl>
                                          <p:spTgt spid="16390"/>
                                        </p:tgtEl>
                                        <p:attrNameLst>
                                          <p:attrName>ppt_w</p:attrName>
                                        </p:attrNameLst>
                                      </p:cBhvr>
                                      <p:tavLst>
                                        <p:tav tm="0">
                                          <p:val>
                                            <p:fltVal val="0"/>
                                          </p:val>
                                        </p:tav>
                                        <p:tav tm="100000">
                                          <p:val>
                                            <p:strVal val="#ppt_w"/>
                                          </p:val>
                                        </p:tav>
                                      </p:tavLst>
                                    </p:anim>
                                    <p:anim calcmode="lin" valueType="num">
                                      <p:cBhvr>
                                        <p:cTn id="29" dur="2000" fill="hold"/>
                                        <p:tgtEl>
                                          <p:spTgt spid="16390"/>
                                        </p:tgtEl>
                                        <p:attrNameLst>
                                          <p:attrName>ppt_h</p:attrName>
                                        </p:attrNameLst>
                                      </p:cBhvr>
                                      <p:tavLst>
                                        <p:tav tm="0">
                                          <p:val>
                                            <p:fltVal val="0"/>
                                          </p:val>
                                        </p:tav>
                                        <p:tav tm="100000">
                                          <p:val>
                                            <p:strVal val="#ppt_h"/>
                                          </p:val>
                                        </p:tav>
                                      </p:tavLst>
                                    </p:anim>
                                  </p:childTnLst>
                                </p:cTn>
                              </p:par>
                              <p:par>
                                <p:cTn id="30" presetID="35" presetClass="path" presetSubtype="0" accel="50000" decel="50000" fill="hold" nodeType="withEffect">
                                  <p:stCondLst>
                                    <p:cond delay="0"/>
                                  </p:stCondLst>
                                  <p:childTnLst>
                                    <p:animMotion origin="layout" path="M -1.79487E-6 -2.96296E-6 L -0.44327 0.175 " pathEditMode="relative" rAng="0" ptsTypes="AA">
                                      <p:cBhvr>
                                        <p:cTn id="31" dur="2000" fill="hold"/>
                                        <p:tgtEl>
                                          <p:spTgt spid="16390"/>
                                        </p:tgtEl>
                                        <p:attrNameLst>
                                          <p:attrName>ppt_x</p:attrName>
                                          <p:attrName>ppt_y</p:attrName>
                                        </p:attrNameLst>
                                      </p:cBhvr>
                                      <p:rCtr x="-22200" y="870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16392"/>
                                        </p:tgtEl>
                                        <p:attrNameLst>
                                          <p:attrName>style.visibility</p:attrName>
                                        </p:attrNameLst>
                                      </p:cBhvr>
                                      <p:to>
                                        <p:strVal val="visible"/>
                                      </p:to>
                                    </p:set>
                                    <p:anim calcmode="lin" valueType="num">
                                      <p:cBhvr>
                                        <p:cTn id="36" dur="2000" fill="hold"/>
                                        <p:tgtEl>
                                          <p:spTgt spid="16392"/>
                                        </p:tgtEl>
                                        <p:attrNameLst>
                                          <p:attrName>ppt_w</p:attrName>
                                        </p:attrNameLst>
                                      </p:cBhvr>
                                      <p:tavLst>
                                        <p:tav tm="0">
                                          <p:val>
                                            <p:fltVal val="0"/>
                                          </p:val>
                                        </p:tav>
                                        <p:tav tm="100000">
                                          <p:val>
                                            <p:strVal val="#ppt_w"/>
                                          </p:val>
                                        </p:tav>
                                      </p:tavLst>
                                    </p:anim>
                                    <p:anim calcmode="lin" valueType="num">
                                      <p:cBhvr>
                                        <p:cTn id="37" dur="2000" fill="hold"/>
                                        <p:tgtEl>
                                          <p:spTgt spid="16392"/>
                                        </p:tgtEl>
                                        <p:attrNameLst>
                                          <p:attrName>ppt_h</p:attrName>
                                        </p:attrNameLst>
                                      </p:cBhvr>
                                      <p:tavLst>
                                        <p:tav tm="0">
                                          <p:val>
                                            <p:fltVal val="0"/>
                                          </p:val>
                                        </p:tav>
                                        <p:tav tm="100000">
                                          <p:val>
                                            <p:strVal val="#ppt_h"/>
                                          </p:val>
                                        </p:tav>
                                      </p:tavLst>
                                    </p:anim>
                                  </p:childTnLst>
                                </p:cTn>
                              </p:par>
                              <p:par>
                                <p:cTn id="38" presetID="35" presetClass="path" presetSubtype="0" accel="50000" decel="50000" fill="hold" nodeType="withEffect">
                                  <p:stCondLst>
                                    <p:cond delay="0"/>
                                  </p:stCondLst>
                                  <p:childTnLst>
                                    <p:animMotion origin="layout" path="M 1.02564E-6 -4.81481E-6 L -0.43942 0.00139 " pathEditMode="relative" rAng="0" ptsTypes="AA">
                                      <p:cBhvr>
                                        <p:cTn id="39" dur="2000" fill="hold"/>
                                        <p:tgtEl>
                                          <p:spTgt spid="16392"/>
                                        </p:tgtEl>
                                        <p:attrNameLst>
                                          <p:attrName>ppt_x</p:attrName>
                                          <p:attrName>ppt_y</p:attrName>
                                        </p:attrNameLst>
                                      </p:cBhvr>
                                      <p:rCtr x="-220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8" grpId="0"/>
      <p:bldP spid="16389" grpId="0"/>
      <p:bldP spid="163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_41366158_farm416afp"/>
          <p:cNvPicPr>
            <a:picLocks noChangeAspect="1" noChangeArrowheads="1"/>
          </p:cNvPicPr>
          <p:nvPr/>
        </p:nvPicPr>
        <p:blipFill>
          <a:blip r:embed="rId2"/>
          <a:srcRect/>
          <a:stretch>
            <a:fillRect/>
          </a:stretch>
        </p:blipFill>
        <p:spPr bwMode="auto">
          <a:xfrm>
            <a:off x="100013" y="612775"/>
            <a:ext cx="2995612" cy="2203450"/>
          </a:xfrm>
          <a:prstGeom prst="rect">
            <a:avLst/>
          </a:prstGeom>
          <a:noFill/>
          <a:ln w="9525">
            <a:solidFill>
              <a:srgbClr val="990033"/>
            </a:solidFill>
            <a:miter lim="800000"/>
            <a:headEnd/>
            <a:tailEnd/>
          </a:ln>
        </p:spPr>
      </p:pic>
      <p:pic>
        <p:nvPicPr>
          <p:cNvPr id="17411" name="Picture 3" descr="peking-duck"/>
          <p:cNvPicPr>
            <a:picLocks noChangeAspect="1" noChangeArrowheads="1"/>
          </p:cNvPicPr>
          <p:nvPr/>
        </p:nvPicPr>
        <p:blipFill>
          <a:blip r:embed="rId3"/>
          <a:srcRect/>
          <a:stretch>
            <a:fillRect/>
          </a:stretch>
        </p:blipFill>
        <p:spPr bwMode="auto">
          <a:xfrm>
            <a:off x="3427413" y="639763"/>
            <a:ext cx="2801937" cy="2157412"/>
          </a:xfrm>
          <a:prstGeom prst="rect">
            <a:avLst/>
          </a:prstGeom>
          <a:noFill/>
          <a:ln w="9525">
            <a:solidFill>
              <a:srgbClr val="990033"/>
            </a:solidFill>
            <a:miter lim="800000"/>
            <a:headEnd/>
            <a:tailEnd/>
          </a:ln>
        </p:spPr>
      </p:pic>
      <p:pic>
        <p:nvPicPr>
          <p:cNvPr id="17412" name="Picture 4" descr="heo"/>
          <p:cNvPicPr>
            <a:picLocks noChangeAspect="1" noChangeArrowheads="1"/>
          </p:cNvPicPr>
          <p:nvPr/>
        </p:nvPicPr>
        <p:blipFill>
          <a:blip r:embed="rId4"/>
          <a:srcRect/>
          <a:stretch>
            <a:fillRect/>
          </a:stretch>
        </p:blipFill>
        <p:spPr bwMode="auto">
          <a:xfrm>
            <a:off x="85725" y="3021013"/>
            <a:ext cx="2992438" cy="2197100"/>
          </a:xfrm>
          <a:prstGeom prst="rect">
            <a:avLst/>
          </a:prstGeom>
          <a:noFill/>
          <a:ln w="9525">
            <a:solidFill>
              <a:srgbClr val="990033"/>
            </a:solidFill>
            <a:miter lim="800000"/>
            <a:headEnd/>
            <a:tailEnd/>
          </a:ln>
        </p:spPr>
      </p:pic>
      <p:pic>
        <p:nvPicPr>
          <p:cNvPr id="17413" name="Picture 5" descr="Vannulo_d"/>
          <p:cNvPicPr>
            <a:picLocks noChangeAspect="1" noChangeArrowheads="1"/>
          </p:cNvPicPr>
          <p:nvPr/>
        </p:nvPicPr>
        <p:blipFill>
          <a:blip r:embed="rId5"/>
          <a:srcRect/>
          <a:stretch>
            <a:fillRect/>
          </a:stretch>
        </p:blipFill>
        <p:spPr bwMode="auto">
          <a:xfrm>
            <a:off x="6519863" y="3024188"/>
            <a:ext cx="2516187" cy="2179637"/>
          </a:xfrm>
          <a:prstGeom prst="rect">
            <a:avLst/>
          </a:prstGeom>
          <a:noFill/>
          <a:ln w="9525">
            <a:solidFill>
              <a:srgbClr val="990033"/>
            </a:solidFill>
            <a:miter lim="800000"/>
            <a:headEnd/>
            <a:tailEnd/>
          </a:ln>
        </p:spPr>
      </p:pic>
      <p:pic>
        <p:nvPicPr>
          <p:cNvPr id="17414" name="Picture 6" descr="Seven-Stars-Farm-017"/>
          <p:cNvPicPr>
            <a:picLocks noChangeAspect="1" noChangeArrowheads="1"/>
          </p:cNvPicPr>
          <p:nvPr/>
        </p:nvPicPr>
        <p:blipFill>
          <a:blip r:embed="rId6"/>
          <a:srcRect/>
          <a:stretch>
            <a:fillRect/>
          </a:stretch>
        </p:blipFill>
        <p:spPr bwMode="auto">
          <a:xfrm>
            <a:off x="3402013" y="3021013"/>
            <a:ext cx="2822575" cy="2185987"/>
          </a:xfrm>
          <a:prstGeom prst="rect">
            <a:avLst/>
          </a:prstGeom>
          <a:noFill/>
          <a:ln w="9525">
            <a:solidFill>
              <a:srgbClr val="990033"/>
            </a:solidFill>
            <a:miter lim="800000"/>
            <a:headEnd/>
            <a:tailEnd/>
          </a:ln>
        </p:spPr>
      </p:pic>
      <p:pic>
        <p:nvPicPr>
          <p:cNvPr id="17415" name="Picture 7" descr="webgoatfarm5"/>
          <p:cNvPicPr>
            <a:picLocks noChangeAspect="1" noChangeArrowheads="1"/>
          </p:cNvPicPr>
          <p:nvPr/>
        </p:nvPicPr>
        <p:blipFill>
          <a:blip r:embed="rId7"/>
          <a:srcRect/>
          <a:stretch>
            <a:fillRect/>
          </a:stretch>
        </p:blipFill>
        <p:spPr bwMode="auto">
          <a:xfrm>
            <a:off x="6545263" y="641350"/>
            <a:ext cx="2481262" cy="2146300"/>
          </a:xfrm>
          <a:prstGeom prst="rect">
            <a:avLst/>
          </a:prstGeom>
          <a:noFill/>
          <a:ln w="9525">
            <a:solidFill>
              <a:srgbClr val="990033"/>
            </a:solidFill>
            <a:miter lim="800000"/>
            <a:headEnd/>
            <a:tailEnd/>
          </a:ln>
        </p:spPr>
      </p:pic>
      <p:sp>
        <p:nvSpPr>
          <p:cNvPr id="17416" name="Line 8"/>
          <p:cNvSpPr>
            <a:spLocks noChangeShapeType="1"/>
          </p:cNvSpPr>
          <p:nvPr/>
        </p:nvSpPr>
        <p:spPr bwMode="auto">
          <a:xfrm>
            <a:off x="0" y="2914650"/>
            <a:ext cx="9144000" cy="0"/>
          </a:xfrm>
          <a:prstGeom prst="line">
            <a:avLst/>
          </a:prstGeom>
          <a:noFill/>
          <a:ln w="63500" cmpd="dbl">
            <a:solidFill>
              <a:srgbClr val="000099"/>
            </a:solidFill>
            <a:round/>
            <a:headEnd/>
            <a:tailEnd/>
          </a:ln>
        </p:spPr>
        <p:txBody>
          <a:bodyPr/>
          <a:lstStyle/>
          <a:p>
            <a:endParaRPr lang="en-US">
              <a:cs typeface="Times New Roman" panose="02020603050405020304" pitchFamily="18" charset="0"/>
            </a:endParaRPr>
          </a:p>
        </p:txBody>
      </p:sp>
      <p:sp>
        <p:nvSpPr>
          <p:cNvPr id="17417" name="Line 9"/>
          <p:cNvSpPr>
            <a:spLocks noChangeShapeType="1"/>
          </p:cNvSpPr>
          <p:nvPr/>
        </p:nvSpPr>
        <p:spPr bwMode="auto">
          <a:xfrm flipV="1">
            <a:off x="3248025" y="614363"/>
            <a:ext cx="0" cy="2205037"/>
          </a:xfrm>
          <a:prstGeom prst="line">
            <a:avLst/>
          </a:prstGeom>
          <a:noFill/>
          <a:ln w="19050">
            <a:solidFill>
              <a:srgbClr val="000099"/>
            </a:solidFill>
            <a:round/>
            <a:headEnd/>
            <a:tailEnd/>
          </a:ln>
        </p:spPr>
        <p:txBody>
          <a:bodyPr/>
          <a:lstStyle/>
          <a:p>
            <a:endParaRPr lang="en-US">
              <a:cs typeface="Times New Roman" panose="02020603050405020304" pitchFamily="18" charset="0"/>
            </a:endParaRPr>
          </a:p>
        </p:txBody>
      </p:sp>
      <p:sp>
        <p:nvSpPr>
          <p:cNvPr id="17418" name="Line 10"/>
          <p:cNvSpPr>
            <a:spLocks noChangeShapeType="1"/>
          </p:cNvSpPr>
          <p:nvPr/>
        </p:nvSpPr>
        <p:spPr bwMode="auto">
          <a:xfrm flipV="1">
            <a:off x="3248025" y="3009900"/>
            <a:ext cx="0" cy="2209800"/>
          </a:xfrm>
          <a:prstGeom prst="line">
            <a:avLst/>
          </a:prstGeom>
          <a:noFill/>
          <a:ln w="19050">
            <a:solidFill>
              <a:srgbClr val="000099"/>
            </a:solidFill>
            <a:round/>
            <a:headEnd/>
            <a:tailEnd/>
          </a:ln>
        </p:spPr>
        <p:txBody>
          <a:bodyPr/>
          <a:lstStyle/>
          <a:p>
            <a:endParaRPr lang="en-US">
              <a:cs typeface="Times New Roman" panose="02020603050405020304" pitchFamily="18" charset="0"/>
            </a:endParaRPr>
          </a:p>
        </p:txBody>
      </p:sp>
      <p:sp>
        <p:nvSpPr>
          <p:cNvPr id="17419" name="Line 11"/>
          <p:cNvSpPr>
            <a:spLocks noChangeShapeType="1"/>
          </p:cNvSpPr>
          <p:nvPr/>
        </p:nvSpPr>
        <p:spPr bwMode="auto">
          <a:xfrm flipV="1">
            <a:off x="6383338" y="614363"/>
            <a:ext cx="0" cy="2195512"/>
          </a:xfrm>
          <a:prstGeom prst="line">
            <a:avLst/>
          </a:prstGeom>
          <a:noFill/>
          <a:ln w="19050">
            <a:solidFill>
              <a:srgbClr val="000099"/>
            </a:solidFill>
            <a:round/>
            <a:headEnd/>
            <a:tailEnd/>
          </a:ln>
        </p:spPr>
        <p:txBody>
          <a:bodyPr/>
          <a:lstStyle/>
          <a:p>
            <a:endParaRPr lang="en-US">
              <a:cs typeface="Times New Roman" panose="02020603050405020304" pitchFamily="18" charset="0"/>
            </a:endParaRPr>
          </a:p>
        </p:txBody>
      </p:sp>
      <p:sp>
        <p:nvSpPr>
          <p:cNvPr id="17420" name="Line 12"/>
          <p:cNvSpPr>
            <a:spLocks noChangeShapeType="1"/>
          </p:cNvSpPr>
          <p:nvPr/>
        </p:nvSpPr>
        <p:spPr bwMode="auto">
          <a:xfrm flipV="1">
            <a:off x="6383338" y="3016250"/>
            <a:ext cx="0" cy="2190750"/>
          </a:xfrm>
          <a:prstGeom prst="line">
            <a:avLst/>
          </a:prstGeom>
          <a:noFill/>
          <a:ln w="19050">
            <a:solidFill>
              <a:srgbClr val="000099"/>
            </a:solidFill>
            <a:round/>
            <a:headEnd/>
            <a:tailEnd/>
          </a:ln>
        </p:spPr>
        <p:txBody>
          <a:bodyPr/>
          <a:lstStyle/>
          <a:p>
            <a:endParaRPr lang="en-US">
              <a:cs typeface="Times New Roman" panose="02020603050405020304" pitchFamily="18" charset="0"/>
            </a:endParaRPr>
          </a:p>
        </p:txBody>
      </p:sp>
      <p:sp>
        <p:nvSpPr>
          <p:cNvPr id="17421" name="Text Box 13"/>
          <p:cNvSpPr txBox="1">
            <a:spLocks noChangeArrowheads="1"/>
          </p:cNvSpPr>
          <p:nvPr/>
        </p:nvSpPr>
        <p:spPr bwMode="auto">
          <a:xfrm>
            <a:off x="71438" y="77788"/>
            <a:ext cx="3376612" cy="396875"/>
          </a:xfrm>
          <a:prstGeom prst="rect">
            <a:avLst/>
          </a:prstGeom>
          <a:noFill/>
          <a:ln w="9525">
            <a:noFill/>
            <a:miter lim="800000"/>
            <a:headEnd/>
            <a:tailEnd/>
          </a:ln>
        </p:spPr>
        <p:txBody>
          <a:bodyPr>
            <a:spAutoFit/>
          </a:bodyPr>
          <a:lstStyle/>
          <a:p>
            <a:pPr>
              <a:spcBef>
                <a:spcPct val="50000"/>
              </a:spcBef>
            </a:pPr>
            <a:r>
              <a:rPr lang="en-US" sz="2000">
                <a:solidFill>
                  <a:srgbClr val="FF3300"/>
                </a:solidFill>
                <a:cs typeface="Times New Roman" panose="02020603050405020304" pitchFamily="18" charset="0"/>
              </a:rPr>
              <a:t>2 – NGÀNH CH</a:t>
            </a:r>
            <a:r>
              <a:rPr lang="en-US" sz="2000" b="1">
                <a:solidFill>
                  <a:srgbClr val="FF3300"/>
                </a:solidFill>
                <a:cs typeface="Times New Roman" panose="02020603050405020304" pitchFamily="18" charset="0"/>
              </a:rPr>
              <a:t>Ă</a:t>
            </a:r>
            <a:r>
              <a:rPr lang="en-US" sz="2000">
                <a:solidFill>
                  <a:srgbClr val="FF3300"/>
                </a:solidFill>
                <a:cs typeface="Times New Roman" panose="02020603050405020304" pitchFamily="18" charset="0"/>
              </a:rPr>
              <a:t>N NUÔI</a:t>
            </a:r>
          </a:p>
        </p:txBody>
      </p:sp>
      <p:sp>
        <p:nvSpPr>
          <p:cNvPr id="17422" name="Text Box 14"/>
          <p:cNvSpPr txBox="1">
            <a:spLocks noChangeArrowheads="1"/>
          </p:cNvSpPr>
          <p:nvPr/>
        </p:nvSpPr>
        <p:spPr bwMode="auto">
          <a:xfrm>
            <a:off x="2795588" y="123825"/>
            <a:ext cx="6119812" cy="581025"/>
          </a:xfrm>
          <a:prstGeom prst="rect">
            <a:avLst/>
          </a:prstGeom>
          <a:noFill/>
          <a:ln w="9525">
            <a:noFill/>
            <a:miter lim="800000"/>
            <a:headEnd/>
            <a:tailEnd/>
          </a:ln>
        </p:spPr>
        <p:txBody>
          <a:bodyPr>
            <a:spAutoFit/>
          </a:bodyPr>
          <a:lstStyle/>
          <a:p>
            <a:pPr algn="just" rtl="1">
              <a:spcBef>
                <a:spcPct val="50000"/>
              </a:spcBef>
            </a:pPr>
            <a:r>
              <a:rPr lang="en-US" sz="1600">
                <a:solidFill>
                  <a:srgbClr val="990033"/>
                </a:solidFill>
                <a:cs typeface="Times New Roman" panose="02020603050405020304" pitchFamily="18" charset="0"/>
                <a:sym typeface="Wingdings" pitchFamily="2" charset="2"/>
              </a:rPr>
              <a:t> Hoạt động 1:</a:t>
            </a:r>
            <a:r>
              <a:rPr lang="en-US" sz="1600">
                <a:solidFill>
                  <a:schemeClr val="accent2"/>
                </a:solidFill>
                <a:cs typeface="Times New Roman" panose="02020603050405020304" pitchFamily="18" charset="0"/>
                <a:sym typeface="Wingdings" pitchFamily="2" charset="2"/>
              </a:rPr>
              <a:t> Hãy quan sát một số hình ảnh về chăn nuôi nước ta:                                    </a:t>
            </a:r>
          </a:p>
        </p:txBody>
      </p:sp>
      <p:sp>
        <p:nvSpPr>
          <p:cNvPr id="17423" name="Text Box 15"/>
          <p:cNvSpPr txBox="1">
            <a:spLocks noChangeArrowheads="1"/>
          </p:cNvSpPr>
          <p:nvPr/>
        </p:nvSpPr>
        <p:spPr bwMode="auto">
          <a:xfrm>
            <a:off x="685800" y="5219700"/>
            <a:ext cx="5327650" cy="380489"/>
          </a:xfrm>
          <a:prstGeom prst="rect">
            <a:avLst/>
          </a:prstGeom>
          <a:noFill/>
          <a:ln w="9525">
            <a:noFill/>
            <a:miter lim="800000"/>
            <a:headEnd/>
            <a:tailEnd/>
          </a:ln>
        </p:spPr>
        <p:txBody>
          <a:bodyPr>
            <a:spAutoFit/>
          </a:bodyPr>
          <a:lstStyle/>
          <a:p>
            <a:pPr rtl="1">
              <a:lnSpc>
                <a:spcPct val="130000"/>
              </a:lnSpc>
              <a:spcBef>
                <a:spcPct val="50000"/>
              </a:spcBef>
            </a:pPr>
            <a:r>
              <a:rPr lang="en-US" sz="1600">
                <a:solidFill>
                  <a:schemeClr val="accent2"/>
                </a:solidFill>
                <a:cs typeface="Times New Roman" panose="02020603050405020304" pitchFamily="18" charset="0"/>
              </a:rPr>
              <a:t>Vì sao số lượng gia súc, gia cầm ngày càng tăng? </a:t>
            </a:r>
          </a:p>
        </p:txBody>
      </p:sp>
      <p:sp>
        <p:nvSpPr>
          <p:cNvPr id="17424" name="Text Box 16"/>
          <p:cNvSpPr txBox="1">
            <a:spLocks noChangeArrowheads="1"/>
          </p:cNvSpPr>
          <p:nvPr/>
        </p:nvSpPr>
        <p:spPr bwMode="auto">
          <a:xfrm>
            <a:off x="755650" y="5324475"/>
            <a:ext cx="8388350" cy="630238"/>
          </a:xfrm>
          <a:prstGeom prst="rect">
            <a:avLst/>
          </a:prstGeom>
          <a:noFill/>
          <a:ln w="9525">
            <a:noFill/>
            <a:miter lim="800000"/>
            <a:headEnd/>
            <a:tailEnd/>
          </a:ln>
        </p:spPr>
        <p:txBody>
          <a:bodyPr>
            <a:spAutoFit/>
          </a:bodyPr>
          <a:lstStyle/>
          <a:p>
            <a:pPr rtl="1">
              <a:spcBef>
                <a:spcPct val="50000"/>
              </a:spcBef>
            </a:pP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Nguồn</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thức</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ăn</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cho</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chăn</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nuôi</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ngày</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càng</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đảm</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bảo</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ngô</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khoai</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sắn</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thức</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ăn</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chế</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biến</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sẵn</a:t>
            </a:r>
            <a:endParaRPr lang="en-US" sz="1400" dirty="0">
              <a:solidFill>
                <a:srgbClr val="006600"/>
              </a:solidFill>
              <a:cs typeface="Times New Roman" panose="02020603050405020304" pitchFamily="18" charset="0"/>
            </a:endParaRPr>
          </a:p>
          <a:p>
            <a:pPr rtl="1">
              <a:spcBef>
                <a:spcPct val="50000"/>
              </a:spcBef>
            </a:pP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Nhu</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cầu</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thịt</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trứng</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sữa</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của</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nhân</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dân</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ngày</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càng</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nhiều</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đã</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thúc</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đẩy</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ngành</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chăn</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nuôi</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phát</a:t>
            </a:r>
            <a:r>
              <a:rPr lang="en-US" sz="1400" dirty="0">
                <a:solidFill>
                  <a:srgbClr val="006600"/>
                </a:solidFill>
                <a:cs typeface="Times New Roman" panose="02020603050405020304" pitchFamily="18" charset="0"/>
              </a:rPr>
              <a:t> </a:t>
            </a:r>
            <a:r>
              <a:rPr lang="en-US" sz="1400" dirty="0" err="1">
                <a:solidFill>
                  <a:srgbClr val="006600"/>
                </a:solidFill>
                <a:cs typeface="Times New Roman" panose="02020603050405020304" pitchFamily="18" charset="0"/>
              </a:rPr>
              <a:t>triển</a:t>
            </a:r>
            <a:endParaRPr lang="en-US" sz="1400" dirty="0">
              <a:solidFill>
                <a:srgbClr val="006600"/>
              </a:solidFill>
              <a:cs typeface="Times New Roman" panose="02020603050405020304" pitchFamily="18" charset="0"/>
            </a:endParaRPr>
          </a:p>
        </p:txBody>
      </p:sp>
      <p:sp>
        <p:nvSpPr>
          <p:cNvPr id="17425" name="Text Box 17"/>
          <p:cNvSpPr txBox="1">
            <a:spLocks noChangeArrowheads="1"/>
          </p:cNvSpPr>
          <p:nvPr/>
        </p:nvSpPr>
        <p:spPr bwMode="auto">
          <a:xfrm>
            <a:off x="695325" y="6086475"/>
            <a:ext cx="8801100" cy="380489"/>
          </a:xfrm>
          <a:prstGeom prst="rect">
            <a:avLst/>
          </a:prstGeom>
          <a:noFill/>
          <a:ln w="9525">
            <a:noFill/>
            <a:miter lim="800000"/>
            <a:headEnd/>
            <a:tailEnd/>
          </a:ln>
        </p:spPr>
        <p:txBody>
          <a:bodyPr>
            <a:spAutoFit/>
          </a:bodyPr>
          <a:lstStyle/>
          <a:p>
            <a:pPr rtl="1">
              <a:lnSpc>
                <a:spcPct val="130000"/>
              </a:lnSpc>
              <a:spcBef>
                <a:spcPct val="50000"/>
              </a:spcBef>
            </a:pPr>
            <a:r>
              <a:rPr lang="en-US" sz="1600">
                <a:solidFill>
                  <a:schemeClr val="accent2"/>
                </a:solidFill>
                <a:cs typeface="Times New Roman" panose="02020603050405020304" pitchFamily="18" charset="0"/>
              </a:rPr>
              <a:t>Kể tên một số vật nuôi ở nước ta và giới thiệu những tranh ảnh về vật nuôi mà em đã sưu tầm? </a:t>
            </a:r>
          </a:p>
        </p:txBody>
      </p:sp>
      <p:pic>
        <p:nvPicPr>
          <p:cNvPr id="17426" name="Picture 18" descr="zeichen9"/>
          <p:cNvPicPr>
            <a:picLocks noChangeAspect="1" noChangeArrowheads="1" noCrop="1"/>
          </p:cNvPicPr>
          <p:nvPr/>
        </p:nvPicPr>
        <p:blipFill>
          <a:blip r:embed="rId8"/>
          <a:srcRect/>
          <a:stretch>
            <a:fillRect/>
          </a:stretch>
        </p:blipFill>
        <p:spPr bwMode="auto">
          <a:xfrm>
            <a:off x="342900" y="5219700"/>
            <a:ext cx="498475" cy="638175"/>
          </a:xfrm>
          <a:prstGeom prst="rect">
            <a:avLst/>
          </a:prstGeom>
          <a:noFill/>
          <a:ln w="9525">
            <a:noFill/>
            <a:miter lim="800000"/>
            <a:headEnd/>
            <a:tailEnd/>
          </a:ln>
        </p:spPr>
      </p:pic>
      <p:pic>
        <p:nvPicPr>
          <p:cNvPr id="17427" name="Picture 19" descr="zeichen9"/>
          <p:cNvPicPr>
            <a:picLocks noChangeAspect="1" noChangeArrowheads="1" noCrop="1"/>
          </p:cNvPicPr>
          <p:nvPr/>
        </p:nvPicPr>
        <p:blipFill>
          <a:blip r:embed="rId8"/>
          <a:srcRect/>
          <a:stretch>
            <a:fillRect/>
          </a:stretch>
        </p:blipFill>
        <p:spPr bwMode="auto">
          <a:xfrm>
            <a:off x="342900" y="5991225"/>
            <a:ext cx="498475" cy="63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dissolve">
                                      <p:cBhvr>
                                        <p:cTn id="7" dur="500"/>
                                        <p:tgtEl>
                                          <p:spTgt spid="17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22"/>
                                        </p:tgtEl>
                                        <p:attrNameLst>
                                          <p:attrName>style.visibility</p:attrName>
                                        </p:attrNameLst>
                                      </p:cBhvr>
                                      <p:to>
                                        <p:strVal val="visible"/>
                                      </p:to>
                                    </p:set>
                                    <p:animEffect transition="in" filter="checkerboard(across)">
                                      <p:cBhvr>
                                        <p:cTn id="12" dur="500"/>
                                        <p:tgtEl>
                                          <p:spTgt spid="174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strips(downRight)">
                                      <p:cBhvr>
                                        <p:cTn id="17" dur="3000"/>
                                        <p:tgtEl>
                                          <p:spTgt spid="17410"/>
                                        </p:tgtEl>
                                      </p:cBhvr>
                                    </p:animEffect>
                                  </p:childTnLst>
                                </p:cTn>
                              </p:par>
                              <p:par>
                                <p:cTn id="18" presetID="18" presetClass="entr" presetSubtype="12" fill="hold" nodeType="withEffect">
                                  <p:stCondLst>
                                    <p:cond delay="0"/>
                                  </p:stCondLst>
                                  <p:childTnLst>
                                    <p:set>
                                      <p:cBhvr>
                                        <p:cTn id="19" dur="1" fill="hold">
                                          <p:stCondLst>
                                            <p:cond delay="0"/>
                                          </p:stCondLst>
                                        </p:cTn>
                                        <p:tgtEl>
                                          <p:spTgt spid="17411"/>
                                        </p:tgtEl>
                                        <p:attrNameLst>
                                          <p:attrName>style.visibility</p:attrName>
                                        </p:attrNameLst>
                                      </p:cBhvr>
                                      <p:to>
                                        <p:strVal val="visible"/>
                                      </p:to>
                                    </p:set>
                                    <p:animEffect transition="in" filter="strips(downLeft)">
                                      <p:cBhvr>
                                        <p:cTn id="20" dur="3000"/>
                                        <p:tgtEl>
                                          <p:spTgt spid="17411"/>
                                        </p:tgtEl>
                                      </p:cBhvr>
                                    </p:animEffect>
                                  </p:childTnLst>
                                </p:cTn>
                              </p:par>
                              <p:par>
                                <p:cTn id="21" presetID="18" presetClass="entr" presetSubtype="12" fill="hold" nodeType="withEffect">
                                  <p:stCondLst>
                                    <p:cond delay="0"/>
                                  </p:stCondLst>
                                  <p:childTnLst>
                                    <p:set>
                                      <p:cBhvr>
                                        <p:cTn id="22" dur="1" fill="hold">
                                          <p:stCondLst>
                                            <p:cond delay="0"/>
                                          </p:stCondLst>
                                        </p:cTn>
                                        <p:tgtEl>
                                          <p:spTgt spid="17415"/>
                                        </p:tgtEl>
                                        <p:attrNameLst>
                                          <p:attrName>style.visibility</p:attrName>
                                        </p:attrNameLst>
                                      </p:cBhvr>
                                      <p:to>
                                        <p:strVal val="visible"/>
                                      </p:to>
                                    </p:set>
                                    <p:animEffect transition="in" filter="strips(downLeft)">
                                      <p:cBhvr>
                                        <p:cTn id="23" dur="3000"/>
                                        <p:tgtEl>
                                          <p:spTgt spid="17415"/>
                                        </p:tgtEl>
                                      </p:cBhvr>
                                    </p:animEffect>
                                  </p:childTnLst>
                                </p:cTn>
                              </p:par>
                              <p:par>
                                <p:cTn id="24" presetID="18" presetClass="entr" presetSubtype="9" fill="hold" nodeType="withEffect">
                                  <p:stCondLst>
                                    <p:cond delay="0"/>
                                  </p:stCondLst>
                                  <p:childTnLst>
                                    <p:set>
                                      <p:cBhvr>
                                        <p:cTn id="25" dur="1" fill="hold">
                                          <p:stCondLst>
                                            <p:cond delay="0"/>
                                          </p:stCondLst>
                                        </p:cTn>
                                        <p:tgtEl>
                                          <p:spTgt spid="17413"/>
                                        </p:tgtEl>
                                        <p:attrNameLst>
                                          <p:attrName>style.visibility</p:attrName>
                                        </p:attrNameLst>
                                      </p:cBhvr>
                                      <p:to>
                                        <p:strVal val="visible"/>
                                      </p:to>
                                    </p:set>
                                    <p:animEffect transition="in" filter="strips(upLeft)">
                                      <p:cBhvr>
                                        <p:cTn id="26" dur="3000"/>
                                        <p:tgtEl>
                                          <p:spTgt spid="17413"/>
                                        </p:tgtEl>
                                      </p:cBhvr>
                                    </p:animEffect>
                                  </p:childTnLst>
                                </p:cTn>
                              </p:par>
                              <p:par>
                                <p:cTn id="27" presetID="18" presetClass="entr" presetSubtype="3" fill="hold" nodeType="withEffect">
                                  <p:stCondLst>
                                    <p:cond delay="0"/>
                                  </p:stCondLst>
                                  <p:childTnLst>
                                    <p:set>
                                      <p:cBhvr>
                                        <p:cTn id="28" dur="1" fill="hold">
                                          <p:stCondLst>
                                            <p:cond delay="0"/>
                                          </p:stCondLst>
                                        </p:cTn>
                                        <p:tgtEl>
                                          <p:spTgt spid="17414"/>
                                        </p:tgtEl>
                                        <p:attrNameLst>
                                          <p:attrName>style.visibility</p:attrName>
                                        </p:attrNameLst>
                                      </p:cBhvr>
                                      <p:to>
                                        <p:strVal val="visible"/>
                                      </p:to>
                                    </p:set>
                                    <p:animEffect transition="in" filter="strips(upRight)">
                                      <p:cBhvr>
                                        <p:cTn id="29" dur="3000"/>
                                        <p:tgtEl>
                                          <p:spTgt spid="17414"/>
                                        </p:tgtEl>
                                      </p:cBhvr>
                                    </p:animEffect>
                                  </p:childTnLst>
                                </p:cTn>
                              </p:par>
                              <p:par>
                                <p:cTn id="30" presetID="18" presetClass="entr" presetSubtype="3" fill="hold" nodeType="withEffect">
                                  <p:stCondLst>
                                    <p:cond delay="0"/>
                                  </p:stCondLst>
                                  <p:childTnLst>
                                    <p:set>
                                      <p:cBhvr>
                                        <p:cTn id="31" dur="1" fill="hold">
                                          <p:stCondLst>
                                            <p:cond delay="0"/>
                                          </p:stCondLst>
                                        </p:cTn>
                                        <p:tgtEl>
                                          <p:spTgt spid="17412"/>
                                        </p:tgtEl>
                                        <p:attrNameLst>
                                          <p:attrName>style.visibility</p:attrName>
                                        </p:attrNameLst>
                                      </p:cBhvr>
                                      <p:to>
                                        <p:strVal val="visible"/>
                                      </p:to>
                                    </p:set>
                                    <p:animEffect transition="in" filter="strips(upRight)">
                                      <p:cBhvr>
                                        <p:cTn id="32" dur="3000"/>
                                        <p:tgtEl>
                                          <p:spTgt spid="17412"/>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7416"/>
                                        </p:tgtEl>
                                        <p:attrNameLst>
                                          <p:attrName>style.visibility</p:attrName>
                                        </p:attrNameLst>
                                      </p:cBhvr>
                                      <p:to>
                                        <p:strVal val="visible"/>
                                      </p:to>
                                    </p:set>
                                    <p:animEffect transition="in" filter="strips(downRight)">
                                      <p:cBhvr>
                                        <p:cTn id="35" dur="3000"/>
                                        <p:tgtEl>
                                          <p:spTgt spid="17416"/>
                                        </p:tgtEl>
                                      </p:cBhvr>
                                    </p:animEffect>
                                  </p:childTnLst>
                                </p:cTn>
                              </p:par>
                              <p:par>
                                <p:cTn id="36" presetID="18" presetClass="entr" presetSubtype="9" fill="hold" grpId="0" nodeType="withEffect">
                                  <p:stCondLst>
                                    <p:cond delay="0"/>
                                  </p:stCondLst>
                                  <p:childTnLst>
                                    <p:set>
                                      <p:cBhvr>
                                        <p:cTn id="37" dur="1" fill="hold">
                                          <p:stCondLst>
                                            <p:cond delay="0"/>
                                          </p:stCondLst>
                                        </p:cTn>
                                        <p:tgtEl>
                                          <p:spTgt spid="17417"/>
                                        </p:tgtEl>
                                        <p:attrNameLst>
                                          <p:attrName>style.visibility</p:attrName>
                                        </p:attrNameLst>
                                      </p:cBhvr>
                                      <p:to>
                                        <p:strVal val="visible"/>
                                      </p:to>
                                    </p:set>
                                    <p:animEffect transition="in" filter="strips(upLeft)">
                                      <p:cBhvr>
                                        <p:cTn id="38" dur="5000"/>
                                        <p:tgtEl>
                                          <p:spTgt spid="17417"/>
                                        </p:tgtEl>
                                      </p:cBhvr>
                                    </p:animEffect>
                                  </p:childTnLst>
                                </p:cTn>
                              </p:par>
                              <p:par>
                                <p:cTn id="39" presetID="18" presetClass="entr" presetSubtype="9" fill="hold" grpId="0" nodeType="withEffect">
                                  <p:stCondLst>
                                    <p:cond delay="0"/>
                                  </p:stCondLst>
                                  <p:childTnLst>
                                    <p:set>
                                      <p:cBhvr>
                                        <p:cTn id="40" dur="1" fill="hold">
                                          <p:stCondLst>
                                            <p:cond delay="0"/>
                                          </p:stCondLst>
                                        </p:cTn>
                                        <p:tgtEl>
                                          <p:spTgt spid="17419"/>
                                        </p:tgtEl>
                                        <p:attrNameLst>
                                          <p:attrName>style.visibility</p:attrName>
                                        </p:attrNameLst>
                                      </p:cBhvr>
                                      <p:to>
                                        <p:strVal val="visible"/>
                                      </p:to>
                                    </p:set>
                                    <p:animEffect transition="in" filter="strips(upLeft)">
                                      <p:cBhvr>
                                        <p:cTn id="41" dur="5000"/>
                                        <p:tgtEl>
                                          <p:spTgt spid="17419"/>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7418"/>
                                        </p:tgtEl>
                                        <p:attrNameLst>
                                          <p:attrName>style.visibility</p:attrName>
                                        </p:attrNameLst>
                                      </p:cBhvr>
                                      <p:to>
                                        <p:strVal val="visible"/>
                                      </p:to>
                                    </p:set>
                                    <p:animEffect transition="in" filter="strips(downLeft)">
                                      <p:cBhvr>
                                        <p:cTn id="44" dur="5000"/>
                                        <p:tgtEl>
                                          <p:spTgt spid="17418"/>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17420"/>
                                        </p:tgtEl>
                                        <p:attrNameLst>
                                          <p:attrName>style.visibility</p:attrName>
                                        </p:attrNameLst>
                                      </p:cBhvr>
                                      <p:to>
                                        <p:strVal val="visible"/>
                                      </p:to>
                                    </p:set>
                                    <p:animEffect transition="in" filter="strips(downLeft)">
                                      <p:cBhvr>
                                        <p:cTn id="47" dur="5000"/>
                                        <p:tgtEl>
                                          <p:spTgt spid="174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7423"/>
                                        </p:tgtEl>
                                        <p:attrNameLst>
                                          <p:attrName>style.visibility</p:attrName>
                                        </p:attrNameLst>
                                      </p:cBhvr>
                                      <p:to>
                                        <p:strVal val="visible"/>
                                      </p:to>
                                    </p:set>
                                    <p:animEffect transition="in" filter="checkerboard(across)">
                                      <p:cBhvr>
                                        <p:cTn id="52" dur="500"/>
                                        <p:tgtEl>
                                          <p:spTgt spid="17423"/>
                                        </p:tgtEl>
                                      </p:cBhvr>
                                    </p:animEffect>
                                  </p:childTnLst>
                                </p:cTn>
                              </p:par>
                              <p:par>
                                <p:cTn id="53" presetID="3" presetClass="entr" presetSubtype="10" fill="hold" nodeType="withEffect">
                                  <p:stCondLst>
                                    <p:cond delay="0"/>
                                  </p:stCondLst>
                                  <p:childTnLst>
                                    <p:set>
                                      <p:cBhvr>
                                        <p:cTn id="54" dur="1" fill="hold">
                                          <p:stCondLst>
                                            <p:cond delay="0"/>
                                          </p:stCondLst>
                                        </p:cTn>
                                        <p:tgtEl>
                                          <p:spTgt spid="17426"/>
                                        </p:tgtEl>
                                        <p:attrNameLst>
                                          <p:attrName>style.visibility</p:attrName>
                                        </p:attrNameLst>
                                      </p:cBhvr>
                                      <p:to>
                                        <p:strVal val="visible"/>
                                      </p:to>
                                    </p:set>
                                    <p:animEffect transition="in" filter="blinds(horizontal)">
                                      <p:cBhvr>
                                        <p:cTn id="55" dur="500"/>
                                        <p:tgtEl>
                                          <p:spTgt spid="1742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17423"/>
                                        </p:tgtEl>
                                      </p:cBhvr>
                                    </p:animEffect>
                                    <p:set>
                                      <p:cBhvr>
                                        <p:cTn id="60" dur="1" fill="hold">
                                          <p:stCondLst>
                                            <p:cond delay="499"/>
                                          </p:stCondLst>
                                        </p:cTn>
                                        <p:tgtEl>
                                          <p:spTgt spid="17423"/>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17426"/>
                                        </p:tgtEl>
                                      </p:cBhvr>
                                    </p:animEffect>
                                    <p:set>
                                      <p:cBhvr>
                                        <p:cTn id="63" dur="1" fill="hold">
                                          <p:stCondLst>
                                            <p:cond delay="499"/>
                                          </p:stCondLst>
                                        </p:cTn>
                                        <p:tgtEl>
                                          <p:spTgt spid="17426"/>
                                        </p:tgtEl>
                                        <p:attrNameLst>
                                          <p:attrName>style.visibility</p:attrName>
                                        </p:attrNameLst>
                                      </p:cBhvr>
                                      <p:to>
                                        <p:strVal val="hidden"/>
                                      </p:to>
                                    </p:set>
                                  </p:childTnLst>
                                </p:cTn>
                              </p:par>
                              <p:par>
                                <p:cTn id="64" presetID="5" presetClass="entr" presetSubtype="10" fill="hold" grpId="0" nodeType="withEffect">
                                  <p:stCondLst>
                                    <p:cond delay="0"/>
                                  </p:stCondLst>
                                  <p:childTnLst>
                                    <p:set>
                                      <p:cBhvr>
                                        <p:cTn id="65" dur="1" fill="hold">
                                          <p:stCondLst>
                                            <p:cond delay="0"/>
                                          </p:stCondLst>
                                        </p:cTn>
                                        <p:tgtEl>
                                          <p:spTgt spid="17424"/>
                                        </p:tgtEl>
                                        <p:attrNameLst>
                                          <p:attrName>style.visibility</p:attrName>
                                        </p:attrNameLst>
                                      </p:cBhvr>
                                      <p:to>
                                        <p:strVal val="visible"/>
                                      </p:to>
                                    </p:set>
                                    <p:animEffect transition="in" filter="checkerboard(across)">
                                      <p:cBhvr>
                                        <p:cTn id="66" dur="500"/>
                                        <p:tgtEl>
                                          <p:spTgt spid="1742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7425"/>
                                        </p:tgtEl>
                                        <p:attrNameLst>
                                          <p:attrName>style.visibility</p:attrName>
                                        </p:attrNameLst>
                                      </p:cBhvr>
                                      <p:to>
                                        <p:strVal val="visible"/>
                                      </p:to>
                                    </p:set>
                                    <p:animEffect transition="in" filter="checkerboard(across)">
                                      <p:cBhvr>
                                        <p:cTn id="71" dur="500"/>
                                        <p:tgtEl>
                                          <p:spTgt spid="17425"/>
                                        </p:tgtEl>
                                      </p:cBhvr>
                                    </p:animEffect>
                                  </p:childTnLst>
                                </p:cTn>
                              </p:par>
                              <p:par>
                                <p:cTn id="72" presetID="3" presetClass="entr" presetSubtype="10" fill="hold" nodeType="withEffect">
                                  <p:stCondLst>
                                    <p:cond delay="0"/>
                                  </p:stCondLst>
                                  <p:childTnLst>
                                    <p:set>
                                      <p:cBhvr>
                                        <p:cTn id="73" dur="1" fill="hold">
                                          <p:stCondLst>
                                            <p:cond delay="0"/>
                                          </p:stCondLst>
                                        </p:cTn>
                                        <p:tgtEl>
                                          <p:spTgt spid="17427"/>
                                        </p:tgtEl>
                                        <p:attrNameLst>
                                          <p:attrName>style.visibility</p:attrName>
                                        </p:attrNameLst>
                                      </p:cBhvr>
                                      <p:to>
                                        <p:strVal val="visible"/>
                                      </p:to>
                                    </p:set>
                                    <p:animEffect transition="in" filter="blinds(horizontal)">
                                      <p:cBhvr>
                                        <p:cTn id="74" dur="500"/>
                                        <p:tgtEl>
                                          <p:spTgt spid="17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animBg="1"/>
      <p:bldP spid="17418" grpId="0" animBg="1"/>
      <p:bldP spid="17419" grpId="0" animBg="1"/>
      <p:bldP spid="17420" grpId="0" animBg="1"/>
      <p:bldP spid="17421" grpId="0"/>
      <p:bldP spid="17422" grpId="0"/>
      <p:bldP spid="17423" grpId="0"/>
      <p:bldP spid="17423" grpId="1"/>
      <p:bldP spid="17424" grpId="0"/>
      <p:bldP spid="174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descr="Small checker board"/>
          <p:cNvSpPr>
            <a:spLocks noChangeArrowheads="1" noChangeShapeType="1" noTextEdit="1"/>
          </p:cNvSpPr>
          <p:nvPr/>
        </p:nvSpPr>
        <p:spPr bwMode="auto">
          <a:xfrm>
            <a:off x="1990725" y="22225"/>
            <a:ext cx="5184775" cy="469900"/>
          </a:xfrm>
          <a:prstGeom prst="rect">
            <a:avLst/>
          </a:prstGeom>
        </p:spPr>
        <p:txBody>
          <a:bodyPr wrap="none" fromWordArt="1">
            <a:prstTxWarp prst="textPlain">
              <a:avLst>
                <a:gd name="adj" fmla="val 50000"/>
              </a:avLst>
            </a:prstTxWarp>
          </a:bodyPr>
          <a:lstStyle/>
          <a:p>
            <a:pPr algn="ctr"/>
            <a:r>
              <a:rPr lang="vi-VN" sz="3600" kern="10">
                <a:ln w="9525">
                  <a:noFill/>
                  <a:round/>
                  <a:headEnd/>
                  <a:tailEnd/>
                </a:ln>
                <a:pattFill prst="smCheck">
                  <a:fgClr>
                    <a:srgbClr val="FF0000"/>
                  </a:fgClr>
                  <a:bgClr>
                    <a:srgbClr val="006600"/>
                  </a:bgClr>
                </a:pattFill>
                <a:effectLst>
                  <a:outerShdw dist="35921" dir="2700000" algn="ctr" rotWithShape="0">
                    <a:srgbClr val="C0C0C0">
                      <a:alpha val="79999"/>
                    </a:srgbClr>
                  </a:outerShdw>
                </a:effectLst>
                <a:latin typeface="Arial"/>
                <a:cs typeface="Arial"/>
              </a:rPr>
              <a:t>LƯỢC ĐỒ NÔNG NGHIỆP VIỆT NAM</a:t>
            </a:r>
            <a:endParaRPr lang="en-US" sz="3600" kern="10">
              <a:ln w="9525">
                <a:noFill/>
                <a:round/>
                <a:headEnd/>
                <a:tailEnd/>
              </a:ln>
              <a:pattFill prst="smCheck">
                <a:fgClr>
                  <a:srgbClr val="FF0000"/>
                </a:fgClr>
                <a:bgClr>
                  <a:srgbClr val="006600"/>
                </a:bgClr>
              </a:pattFill>
              <a:effectLst>
                <a:outerShdw dist="35921" dir="2700000" algn="ctr" rotWithShape="0">
                  <a:srgbClr val="C0C0C0">
                    <a:alpha val="79999"/>
                  </a:srgbClr>
                </a:outerShdw>
              </a:effectLst>
              <a:latin typeface="Arial"/>
              <a:cs typeface="Arial"/>
            </a:endParaRPr>
          </a:p>
        </p:txBody>
      </p:sp>
      <p:pic>
        <p:nvPicPr>
          <p:cNvPr id="18435" name="Picture 3" descr="CQ Print xong2"/>
          <p:cNvPicPr>
            <a:picLocks noChangeAspect="1" noChangeArrowheads="1"/>
          </p:cNvPicPr>
          <p:nvPr/>
        </p:nvPicPr>
        <p:blipFill>
          <a:blip r:embed="rId2" cstate="print">
            <a:lum contrast="-10000"/>
          </a:blip>
          <a:srcRect/>
          <a:stretch>
            <a:fillRect/>
          </a:stretch>
        </p:blipFill>
        <p:spPr bwMode="auto">
          <a:xfrm>
            <a:off x="1060450" y="581025"/>
            <a:ext cx="4048125" cy="6134100"/>
          </a:xfrm>
          <a:prstGeom prst="rect">
            <a:avLst/>
          </a:prstGeom>
          <a:noFill/>
          <a:ln w="9525">
            <a:solidFill>
              <a:srgbClr val="006600"/>
            </a:solidFill>
            <a:miter lim="800000"/>
            <a:headEnd/>
            <a:tailEnd/>
          </a:ln>
        </p:spPr>
      </p:pic>
      <p:sp>
        <p:nvSpPr>
          <p:cNvPr id="18436" name="Text Box 4"/>
          <p:cNvSpPr txBox="1">
            <a:spLocks noChangeArrowheads="1"/>
          </p:cNvSpPr>
          <p:nvPr/>
        </p:nvSpPr>
        <p:spPr bwMode="auto">
          <a:xfrm>
            <a:off x="5240338" y="2724150"/>
            <a:ext cx="3816350" cy="4064000"/>
          </a:xfrm>
          <a:prstGeom prst="rect">
            <a:avLst/>
          </a:prstGeom>
          <a:noFill/>
          <a:ln w="9525">
            <a:noFill/>
            <a:miter lim="800000"/>
            <a:headEnd/>
            <a:tailEnd/>
          </a:ln>
        </p:spPr>
        <p:txBody>
          <a:bodyPr>
            <a:spAutoFit/>
          </a:bodyPr>
          <a:lstStyle/>
          <a:p>
            <a:pPr algn="just" rtl="1">
              <a:lnSpc>
                <a:spcPct val="155000"/>
              </a:lnSpc>
              <a:spcBef>
                <a:spcPct val="50000"/>
              </a:spcBef>
            </a:pPr>
            <a:r>
              <a:rPr lang="en-US" sz="2800" b="1">
                <a:solidFill>
                  <a:srgbClr val="FF0000"/>
                </a:solidFill>
                <a:latin typeface="Arial" charset="0"/>
                <a:sym typeface="Wingdings" pitchFamily="2" charset="2"/>
              </a:rPr>
              <a:t></a:t>
            </a:r>
            <a:r>
              <a:rPr lang="en-US" sz="2800" b="1">
                <a:solidFill>
                  <a:srgbClr val="000099"/>
                </a:solidFill>
                <a:latin typeface="Arial" charset="0"/>
                <a:sym typeface="Wingdings" pitchFamily="2" charset="2"/>
              </a:rPr>
              <a:t> </a:t>
            </a:r>
            <a:r>
              <a:rPr lang="en-US" sz="2800" b="1">
                <a:solidFill>
                  <a:srgbClr val="000099"/>
                </a:solidFill>
                <a:latin typeface="Arial" charset="0"/>
              </a:rPr>
              <a:t>Hãy quan sát lược đồ và nêu nhận xét về sự phân bố chăn nuôi của nước 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ppt_x</p:attrName>
                                        </p:attrNameLst>
                                      </p:cBhvr>
                                      <p:tavLst>
                                        <p:tav tm="0">
                                          <p:val>
                                            <p:strVal val="#ppt_x-.2"/>
                                          </p:val>
                                        </p:tav>
                                        <p:tav tm="100000">
                                          <p:val>
                                            <p:strVal val="#ppt_x"/>
                                          </p:val>
                                        </p:tav>
                                      </p:tavLst>
                                    </p:anim>
                                    <p:anim calcmode="lin" valueType="num">
                                      <p:cBhvr>
                                        <p:cTn id="8"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
                                        </p:tgtEl>
                                      </p:cBhvr>
                                    </p:animEffect>
                                  </p:childTnLst>
                                </p:cTn>
                              </p:par>
                              <p:par>
                                <p:cTn id="10" presetID="9" presetClass="entr" presetSubtype="0" fill="hold" nodeType="with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dissolve">
                                      <p:cBhvr>
                                        <p:cTn id="12" dur="2000"/>
                                        <p:tgtEl>
                                          <p:spTgt spid="18435"/>
                                        </p:tgtEl>
                                      </p:cBhvr>
                                    </p:animEffect>
                                  </p:childTnLst>
                                </p:cTn>
                              </p:par>
                            </p:childTnLst>
                          </p:cTn>
                        </p:par>
                        <p:par>
                          <p:cTn id="13" fill="hold" nodeType="afterGroup">
                            <p:stCondLst>
                              <p:cond delay="2000"/>
                            </p:stCondLst>
                            <p:childTnLst>
                              <p:par>
                                <p:cTn id="14" presetID="5" presetClass="entr" presetSubtype="10" fill="hold" grpId="0" nodeType="afterEffect">
                                  <p:stCondLst>
                                    <p:cond delay="0"/>
                                  </p:stCondLst>
                                  <p:childTnLst>
                                    <p:set>
                                      <p:cBhvr>
                                        <p:cTn id="15" dur="1" fill="hold">
                                          <p:stCondLst>
                                            <p:cond delay="0"/>
                                          </p:stCondLst>
                                        </p:cTn>
                                        <p:tgtEl>
                                          <p:spTgt spid="18436"/>
                                        </p:tgtEl>
                                        <p:attrNameLst>
                                          <p:attrName>style.visibility</p:attrName>
                                        </p:attrNameLst>
                                      </p:cBhvr>
                                      <p:to>
                                        <p:strVal val="visible"/>
                                      </p:to>
                                    </p:set>
                                    <p:animEffect transition="in" filter="checkerboard(across)">
                                      <p:cBhvr>
                                        <p:cTn id="16"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47625"/>
            <a:ext cx="9020175" cy="426655"/>
          </a:xfrm>
          <a:prstGeom prst="rect">
            <a:avLst/>
          </a:prstGeom>
          <a:noFill/>
          <a:ln w="9525">
            <a:noFill/>
            <a:miter lim="800000"/>
            <a:headEnd/>
            <a:tailEnd/>
          </a:ln>
        </p:spPr>
        <p:txBody>
          <a:bodyPr>
            <a:spAutoFit/>
          </a:bodyPr>
          <a:lstStyle/>
          <a:p>
            <a:pPr algn="ctr" rtl="1">
              <a:lnSpc>
                <a:spcPct val="155000"/>
              </a:lnSpc>
              <a:spcBef>
                <a:spcPct val="50000"/>
              </a:spcBef>
            </a:pPr>
            <a:r>
              <a:rPr lang="en-US" sz="1600" b="1">
                <a:solidFill>
                  <a:srgbClr val="000099"/>
                </a:solidFill>
                <a:cs typeface="Times New Roman" panose="02020603050405020304" pitchFamily="18" charset="0"/>
              </a:rPr>
              <a:t>Vật nuôi cung cấp cho con người những nguồn lợi gì?</a:t>
            </a:r>
          </a:p>
        </p:txBody>
      </p:sp>
      <p:sp>
        <p:nvSpPr>
          <p:cNvPr id="19459" name="Text Box 3"/>
          <p:cNvSpPr txBox="1">
            <a:spLocks noChangeArrowheads="1"/>
          </p:cNvSpPr>
          <p:nvPr/>
        </p:nvSpPr>
        <p:spPr bwMode="auto">
          <a:xfrm>
            <a:off x="404813" y="4857750"/>
            <a:ext cx="5160962" cy="426655"/>
          </a:xfrm>
          <a:prstGeom prst="rect">
            <a:avLst/>
          </a:prstGeom>
          <a:noFill/>
          <a:ln w="9525">
            <a:noFill/>
            <a:miter lim="800000"/>
            <a:headEnd/>
            <a:tailEnd/>
          </a:ln>
        </p:spPr>
        <p:txBody>
          <a:bodyPr>
            <a:spAutoFit/>
          </a:bodyPr>
          <a:lstStyle/>
          <a:p>
            <a:pPr rtl="1">
              <a:lnSpc>
                <a:spcPct val="155000"/>
              </a:lnSpc>
              <a:spcBef>
                <a:spcPct val="50000"/>
              </a:spcBef>
            </a:pPr>
            <a:r>
              <a:rPr lang="en-US" sz="1600" b="1">
                <a:solidFill>
                  <a:srgbClr val="990000"/>
                </a:solidFill>
                <a:cs typeface="Times New Roman" panose="02020603050405020304" pitchFamily="18" charset="0"/>
              </a:rPr>
              <a:t>Nguồn lợi từ vật nuôi:</a:t>
            </a:r>
          </a:p>
        </p:txBody>
      </p:sp>
      <p:sp>
        <p:nvSpPr>
          <p:cNvPr id="19460" name="Text Box 4"/>
          <p:cNvSpPr txBox="1">
            <a:spLocks noChangeArrowheads="1"/>
          </p:cNvSpPr>
          <p:nvPr/>
        </p:nvSpPr>
        <p:spPr bwMode="auto">
          <a:xfrm>
            <a:off x="765175" y="5191125"/>
            <a:ext cx="4783138" cy="426655"/>
          </a:xfrm>
          <a:prstGeom prst="rect">
            <a:avLst/>
          </a:prstGeom>
          <a:noFill/>
          <a:ln w="9525">
            <a:noFill/>
            <a:miter lim="800000"/>
            <a:headEnd/>
            <a:tailEnd/>
          </a:ln>
        </p:spPr>
        <p:txBody>
          <a:bodyPr>
            <a:spAutoFit/>
          </a:bodyPr>
          <a:lstStyle/>
          <a:p>
            <a:pPr rtl="1">
              <a:lnSpc>
                <a:spcPct val="155000"/>
              </a:lnSpc>
              <a:spcBef>
                <a:spcPct val="50000"/>
              </a:spcBef>
            </a:pPr>
            <a:r>
              <a:rPr lang="en-US" sz="1600" b="1">
                <a:solidFill>
                  <a:srgbClr val="006600"/>
                </a:solidFill>
                <a:cs typeface="Times New Roman" panose="02020603050405020304" pitchFamily="18" charset="0"/>
              </a:rPr>
              <a:t>+ Thịt, trứng, sữa là thức ăn nhiều chất bổ dưỡng</a:t>
            </a:r>
          </a:p>
        </p:txBody>
      </p:sp>
      <p:sp>
        <p:nvSpPr>
          <p:cNvPr id="19461" name="Text Box 5"/>
          <p:cNvSpPr txBox="1">
            <a:spLocks noChangeArrowheads="1"/>
          </p:cNvSpPr>
          <p:nvPr/>
        </p:nvSpPr>
        <p:spPr bwMode="auto">
          <a:xfrm>
            <a:off x="755650" y="5514975"/>
            <a:ext cx="4783138" cy="426655"/>
          </a:xfrm>
          <a:prstGeom prst="rect">
            <a:avLst/>
          </a:prstGeom>
          <a:noFill/>
          <a:ln w="9525">
            <a:noFill/>
            <a:miter lim="800000"/>
            <a:headEnd/>
            <a:tailEnd/>
          </a:ln>
        </p:spPr>
        <p:txBody>
          <a:bodyPr>
            <a:spAutoFit/>
          </a:bodyPr>
          <a:lstStyle/>
          <a:p>
            <a:pPr rtl="1">
              <a:lnSpc>
                <a:spcPct val="155000"/>
              </a:lnSpc>
              <a:spcBef>
                <a:spcPct val="50000"/>
              </a:spcBef>
            </a:pPr>
            <a:r>
              <a:rPr lang="en-US" sz="1600" b="1">
                <a:solidFill>
                  <a:srgbClr val="006600"/>
                </a:solidFill>
                <a:cs typeface="Times New Roman" panose="02020603050405020304" pitchFamily="18" charset="0"/>
              </a:rPr>
              <a:t>+ Da: làm áo, giày, dép, mũ, ví, túi xách</a:t>
            </a:r>
          </a:p>
        </p:txBody>
      </p:sp>
      <p:sp>
        <p:nvSpPr>
          <p:cNvPr id="19462" name="Text Box 6"/>
          <p:cNvSpPr txBox="1">
            <a:spLocks noChangeArrowheads="1"/>
          </p:cNvSpPr>
          <p:nvPr/>
        </p:nvSpPr>
        <p:spPr bwMode="auto">
          <a:xfrm>
            <a:off x="765175" y="5895975"/>
            <a:ext cx="8053388" cy="679032"/>
          </a:xfrm>
          <a:prstGeom prst="rect">
            <a:avLst/>
          </a:prstGeom>
          <a:noFill/>
          <a:ln w="9525">
            <a:noFill/>
            <a:miter lim="800000"/>
            <a:headEnd/>
            <a:tailEnd/>
          </a:ln>
        </p:spPr>
        <p:txBody>
          <a:bodyPr>
            <a:spAutoFit/>
          </a:bodyPr>
          <a:lstStyle/>
          <a:p>
            <a:pPr rtl="1">
              <a:lnSpc>
                <a:spcPct val="125000"/>
              </a:lnSpc>
              <a:spcBef>
                <a:spcPct val="50000"/>
              </a:spcBef>
            </a:pPr>
            <a:r>
              <a:rPr lang="en-US" sz="1600" b="1">
                <a:solidFill>
                  <a:srgbClr val="006600"/>
                </a:solidFill>
                <a:cs typeface="Times New Roman" panose="02020603050405020304" pitchFamily="18" charset="0"/>
              </a:rPr>
              <a:t>+ Lông: làm len (dệt áo, khăn, mũ). Ngoài ra, trâu bò còn dùng để làm sức kéo, phân của các con vật nuôi dùng để bón đất cho tốt, nhờ đó tăng năng suất cây trồng</a:t>
            </a:r>
          </a:p>
        </p:txBody>
      </p:sp>
      <p:pic>
        <p:nvPicPr>
          <p:cNvPr id="19463" name="Picture 7" descr="019496"/>
          <p:cNvPicPr>
            <a:picLocks noChangeAspect="1" noChangeArrowheads="1"/>
          </p:cNvPicPr>
          <p:nvPr/>
        </p:nvPicPr>
        <p:blipFill>
          <a:blip r:embed="rId2"/>
          <a:srcRect/>
          <a:stretch>
            <a:fillRect/>
          </a:stretch>
        </p:blipFill>
        <p:spPr bwMode="auto">
          <a:xfrm>
            <a:off x="4044950" y="1143000"/>
            <a:ext cx="1230313" cy="1333500"/>
          </a:xfrm>
          <a:prstGeom prst="rect">
            <a:avLst/>
          </a:prstGeom>
          <a:noFill/>
          <a:ln w="9525">
            <a:noFill/>
            <a:miter lim="800000"/>
            <a:headEnd/>
            <a:tailEnd/>
          </a:ln>
        </p:spPr>
      </p:pic>
      <p:pic>
        <p:nvPicPr>
          <p:cNvPr id="19464" name="Picture 8" descr="060621162358_ThitboM-"/>
          <p:cNvPicPr>
            <a:picLocks noChangeAspect="1" noChangeArrowheads="1"/>
          </p:cNvPicPr>
          <p:nvPr/>
        </p:nvPicPr>
        <p:blipFill>
          <a:blip r:embed="rId3"/>
          <a:srcRect/>
          <a:stretch>
            <a:fillRect/>
          </a:stretch>
        </p:blipFill>
        <p:spPr bwMode="auto">
          <a:xfrm>
            <a:off x="395288" y="1143000"/>
            <a:ext cx="1433512" cy="1331913"/>
          </a:xfrm>
          <a:prstGeom prst="rect">
            <a:avLst/>
          </a:prstGeom>
          <a:noFill/>
          <a:ln w="9525">
            <a:noFill/>
            <a:miter lim="800000"/>
            <a:headEnd/>
            <a:tailEnd/>
          </a:ln>
        </p:spPr>
      </p:pic>
      <p:pic>
        <p:nvPicPr>
          <p:cNvPr id="19465" name="Picture 9" descr="ap_vietnam_bird_flu_121305_210"/>
          <p:cNvPicPr>
            <a:picLocks noChangeAspect="1" noChangeArrowheads="1"/>
          </p:cNvPicPr>
          <p:nvPr/>
        </p:nvPicPr>
        <p:blipFill>
          <a:blip r:embed="rId4"/>
          <a:srcRect/>
          <a:stretch>
            <a:fillRect/>
          </a:stretch>
        </p:blipFill>
        <p:spPr bwMode="auto">
          <a:xfrm>
            <a:off x="2087563" y="1138238"/>
            <a:ext cx="1884362" cy="1333500"/>
          </a:xfrm>
          <a:prstGeom prst="rect">
            <a:avLst/>
          </a:prstGeom>
          <a:noFill/>
          <a:ln w="9525">
            <a:noFill/>
            <a:miter lim="800000"/>
            <a:headEnd/>
            <a:tailEnd/>
          </a:ln>
        </p:spPr>
      </p:pic>
      <p:pic>
        <p:nvPicPr>
          <p:cNvPr id="19466" name="Picture 10" descr="ao len"/>
          <p:cNvPicPr>
            <a:picLocks noChangeAspect="1" noChangeArrowheads="1"/>
          </p:cNvPicPr>
          <p:nvPr/>
        </p:nvPicPr>
        <p:blipFill>
          <a:blip r:embed="rId5"/>
          <a:srcRect/>
          <a:stretch>
            <a:fillRect/>
          </a:stretch>
        </p:blipFill>
        <p:spPr bwMode="auto">
          <a:xfrm>
            <a:off x="7377113" y="2886075"/>
            <a:ext cx="1520825" cy="1647825"/>
          </a:xfrm>
          <a:prstGeom prst="rect">
            <a:avLst/>
          </a:prstGeom>
          <a:noFill/>
          <a:ln w="9525">
            <a:noFill/>
            <a:miter lim="800000"/>
            <a:headEnd/>
            <a:tailEnd/>
          </a:ln>
        </p:spPr>
      </p:pic>
      <p:pic>
        <p:nvPicPr>
          <p:cNvPr id="19467" name="Picture 11" descr="14100"/>
          <p:cNvPicPr>
            <a:picLocks noChangeAspect="1" noChangeArrowheads="1"/>
          </p:cNvPicPr>
          <p:nvPr/>
        </p:nvPicPr>
        <p:blipFill>
          <a:blip r:embed="rId6"/>
          <a:srcRect/>
          <a:stretch>
            <a:fillRect/>
          </a:stretch>
        </p:blipFill>
        <p:spPr bwMode="auto">
          <a:xfrm>
            <a:off x="360363" y="3095625"/>
            <a:ext cx="1582737" cy="1371600"/>
          </a:xfrm>
          <a:prstGeom prst="rect">
            <a:avLst/>
          </a:prstGeom>
          <a:noFill/>
          <a:ln w="9525">
            <a:noFill/>
            <a:miter lim="800000"/>
            <a:headEnd/>
            <a:tailEnd/>
          </a:ln>
        </p:spPr>
      </p:pic>
      <p:pic>
        <p:nvPicPr>
          <p:cNvPr id="19468" name="Picture 12" descr="images898981_dep"/>
          <p:cNvPicPr>
            <a:picLocks noChangeAspect="1" noChangeArrowheads="1"/>
          </p:cNvPicPr>
          <p:nvPr/>
        </p:nvPicPr>
        <p:blipFill>
          <a:blip r:embed="rId7"/>
          <a:srcRect/>
          <a:stretch>
            <a:fillRect/>
          </a:stretch>
        </p:blipFill>
        <p:spPr bwMode="auto">
          <a:xfrm>
            <a:off x="5468938" y="1162050"/>
            <a:ext cx="1177925" cy="1262063"/>
          </a:xfrm>
          <a:prstGeom prst="rect">
            <a:avLst/>
          </a:prstGeom>
          <a:noFill/>
          <a:ln w="9525">
            <a:noFill/>
            <a:miter lim="800000"/>
            <a:headEnd/>
            <a:tailEnd/>
          </a:ln>
        </p:spPr>
      </p:pic>
      <p:pic>
        <p:nvPicPr>
          <p:cNvPr id="19469" name="Picture 13" descr="ImageView"/>
          <p:cNvPicPr>
            <a:picLocks noChangeAspect="1" noChangeArrowheads="1"/>
          </p:cNvPicPr>
          <p:nvPr/>
        </p:nvPicPr>
        <p:blipFill>
          <a:blip r:embed="rId8"/>
          <a:srcRect/>
          <a:stretch>
            <a:fillRect/>
          </a:stretch>
        </p:blipFill>
        <p:spPr bwMode="auto">
          <a:xfrm>
            <a:off x="7213600" y="1157288"/>
            <a:ext cx="1557338" cy="1270000"/>
          </a:xfrm>
          <a:prstGeom prst="rect">
            <a:avLst/>
          </a:prstGeom>
          <a:noFill/>
          <a:ln w="9525">
            <a:noFill/>
            <a:miter lim="800000"/>
            <a:headEnd/>
            <a:tailEnd/>
          </a:ln>
        </p:spPr>
      </p:pic>
      <p:pic>
        <p:nvPicPr>
          <p:cNvPr id="19470" name="Picture 14" descr="Mulensosinh"/>
          <p:cNvPicPr>
            <a:picLocks noChangeAspect="1" noChangeArrowheads="1"/>
          </p:cNvPicPr>
          <p:nvPr/>
        </p:nvPicPr>
        <p:blipFill>
          <a:blip r:embed="rId9"/>
          <a:srcRect/>
          <a:stretch>
            <a:fillRect/>
          </a:stretch>
        </p:blipFill>
        <p:spPr bwMode="auto">
          <a:xfrm>
            <a:off x="5759450" y="3133725"/>
            <a:ext cx="1476375" cy="1200150"/>
          </a:xfrm>
          <a:prstGeom prst="rect">
            <a:avLst/>
          </a:prstGeom>
          <a:noFill/>
          <a:ln w="9525">
            <a:noFill/>
            <a:miter lim="800000"/>
            <a:headEnd/>
            <a:tailEnd/>
          </a:ln>
        </p:spPr>
      </p:pic>
      <p:pic>
        <p:nvPicPr>
          <p:cNvPr id="19471" name="Picture 15" descr="Khanmatke_dai"/>
          <p:cNvPicPr>
            <a:picLocks noChangeAspect="1" noChangeArrowheads="1"/>
          </p:cNvPicPr>
          <p:nvPr/>
        </p:nvPicPr>
        <p:blipFill>
          <a:blip r:embed="rId10"/>
          <a:srcRect/>
          <a:stretch>
            <a:fillRect/>
          </a:stretch>
        </p:blipFill>
        <p:spPr bwMode="auto">
          <a:xfrm>
            <a:off x="4087813" y="3028950"/>
            <a:ext cx="1724025" cy="1400175"/>
          </a:xfrm>
          <a:prstGeom prst="rect">
            <a:avLst/>
          </a:prstGeom>
          <a:noFill/>
          <a:ln w="9525">
            <a:noFill/>
            <a:miter lim="800000"/>
            <a:headEnd/>
            <a:tailEnd/>
          </a:ln>
        </p:spPr>
      </p:pic>
      <p:pic>
        <p:nvPicPr>
          <p:cNvPr id="19472" name="Picture 16" descr="dscf0904_resize_exposure"/>
          <p:cNvPicPr>
            <a:picLocks noChangeAspect="1" noChangeArrowheads="1"/>
          </p:cNvPicPr>
          <p:nvPr/>
        </p:nvPicPr>
        <p:blipFill>
          <a:blip r:embed="rId11"/>
          <a:srcRect/>
          <a:stretch>
            <a:fillRect/>
          </a:stretch>
        </p:blipFill>
        <p:spPr bwMode="auto">
          <a:xfrm>
            <a:off x="2368550" y="3114675"/>
            <a:ext cx="1520825" cy="1236663"/>
          </a:xfrm>
          <a:prstGeom prst="rect">
            <a:avLst/>
          </a:prstGeom>
          <a:noFill/>
          <a:ln w="9525">
            <a:noFill/>
            <a:miter lim="800000"/>
            <a:headEnd/>
            <a:tailEnd/>
          </a:ln>
        </p:spPr>
      </p:pic>
      <p:pic>
        <p:nvPicPr>
          <p:cNvPr id="19473" name="Picture 17" descr="zeichen9"/>
          <p:cNvPicPr>
            <a:picLocks noChangeAspect="1" noChangeArrowheads="1" noCrop="1"/>
          </p:cNvPicPr>
          <p:nvPr/>
        </p:nvPicPr>
        <p:blipFill>
          <a:blip r:embed="rId12"/>
          <a:srcRect/>
          <a:stretch>
            <a:fillRect/>
          </a:stretch>
        </p:blipFill>
        <p:spPr bwMode="auto">
          <a:xfrm>
            <a:off x="1555750" y="38100"/>
            <a:ext cx="498475" cy="63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9473"/>
                                        </p:tgtEl>
                                        <p:attrNameLst>
                                          <p:attrName>style.visibility</p:attrName>
                                        </p:attrNameLst>
                                      </p:cBhvr>
                                      <p:to>
                                        <p:strVal val="visible"/>
                                      </p:to>
                                    </p:set>
                                    <p:animEffect transition="in" filter="blinds(horizontal)">
                                      <p:cBhvr>
                                        <p:cTn id="7" dur="500"/>
                                        <p:tgtEl>
                                          <p:spTgt spid="1947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checkerboard(across)">
                                      <p:cBhvr>
                                        <p:cTn id="10" dur="500"/>
                                        <p:tgtEl>
                                          <p:spTgt spid="194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strips(downLeft)">
                                      <p:cBhvr>
                                        <p:cTn id="15" dur="2000"/>
                                        <p:tgtEl>
                                          <p:spTgt spid="19463"/>
                                        </p:tgtEl>
                                      </p:cBhvr>
                                    </p:animEffect>
                                  </p:childTnLst>
                                </p:cTn>
                              </p:par>
                              <p:par>
                                <p:cTn id="16" presetID="18" presetClass="entr" presetSubtype="12" fill="hold" nodeType="withEffect">
                                  <p:stCondLst>
                                    <p:cond delay="0"/>
                                  </p:stCondLst>
                                  <p:childTnLst>
                                    <p:set>
                                      <p:cBhvr>
                                        <p:cTn id="17" dur="1" fill="hold">
                                          <p:stCondLst>
                                            <p:cond delay="0"/>
                                          </p:stCondLst>
                                        </p:cTn>
                                        <p:tgtEl>
                                          <p:spTgt spid="19464"/>
                                        </p:tgtEl>
                                        <p:attrNameLst>
                                          <p:attrName>style.visibility</p:attrName>
                                        </p:attrNameLst>
                                      </p:cBhvr>
                                      <p:to>
                                        <p:strVal val="visible"/>
                                      </p:to>
                                    </p:set>
                                    <p:animEffect transition="in" filter="strips(downLeft)">
                                      <p:cBhvr>
                                        <p:cTn id="18" dur="2000"/>
                                        <p:tgtEl>
                                          <p:spTgt spid="19464"/>
                                        </p:tgtEl>
                                      </p:cBhvr>
                                    </p:animEffect>
                                  </p:childTnLst>
                                </p:cTn>
                              </p:par>
                              <p:par>
                                <p:cTn id="19" presetID="18" presetClass="entr" presetSubtype="12"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animEffect transition="in" filter="strips(downLeft)">
                                      <p:cBhvr>
                                        <p:cTn id="21" dur="2000"/>
                                        <p:tgtEl>
                                          <p:spTgt spid="19465"/>
                                        </p:tgtEl>
                                      </p:cBhvr>
                                    </p:animEffect>
                                  </p:childTnLst>
                                </p:cTn>
                              </p:par>
                              <p:par>
                                <p:cTn id="22" presetID="18" presetClass="entr" presetSubtype="12" fill="hold" nodeType="withEffect">
                                  <p:stCondLst>
                                    <p:cond delay="0"/>
                                  </p:stCondLst>
                                  <p:childTnLst>
                                    <p:set>
                                      <p:cBhvr>
                                        <p:cTn id="23" dur="1" fill="hold">
                                          <p:stCondLst>
                                            <p:cond delay="0"/>
                                          </p:stCondLst>
                                        </p:cTn>
                                        <p:tgtEl>
                                          <p:spTgt spid="19466"/>
                                        </p:tgtEl>
                                        <p:attrNameLst>
                                          <p:attrName>style.visibility</p:attrName>
                                        </p:attrNameLst>
                                      </p:cBhvr>
                                      <p:to>
                                        <p:strVal val="visible"/>
                                      </p:to>
                                    </p:set>
                                    <p:animEffect transition="in" filter="strips(downLeft)">
                                      <p:cBhvr>
                                        <p:cTn id="24" dur="2000"/>
                                        <p:tgtEl>
                                          <p:spTgt spid="19466"/>
                                        </p:tgtEl>
                                      </p:cBhvr>
                                    </p:animEffect>
                                  </p:childTnLst>
                                </p:cTn>
                              </p:par>
                              <p:par>
                                <p:cTn id="25" presetID="18" presetClass="entr" presetSubtype="12" fill="hold" nodeType="withEffect">
                                  <p:stCondLst>
                                    <p:cond delay="0"/>
                                  </p:stCondLst>
                                  <p:childTnLst>
                                    <p:set>
                                      <p:cBhvr>
                                        <p:cTn id="26" dur="1" fill="hold">
                                          <p:stCondLst>
                                            <p:cond delay="0"/>
                                          </p:stCondLst>
                                        </p:cTn>
                                        <p:tgtEl>
                                          <p:spTgt spid="19467"/>
                                        </p:tgtEl>
                                        <p:attrNameLst>
                                          <p:attrName>style.visibility</p:attrName>
                                        </p:attrNameLst>
                                      </p:cBhvr>
                                      <p:to>
                                        <p:strVal val="visible"/>
                                      </p:to>
                                    </p:set>
                                    <p:animEffect transition="in" filter="strips(downLeft)">
                                      <p:cBhvr>
                                        <p:cTn id="27" dur="2000"/>
                                        <p:tgtEl>
                                          <p:spTgt spid="19467"/>
                                        </p:tgtEl>
                                      </p:cBhvr>
                                    </p:animEffect>
                                  </p:childTnLst>
                                </p:cTn>
                              </p:par>
                              <p:par>
                                <p:cTn id="28" presetID="18" presetClass="entr" presetSubtype="12" fill="hold" nodeType="withEffect">
                                  <p:stCondLst>
                                    <p:cond delay="0"/>
                                  </p:stCondLst>
                                  <p:childTnLst>
                                    <p:set>
                                      <p:cBhvr>
                                        <p:cTn id="29" dur="1" fill="hold">
                                          <p:stCondLst>
                                            <p:cond delay="0"/>
                                          </p:stCondLst>
                                        </p:cTn>
                                        <p:tgtEl>
                                          <p:spTgt spid="19468"/>
                                        </p:tgtEl>
                                        <p:attrNameLst>
                                          <p:attrName>style.visibility</p:attrName>
                                        </p:attrNameLst>
                                      </p:cBhvr>
                                      <p:to>
                                        <p:strVal val="visible"/>
                                      </p:to>
                                    </p:set>
                                    <p:animEffect transition="in" filter="strips(downLeft)">
                                      <p:cBhvr>
                                        <p:cTn id="30" dur="2000"/>
                                        <p:tgtEl>
                                          <p:spTgt spid="19468"/>
                                        </p:tgtEl>
                                      </p:cBhvr>
                                    </p:animEffect>
                                  </p:childTnLst>
                                </p:cTn>
                              </p:par>
                              <p:par>
                                <p:cTn id="31" presetID="18" presetClass="entr" presetSubtype="12" fill="hold" nodeType="withEffect">
                                  <p:stCondLst>
                                    <p:cond delay="0"/>
                                  </p:stCondLst>
                                  <p:childTnLst>
                                    <p:set>
                                      <p:cBhvr>
                                        <p:cTn id="32" dur="1" fill="hold">
                                          <p:stCondLst>
                                            <p:cond delay="0"/>
                                          </p:stCondLst>
                                        </p:cTn>
                                        <p:tgtEl>
                                          <p:spTgt spid="19469"/>
                                        </p:tgtEl>
                                        <p:attrNameLst>
                                          <p:attrName>style.visibility</p:attrName>
                                        </p:attrNameLst>
                                      </p:cBhvr>
                                      <p:to>
                                        <p:strVal val="visible"/>
                                      </p:to>
                                    </p:set>
                                    <p:animEffect transition="in" filter="strips(downLeft)">
                                      <p:cBhvr>
                                        <p:cTn id="33" dur="2000"/>
                                        <p:tgtEl>
                                          <p:spTgt spid="19469"/>
                                        </p:tgtEl>
                                      </p:cBhvr>
                                    </p:animEffect>
                                  </p:childTnLst>
                                </p:cTn>
                              </p:par>
                              <p:par>
                                <p:cTn id="34" presetID="18" presetClass="entr" presetSubtype="12" fill="hold" nodeType="withEffect">
                                  <p:stCondLst>
                                    <p:cond delay="0"/>
                                  </p:stCondLst>
                                  <p:childTnLst>
                                    <p:set>
                                      <p:cBhvr>
                                        <p:cTn id="35" dur="1" fill="hold">
                                          <p:stCondLst>
                                            <p:cond delay="0"/>
                                          </p:stCondLst>
                                        </p:cTn>
                                        <p:tgtEl>
                                          <p:spTgt spid="19470"/>
                                        </p:tgtEl>
                                        <p:attrNameLst>
                                          <p:attrName>style.visibility</p:attrName>
                                        </p:attrNameLst>
                                      </p:cBhvr>
                                      <p:to>
                                        <p:strVal val="visible"/>
                                      </p:to>
                                    </p:set>
                                    <p:animEffect transition="in" filter="strips(downLeft)">
                                      <p:cBhvr>
                                        <p:cTn id="36" dur="2000"/>
                                        <p:tgtEl>
                                          <p:spTgt spid="19470"/>
                                        </p:tgtEl>
                                      </p:cBhvr>
                                    </p:animEffect>
                                  </p:childTnLst>
                                </p:cTn>
                              </p:par>
                              <p:par>
                                <p:cTn id="37" presetID="18" presetClass="entr" presetSubtype="12" fill="hold" nodeType="withEffect">
                                  <p:stCondLst>
                                    <p:cond delay="0"/>
                                  </p:stCondLst>
                                  <p:childTnLst>
                                    <p:set>
                                      <p:cBhvr>
                                        <p:cTn id="38" dur="1" fill="hold">
                                          <p:stCondLst>
                                            <p:cond delay="0"/>
                                          </p:stCondLst>
                                        </p:cTn>
                                        <p:tgtEl>
                                          <p:spTgt spid="19471"/>
                                        </p:tgtEl>
                                        <p:attrNameLst>
                                          <p:attrName>style.visibility</p:attrName>
                                        </p:attrNameLst>
                                      </p:cBhvr>
                                      <p:to>
                                        <p:strVal val="visible"/>
                                      </p:to>
                                    </p:set>
                                    <p:animEffect transition="in" filter="strips(downLeft)">
                                      <p:cBhvr>
                                        <p:cTn id="39" dur="2000"/>
                                        <p:tgtEl>
                                          <p:spTgt spid="19471"/>
                                        </p:tgtEl>
                                      </p:cBhvr>
                                    </p:animEffect>
                                  </p:childTnLst>
                                </p:cTn>
                              </p:par>
                              <p:par>
                                <p:cTn id="40" presetID="18" presetClass="entr" presetSubtype="12" fill="hold" nodeType="withEffect">
                                  <p:stCondLst>
                                    <p:cond delay="0"/>
                                  </p:stCondLst>
                                  <p:childTnLst>
                                    <p:set>
                                      <p:cBhvr>
                                        <p:cTn id="41" dur="1" fill="hold">
                                          <p:stCondLst>
                                            <p:cond delay="0"/>
                                          </p:stCondLst>
                                        </p:cTn>
                                        <p:tgtEl>
                                          <p:spTgt spid="19472"/>
                                        </p:tgtEl>
                                        <p:attrNameLst>
                                          <p:attrName>style.visibility</p:attrName>
                                        </p:attrNameLst>
                                      </p:cBhvr>
                                      <p:to>
                                        <p:strVal val="visible"/>
                                      </p:to>
                                    </p:set>
                                    <p:animEffect transition="in" filter="strips(downLeft)">
                                      <p:cBhvr>
                                        <p:cTn id="42" dur="2000"/>
                                        <p:tgtEl>
                                          <p:spTgt spid="194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9459"/>
                                        </p:tgtEl>
                                        <p:attrNameLst>
                                          <p:attrName>style.visibility</p:attrName>
                                        </p:attrNameLst>
                                      </p:cBhvr>
                                      <p:to>
                                        <p:strVal val="visible"/>
                                      </p:to>
                                    </p:set>
                                    <p:animEffect transition="in" filter="checkerboard(across)">
                                      <p:cBhvr>
                                        <p:cTn id="47" dur="500"/>
                                        <p:tgtEl>
                                          <p:spTgt spid="19459"/>
                                        </p:tgtEl>
                                      </p:cBhvr>
                                    </p:animEffect>
                                  </p:childTnLst>
                                </p:cTn>
                              </p:par>
                            </p:childTnLst>
                          </p:cTn>
                        </p:par>
                        <p:par>
                          <p:cTn id="48" fill="hold" nodeType="afterGroup">
                            <p:stCondLst>
                              <p:cond delay="500"/>
                            </p:stCondLst>
                            <p:childTnLst>
                              <p:par>
                                <p:cTn id="49" presetID="5" presetClass="entr" presetSubtype="10" fill="hold" grpId="0" nodeType="afterEffect">
                                  <p:stCondLst>
                                    <p:cond delay="0"/>
                                  </p:stCondLst>
                                  <p:childTnLst>
                                    <p:set>
                                      <p:cBhvr>
                                        <p:cTn id="50" dur="1" fill="hold">
                                          <p:stCondLst>
                                            <p:cond delay="0"/>
                                          </p:stCondLst>
                                        </p:cTn>
                                        <p:tgtEl>
                                          <p:spTgt spid="19460"/>
                                        </p:tgtEl>
                                        <p:attrNameLst>
                                          <p:attrName>style.visibility</p:attrName>
                                        </p:attrNameLst>
                                      </p:cBhvr>
                                      <p:to>
                                        <p:strVal val="visible"/>
                                      </p:to>
                                    </p:set>
                                    <p:animEffect transition="in" filter="checkerboard(across)">
                                      <p:cBhvr>
                                        <p:cTn id="51" dur="500"/>
                                        <p:tgtEl>
                                          <p:spTgt spid="19460"/>
                                        </p:tgtEl>
                                      </p:cBhvr>
                                    </p:animEffect>
                                  </p:childTnLst>
                                </p:cTn>
                              </p:par>
                            </p:childTnLst>
                          </p:cTn>
                        </p:par>
                        <p:par>
                          <p:cTn id="52" fill="hold" nodeType="afterGroup">
                            <p:stCondLst>
                              <p:cond delay="1000"/>
                            </p:stCondLst>
                            <p:childTnLst>
                              <p:par>
                                <p:cTn id="53" presetID="5" presetClass="entr" presetSubtype="10" fill="hold" grpId="0" nodeType="afterEffect">
                                  <p:stCondLst>
                                    <p:cond delay="0"/>
                                  </p:stCondLst>
                                  <p:childTnLst>
                                    <p:set>
                                      <p:cBhvr>
                                        <p:cTn id="54" dur="1" fill="hold">
                                          <p:stCondLst>
                                            <p:cond delay="0"/>
                                          </p:stCondLst>
                                        </p:cTn>
                                        <p:tgtEl>
                                          <p:spTgt spid="19461"/>
                                        </p:tgtEl>
                                        <p:attrNameLst>
                                          <p:attrName>style.visibility</p:attrName>
                                        </p:attrNameLst>
                                      </p:cBhvr>
                                      <p:to>
                                        <p:strVal val="visible"/>
                                      </p:to>
                                    </p:set>
                                    <p:animEffect transition="in" filter="checkerboard(across)">
                                      <p:cBhvr>
                                        <p:cTn id="55" dur="500"/>
                                        <p:tgtEl>
                                          <p:spTgt spid="19461"/>
                                        </p:tgtEl>
                                      </p:cBhvr>
                                    </p:animEffect>
                                  </p:childTnLst>
                                </p:cTn>
                              </p:par>
                            </p:childTnLst>
                          </p:cTn>
                        </p:par>
                        <p:par>
                          <p:cTn id="56" fill="hold" nodeType="afterGroup">
                            <p:stCondLst>
                              <p:cond delay="1500"/>
                            </p:stCondLst>
                            <p:childTnLst>
                              <p:par>
                                <p:cTn id="57" presetID="5" presetClass="entr" presetSubtype="10" fill="hold" grpId="0" nodeType="afterEffect">
                                  <p:stCondLst>
                                    <p:cond delay="0"/>
                                  </p:stCondLst>
                                  <p:childTnLst>
                                    <p:set>
                                      <p:cBhvr>
                                        <p:cTn id="58" dur="1" fill="hold">
                                          <p:stCondLst>
                                            <p:cond delay="0"/>
                                          </p:stCondLst>
                                        </p:cTn>
                                        <p:tgtEl>
                                          <p:spTgt spid="19462"/>
                                        </p:tgtEl>
                                        <p:attrNameLst>
                                          <p:attrName>style.visibility</p:attrName>
                                        </p:attrNameLst>
                                      </p:cBhvr>
                                      <p:to>
                                        <p:strVal val="visible"/>
                                      </p:to>
                                    </p:set>
                                    <p:animEffect transition="in" filter="checkerboard(across)">
                                      <p:cBhvr>
                                        <p:cTn id="59"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P spid="194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63625" y="152400"/>
            <a:ext cx="6867525" cy="495300"/>
          </a:xfrm>
          <a:prstGeom prst="rect">
            <a:avLst/>
          </a:prstGeom>
          <a:solidFill>
            <a:schemeClr val="bg1"/>
          </a:solidFill>
          <a:ln w="38100" cmpd="dbl">
            <a:solidFill>
              <a:srgbClr val="FF0000"/>
            </a:solidFill>
            <a:miter lim="800000"/>
            <a:headEnd/>
            <a:tailEnd/>
          </a:ln>
        </p:spPr>
        <p:txBody>
          <a:bodyPr wrap="none" anchor="ctr"/>
          <a:lstStyle/>
          <a:p>
            <a:endParaRPr lang="en-US">
              <a:latin typeface="Arial" charset="0"/>
            </a:endParaRPr>
          </a:p>
        </p:txBody>
      </p:sp>
      <p:sp>
        <p:nvSpPr>
          <p:cNvPr id="20483" name="Text Box 3"/>
          <p:cNvSpPr txBox="1">
            <a:spLocks noChangeArrowheads="1"/>
          </p:cNvSpPr>
          <p:nvPr/>
        </p:nvSpPr>
        <p:spPr bwMode="auto">
          <a:xfrm>
            <a:off x="1160463" y="133350"/>
            <a:ext cx="6646862" cy="850900"/>
          </a:xfrm>
          <a:prstGeom prst="rect">
            <a:avLst/>
          </a:prstGeom>
          <a:noFill/>
          <a:ln w="9525">
            <a:noFill/>
            <a:miter lim="800000"/>
            <a:headEnd/>
            <a:tailEnd/>
          </a:ln>
        </p:spPr>
        <p:txBody>
          <a:bodyPr>
            <a:spAutoFit/>
          </a:bodyPr>
          <a:lstStyle/>
          <a:p>
            <a:pPr algn="ctr" rtl="1">
              <a:lnSpc>
                <a:spcPct val="155000"/>
              </a:lnSpc>
              <a:spcBef>
                <a:spcPct val="50000"/>
              </a:spcBef>
            </a:pPr>
            <a:r>
              <a:rPr lang="en-US" sz="1600" b="1">
                <a:solidFill>
                  <a:schemeClr val="accent2"/>
                </a:solidFill>
                <a:latin typeface="Arial" charset="0"/>
                <a:sym typeface="Wingdings" pitchFamily="2" charset="2"/>
              </a:rPr>
              <a:t> Đ</a:t>
            </a:r>
            <a:r>
              <a:rPr lang="en-US" sz="1600" b="1">
                <a:solidFill>
                  <a:schemeClr val="accent2"/>
                </a:solidFill>
                <a:latin typeface="Arial" charset="0"/>
              </a:rPr>
              <a:t>ể chăn nuôi phát triển thì chúng ta phải phòng chống dịch bệnh</a:t>
            </a:r>
          </a:p>
        </p:txBody>
      </p:sp>
      <p:pic>
        <p:nvPicPr>
          <p:cNvPr id="20484" name="Picture 4" descr="ap_vietnam_bird_flu_vaccine_101205_210"/>
          <p:cNvPicPr>
            <a:picLocks noChangeAspect="1" noChangeArrowheads="1"/>
          </p:cNvPicPr>
          <p:nvPr/>
        </p:nvPicPr>
        <p:blipFill>
          <a:blip r:embed="rId2"/>
          <a:srcRect/>
          <a:stretch>
            <a:fillRect/>
          </a:stretch>
        </p:blipFill>
        <p:spPr bwMode="auto">
          <a:xfrm>
            <a:off x="220663" y="815975"/>
            <a:ext cx="2309812" cy="1619250"/>
          </a:xfrm>
          <a:prstGeom prst="rect">
            <a:avLst/>
          </a:prstGeom>
          <a:noFill/>
          <a:ln w="9525">
            <a:noFill/>
            <a:miter lim="800000"/>
            <a:headEnd/>
            <a:tailEnd/>
          </a:ln>
        </p:spPr>
      </p:pic>
      <p:pic>
        <p:nvPicPr>
          <p:cNvPr id="20485" name="Picture 5" descr="05(27)"/>
          <p:cNvPicPr>
            <a:picLocks noChangeAspect="1" noChangeArrowheads="1"/>
          </p:cNvPicPr>
          <p:nvPr/>
        </p:nvPicPr>
        <p:blipFill>
          <a:blip r:embed="rId3"/>
          <a:srcRect/>
          <a:stretch>
            <a:fillRect/>
          </a:stretch>
        </p:blipFill>
        <p:spPr bwMode="auto">
          <a:xfrm>
            <a:off x="3079750" y="828675"/>
            <a:ext cx="2474913" cy="1611313"/>
          </a:xfrm>
          <a:prstGeom prst="rect">
            <a:avLst/>
          </a:prstGeom>
          <a:noFill/>
          <a:ln w="9525">
            <a:noFill/>
            <a:miter lim="800000"/>
            <a:headEnd/>
            <a:tailEnd/>
          </a:ln>
        </p:spPr>
      </p:pic>
      <p:pic>
        <p:nvPicPr>
          <p:cNvPr id="20486" name="Picture 6" descr="birdflu_japan_cp_7946481"/>
          <p:cNvPicPr>
            <a:picLocks noChangeAspect="1" noChangeArrowheads="1"/>
          </p:cNvPicPr>
          <p:nvPr/>
        </p:nvPicPr>
        <p:blipFill>
          <a:blip r:embed="rId4"/>
          <a:srcRect/>
          <a:stretch>
            <a:fillRect/>
          </a:stretch>
        </p:blipFill>
        <p:spPr bwMode="auto">
          <a:xfrm>
            <a:off x="6350000" y="831850"/>
            <a:ext cx="2532063" cy="3505200"/>
          </a:xfrm>
          <a:prstGeom prst="rect">
            <a:avLst/>
          </a:prstGeom>
          <a:noFill/>
          <a:ln w="9525">
            <a:noFill/>
            <a:miter lim="800000"/>
            <a:headEnd/>
            <a:tailEnd/>
          </a:ln>
        </p:spPr>
      </p:pic>
      <p:pic>
        <p:nvPicPr>
          <p:cNvPr id="20487" name="Picture 7" descr="ap_Turkey_bird_flu_210_1"/>
          <p:cNvPicPr>
            <a:picLocks noChangeAspect="1" noChangeArrowheads="1"/>
          </p:cNvPicPr>
          <p:nvPr/>
        </p:nvPicPr>
        <p:blipFill>
          <a:blip r:embed="rId5"/>
          <a:srcRect/>
          <a:stretch>
            <a:fillRect/>
          </a:stretch>
        </p:blipFill>
        <p:spPr bwMode="auto">
          <a:xfrm>
            <a:off x="3043238" y="2709863"/>
            <a:ext cx="2652712" cy="1624012"/>
          </a:xfrm>
          <a:prstGeom prst="rect">
            <a:avLst/>
          </a:prstGeom>
          <a:noFill/>
          <a:ln w="9525">
            <a:noFill/>
            <a:miter lim="800000"/>
            <a:headEnd/>
            <a:tailEnd/>
          </a:ln>
        </p:spPr>
      </p:pic>
      <p:pic>
        <p:nvPicPr>
          <p:cNvPr id="20488" name="Picture 8" descr="images1036235_1"/>
          <p:cNvPicPr>
            <a:picLocks noChangeAspect="1" noChangeArrowheads="1"/>
          </p:cNvPicPr>
          <p:nvPr/>
        </p:nvPicPr>
        <p:blipFill>
          <a:blip r:embed="rId6"/>
          <a:srcRect/>
          <a:stretch>
            <a:fillRect/>
          </a:stretch>
        </p:blipFill>
        <p:spPr bwMode="auto">
          <a:xfrm>
            <a:off x="2728913" y="4578350"/>
            <a:ext cx="3074987" cy="2211388"/>
          </a:xfrm>
          <a:prstGeom prst="rect">
            <a:avLst/>
          </a:prstGeom>
          <a:noFill/>
          <a:ln w="9525">
            <a:noFill/>
            <a:miter lim="800000"/>
            <a:headEnd/>
            <a:tailEnd/>
          </a:ln>
        </p:spPr>
      </p:pic>
      <p:pic>
        <p:nvPicPr>
          <p:cNvPr id="20489" name="Picture 9" descr="images40700_cum2"/>
          <p:cNvPicPr>
            <a:picLocks noChangeAspect="1" noChangeArrowheads="1"/>
          </p:cNvPicPr>
          <p:nvPr/>
        </p:nvPicPr>
        <p:blipFill>
          <a:blip r:embed="rId7"/>
          <a:srcRect/>
          <a:stretch>
            <a:fillRect/>
          </a:stretch>
        </p:blipFill>
        <p:spPr bwMode="auto">
          <a:xfrm>
            <a:off x="6105525" y="4591050"/>
            <a:ext cx="2774950" cy="2185988"/>
          </a:xfrm>
          <a:prstGeom prst="rect">
            <a:avLst/>
          </a:prstGeom>
          <a:noFill/>
          <a:ln w="9525">
            <a:noFill/>
            <a:miter lim="800000"/>
            <a:headEnd/>
            <a:tailEnd/>
          </a:ln>
        </p:spPr>
      </p:pic>
      <p:pic>
        <p:nvPicPr>
          <p:cNvPr id="20490" name="Picture 10" descr="images7830_cumga%2029-6"/>
          <p:cNvPicPr>
            <a:picLocks noChangeAspect="1" noChangeArrowheads="1"/>
          </p:cNvPicPr>
          <p:nvPr/>
        </p:nvPicPr>
        <p:blipFill>
          <a:blip r:embed="rId8"/>
          <a:srcRect/>
          <a:stretch>
            <a:fillRect/>
          </a:stretch>
        </p:blipFill>
        <p:spPr bwMode="auto">
          <a:xfrm>
            <a:off x="160338" y="4552950"/>
            <a:ext cx="2193925" cy="2262188"/>
          </a:xfrm>
          <a:prstGeom prst="rect">
            <a:avLst/>
          </a:prstGeom>
          <a:noFill/>
          <a:ln w="9525">
            <a:noFill/>
            <a:miter lim="800000"/>
            <a:headEnd/>
            <a:tailEnd/>
          </a:ln>
        </p:spPr>
      </p:pic>
      <p:pic>
        <p:nvPicPr>
          <p:cNvPr id="20491" name="Picture 11" descr="images838221_Ga3"/>
          <p:cNvPicPr>
            <a:picLocks noChangeAspect="1" noChangeArrowheads="1"/>
          </p:cNvPicPr>
          <p:nvPr/>
        </p:nvPicPr>
        <p:blipFill>
          <a:blip r:embed="rId9"/>
          <a:srcRect/>
          <a:stretch>
            <a:fillRect/>
          </a:stretch>
        </p:blipFill>
        <p:spPr bwMode="auto">
          <a:xfrm>
            <a:off x="207963" y="2708275"/>
            <a:ext cx="2151062" cy="1643063"/>
          </a:xfrm>
          <a:prstGeom prst="rect">
            <a:avLst/>
          </a:prstGeom>
          <a:noFill/>
          <a:ln w="9525">
            <a:noFill/>
            <a:miter lim="800000"/>
            <a:headEnd/>
            <a:tailEnd/>
          </a:ln>
        </p:spPr>
      </p:pic>
      <p:sp>
        <p:nvSpPr>
          <p:cNvPr id="20492" name="Line 12"/>
          <p:cNvSpPr>
            <a:spLocks noChangeShapeType="1"/>
          </p:cNvSpPr>
          <p:nvPr/>
        </p:nvSpPr>
        <p:spPr bwMode="auto">
          <a:xfrm>
            <a:off x="0" y="4438650"/>
            <a:ext cx="9144000" cy="0"/>
          </a:xfrm>
          <a:prstGeom prst="line">
            <a:avLst/>
          </a:prstGeom>
          <a:noFill/>
          <a:ln w="28575">
            <a:solidFill>
              <a:srgbClr val="FF0000"/>
            </a:solidFill>
            <a:round/>
            <a:headEnd/>
            <a:tailEnd/>
          </a:ln>
        </p:spPr>
        <p:txBody>
          <a:bodyPr/>
          <a:lstStyle/>
          <a:p>
            <a:endParaRPr lang="en-US"/>
          </a:p>
        </p:txBody>
      </p:sp>
      <p:sp>
        <p:nvSpPr>
          <p:cNvPr id="20493" name="Line 13"/>
          <p:cNvSpPr>
            <a:spLocks noChangeShapeType="1"/>
          </p:cNvSpPr>
          <p:nvPr/>
        </p:nvSpPr>
        <p:spPr bwMode="auto">
          <a:xfrm>
            <a:off x="0" y="2571750"/>
            <a:ext cx="5919788" cy="0"/>
          </a:xfrm>
          <a:prstGeom prst="line">
            <a:avLst/>
          </a:prstGeom>
          <a:noFill/>
          <a:ln w="28575">
            <a:solidFill>
              <a:srgbClr val="FF0000"/>
            </a:solidFill>
            <a:round/>
            <a:headEnd/>
            <a:tailEnd/>
          </a:ln>
        </p:spPr>
        <p:txBody>
          <a:bodyPr/>
          <a:lstStyle/>
          <a:p>
            <a:endParaRPr lang="en-US"/>
          </a:p>
        </p:txBody>
      </p:sp>
      <p:sp>
        <p:nvSpPr>
          <p:cNvPr id="20494" name="Line 14"/>
          <p:cNvSpPr>
            <a:spLocks noChangeShapeType="1"/>
          </p:cNvSpPr>
          <p:nvPr/>
        </p:nvSpPr>
        <p:spPr bwMode="auto">
          <a:xfrm flipV="1">
            <a:off x="2532063" y="781050"/>
            <a:ext cx="0" cy="6024563"/>
          </a:xfrm>
          <a:prstGeom prst="line">
            <a:avLst/>
          </a:prstGeom>
          <a:noFill/>
          <a:ln w="28575">
            <a:solidFill>
              <a:srgbClr val="FF0000"/>
            </a:solidFill>
            <a:round/>
            <a:headEnd/>
            <a:tailEnd/>
          </a:ln>
        </p:spPr>
        <p:txBody>
          <a:bodyPr/>
          <a:lstStyle/>
          <a:p>
            <a:endParaRPr lang="en-US"/>
          </a:p>
        </p:txBody>
      </p:sp>
      <p:sp>
        <p:nvSpPr>
          <p:cNvPr id="20495" name="Line 15"/>
          <p:cNvSpPr>
            <a:spLocks noChangeShapeType="1"/>
          </p:cNvSpPr>
          <p:nvPr/>
        </p:nvSpPr>
        <p:spPr bwMode="auto">
          <a:xfrm flipV="1">
            <a:off x="5934075" y="768350"/>
            <a:ext cx="0" cy="6011863"/>
          </a:xfrm>
          <a:prstGeom prst="line">
            <a:avLst/>
          </a:prstGeom>
          <a:noFill/>
          <a:ln w="2857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4)">
                                      <p:cBhvr>
                                        <p:cTn id="7" dur="3000"/>
                                        <p:tgtEl>
                                          <p:spTgt spid="2048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checkerboard(across)">
                                      <p:cBhvr>
                                        <p:cTn id="10" dur="500"/>
                                        <p:tgtEl>
                                          <p:spTgt spid="20483"/>
                                        </p:tgtEl>
                                      </p:cBhvr>
                                    </p:animEffect>
                                  </p:childTnLst>
                                </p:cTn>
                              </p:par>
                            </p:childTnLst>
                          </p:cTn>
                        </p:par>
                        <p:par>
                          <p:cTn id="11" fill="hold" nodeType="afterGroup">
                            <p:stCondLst>
                              <p:cond delay="3000"/>
                            </p:stCondLst>
                            <p:childTnLst>
                              <p:par>
                                <p:cTn id="12" presetID="18" presetClass="entr" presetSubtype="6" fill="hold" nodeType="after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strips(downRight)">
                                      <p:cBhvr>
                                        <p:cTn id="14" dur="3000"/>
                                        <p:tgtEl>
                                          <p:spTgt spid="20484"/>
                                        </p:tgtEl>
                                      </p:cBhvr>
                                    </p:animEffect>
                                  </p:childTnLst>
                                </p:cTn>
                              </p:par>
                              <p:par>
                                <p:cTn id="15" presetID="18" presetClass="entr" presetSubtype="12" fill="hold" nodeType="with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strips(downLeft)">
                                      <p:cBhvr>
                                        <p:cTn id="17" dur="3000"/>
                                        <p:tgtEl>
                                          <p:spTgt spid="20485"/>
                                        </p:tgtEl>
                                      </p:cBhvr>
                                    </p:animEffect>
                                  </p:childTnLst>
                                </p:cTn>
                              </p:par>
                              <p:par>
                                <p:cTn id="18" presetID="18" presetClass="entr" presetSubtype="12" fill="hold" nodeType="withEffect">
                                  <p:stCondLst>
                                    <p:cond delay="0"/>
                                  </p:stCondLst>
                                  <p:childTnLst>
                                    <p:set>
                                      <p:cBhvr>
                                        <p:cTn id="19" dur="1" fill="hold">
                                          <p:stCondLst>
                                            <p:cond delay="0"/>
                                          </p:stCondLst>
                                        </p:cTn>
                                        <p:tgtEl>
                                          <p:spTgt spid="20486"/>
                                        </p:tgtEl>
                                        <p:attrNameLst>
                                          <p:attrName>style.visibility</p:attrName>
                                        </p:attrNameLst>
                                      </p:cBhvr>
                                      <p:to>
                                        <p:strVal val="visible"/>
                                      </p:to>
                                    </p:set>
                                    <p:animEffect transition="in" filter="strips(downLeft)">
                                      <p:cBhvr>
                                        <p:cTn id="20" dur="3000"/>
                                        <p:tgtEl>
                                          <p:spTgt spid="20486"/>
                                        </p:tgtEl>
                                      </p:cBhvr>
                                    </p:animEffect>
                                  </p:childTnLst>
                                </p:cTn>
                              </p:par>
                              <p:par>
                                <p:cTn id="21" presetID="18" presetClass="entr" presetSubtype="6" fill="hold" nodeType="withEffect">
                                  <p:stCondLst>
                                    <p:cond delay="0"/>
                                  </p:stCondLst>
                                  <p:childTnLst>
                                    <p:set>
                                      <p:cBhvr>
                                        <p:cTn id="22" dur="1" fill="hold">
                                          <p:stCondLst>
                                            <p:cond delay="0"/>
                                          </p:stCondLst>
                                        </p:cTn>
                                        <p:tgtEl>
                                          <p:spTgt spid="20491"/>
                                        </p:tgtEl>
                                        <p:attrNameLst>
                                          <p:attrName>style.visibility</p:attrName>
                                        </p:attrNameLst>
                                      </p:cBhvr>
                                      <p:to>
                                        <p:strVal val="visible"/>
                                      </p:to>
                                    </p:set>
                                    <p:animEffect transition="in" filter="strips(downRight)">
                                      <p:cBhvr>
                                        <p:cTn id="23" dur="3000"/>
                                        <p:tgtEl>
                                          <p:spTgt spid="20491"/>
                                        </p:tgtEl>
                                      </p:cBhvr>
                                    </p:animEffect>
                                  </p:childTnLst>
                                </p:cTn>
                              </p:par>
                              <p:par>
                                <p:cTn id="24" presetID="18" presetClass="entr" presetSubtype="12" fill="hold" nodeType="withEffect">
                                  <p:stCondLst>
                                    <p:cond delay="0"/>
                                  </p:stCondLst>
                                  <p:childTnLst>
                                    <p:set>
                                      <p:cBhvr>
                                        <p:cTn id="25" dur="1" fill="hold">
                                          <p:stCondLst>
                                            <p:cond delay="0"/>
                                          </p:stCondLst>
                                        </p:cTn>
                                        <p:tgtEl>
                                          <p:spTgt spid="20487"/>
                                        </p:tgtEl>
                                        <p:attrNameLst>
                                          <p:attrName>style.visibility</p:attrName>
                                        </p:attrNameLst>
                                      </p:cBhvr>
                                      <p:to>
                                        <p:strVal val="visible"/>
                                      </p:to>
                                    </p:set>
                                    <p:animEffect transition="in" filter="strips(downLeft)">
                                      <p:cBhvr>
                                        <p:cTn id="26" dur="3000"/>
                                        <p:tgtEl>
                                          <p:spTgt spid="20487"/>
                                        </p:tgtEl>
                                      </p:cBhvr>
                                    </p:animEffect>
                                  </p:childTnLst>
                                </p:cTn>
                              </p:par>
                              <p:par>
                                <p:cTn id="27" presetID="18" presetClass="entr" presetSubtype="3" fill="hold" nodeType="withEffect">
                                  <p:stCondLst>
                                    <p:cond delay="0"/>
                                  </p:stCondLst>
                                  <p:childTnLst>
                                    <p:set>
                                      <p:cBhvr>
                                        <p:cTn id="28" dur="1" fill="hold">
                                          <p:stCondLst>
                                            <p:cond delay="0"/>
                                          </p:stCondLst>
                                        </p:cTn>
                                        <p:tgtEl>
                                          <p:spTgt spid="20490"/>
                                        </p:tgtEl>
                                        <p:attrNameLst>
                                          <p:attrName>style.visibility</p:attrName>
                                        </p:attrNameLst>
                                      </p:cBhvr>
                                      <p:to>
                                        <p:strVal val="visible"/>
                                      </p:to>
                                    </p:set>
                                    <p:animEffect transition="in" filter="strips(upRight)">
                                      <p:cBhvr>
                                        <p:cTn id="29" dur="3000"/>
                                        <p:tgtEl>
                                          <p:spTgt spid="20490"/>
                                        </p:tgtEl>
                                      </p:cBhvr>
                                    </p:animEffect>
                                  </p:childTnLst>
                                </p:cTn>
                              </p:par>
                              <p:par>
                                <p:cTn id="30" presetID="18" presetClass="entr" presetSubtype="9" fill="hold" nodeType="withEffect">
                                  <p:stCondLst>
                                    <p:cond delay="0"/>
                                  </p:stCondLst>
                                  <p:childTnLst>
                                    <p:set>
                                      <p:cBhvr>
                                        <p:cTn id="31" dur="1" fill="hold">
                                          <p:stCondLst>
                                            <p:cond delay="0"/>
                                          </p:stCondLst>
                                        </p:cTn>
                                        <p:tgtEl>
                                          <p:spTgt spid="20488"/>
                                        </p:tgtEl>
                                        <p:attrNameLst>
                                          <p:attrName>style.visibility</p:attrName>
                                        </p:attrNameLst>
                                      </p:cBhvr>
                                      <p:to>
                                        <p:strVal val="visible"/>
                                      </p:to>
                                    </p:set>
                                    <p:animEffect transition="in" filter="strips(upLeft)">
                                      <p:cBhvr>
                                        <p:cTn id="32" dur="3000"/>
                                        <p:tgtEl>
                                          <p:spTgt spid="20488"/>
                                        </p:tgtEl>
                                      </p:cBhvr>
                                    </p:animEffect>
                                  </p:childTnLst>
                                </p:cTn>
                              </p:par>
                              <p:par>
                                <p:cTn id="33" presetID="18" presetClass="entr" presetSubtype="9" fill="hold" nodeType="withEffect">
                                  <p:stCondLst>
                                    <p:cond delay="0"/>
                                  </p:stCondLst>
                                  <p:childTnLst>
                                    <p:set>
                                      <p:cBhvr>
                                        <p:cTn id="34" dur="1" fill="hold">
                                          <p:stCondLst>
                                            <p:cond delay="0"/>
                                          </p:stCondLst>
                                        </p:cTn>
                                        <p:tgtEl>
                                          <p:spTgt spid="20489"/>
                                        </p:tgtEl>
                                        <p:attrNameLst>
                                          <p:attrName>style.visibility</p:attrName>
                                        </p:attrNameLst>
                                      </p:cBhvr>
                                      <p:to>
                                        <p:strVal val="visible"/>
                                      </p:to>
                                    </p:set>
                                    <p:animEffect transition="in" filter="strips(upLeft)">
                                      <p:cBhvr>
                                        <p:cTn id="35" dur="3000"/>
                                        <p:tgtEl>
                                          <p:spTgt spid="20489"/>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20493"/>
                                        </p:tgtEl>
                                        <p:attrNameLst>
                                          <p:attrName>style.visibility</p:attrName>
                                        </p:attrNameLst>
                                      </p:cBhvr>
                                      <p:to>
                                        <p:strVal val="visible"/>
                                      </p:to>
                                    </p:set>
                                    <p:animEffect transition="in" filter="strips(downRight)">
                                      <p:cBhvr>
                                        <p:cTn id="38" dur="3000"/>
                                        <p:tgtEl>
                                          <p:spTgt spid="20493"/>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20492"/>
                                        </p:tgtEl>
                                        <p:attrNameLst>
                                          <p:attrName>style.visibility</p:attrName>
                                        </p:attrNameLst>
                                      </p:cBhvr>
                                      <p:to>
                                        <p:strVal val="visible"/>
                                      </p:to>
                                    </p:set>
                                    <p:animEffect transition="in" filter="strips(downRight)">
                                      <p:cBhvr>
                                        <p:cTn id="41" dur="3000"/>
                                        <p:tgtEl>
                                          <p:spTgt spid="20492"/>
                                        </p:tgtEl>
                                      </p:cBhvr>
                                    </p:animEffect>
                                  </p:childTnLst>
                                </p:cTn>
                              </p:par>
                              <p:par>
                                <p:cTn id="42" presetID="4" presetClass="entr" presetSubtype="32" fill="hold" grpId="0" nodeType="withEffect">
                                  <p:stCondLst>
                                    <p:cond delay="0"/>
                                  </p:stCondLst>
                                  <p:childTnLst>
                                    <p:set>
                                      <p:cBhvr>
                                        <p:cTn id="43" dur="1" fill="hold">
                                          <p:stCondLst>
                                            <p:cond delay="0"/>
                                          </p:stCondLst>
                                        </p:cTn>
                                        <p:tgtEl>
                                          <p:spTgt spid="20494"/>
                                        </p:tgtEl>
                                        <p:attrNameLst>
                                          <p:attrName>style.visibility</p:attrName>
                                        </p:attrNameLst>
                                      </p:cBhvr>
                                      <p:to>
                                        <p:strVal val="visible"/>
                                      </p:to>
                                    </p:set>
                                    <p:animEffect transition="in" filter="box(out)">
                                      <p:cBhvr>
                                        <p:cTn id="44" dur="3000"/>
                                        <p:tgtEl>
                                          <p:spTgt spid="20494"/>
                                        </p:tgtEl>
                                      </p:cBhvr>
                                    </p:animEffect>
                                  </p:childTnLst>
                                </p:cTn>
                              </p:par>
                              <p:par>
                                <p:cTn id="45" presetID="4" presetClass="entr" presetSubtype="32" fill="hold" grpId="0" nodeType="withEffect">
                                  <p:stCondLst>
                                    <p:cond delay="0"/>
                                  </p:stCondLst>
                                  <p:childTnLst>
                                    <p:set>
                                      <p:cBhvr>
                                        <p:cTn id="46" dur="1" fill="hold">
                                          <p:stCondLst>
                                            <p:cond delay="0"/>
                                          </p:stCondLst>
                                        </p:cTn>
                                        <p:tgtEl>
                                          <p:spTgt spid="20495"/>
                                        </p:tgtEl>
                                        <p:attrNameLst>
                                          <p:attrName>style.visibility</p:attrName>
                                        </p:attrNameLst>
                                      </p:cBhvr>
                                      <p:to>
                                        <p:strVal val="visible"/>
                                      </p:to>
                                    </p:set>
                                    <p:animEffect transition="in" filter="box(out)">
                                      <p:cBhvr>
                                        <p:cTn id="47" dur="30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p:bldP spid="20492" grpId="0" animBg="1"/>
      <p:bldP spid="20493" grpId="0" animBg="1"/>
      <p:bldP spid="20494" grpId="0" animBg="1"/>
      <p:bldP spid="204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1813" y="2590800"/>
            <a:ext cx="8185150" cy="4227513"/>
          </a:xfrm>
          <a:prstGeom prst="rect">
            <a:avLst/>
          </a:prstGeom>
          <a:solidFill>
            <a:schemeClr val="bg1"/>
          </a:solidFill>
          <a:ln w="76200" cmpd="thinThick">
            <a:solidFill>
              <a:srgbClr val="FF0000"/>
            </a:solidFill>
            <a:miter lim="800000"/>
            <a:headEnd/>
            <a:tailEnd/>
          </a:ln>
        </p:spPr>
        <p:txBody>
          <a:bodyPr wrap="none" anchor="ctr"/>
          <a:lstStyle/>
          <a:p>
            <a:endParaRPr lang="en-US">
              <a:cs typeface="Times New Roman" panose="02020603050405020304" pitchFamily="18" charset="0"/>
            </a:endParaRPr>
          </a:p>
        </p:txBody>
      </p:sp>
      <p:sp>
        <p:nvSpPr>
          <p:cNvPr id="21507" name="Text Box 3"/>
          <p:cNvSpPr txBox="1">
            <a:spLocks noChangeArrowheads="1"/>
          </p:cNvSpPr>
          <p:nvPr/>
        </p:nvSpPr>
        <p:spPr bwMode="auto">
          <a:xfrm>
            <a:off x="2390775" y="1400175"/>
            <a:ext cx="5775325" cy="307777"/>
          </a:xfrm>
          <a:prstGeom prst="rect">
            <a:avLst/>
          </a:prstGeom>
          <a:noFill/>
          <a:ln w="9525">
            <a:noFill/>
            <a:miter lim="800000"/>
            <a:headEnd/>
            <a:tailEnd/>
          </a:ln>
        </p:spPr>
        <p:txBody>
          <a:bodyPr>
            <a:spAutoFit/>
          </a:bodyPr>
          <a:lstStyle/>
          <a:p>
            <a:pPr rtl="1">
              <a:spcBef>
                <a:spcPct val="50000"/>
              </a:spcBef>
            </a:pPr>
            <a:r>
              <a:rPr lang="en-US" sz="1400" b="1">
                <a:solidFill>
                  <a:schemeClr val="accent2"/>
                </a:solidFill>
                <a:cs typeface="Times New Roman" panose="02020603050405020304" pitchFamily="18" charset="0"/>
              </a:rPr>
              <a:t>Qua phần tìm hiểu bài, hãy cho biết đặc điểm của nông nghiệp Việt Nam</a:t>
            </a:r>
          </a:p>
        </p:txBody>
      </p:sp>
      <p:sp>
        <p:nvSpPr>
          <p:cNvPr id="21508" name="Text Box 4"/>
          <p:cNvSpPr txBox="1">
            <a:spLocks noChangeArrowheads="1"/>
          </p:cNvSpPr>
          <p:nvPr/>
        </p:nvSpPr>
        <p:spPr bwMode="auto">
          <a:xfrm>
            <a:off x="838200" y="2590800"/>
            <a:ext cx="7504113" cy="3237874"/>
          </a:xfrm>
          <a:prstGeom prst="rect">
            <a:avLst/>
          </a:prstGeom>
          <a:noFill/>
          <a:ln w="9525">
            <a:noFill/>
            <a:miter lim="800000"/>
            <a:headEnd/>
            <a:tailEnd/>
          </a:ln>
        </p:spPr>
        <p:txBody>
          <a:bodyPr>
            <a:spAutoFit/>
          </a:bodyPr>
          <a:lstStyle/>
          <a:p>
            <a:pPr marL="174625" indent="-174625">
              <a:lnSpc>
                <a:spcPct val="190000"/>
              </a:lnSpc>
              <a:spcBef>
                <a:spcPct val="50000"/>
              </a:spcBef>
              <a:buFontTx/>
              <a:buChar char="•"/>
            </a:pPr>
            <a:r>
              <a:rPr lang="en-US" sz="2000" b="1" dirty="0" err="1">
                <a:solidFill>
                  <a:srgbClr val="000099"/>
                </a:solidFill>
                <a:cs typeface="Times New Roman" panose="02020603050405020304" pitchFamily="18" charset="0"/>
              </a:rPr>
              <a:t>Trồng</a:t>
            </a:r>
            <a:r>
              <a:rPr lang="en-US" sz="2000" b="1" dirty="0">
                <a:solidFill>
                  <a:srgbClr val="000099"/>
                </a:solidFill>
                <a:cs typeface="Times New Roman" panose="02020603050405020304" pitchFamily="18" charset="0"/>
              </a:rPr>
              <a:t> </a:t>
            </a:r>
            <a:r>
              <a:rPr lang="en-US" sz="2000" b="1" dirty="0" err="1">
                <a:solidFill>
                  <a:srgbClr val="000099"/>
                </a:solidFill>
                <a:cs typeface="Times New Roman" panose="02020603050405020304" pitchFamily="18" charset="0"/>
              </a:rPr>
              <a:t>trọt</a:t>
            </a:r>
            <a:r>
              <a:rPr lang="en-US" sz="2000" b="1" dirty="0">
                <a:solidFill>
                  <a:srgbClr val="000099"/>
                </a:solidFill>
                <a:cs typeface="Times New Roman" panose="02020603050405020304" pitchFamily="18" charset="0"/>
              </a:rPr>
              <a:t> </a:t>
            </a:r>
            <a:r>
              <a:rPr lang="en-US" sz="2000" b="1" dirty="0" err="1">
                <a:solidFill>
                  <a:srgbClr val="000099"/>
                </a:solidFill>
                <a:cs typeface="Times New Roman" panose="02020603050405020304" pitchFamily="18" charset="0"/>
              </a:rPr>
              <a:t>là</a:t>
            </a:r>
            <a:r>
              <a:rPr lang="en-US" sz="2000" b="1" dirty="0">
                <a:solidFill>
                  <a:srgbClr val="000099"/>
                </a:solidFill>
                <a:cs typeface="Times New Roman" panose="02020603050405020304" pitchFamily="18" charset="0"/>
              </a:rPr>
              <a:t> </a:t>
            </a:r>
            <a:r>
              <a:rPr lang="en-US" sz="2000" b="1" dirty="0" err="1">
                <a:solidFill>
                  <a:srgbClr val="000099"/>
                </a:solidFill>
                <a:cs typeface="Times New Roman" panose="02020603050405020304" pitchFamily="18" charset="0"/>
              </a:rPr>
              <a:t>ngành</a:t>
            </a:r>
            <a:r>
              <a:rPr lang="en-US" sz="2000" b="1" dirty="0">
                <a:solidFill>
                  <a:srgbClr val="000099"/>
                </a:solidFill>
                <a:cs typeface="Times New Roman" panose="02020603050405020304" pitchFamily="18" charset="0"/>
              </a:rPr>
              <a:t> </a:t>
            </a:r>
            <a:r>
              <a:rPr lang="en-US" sz="2000" b="1" dirty="0" err="1">
                <a:solidFill>
                  <a:srgbClr val="000099"/>
                </a:solidFill>
                <a:cs typeface="Times New Roman" panose="02020603050405020304" pitchFamily="18" charset="0"/>
              </a:rPr>
              <a:t>sản</a:t>
            </a:r>
            <a:r>
              <a:rPr lang="en-US" sz="2000" b="1" dirty="0">
                <a:solidFill>
                  <a:srgbClr val="000099"/>
                </a:solidFill>
                <a:cs typeface="Times New Roman" panose="02020603050405020304" pitchFamily="18" charset="0"/>
              </a:rPr>
              <a:t> </a:t>
            </a:r>
            <a:r>
              <a:rPr lang="en-US" sz="2000" b="1" dirty="0" err="1">
                <a:solidFill>
                  <a:srgbClr val="000099"/>
                </a:solidFill>
                <a:cs typeface="Times New Roman" panose="02020603050405020304" pitchFamily="18" charset="0"/>
              </a:rPr>
              <a:t>xuất</a:t>
            </a:r>
            <a:r>
              <a:rPr lang="en-US" sz="2000" b="1" dirty="0">
                <a:solidFill>
                  <a:srgbClr val="000099"/>
                </a:solidFill>
                <a:cs typeface="Times New Roman" panose="02020603050405020304" pitchFamily="18" charset="0"/>
              </a:rPr>
              <a:t> </a:t>
            </a:r>
            <a:r>
              <a:rPr lang="en-US" sz="2000" b="1" dirty="0" err="1">
                <a:solidFill>
                  <a:srgbClr val="000099"/>
                </a:solidFill>
                <a:cs typeface="Times New Roman" panose="02020603050405020304" pitchFamily="18" charset="0"/>
              </a:rPr>
              <a:t>chính</a:t>
            </a:r>
            <a:r>
              <a:rPr lang="en-US" sz="2000" b="1" dirty="0">
                <a:solidFill>
                  <a:srgbClr val="000099"/>
                </a:solidFill>
                <a:cs typeface="Times New Roman" panose="02020603050405020304" pitchFamily="18" charset="0"/>
              </a:rPr>
              <a:t> </a:t>
            </a:r>
            <a:r>
              <a:rPr lang="en-US" sz="2000" b="1" dirty="0" err="1">
                <a:solidFill>
                  <a:srgbClr val="000099"/>
                </a:solidFill>
                <a:cs typeface="Times New Roman" panose="02020603050405020304" pitchFamily="18" charset="0"/>
              </a:rPr>
              <a:t>trong</a:t>
            </a:r>
            <a:r>
              <a:rPr lang="en-US" sz="2000" b="1" dirty="0">
                <a:solidFill>
                  <a:srgbClr val="000099"/>
                </a:solidFill>
                <a:cs typeface="Times New Roman" panose="02020603050405020304" pitchFamily="18" charset="0"/>
              </a:rPr>
              <a:t> </a:t>
            </a:r>
            <a:r>
              <a:rPr lang="en-US" sz="2000" b="1" dirty="0" err="1">
                <a:solidFill>
                  <a:srgbClr val="000099"/>
                </a:solidFill>
                <a:cs typeface="Times New Roman" panose="02020603050405020304" pitchFamily="18" charset="0"/>
              </a:rPr>
              <a:t>nông</a:t>
            </a:r>
            <a:r>
              <a:rPr lang="en-US" sz="2000" b="1" dirty="0">
                <a:solidFill>
                  <a:srgbClr val="000099"/>
                </a:solidFill>
                <a:cs typeface="Times New Roman" panose="02020603050405020304" pitchFamily="18" charset="0"/>
              </a:rPr>
              <a:t> </a:t>
            </a:r>
            <a:r>
              <a:rPr lang="en-US" sz="2000" b="1" dirty="0" err="1">
                <a:solidFill>
                  <a:srgbClr val="000099"/>
                </a:solidFill>
                <a:cs typeface="Times New Roman" panose="02020603050405020304" pitchFamily="18" charset="0"/>
              </a:rPr>
              <a:t>nghiệp</a:t>
            </a:r>
            <a:r>
              <a:rPr lang="en-US" sz="2000" b="1" dirty="0">
                <a:solidFill>
                  <a:srgbClr val="000099"/>
                </a:solidFill>
                <a:cs typeface="Times New Roman" panose="02020603050405020304" pitchFamily="18" charset="0"/>
              </a:rPr>
              <a:t>.</a:t>
            </a:r>
          </a:p>
          <a:p>
            <a:pPr marL="174625" indent="-174625">
              <a:lnSpc>
                <a:spcPct val="190000"/>
              </a:lnSpc>
              <a:spcBef>
                <a:spcPct val="50000"/>
              </a:spcBef>
              <a:buFontTx/>
              <a:buChar char="•"/>
            </a:pP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Lúa</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gạo</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được</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trồng</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nhiều</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nhất</a:t>
            </a:r>
            <a:r>
              <a:rPr lang="en-US" sz="2000" b="1" dirty="0">
                <a:solidFill>
                  <a:srgbClr val="800000"/>
                </a:solidFill>
                <a:cs typeface="Times New Roman" panose="02020603050405020304" pitchFamily="18" charset="0"/>
              </a:rPr>
              <a:t> ở </a:t>
            </a:r>
            <a:r>
              <a:rPr lang="en-US" sz="2000" b="1" dirty="0" err="1">
                <a:solidFill>
                  <a:srgbClr val="800000"/>
                </a:solidFill>
                <a:cs typeface="Times New Roman" panose="02020603050405020304" pitchFamily="18" charset="0"/>
              </a:rPr>
              <a:t>các</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đồng</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bằng</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cây</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công</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nghiệp</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lâu</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năm</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được</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trồng</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nhiều</a:t>
            </a:r>
            <a:r>
              <a:rPr lang="en-US" sz="2000" b="1" dirty="0">
                <a:solidFill>
                  <a:srgbClr val="800000"/>
                </a:solidFill>
                <a:cs typeface="Times New Roman" panose="02020603050405020304" pitchFamily="18" charset="0"/>
              </a:rPr>
              <a:t> ở </a:t>
            </a:r>
            <a:r>
              <a:rPr lang="en-US" sz="2000" b="1" dirty="0" err="1">
                <a:solidFill>
                  <a:srgbClr val="800000"/>
                </a:solidFill>
                <a:cs typeface="Times New Roman" panose="02020603050405020304" pitchFamily="18" charset="0"/>
              </a:rPr>
              <a:t>vùng</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núi</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và</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cao</a:t>
            </a:r>
            <a:r>
              <a:rPr lang="en-US" sz="2000" b="1" dirty="0">
                <a:solidFill>
                  <a:srgbClr val="800000"/>
                </a:solidFill>
                <a:cs typeface="Times New Roman" panose="02020603050405020304" pitchFamily="18" charset="0"/>
              </a:rPr>
              <a:t> </a:t>
            </a:r>
            <a:r>
              <a:rPr lang="en-US" sz="2000" b="1" dirty="0" err="1">
                <a:solidFill>
                  <a:srgbClr val="800000"/>
                </a:solidFill>
                <a:cs typeface="Times New Roman" panose="02020603050405020304" pitchFamily="18" charset="0"/>
              </a:rPr>
              <a:t>nguyên</a:t>
            </a:r>
            <a:r>
              <a:rPr lang="en-US" sz="2000" b="1" dirty="0">
                <a:solidFill>
                  <a:srgbClr val="800000"/>
                </a:solidFill>
                <a:cs typeface="Times New Roman" panose="02020603050405020304" pitchFamily="18" charset="0"/>
              </a:rPr>
              <a:t>.</a:t>
            </a:r>
          </a:p>
          <a:p>
            <a:pPr marL="174625" indent="-174625">
              <a:lnSpc>
                <a:spcPct val="190000"/>
              </a:lnSpc>
              <a:spcBef>
                <a:spcPct val="50000"/>
              </a:spcBef>
              <a:buFontTx/>
              <a:buChar char="•"/>
            </a:pP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Trâu</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bò</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được</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nuôi</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nhiều</a:t>
            </a:r>
            <a:r>
              <a:rPr lang="en-US" sz="2000" b="1" dirty="0">
                <a:solidFill>
                  <a:srgbClr val="006600"/>
                </a:solidFill>
                <a:cs typeface="Times New Roman" panose="02020603050405020304" pitchFamily="18" charset="0"/>
              </a:rPr>
              <a:t> ở </a:t>
            </a:r>
            <a:r>
              <a:rPr lang="en-US" sz="2000" b="1" dirty="0" err="1">
                <a:solidFill>
                  <a:srgbClr val="006600"/>
                </a:solidFill>
                <a:cs typeface="Times New Roman" panose="02020603050405020304" pitchFamily="18" charset="0"/>
              </a:rPr>
              <a:t>vùng</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núi</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lợn</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và</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gia</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cầm</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được</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nuôi</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nhiều</a:t>
            </a:r>
            <a:r>
              <a:rPr lang="en-US" sz="2000" b="1" dirty="0">
                <a:solidFill>
                  <a:srgbClr val="006600"/>
                </a:solidFill>
                <a:cs typeface="Times New Roman" panose="02020603050405020304" pitchFamily="18" charset="0"/>
              </a:rPr>
              <a:t> ở </a:t>
            </a:r>
            <a:r>
              <a:rPr lang="en-US" sz="2000" b="1" dirty="0" err="1">
                <a:solidFill>
                  <a:srgbClr val="006600"/>
                </a:solidFill>
                <a:cs typeface="Times New Roman" panose="02020603050405020304" pitchFamily="18" charset="0"/>
              </a:rPr>
              <a:t>đồng</a:t>
            </a:r>
            <a:r>
              <a:rPr lang="en-US" sz="2000" b="1" dirty="0">
                <a:solidFill>
                  <a:srgbClr val="006600"/>
                </a:solidFill>
                <a:cs typeface="Times New Roman" panose="02020603050405020304" pitchFamily="18" charset="0"/>
              </a:rPr>
              <a:t> </a:t>
            </a:r>
            <a:r>
              <a:rPr lang="en-US" sz="2000" b="1" dirty="0" err="1">
                <a:solidFill>
                  <a:srgbClr val="006600"/>
                </a:solidFill>
                <a:cs typeface="Times New Roman" panose="02020603050405020304" pitchFamily="18" charset="0"/>
              </a:rPr>
              <a:t>bằng</a:t>
            </a:r>
            <a:endParaRPr lang="en-US" sz="2000" b="1" dirty="0">
              <a:solidFill>
                <a:srgbClr val="006600"/>
              </a:solidFill>
              <a:cs typeface="Times New Roman" panose="02020603050405020304" pitchFamily="18" charset="0"/>
            </a:endParaRPr>
          </a:p>
        </p:txBody>
      </p:sp>
      <p:sp>
        <p:nvSpPr>
          <p:cNvPr id="21509" name="WordArt 5"/>
          <p:cNvSpPr>
            <a:spLocks noChangeArrowheads="1" noChangeShapeType="1" noTextEdit="1"/>
          </p:cNvSpPr>
          <p:nvPr/>
        </p:nvSpPr>
        <p:spPr bwMode="auto">
          <a:xfrm>
            <a:off x="3182938" y="1752600"/>
            <a:ext cx="3089275" cy="798513"/>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b="1" kern="10">
                <a:ln w="9525">
                  <a:round/>
                  <a:headEnd/>
                  <a:tailEnd/>
                </a:ln>
                <a:gradFill rotWithShape="1">
                  <a:gsLst>
                    <a:gs pos="0">
                      <a:srgbClr val="FFFFCC"/>
                    </a:gs>
                    <a:gs pos="100000">
                      <a:srgbClr val="FF9999"/>
                    </a:gs>
                  </a:gsLst>
                  <a:lin ang="5400000" scaled="1"/>
                </a:gradFill>
                <a:cs typeface="Times New Roman" panose="02020603050405020304" pitchFamily="18" charset="0"/>
              </a:rPr>
              <a:t>BÀI HỌC</a:t>
            </a:r>
          </a:p>
        </p:txBody>
      </p:sp>
      <p:pic>
        <p:nvPicPr>
          <p:cNvPr id="18438" name="Picture 6" descr="wpe5"/>
          <p:cNvPicPr>
            <a:picLocks noChangeAspect="1" noChangeArrowheads="1"/>
          </p:cNvPicPr>
          <p:nvPr/>
        </p:nvPicPr>
        <p:blipFill>
          <a:blip r:embed="rId2"/>
          <a:srcRect/>
          <a:stretch>
            <a:fillRect/>
          </a:stretch>
        </p:blipFill>
        <p:spPr bwMode="auto">
          <a:xfrm>
            <a:off x="-252413" y="914400"/>
            <a:ext cx="2462213" cy="1962150"/>
          </a:xfrm>
          <a:prstGeom prst="rect">
            <a:avLst/>
          </a:prstGeom>
          <a:noFill/>
          <a:ln w="9525">
            <a:noFill/>
            <a:miter lim="800000"/>
            <a:headEnd/>
            <a:tailEnd/>
          </a:ln>
        </p:spPr>
      </p:pic>
      <p:pic>
        <p:nvPicPr>
          <p:cNvPr id="18439" name="Picture 7" descr="wpe5"/>
          <p:cNvPicPr>
            <a:picLocks noChangeAspect="1" noChangeArrowheads="1"/>
          </p:cNvPicPr>
          <p:nvPr/>
        </p:nvPicPr>
        <p:blipFill>
          <a:blip r:embed="rId2"/>
          <a:srcRect/>
          <a:stretch>
            <a:fillRect/>
          </a:stretch>
        </p:blipFill>
        <p:spPr bwMode="auto">
          <a:xfrm>
            <a:off x="6834188" y="5486400"/>
            <a:ext cx="2462212" cy="1962150"/>
          </a:xfrm>
          <a:prstGeom prst="rect">
            <a:avLst/>
          </a:prstGeom>
          <a:noFill/>
          <a:ln w="9525">
            <a:noFill/>
            <a:miter lim="800000"/>
            <a:headEnd/>
            <a:tailEnd/>
          </a:ln>
        </p:spPr>
      </p:pic>
      <p:pic>
        <p:nvPicPr>
          <p:cNvPr id="21512" name="Picture 8" descr="zeichen9"/>
          <p:cNvPicPr>
            <a:picLocks noChangeAspect="1" noChangeArrowheads="1" noCrop="1"/>
          </p:cNvPicPr>
          <p:nvPr/>
        </p:nvPicPr>
        <p:blipFill>
          <a:blip r:embed="rId3"/>
          <a:srcRect/>
          <a:stretch>
            <a:fillRect/>
          </a:stretch>
        </p:blipFill>
        <p:spPr bwMode="auto">
          <a:xfrm>
            <a:off x="1952625" y="1266825"/>
            <a:ext cx="496888" cy="638175"/>
          </a:xfrm>
          <a:prstGeom prst="rect">
            <a:avLst/>
          </a:prstGeom>
          <a:noFill/>
          <a:ln w="9525">
            <a:noFill/>
            <a:miter lim="800000"/>
            <a:headEnd/>
            <a:tailEnd/>
          </a:ln>
        </p:spPr>
      </p:pic>
      <p:sp>
        <p:nvSpPr>
          <p:cNvPr id="18441" name="WordArt 10"/>
          <p:cNvSpPr>
            <a:spLocks noChangeArrowheads="1" noChangeShapeType="1" noTextEdit="1"/>
          </p:cNvSpPr>
          <p:nvPr/>
        </p:nvSpPr>
        <p:spPr bwMode="auto">
          <a:xfrm>
            <a:off x="2895600" y="609600"/>
            <a:ext cx="23336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Nông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linds(horizontal)">
                                      <p:cBhvr>
                                        <p:cTn id="7" dur="500"/>
                                        <p:tgtEl>
                                          <p:spTgt spid="215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blinds(horizontal)">
                                      <p:cBhvr>
                                        <p:cTn id="10" dur="500"/>
                                        <p:tgtEl>
                                          <p:spTgt spid="215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dissolve">
                                      <p:cBhvr>
                                        <p:cTn id="15" dur="500"/>
                                        <p:tgtEl>
                                          <p:spTgt spid="21509"/>
                                        </p:tgtEl>
                                      </p:cBhvr>
                                    </p:animEffect>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1508"/>
                                        </p:tgtEl>
                                        <p:attrNameLst>
                                          <p:attrName>style.visibility</p:attrName>
                                        </p:attrNameLst>
                                      </p:cBhvr>
                                      <p:to>
                                        <p:strVal val="visible"/>
                                      </p:to>
                                    </p:set>
                                    <p:anim calcmode="discrete" valueType="clr">
                                      <p:cBhvr override="childStyle">
                                        <p:cTn id="19"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508"/>
                                        </p:tgtEl>
                                        <p:attrNameLst>
                                          <p:attrName>fillcolor</p:attrName>
                                        </p:attrNameLst>
                                      </p:cBhvr>
                                      <p:tavLst>
                                        <p:tav tm="0">
                                          <p:val>
                                            <p:clrVal>
                                              <a:schemeClr val="accent2"/>
                                            </p:clrVal>
                                          </p:val>
                                        </p:tav>
                                        <p:tav tm="50000">
                                          <p:val>
                                            <p:clrVal>
                                              <a:schemeClr val="hlink"/>
                                            </p:clrVal>
                                          </p:val>
                                        </p:tav>
                                      </p:tavLst>
                                    </p:anim>
                                    <p:set>
                                      <p:cBhvr>
                                        <p:cTn id="21" dur="80"/>
                                        <p:tgtEl>
                                          <p:spTgt spid="21508"/>
                                        </p:tgtEl>
                                        <p:attrNameLst>
                                          <p:attrName>fill.type</p:attrName>
                                        </p:attrNameLst>
                                      </p:cBhvr>
                                      <p:to>
                                        <p:strVal val="solid"/>
                                      </p:to>
                                    </p:set>
                                  </p:childTnLst>
                                </p:cTn>
                              </p:par>
                              <p:par>
                                <p:cTn id="22" presetID="20" presetClass="entr" presetSubtype="0" fill="hold" grpId="0" nodeType="withEffect">
                                  <p:stCondLst>
                                    <p:cond delay="0"/>
                                  </p:stCondLst>
                                  <p:childTnLst>
                                    <p:set>
                                      <p:cBhvr>
                                        <p:cTn id="23" dur="1" fill="hold">
                                          <p:stCondLst>
                                            <p:cond delay="0"/>
                                          </p:stCondLst>
                                        </p:cTn>
                                        <p:tgtEl>
                                          <p:spTgt spid="21506"/>
                                        </p:tgtEl>
                                        <p:attrNameLst>
                                          <p:attrName>style.visibility</p:attrName>
                                        </p:attrNameLst>
                                      </p:cBhvr>
                                      <p:to>
                                        <p:strVal val="visible"/>
                                      </p:to>
                                    </p:set>
                                    <p:animEffect transition="in" filter="wedge">
                                      <p:cBhvr>
                                        <p:cTn id="24" dur="5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p:bldP spid="21508" grpId="0"/>
      <p:bldP spid="215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2113" y="1905000"/>
            <a:ext cx="8545512" cy="2268538"/>
          </a:xfrm>
          <a:prstGeom prst="rect">
            <a:avLst/>
          </a:prstGeom>
          <a:solidFill>
            <a:schemeClr val="bg1"/>
          </a:solidFill>
          <a:ln w="38100">
            <a:solidFill>
              <a:srgbClr val="990033"/>
            </a:solidFill>
            <a:miter lim="800000"/>
            <a:headEnd/>
            <a:tailEnd/>
          </a:ln>
        </p:spPr>
        <p:txBody>
          <a:bodyPr wrap="none" anchor="ctr"/>
          <a:lstStyle/>
          <a:p>
            <a:endParaRPr lang="en-US">
              <a:cs typeface="Times New Roman" panose="02020603050405020304" pitchFamily="18" charset="0"/>
            </a:endParaRPr>
          </a:p>
        </p:txBody>
      </p:sp>
      <p:sp>
        <p:nvSpPr>
          <p:cNvPr id="23555" name="WordArt 3"/>
          <p:cNvSpPr>
            <a:spLocks noChangeArrowheads="1" noChangeShapeType="1" noTextEdit="1"/>
          </p:cNvSpPr>
          <p:nvPr/>
        </p:nvSpPr>
        <p:spPr bwMode="auto">
          <a:xfrm>
            <a:off x="3024188" y="415925"/>
            <a:ext cx="3089275" cy="798513"/>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b="1" kern="10">
                <a:ln w="9525">
                  <a:round/>
                  <a:headEnd/>
                  <a:tailEnd/>
                </a:ln>
                <a:gradFill rotWithShape="1">
                  <a:gsLst>
                    <a:gs pos="0">
                      <a:srgbClr val="FFFFCC"/>
                    </a:gs>
                    <a:gs pos="100000">
                      <a:srgbClr val="FF9999"/>
                    </a:gs>
                  </a:gsLst>
                  <a:lin ang="5400000" scaled="1"/>
                </a:gradFill>
                <a:cs typeface="Times New Roman" panose="02020603050405020304" pitchFamily="18" charset="0"/>
              </a:rPr>
              <a:t>VỀ NHÀ</a:t>
            </a:r>
          </a:p>
        </p:txBody>
      </p:sp>
      <p:sp>
        <p:nvSpPr>
          <p:cNvPr id="23556" name="Text Box 4"/>
          <p:cNvSpPr txBox="1">
            <a:spLocks noChangeArrowheads="1"/>
          </p:cNvSpPr>
          <p:nvPr/>
        </p:nvSpPr>
        <p:spPr bwMode="auto">
          <a:xfrm>
            <a:off x="752475" y="1974850"/>
            <a:ext cx="7989888" cy="1982788"/>
          </a:xfrm>
          <a:prstGeom prst="rect">
            <a:avLst/>
          </a:prstGeom>
          <a:noFill/>
          <a:ln w="9525">
            <a:noFill/>
            <a:miter lim="800000"/>
            <a:headEnd/>
            <a:tailEnd/>
          </a:ln>
        </p:spPr>
        <p:txBody>
          <a:bodyPr>
            <a:spAutoFit/>
          </a:bodyPr>
          <a:lstStyle/>
          <a:p>
            <a:pPr marL="174625" indent="-174625">
              <a:lnSpc>
                <a:spcPct val="190000"/>
              </a:lnSpc>
              <a:spcBef>
                <a:spcPct val="50000"/>
              </a:spcBef>
            </a:pPr>
            <a:r>
              <a:rPr lang="en-US" sz="2000" b="1">
                <a:solidFill>
                  <a:srgbClr val="000099"/>
                </a:solidFill>
                <a:cs typeface="Times New Roman" panose="02020603050405020304" pitchFamily="18" charset="0"/>
              </a:rPr>
              <a:t>1 – Học thuộc bài học, nắm được những điểm chính về nông nghiệp nước ta</a:t>
            </a:r>
            <a:endParaRPr lang="en-US" sz="2000" b="1">
              <a:cs typeface="Times New Roman" panose="02020603050405020304" pitchFamily="18" charset="0"/>
            </a:endParaRPr>
          </a:p>
          <a:p>
            <a:pPr marL="174625" indent="-174625" algn="justLow">
              <a:lnSpc>
                <a:spcPct val="190000"/>
              </a:lnSpc>
              <a:spcBef>
                <a:spcPct val="50000"/>
              </a:spcBef>
            </a:pPr>
            <a:r>
              <a:rPr lang="en-US" sz="2000" b="1">
                <a:solidFill>
                  <a:srgbClr val="006600"/>
                </a:solidFill>
                <a:cs typeface="Times New Roman" panose="02020603050405020304" pitchFamily="18" charset="0"/>
              </a:rPr>
              <a:t>2 – Sưu tầm thêm một số hình ảnh về nông nghiệp</a:t>
            </a:r>
          </a:p>
        </p:txBody>
      </p:sp>
      <p:pic>
        <p:nvPicPr>
          <p:cNvPr id="23557" name="Picture 5" descr="story"/>
          <p:cNvPicPr>
            <a:picLocks noChangeAspect="1" noChangeArrowheads="1"/>
          </p:cNvPicPr>
          <p:nvPr/>
        </p:nvPicPr>
        <p:blipFill>
          <a:blip r:embed="rId2"/>
          <a:srcRect/>
          <a:stretch>
            <a:fillRect/>
          </a:stretch>
        </p:blipFill>
        <p:spPr bwMode="auto">
          <a:xfrm>
            <a:off x="6945313" y="4514850"/>
            <a:ext cx="2198687" cy="2343150"/>
          </a:xfrm>
          <a:prstGeom prst="rect">
            <a:avLst/>
          </a:prstGeom>
          <a:noFill/>
          <a:ln w="9525">
            <a:noFill/>
            <a:miter lim="800000"/>
            <a:headEnd/>
            <a:tailEnd/>
          </a:ln>
        </p:spPr>
      </p:pic>
      <p:pic>
        <p:nvPicPr>
          <p:cNvPr id="23558" name="Picture 6" descr="story"/>
          <p:cNvPicPr>
            <a:picLocks noChangeAspect="1" noChangeArrowheads="1"/>
          </p:cNvPicPr>
          <p:nvPr/>
        </p:nvPicPr>
        <p:blipFill>
          <a:blip r:embed="rId2"/>
          <a:srcRect/>
          <a:stretch>
            <a:fillRect/>
          </a:stretch>
        </p:blipFill>
        <p:spPr bwMode="auto">
          <a:xfrm>
            <a:off x="0" y="4514850"/>
            <a:ext cx="2198688" cy="234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dissolve">
                                      <p:cBhvr>
                                        <p:cTn id="7" dur="500"/>
                                        <p:tgtEl>
                                          <p:spTgt spid="235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dissolve">
                                      <p:cBhvr>
                                        <p:cTn id="10" dur="500"/>
                                        <p:tgtEl>
                                          <p:spTgt spid="2355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dissolve">
                                      <p:cBhvr>
                                        <p:cTn id="13" dur="500"/>
                                        <p:tgtEl>
                                          <p:spTgt spid="23556"/>
                                        </p:tgtEl>
                                      </p:cBhvr>
                                    </p:animEffect>
                                  </p:childTnLst>
                                </p:cTn>
                              </p:par>
                              <p:par>
                                <p:cTn id="14" presetID="9" presetClass="entr" presetSubtype="0" fill="hold" nodeType="withEffect">
                                  <p:stCondLst>
                                    <p:cond delay="0"/>
                                  </p:stCondLst>
                                  <p:childTnLst>
                                    <p:set>
                                      <p:cBhvr>
                                        <p:cTn id="15" dur="1" fill="hold">
                                          <p:stCondLst>
                                            <p:cond delay="0"/>
                                          </p:stCondLst>
                                        </p:cTn>
                                        <p:tgtEl>
                                          <p:spTgt spid="23557"/>
                                        </p:tgtEl>
                                        <p:attrNameLst>
                                          <p:attrName>style.visibility</p:attrName>
                                        </p:attrNameLst>
                                      </p:cBhvr>
                                      <p:to>
                                        <p:strVal val="visible"/>
                                      </p:to>
                                    </p:set>
                                    <p:animEffect transition="in" filter="dissolve">
                                      <p:cBhvr>
                                        <p:cTn id="16" dur="500"/>
                                        <p:tgtEl>
                                          <p:spTgt spid="23557"/>
                                        </p:tgtEl>
                                      </p:cBhvr>
                                    </p:animEffect>
                                  </p:childTnLst>
                                </p:cTn>
                              </p:par>
                              <p:par>
                                <p:cTn id="17" presetID="9" presetClass="entr" presetSubtype="0" fill="hold" nodeType="withEffect">
                                  <p:stCondLst>
                                    <p:cond delay="0"/>
                                  </p:stCondLst>
                                  <p:childTnLst>
                                    <p:set>
                                      <p:cBhvr>
                                        <p:cTn id="18" dur="1" fill="hold">
                                          <p:stCondLst>
                                            <p:cond delay="0"/>
                                          </p:stCondLst>
                                        </p:cTn>
                                        <p:tgtEl>
                                          <p:spTgt spid="23558"/>
                                        </p:tgtEl>
                                        <p:attrNameLst>
                                          <p:attrName>style.visibility</p:attrName>
                                        </p:attrNameLst>
                                      </p:cBhvr>
                                      <p:to>
                                        <p:strVal val="visible"/>
                                      </p:to>
                                    </p:set>
                                    <p:animEffect transition="in" filter="dissolve">
                                      <p:cBhvr>
                                        <p:cTn id="19"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651250" y="3276600"/>
            <a:ext cx="3033713" cy="954088"/>
          </a:xfrm>
          <a:prstGeom prst="rect">
            <a:avLst/>
          </a:prstGeom>
          <a:noFill/>
          <a:ln w="9525">
            <a:noFill/>
            <a:miter lim="800000"/>
            <a:headEnd/>
            <a:tailEnd/>
          </a:ln>
        </p:spPr>
        <p:txBody>
          <a:bodyPr>
            <a:spAutoFit/>
          </a:bodyPr>
          <a:lstStyle/>
          <a:p>
            <a:pPr>
              <a:spcBef>
                <a:spcPct val="50000"/>
              </a:spcBef>
            </a:pPr>
            <a:r>
              <a:rPr lang="en-US" sz="2800" b="1">
                <a:solidFill>
                  <a:srgbClr val="006600"/>
                </a:solidFill>
                <a:cs typeface="Times New Roman" panose="02020603050405020304" pitchFamily="18" charset="0"/>
              </a:rPr>
              <a:t>CÁNH ĐỒNG LÚA</a:t>
            </a:r>
          </a:p>
        </p:txBody>
      </p:sp>
      <p:pic>
        <p:nvPicPr>
          <p:cNvPr id="6147" name="Picture 3" descr="images99134_canhdonglua270803"/>
          <p:cNvPicPr>
            <a:picLocks noChangeAspect="1" noChangeArrowheads="1"/>
          </p:cNvPicPr>
          <p:nvPr/>
        </p:nvPicPr>
        <p:blipFill>
          <a:blip r:embed="rId2"/>
          <a:srcRect/>
          <a:stretch>
            <a:fillRect/>
          </a:stretch>
        </p:blipFill>
        <p:spPr bwMode="auto">
          <a:xfrm>
            <a:off x="2660650" y="2301875"/>
            <a:ext cx="4114800" cy="2651125"/>
          </a:xfrm>
          <a:prstGeom prst="rect">
            <a:avLst/>
          </a:prstGeom>
          <a:noFill/>
          <a:ln w="9525">
            <a:solidFill>
              <a:schemeClr val="accent2"/>
            </a:solidFill>
            <a:miter lim="800000"/>
            <a:headEnd/>
            <a:tailEnd/>
          </a:ln>
        </p:spPr>
      </p:pic>
      <p:pic>
        <p:nvPicPr>
          <p:cNvPr id="6148" name="Picture 4" descr="images273365_cantho25"/>
          <p:cNvPicPr>
            <a:picLocks noChangeAspect="1" noChangeArrowheads="1"/>
          </p:cNvPicPr>
          <p:nvPr/>
        </p:nvPicPr>
        <p:blipFill>
          <a:blip r:embed="rId3"/>
          <a:srcRect/>
          <a:stretch>
            <a:fillRect/>
          </a:stretch>
        </p:blipFill>
        <p:spPr bwMode="auto">
          <a:xfrm>
            <a:off x="2667000" y="2311400"/>
            <a:ext cx="4121150" cy="2641600"/>
          </a:xfrm>
          <a:prstGeom prst="rect">
            <a:avLst/>
          </a:prstGeom>
          <a:noFill/>
          <a:ln w="9525">
            <a:solidFill>
              <a:schemeClr val="accent2"/>
            </a:solidFill>
            <a:miter lim="800000"/>
            <a:headEnd/>
            <a:tailEnd/>
          </a:ln>
        </p:spPr>
      </p:pic>
      <p:pic>
        <p:nvPicPr>
          <p:cNvPr id="6149" name="Picture 5" descr="cay%20Lua"/>
          <p:cNvPicPr>
            <a:picLocks noChangeAspect="1" noChangeArrowheads="1"/>
          </p:cNvPicPr>
          <p:nvPr/>
        </p:nvPicPr>
        <p:blipFill>
          <a:blip r:embed="rId4"/>
          <a:srcRect/>
          <a:stretch>
            <a:fillRect/>
          </a:stretch>
        </p:blipFill>
        <p:spPr bwMode="auto">
          <a:xfrm>
            <a:off x="2965450" y="1905000"/>
            <a:ext cx="3630613" cy="2832100"/>
          </a:xfrm>
          <a:prstGeom prst="rect">
            <a:avLst/>
          </a:prstGeom>
          <a:noFill/>
          <a:ln w="9525">
            <a:solidFill>
              <a:schemeClr val="accent2"/>
            </a:solidFill>
            <a:miter lim="800000"/>
            <a:headEnd/>
            <a:tailEnd/>
          </a:ln>
        </p:spPr>
      </p:pic>
      <p:pic>
        <p:nvPicPr>
          <p:cNvPr id="6150" name="Picture 6" descr="non-3"/>
          <p:cNvPicPr>
            <a:picLocks noChangeAspect="1" noChangeArrowheads="1"/>
          </p:cNvPicPr>
          <p:nvPr/>
        </p:nvPicPr>
        <p:blipFill>
          <a:blip r:embed="rId5"/>
          <a:srcRect/>
          <a:stretch>
            <a:fillRect/>
          </a:stretch>
        </p:blipFill>
        <p:spPr bwMode="auto">
          <a:xfrm>
            <a:off x="2965450" y="1905000"/>
            <a:ext cx="3567113" cy="282575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heckerboard(across)">
                                      <p:cBhvr>
                                        <p:cTn id="7" dur="500"/>
                                        <p:tgtEl>
                                          <p:spTgt spid="6147"/>
                                        </p:tgtEl>
                                      </p:cBhvr>
                                    </p:animEffect>
                                  </p:childTnLst>
                                </p:cTn>
                              </p:par>
                              <p:par>
                                <p:cTn id="8" presetID="56" presetClass="path" presetSubtype="0" accel="50000" decel="50000" fill="hold" nodeType="withEffect">
                                  <p:stCondLst>
                                    <p:cond delay="0"/>
                                  </p:stCondLst>
                                  <p:childTnLst>
                                    <p:animMotion origin="layout" path="M 8.14494E-7 -4.07407E-6 L -0.2591 -0.25787 " pathEditMode="relative" rAng="0" ptsTypes="AA">
                                      <p:cBhvr>
                                        <p:cTn id="9" dur="2000" fill="hold"/>
                                        <p:tgtEl>
                                          <p:spTgt spid="6147"/>
                                        </p:tgtEl>
                                        <p:attrNameLst>
                                          <p:attrName>ppt_x</p:attrName>
                                          <p:attrName>ppt_y</p:attrName>
                                        </p:attrNameLst>
                                      </p:cBhvr>
                                      <p:rCtr x="-13000" y="-12900"/>
                                    </p:animMotion>
                                  </p:childTnLst>
                                </p:cTn>
                              </p:par>
                              <p:par>
                                <p:cTn id="10" presetID="5" presetClass="entr" presetSubtype="10"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checkerboard(across)">
                                      <p:cBhvr>
                                        <p:cTn id="12" dur="500"/>
                                        <p:tgtEl>
                                          <p:spTgt spid="6148"/>
                                        </p:tgtEl>
                                      </p:cBhvr>
                                    </p:animEffect>
                                  </p:childTnLst>
                                </p:cTn>
                              </p:par>
                              <p:par>
                                <p:cTn id="13" presetID="56" presetClass="path" presetSubtype="0" accel="50000" decel="50000" fill="hold" nodeType="withEffect">
                                  <p:stCondLst>
                                    <p:cond delay="0"/>
                                  </p:stCondLst>
                                  <p:childTnLst>
                                    <p:animMotion origin="layout" path="M 4.81E-7 1.85185E-6 L 0.2328 -0.25602 " pathEditMode="relative" rAng="0" ptsTypes="AA">
                                      <p:cBhvr>
                                        <p:cTn id="14" dur="2000" fill="hold"/>
                                        <p:tgtEl>
                                          <p:spTgt spid="6148"/>
                                        </p:tgtEl>
                                        <p:attrNameLst>
                                          <p:attrName>ppt_x</p:attrName>
                                          <p:attrName>ppt_y</p:attrName>
                                        </p:attrNameLst>
                                      </p:cBhvr>
                                      <p:rCtr x="11600" y="-12800"/>
                                    </p:animMotion>
                                  </p:childTnLst>
                                </p:cTn>
                              </p:par>
                              <p:par>
                                <p:cTn id="15" presetID="5" presetClass="entr" presetSubtype="10" fill="hold" nodeType="with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checkerboard(across)">
                                      <p:cBhvr>
                                        <p:cTn id="17" dur="500"/>
                                        <p:tgtEl>
                                          <p:spTgt spid="6149"/>
                                        </p:tgtEl>
                                      </p:cBhvr>
                                    </p:animEffect>
                                  </p:childTnLst>
                                </p:cTn>
                              </p:par>
                              <p:par>
                                <p:cTn id="18" presetID="49" presetClass="path" presetSubtype="0" accel="50000" decel="50000" fill="hold" nodeType="withEffect">
                                  <p:stCondLst>
                                    <p:cond delay="0"/>
                                  </p:stCondLst>
                                  <p:childTnLst>
                                    <p:animMotion origin="layout" path="M -8.52974E-7 2.96296E-6 L -0.29614 0.27152 " pathEditMode="relative" rAng="0" ptsTypes="AA">
                                      <p:cBhvr>
                                        <p:cTn id="19" dur="2000" fill="hold"/>
                                        <p:tgtEl>
                                          <p:spTgt spid="6149"/>
                                        </p:tgtEl>
                                        <p:attrNameLst>
                                          <p:attrName>ppt_x</p:attrName>
                                          <p:attrName>ppt_y</p:attrName>
                                        </p:attrNameLst>
                                      </p:cBhvr>
                                      <p:rCtr x="-14800" y="13600"/>
                                    </p:animMotion>
                                  </p:childTnLst>
                                </p:cTn>
                              </p:par>
                              <p:par>
                                <p:cTn id="20" presetID="5" presetClass="entr" presetSubtype="10" fill="hold" nodeType="with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checkerboard(across)">
                                      <p:cBhvr>
                                        <p:cTn id="22" dur="500"/>
                                        <p:tgtEl>
                                          <p:spTgt spid="6150"/>
                                        </p:tgtEl>
                                      </p:cBhvr>
                                    </p:animEffect>
                                  </p:childTnLst>
                                </p:cTn>
                              </p:par>
                              <p:par>
                                <p:cTn id="23" presetID="49" presetClass="path" presetSubtype="0" accel="50000" decel="50000" fill="hold" nodeType="withEffect">
                                  <p:stCondLst>
                                    <p:cond delay="0"/>
                                  </p:stCondLst>
                                  <p:childTnLst>
                                    <p:animMotion origin="layout" path="M -1.85346E-6 1.85185E-6 L 0.25926 0.28102 " pathEditMode="relative" rAng="0" ptsTypes="AA">
                                      <p:cBhvr>
                                        <p:cTn id="24" dur="2000" fill="hold"/>
                                        <p:tgtEl>
                                          <p:spTgt spid="6150"/>
                                        </p:tgtEl>
                                        <p:attrNameLst>
                                          <p:attrName>ppt_x</p:attrName>
                                          <p:attrName>ppt_y</p:attrName>
                                        </p:attrNameLst>
                                      </p:cBhvr>
                                      <p:rCtr x="13000" y="14100"/>
                                    </p:animMotion>
                                  </p:childTnLst>
                                </p:cTn>
                              </p:par>
                            </p:childTnLst>
                          </p:cTn>
                        </p:par>
                        <p:par>
                          <p:cTn id="25" fill="hold" nodeType="afterGroup">
                            <p:stCondLst>
                              <p:cond delay="2000"/>
                            </p:stCondLst>
                            <p:childTnLst>
                              <p:par>
                                <p:cTn id="26" presetID="3" presetClass="entr" presetSubtype="10" fill="hold" grpId="0" nodeType="after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blinds(horizontal)">
                                      <p:cBhvr>
                                        <p:cTn id="2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rncob"/>
          <p:cNvPicPr>
            <a:picLocks noChangeAspect="1" noChangeArrowheads="1"/>
          </p:cNvPicPr>
          <p:nvPr/>
        </p:nvPicPr>
        <p:blipFill>
          <a:blip r:embed="rId2"/>
          <a:srcRect/>
          <a:stretch>
            <a:fillRect/>
          </a:stretch>
        </p:blipFill>
        <p:spPr bwMode="auto">
          <a:xfrm>
            <a:off x="3857625" y="3425825"/>
            <a:ext cx="2224088" cy="3305175"/>
          </a:xfrm>
          <a:prstGeom prst="rect">
            <a:avLst/>
          </a:prstGeom>
          <a:noFill/>
          <a:ln w="28575">
            <a:solidFill>
              <a:schemeClr val="accent2"/>
            </a:solidFill>
            <a:miter lim="800000"/>
            <a:headEnd/>
            <a:tailEnd/>
          </a:ln>
        </p:spPr>
      </p:pic>
      <p:pic>
        <p:nvPicPr>
          <p:cNvPr id="7171" name="Picture 3" descr="images734765_Cay20ngo202"/>
          <p:cNvPicPr>
            <a:picLocks noChangeAspect="1" noChangeArrowheads="1"/>
          </p:cNvPicPr>
          <p:nvPr/>
        </p:nvPicPr>
        <p:blipFill>
          <a:blip r:embed="rId3"/>
          <a:srcRect/>
          <a:stretch>
            <a:fillRect/>
          </a:stretch>
        </p:blipFill>
        <p:spPr bwMode="auto">
          <a:xfrm>
            <a:off x="182563" y="2054225"/>
            <a:ext cx="3517900" cy="2657475"/>
          </a:xfrm>
          <a:prstGeom prst="rect">
            <a:avLst/>
          </a:prstGeom>
          <a:noFill/>
          <a:ln w="28575">
            <a:solidFill>
              <a:schemeClr val="accent2"/>
            </a:solidFill>
            <a:miter lim="800000"/>
            <a:headEnd/>
            <a:tailEnd/>
          </a:ln>
        </p:spPr>
      </p:pic>
      <p:pic>
        <p:nvPicPr>
          <p:cNvPr id="7172" name="Picture 4" descr="khoaitay"/>
          <p:cNvPicPr>
            <a:picLocks noChangeAspect="1" noChangeArrowheads="1"/>
          </p:cNvPicPr>
          <p:nvPr/>
        </p:nvPicPr>
        <p:blipFill>
          <a:blip r:embed="rId4"/>
          <a:srcRect/>
          <a:stretch>
            <a:fillRect/>
          </a:stretch>
        </p:blipFill>
        <p:spPr bwMode="auto">
          <a:xfrm>
            <a:off x="3827463" y="123825"/>
            <a:ext cx="2352675" cy="1490663"/>
          </a:xfrm>
          <a:prstGeom prst="rect">
            <a:avLst/>
          </a:prstGeom>
          <a:noFill/>
          <a:ln w="28575">
            <a:solidFill>
              <a:schemeClr val="accent2"/>
            </a:solidFill>
            <a:miter lim="800000"/>
            <a:headEnd/>
            <a:tailEnd/>
          </a:ln>
        </p:spPr>
      </p:pic>
      <p:pic>
        <p:nvPicPr>
          <p:cNvPr id="7173" name="Picture 5" descr="11_upload45934-san_km94_5"/>
          <p:cNvPicPr>
            <a:picLocks noChangeAspect="1" noChangeArrowheads="1"/>
          </p:cNvPicPr>
          <p:nvPr/>
        </p:nvPicPr>
        <p:blipFill>
          <a:blip r:embed="rId5"/>
          <a:srcRect/>
          <a:stretch>
            <a:fillRect/>
          </a:stretch>
        </p:blipFill>
        <p:spPr bwMode="auto">
          <a:xfrm>
            <a:off x="6616700" y="2011363"/>
            <a:ext cx="2430463" cy="2633662"/>
          </a:xfrm>
          <a:prstGeom prst="rect">
            <a:avLst/>
          </a:prstGeom>
          <a:noFill/>
          <a:ln w="28575">
            <a:solidFill>
              <a:schemeClr val="accent2"/>
            </a:solidFill>
            <a:miter lim="800000"/>
            <a:headEnd/>
            <a:tailEnd/>
          </a:ln>
        </p:spPr>
      </p:pic>
      <p:sp>
        <p:nvSpPr>
          <p:cNvPr id="7174" name="Text Box 6"/>
          <p:cNvSpPr txBox="1">
            <a:spLocks noChangeArrowheads="1"/>
          </p:cNvSpPr>
          <p:nvPr/>
        </p:nvSpPr>
        <p:spPr bwMode="auto">
          <a:xfrm>
            <a:off x="1195388" y="5264150"/>
            <a:ext cx="1689100" cy="519113"/>
          </a:xfrm>
          <a:prstGeom prst="rect">
            <a:avLst/>
          </a:prstGeom>
          <a:noFill/>
          <a:ln w="9525">
            <a:noFill/>
            <a:miter lim="800000"/>
            <a:headEnd/>
            <a:tailEnd/>
          </a:ln>
        </p:spPr>
        <p:txBody>
          <a:bodyPr>
            <a:spAutoFit/>
          </a:bodyPr>
          <a:lstStyle/>
          <a:p>
            <a:pPr algn="ctr">
              <a:spcBef>
                <a:spcPct val="50000"/>
              </a:spcBef>
            </a:pPr>
            <a:r>
              <a:rPr lang="en-US" sz="2800" b="1">
                <a:solidFill>
                  <a:srgbClr val="006600"/>
                </a:solidFill>
                <a:cs typeface="Times New Roman" panose="02020603050405020304" pitchFamily="18" charset="0"/>
              </a:rPr>
              <a:t>Cây ngô</a:t>
            </a:r>
          </a:p>
        </p:txBody>
      </p:sp>
      <p:sp>
        <p:nvSpPr>
          <p:cNvPr id="7175" name="Text Box 7"/>
          <p:cNvSpPr txBox="1">
            <a:spLocks noChangeArrowheads="1"/>
          </p:cNvSpPr>
          <p:nvPr/>
        </p:nvSpPr>
        <p:spPr bwMode="auto">
          <a:xfrm>
            <a:off x="7000875" y="5213350"/>
            <a:ext cx="1687513" cy="519113"/>
          </a:xfrm>
          <a:prstGeom prst="rect">
            <a:avLst/>
          </a:prstGeom>
          <a:noFill/>
          <a:ln w="9525">
            <a:noFill/>
            <a:miter lim="800000"/>
            <a:headEnd/>
            <a:tailEnd/>
          </a:ln>
        </p:spPr>
        <p:txBody>
          <a:bodyPr>
            <a:spAutoFit/>
          </a:bodyPr>
          <a:lstStyle/>
          <a:p>
            <a:pPr algn="ctr">
              <a:spcBef>
                <a:spcPct val="50000"/>
              </a:spcBef>
            </a:pPr>
            <a:r>
              <a:rPr lang="en-US" sz="2800" b="1">
                <a:solidFill>
                  <a:srgbClr val="006600"/>
                </a:solidFill>
                <a:cs typeface="Times New Roman" panose="02020603050405020304" pitchFamily="18" charset="0"/>
              </a:rPr>
              <a:t>Củ sắn</a:t>
            </a:r>
          </a:p>
        </p:txBody>
      </p:sp>
      <p:sp>
        <p:nvSpPr>
          <p:cNvPr id="7176" name="Text Box 8"/>
          <p:cNvSpPr txBox="1">
            <a:spLocks noChangeArrowheads="1"/>
          </p:cNvSpPr>
          <p:nvPr/>
        </p:nvSpPr>
        <p:spPr bwMode="auto">
          <a:xfrm>
            <a:off x="1563688" y="442913"/>
            <a:ext cx="2162175" cy="523220"/>
          </a:xfrm>
          <a:prstGeom prst="rect">
            <a:avLst/>
          </a:prstGeom>
          <a:noFill/>
          <a:ln w="9525">
            <a:noFill/>
            <a:miter lim="800000"/>
            <a:headEnd/>
            <a:tailEnd/>
          </a:ln>
        </p:spPr>
        <p:txBody>
          <a:bodyPr>
            <a:spAutoFit/>
          </a:bodyPr>
          <a:lstStyle/>
          <a:p>
            <a:pPr algn="ctr">
              <a:spcBef>
                <a:spcPct val="50000"/>
              </a:spcBef>
            </a:pPr>
            <a:r>
              <a:rPr lang="en-US" sz="2800" b="1">
                <a:solidFill>
                  <a:srgbClr val="006600"/>
                </a:solidFill>
                <a:cs typeface="Times New Roman" panose="02020603050405020304" pitchFamily="18" charset="0"/>
              </a:rPr>
              <a:t>Củ khoai tây</a:t>
            </a:r>
          </a:p>
        </p:txBody>
      </p:sp>
      <p:sp>
        <p:nvSpPr>
          <p:cNvPr id="7177" name="Line 9"/>
          <p:cNvSpPr>
            <a:spLocks noChangeShapeType="1"/>
          </p:cNvSpPr>
          <p:nvPr/>
        </p:nvSpPr>
        <p:spPr bwMode="auto">
          <a:xfrm>
            <a:off x="0" y="1828800"/>
            <a:ext cx="6392863" cy="0"/>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7178" name="Line 10"/>
          <p:cNvSpPr>
            <a:spLocks noChangeShapeType="1"/>
          </p:cNvSpPr>
          <p:nvPr/>
        </p:nvSpPr>
        <p:spPr bwMode="auto">
          <a:xfrm flipV="1">
            <a:off x="6405563" y="0"/>
            <a:ext cx="0" cy="1828800"/>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7179" name="Line 11"/>
          <p:cNvSpPr>
            <a:spLocks noChangeShapeType="1"/>
          </p:cNvSpPr>
          <p:nvPr/>
        </p:nvSpPr>
        <p:spPr bwMode="auto">
          <a:xfrm>
            <a:off x="6405563" y="1816100"/>
            <a:ext cx="0" cy="5041900"/>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7180" name="Line 12"/>
          <p:cNvSpPr>
            <a:spLocks noChangeShapeType="1"/>
          </p:cNvSpPr>
          <p:nvPr/>
        </p:nvSpPr>
        <p:spPr bwMode="auto">
          <a:xfrm>
            <a:off x="3919538" y="1854200"/>
            <a:ext cx="0" cy="1339850"/>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7181" name="Line 13"/>
          <p:cNvSpPr>
            <a:spLocks noChangeShapeType="1"/>
          </p:cNvSpPr>
          <p:nvPr/>
        </p:nvSpPr>
        <p:spPr bwMode="auto">
          <a:xfrm>
            <a:off x="3895725" y="3168650"/>
            <a:ext cx="2476500" cy="0"/>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7182" name="WordArt 14"/>
          <p:cNvSpPr>
            <a:spLocks noChangeArrowheads="1" noChangeShapeType="1" noTextEdit="1"/>
          </p:cNvSpPr>
          <p:nvPr/>
        </p:nvSpPr>
        <p:spPr bwMode="auto">
          <a:xfrm>
            <a:off x="4157663" y="2117725"/>
            <a:ext cx="2092325" cy="647700"/>
          </a:xfrm>
          <a:prstGeom prst="rect">
            <a:avLst/>
          </a:prstGeom>
        </p:spPr>
        <p:txBody>
          <a:bodyPr wrap="none" fromWordArt="1">
            <a:prstTxWarp prst="textPlain">
              <a:avLst>
                <a:gd name="adj" fmla="val 50000"/>
              </a:avLst>
            </a:prstTxWarp>
          </a:bodyPr>
          <a:lstStyle/>
          <a:p>
            <a:pPr algn="ctr"/>
            <a:r>
              <a:rPr lang="en-US" sz="3600" i="1" kern="10">
                <a:ln w="9525">
                  <a:solidFill>
                    <a:srgbClr val="FF3300"/>
                  </a:solidFill>
                  <a:round/>
                  <a:headEnd/>
                  <a:tailEnd/>
                </a:ln>
                <a:solidFill>
                  <a:srgbClr val="FFFFFF"/>
                </a:solidFill>
                <a:effectLst>
                  <a:outerShdw dist="35921" dir="2700000" algn="ctr" rotWithShape="0">
                    <a:srgbClr val="808080">
                      <a:alpha val="79999"/>
                    </a:srgbClr>
                  </a:outerShdw>
                </a:effectLst>
                <a:cs typeface="Times New Roman" panose="02020603050405020304" pitchFamily="18" charset="0"/>
              </a:rPr>
              <a:t>HOA MÀU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2000" fill="hold"/>
                                        <p:tgtEl>
                                          <p:spTgt spid="7171"/>
                                        </p:tgtEl>
                                        <p:attrNameLst>
                                          <p:attrName>ppt_x</p:attrName>
                                        </p:attrNameLst>
                                      </p:cBhvr>
                                      <p:tavLst>
                                        <p:tav tm="0">
                                          <p:val>
                                            <p:strVal val="1+#ppt_w/2"/>
                                          </p:val>
                                        </p:tav>
                                        <p:tav tm="100000">
                                          <p:val>
                                            <p:strVal val="#ppt_x"/>
                                          </p:val>
                                        </p:tav>
                                      </p:tavLst>
                                    </p:anim>
                                    <p:anim calcmode="lin" valueType="num">
                                      <p:cBhvr additive="base">
                                        <p:cTn id="8" dur="2000" fill="hold"/>
                                        <p:tgtEl>
                                          <p:spTgt spid="717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2000" fill="hold"/>
                                        <p:tgtEl>
                                          <p:spTgt spid="7170"/>
                                        </p:tgtEl>
                                        <p:attrNameLst>
                                          <p:attrName>ppt_x</p:attrName>
                                        </p:attrNameLst>
                                      </p:cBhvr>
                                      <p:tavLst>
                                        <p:tav tm="0">
                                          <p:val>
                                            <p:strVal val="#ppt_x"/>
                                          </p:val>
                                        </p:tav>
                                        <p:tav tm="100000">
                                          <p:val>
                                            <p:strVal val="#ppt_x"/>
                                          </p:val>
                                        </p:tav>
                                      </p:tavLst>
                                    </p:anim>
                                    <p:anim calcmode="lin" valueType="num">
                                      <p:cBhvr additive="base">
                                        <p:cTn id="12" dur="2000" fill="hold"/>
                                        <p:tgtEl>
                                          <p:spTgt spid="7170"/>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 calcmode="lin" valueType="num">
                                      <p:cBhvr additive="base">
                                        <p:cTn id="15" dur="2000" fill="hold"/>
                                        <p:tgtEl>
                                          <p:spTgt spid="7173"/>
                                        </p:tgtEl>
                                        <p:attrNameLst>
                                          <p:attrName>ppt_x</p:attrName>
                                        </p:attrNameLst>
                                      </p:cBhvr>
                                      <p:tavLst>
                                        <p:tav tm="0">
                                          <p:val>
                                            <p:strVal val="0-#ppt_w/2"/>
                                          </p:val>
                                        </p:tav>
                                        <p:tav tm="100000">
                                          <p:val>
                                            <p:strVal val="#ppt_x"/>
                                          </p:val>
                                        </p:tav>
                                      </p:tavLst>
                                    </p:anim>
                                    <p:anim calcmode="lin" valueType="num">
                                      <p:cBhvr additive="base">
                                        <p:cTn id="16" dur="2000" fill="hold"/>
                                        <p:tgtEl>
                                          <p:spTgt spid="717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2000" fill="hold"/>
                                        <p:tgtEl>
                                          <p:spTgt spid="7172"/>
                                        </p:tgtEl>
                                        <p:attrNameLst>
                                          <p:attrName>ppt_x</p:attrName>
                                        </p:attrNameLst>
                                      </p:cBhvr>
                                      <p:tavLst>
                                        <p:tav tm="0">
                                          <p:val>
                                            <p:strVal val="#ppt_x"/>
                                          </p:val>
                                        </p:tav>
                                        <p:tav tm="100000">
                                          <p:val>
                                            <p:strVal val="#ppt_x"/>
                                          </p:val>
                                        </p:tav>
                                      </p:tavLst>
                                    </p:anim>
                                    <p:anim calcmode="lin" valueType="num">
                                      <p:cBhvr additive="base">
                                        <p:cTn id="20" dur="2000" fill="hold"/>
                                        <p:tgtEl>
                                          <p:spTgt spid="717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76"/>
                                        </p:tgtEl>
                                        <p:attrNameLst>
                                          <p:attrName>style.visibility</p:attrName>
                                        </p:attrNameLst>
                                      </p:cBhvr>
                                      <p:to>
                                        <p:strVal val="visible"/>
                                      </p:to>
                                    </p:set>
                                    <p:anim calcmode="lin" valueType="num">
                                      <p:cBhvr additive="base">
                                        <p:cTn id="23" dur="2000" fill="hold"/>
                                        <p:tgtEl>
                                          <p:spTgt spid="7176"/>
                                        </p:tgtEl>
                                        <p:attrNameLst>
                                          <p:attrName>ppt_x</p:attrName>
                                        </p:attrNameLst>
                                      </p:cBhvr>
                                      <p:tavLst>
                                        <p:tav tm="0">
                                          <p:val>
                                            <p:strVal val="#ppt_x"/>
                                          </p:val>
                                        </p:tav>
                                        <p:tav tm="100000">
                                          <p:val>
                                            <p:strVal val="#ppt_x"/>
                                          </p:val>
                                        </p:tav>
                                      </p:tavLst>
                                    </p:anim>
                                    <p:anim calcmode="lin" valueType="num">
                                      <p:cBhvr additive="base">
                                        <p:cTn id="24" dur="2000" fill="hold"/>
                                        <p:tgtEl>
                                          <p:spTgt spid="717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174"/>
                                        </p:tgtEl>
                                        <p:attrNameLst>
                                          <p:attrName>style.visibility</p:attrName>
                                        </p:attrNameLst>
                                      </p:cBhvr>
                                      <p:to>
                                        <p:strVal val="visible"/>
                                      </p:to>
                                    </p:set>
                                    <p:anim calcmode="lin" valueType="num">
                                      <p:cBhvr additive="base">
                                        <p:cTn id="27" dur="1000" fill="hold"/>
                                        <p:tgtEl>
                                          <p:spTgt spid="7174"/>
                                        </p:tgtEl>
                                        <p:attrNameLst>
                                          <p:attrName>ppt_x</p:attrName>
                                        </p:attrNameLst>
                                      </p:cBhvr>
                                      <p:tavLst>
                                        <p:tav tm="0">
                                          <p:val>
                                            <p:strVal val="#ppt_x"/>
                                          </p:val>
                                        </p:tav>
                                        <p:tav tm="100000">
                                          <p:val>
                                            <p:strVal val="#ppt_x"/>
                                          </p:val>
                                        </p:tav>
                                      </p:tavLst>
                                    </p:anim>
                                    <p:anim calcmode="lin" valueType="num">
                                      <p:cBhvr additive="base">
                                        <p:cTn id="28" dur="1000" fill="hold"/>
                                        <p:tgtEl>
                                          <p:spTgt spid="7174"/>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additive="base">
                                        <p:cTn id="31" dur="1000" fill="hold"/>
                                        <p:tgtEl>
                                          <p:spTgt spid="7175"/>
                                        </p:tgtEl>
                                        <p:attrNameLst>
                                          <p:attrName>ppt_x</p:attrName>
                                        </p:attrNameLst>
                                      </p:cBhvr>
                                      <p:tavLst>
                                        <p:tav tm="0">
                                          <p:val>
                                            <p:strVal val="#ppt_x"/>
                                          </p:val>
                                        </p:tav>
                                        <p:tav tm="100000">
                                          <p:val>
                                            <p:strVal val="#ppt_x"/>
                                          </p:val>
                                        </p:tav>
                                      </p:tavLst>
                                    </p:anim>
                                    <p:anim calcmode="lin" valueType="num">
                                      <p:cBhvr additive="base">
                                        <p:cTn id="32" dur="1000" fill="hold"/>
                                        <p:tgtEl>
                                          <p:spTgt spid="7175"/>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2000"/>
                            </p:stCondLst>
                            <p:childTnLst>
                              <p:par>
                                <p:cTn id="34" presetID="18" presetClass="entr" presetSubtype="6" fill="hold" grpId="0" nodeType="afterEffect">
                                  <p:stCondLst>
                                    <p:cond delay="0"/>
                                  </p:stCondLst>
                                  <p:childTnLst>
                                    <p:set>
                                      <p:cBhvr>
                                        <p:cTn id="35" dur="1" fill="hold">
                                          <p:stCondLst>
                                            <p:cond delay="0"/>
                                          </p:stCondLst>
                                        </p:cTn>
                                        <p:tgtEl>
                                          <p:spTgt spid="7177"/>
                                        </p:tgtEl>
                                        <p:attrNameLst>
                                          <p:attrName>style.visibility</p:attrName>
                                        </p:attrNameLst>
                                      </p:cBhvr>
                                      <p:to>
                                        <p:strVal val="visible"/>
                                      </p:to>
                                    </p:set>
                                    <p:animEffect transition="in" filter="strips(downRight)">
                                      <p:cBhvr>
                                        <p:cTn id="36" dur="500"/>
                                        <p:tgtEl>
                                          <p:spTgt spid="7177"/>
                                        </p:tgtEl>
                                      </p:cBhvr>
                                    </p:animEffect>
                                  </p:childTnLst>
                                </p:cTn>
                              </p:par>
                            </p:childTnLst>
                          </p:cTn>
                        </p:par>
                        <p:par>
                          <p:cTn id="37" fill="hold" nodeType="afterGroup">
                            <p:stCondLst>
                              <p:cond delay="2500"/>
                            </p:stCondLst>
                            <p:childTnLst>
                              <p:par>
                                <p:cTn id="38" presetID="18" presetClass="entr" presetSubtype="12" fill="hold" grpId="0" nodeType="afterEffect">
                                  <p:stCondLst>
                                    <p:cond delay="0"/>
                                  </p:stCondLst>
                                  <p:childTnLst>
                                    <p:set>
                                      <p:cBhvr>
                                        <p:cTn id="39" dur="1" fill="hold">
                                          <p:stCondLst>
                                            <p:cond delay="0"/>
                                          </p:stCondLst>
                                        </p:cTn>
                                        <p:tgtEl>
                                          <p:spTgt spid="7180"/>
                                        </p:tgtEl>
                                        <p:attrNameLst>
                                          <p:attrName>style.visibility</p:attrName>
                                        </p:attrNameLst>
                                      </p:cBhvr>
                                      <p:to>
                                        <p:strVal val="visible"/>
                                      </p:to>
                                    </p:set>
                                    <p:animEffect transition="in" filter="strips(downLeft)">
                                      <p:cBhvr>
                                        <p:cTn id="40" dur="500"/>
                                        <p:tgtEl>
                                          <p:spTgt spid="7180"/>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7178"/>
                                        </p:tgtEl>
                                        <p:attrNameLst>
                                          <p:attrName>style.visibility</p:attrName>
                                        </p:attrNameLst>
                                      </p:cBhvr>
                                      <p:to>
                                        <p:strVal val="visible"/>
                                      </p:to>
                                    </p:set>
                                    <p:animEffect transition="in" filter="strips(upRight)">
                                      <p:cBhvr>
                                        <p:cTn id="43" dur="500"/>
                                        <p:tgtEl>
                                          <p:spTgt spid="7178"/>
                                        </p:tgtEl>
                                      </p:cBhvr>
                                    </p:animEffect>
                                  </p:childTnLst>
                                </p:cTn>
                              </p:par>
                            </p:childTnLst>
                          </p:cTn>
                        </p:par>
                        <p:par>
                          <p:cTn id="44" fill="hold" nodeType="afterGroup">
                            <p:stCondLst>
                              <p:cond delay="3000"/>
                            </p:stCondLst>
                            <p:childTnLst>
                              <p:par>
                                <p:cTn id="45" presetID="18" presetClass="entr" presetSubtype="6" fill="hold" grpId="0" nodeType="afterEffect">
                                  <p:stCondLst>
                                    <p:cond delay="0"/>
                                  </p:stCondLst>
                                  <p:childTnLst>
                                    <p:set>
                                      <p:cBhvr>
                                        <p:cTn id="46" dur="1" fill="hold">
                                          <p:stCondLst>
                                            <p:cond delay="0"/>
                                          </p:stCondLst>
                                        </p:cTn>
                                        <p:tgtEl>
                                          <p:spTgt spid="7181"/>
                                        </p:tgtEl>
                                        <p:attrNameLst>
                                          <p:attrName>style.visibility</p:attrName>
                                        </p:attrNameLst>
                                      </p:cBhvr>
                                      <p:to>
                                        <p:strVal val="visible"/>
                                      </p:to>
                                    </p:set>
                                    <p:animEffect transition="in" filter="strips(downRight)">
                                      <p:cBhvr>
                                        <p:cTn id="47" dur="500"/>
                                        <p:tgtEl>
                                          <p:spTgt spid="7181"/>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7179"/>
                                        </p:tgtEl>
                                        <p:attrNameLst>
                                          <p:attrName>style.visibility</p:attrName>
                                        </p:attrNameLst>
                                      </p:cBhvr>
                                      <p:to>
                                        <p:strVal val="visible"/>
                                      </p:to>
                                    </p:set>
                                    <p:animEffect transition="in" filter="strips(downLeft)">
                                      <p:cBhvr>
                                        <p:cTn id="50" dur="500"/>
                                        <p:tgtEl>
                                          <p:spTgt spid="7179"/>
                                        </p:tgtEl>
                                      </p:cBhvr>
                                    </p:animEffect>
                                  </p:childTnLst>
                                </p:cTn>
                              </p:par>
                            </p:childTnLst>
                          </p:cTn>
                        </p:par>
                        <p:par>
                          <p:cTn id="51" fill="hold" nodeType="afterGroup">
                            <p:stCondLst>
                              <p:cond delay="3500"/>
                            </p:stCondLst>
                            <p:childTnLst>
                              <p:par>
                                <p:cTn id="52" presetID="4" presetClass="entr" presetSubtype="32" fill="hold" grpId="0" nodeType="afterEffect">
                                  <p:stCondLst>
                                    <p:cond delay="0"/>
                                  </p:stCondLst>
                                  <p:childTnLst>
                                    <p:set>
                                      <p:cBhvr>
                                        <p:cTn id="53" dur="1" fill="hold">
                                          <p:stCondLst>
                                            <p:cond delay="0"/>
                                          </p:stCondLst>
                                        </p:cTn>
                                        <p:tgtEl>
                                          <p:spTgt spid="7182"/>
                                        </p:tgtEl>
                                        <p:attrNameLst>
                                          <p:attrName>style.visibility</p:attrName>
                                        </p:attrNameLst>
                                      </p:cBhvr>
                                      <p:to>
                                        <p:strVal val="visible"/>
                                      </p:to>
                                    </p:set>
                                    <p:animEffect transition="in" filter="box(out)">
                                      <p:cBhvr>
                                        <p:cTn id="54"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P spid="7177" grpId="0" animBg="1"/>
      <p:bldP spid="7178" grpId="0" animBg="1"/>
      <p:bldP spid="7179" grpId="0" animBg="1"/>
      <p:bldP spid="7180" grpId="0" animBg="1"/>
      <p:bldP spid="7181" grpId="0" animBg="1"/>
      <p:bldP spid="71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tchi"/>
          <p:cNvPicPr>
            <a:picLocks noChangeAspect="1" noChangeArrowheads="1"/>
          </p:cNvPicPr>
          <p:nvPr/>
        </p:nvPicPr>
        <p:blipFill>
          <a:blip r:embed="rId2"/>
          <a:srcRect/>
          <a:stretch>
            <a:fillRect/>
          </a:stretch>
        </p:blipFill>
        <p:spPr bwMode="auto">
          <a:xfrm>
            <a:off x="2255838" y="50800"/>
            <a:ext cx="3756025" cy="3052763"/>
          </a:xfrm>
          <a:prstGeom prst="rect">
            <a:avLst/>
          </a:prstGeom>
          <a:noFill/>
          <a:ln w="28575">
            <a:solidFill>
              <a:schemeClr val="accent2"/>
            </a:solidFill>
            <a:miter lim="800000"/>
            <a:headEnd/>
            <a:tailEnd/>
          </a:ln>
        </p:spPr>
      </p:pic>
      <p:pic>
        <p:nvPicPr>
          <p:cNvPr id="8195" name="Picture 3" descr="20717145836"/>
          <p:cNvPicPr>
            <a:picLocks noChangeAspect="1" noChangeArrowheads="1"/>
          </p:cNvPicPr>
          <p:nvPr/>
        </p:nvPicPr>
        <p:blipFill>
          <a:blip r:embed="rId3">
            <a:lum bright="10000"/>
          </a:blip>
          <a:srcRect/>
          <a:stretch>
            <a:fillRect/>
          </a:stretch>
        </p:blipFill>
        <p:spPr bwMode="auto">
          <a:xfrm>
            <a:off x="6392863" y="2454275"/>
            <a:ext cx="2638425" cy="4068763"/>
          </a:xfrm>
          <a:prstGeom prst="rect">
            <a:avLst/>
          </a:prstGeom>
          <a:noFill/>
          <a:ln w="28575">
            <a:solidFill>
              <a:schemeClr val="accent2"/>
            </a:solidFill>
            <a:miter lim="800000"/>
            <a:headEnd/>
            <a:tailEnd/>
          </a:ln>
        </p:spPr>
      </p:pic>
      <p:pic>
        <p:nvPicPr>
          <p:cNvPr id="8196" name="Picture 4" descr="Mận trên cây"/>
          <p:cNvPicPr>
            <a:picLocks noChangeAspect="1" noChangeArrowheads="1"/>
          </p:cNvPicPr>
          <p:nvPr/>
        </p:nvPicPr>
        <p:blipFill>
          <a:blip r:embed="rId4"/>
          <a:srcRect/>
          <a:stretch>
            <a:fillRect/>
          </a:stretch>
        </p:blipFill>
        <p:spPr bwMode="auto">
          <a:xfrm>
            <a:off x="128588" y="3465513"/>
            <a:ext cx="3263900" cy="2752725"/>
          </a:xfrm>
          <a:prstGeom prst="rect">
            <a:avLst/>
          </a:prstGeom>
          <a:noFill/>
          <a:ln w="28575">
            <a:solidFill>
              <a:schemeClr val="accent2"/>
            </a:solidFill>
            <a:miter lim="800000"/>
            <a:headEnd/>
            <a:tailEnd/>
          </a:ln>
        </p:spPr>
      </p:pic>
      <p:sp>
        <p:nvSpPr>
          <p:cNvPr id="8197" name="WordArt 5"/>
          <p:cNvSpPr>
            <a:spLocks noChangeArrowheads="1" noChangeShapeType="1" noTextEdit="1"/>
          </p:cNvSpPr>
          <p:nvPr/>
        </p:nvSpPr>
        <p:spPr bwMode="auto">
          <a:xfrm>
            <a:off x="3668713" y="4114800"/>
            <a:ext cx="2384425" cy="1006475"/>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FFFF"/>
                </a:solidFill>
                <a:cs typeface="Times New Roman" panose="02020603050405020304" pitchFamily="18" charset="0"/>
              </a:rPr>
              <a:t>CÂY ĂN QUẢ</a:t>
            </a:r>
          </a:p>
          <a:p>
            <a:pPr algn="ctr"/>
            <a:r>
              <a:rPr lang="en-US" sz="3600" b="1" kern="10">
                <a:ln w="9525">
                  <a:solidFill>
                    <a:srgbClr val="FF0000"/>
                  </a:solidFill>
                  <a:round/>
                  <a:headEnd/>
                  <a:tailEnd/>
                </a:ln>
                <a:solidFill>
                  <a:srgbClr val="FFFFFF"/>
                </a:solidFill>
                <a:cs typeface="Times New Roman" panose="02020603050405020304" pitchFamily="18" charset="0"/>
              </a:rPr>
              <a:t>- MIỀN BẮC - </a:t>
            </a:r>
          </a:p>
        </p:txBody>
      </p:sp>
      <p:sp>
        <p:nvSpPr>
          <p:cNvPr id="8198" name="Line 6"/>
          <p:cNvSpPr>
            <a:spLocks noChangeShapeType="1"/>
          </p:cNvSpPr>
          <p:nvPr/>
        </p:nvSpPr>
        <p:spPr bwMode="auto">
          <a:xfrm>
            <a:off x="0" y="3294063"/>
            <a:ext cx="6140450" cy="0"/>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8199" name="Line 7"/>
          <p:cNvSpPr>
            <a:spLocks noChangeShapeType="1"/>
          </p:cNvSpPr>
          <p:nvPr/>
        </p:nvSpPr>
        <p:spPr bwMode="auto">
          <a:xfrm flipV="1">
            <a:off x="6173788" y="0"/>
            <a:ext cx="0" cy="3281363"/>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8200" name="Line 8"/>
          <p:cNvSpPr>
            <a:spLocks noChangeShapeType="1"/>
          </p:cNvSpPr>
          <p:nvPr/>
        </p:nvSpPr>
        <p:spPr bwMode="auto">
          <a:xfrm flipV="1">
            <a:off x="6173788" y="3281363"/>
            <a:ext cx="0" cy="3576637"/>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8201" name="Line 9"/>
          <p:cNvSpPr>
            <a:spLocks noChangeShapeType="1"/>
          </p:cNvSpPr>
          <p:nvPr/>
        </p:nvSpPr>
        <p:spPr bwMode="auto">
          <a:xfrm flipV="1">
            <a:off x="3536950" y="3306763"/>
            <a:ext cx="0" cy="3551237"/>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8202" name="WordArt 10"/>
          <p:cNvSpPr>
            <a:spLocks noChangeArrowheads="1" noChangeShapeType="1" noTextEdit="1"/>
          </p:cNvSpPr>
          <p:nvPr/>
        </p:nvSpPr>
        <p:spPr bwMode="auto">
          <a:xfrm>
            <a:off x="479425" y="1330325"/>
            <a:ext cx="14065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Cây vải</a:t>
            </a:r>
          </a:p>
        </p:txBody>
      </p:sp>
      <p:sp>
        <p:nvSpPr>
          <p:cNvPr id="8203" name="WordArt 11"/>
          <p:cNvSpPr>
            <a:spLocks noChangeArrowheads="1" noChangeShapeType="1" noTextEdit="1"/>
          </p:cNvSpPr>
          <p:nvPr/>
        </p:nvSpPr>
        <p:spPr bwMode="auto">
          <a:xfrm>
            <a:off x="963613" y="6283325"/>
            <a:ext cx="1522412"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Cây mận</a:t>
            </a:r>
          </a:p>
        </p:txBody>
      </p:sp>
      <p:sp>
        <p:nvSpPr>
          <p:cNvPr id="8204" name="WordArt 12"/>
          <p:cNvSpPr>
            <a:spLocks noChangeArrowheads="1" noChangeShapeType="1" noTextEdit="1"/>
          </p:cNvSpPr>
          <p:nvPr/>
        </p:nvSpPr>
        <p:spPr bwMode="auto">
          <a:xfrm>
            <a:off x="6943725" y="1406525"/>
            <a:ext cx="15335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Cây nhãn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randombar(horizontal)">
                                      <p:cBhvr>
                                        <p:cTn id="7" dur="500"/>
                                        <p:tgtEl>
                                          <p:spTgt spid="8196"/>
                                        </p:tgtEl>
                                      </p:cBhvr>
                                    </p:animEffect>
                                  </p:childTnLst>
                                </p:cTn>
                              </p:par>
                              <p:par>
                                <p:cTn id="8" presetID="14" presetClass="entr" presetSubtype="5"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randombar(vertical)">
                                      <p:cBhvr>
                                        <p:cTn id="10" dur="500"/>
                                        <p:tgtEl>
                                          <p:spTgt spid="8194"/>
                                        </p:tgtEl>
                                      </p:cBhvr>
                                    </p:animEffect>
                                  </p:childTnLst>
                                </p:cTn>
                              </p:par>
                              <p:par>
                                <p:cTn id="11" presetID="14" presetClass="entr" presetSubtype="5"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randombar(vertical)">
                                      <p:cBhvr>
                                        <p:cTn id="13" dur="500"/>
                                        <p:tgtEl>
                                          <p:spTgt spid="8195"/>
                                        </p:tgtEl>
                                      </p:cBhvr>
                                    </p:animEffect>
                                  </p:childTnLst>
                                </p:cTn>
                              </p:par>
                            </p:childTnLst>
                          </p:cTn>
                        </p:par>
                        <p:par>
                          <p:cTn id="14" fill="hold" nodeType="afterGroup">
                            <p:stCondLst>
                              <p:cond delay="500"/>
                            </p:stCondLst>
                            <p:childTnLst>
                              <p:par>
                                <p:cTn id="15" presetID="18" presetClass="entr" presetSubtype="6" fill="hold" grpId="0" nodeType="after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strips(downRight)">
                                      <p:cBhvr>
                                        <p:cTn id="17" dur="500"/>
                                        <p:tgtEl>
                                          <p:spTgt spid="8198"/>
                                        </p:tgtEl>
                                      </p:cBhvr>
                                    </p:animEffect>
                                  </p:childTnLst>
                                </p:cTn>
                              </p:par>
                            </p:childTnLst>
                          </p:cTn>
                        </p:par>
                        <p:par>
                          <p:cTn id="18" fill="hold" nodeType="afterGroup">
                            <p:stCondLst>
                              <p:cond delay="1000"/>
                            </p:stCondLst>
                            <p:childTnLst>
                              <p:par>
                                <p:cTn id="19" presetID="18" presetClass="entr" presetSubtype="9" fill="hold" grpId="0" nodeType="afterEffect">
                                  <p:stCondLst>
                                    <p:cond delay="0"/>
                                  </p:stCondLst>
                                  <p:childTnLst>
                                    <p:set>
                                      <p:cBhvr>
                                        <p:cTn id="20" dur="1" fill="hold">
                                          <p:stCondLst>
                                            <p:cond delay="0"/>
                                          </p:stCondLst>
                                        </p:cTn>
                                        <p:tgtEl>
                                          <p:spTgt spid="8199"/>
                                        </p:tgtEl>
                                        <p:attrNameLst>
                                          <p:attrName>style.visibility</p:attrName>
                                        </p:attrNameLst>
                                      </p:cBhvr>
                                      <p:to>
                                        <p:strVal val="visible"/>
                                      </p:to>
                                    </p:set>
                                    <p:animEffect transition="in" filter="strips(upLeft)">
                                      <p:cBhvr>
                                        <p:cTn id="21" dur="500"/>
                                        <p:tgtEl>
                                          <p:spTgt spid="8199"/>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8201"/>
                                        </p:tgtEl>
                                        <p:attrNameLst>
                                          <p:attrName>style.visibility</p:attrName>
                                        </p:attrNameLst>
                                      </p:cBhvr>
                                      <p:to>
                                        <p:strVal val="visible"/>
                                      </p:to>
                                    </p:set>
                                    <p:animEffect transition="in" filter="strips(downLeft)">
                                      <p:cBhvr>
                                        <p:cTn id="24" dur="500"/>
                                        <p:tgtEl>
                                          <p:spTgt spid="8201"/>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8200"/>
                                        </p:tgtEl>
                                        <p:attrNameLst>
                                          <p:attrName>style.visibility</p:attrName>
                                        </p:attrNameLst>
                                      </p:cBhvr>
                                      <p:to>
                                        <p:strVal val="visible"/>
                                      </p:to>
                                    </p:set>
                                    <p:animEffect transition="in" filter="strips(downLeft)">
                                      <p:cBhvr>
                                        <p:cTn id="27" dur="500"/>
                                        <p:tgtEl>
                                          <p:spTgt spid="820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8202"/>
                                        </p:tgtEl>
                                        <p:attrNameLst>
                                          <p:attrName>style.visibility</p:attrName>
                                        </p:attrNameLst>
                                      </p:cBhvr>
                                      <p:to>
                                        <p:strVal val="visible"/>
                                      </p:to>
                                    </p:set>
                                    <p:animEffect transition="in" filter="checkerboard(across)">
                                      <p:cBhvr>
                                        <p:cTn id="30" dur="500"/>
                                        <p:tgtEl>
                                          <p:spTgt spid="820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8204"/>
                                        </p:tgtEl>
                                        <p:attrNameLst>
                                          <p:attrName>style.visibility</p:attrName>
                                        </p:attrNameLst>
                                      </p:cBhvr>
                                      <p:to>
                                        <p:strVal val="visible"/>
                                      </p:to>
                                    </p:set>
                                    <p:animEffect transition="in" filter="checkerboard(across)">
                                      <p:cBhvr>
                                        <p:cTn id="33" dur="500"/>
                                        <p:tgtEl>
                                          <p:spTgt spid="820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8203"/>
                                        </p:tgtEl>
                                        <p:attrNameLst>
                                          <p:attrName>style.visibility</p:attrName>
                                        </p:attrNameLst>
                                      </p:cBhvr>
                                      <p:to>
                                        <p:strVal val="visible"/>
                                      </p:to>
                                    </p:set>
                                    <p:animEffect transition="in" filter="checkerboard(across)">
                                      <p:cBhvr>
                                        <p:cTn id="36" dur="500"/>
                                        <p:tgtEl>
                                          <p:spTgt spid="8203"/>
                                        </p:tgtEl>
                                      </p:cBhvr>
                                    </p:animEffect>
                                  </p:childTnLst>
                                </p:cTn>
                              </p:par>
                            </p:childTnLst>
                          </p:cTn>
                        </p:par>
                        <p:par>
                          <p:cTn id="37" fill="hold" nodeType="afterGroup">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8197"/>
                                        </p:tgtEl>
                                        <p:attrNameLst>
                                          <p:attrName>style.visibility</p:attrName>
                                        </p:attrNameLst>
                                      </p:cBhvr>
                                      <p:to>
                                        <p:strVal val="visible"/>
                                      </p:to>
                                    </p:set>
                                    <p:animEffect transition="in" filter="randombar(horizontal)">
                                      <p:cBhvr>
                                        <p:cTn id="40"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animBg="1"/>
      <p:bldP spid="8200" grpId="0" animBg="1"/>
      <p:bldP spid="8201" grpId="0" animBg="1"/>
      <p:bldP spid="8202" grpId="0" animBg="1"/>
      <p:bldP spid="8203" grpId="0" animBg="1"/>
      <p:bldP spid="82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ambutan"/>
          <p:cNvPicPr>
            <a:picLocks noChangeAspect="1" noChangeArrowheads="1"/>
          </p:cNvPicPr>
          <p:nvPr/>
        </p:nvPicPr>
        <p:blipFill>
          <a:blip r:embed="rId2"/>
          <a:srcRect/>
          <a:stretch>
            <a:fillRect/>
          </a:stretch>
        </p:blipFill>
        <p:spPr bwMode="auto">
          <a:xfrm>
            <a:off x="3155950" y="12700"/>
            <a:ext cx="2397125" cy="1730375"/>
          </a:xfrm>
          <a:prstGeom prst="rect">
            <a:avLst/>
          </a:prstGeom>
          <a:noFill/>
          <a:ln w="28575">
            <a:solidFill>
              <a:schemeClr val="accent2"/>
            </a:solidFill>
            <a:miter lim="800000"/>
            <a:headEnd/>
            <a:tailEnd/>
          </a:ln>
        </p:spPr>
      </p:pic>
      <p:pic>
        <p:nvPicPr>
          <p:cNvPr id="9219" name="Picture 3" descr="nf1026"/>
          <p:cNvPicPr>
            <a:picLocks noChangeAspect="1" noChangeArrowheads="1"/>
          </p:cNvPicPr>
          <p:nvPr/>
        </p:nvPicPr>
        <p:blipFill>
          <a:blip r:embed="rId3"/>
          <a:srcRect/>
          <a:stretch>
            <a:fillRect/>
          </a:stretch>
        </p:blipFill>
        <p:spPr bwMode="auto">
          <a:xfrm>
            <a:off x="3792538" y="2343150"/>
            <a:ext cx="2641600" cy="1908175"/>
          </a:xfrm>
          <a:prstGeom prst="rect">
            <a:avLst/>
          </a:prstGeom>
          <a:noFill/>
          <a:ln w="28575">
            <a:solidFill>
              <a:schemeClr val="accent2"/>
            </a:solidFill>
            <a:miter lim="800000"/>
            <a:headEnd/>
            <a:tailEnd/>
          </a:ln>
        </p:spPr>
      </p:pic>
      <p:pic>
        <p:nvPicPr>
          <p:cNvPr id="9220" name="Picture 4" descr="xoai"/>
          <p:cNvPicPr>
            <a:picLocks noChangeAspect="1" noChangeArrowheads="1"/>
          </p:cNvPicPr>
          <p:nvPr/>
        </p:nvPicPr>
        <p:blipFill>
          <a:blip r:embed="rId4"/>
          <a:srcRect/>
          <a:stretch>
            <a:fillRect/>
          </a:stretch>
        </p:blipFill>
        <p:spPr bwMode="auto">
          <a:xfrm>
            <a:off x="3144838" y="4900613"/>
            <a:ext cx="2505075" cy="1897062"/>
          </a:xfrm>
          <a:prstGeom prst="rect">
            <a:avLst/>
          </a:prstGeom>
          <a:noFill/>
          <a:ln w="28575">
            <a:solidFill>
              <a:schemeClr val="accent2"/>
            </a:solidFill>
            <a:miter lim="800000"/>
            <a:headEnd/>
            <a:tailEnd/>
          </a:ln>
        </p:spPr>
      </p:pic>
      <p:pic>
        <p:nvPicPr>
          <p:cNvPr id="9221" name="Picture 5" descr="Photo_Download"/>
          <p:cNvPicPr>
            <a:picLocks noChangeAspect="1" noChangeArrowheads="1"/>
          </p:cNvPicPr>
          <p:nvPr/>
        </p:nvPicPr>
        <p:blipFill>
          <a:blip r:embed="rId5"/>
          <a:srcRect/>
          <a:stretch>
            <a:fillRect/>
          </a:stretch>
        </p:blipFill>
        <p:spPr bwMode="auto">
          <a:xfrm>
            <a:off x="0" y="0"/>
            <a:ext cx="3081338" cy="2503488"/>
          </a:xfrm>
          <a:prstGeom prst="rect">
            <a:avLst/>
          </a:prstGeom>
          <a:noFill/>
          <a:ln w="28575">
            <a:solidFill>
              <a:schemeClr val="accent2"/>
            </a:solidFill>
            <a:miter lim="800000"/>
            <a:headEnd/>
            <a:tailEnd/>
          </a:ln>
        </p:spPr>
      </p:pic>
      <p:pic>
        <p:nvPicPr>
          <p:cNvPr id="9222" name="Picture 6" descr="saurieng1"/>
          <p:cNvPicPr>
            <a:picLocks noChangeAspect="1" noChangeArrowheads="1"/>
          </p:cNvPicPr>
          <p:nvPr/>
        </p:nvPicPr>
        <p:blipFill>
          <a:blip r:embed="rId6"/>
          <a:srcRect/>
          <a:stretch>
            <a:fillRect/>
          </a:stretch>
        </p:blipFill>
        <p:spPr bwMode="auto">
          <a:xfrm>
            <a:off x="6494463" y="688975"/>
            <a:ext cx="2601912" cy="3560763"/>
          </a:xfrm>
          <a:prstGeom prst="rect">
            <a:avLst/>
          </a:prstGeom>
          <a:noFill/>
          <a:ln w="28575">
            <a:solidFill>
              <a:schemeClr val="accent2"/>
            </a:solidFill>
            <a:miter lim="800000"/>
            <a:headEnd/>
            <a:tailEnd/>
          </a:ln>
        </p:spPr>
      </p:pic>
      <p:pic>
        <p:nvPicPr>
          <p:cNvPr id="9223" name="Picture 7" descr="xoai8rq"/>
          <p:cNvPicPr>
            <a:picLocks noChangeAspect="1" noChangeArrowheads="1"/>
          </p:cNvPicPr>
          <p:nvPr/>
        </p:nvPicPr>
        <p:blipFill>
          <a:blip r:embed="rId7"/>
          <a:srcRect/>
          <a:stretch>
            <a:fillRect/>
          </a:stretch>
        </p:blipFill>
        <p:spPr bwMode="auto">
          <a:xfrm>
            <a:off x="23813" y="3465513"/>
            <a:ext cx="3065462" cy="3321050"/>
          </a:xfrm>
          <a:prstGeom prst="rect">
            <a:avLst/>
          </a:prstGeom>
          <a:noFill/>
          <a:ln w="28575">
            <a:solidFill>
              <a:schemeClr val="accent2"/>
            </a:solidFill>
            <a:miter lim="800000"/>
            <a:headEnd/>
            <a:tailEnd/>
          </a:ln>
        </p:spPr>
      </p:pic>
      <p:sp>
        <p:nvSpPr>
          <p:cNvPr id="9224" name="Line 8"/>
          <p:cNvSpPr>
            <a:spLocks noChangeShapeType="1"/>
          </p:cNvSpPr>
          <p:nvPr/>
        </p:nvSpPr>
        <p:spPr bwMode="auto">
          <a:xfrm>
            <a:off x="0" y="2968625"/>
            <a:ext cx="3468688" cy="0"/>
          </a:xfrm>
          <a:prstGeom prst="line">
            <a:avLst/>
          </a:prstGeom>
          <a:noFill/>
          <a:ln w="38100">
            <a:solidFill>
              <a:srgbClr val="800080"/>
            </a:solidFill>
            <a:round/>
            <a:headEnd/>
            <a:tailEnd/>
          </a:ln>
        </p:spPr>
        <p:txBody>
          <a:bodyPr/>
          <a:lstStyle/>
          <a:p>
            <a:endParaRPr lang="en-US">
              <a:cs typeface="Times New Roman" panose="02020603050405020304" pitchFamily="18" charset="0"/>
            </a:endParaRPr>
          </a:p>
        </p:txBody>
      </p:sp>
      <p:sp>
        <p:nvSpPr>
          <p:cNvPr id="9225" name="Line 9"/>
          <p:cNvSpPr>
            <a:spLocks noChangeShapeType="1"/>
          </p:cNvSpPr>
          <p:nvPr/>
        </p:nvSpPr>
        <p:spPr bwMode="auto">
          <a:xfrm>
            <a:off x="3444875" y="2955925"/>
            <a:ext cx="0" cy="1616075"/>
          </a:xfrm>
          <a:prstGeom prst="line">
            <a:avLst/>
          </a:prstGeom>
          <a:noFill/>
          <a:ln w="38100">
            <a:solidFill>
              <a:srgbClr val="800080"/>
            </a:solidFill>
            <a:round/>
            <a:headEnd/>
            <a:tailEnd/>
          </a:ln>
        </p:spPr>
        <p:txBody>
          <a:bodyPr/>
          <a:lstStyle/>
          <a:p>
            <a:endParaRPr lang="en-US">
              <a:cs typeface="Times New Roman" panose="02020603050405020304" pitchFamily="18" charset="0"/>
            </a:endParaRPr>
          </a:p>
        </p:txBody>
      </p:sp>
      <p:sp>
        <p:nvSpPr>
          <p:cNvPr id="9226" name="Line 10"/>
          <p:cNvSpPr>
            <a:spLocks noChangeShapeType="1"/>
          </p:cNvSpPr>
          <p:nvPr/>
        </p:nvSpPr>
        <p:spPr bwMode="auto">
          <a:xfrm flipV="1">
            <a:off x="3444875" y="2016125"/>
            <a:ext cx="0" cy="939800"/>
          </a:xfrm>
          <a:prstGeom prst="line">
            <a:avLst/>
          </a:prstGeom>
          <a:noFill/>
          <a:ln w="38100">
            <a:solidFill>
              <a:srgbClr val="800080"/>
            </a:solidFill>
            <a:round/>
            <a:headEnd/>
            <a:tailEnd/>
          </a:ln>
        </p:spPr>
        <p:txBody>
          <a:bodyPr/>
          <a:lstStyle/>
          <a:p>
            <a:endParaRPr lang="en-US">
              <a:cs typeface="Times New Roman" panose="02020603050405020304" pitchFamily="18" charset="0"/>
            </a:endParaRPr>
          </a:p>
        </p:txBody>
      </p:sp>
      <p:sp>
        <p:nvSpPr>
          <p:cNvPr id="9227" name="Line 11"/>
          <p:cNvSpPr>
            <a:spLocks noChangeShapeType="1"/>
          </p:cNvSpPr>
          <p:nvPr/>
        </p:nvSpPr>
        <p:spPr bwMode="auto">
          <a:xfrm>
            <a:off x="3421063" y="2028825"/>
            <a:ext cx="2568575" cy="0"/>
          </a:xfrm>
          <a:prstGeom prst="line">
            <a:avLst/>
          </a:prstGeom>
          <a:noFill/>
          <a:ln w="38100">
            <a:solidFill>
              <a:srgbClr val="800080"/>
            </a:solidFill>
            <a:round/>
            <a:headEnd/>
            <a:tailEnd/>
          </a:ln>
        </p:spPr>
        <p:txBody>
          <a:bodyPr/>
          <a:lstStyle/>
          <a:p>
            <a:endParaRPr lang="en-US">
              <a:cs typeface="Times New Roman" panose="02020603050405020304" pitchFamily="18" charset="0"/>
            </a:endParaRPr>
          </a:p>
        </p:txBody>
      </p:sp>
      <p:sp>
        <p:nvSpPr>
          <p:cNvPr id="9228" name="Line 12"/>
          <p:cNvSpPr>
            <a:spLocks noChangeShapeType="1"/>
          </p:cNvSpPr>
          <p:nvPr/>
        </p:nvSpPr>
        <p:spPr bwMode="auto">
          <a:xfrm>
            <a:off x="3421063" y="4559300"/>
            <a:ext cx="2568575" cy="0"/>
          </a:xfrm>
          <a:prstGeom prst="line">
            <a:avLst/>
          </a:prstGeom>
          <a:noFill/>
          <a:ln w="38100">
            <a:solidFill>
              <a:srgbClr val="800080"/>
            </a:solidFill>
            <a:round/>
            <a:headEnd/>
            <a:tailEnd/>
          </a:ln>
        </p:spPr>
        <p:txBody>
          <a:bodyPr/>
          <a:lstStyle/>
          <a:p>
            <a:endParaRPr lang="en-US">
              <a:cs typeface="Times New Roman" panose="02020603050405020304" pitchFamily="18" charset="0"/>
            </a:endParaRPr>
          </a:p>
        </p:txBody>
      </p:sp>
      <p:sp>
        <p:nvSpPr>
          <p:cNvPr id="9229" name="Line 13"/>
          <p:cNvSpPr>
            <a:spLocks noChangeShapeType="1"/>
          </p:cNvSpPr>
          <p:nvPr/>
        </p:nvSpPr>
        <p:spPr bwMode="auto">
          <a:xfrm flipV="1">
            <a:off x="5965825" y="0"/>
            <a:ext cx="0" cy="2016125"/>
          </a:xfrm>
          <a:prstGeom prst="line">
            <a:avLst/>
          </a:prstGeom>
          <a:noFill/>
          <a:ln w="38100">
            <a:solidFill>
              <a:srgbClr val="800080"/>
            </a:solidFill>
            <a:round/>
            <a:headEnd/>
            <a:tailEnd/>
          </a:ln>
        </p:spPr>
        <p:txBody>
          <a:bodyPr/>
          <a:lstStyle/>
          <a:p>
            <a:endParaRPr lang="en-US">
              <a:cs typeface="Times New Roman" panose="02020603050405020304" pitchFamily="18" charset="0"/>
            </a:endParaRPr>
          </a:p>
        </p:txBody>
      </p:sp>
      <p:sp>
        <p:nvSpPr>
          <p:cNvPr id="9230" name="Line 14"/>
          <p:cNvSpPr>
            <a:spLocks noChangeShapeType="1"/>
          </p:cNvSpPr>
          <p:nvPr/>
        </p:nvSpPr>
        <p:spPr bwMode="auto">
          <a:xfrm>
            <a:off x="5976938" y="4546600"/>
            <a:ext cx="0" cy="2311400"/>
          </a:xfrm>
          <a:prstGeom prst="line">
            <a:avLst/>
          </a:prstGeom>
          <a:noFill/>
          <a:ln w="38100">
            <a:solidFill>
              <a:srgbClr val="800080"/>
            </a:solidFill>
            <a:round/>
            <a:headEnd/>
            <a:tailEnd/>
          </a:ln>
        </p:spPr>
        <p:txBody>
          <a:bodyPr/>
          <a:lstStyle/>
          <a:p>
            <a:endParaRPr lang="en-US">
              <a:cs typeface="Times New Roman" panose="02020603050405020304" pitchFamily="18" charset="0"/>
            </a:endParaRPr>
          </a:p>
        </p:txBody>
      </p:sp>
      <p:sp>
        <p:nvSpPr>
          <p:cNvPr id="9231" name="Line 15"/>
          <p:cNvSpPr>
            <a:spLocks noChangeShapeType="1"/>
          </p:cNvSpPr>
          <p:nvPr/>
        </p:nvSpPr>
        <p:spPr bwMode="auto">
          <a:xfrm>
            <a:off x="5976938" y="4559300"/>
            <a:ext cx="3167062" cy="0"/>
          </a:xfrm>
          <a:prstGeom prst="line">
            <a:avLst/>
          </a:prstGeom>
          <a:noFill/>
          <a:ln w="38100">
            <a:solidFill>
              <a:srgbClr val="800080"/>
            </a:solidFill>
            <a:round/>
            <a:headEnd/>
            <a:tailEnd/>
          </a:ln>
        </p:spPr>
        <p:txBody>
          <a:bodyPr/>
          <a:lstStyle/>
          <a:p>
            <a:endParaRPr lang="en-US">
              <a:cs typeface="Times New Roman" panose="02020603050405020304" pitchFamily="18" charset="0"/>
            </a:endParaRPr>
          </a:p>
        </p:txBody>
      </p:sp>
      <p:sp>
        <p:nvSpPr>
          <p:cNvPr id="9232" name="WordArt 16"/>
          <p:cNvSpPr>
            <a:spLocks noChangeArrowheads="1" noChangeShapeType="1" noTextEdit="1"/>
          </p:cNvSpPr>
          <p:nvPr/>
        </p:nvSpPr>
        <p:spPr bwMode="auto">
          <a:xfrm>
            <a:off x="6294438" y="5092700"/>
            <a:ext cx="2671762" cy="931863"/>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FFFF"/>
                </a:solidFill>
                <a:cs typeface="Times New Roman" panose="02020603050405020304" pitchFamily="18" charset="0"/>
              </a:rPr>
              <a:t>CÂY ĂN QUẢ</a:t>
            </a:r>
          </a:p>
          <a:p>
            <a:pPr algn="ctr"/>
            <a:r>
              <a:rPr lang="en-US" sz="3600" b="1" kern="10">
                <a:ln w="9525">
                  <a:solidFill>
                    <a:srgbClr val="FF0000"/>
                  </a:solidFill>
                  <a:round/>
                  <a:headEnd/>
                  <a:tailEnd/>
                </a:ln>
                <a:solidFill>
                  <a:srgbClr val="FFFFFF"/>
                </a:solidFill>
                <a:cs typeface="Times New Roman" panose="02020603050405020304" pitchFamily="18" charset="0"/>
              </a:rPr>
              <a:t>- MIỀN NAM - </a:t>
            </a:r>
          </a:p>
        </p:txBody>
      </p:sp>
      <p:sp>
        <p:nvSpPr>
          <p:cNvPr id="9233" name="WordArt 17"/>
          <p:cNvSpPr>
            <a:spLocks noChangeArrowheads="1" noChangeShapeType="1" noTextEdit="1"/>
          </p:cNvSpPr>
          <p:nvPr/>
        </p:nvSpPr>
        <p:spPr bwMode="auto">
          <a:xfrm>
            <a:off x="639763" y="2593975"/>
            <a:ext cx="2114550" cy="2619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80"/>
                </a:solidFill>
                <a:effectLst>
                  <a:outerShdw dist="35921" dir="2700000" algn="ctr" rotWithShape="0">
                    <a:srgbClr val="C0C0C0">
                      <a:alpha val="79999"/>
                    </a:srgbClr>
                  </a:outerShdw>
                </a:effectLst>
                <a:cs typeface="Times New Roman" panose="02020603050405020304" pitchFamily="18" charset="0"/>
              </a:rPr>
              <a:t>Cây chôm chôm</a:t>
            </a:r>
          </a:p>
        </p:txBody>
      </p:sp>
      <p:sp>
        <p:nvSpPr>
          <p:cNvPr id="9234" name="WordArt 18"/>
          <p:cNvSpPr>
            <a:spLocks noChangeArrowheads="1" noChangeShapeType="1" noTextEdit="1"/>
          </p:cNvSpPr>
          <p:nvPr/>
        </p:nvSpPr>
        <p:spPr bwMode="auto">
          <a:xfrm>
            <a:off x="969963" y="3121025"/>
            <a:ext cx="1363662" cy="2365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80"/>
                </a:solidFill>
                <a:effectLst>
                  <a:outerShdw dist="35921" dir="2700000" algn="ctr" rotWithShape="0">
                    <a:srgbClr val="C0C0C0">
                      <a:alpha val="79999"/>
                    </a:srgbClr>
                  </a:outerShdw>
                </a:effectLst>
                <a:cs typeface="Times New Roman" panose="02020603050405020304" pitchFamily="18" charset="0"/>
              </a:rPr>
              <a:t>Cây xoài</a:t>
            </a:r>
          </a:p>
        </p:txBody>
      </p:sp>
      <p:sp>
        <p:nvSpPr>
          <p:cNvPr id="9235" name="WordArt 19"/>
          <p:cNvSpPr>
            <a:spLocks noChangeArrowheads="1" noChangeShapeType="1" noTextEdit="1"/>
          </p:cNvSpPr>
          <p:nvPr/>
        </p:nvSpPr>
        <p:spPr bwMode="auto">
          <a:xfrm>
            <a:off x="6751638" y="176213"/>
            <a:ext cx="1963737" cy="3127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80"/>
                </a:solidFill>
                <a:effectLst>
                  <a:outerShdw dist="35921" dir="2700000" algn="ctr" rotWithShape="0">
                    <a:srgbClr val="C0C0C0">
                      <a:alpha val="79999"/>
                    </a:srgbClr>
                  </a:outerShdw>
                </a:effectLst>
                <a:cs typeface="Times New Roman" panose="02020603050405020304" pitchFamily="18" charset="0"/>
              </a:rPr>
              <a:t>Cây sầu riêng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edge">
                                      <p:cBhvr>
                                        <p:cTn id="7" dur="1000"/>
                                        <p:tgtEl>
                                          <p:spTgt spid="9221"/>
                                        </p:tgtEl>
                                      </p:cBhvr>
                                    </p:animEffect>
                                  </p:childTnLst>
                                </p:cTn>
                              </p:par>
                              <p:par>
                                <p:cTn id="8" presetID="2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edge">
                                      <p:cBhvr>
                                        <p:cTn id="10" dur="1000"/>
                                        <p:tgtEl>
                                          <p:spTgt spid="9218"/>
                                        </p:tgtEl>
                                      </p:cBhvr>
                                    </p:animEffect>
                                  </p:childTnLst>
                                </p:cTn>
                              </p:par>
                              <p:par>
                                <p:cTn id="11" presetID="20" presetClass="entr" presetSubtype="0" fill="hold"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wedge">
                                      <p:cBhvr>
                                        <p:cTn id="13" dur="1000"/>
                                        <p:tgtEl>
                                          <p:spTgt spid="9223"/>
                                        </p:tgtEl>
                                      </p:cBhvr>
                                    </p:animEffect>
                                  </p:childTnLst>
                                </p:cTn>
                              </p:par>
                              <p:par>
                                <p:cTn id="14" presetID="20" presetClass="entr" presetSubtype="0" fill="hold" nodeType="with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wedge">
                                      <p:cBhvr>
                                        <p:cTn id="16" dur="1000"/>
                                        <p:tgtEl>
                                          <p:spTgt spid="9220"/>
                                        </p:tgtEl>
                                      </p:cBhvr>
                                    </p:animEffect>
                                  </p:childTnLst>
                                </p:cTn>
                              </p:par>
                              <p:par>
                                <p:cTn id="17" presetID="20" presetClass="entr" presetSubtype="0" fill="hold" nodeType="withEffect">
                                  <p:stCondLst>
                                    <p:cond delay="0"/>
                                  </p:stCondLst>
                                  <p:childTnLst>
                                    <p:set>
                                      <p:cBhvr>
                                        <p:cTn id="18" dur="1" fill="hold">
                                          <p:stCondLst>
                                            <p:cond delay="0"/>
                                          </p:stCondLst>
                                        </p:cTn>
                                        <p:tgtEl>
                                          <p:spTgt spid="9222"/>
                                        </p:tgtEl>
                                        <p:attrNameLst>
                                          <p:attrName>style.visibility</p:attrName>
                                        </p:attrNameLst>
                                      </p:cBhvr>
                                      <p:to>
                                        <p:strVal val="visible"/>
                                      </p:to>
                                    </p:set>
                                    <p:animEffect transition="in" filter="wedge">
                                      <p:cBhvr>
                                        <p:cTn id="19" dur="1000"/>
                                        <p:tgtEl>
                                          <p:spTgt spid="9222"/>
                                        </p:tgtEl>
                                      </p:cBhvr>
                                    </p:animEffect>
                                  </p:childTnLst>
                                </p:cTn>
                              </p:par>
                              <p:par>
                                <p:cTn id="20" presetID="20" presetClass="entr" presetSubtype="0" fill="hold" nodeType="with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wedge">
                                      <p:cBhvr>
                                        <p:cTn id="22" dur="1000"/>
                                        <p:tgtEl>
                                          <p:spTgt spid="9219"/>
                                        </p:tgtEl>
                                      </p:cBhvr>
                                    </p:animEffect>
                                  </p:childTnLst>
                                </p:cTn>
                              </p:par>
                            </p:childTnLst>
                          </p:cTn>
                        </p:par>
                        <p:par>
                          <p:cTn id="23" fill="hold" nodeType="afterGroup">
                            <p:stCondLst>
                              <p:cond delay="1000"/>
                            </p:stCondLst>
                            <p:childTnLst>
                              <p:par>
                                <p:cTn id="24" presetID="18" presetClass="entr" presetSubtype="6" fill="hold" grpId="0" nodeType="afterEffect">
                                  <p:stCondLst>
                                    <p:cond delay="0"/>
                                  </p:stCondLst>
                                  <p:childTnLst>
                                    <p:set>
                                      <p:cBhvr>
                                        <p:cTn id="25" dur="1" fill="hold">
                                          <p:stCondLst>
                                            <p:cond delay="0"/>
                                          </p:stCondLst>
                                        </p:cTn>
                                        <p:tgtEl>
                                          <p:spTgt spid="9224"/>
                                        </p:tgtEl>
                                        <p:attrNameLst>
                                          <p:attrName>style.visibility</p:attrName>
                                        </p:attrNameLst>
                                      </p:cBhvr>
                                      <p:to>
                                        <p:strVal val="visible"/>
                                      </p:to>
                                    </p:set>
                                    <p:animEffect transition="in" filter="strips(downRight)">
                                      <p:cBhvr>
                                        <p:cTn id="26" dur="500"/>
                                        <p:tgtEl>
                                          <p:spTgt spid="9224"/>
                                        </p:tgtEl>
                                      </p:cBhvr>
                                    </p:animEffect>
                                  </p:childTnLst>
                                </p:cTn>
                              </p:par>
                            </p:childTnLst>
                          </p:cTn>
                        </p:par>
                        <p:par>
                          <p:cTn id="27" fill="hold" nodeType="afterGroup">
                            <p:stCondLst>
                              <p:cond delay="1500"/>
                            </p:stCondLst>
                            <p:childTnLst>
                              <p:par>
                                <p:cTn id="28" presetID="18" presetClass="entr" presetSubtype="3" fill="hold" grpId="0" nodeType="afterEffect">
                                  <p:stCondLst>
                                    <p:cond delay="0"/>
                                  </p:stCondLst>
                                  <p:childTnLst>
                                    <p:set>
                                      <p:cBhvr>
                                        <p:cTn id="29" dur="1" fill="hold">
                                          <p:stCondLst>
                                            <p:cond delay="0"/>
                                          </p:stCondLst>
                                        </p:cTn>
                                        <p:tgtEl>
                                          <p:spTgt spid="9226"/>
                                        </p:tgtEl>
                                        <p:attrNameLst>
                                          <p:attrName>style.visibility</p:attrName>
                                        </p:attrNameLst>
                                      </p:cBhvr>
                                      <p:to>
                                        <p:strVal val="visible"/>
                                      </p:to>
                                    </p:set>
                                    <p:animEffect transition="in" filter="strips(upRight)">
                                      <p:cBhvr>
                                        <p:cTn id="30" dur="500"/>
                                        <p:tgtEl>
                                          <p:spTgt spid="9226"/>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9225"/>
                                        </p:tgtEl>
                                        <p:attrNameLst>
                                          <p:attrName>style.visibility</p:attrName>
                                        </p:attrNameLst>
                                      </p:cBhvr>
                                      <p:to>
                                        <p:strVal val="visible"/>
                                      </p:to>
                                    </p:set>
                                    <p:animEffect transition="in" filter="strips(downLeft)">
                                      <p:cBhvr>
                                        <p:cTn id="33" dur="500"/>
                                        <p:tgtEl>
                                          <p:spTgt spid="9225"/>
                                        </p:tgtEl>
                                      </p:cBhvr>
                                    </p:animEffect>
                                  </p:childTnLst>
                                </p:cTn>
                              </p:par>
                            </p:childTnLst>
                          </p:cTn>
                        </p:par>
                        <p:par>
                          <p:cTn id="34" fill="hold" nodeType="afterGroup">
                            <p:stCondLst>
                              <p:cond delay="2000"/>
                            </p:stCondLst>
                            <p:childTnLst>
                              <p:par>
                                <p:cTn id="35" presetID="18" presetClass="entr" presetSubtype="6" fill="hold" grpId="0" nodeType="afterEffect">
                                  <p:stCondLst>
                                    <p:cond delay="0"/>
                                  </p:stCondLst>
                                  <p:childTnLst>
                                    <p:set>
                                      <p:cBhvr>
                                        <p:cTn id="36" dur="1" fill="hold">
                                          <p:stCondLst>
                                            <p:cond delay="0"/>
                                          </p:stCondLst>
                                        </p:cTn>
                                        <p:tgtEl>
                                          <p:spTgt spid="9227"/>
                                        </p:tgtEl>
                                        <p:attrNameLst>
                                          <p:attrName>style.visibility</p:attrName>
                                        </p:attrNameLst>
                                      </p:cBhvr>
                                      <p:to>
                                        <p:strVal val="visible"/>
                                      </p:to>
                                    </p:set>
                                    <p:animEffect transition="in" filter="strips(downRight)">
                                      <p:cBhvr>
                                        <p:cTn id="37" dur="500"/>
                                        <p:tgtEl>
                                          <p:spTgt spid="9227"/>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9228"/>
                                        </p:tgtEl>
                                        <p:attrNameLst>
                                          <p:attrName>style.visibility</p:attrName>
                                        </p:attrNameLst>
                                      </p:cBhvr>
                                      <p:to>
                                        <p:strVal val="visible"/>
                                      </p:to>
                                    </p:set>
                                    <p:animEffect transition="in" filter="strips(downRight)">
                                      <p:cBhvr>
                                        <p:cTn id="40" dur="500"/>
                                        <p:tgtEl>
                                          <p:spTgt spid="9228"/>
                                        </p:tgtEl>
                                      </p:cBhvr>
                                    </p:animEffect>
                                  </p:childTnLst>
                                </p:cTn>
                              </p:par>
                            </p:childTnLst>
                          </p:cTn>
                        </p:par>
                        <p:par>
                          <p:cTn id="41" fill="hold" nodeType="afterGroup">
                            <p:stCondLst>
                              <p:cond delay="2500"/>
                            </p:stCondLst>
                            <p:childTnLst>
                              <p:par>
                                <p:cTn id="42" presetID="18" presetClass="entr" presetSubtype="9" fill="hold" grpId="0" nodeType="afterEffect">
                                  <p:stCondLst>
                                    <p:cond delay="0"/>
                                  </p:stCondLst>
                                  <p:childTnLst>
                                    <p:set>
                                      <p:cBhvr>
                                        <p:cTn id="43" dur="1" fill="hold">
                                          <p:stCondLst>
                                            <p:cond delay="0"/>
                                          </p:stCondLst>
                                        </p:cTn>
                                        <p:tgtEl>
                                          <p:spTgt spid="9229"/>
                                        </p:tgtEl>
                                        <p:attrNameLst>
                                          <p:attrName>style.visibility</p:attrName>
                                        </p:attrNameLst>
                                      </p:cBhvr>
                                      <p:to>
                                        <p:strVal val="visible"/>
                                      </p:to>
                                    </p:set>
                                    <p:animEffect transition="in" filter="strips(upLeft)">
                                      <p:cBhvr>
                                        <p:cTn id="44" dur="500"/>
                                        <p:tgtEl>
                                          <p:spTgt spid="9229"/>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9230"/>
                                        </p:tgtEl>
                                        <p:attrNameLst>
                                          <p:attrName>style.visibility</p:attrName>
                                        </p:attrNameLst>
                                      </p:cBhvr>
                                      <p:to>
                                        <p:strVal val="visible"/>
                                      </p:to>
                                    </p:set>
                                    <p:animEffect transition="in" filter="strips(downLeft)">
                                      <p:cBhvr>
                                        <p:cTn id="47" dur="500"/>
                                        <p:tgtEl>
                                          <p:spTgt spid="9230"/>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9231"/>
                                        </p:tgtEl>
                                        <p:attrNameLst>
                                          <p:attrName>style.visibility</p:attrName>
                                        </p:attrNameLst>
                                      </p:cBhvr>
                                      <p:to>
                                        <p:strVal val="visible"/>
                                      </p:to>
                                    </p:set>
                                    <p:animEffect transition="in" filter="strips(downRight)">
                                      <p:cBhvr>
                                        <p:cTn id="50" dur="500"/>
                                        <p:tgtEl>
                                          <p:spTgt spid="9231"/>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9233"/>
                                        </p:tgtEl>
                                        <p:attrNameLst>
                                          <p:attrName>style.visibility</p:attrName>
                                        </p:attrNameLst>
                                      </p:cBhvr>
                                      <p:to>
                                        <p:strVal val="visible"/>
                                      </p:to>
                                    </p:set>
                                    <p:animEffect transition="in" filter="checkerboard(across)">
                                      <p:cBhvr>
                                        <p:cTn id="53" dur="500"/>
                                        <p:tgtEl>
                                          <p:spTgt spid="9233"/>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9234"/>
                                        </p:tgtEl>
                                        <p:attrNameLst>
                                          <p:attrName>style.visibility</p:attrName>
                                        </p:attrNameLst>
                                      </p:cBhvr>
                                      <p:to>
                                        <p:strVal val="visible"/>
                                      </p:to>
                                    </p:set>
                                    <p:animEffect transition="in" filter="checkerboard(across)">
                                      <p:cBhvr>
                                        <p:cTn id="56" dur="500"/>
                                        <p:tgtEl>
                                          <p:spTgt spid="923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9235"/>
                                        </p:tgtEl>
                                        <p:attrNameLst>
                                          <p:attrName>style.visibility</p:attrName>
                                        </p:attrNameLst>
                                      </p:cBhvr>
                                      <p:to>
                                        <p:strVal val="visible"/>
                                      </p:to>
                                    </p:set>
                                    <p:animEffect transition="in" filter="checkerboard(across)">
                                      <p:cBhvr>
                                        <p:cTn id="59" dur="500"/>
                                        <p:tgtEl>
                                          <p:spTgt spid="9235"/>
                                        </p:tgtEl>
                                      </p:cBhvr>
                                    </p:animEffect>
                                  </p:childTnLst>
                                </p:cTn>
                              </p:par>
                            </p:childTnLst>
                          </p:cTn>
                        </p:par>
                        <p:par>
                          <p:cTn id="60" fill="hold" nodeType="afterGroup">
                            <p:stCondLst>
                              <p:cond delay="3000"/>
                            </p:stCondLst>
                            <p:childTnLst>
                              <p:par>
                                <p:cTn id="61" presetID="14" presetClass="entr" presetSubtype="10" fill="hold" grpId="0" nodeType="afterEffect">
                                  <p:stCondLst>
                                    <p:cond delay="0"/>
                                  </p:stCondLst>
                                  <p:childTnLst>
                                    <p:set>
                                      <p:cBhvr>
                                        <p:cTn id="62" dur="1" fill="hold">
                                          <p:stCondLst>
                                            <p:cond delay="0"/>
                                          </p:stCondLst>
                                        </p:cTn>
                                        <p:tgtEl>
                                          <p:spTgt spid="9232"/>
                                        </p:tgtEl>
                                        <p:attrNameLst>
                                          <p:attrName>style.visibility</p:attrName>
                                        </p:attrNameLst>
                                      </p:cBhvr>
                                      <p:to>
                                        <p:strVal val="visible"/>
                                      </p:to>
                                    </p:set>
                                    <p:animEffect transition="in" filter="randombar(horizontal)">
                                      <p:cBhvr>
                                        <p:cTn id="63" dur="10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9226" grpId="0" animBg="1"/>
      <p:bldP spid="9227" grpId="0" animBg="1"/>
      <p:bldP spid="9228" grpId="0" animBg="1"/>
      <p:bldP spid="9229" grpId="0" animBg="1"/>
      <p:bldP spid="9230" grpId="0" animBg="1"/>
      <p:bldP spid="9231" grpId="0" animBg="1"/>
      <p:bldP spid="9232" grpId="0" animBg="1"/>
      <p:bldP spid="9233" grpId="0" animBg="1"/>
      <p:bldP spid="9234" grpId="0" animBg="1"/>
      <p:bldP spid="92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95"/>
          <p:cNvPicPr>
            <a:picLocks noChangeAspect="1" noChangeArrowheads="1"/>
          </p:cNvPicPr>
          <p:nvPr/>
        </p:nvPicPr>
        <p:blipFill>
          <a:blip r:embed="rId2"/>
          <a:srcRect/>
          <a:stretch>
            <a:fillRect/>
          </a:stretch>
        </p:blipFill>
        <p:spPr bwMode="auto">
          <a:xfrm>
            <a:off x="1381125" y="60325"/>
            <a:ext cx="3117850" cy="2274888"/>
          </a:xfrm>
          <a:prstGeom prst="rect">
            <a:avLst/>
          </a:prstGeom>
          <a:noFill/>
          <a:ln w="28575">
            <a:solidFill>
              <a:srgbClr val="6600FF"/>
            </a:solidFill>
            <a:miter lim="800000"/>
            <a:headEnd/>
            <a:tailEnd/>
          </a:ln>
        </p:spPr>
      </p:pic>
      <p:pic>
        <p:nvPicPr>
          <p:cNvPr id="10243" name="Picture 3" descr="caycafe"/>
          <p:cNvPicPr>
            <a:picLocks noChangeAspect="1" noChangeArrowheads="1"/>
          </p:cNvPicPr>
          <p:nvPr/>
        </p:nvPicPr>
        <p:blipFill>
          <a:blip r:embed="rId3">
            <a:lum bright="10000"/>
          </a:blip>
          <a:srcRect/>
          <a:stretch>
            <a:fillRect/>
          </a:stretch>
        </p:blipFill>
        <p:spPr bwMode="auto">
          <a:xfrm>
            <a:off x="6611938" y="2767013"/>
            <a:ext cx="2292350" cy="2881312"/>
          </a:xfrm>
          <a:prstGeom prst="rect">
            <a:avLst/>
          </a:prstGeom>
          <a:noFill/>
          <a:ln w="28575">
            <a:solidFill>
              <a:srgbClr val="6600FF"/>
            </a:solidFill>
            <a:miter lim="800000"/>
            <a:headEnd/>
            <a:tailEnd/>
          </a:ln>
        </p:spPr>
      </p:pic>
      <p:pic>
        <p:nvPicPr>
          <p:cNvPr id="10244" name="Picture 4" descr="Nhựa mủ chảy từ thân cây cao su bị rạch"/>
          <p:cNvPicPr>
            <a:picLocks noChangeAspect="1" noChangeArrowheads="1"/>
          </p:cNvPicPr>
          <p:nvPr/>
        </p:nvPicPr>
        <p:blipFill>
          <a:blip r:embed="rId4">
            <a:lum bright="10000"/>
          </a:blip>
          <a:srcRect/>
          <a:stretch>
            <a:fillRect/>
          </a:stretch>
        </p:blipFill>
        <p:spPr bwMode="auto">
          <a:xfrm>
            <a:off x="242888" y="2719388"/>
            <a:ext cx="2082800" cy="2894012"/>
          </a:xfrm>
          <a:prstGeom prst="rect">
            <a:avLst/>
          </a:prstGeom>
          <a:noFill/>
          <a:ln w="28575">
            <a:solidFill>
              <a:srgbClr val="6600FF"/>
            </a:solidFill>
            <a:miter lim="800000"/>
            <a:headEnd/>
            <a:tailEnd/>
          </a:ln>
        </p:spPr>
      </p:pic>
      <p:pic>
        <p:nvPicPr>
          <p:cNvPr id="10245" name="Picture 5" descr="images139541_phuc-trang-mia-3"/>
          <p:cNvPicPr>
            <a:picLocks noChangeAspect="1" noChangeArrowheads="1"/>
          </p:cNvPicPr>
          <p:nvPr/>
        </p:nvPicPr>
        <p:blipFill>
          <a:blip r:embed="rId5"/>
          <a:srcRect/>
          <a:stretch>
            <a:fillRect/>
          </a:stretch>
        </p:blipFill>
        <p:spPr bwMode="auto">
          <a:xfrm>
            <a:off x="3000375" y="3703638"/>
            <a:ext cx="3097213" cy="2481262"/>
          </a:xfrm>
          <a:prstGeom prst="rect">
            <a:avLst/>
          </a:prstGeom>
          <a:noFill/>
          <a:ln w="28575">
            <a:solidFill>
              <a:srgbClr val="6600FF"/>
            </a:solidFill>
            <a:miter lim="800000"/>
            <a:headEnd/>
            <a:tailEnd/>
          </a:ln>
        </p:spPr>
      </p:pic>
      <p:pic>
        <p:nvPicPr>
          <p:cNvPr id="10246" name="Picture 6" descr="Cây cói giấy"/>
          <p:cNvPicPr>
            <a:picLocks noChangeAspect="1" noChangeArrowheads="1"/>
          </p:cNvPicPr>
          <p:nvPr/>
        </p:nvPicPr>
        <p:blipFill>
          <a:blip r:embed="rId6"/>
          <a:srcRect/>
          <a:stretch>
            <a:fillRect/>
          </a:stretch>
        </p:blipFill>
        <p:spPr bwMode="auto">
          <a:xfrm>
            <a:off x="4848225" y="101600"/>
            <a:ext cx="2778125" cy="2216150"/>
          </a:xfrm>
          <a:prstGeom prst="rect">
            <a:avLst/>
          </a:prstGeom>
          <a:noFill/>
          <a:ln w="28575">
            <a:solidFill>
              <a:srgbClr val="6600FF"/>
            </a:solidFill>
            <a:miter lim="800000"/>
            <a:headEnd/>
            <a:tailEnd/>
          </a:ln>
        </p:spPr>
      </p:pic>
      <p:sp>
        <p:nvSpPr>
          <p:cNvPr id="10247" name="Line 7"/>
          <p:cNvSpPr>
            <a:spLocks noChangeShapeType="1"/>
          </p:cNvSpPr>
          <p:nvPr/>
        </p:nvSpPr>
        <p:spPr bwMode="auto">
          <a:xfrm>
            <a:off x="4659313" y="0"/>
            <a:ext cx="0" cy="2543175"/>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10248" name="Line 8"/>
          <p:cNvSpPr>
            <a:spLocks noChangeShapeType="1"/>
          </p:cNvSpPr>
          <p:nvPr/>
        </p:nvSpPr>
        <p:spPr bwMode="auto">
          <a:xfrm flipH="1">
            <a:off x="0" y="2555875"/>
            <a:ext cx="4648200" cy="0"/>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10249" name="Line 9"/>
          <p:cNvSpPr>
            <a:spLocks noChangeShapeType="1"/>
          </p:cNvSpPr>
          <p:nvPr/>
        </p:nvSpPr>
        <p:spPr bwMode="auto">
          <a:xfrm flipH="1">
            <a:off x="4646613" y="2557463"/>
            <a:ext cx="4497387" cy="0"/>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10250" name="Line 10"/>
          <p:cNvSpPr>
            <a:spLocks noChangeShapeType="1"/>
          </p:cNvSpPr>
          <p:nvPr/>
        </p:nvSpPr>
        <p:spPr bwMode="auto">
          <a:xfrm>
            <a:off x="2625725" y="2592388"/>
            <a:ext cx="0" cy="4265612"/>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10251" name="Line 11"/>
          <p:cNvSpPr>
            <a:spLocks noChangeShapeType="1"/>
          </p:cNvSpPr>
          <p:nvPr/>
        </p:nvSpPr>
        <p:spPr bwMode="auto">
          <a:xfrm>
            <a:off x="6337300" y="2592388"/>
            <a:ext cx="0" cy="4265612"/>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10252" name="Line 12"/>
          <p:cNvSpPr>
            <a:spLocks noChangeShapeType="1"/>
          </p:cNvSpPr>
          <p:nvPr/>
        </p:nvSpPr>
        <p:spPr bwMode="auto">
          <a:xfrm>
            <a:off x="2647950" y="3544888"/>
            <a:ext cx="3665538" cy="0"/>
          </a:xfrm>
          <a:prstGeom prst="line">
            <a:avLst/>
          </a:prstGeom>
          <a:noFill/>
          <a:ln w="66675" cmpd="dbl">
            <a:solidFill>
              <a:srgbClr val="800080"/>
            </a:solidFill>
            <a:round/>
            <a:headEnd/>
            <a:tailEnd/>
          </a:ln>
        </p:spPr>
        <p:txBody>
          <a:bodyPr/>
          <a:lstStyle/>
          <a:p>
            <a:endParaRPr lang="en-US">
              <a:cs typeface="Times New Roman" panose="02020603050405020304" pitchFamily="18" charset="0"/>
            </a:endParaRPr>
          </a:p>
        </p:txBody>
      </p:sp>
      <p:sp>
        <p:nvSpPr>
          <p:cNvPr id="10253" name="Text Box 13"/>
          <p:cNvSpPr txBox="1">
            <a:spLocks noChangeArrowheads="1"/>
          </p:cNvSpPr>
          <p:nvPr/>
        </p:nvSpPr>
        <p:spPr bwMode="auto">
          <a:xfrm>
            <a:off x="269875" y="958850"/>
            <a:ext cx="1027113" cy="701675"/>
          </a:xfrm>
          <a:prstGeom prst="rect">
            <a:avLst/>
          </a:prstGeom>
          <a:noFill/>
          <a:ln w="9525">
            <a:noFill/>
            <a:miter lim="800000"/>
            <a:headEnd/>
            <a:tailEnd/>
          </a:ln>
        </p:spPr>
        <p:txBody>
          <a:bodyPr>
            <a:spAutoFit/>
          </a:bodyPr>
          <a:lstStyle/>
          <a:p>
            <a:pPr>
              <a:spcBef>
                <a:spcPct val="50000"/>
              </a:spcBef>
            </a:pPr>
            <a:r>
              <a:rPr lang="en-US" sz="2000" b="1">
                <a:solidFill>
                  <a:srgbClr val="006600"/>
                </a:solidFill>
                <a:cs typeface="Times New Roman" panose="02020603050405020304" pitchFamily="18" charset="0"/>
              </a:rPr>
              <a:t>Cây chè</a:t>
            </a:r>
          </a:p>
        </p:txBody>
      </p:sp>
      <p:sp>
        <p:nvSpPr>
          <p:cNvPr id="10254" name="Text Box 14"/>
          <p:cNvSpPr txBox="1">
            <a:spLocks noChangeArrowheads="1"/>
          </p:cNvSpPr>
          <p:nvPr/>
        </p:nvSpPr>
        <p:spPr bwMode="auto">
          <a:xfrm>
            <a:off x="7820025" y="933450"/>
            <a:ext cx="1028700" cy="400050"/>
          </a:xfrm>
          <a:prstGeom prst="rect">
            <a:avLst/>
          </a:prstGeom>
          <a:noFill/>
          <a:ln w="9525">
            <a:noFill/>
            <a:miter lim="800000"/>
            <a:headEnd/>
            <a:tailEnd/>
          </a:ln>
        </p:spPr>
        <p:txBody>
          <a:bodyPr>
            <a:spAutoFit/>
          </a:bodyPr>
          <a:lstStyle/>
          <a:p>
            <a:pPr>
              <a:spcBef>
                <a:spcPct val="50000"/>
              </a:spcBef>
            </a:pPr>
            <a:r>
              <a:rPr lang="en-US" sz="2000" b="1">
                <a:solidFill>
                  <a:srgbClr val="006600"/>
                </a:solidFill>
                <a:cs typeface="Times New Roman" panose="02020603050405020304" pitchFamily="18" charset="0"/>
              </a:rPr>
              <a:t>Cây cọ</a:t>
            </a:r>
          </a:p>
        </p:txBody>
      </p:sp>
      <p:sp>
        <p:nvSpPr>
          <p:cNvPr id="10255" name="Text Box 15"/>
          <p:cNvSpPr txBox="1">
            <a:spLocks noChangeArrowheads="1"/>
          </p:cNvSpPr>
          <p:nvPr/>
        </p:nvSpPr>
        <p:spPr bwMode="auto">
          <a:xfrm>
            <a:off x="212725" y="5818188"/>
            <a:ext cx="2101850" cy="396875"/>
          </a:xfrm>
          <a:prstGeom prst="rect">
            <a:avLst/>
          </a:prstGeom>
          <a:noFill/>
          <a:ln w="9525">
            <a:noFill/>
            <a:miter lim="800000"/>
            <a:headEnd/>
            <a:tailEnd/>
          </a:ln>
        </p:spPr>
        <p:txBody>
          <a:bodyPr>
            <a:spAutoFit/>
          </a:bodyPr>
          <a:lstStyle/>
          <a:p>
            <a:pPr algn="ctr">
              <a:spcBef>
                <a:spcPct val="50000"/>
              </a:spcBef>
            </a:pPr>
            <a:r>
              <a:rPr lang="en-US" sz="2000" b="1">
                <a:solidFill>
                  <a:srgbClr val="006600"/>
                </a:solidFill>
                <a:cs typeface="Times New Roman" panose="02020603050405020304" pitchFamily="18" charset="0"/>
              </a:rPr>
              <a:t>Cây cao su</a:t>
            </a:r>
          </a:p>
        </p:txBody>
      </p:sp>
      <p:sp>
        <p:nvSpPr>
          <p:cNvPr id="10256" name="Text Box 16"/>
          <p:cNvSpPr txBox="1">
            <a:spLocks noChangeArrowheads="1"/>
          </p:cNvSpPr>
          <p:nvPr/>
        </p:nvSpPr>
        <p:spPr bwMode="auto">
          <a:xfrm>
            <a:off x="3475038" y="6319838"/>
            <a:ext cx="2100262" cy="396875"/>
          </a:xfrm>
          <a:prstGeom prst="rect">
            <a:avLst/>
          </a:prstGeom>
          <a:noFill/>
          <a:ln w="9525">
            <a:noFill/>
            <a:miter lim="800000"/>
            <a:headEnd/>
            <a:tailEnd/>
          </a:ln>
        </p:spPr>
        <p:txBody>
          <a:bodyPr>
            <a:spAutoFit/>
          </a:bodyPr>
          <a:lstStyle/>
          <a:p>
            <a:pPr algn="ctr">
              <a:spcBef>
                <a:spcPct val="50000"/>
              </a:spcBef>
            </a:pPr>
            <a:r>
              <a:rPr lang="en-US" sz="2000" b="1">
                <a:solidFill>
                  <a:srgbClr val="006600"/>
                </a:solidFill>
                <a:cs typeface="Times New Roman" panose="02020603050405020304" pitchFamily="18" charset="0"/>
              </a:rPr>
              <a:t>Cây mía</a:t>
            </a:r>
          </a:p>
        </p:txBody>
      </p:sp>
      <p:sp>
        <p:nvSpPr>
          <p:cNvPr id="10257" name="Text Box 17"/>
          <p:cNvSpPr txBox="1">
            <a:spLocks noChangeArrowheads="1"/>
          </p:cNvSpPr>
          <p:nvPr/>
        </p:nvSpPr>
        <p:spPr bwMode="auto">
          <a:xfrm>
            <a:off x="6723063" y="5768975"/>
            <a:ext cx="2101850" cy="396875"/>
          </a:xfrm>
          <a:prstGeom prst="rect">
            <a:avLst/>
          </a:prstGeom>
          <a:noFill/>
          <a:ln w="9525">
            <a:noFill/>
            <a:miter lim="800000"/>
            <a:headEnd/>
            <a:tailEnd/>
          </a:ln>
        </p:spPr>
        <p:txBody>
          <a:bodyPr>
            <a:spAutoFit/>
          </a:bodyPr>
          <a:lstStyle/>
          <a:p>
            <a:pPr algn="ctr">
              <a:spcBef>
                <a:spcPct val="50000"/>
              </a:spcBef>
            </a:pPr>
            <a:r>
              <a:rPr lang="en-US" sz="2000" b="1">
                <a:solidFill>
                  <a:srgbClr val="006600"/>
                </a:solidFill>
                <a:cs typeface="Times New Roman" panose="02020603050405020304" pitchFamily="18" charset="0"/>
              </a:rPr>
              <a:t>Cây cà phê</a:t>
            </a:r>
          </a:p>
        </p:txBody>
      </p:sp>
      <p:sp>
        <p:nvSpPr>
          <p:cNvPr id="10258" name="WordArt 18"/>
          <p:cNvSpPr>
            <a:spLocks noChangeArrowheads="1" noChangeShapeType="1" noTextEdit="1"/>
          </p:cNvSpPr>
          <p:nvPr/>
        </p:nvSpPr>
        <p:spPr bwMode="auto">
          <a:xfrm>
            <a:off x="3000375" y="2751138"/>
            <a:ext cx="2971800" cy="630237"/>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FFFF"/>
                </a:solidFill>
                <a:cs typeface="Times New Roman" panose="02020603050405020304" pitchFamily="18" charset="0"/>
              </a:rPr>
              <a:t>CÂY CÔNG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Right)">
                                      <p:cBhvr>
                                        <p:cTn id="7" dur="2000"/>
                                        <p:tgtEl>
                                          <p:spTgt spid="10242"/>
                                        </p:tgtEl>
                                      </p:cBhvr>
                                    </p:animEffect>
                                  </p:childTnLst>
                                </p:cTn>
                              </p:par>
                              <p:par>
                                <p:cTn id="8" presetID="18" presetClass="entr" presetSubtype="12"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strips(downLeft)">
                                      <p:cBhvr>
                                        <p:cTn id="10" dur="2000"/>
                                        <p:tgtEl>
                                          <p:spTgt spid="10246"/>
                                        </p:tgtEl>
                                      </p:cBhvr>
                                    </p:animEffect>
                                  </p:childTnLst>
                                </p:cTn>
                              </p:par>
                              <p:par>
                                <p:cTn id="11" presetID="18" presetClass="entr" presetSubtype="6"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strips(downRight)">
                                      <p:cBhvr>
                                        <p:cTn id="13" dur="2000"/>
                                        <p:tgtEl>
                                          <p:spTgt spid="10244"/>
                                        </p:tgtEl>
                                      </p:cBhvr>
                                    </p:animEffect>
                                  </p:childTnLst>
                                </p:cTn>
                              </p:par>
                              <p:par>
                                <p:cTn id="14" presetID="18" presetClass="entr" presetSubtype="9" fill="hold" nodeType="withEffect">
                                  <p:stCondLst>
                                    <p:cond delay="0"/>
                                  </p:stCondLst>
                                  <p:childTnLst>
                                    <p:set>
                                      <p:cBhvr>
                                        <p:cTn id="15" dur="1" fill="hold">
                                          <p:stCondLst>
                                            <p:cond delay="0"/>
                                          </p:stCondLst>
                                        </p:cTn>
                                        <p:tgtEl>
                                          <p:spTgt spid="10245"/>
                                        </p:tgtEl>
                                        <p:attrNameLst>
                                          <p:attrName>style.visibility</p:attrName>
                                        </p:attrNameLst>
                                      </p:cBhvr>
                                      <p:to>
                                        <p:strVal val="visible"/>
                                      </p:to>
                                    </p:set>
                                    <p:animEffect transition="in" filter="strips(upLeft)">
                                      <p:cBhvr>
                                        <p:cTn id="16" dur="2000"/>
                                        <p:tgtEl>
                                          <p:spTgt spid="10245"/>
                                        </p:tgtEl>
                                      </p:cBhvr>
                                    </p:animEffect>
                                  </p:childTnLst>
                                </p:cTn>
                              </p:par>
                              <p:par>
                                <p:cTn id="17" presetID="18" presetClass="entr" presetSubtype="12" fill="hold" nodeType="with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strips(downLeft)">
                                      <p:cBhvr>
                                        <p:cTn id="19" dur="2000"/>
                                        <p:tgtEl>
                                          <p:spTgt spid="10243"/>
                                        </p:tgtEl>
                                      </p:cBhvr>
                                    </p:animEffect>
                                  </p:childTnLst>
                                </p:cTn>
                              </p:par>
                            </p:childTnLst>
                          </p:cTn>
                        </p:par>
                        <p:par>
                          <p:cTn id="20" fill="hold" nodeType="afterGroup">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10253"/>
                                        </p:tgtEl>
                                        <p:attrNameLst>
                                          <p:attrName>style.visibility</p:attrName>
                                        </p:attrNameLst>
                                      </p:cBhvr>
                                      <p:to>
                                        <p:strVal val="visible"/>
                                      </p:to>
                                    </p:set>
                                    <p:anim calcmode="lin" valueType="num">
                                      <p:cBhvr additive="base">
                                        <p:cTn id="23" dur="500" fill="hold"/>
                                        <p:tgtEl>
                                          <p:spTgt spid="10253"/>
                                        </p:tgtEl>
                                        <p:attrNameLst>
                                          <p:attrName>ppt_x</p:attrName>
                                        </p:attrNameLst>
                                      </p:cBhvr>
                                      <p:tavLst>
                                        <p:tav tm="0">
                                          <p:val>
                                            <p:strVal val="#ppt_x"/>
                                          </p:val>
                                        </p:tav>
                                        <p:tav tm="100000">
                                          <p:val>
                                            <p:strVal val="#ppt_x"/>
                                          </p:val>
                                        </p:tav>
                                      </p:tavLst>
                                    </p:anim>
                                    <p:anim calcmode="lin" valueType="num">
                                      <p:cBhvr additive="base">
                                        <p:cTn id="24" dur="500" fill="hold"/>
                                        <p:tgtEl>
                                          <p:spTgt spid="1025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254"/>
                                        </p:tgtEl>
                                        <p:attrNameLst>
                                          <p:attrName>style.visibility</p:attrName>
                                        </p:attrNameLst>
                                      </p:cBhvr>
                                      <p:to>
                                        <p:strVal val="visible"/>
                                      </p:to>
                                    </p:set>
                                    <p:anim calcmode="lin" valueType="num">
                                      <p:cBhvr additive="base">
                                        <p:cTn id="27" dur="500" fill="hold"/>
                                        <p:tgtEl>
                                          <p:spTgt spid="10254"/>
                                        </p:tgtEl>
                                        <p:attrNameLst>
                                          <p:attrName>ppt_x</p:attrName>
                                        </p:attrNameLst>
                                      </p:cBhvr>
                                      <p:tavLst>
                                        <p:tav tm="0">
                                          <p:val>
                                            <p:strVal val="#ppt_x"/>
                                          </p:val>
                                        </p:tav>
                                        <p:tav tm="100000">
                                          <p:val>
                                            <p:strVal val="#ppt_x"/>
                                          </p:val>
                                        </p:tav>
                                      </p:tavLst>
                                    </p:anim>
                                    <p:anim calcmode="lin" valueType="num">
                                      <p:cBhvr additive="base">
                                        <p:cTn id="28" dur="500" fill="hold"/>
                                        <p:tgtEl>
                                          <p:spTgt spid="10254"/>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55"/>
                                        </p:tgtEl>
                                        <p:attrNameLst>
                                          <p:attrName>style.visibility</p:attrName>
                                        </p:attrNameLst>
                                      </p:cBhvr>
                                      <p:to>
                                        <p:strVal val="visible"/>
                                      </p:to>
                                    </p:set>
                                    <p:anim calcmode="lin" valueType="num">
                                      <p:cBhvr additive="base">
                                        <p:cTn id="31" dur="500" fill="hold"/>
                                        <p:tgtEl>
                                          <p:spTgt spid="10255"/>
                                        </p:tgtEl>
                                        <p:attrNameLst>
                                          <p:attrName>ppt_x</p:attrName>
                                        </p:attrNameLst>
                                      </p:cBhvr>
                                      <p:tavLst>
                                        <p:tav tm="0">
                                          <p:val>
                                            <p:strVal val="#ppt_x"/>
                                          </p:val>
                                        </p:tav>
                                        <p:tav tm="100000">
                                          <p:val>
                                            <p:strVal val="#ppt_x"/>
                                          </p:val>
                                        </p:tav>
                                      </p:tavLst>
                                    </p:anim>
                                    <p:anim calcmode="lin" valueType="num">
                                      <p:cBhvr additive="base">
                                        <p:cTn id="32" dur="500" fill="hold"/>
                                        <p:tgtEl>
                                          <p:spTgt spid="102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257"/>
                                        </p:tgtEl>
                                        <p:attrNameLst>
                                          <p:attrName>style.visibility</p:attrName>
                                        </p:attrNameLst>
                                      </p:cBhvr>
                                      <p:to>
                                        <p:strVal val="visible"/>
                                      </p:to>
                                    </p:set>
                                    <p:anim calcmode="lin" valueType="num">
                                      <p:cBhvr additive="base">
                                        <p:cTn id="35" dur="500" fill="hold"/>
                                        <p:tgtEl>
                                          <p:spTgt spid="10257"/>
                                        </p:tgtEl>
                                        <p:attrNameLst>
                                          <p:attrName>ppt_x</p:attrName>
                                        </p:attrNameLst>
                                      </p:cBhvr>
                                      <p:tavLst>
                                        <p:tav tm="0">
                                          <p:val>
                                            <p:strVal val="#ppt_x"/>
                                          </p:val>
                                        </p:tav>
                                        <p:tav tm="100000">
                                          <p:val>
                                            <p:strVal val="#ppt_x"/>
                                          </p:val>
                                        </p:tav>
                                      </p:tavLst>
                                    </p:anim>
                                    <p:anim calcmode="lin" valueType="num">
                                      <p:cBhvr additive="base">
                                        <p:cTn id="36" dur="500" fill="hold"/>
                                        <p:tgtEl>
                                          <p:spTgt spid="102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56"/>
                                        </p:tgtEl>
                                        <p:attrNameLst>
                                          <p:attrName>style.visibility</p:attrName>
                                        </p:attrNameLst>
                                      </p:cBhvr>
                                      <p:to>
                                        <p:strVal val="visible"/>
                                      </p:to>
                                    </p:set>
                                    <p:anim calcmode="lin" valueType="num">
                                      <p:cBhvr additive="base">
                                        <p:cTn id="39" dur="500" fill="hold"/>
                                        <p:tgtEl>
                                          <p:spTgt spid="10256"/>
                                        </p:tgtEl>
                                        <p:attrNameLst>
                                          <p:attrName>ppt_x</p:attrName>
                                        </p:attrNameLst>
                                      </p:cBhvr>
                                      <p:tavLst>
                                        <p:tav tm="0">
                                          <p:val>
                                            <p:strVal val="#ppt_x"/>
                                          </p:val>
                                        </p:tav>
                                        <p:tav tm="100000">
                                          <p:val>
                                            <p:strVal val="#ppt_x"/>
                                          </p:val>
                                        </p:tav>
                                      </p:tavLst>
                                    </p:anim>
                                    <p:anim calcmode="lin" valueType="num">
                                      <p:cBhvr additive="base">
                                        <p:cTn id="40" dur="500" fill="hold"/>
                                        <p:tgtEl>
                                          <p:spTgt spid="10256"/>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2500"/>
                            </p:stCondLst>
                            <p:childTnLst>
                              <p:par>
                                <p:cTn id="42" presetID="18" presetClass="entr" presetSubtype="12" fill="hold" grpId="0" nodeType="afterEffect">
                                  <p:stCondLst>
                                    <p:cond delay="0"/>
                                  </p:stCondLst>
                                  <p:childTnLst>
                                    <p:set>
                                      <p:cBhvr>
                                        <p:cTn id="43" dur="1" fill="hold">
                                          <p:stCondLst>
                                            <p:cond delay="0"/>
                                          </p:stCondLst>
                                        </p:cTn>
                                        <p:tgtEl>
                                          <p:spTgt spid="10247"/>
                                        </p:tgtEl>
                                        <p:attrNameLst>
                                          <p:attrName>style.visibility</p:attrName>
                                        </p:attrNameLst>
                                      </p:cBhvr>
                                      <p:to>
                                        <p:strVal val="visible"/>
                                      </p:to>
                                    </p:set>
                                    <p:animEffect transition="in" filter="strips(downLeft)">
                                      <p:cBhvr>
                                        <p:cTn id="44" dur="500"/>
                                        <p:tgtEl>
                                          <p:spTgt spid="10247"/>
                                        </p:tgtEl>
                                      </p:cBhvr>
                                    </p:animEffect>
                                  </p:childTnLst>
                                </p:cTn>
                              </p:par>
                            </p:childTnLst>
                          </p:cTn>
                        </p:par>
                        <p:par>
                          <p:cTn id="45" fill="hold" nodeType="afterGroup">
                            <p:stCondLst>
                              <p:cond delay="3000"/>
                            </p:stCondLst>
                            <p:childTnLst>
                              <p:par>
                                <p:cTn id="46" presetID="18" presetClass="entr" presetSubtype="12" fill="hold" grpId="0" nodeType="afterEffect">
                                  <p:stCondLst>
                                    <p:cond delay="0"/>
                                  </p:stCondLst>
                                  <p:childTnLst>
                                    <p:set>
                                      <p:cBhvr>
                                        <p:cTn id="47" dur="1" fill="hold">
                                          <p:stCondLst>
                                            <p:cond delay="0"/>
                                          </p:stCondLst>
                                        </p:cTn>
                                        <p:tgtEl>
                                          <p:spTgt spid="10248"/>
                                        </p:tgtEl>
                                        <p:attrNameLst>
                                          <p:attrName>style.visibility</p:attrName>
                                        </p:attrNameLst>
                                      </p:cBhvr>
                                      <p:to>
                                        <p:strVal val="visible"/>
                                      </p:to>
                                    </p:set>
                                    <p:animEffect transition="in" filter="strips(downLeft)">
                                      <p:cBhvr>
                                        <p:cTn id="48" dur="500"/>
                                        <p:tgtEl>
                                          <p:spTgt spid="10248"/>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10249"/>
                                        </p:tgtEl>
                                        <p:attrNameLst>
                                          <p:attrName>style.visibility</p:attrName>
                                        </p:attrNameLst>
                                      </p:cBhvr>
                                      <p:to>
                                        <p:strVal val="visible"/>
                                      </p:to>
                                    </p:set>
                                    <p:animEffect transition="in" filter="strips(downRight)">
                                      <p:cBhvr>
                                        <p:cTn id="51" dur="500"/>
                                        <p:tgtEl>
                                          <p:spTgt spid="10249"/>
                                        </p:tgtEl>
                                      </p:cBhvr>
                                    </p:animEffect>
                                  </p:childTnLst>
                                </p:cTn>
                              </p:par>
                            </p:childTnLst>
                          </p:cTn>
                        </p:par>
                        <p:par>
                          <p:cTn id="52" fill="hold" nodeType="afterGroup">
                            <p:stCondLst>
                              <p:cond delay="3500"/>
                            </p:stCondLst>
                            <p:childTnLst>
                              <p:par>
                                <p:cTn id="53" presetID="18" presetClass="entr" presetSubtype="12" fill="hold" grpId="0" nodeType="afterEffect">
                                  <p:stCondLst>
                                    <p:cond delay="0"/>
                                  </p:stCondLst>
                                  <p:childTnLst>
                                    <p:set>
                                      <p:cBhvr>
                                        <p:cTn id="54" dur="1" fill="hold">
                                          <p:stCondLst>
                                            <p:cond delay="0"/>
                                          </p:stCondLst>
                                        </p:cTn>
                                        <p:tgtEl>
                                          <p:spTgt spid="10250"/>
                                        </p:tgtEl>
                                        <p:attrNameLst>
                                          <p:attrName>style.visibility</p:attrName>
                                        </p:attrNameLst>
                                      </p:cBhvr>
                                      <p:to>
                                        <p:strVal val="visible"/>
                                      </p:to>
                                    </p:set>
                                    <p:animEffect transition="in" filter="strips(downLeft)">
                                      <p:cBhvr>
                                        <p:cTn id="55" dur="500"/>
                                        <p:tgtEl>
                                          <p:spTgt spid="10250"/>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0251"/>
                                        </p:tgtEl>
                                        <p:attrNameLst>
                                          <p:attrName>style.visibility</p:attrName>
                                        </p:attrNameLst>
                                      </p:cBhvr>
                                      <p:to>
                                        <p:strVal val="visible"/>
                                      </p:to>
                                    </p:set>
                                    <p:animEffect transition="in" filter="strips(downLeft)">
                                      <p:cBhvr>
                                        <p:cTn id="58" dur="500"/>
                                        <p:tgtEl>
                                          <p:spTgt spid="10251"/>
                                        </p:tgtEl>
                                      </p:cBhvr>
                                    </p:animEffect>
                                  </p:childTnLst>
                                </p:cTn>
                              </p:par>
                              <p:par>
                                <p:cTn id="59" presetID="4" presetClass="entr" presetSubtype="32" fill="hold" grpId="0" nodeType="withEffect">
                                  <p:stCondLst>
                                    <p:cond delay="0"/>
                                  </p:stCondLst>
                                  <p:childTnLst>
                                    <p:set>
                                      <p:cBhvr>
                                        <p:cTn id="60" dur="1" fill="hold">
                                          <p:stCondLst>
                                            <p:cond delay="0"/>
                                          </p:stCondLst>
                                        </p:cTn>
                                        <p:tgtEl>
                                          <p:spTgt spid="10252"/>
                                        </p:tgtEl>
                                        <p:attrNameLst>
                                          <p:attrName>style.visibility</p:attrName>
                                        </p:attrNameLst>
                                      </p:cBhvr>
                                      <p:to>
                                        <p:strVal val="visible"/>
                                      </p:to>
                                    </p:set>
                                    <p:animEffect transition="in" filter="box(out)">
                                      <p:cBhvr>
                                        <p:cTn id="61" dur="500"/>
                                        <p:tgtEl>
                                          <p:spTgt spid="10252"/>
                                        </p:tgtEl>
                                      </p:cBhvr>
                                    </p:animEffect>
                                  </p:childTnLst>
                                </p:cTn>
                              </p:par>
                            </p:childTnLst>
                          </p:cTn>
                        </p:par>
                        <p:par>
                          <p:cTn id="62" fill="hold" nodeType="afterGroup">
                            <p:stCondLst>
                              <p:cond delay="4000"/>
                            </p:stCondLst>
                            <p:childTnLst>
                              <p:par>
                                <p:cTn id="63" presetID="9" presetClass="entr" presetSubtype="0" fill="hold" grpId="0" nodeType="afterEffect">
                                  <p:stCondLst>
                                    <p:cond delay="0"/>
                                  </p:stCondLst>
                                  <p:childTnLst>
                                    <p:set>
                                      <p:cBhvr>
                                        <p:cTn id="64" dur="1" fill="hold">
                                          <p:stCondLst>
                                            <p:cond delay="0"/>
                                          </p:stCondLst>
                                        </p:cTn>
                                        <p:tgtEl>
                                          <p:spTgt spid="10258"/>
                                        </p:tgtEl>
                                        <p:attrNameLst>
                                          <p:attrName>style.visibility</p:attrName>
                                        </p:attrNameLst>
                                      </p:cBhvr>
                                      <p:to>
                                        <p:strVal val="visible"/>
                                      </p:to>
                                    </p:set>
                                    <p:animEffect transition="in" filter="dissolve">
                                      <p:cBhvr>
                                        <p:cTn id="65" dur="5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8" grpId="0" animBg="1"/>
      <p:bldP spid="10249" grpId="0" animBg="1"/>
      <p:bldP spid="10250" grpId="0" animBg="1"/>
      <p:bldP spid="10251" grpId="0" animBg="1"/>
      <p:bldP spid="10252" grpId="0" animBg="1"/>
      <p:bldP spid="10253" grpId="0"/>
      <p:bldP spid="10254" grpId="0"/>
      <p:bldP spid="10255" grpId="0"/>
      <p:bldP spid="10256" grpId="0"/>
      <p:bldP spid="10257" grpId="0"/>
      <p:bldP spid="102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atrong2"/>
          <p:cNvPicPr>
            <a:picLocks noChangeAspect="1" noChangeArrowheads="1"/>
          </p:cNvPicPr>
          <p:nvPr/>
        </p:nvPicPr>
        <p:blipFill>
          <a:blip r:embed="rId2"/>
          <a:srcRect/>
          <a:stretch>
            <a:fillRect/>
          </a:stretch>
        </p:blipFill>
        <p:spPr bwMode="auto">
          <a:xfrm>
            <a:off x="228600" y="593725"/>
            <a:ext cx="1949450" cy="2524125"/>
          </a:xfrm>
          <a:prstGeom prst="rect">
            <a:avLst/>
          </a:prstGeom>
          <a:noFill/>
          <a:ln w="28575">
            <a:solidFill>
              <a:srgbClr val="000099"/>
            </a:solidFill>
            <a:miter lim="800000"/>
            <a:headEnd/>
            <a:tailEnd/>
          </a:ln>
        </p:spPr>
      </p:pic>
      <p:pic>
        <p:nvPicPr>
          <p:cNvPr id="11267" name="Picture 3" descr="Vit_bk_"/>
          <p:cNvPicPr>
            <a:picLocks noChangeAspect="1" noChangeArrowheads="1"/>
          </p:cNvPicPr>
          <p:nvPr/>
        </p:nvPicPr>
        <p:blipFill>
          <a:blip r:embed="rId3"/>
          <a:srcRect/>
          <a:stretch>
            <a:fillRect/>
          </a:stretch>
        </p:blipFill>
        <p:spPr bwMode="auto">
          <a:xfrm>
            <a:off x="2495550" y="604838"/>
            <a:ext cx="3276600" cy="2500312"/>
          </a:xfrm>
          <a:prstGeom prst="rect">
            <a:avLst/>
          </a:prstGeom>
          <a:noFill/>
          <a:ln w="28575">
            <a:solidFill>
              <a:srgbClr val="000099"/>
            </a:solidFill>
            <a:miter lim="800000"/>
            <a:headEnd/>
            <a:tailEnd/>
          </a:ln>
        </p:spPr>
      </p:pic>
      <p:pic>
        <p:nvPicPr>
          <p:cNvPr id="11268" name="Picture 4" descr="1152603783lon-con"/>
          <p:cNvPicPr>
            <a:picLocks noChangeAspect="1" noChangeArrowheads="1"/>
          </p:cNvPicPr>
          <p:nvPr/>
        </p:nvPicPr>
        <p:blipFill>
          <a:blip r:embed="rId4"/>
          <a:srcRect/>
          <a:stretch>
            <a:fillRect/>
          </a:stretch>
        </p:blipFill>
        <p:spPr bwMode="auto">
          <a:xfrm>
            <a:off x="6589713" y="3638550"/>
            <a:ext cx="2438400" cy="2625725"/>
          </a:xfrm>
          <a:prstGeom prst="rect">
            <a:avLst/>
          </a:prstGeom>
          <a:noFill/>
          <a:ln w="28575">
            <a:solidFill>
              <a:srgbClr val="000099"/>
            </a:solidFill>
            <a:miter lim="800000"/>
            <a:headEnd/>
            <a:tailEnd/>
          </a:ln>
        </p:spPr>
      </p:pic>
      <p:pic>
        <p:nvPicPr>
          <p:cNvPr id="11269" name="Picture 5" descr="240px-Water_buffalo_bathing"/>
          <p:cNvPicPr>
            <a:picLocks noChangeAspect="1" noChangeArrowheads="1"/>
          </p:cNvPicPr>
          <p:nvPr/>
        </p:nvPicPr>
        <p:blipFill>
          <a:blip r:embed="rId5"/>
          <a:srcRect/>
          <a:stretch>
            <a:fillRect/>
          </a:stretch>
        </p:blipFill>
        <p:spPr bwMode="auto">
          <a:xfrm>
            <a:off x="3457575" y="3627438"/>
            <a:ext cx="2825750" cy="2600325"/>
          </a:xfrm>
          <a:prstGeom prst="rect">
            <a:avLst/>
          </a:prstGeom>
          <a:noFill/>
          <a:ln w="28575">
            <a:solidFill>
              <a:srgbClr val="000099"/>
            </a:solidFill>
            <a:miter lim="800000"/>
            <a:headEnd/>
            <a:tailEnd/>
          </a:ln>
        </p:spPr>
      </p:pic>
      <p:pic>
        <p:nvPicPr>
          <p:cNvPr id="11270" name="Picture 6" descr="Photo_Download"/>
          <p:cNvPicPr>
            <a:picLocks noChangeAspect="1" noChangeArrowheads="1"/>
          </p:cNvPicPr>
          <p:nvPr/>
        </p:nvPicPr>
        <p:blipFill>
          <a:blip r:embed="rId6"/>
          <a:srcRect/>
          <a:stretch>
            <a:fillRect/>
          </a:stretch>
        </p:blipFill>
        <p:spPr bwMode="auto">
          <a:xfrm>
            <a:off x="6122988" y="617538"/>
            <a:ext cx="2919412" cy="2493962"/>
          </a:xfrm>
          <a:prstGeom prst="rect">
            <a:avLst/>
          </a:prstGeom>
          <a:noFill/>
          <a:ln w="28575">
            <a:solidFill>
              <a:srgbClr val="000099"/>
            </a:solidFill>
            <a:miter lim="800000"/>
            <a:headEnd/>
            <a:tailEnd/>
          </a:ln>
        </p:spPr>
      </p:pic>
      <p:pic>
        <p:nvPicPr>
          <p:cNvPr id="11271" name="Picture 7" descr="web2001"/>
          <p:cNvPicPr>
            <a:picLocks noChangeAspect="1" noChangeArrowheads="1"/>
          </p:cNvPicPr>
          <p:nvPr/>
        </p:nvPicPr>
        <p:blipFill>
          <a:blip r:embed="rId7"/>
          <a:srcRect/>
          <a:stretch>
            <a:fillRect/>
          </a:stretch>
        </p:blipFill>
        <p:spPr bwMode="auto">
          <a:xfrm>
            <a:off x="192088" y="3629025"/>
            <a:ext cx="2868612" cy="2581275"/>
          </a:xfrm>
          <a:prstGeom prst="rect">
            <a:avLst/>
          </a:prstGeom>
          <a:noFill/>
          <a:ln w="28575">
            <a:solidFill>
              <a:srgbClr val="000099"/>
            </a:solidFill>
            <a:miter lim="800000"/>
            <a:headEnd/>
            <a:tailEnd/>
          </a:ln>
        </p:spPr>
      </p:pic>
      <p:sp>
        <p:nvSpPr>
          <p:cNvPr id="11272" name="Line 8"/>
          <p:cNvSpPr>
            <a:spLocks noChangeShapeType="1"/>
          </p:cNvSpPr>
          <p:nvPr/>
        </p:nvSpPr>
        <p:spPr bwMode="auto">
          <a:xfrm>
            <a:off x="0" y="3400425"/>
            <a:ext cx="9144000" cy="0"/>
          </a:xfrm>
          <a:prstGeom prst="line">
            <a:avLst/>
          </a:prstGeom>
          <a:noFill/>
          <a:ln w="63500" cmpd="dbl">
            <a:solidFill>
              <a:srgbClr val="990033"/>
            </a:solidFill>
            <a:round/>
            <a:headEnd/>
            <a:tailEnd/>
          </a:ln>
        </p:spPr>
        <p:txBody>
          <a:bodyPr/>
          <a:lstStyle/>
          <a:p>
            <a:endParaRPr lang="en-US"/>
          </a:p>
        </p:txBody>
      </p:sp>
      <p:sp>
        <p:nvSpPr>
          <p:cNvPr id="11273" name="Line 9"/>
          <p:cNvSpPr>
            <a:spLocks noChangeShapeType="1"/>
          </p:cNvSpPr>
          <p:nvPr/>
        </p:nvSpPr>
        <p:spPr bwMode="auto">
          <a:xfrm flipV="1">
            <a:off x="2333625" y="493713"/>
            <a:ext cx="0" cy="2881312"/>
          </a:xfrm>
          <a:prstGeom prst="line">
            <a:avLst/>
          </a:prstGeom>
          <a:noFill/>
          <a:ln w="63500" cmpd="dbl">
            <a:solidFill>
              <a:srgbClr val="990033"/>
            </a:solidFill>
            <a:round/>
            <a:headEnd/>
            <a:tailEnd/>
          </a:ln>
        </p:spPr>
        <p:txBody>
          <a:bodyPr/>
          <a:lstStyle/>
          <a:p>
            <a:endParaRPr lang="en-US"/>
          </a:p>
        </p:txBody>
      </p:sp>
      <p:sp>
        <p:nvSpPr>
          <p:cNvPr id="11274" name="Line 10"/>
          <p:cNvSpPr>
            <a:spLocks noChangeShapeType="1"/>
          </p:cNvSpPr>
          <p:nvPr/>
        </p:nvSpPr>
        <p:spPr bwMode="auto">
          <a:xfrm flipV="1">
            <a:off x="5932488" y="493713"/>
            <a:ext cx="0" cy="2881312"/>
          </a:xfrm>
          <a:prstGeom prst="line">
            <a:avLst/>
          </a:prstGeom>
          <a:noFill/>
          <a:ln w="63500" cmpd="dbl">
            <a:solidFill>
              <a:srgbClr val="990033"/>
            </a:solidFill>
            <a:round/>
            <a:headEnd/>
            <a:tailEnd/>
          </a:ln>
        </p:spPr>
        <p:txBody>
          <a:bodyPr/>
          <a:lstStyle/>
          <a:p>
            <a:endParaRPr lang="en-US"/>
          </a:p>
        </p:txBody>
      </p:sp>
      <p:sp>
        <p:nvSpPr>
          <p:cNvPr id="11275" name="Line 11"/>
          <p:cNvSpPr>
            <a:spLocks noChangeShapeType="1"/>
          </p:cNvSpPr>
          <p:nvPr/>
        </p:nvSpPr>
        <p:spPr bwMode="auto">
          <a:xfrm flipV="1">
            <a:off x="3270250" y="3417888"/>
            <a:ext cx="0" cy="2881312"/>
          </a:xfrm>
          <a:prstGeom prst="line">
            <a:avLst/>
          </a:prstGeom>
          <a:noFill/>
          <a:ln w="63500" cmpd="dbl">
            <a:solidFill>
              <a:srgbClr val="990033"/>
            </a:solidFill>
            <a:round/>
            <a:headEnd/>
            <a:tailEnd/>
          </a:ln>
        </p:spPr>
        <p:txBody>
          <a:bodyPr/>
          <a:lstStyle/>
          <a:p>
            <a:endParaRPr lang="en-US"/>
          </a:p>
        </p:txBody>
      </p:sp>
      <p:sp>
        <p:nvSpPr>
          <p:cNvPr id="11276" name="Line 12"/>
          <p:cNvSpPr>
            <a:spLocks noChangeShapeType="1"/>
          </p:cNvSpPr>
          <p:nvPr/>
        </p:nvSpPr>
        <p:spPr bwMode="auto">
          <a:xfrm flipV="1">
            <a:off x="6440488" y="3430588"/>
            <a:ext cx="0" cy="2881312"/>
          </a:xfrm>
          <a:prstGeom prst="line">
            <a:avLst/>
          </a:prstGeom>
          <a:noFill/>
          <a:ln w="63500" cmpd="dbl">
            <a:solidFill>
              <a:srgbClr val="990033"/>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2000"/>
                                        <p:tgtEl>
                                          <p:spTgt spid="11266"/>
                                        </p:tgtEl>
                                      </p:cBhvr>
                                    </p:animEffect>
                                  </p:childTnLst>
                                </p:cTn>
                              </p:par>
                              <p:par>
                                <p:cTn id="8" presetID="9" presetClass="entr" presetSubtype="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dissolve">
                                      <p:cBhvr>
                                        <p:cTn id="10" dur="2000"/>
                                        <p:tgtEl>
                                          <p:spTgt spid="11267"/>
                                        </p:tgtEl>
                                      </p:cBhvr>
                                    </p:animEffect>
                                  </p:childTnLst>
                                </p:cTn>
                              </p:par>
                              <p:par>
                                <p:cTn id="11" presetID="9" presetClass="entr" presetSubtype="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dissolve">
                                      <p:cBhvr>
                                        <p:cTn id="13" dur="2000"/>
                                        <p:tgtEl>
                                          <p:spTgt spid="11270"/>
                                        </p:tgtEl>
                                      </p:cBhvr>
                                    </p:animEffect>
                                  </p:childTnLst>
                                </p:cTn>
                              </p:par>
                              <p:par>
                                <p:cTn id="14" presetID="9" presetClass="entr" presetSubtype="0" fill="hold"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dissolve">
                                      <p:cBhvr>
                                        <p:cTn id="16" dur="2000"/>
                                        <p:tgtEl>
                                          <p:spTgt spid="11268"/>
                                        </p:tgtEl>
                                      </p:cBhvr>
                                    </p:animEffect>
                                  </p:childTnLst>
                                </p:cTn>
                              </p:par>
                              <p:par>
                                <p:cTn id="17" presetID="9" presetClass="entr" presetSubtype="0" fill="hold" nodeType="with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dissolve">
                                      <p:cBhvr>
                                        <p:cTn id="19" dur="2000"/>
                                        <p:tgtEl>
                                          <p:spTgt spid="11269"/>
                                        </p:tgtEl>
                                      </p:cBhvr>
                                    </p:animEffect>
                                  </p:childTnLst>
                                </p:cTn>
                              </p:par>
                              <p:par>
                                <p:cTn id="20" presetID="9" presetClass="entr" presetSubtype="0" fill="hold" nodeType="with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dissolve">
                                      <p:cBhvr>
                                        <p:cTn id="22" dur="2000"/>
                                        <p:tgtEl>
                                          <p:spTgt spid="11271"/>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1272"/>
                                        </p:tgtEl>
                                        <p:attrNameLst>
                                          <p:attrName>style.visibility</p:attrName>
                                        </p:attrNameLst>
                                      </p:cBhvr>
                                      <p:to>
                                        <p:strVal val="visible"/>
                                      </p:to>
                                    </p:set>
                                    <p:animEffect transition="in" filter="strips(downRight)">
                                      <p:cBhvr>
                                        <p:cTn id="25" dur="3000"/>
                                        <p:tgtEl>
                                          <p:spTgt spid="11272"/>
                                        </p:tgtEl>
                                      </p:cBhvr>
                                    </p:animEffect>
                                  </p:childTnLst>
                                </p:cTn>
                              </p:par>
                              <p:par>
                                <p:cTn id="26" presetID="18" presetClass="entr" presetSubtype="9" fill="hold" grpId="0" nodeType="withEffect">
                                  <p:stCondLst>
                                    <p:cond delay="0"/>
                                  </p:stCondLst>
                                  <p:childTnLst>
                                    <p:set>
                                      <p:cBhvr>
                                        <p:cTn id="27" dur="1" fill="hold">
                                          <p:stCondLst>
                                            <p:cond delay="0"/>
                                          </p:stCondLst>
                                        </p:cTn>
                                        <p:tgtEl>
                                          <p:spTgt spid="11273"/>
                                        </p:tgtEl>
                                        <p:attrNameLst>
                                          <p:attrName>style.visibility</p:attrName>
                                        </p:attrNameLst>
                                      </p:cBhvr>
                                      <p:to>
                                        <p:strVal val="visible"/>
                                      </p:to>
                                    </p:set>
                                    <p:animEffect transition="in" filter="strips(upLeft)">
                                      <p:cBhvr>
                                        <p:cTn id="28" dur="2000"/>
                                        <p:tgtEl>
                                          <p:spTgt spid="11273"/>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1275"/>
                                        </p:tgtEl>
                                        <p:attrNameLst>
                                          <p:attrName>style.visibility</p:attrName>
                                        </p:attrNameLst>
                                      </p:cBhvr>
                                      <p:to>
                                        <p:strVal val="visible"/>
                                      </p:to>
                                    </p:set>
                                    <p:animEffect transition="in" filter="strips(downLeft)">
                                      <p:cBhvr>
                                        <p:cTn id="31" dur="2000"/>
                                        <p:tgtEl>
                                          <p:spTgt spid="11275"/>
                                        </p:tgtEl>
                                      </p:cBhvr>
                                    </p:animEffect>
                                  </p:childTnLst>
                                </p:cTn>
                              </p:par>
                              <p:par>
                                <p:cTn id="32" presetID="18" presetClass="entr" presetSubtype="9" fill="hold" grpId="0" nodeType="withEffect">
                                  <p:stCondLst>
                                    <p:cond delay="0"/>
                                  </p:stCondLst>
                                  <p:childTnLst>
                                    <p:set>
                                      <p:cBhvr>
                                        <p:cTn id="33" dur="1" fill="hold">
                                          <p:stCondLst>
                                            <p:cond delay="0"/>
                                          </p:stCondLst>
                                        </p:cTn>
                                        <p:tgtEl>
                                          <p:spTgt spid="11274"/>
                                        </p:tgtEl>
                                        <p:attrNameLst>
                                          <p:attrName>style.visibility</p:attrName>
                                        </p:attrNameLst>
                                      </p:cBhvr>
                                      <p:to>
                                        <p:strVal val="visible"/>
                                      </p:to>
                                    </p:set>
                                    <p:animEffect transition="in" filter="strips(upLeft)">
                                      <p:cBhvr>
                                        <p:cTn id="34" dur="2000"/>
                                        <p:tgtEl>
                                          <p:spTgt spid="11274"/>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1276"/>
                                        </p:tgtEl>
                                        <p:attrNameLst>
                                          <p:attrName>style.visibility</p:attrName>
                                        </p:attrNameLst>
                                      </p:cBhvr>
                                      <p:to>
                                        <p:strVal val="visible"/>
                                      </p:to>
                                    </p:set>
                                    <p:animEffect transition="in" filter="strips(downLeft)">
                                      <p:cBhvr>
                                        <p:cTn id="37"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P spid="11273" grpId="0" animBg="1"/>
      <p:bldP spid="11274" grpId="0" animBg="1"/>
      <p:bldP spid="11275" grpId="0" animBg="1"/>
      <p:bldP spid="112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1295400"/>
            <a:ext cx="6405563" cy="579438"/>
          </a:xfrm>
          <a:prstGeom prst="rect">
            <a:avLst/>
          </a:prstGeom>
          <a:noFill/>
          <a:ln w="9525">
            <a:noFill/>
            <a:miter lim="800000"/>
            <a:headEnd/>
            <a:tailEnd/>
          </a:ln>
        </p:spPr>
        <p:txBody>
          <a:bodyPr>
            <a:spAutoFit/>
          </a:bodyPr>
          <a:lstStyle/>
          <a:p>
            <a:pPr>
              <a:spcBef>
                <a:spcPct val="50000"/>
              </a:spcBef>
            </a:pPr>
            <a:r>
              <a:rPr lang="en-US" sz="3200" u="sng">
                <a:cs typeface="Times New Roman" panose="02020603050405020304" pitchFamily="18" charset="0"/>
              </a:rPr>
              <a:t>1/Ngành trồng trọt </a:t>
            </a:r>
            <a:r>
              <a:rPr lang="en-US" sz="3200">
                <a:solidFill>
                  <a:srgbClr val="990033"/>
                </a:solidFill>
                <a:cs typeface="Times New Roman" panose="02020603050405020304" pitchFamily="18" charset="0"/>
                <a:sym typeface="Wingdings" pitchFamily="2" charset="2"/>
              </a:rPr>
              <a:t> Hoạt động 1:</a:t>
            </a:r>
            <a:r>
              <a:rPr lang="en-US" sz="3200">
                <a:cs typeface="Times New Roman" panose="02020603050405020304" pitchFamily="18" charset="0"/>
                <a:sym typeface="Wingdings" pitchFamily="2" charset="2"/>
              </a:rPr>
              <a:t> </a:t>
            </a:r>
          </a:p>
        </p:txBody>
      </p:sp>
      <p:pic>
        <p:nvPicPr>
          <p:cNvPr id="12291" name="Picture 3"/>
          <p:cNvPicPr>
            <a:picLocks noChangeAspect="1" noChangeArrowheads="1"/>
          </p:cNvPicPr>
          <p:nvPr/>
        </p:nvPicPr>
        <p:blipFill>
          <a:blip r:embed="rId2"/>
          <a:srcRect/>
          <a:stretch>
            <a:fillRect/>
          </a:stretch>
        </p:blipFill>
        <p:spPr bwMode="auto">
          <a:xfrm>
            <a:off x="2941638" y="3463925"/>
            <a:ext cx="3208337" cy="3429000"/>
          </a:xfrm>
          <a:prstGeom prst="rect">
            <a:avLst/>
          </a:prstGeom>
          <a:noFill/>
          <a:ln w="9525">
            <a:noFill/>
            <a:miter lim="800000"/>
            <a:headEnd/>
            <a:tailEnd/>
          </a:ln>
        </p:spPr>
      </p:pic>
      <p:pic>
        <p:nvPicPr>
          <p:cNvPr id="12292" name="Picture 4"/>
          <p:cNvPicPr>
            <a:picLocks noChangeAspect="1" noChangeArrowheads="1"/>
          </p:cNvPicPr>
          <p:nvPr/>
        </p:nvPicPr>
        <p:blipFill>
          <a:blip r:embed="rId3"/>
          <a:srcRect/>
          <a:stretch>
            <a:fillRect/>
          </a:stretch>
        </p:blipFill>
        <p:spPr bwMode="auto">
          <a:xfrm>
            <a:off x="2962275" y="3467100"/>
            <a:ext cx="3182938" cy="3467100"/>
          </a:xfrm>
          <a:prstGeom prst="rect">
            <a:avLst/>
          </a:prstGeom>
          <a:noFill/>
          <a:ln w="9525">
            <a:noFill/>
            <a:miter lim="800000"/>
            <a:headEnd/>
            <a:tailEnd/>
          </a:ln>
        </p:spPr>
      </p:pic>
      <p:sp>
        <p:nvSpPr>
          <p:cNvPr id="12293" name="Text Box 5"/>
          <p:cNvSpPr txBox="1">
            <a:spLocks noChangeArrowheads="1"/>
          </p:cNvSpPr>
          <p:nvPr/>
        </p:nvSpPr>
        <p:spPr bwMode="auto">
          <a:xfrm>
            <a:off x="4710113" y="4098925"/>
            <a:ext cx="623887" cy="579438"/>
          </a:xfrm>
          <a:prstGeom prst="rect">
            <a:avLst/>
          </a:prstGeom>
          <a:noFill/>
          <a:ln w="9525">
            <a:noFill/>
            <a:miter lim="800000"/>
            <a:headEnd/>
            <a:tailEnd/>
          </a:ln>
        </p:spPr>
        <p:txBody>
          <a:bodyPr>
            <a:spAutoFit/>
          </a:bodyPr>
          <a:lstStyle/>
          <a:p>
            <a:pPr algn="r" rtl="1">
              <a:spcBef>
                <a:spcPct val="50000"/>
              </a:spcBef>
            </a:pPr>
            <a:r>
              <a:rPr lang="en-US" sz="3200" b="1">
                <a:solidFill>
                  <a:srgbClr val="FF3300"/>
                </a:solidFill>
                <a:cs typeface="Times New Roman" panose="02020603050405020304" pitchFamily="18" charset="0"/>
              </a:rPr>
              <a:t>3</a:t>
            </a:r>
          </a:p>
        </p:txBody>
      </p:sp>
      <p:sp>
        <p:nvSpPr>
          <p:cNvPr id="12294" name="Text Box 6"/>
          <p:cNvSpPr txBox="1">
            <a:spLocks noChangeArrowheads="1"/>
          </p:cNvSpPr>
          <p:nvPr/>
        </p:nvSpPr>
        <p:spPr bwMode="auto">
          <a:xfrm>
            <a:off x="4695825" y="4697413"/>
            <a:ext cx="625475" cy="579437"/>
          </a:xfrm>
          <a:prstGeom prst="rect">
            <a:avLst/>
          </a:prstGeom>
          <a:noFill/>
          <a:ln w="9525">
            <a:noFill/>
            <a:miter lim="800000"/>
            <a:headEnd/>
            <a:tailEnd/>
          </a:ln>
        </p:spPr>
        <p:txBody>
          <a:bodyPr>
            <a:spAutoFit/>
          </a:bodyPr>
          <a:lstStyle/>
          <a:p>
            <a:pPr algn="r" rtl="1">
              <a:spcBef>
                <a:spcPct val="50000"/>
              </a:spcBef>
            </a:pPr>
            <a:r>
              <a:rPr lang="en-US" sz="3200" b="1">
                <a:solidFill>
                  <a:srgbClr val="FF3300"/>
                </a:solidFill>
                <a:cs typeface="Times New Roman" panose="02020603050405020304" pitchFamily="18" charset="0"/>
              </a:rPr>
              <a:t>4</a:t>
            </a:r>
          </a:p>
        </p:txBody>
      </p:sp>
      <p:sp>
        <p:nvSpPr>
          <p:cNvPr id="12295" name="Line 7"/>
          <p:cNvSpPr>
            <a:spLocks noChangeShapeType="1"/>
          </p:cNvSpPr>
          <p:nvPr/>
        </p:nvSpPr>
        <p:spPr bwMode="auto">
          <a:xfrm>
            <a:off x="4848225" y="4711700"/>
            <a:ext cx="568325" cy="0"/>
          </a:xfrm>
          <a:prstGeom prst="line">
            <a:avLst/>
          </a:prstGeom>
          <a:noFill/>
          <a:ln w="38100">
            <a:solidFill>
              <a:srgbClr val="FF3300"/>
            </a:solidFill>
            <a:round/>
            <a:headEnd/>
            <a:tailEnd/>
          </a:ln>
        </p:spPr>
        <p:txBody>
          <a:bodyPr/>
          <a:lstStyle/>
          <a:p>
            <a:endParaRPr lang="en-US">
              <a:cs typeface="Times New Roman" panose="02020603050405020304" pitchFamily="18" charset="0"/>
            </a:endParaRPr>
          </a:p>
        </p:txBody>
      </p:sp>
      <p:sp>
        <p:nvSpPr>
          <p:cNvPr id="12296" name="Text Box 8"/>
          <p:cNvSpPr txBox="1">
            <a:spLocks noChangeArrowheads="1"/>
          </p:cNvSpPr>
          <p:nvPr/>
        </p:nvSpPr>
        <p:spPr bwMode="auto">
          <a:xfrm>
            <a:off x="3352006" y="5316538"/>
            <a:ext cx="2439987" cy="1077218"/>
          </a:xfrm>
          <a:prstGeom prst="rect">
            <a:avLst/>
          </a:prstGeom>
          <a:noFill/>
          <a:ln w="9525">
            <a:noFill/>
            <a:miter lim="800000"/>
            <a:headEnd/>
            <a:tailEnd/>
          </a:ln>
        </p:spPr>
        <p:txBody>
          <a:bodyPr>
            <a:spAutoFit/>
          </a:bodyPr>
          <a:lstStyle/>
          <a:p>
            <a:pPr rtl="1">
              <a:spcBef>
                <a:spcPct val="50000"/>
              </a:spcBef>
            </a:pPr>
            <a:r>
              <a:rPr lang="en-US" sz="3200" b="1" dirty="0" err="1">
                <a:solidFill>
                  <a:srgbClr val="0000FF"/>
                </a:solidFill>
                <a:cs typeface="Times New Roman" panose="02020603050405020304" pitchFamily="18" charset="0"/>
              </a:rPr>
              <a:t>Nghành</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trồng</a:t>
            </a:r>
            <a:r>
              <a:rPr lang="en-US" sz="3200" b="1" dirty="0">
                <a:solidFill>
                  <a:srgbClr val="0000FF"/>
                </a:solidFill>
                <a:cs typeface="Times New Roman" panose="02020603050405020304" pitchFamily="18" charset="0"/>
              </a:rPr>
              <a:t> </a:t>
            </a:r>
            <a:r>
              <a:rPr lang="en-US" sz="3200" b="1" dirty="0" err="1">
                <a:solidFill>
                  <a:srgbClr val="0000FF"/>
                </a:solidFill>
                <a:cs typeface="Times New Roman" panose="02020603050405020304" pitchFamily="18" charset="0"/>
              </a:rPr>
              <a:t>trọt</a:t>
            </a:r>
            <a:endParaRPr lang="en-US" sz="3200" b="1" dirty="0">
              <a:solidFill>
                <a:srgbClr val="0000FF"/>
              </a:solidFill>
              <a:cs typeface="Times New Roman" panose="02020603050405020304" pitchFamily="18" charset="0"/>
            </a:endParaRPr>
          </a:p>
        </p:txBody>
      </p:sp>
      <p:sp>
        <p:nvSpPr>
          <p:cNvPr id="12297" name="Text Box 9"/>
          <p:cNvSpPr txBox="1">
            <a:spLocks noChangeArrowheads="1"/>
          </p:cNvSpPr>
          <p:nvPr/>
        </p:nvSpPr>
        <p:spPr bwMode="auto">
          <a:xfrm>
            <a:off x="246063" y="1935163"/>
            <a:ext cx="8897937" cy="579437"/>
          </a:xfrm>
          <a:prstGeom prst="rect">
            <a:avLst/>
          </a:prstGeom>
          <a:noFill/>
          <a:ln w="9525">
            <a:noFill/>
            <a:miter lim="800000"/>
            <a:headEnd/>
            <a:tailEnd/>
          </a:ln>
        </p:spPr>
        <p:txBody>
          <a:bodyPr>
            <a:spAutoFit/>
          </a:bodyPr>
          <a:lstStyle/>
          <a:p>
            <a:pPr rtl="1">
              <a:spcBef>
                <a:spcPct val="50000"/>
              </a:spcBef>
            </a:pPr>
            <a:r>
              <a:rPr lang="en-US" sz="3200">
                <a:solidFill>
                  <a:schemeClr val="accent2"/>
                </a:solidFill>
                <a:cs typeface="Times New Roman" panose="02020603050405020304" pitchFamily="18" charset="0"/>
                <a:sym typeface="Wingdings" pitchFamily="2" charset="2"/>
              </a:rPr>
              <a:t>           Học sinh đọc mục 1 – Sách giáo khoa</a:t>
            </a:r>
          </a:p>
        </p:txBody>
      </p:sp>
      <p:sp>
        <p:nvSpPr>
          <p:cNvPr id="12298" name="Text Box 10"/>
          <p:cNvSpPr txBox="1">
            <a:spLocks noChangeArrowheads="1"/>
          </p:cNvSpPr>
          <p:nvPr/>
        </p:nvSpPr>
        <p:spPr bwMode="auto">
          <a:xfrm>
            <a:off x="914400" y="2503488"/>
            <a:ext cx="7834313" cy="1077218"/>
          </a:xfrm>
          <a:prstGeom prst="rect">
            <a:avLst/>
          </a:prstGeom>
          <a:noFill/>
          <a:ln w="9525">
            <a:noFill/>
            <a:miter lim="800000"/>
            <a:headEnd/>
            <a:tailEnd/>
          </a:ln>
        </p:spPr>
        <p:txBody>
          <a:bodyPr>
            <a:spAutoFit/>
          </a:bodyPr>
          <a:lstStyle/>
          <a:p>
            <a:pPr rtl="1">
              <a:spcBef>
                <a:spcPct val="50000"/>
              </a:spcBef>
            </a:pPr>
            <a:r>
              <a:rPr lang="en-US" sz="3200">
                <a:solidFill>
                  <a:schemeClr val="accent2"/>
                </a:solidFill>
                <a:cs typeface="Times New Roman" panose="02020603050405020304" pitchFamily="18" charset="0"/>
                <a:sym typeface="Wingdings" pitchFamily="2" charset="2"/>
              </a:rPr>
              <a:t>Hãy cho biết ngành trồng trọt có vai trò như thế nào trong sản xuất nông nghiệp ở nước ta?</a:t>
            </a:r>
          </a:p>
        </p:txBody>
      </p:sp>
      <p:sp>
        <p:nvSpPr>
          <p:cNvPr id="9227" name="WordArt 13"/>
          <p:cNvSpPr>
            <a:spLocks noChangeArrowheads="1" noChangeShapeType="1" noTextEdit="1"/>
          </p:cNvSpPr>
          <p:nvPr/>
        </p:nvSpPr>
        <p:spPr bwMode="auto">
          <a:xfrm>
            <a:off x="2895600" y="609600"/>
            <a:ext cx="23336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Nông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checkerboard(across)">
                                      <p:cBhvr>
                                        <p:cTn id="12" dur="500"/>
                                        <p:tgtEl>
                                          <p:spTgt spid="12297"/>
                                        </p:tgtEl>
                                      </p:cBhvr>
                                    </p:animEffect>
                                  </p:childTnLst>
                                </p:cTn>
                              </p:par>
                              <p:par>
                                <p:cTn id="13" presetID="24" presetClass="entr" presetSubtype="0" fill="hold" grpId="0" nodeType="withEffect">
                                  <p:stCondLst>
                                    <p:cond delay="0"/>
                                  </p:stCondLst>
                                  <p:childTnLst>
                                    <p:set>
                                      <p:cBhvr>
                                        <p:cTn id="14" dur="1" fill="hold">
                                          <p:stCondLst>
                                            <p:cond delay="0"/>
                                          </p:stCondLst>
                                        </p:cTn>
                                        <p:tgtEl>
                                          <p:spTgt spid="12298"/>
                                        </p:tgtEl>
                                        <p:attrNameLst>
                                          <p:attrName>style.visibility</p:attrName>
                                        </p:attrNameLst>
                                      </p:cBhvr>
                                      <p:to>
                                        <p:strVal val="visible"/>
                                      </p:to>
                                    </p:set>
                                    <p:anim to="" calcmode="lin" valueType="num">
                                      <p:cBhvr>
                                        <p:cTn id="15" dur="1" fill="hold"/>
                                        <p:tgtEl>
                                          <p:spTgt spid="12298"/>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12291"/>
                                        </p:tgtEl>
                                        <p:attrNameLst>
                                          <p:attrName>style.visibility</p:attrName>
                                        </p:attrNameLst>
                                      </p:cBhvr>
                                      <p:to>
                                        <p:strVal val="visible"/>
                                      </p:to>
                                    </p:set>
                                    <p:animEffect transition="in" filter="wedge">
                                      <p:cBhvr>
                                        <p:cTn id="20" dur="2000"/>
                                        <p:tgtEl>
                                          <p:spTgt spid="12291"/>
                                        </p:tgtEl>
                                      </p:cBhvr>
                                    </p:animEffect>
                                  </p:childTnLst>
                                </p:cTn>
                              </p:par>
                            </p:childTnLst>
                          </p:cTn>
                        </p:par>
                        <p:par>
                          <p:cTn id="21" fill="hold" nodeType="afterGroup">
                            <p:stCondLst>
                              <p:cond delay="2000"/>
                            </p:stCondLst>
                            <p:childTnLst>
                              <p:par>
                                <p:cTn id="22" presetID="18" presetClass="entr" presetSubtype="12" fill="hold" grpId="0" nodeType="afterEffect">
                                  <p:stCondLst>
                                    <p:cond delay="0"/>
                                  </p:stCondLst>
                                  <p:childTnLst>
                                    <p:set>
                                      <p:cBhvr>
                                        <p:cTn id="23" dur="1" fill="hold">
                                          <p:stCondLst>
                                            <p:cond delay="0"/>
                                          </p:stCondLst>
                                        </p:cTn>
                                        <p:tgtEl>
                                          <p:spTgt spid="12293"/>
                                        </p:tgtEl>
                                        <p:attrNameLst>
                                          <p:attrName>style.visibility</p:attrName>
                                        </p:attrNameLst>
                                      </p:cBhvr>
                                      <p:to>
                                        <p:strVal val="visible"/>
                                      </p:to>
                                    </p:set>
                                    <p:animEffect transition="in" filter="strips(downLeft)">
                                      <p:cBhvr>
                                        <p:cTn id="24" dur="3000"/>
                                        <p:tgtEl>
                                          <p:spTgt spid="12293"/>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strips(downLeft)">
                                      <p:cBhvr>
                                        <p:cTn id="27" dur="3000"/>
                                        <p:tgtEl>
                                          <p:spTgt spid="12295"/>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2294"/>
                                        </p:tgtEl>
                                        <p:attrNameLst>
                                          <p:attrName>style.visibility</p:attrName>
                                        </p:attrNameLst>
                                      </p:cBhvr>
                                      <p:to>
                                        <p:strVal val="visible"/>
                                      </p:to>
                                    </p:set>
                                    <p:animEffect transition="in" filter="strips(downLeft)">
                                      <p:cBhvr>
                                        <p:cTn id="30" dur="3000"/>
                                        <p:tgtEl>
                                          <p:spTgt spid="12294"/>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2296"/>
                                        </p:tgtEl>
                                        <p:attrNameLst>
                                          <p:attrName>style.visibility</p:attrName>
                                        </p:attrNameLst>
                                      </p:cBhvr>
                                      <p:to>
                                        <p:strVal val="visible"/>
                                      </p:to>
                                    </p:set>
                                    <p:animEffect transition="in" filter="strips(downLeft)">
                                      <p:cBhvr>
                                        <p:cTn id="33" dur="3000"/>
                                        <p:tgtEl>
                                          <p:spTgt spid="12296"/>
                                        </p:tgtEl>
                                      </p:cBhvr>
                                    </p:animEffect>
                                  </p:childTnLst>
                                </p:cTn>
                              </p:par>
                              <p:par>
                                <p:cTn id="34" presetID="18" presetClass="entr" presetSubtype="12" fill="hold" nodeType="withEffect">
                                  <p:stCondLst>
                                    <p:cond delay="0"/>
                                  </p:stCondLst>
                                  <p:childTnLst>
                                    <p:set>
                                      <p:cBhvr>
                                        <p:cTn id="35" dur="1" fill="hold">
                                          <p:stCondLst>
                                            <p:cond delay="0"/>
                                          </p:stCondLst>
                                        </p:cTn>
                                        <p:tgtEl>
                                          <p:spTgt spid="12292"/>
                                        </p:tgtEl>
                                        <p:attrNameLst>
                                          <p:attrName>style.visibility</p:attrName>
                                        </p:attrNameLst>
                                      </p:cBhvr>
                                      <p:to>
                                        <p:strVal val="visible"/>
                                      </p:to>
                                    </p:set>
                                    <p:animEffect transition="in" filter="strips(downLeft)">
                                      <p:cBhvr>
                                        <p:cTn id="36" dur="3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3" grpId="0"/>
      <p:bldP spid="12294" grpId="0"/>
      <p:bldP spid="12295" grpId="0" animBg="1"/>
      <p:bldP spid="12296" grpId="0"/>
      <p:bldP spid="12297" grpId="0"/>
      <p:bldP spid="122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1438" y="2030413"/>
            <a:ext cx="4500562" cy="519112"/>
          </a:xfrm>
          <a:prstGeom prst="rect">
            <a:avLst/>
          </a:prstGeom>
          <a:noFill/>
          <a:ln w="9525">
            <a:noFill/>
            <a:miter lim="800000"/>
            <a:headEnd/>
            <a:tailEnd/>
          </a:ln>
        </p:spPr>
        <p:txBody>
          <a:bodyPr>
            <a:spAutoFit/>
          </a:bodyPr>
          <a:lstStyle/>
          <a:p>
            <a:pPr>
              <a:spcBef>
                <a:spcPct val="50000"/>
              </a:spcBef>
            </a:pPr>
            <a:r>
              <a:rPr lang="en-US" sz="2800">
                <a:solidFill>
                  <a:srgbClr val="FF3300"/>
                </a:solidFill>
                <a:cs typeface="Times New Roman" panose="02020603050405020304" pitchFamily="18" charset="0"/>
              </a:rPr>
              <a:t>1 – NGÀNH TRỒNG TRỌT</a:t>
            </a:r>
          </a:p>
        </p:txBody>
      </p:sp>
      <p:sp>
        <p:nvSpPr>
          <p:cNvPr id="13315" name="Rectangle 3"/>
          <p:cNvSpPr>
            <a:spLocks noChangeArrowheads="1"/>
          </p:cNvSpPr>
          <p:nvPr/>
        </p:nvSpPr>
        <p:spPr bwMode="auto">
          <a:xfrm>
            <a:off x="838200" y="2590800"/>
            <a:ext cx="7543800" cy="3105150"/>
          </a:xfrm>
          <a:prstGeom prst="rect">
            <a:avLst/>
          </a:prstGeom>
          <a:solidFill>
            <a:schemeClr val="bg1"/>
          </a:solidFill>
          <a:ln w="57150" cmpd="dbl">
            <a:solidFill>
              <a:srgbClr val="800000"/>
            </a:solidFill>
            <a:miter lim="800000"/>
            <a:headEnd/>
            <a:tailEnd/>
          </a:ln>
        </p:spPr>
        <p:txBody>
          <a:bodyPr wrap="none" anchor="ctr"/>
          <a:lstStyle/>
          <a:p>
            <a:endParaRPr lang="en-US">
              <a:cs typeface="Times New Roman" panose="02020603050405020304" pitchFamily="18" charset="0"/>
            </a:endParaRPr>
          </a:p>
        </p:txBody>
      </p:sp>
      <p:sp>
        <p:nvSpPr>
          <p:cNvPr id="13316" name="Text Box 4"/>
          <p:cNvSpPr txBox="1">
            <a:spLocks noChangeArrowheads="1"/>
          </p:cNvSpPr>
          <p:nvPr/>
        </p:nvSpPr>
        <p:spPr bwMode="auto">
          <a:xfrm>
            <a:off x="1219200" y="3276600"/>
            <a:ext cx="6559550" cy="946150"/>
          </a:xfrm>
          <a:prstGeom prst="rect">
            <a:avLst/>
          </a:prstGeom>
          <a:noFill/>
          <a:ln w="9525">
            <a:noFill/>
            <a:miter lim="800000"/>
            <a:headEnd/>
            <a:tailEnd/>
          </a:ln>
        </p:spPr>
        <p:txBody>
          <a:bodyPr>
            <a:spAutoFit/>
          </a:bodyPr>
          <a:lstStyle/>
          <a:p>
            <a:pPr>
              <a:spcBef>
                <a:spcPct val="50000"/>
              </a:spcBef>
            </a:pPr>
            <a:r>
              <a:rPr lang="en-US" sz="2800" b="1">
                <a:solidFill>
                  <a:srgbClr val="006600"/>
                </a:solidFill>
                <a:cs typeface="Times New Roman" panose="02020603050405020304" pitchFamily="18" charset="0"/>
              </a:rPr>
              <a:t>- Trồng trọt là ngành sản xuất chính trong nông nghiệp n</a:t>
            </a:r>
            <a:r>
              <a:rPr lang="vi-VN" sz="2800" b="1">
                <a:solidFill>
                  <a:srgbClr val="006600"/>
                </a:solidFill>
                <a:cs typeface="Times New Roman" panose="02020603050405020304" pitchFamily="18" charset="0"/>
              </a:rPr>
              <a:t>ư</a:t>
            </a:r>
            <a:r>
              <a:rPr lang="en-US" sz="2800" b="1">
                <a:solidFill>
                  <a:srgbClr val="006600"/>
                </a:solidFill>
                <a:cs typeface="Times New Roman" panose="02020603050405020304" pitchFamily="18" charset="0"/>
              </a:rPr>
              <a:t>ớc ta</a:t>
            </a:r>
          </a:p>
        </p:txBody>
      </p:sp>
      <p:sp>
        <p:nvSpPr>
          <p:cNvPr id="13317" name="Text Box 5"/>
          <p:cNvSpPr txBox="1">
            <a:spLocks noChangeArrowheads="1"/>
          </p:cNvSpPr>
          <p:nvPr/>
        </p:nvSpPr>
        <p:spPr bwMode="auto">
          <a:xfrm>
            <a:off x="1295400" y="4419600"/>
            <a:ext cx="5837238" cy="946150"/>
          </a:xfrm>
          <a:prstGeom prst="rect">
            <a:avLst/>
          </a:prstGeom>
          <a:noFill/>
          <a:ln w="9525">
            <a:noFill/>
            <a:miter lim="800000"/>
            <a:headEnd/>
            <a:tailEnd/>
          </a:ln>
        </p:spPr>
        <p:txBody>
          <a:bodyPr>
            <a:spAutoFit/>
          </a:bodyPr>
          <a:lstStyle/>
          <a:p>
            <a:pPr>
              <a:spcBef>
                <a:spcPct val="50000"/>
              </a:spcBef>
            </a:pPr>
            <a:r>
              <a:rPr lang="en-US" sz="2800" b="1">
                <a:solidFill>
                  <a:srgbClr val="006600"/>
                </a:solidFill>
                <a:cs typeface="Times New Roman" panose="02020603050405020304" pitchFamily="18" charset="0"/>
              </a:rPr>
              <a:t>- Trồng trọt </a:t>
            </a:r>
            <a:r>
              <a:rPr lang="vi-VN" sz="2800" b="1">
                <a:solidFill>
                  <a:srgbClr val="006600"/>
                </a:solidFill>
                <a:cs typeface="Times New Roman" panose="02020603050405020304" pitchFamily="18" charset="0"/>
              </a:rPr>
              <a:t>đ</a:t>
            </a:r>
            <a:r>
              <a:rPr lang="en-US" sz="2800" b="1">
                <a:solidFill>
                  <a:srgbClr val="006600"/>
                </a:solidFill>
                <a:cs typeface="Times New Roman" panose="02020603050405020304" pitchFamily="18" charset="0"/>
              </a:rPr>
              <a:t>óng góp 3/4 giá trị sản xuất nông nghiệp</a:t>
            </a:r>
          </a:p>
        </p:txBody>
      </p:sp>
      <p:sp>
        <p:nvSpPr>
          <p:cNvPr id="13318" name="Text Box 6"/>
          <p:cNvSpPr txBox="1">
            <a:spLocks noChangeArrowheads="1"/>
          </p:cNvSpPr>
          <p:nvPr/>
        </p:nvSpPr>
        <p:spPr bwMode="auto">
          <a:xfrm>
            <a:off x="990600" y="2819400"/>
            <a:ext cx="2667000" cy="519113"/>
          </a:xfrm>
          <a:prstGeom prst="rect">
            <a:avLst/>
          </a:prstGeom>
          <a:noFill/>
          <a:ln w="9525">
            <a:noFill/>
            <a:miter lim="800000"/>
            <a:headEnd/>
            <a:tailEnd/>
          </a:ln>
        </p:spPr>
        <p:txBody>
          <a:bodyPr>
            <a:spAutoFit/>
          </a:bodyPr>
          <a:lstStyle/>
          <a:p>
            <a:pPr rtl="1">
              <a:spcBef>
                <a:spcPct val="50000"/>
              </a:spcBef>
            </a:pPr>
            <a:r>
              <a:rPr lang="en-US" sz="2800" b="1">
                <a:solidFill>
                  <a:schemeClr val="accent2"/>
                </a:solidFill>
                <a:cs typeface="Times New Roman" panose="02020603050405020304" pitchFamily="18" charset="0"/>
              </a:rPr>
              <a:t>Kết luận:</a:t>
            </a:r>
          </a:p>
        </p:txBody>
      </p:sp>
      <p:sp>
        <p:nvSpPr>
          <p:cNvPr id="10247" name="WordArt 10"/>
          <p:cNvSpPr>
            <a:spLocks noChangeArrowheads="1" noChangeShapeType="1" noTextEdit="1"/>
          </p:cNvSpPr>
          <p:nvPr/>
        </p:nvSpPr>
        <p:spPr bwMode="auto">
          <a:xfrm>
            <a:off x="2895600" y="609600"/>
            <a:ext cx="23336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cs typeface="Times New Roman" panose="02020603050405020304" pitchFamily="18" charset="0"/>
              </a:rPr>
              <a:t>Nông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heel(4)">
                                      <p:cBhvr>
                                        <p:cTn id="7" dur="1000"/>
                                        <p:tgtEl>
                                          <p:spTgt spid="13315"/>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3318"/>
                                        </p:tgtEl>
                                        <p:attrNameLst>
                                          <p:attrName>style.visibility</p:attrName>
                                        </p:attrNameLst>
                                      </p:cBhvr>
                                      <p:to>
                                        <p:strVal val="visible"/>
                                      </p:to>
                                    </p:set>
                                    <p:anim calcmode="lin" valueType="num">
                                      <p:cBhvr>
                                        <p:cTn id="10" dur="500" fill="hold"/>
                                        <p:tgtEl>
                                          <p:spTgt spid="13318"/>
                                        </p:tgtEl>
                                        <p:attrNameLst>
                                          <p:attrName>ppt_w</p:attrName>
                                        </p:attrNameLst>
                                      </p:cBhvr>
                                      <p:tavLst>
                                        <p:tav tm="0">
                                          <p:val>
                                            <p:fltVal val="0"/>
                                          </p:val>
                                        </p:tav>
                                        <p:tav tm="100000">
                                          <p:val>
                                            <p:strVal val="#ppt_w"/>
                                          </p:val>
                                        </p:tav>
                                      </p:tavLst>
                                    </p:anim>
                                    <p:anim calcmode="lin" valueType="num">
                                      <p:cBhvr>
                                        <p:cTn id="11" dur="500" fill="hold"/>
                                        <p:tgtEl>
                                          <p:spTgt spid="13318"/>
                                        </p:tgtEl>
                                        <p:attrNameLst>
                                          <p:attrName>ppt_h</p:attrName>
                                        </p:attrNameLst>
                                      </p:cBhvr>
                                      <p:tavLst>
                                        <p:tav tm="0">
                                          <p:val>
                                            <p:fltVal val="0"/>
                                          </p:val>
                                        </p:tav>
                                        <p:tav tm="100000">
                                          <p:val>
                                            <p:strVal val="#ppt_h"/>
                                          </p:val>
                                        </p:tav>
                                      </p:tavLst>
                                    </p:anim>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13316"/>
                                        </p:tgtEl>
                                        <p:attrNameLst>
                                          <p:attrName>style.visibility</p:attrName>
                                        </p:attrNameLst>
                                      </p:cBhvr>
                                      <p:to>
                                        <p:strVal val="visible"/>
                                      </p:to>
                                    </p:set>
                                    <p:anim calcmode="discrete" valueType="clr">
                                      <p:cBhvr override="childStyle">
                                        <p:cTn id="14" dur="80"/>
                                        <p:tgtEl>
                                          <p:spTgt spid="133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16"/>
                                        </p:tgtEl>
                                        <p:attrNameLst>
                                          <p:attrName>fillcolor</p:attrName>
                                        </p:attrNameLst>
                                      </p:cBhvr>
                                      <p:tavLst>
                                        <p:tav tm="0">
                                          <p:val>
                                            <p:clrVal>
                                              <a:schemeClr val="accent2"/>
                                            </p:clrVal>
                                          </p:val>
                                        </p:tav>
                                        <p:tav tm="50000">
                                          <p:val>
                                            <p:clrVal>
                                              <a:schemeClr val="hlink"/>
                                            </p:clrVal>
                                          </p:val>
                                        </p:tav>
                                      </p:tavLst>
                                    </p:anim>
                                    <p:set>
                                      <p:cBhvr>
                                        <p:cTn id="16" dur="80"/>
                                        <p:tgtEl>
                                          <p:spTgt spid="13316"/>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3317"/>
                                        </p:tgtEl>
                                        <p:attrNameLst>
                                          <p:attrName>style.visibility</p:attrName>
                                        </p:attrNameLst>
                                      </p:cBhvr>
                                      <p:to>
                                        <p:strVal val="visible"/>
                                      </p:to>
                                    </p:set>
                                    <p:anim calcmode="discrete" valueType="clr">
                                      <p:cBhvr override="childStyle">
                                        <p:cTn id="19" dur="80"/>
                                        <p:tgtEl>
                                          <p:spTgt spid="133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317"/>
                                        </p:tgtEl>
                                        <p:attrNameLst>
                                          <p:attrName>fillcolor</p:attrName>
                                        </p:attrNameLst>
                                      </p:cBhvr>
                                      <p:tavLst>
                                        <p:tav tm="0">
                                          <p:val>
                                            <p:clrVal>
                                              <a:schemeClr val="accent2"/>
                                            </p:clrVal>
                                          </p:val>
                                        </p:tav>
                                        <p:tav tm="50000">
                                          <p:val>
                                            <p:clrVal>
                                              <a:schemeClr val="hlink"/>
                                            </p:clrVal>
                                          </p:val>
                                        </p:tav>
                                      </p:tavLst>
                                    </p:anim>
                                    <p:set>
                                      <p:cBhvr>
                                        <p:cTn id="21" dur="80"/>
                                        <p:tgtEl>
                                          <p:spTgt spid="133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p:bldP spid="13317" grpId="0"/>
      <p:bldP spid="1331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142</TotalTime>
  <Words>735</Words>
  <Application>Microsoft Office PowerPoint</Application>
  <PresentationFormat>On-screen Show (4:3)</PresentationFormat>
  <Paragraphs>77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Phong</dc:creator>
  <cp:lastModifiedBy>Admin</cp:lastModifiedBy>
  <cp:revision>13</cp:revision>
  <dcterms:created xsi:type="dcterms:W3CDTF">2010-01-19T06:22:47Z</dcterms:created>
  <dcterms:modified xsi:type="dcterms:W3CDTF">2023-11-29T07:43:15Z</dcterms:modified>
</cp:coreProperties>
</file>