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-864" y="-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14A33-494E-4BC8-8D65-597CCC3BA7A1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95735-2052-4D5F-B783-D82F792147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47BC2-1152-43F2-92CA-BE86FA932F4B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00FDF-AD64-48A8-9DD1-6400B2EC1C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2FBA6-143A-41D6-B5D6-6667B8721266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84DB0-A6C3-438E-A39B-576D2DB12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A405E-D8BC-4D97-86B4-28B2A5182114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84DCF-2D31-4573-BB55-DB371A9A4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A98F6-BE8D-4D63-BA7A-E1EA1A760711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0946C-AAE7-4004-B544-6F940F3E34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E30A-A73A-4260-904B-D1091FB92F00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A934E-D1B1-48AE-A2FB-EAA8A11E0E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CB126-420F-4FA8-A9AC-4B1E52346AAC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F894A-C9F5-4D51-B891-A93601C9CF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FFB48-7AC0-44F1-AFBC-B4358D120CB2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51BA-368D-473F-BD93-C6A141B03D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2A92F-33A5-4127-BAD2-6015FF1D5862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AC28A-E296-4A4D-9124-EFDAC909A7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C5582-27CD-4D7C-825A-100FFB210652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79091-9F45-4B94-89AC-F4DA00FF09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BC864-C0BF-42A3-BC4F-16952512279D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2B71B-CFCC-4860-9968-01CE2129A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E1D014-429F-47D4-8EDD-B11297F29882}" type="datetimeFigureOut">
              <a:rPr lang="en-US"/>
              <a:pPr>
                <a:defRPr/>
              </a:pPr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6A67B23-99CA-428B-8560-04469DD854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s://vietjack.com/tin-hoc-4-kn/images/bai-2-go-ban-phim-dung-cach-175602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682625" y="177800"/>
            <a:ext cx="1094581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Tuần 3</a:t>
            </a: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Gõ bàn phím đúng cách (Tiết 1)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I. Yêu cầu cần đạt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1. Kiến thức kĩ năng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1: - Biết lợi ích của việc gõ bàn phím đúng cách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2: - Biết thực hiện được thao tác gõ đúng cách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3: - Biết các ngón tay phụ trách gõ các phím trên hàng phím số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2. Yêu cầu cần đạt về phẩm chất, năng lực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a. Phát triển các năng lực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4: - Biết tự chủ, tự học để thực hiện việc gõ bàn phím đúng cách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5: - Biết bảo vệ sức khỏe khi sử dụng thiết bị số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b. Phát triển về các phẩm chất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6: - Có ý thức giữ gìn các thiết bị điện tử khi sử dụng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YCCĐ 7: - Rèn ý thức nghiêm túc trong học tập, luôn gõ bàn phím đúng cách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546100" y="1433513"/>
            <a:ext cx="10945813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II. Đồ dùng dạy học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1. Giáo viên: máy tính, ti vi, máy soi, tranh minh họa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2. Học sinh: máy tính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III. Các hoạt động dạy học chủ yếu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* HĐ khởi động- kết nối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a. Mục tiêu: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- HS nhắc lại cách đặt tay sử dụng bàn phím đúng cách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b, Phương pháp: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- Trả lời câu hỏi</a:t>
            </a: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c. Tổ chức hoạt 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- GV trình bày ảnh thể hiện cách đặt tay trên bàn phím ở vị trí xuất phát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122238" y="536575"/>
            <a:ext cx="5568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en-US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HS quan sát hình a, hình b</a:t>
            </a:r>
          </a:p>
          <a:p>
            <a:endParaRPr lang="en-US" altLang="en-US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099" name="Picture 1" descr="Tin học lớp 4 Bài 2: Gõ bàn phím đúng cá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238" y="1168400"/>
            <a:ext cx="103187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122238" y="3260725"/>
            <a:ext cx="11764962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en-US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r>
              <a:rPr lang="en-US" altLang="en-US" sz="11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 nào sau đây thể hiện đúng cách đặt tay trên bàn phím ở vị trí xuất phát? – HS TL- GV NX</a:t>
            </a:r>
            <a:endParaRPr lang="en-US" altLang="en-US">
              <a:ea typeface="Calibri" pitchFamily="34" charset="0"/>
              <a:cs typeface="Times New Roman" pitchFamily="18" charset="0"/>
            </a:endParaRPr>
          </a:p>
          <a:p>
            <a:r>
              <a:rPr lang="en-US" alt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cho HS thực hành cách đặt tay trên hàng phím cơ sở- GV NX thực hành của HS</a:t>
            </a:r>
            <a:endParaRPr lang="en-US" altLang="en-US"/>
          </a:p>
          <a:p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GV chốt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: 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Tại hàng cơ sở, em đặt ngón trỏ của tay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trái lên phím F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 (có gờ)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, 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các ngón còn lại đặt lên các phím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 A, S, D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.</a:t>
            </a:r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 Đặt ngón trỏ của tay phải lên phím 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J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 (có gờ)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, 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các ngón còn lại đặt lên phím 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K, L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, </a:t>
            </a:r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;</a:t>
            </a:r>
            <a:endParaRPr lang="en-US" altLang="en-US"/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GV giới thiệu bài- GV ghi tên bài trên bảng- 3 HS nhắc lại tên bài</a:t>
            </a:r>
            <a:endParaRPr lang="en-US" altLang="en-US"/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Cô trò ta cùng đi vào:</a:t>
            </a:r>
            <a:endParaRPr lang="en-US" altLang="en-US" sz="320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1404938" y="504825"/>
            <a:ext cx="940435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HĐ 2: Hình thành kiến thức mới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1. Gõ bàn phím đúng cách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* Hoạt động: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Gõ thế nào cho đúng</a:t>
            </a:r>
          </a:p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a. Mục tiêu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- Nêu được lợi ích khi gõ bàn phím đúng</a:t>
            </a:r>
          </a:p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		- Nắm được cách đặt tay đúng và gõ đúng</a:t>
            </a:r>
          </a:p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b. Phương pháp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Thảo luận nhóm, chia sẻ bài</a:t>
            </a:r>
          </a:p>
          <a:p>
            <a:pPr eaLnBrk="1" hangingPunct="1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95313" y="284163"/>
            <a:ext cx="98552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en-US" sz="3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Tổ chức thực hiện</a:t>
            </a:r>
            <a:endParaRPr lang="en-US" altLang="en-US" sz="2400">
              <a:ea typeface="Calibri" pitchFamily="34" charset="0"/>
              <a:cs typeface="Times New Roman" pitchFamily="18" charset="0"/>
            </a:endParaRPr>
          </a:p>
          <a:p>
            <a:r>
              <a:rPr lang="en-US" altLang="en-US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đưa hình ảnh cách gõ bàn phím của bạn Khoa</a:t>
            </a:r>
            <a:endParaRPr lang="en-US" altLang="en-US" sz="2400"/>
          </a:p>
          <a:p>
            <a:endParaRPr lang="en-US" altLang="en-US" sz="4000">
              <a:latin typeface="Arial" charset="0"/>
            </a:endParaRPr>
          </a:p>
        </p:txBody>
      </p:sp>
      <p:pic>
        <p:nvPicPr>
          <p:cNvPr id="6147" name="Picture 1" descr="Tin học lớp 4 Bài 2: Gõ bàn phím đúng cách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95313" y="1325563"/>
            <a:ext cx="930275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36525" y="3398838"/>
            <a:ext cx="120554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en-US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HS quan sát, đọc thầm- 1HS đọc to (cách gõ phím của bạn Khoa)</a:t>
            </a:r>
            <a:endParaRPr lang="en-US" altLang="en-US" sz="2000">
              <a:ea typeface="Calibri" pitchFamily="34" charset="0"/>
              <a:cs typeface="Times New Roman" pitchFamily="18" charset="0"/>
            </a:endParaRPr>
          </a:p>
          <a:p>
            <a:r>
              <a:rPr lang="en-US" altLang="en-US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Theo em, cách gõ phím của bạn Khoa sẽ gặp phải điều gì?</a:t>
            </a:r>
            <a:endParaRPr lang="en-US" altLang="en-US" sz="2000"/>
          </a:p>
          <a:p>
            <a:r>
              <a:rPr lang="en-US" altLang="en-US" sz="2800">
                <a:latin typeface="Times New Roman" pitchFamily="18" charset="0"/>
                <a:cs typeface="Calibri" pitchFamily="34" charset="0"/>
              </a:rPr>
              <a:t>HS quan sát hình ảnh và thảo luận nhóm 2- Đại diện nhóm trả lời- GV nhận xét</a:t>
            </a:r>
            <a:endParaRPr lang="en-US" altLang="en-US" sz="2000"/>
          </a:p>
          <a:p>
            <a:r>
              <a:rPr lang="en-US" altLang="en-US" sz="2800" b="1">
                <a:latin typeface="Times New Roman" pitchFamily="18" charset="0"/>
                <a:cs typeface="Calibri" pitchFamily="34" charset="0"/>
              </a:rPr>
              <a:t> GV chốt</a:t>
            </a:r>
            <a:r>
              <a:rPr lang="en-US" altLang="en-US" sz="2800">
                <a:latin typeface="Times New Roman" pitchFamily="18" charset="0"/>
                <a:cs typeface="Calibri" pitchFamily="34" charset="0"/>
              </a:rPr>
              <a:t>: - Cách gõ của bạn Khoa là sai vì chỉ sử dụng 2 ngón tay để gõ bàn phím</a:t>
            </a:r>
            <a:endParaRPr lang="en-US" altLang="en-US" sz="2000"/>
          </a:p>
          <a:p>
            <a:r>
              <a:rPr lang="en-US" altLang="en-US" sz="2800">
                <a:latin typeface="Times New Roman" pitchFamily="18" charset="0"/>
                <a:cs typeface="Calibri" pitchFamily="34" charset="0"/>
              </a:rPr>
              <a:t>- Nếu khi gõ phím theo cách gõ của bạn Khoa sẽ chậm, mất thời gian</a:t>
            </a:r>
          </a:p>
          <a:p>
            <a:r>
              <a:rPr lang="en-US" altLang="en-US" sz="2800">
                <a:latin typeface="Times New Roman" pitchFamily="18" charset="0"/>
                <a:cs typeface="Calibri" pitchFamily="34" charset="0"/>
              </a:rPr>
              <a:t> vì bạn chỉ sử dụng 2 ngón tay, ngón tay làm việc nhiều nên dễ mỏi cổ tay và ngón tay ảnh hưởng đến sức khỏe.</a:t>
            </a:r>
            <a:endParaRPr lang="en-US" altLang="en-US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928688" y="849313"/>
            <a:ext cx="9007475" cy="482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3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Hoạt động đọc</a:t>
            </a:r>
            <a:endParaRPr lang="en-US" sz="2400" b="1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 Lợi ích của gĩ bàn phím đúng cách</a:t>
            </a:r>
            <a:endParaRPr lang="en-US" sz="2400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HS đọc thầm- 5ph- 3 HS đọc to</a:t>
            </a:r>
            <a:endParaRPr lang="en-US" sz="2400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Nêu các lợi ích khi gõ bàn phím đúng cách- HS trả lời- GV NX</a:t>
            </a:r>
            <a:endParaRPr lang="en-US" sz="2400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chốt: Lợi ích của gõ bàn phím đúng cách là tiết kiệm thời gian và công sức.</a:t>
            </a:r>
            <a:endParaRPr lang="en-US" sz="2400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Bảo vệ sức khỏe- HS nhắc lại</a:t>
            </a:r>
            <a:endParaRPr lang="en-US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19075" y="608013"/>
            <a:ext cx="916305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en-US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Cách gõ các phím trên hàng phím số</a:t>
            </a:r>
            <a:endParaRPr lang="en-US" altLang="en-US" sz="2000">
              <a:ea typeface="Calibri" pitchFamily="34" charset="0"/>
              <a:cs typeface="Times New Roman" pitchFamily="18" charset="0"/>
            </a:endParaRPr>
          </a:p>
          <a:p>
            <a:r>
              <a:rPr lang="en-US" altLang="en-US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đưa mẫu- HS đọc thầm và quan sát mẫu- 2- 3 HS đọc mẫu</a:t>
            </a:r>
            <a:endParaRPr lang="en-US" altLang="en-US" sz="2000"/>
          </a:p>
          <a:p>
            <a:endParaRPr lang="en-US" altLang="en-US" sz="3600">
              <a:latin typeface="Arial" charset="0"/>
            </a:endParaRPr>
          </a:p>
        </p:txBody>
      </p:sp>
      <p:pic>
        <p:nvPicPr>
          <p:cNvPr id="8195" name="Picture 1" descr="hue t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6250" y="1814513"/>
            <a:ext cx="7207250" cy="20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219075" y="4073525"/>
            <a:ext cx="11091863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phân tích mẫu- HS quan sát mẫu </a:t>
            </a:r>
            <a:endParaRPr lang="en-US" altLang="en-US" sz="2400">
              <a:ea typeface="Calibri" pitchFamily="34" charset="0"/>
              <a:cs typeface="Times New Roman" pitchFamily="18" charset="0"/>
            </a:endParaRPr>
          </a:p>
          <a:p>
            <a:r>
              <a:rPr lang="en-US" alt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thực hành mẫu- HS quan sát làm theo (GV thực hành trực tiếp trên máy soi)</a:t>
            </a:r>
            <a:endParaRPr lang="en-US" altLang="en-US" sz="2400"/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GV nhận xét HS thực hành</a:t>
            </a:r>
            <a:endParaRPr lang="en-US" altLang="en-US" sz="2400"/>
          </a:p>
          <a:p>
            <a:r>
              <a:rPr lang="en-US" altLang="en-US" sz="2400" b="1">
                <a:latin typeface="Times New Roman" pitchFamily="18" charset="0"/>
                <a:cs typeface="Calibri" pitchFamily="34" charset="0"/>
              </a:rPr>
              <a:t>GV chốt: </a:t>
            </a:r>
            <a:r>
              <a:rPr lang="en-US" altLang="en-US" sz="2400">
                <a:latin typeface="Times New Roman" pitchFamily="18" charset="0"/>
                <a:cs typeface="Calibri" pitchFamily="34" charset="0"/>
              </a:rPr>
              <a:t>Khi gõ các phím ở hàng phím số, các ngón tay vẫn đặt lên các phím xuất phát </a:t>
            </a:r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ở hàng cơ sở</a:t>
            </a:r>
            <a:endParaRPr lang="en-US" altLang="en-US" sz="2400"/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Cách gõ: Mỗi ngón tay sẽ vươn ra để gõ các phím số. Sau khi gõ xong một phím, </a:t>
            </a:r>
          </a:p>
          <a:p>
            <a:r>
              <a:rPr lang="en-US" altLang="en-US" sz="2400">
                <a:latin typeface="Times New Roman" pitchFamily="18" charset="0"/>
                <a:cs typeface="Calibri" pitchFamily="34" charset="0"/>
              </a:rPr>
              <a:t>phải đưa các ngón tay trở về vị trí xuất phát tương ứng ở hàng cơ sở. </a:t>
            </a:r>
            <a:endParaRPr lang="en-US" altLang="en-US" sz="160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395288" y="982663"/>
            <a:ext cx="8748712" cy="377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IV. Câu hỏi củng cố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 Mục tiêu: Củng cố lại kiến thức về gõ bàn phím đúng cách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Phương pháp: trò chơi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Tổ chức thực hiện: Chơi trò chơi rung chuông vàng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nêu luật chơi- chọn đáp án đúng, thời gian 10s, bạn nào có câu trả lời đúng thì thắng cuộc- GV kết thúc trò chơi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GV nhận xét trò chơi, tuyên dương những bạn có đáp án đúng. 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en-US" sz="1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Đ Tin Hu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BDCA56A4-45F9-4449-AA13-B3320DFA212A}" vid="{6D1AA3A3-A17E-4EEC-B04C-60814204D6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CĐ Tin Huế</Template>
  <TotalTime>0</TotalTime>
  <Words>856</Words>
  <Application>Microsoft Office PowerPoint</Application>
  <PresentationFormat>Custom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Arial</vt:lpstr>
      <vt:lpstr>Calibri Light</vt:lpstr>
      <vt:lpstr>Times New Roman</vt:lpstr>
      <vt:lpstr>CĐ Tin Huế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2023-08-24T20:09:44Z</dcterms:created>
  <dcterms:modified xsi:type="dcterms:W3CDTF">2023-08-24T20:10:40Z</dcterms:modified>
</cp:coreProperties>
</file>