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70" r:id="rId6"/>
    <p:sldId id="259" r:id="rId7"/>
    <p:sldId id="261" r:id="rId8"/>
    <p:sldId id="262" r:id="rId9"/>
    <p:sldId id="263" r:id="rId10"/>
    <p:sldId id="266" r:id="rId11"/>
    <p:sldId id="267" r:id="rId12"/>
    <p:sldId id="278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4272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1303D18-3233-48D7-9D8A-F5A1C9383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38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7C35-7547-4CC1-9051-5524146F0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AD08-F7E0-4F88-83B7-25623F22C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5E0EE-861D-4408-9C02-5B0913B17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DBAD-72D5-4FA8-B5A5-A645726F8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61D9F-73B7-4857-99AA-331B60B4D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57124-2089-41AB-A408-CFEB25D8D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A7DD-3EB3-485A-8D5D-4EFA33F84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D4CCB-C559-43A2-ABD3-226EDD5DF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6CB6C-A904-4931-B745-8A636D65B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F7D10-C05D-4981-B6CF-EF6BB91A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4CC9F-D89E-438B-90BF-5ABDB5939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278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0BED7A7-5114-417D-BD3E-04435791F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19200"/>
            <a:ext cx="8763000" cy="71913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TIẾT 48: CỘNG HAI SỐ THẬP PHÂN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833571"/>
              </p:ext>
            </p:extLst>
          </p:nvPr>
        </p:nvGraphicFramePr>
        <p:xfrm>
          <a:off x="3505200" y="2514600"/>
          <a:ext cx="2095500" cy="258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3" imgW="2095500" imgH="2582863" progId="MS_ClipArt_Gallery.2">
                  <p:embed/>
                </p:oleObj>
              </mc:Choice>
              <mc:Fallback>
                <p:oleObj name="Clip" r:id="rId3" imgW="2095500" imgH="2582863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14600"/>
                        <a:ext cx="2095500" cy="258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38175" y="152400"/>
            <a:ext cx="8148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CÔNG NGHỆ THÔNG TIN HỖ TRỢ DẠY HỌC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57425" y="739775"/>
            <a:ext cx="39596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3" grpId="0" autoUpdateAnimBg="0"/>
      <p:bldP spid="205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381000"/>
            <a:ext cx="95250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Bài3:  </a:t>
            </a:r>
          </a:p>
          <a:p>
            <a:pPr eaLnBrk="1" hangingPunct="1">
              <a:defRPr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Nam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32,6kg.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Nam 4,8kg.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-gam?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609600"/>
            <a:ext cx="3200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76962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   Tiến cân nặng là:</a:t>
            </a:r>
          </a:p>
          <a:p>
            <a:pPr eaLnBrk="1" hangingPunct="1">
              <a:defRPr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32,6 + 4,8 = 37,4(kg)</a:t>
            </a:r>
          </a:p>
          <a:p>
            <a:pPr algn="r" eaLnBrk="1" hangingPunct="1">
              <a:defRPr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37,4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4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21000" y="-304800"/>
            <a:ext cx="441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TRÒ CH</a:t>
            </a:r>
            <a:r>
              <a:rPr lang="vi-VN" sz="540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I: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813" y="838200"/>
            <a:ext cx="9374187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Đúng </a:t>
            </a:r>
            <a:r>
              <a:rPr lang="vi-VN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iền (Đ), sai </a:t>
            </a:r>
            <a:r>
              <a:rPr lang="vi-VN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iền (S) vào ô trống: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1336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429000" y="3581400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57150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162800" y="35814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0574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57912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5052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2390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0" name="Rectangle 16"/>
          <p:cNvSpPr>
            <a:spLocks noChangeArrowheads="1"/>
          </p:cNvSpPr>
          <p:nvPr/>
        </p:nvSpPr>
        <p:spPr bwMode="auto">
          <a:xfrm>
            <a:off x="1295400" y="19050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a)   47,5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+ 23,3</a:t>
            </a:r>
          </a:p>
          <a:p>
            <a:pPr>
              <a:spcBef>
                <a:spcPct val="20000"/>
              </a:spcBef>
            </a:pPr>
            <a:endParaRPr kumimoji="1"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1" name="Rectangle 18"/>
          <p:cNvSpPr>
            <a:spLocks noChangeArrowheads="1"/>
          </p:cNvSpPr>
          <p:nvPr/>
        </p:nvSpPr>
        <p:spPr bwMode="auto">
          <a:xfrm>
            <a:off x="1295400" y="3733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 70,8</a:t>
            </a:r>
          </a:p>
        </p:txBody>
      </p:sp>
      <p:sp>
        <p:nvSpPr>
          <p:cNvPr id="12302" name="Rectangle 20"/>
          <p:cNvSpPr>
            <a:spLocks noChangeArrowheads="1"/>
          </p:cNvSpPr>
          <p:nvPr/>
        </p:nvSpPr>
        <p:spPr bwMode="auto">
          <a:xfrm>
            <a:off x="5334000" y="19050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b) 31,2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+5,41</a:t>
            </a:r>
          </a:p>
          <a:p>
            <a:pPr>
              <a:spcBef>
                <a:spcPct val="20000"/>
              </a:spcBef>
            </a:pPr>
            <a:endParaRPr kumimoji="1"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</a:pPr>
            <a:endParaRPr kumimoji="1"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3" name="Rectangle 21"/>
          <p:cNvSpPr>
            <a:spLocks noChangeArrowheads="1"/>
          </p:cNvSpPr>
          <p:nvPr/>
        </p:nvSpPr>
        <p:spPr bwMode="auto">
          <a:xfrm>
            <a:off x="15240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 8,59</a:t>
            </a:r>
          </a:p>
        </p:txBody>
      </p:sp>
      <p:sp>
        <p:nvSpPr>
          <p:cNvPr id="12304" name="Rectangle 23"/>
          <p:cNvSpPr>
            <a:spLocks noChangeArrowheads="1"/>
          </p:cNvSpPr>
          <p:nvPr/>
        </p:nvSpPr>
        <p:spPr bwMode="auto">
          <a:xfrm>
            <a:off x="1219200" y="44196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c)    4,39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+   4,2</a:t>
            </a:r>
          </a:p>
        </p:txBody>
      </p:sp>
      <p:sp>
        <p:nvSpPr>
          <p:cNvPr id="12305" name="Rectangle 26"/>
          <p:cNvSpPr>
            <a:spLocks noChangeArrowheads="1"/>
          </p:cNvSpPr>
          <p:nvPr/>
        </p:nvSpPr>
        <p:spPr bwMode="auto">
          <a:xfrm>
            <a:off x="5105400" y="3657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 8,53</a:t>
            </a:r>
          </a:p>
        </p:txBody>
      </p:sp>
      <p:sp>
        <p:nvSpPr>
          <p:cNvPr id="12306" name="Rectangle 27"/>
          <p:cNvSpPr>
            <a:spLocks noChangeArrowheads="1"/>
          </p:cNvSpPr>
          <p:nvPr/>
        </p:nvSpPr>
        <p:spPr bwMode="auto">
          <a:xfrm>
            <a:off x="5105400" y="4419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d)  2,6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+0,05</a:t>
            </a:r>
          </a:p>
        </p:txBody>
      </p:sp>
      <p:sp>
        <p:nvSpPr>
          <p:cNvPr id="12307" name="Rectangle 28"/>
          <p:cNvSpPr>
            <a:spLocks noChangeArrowheads="1"/>
          </p:cNvSpPr>
          <p:nvPr/>
        </p:nvSpPr>
        <p:spPr bwMode="auto">
          <a:xfrm>
            <a:off x="52578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2,65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3505200" y="35814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7315200" y="35814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7239000" y="60960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9734" name="Text Box 38"/>
          <p:cNvSpPr txBox="1">
            <a:spLocks noChangeArrowheads="1"/>
          </p:cNvSpPr>
          <p:nvPr/>
        </p:nvSpPr>
        <p:spPr bwMode="auto">
          <a:xfrm>
            <a:off x="3505200" y="60960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6" grpId="0"/>
      <p:bldP spid="29727" grpId="0"/>
      <p:bldP spid="29733" grpId="0"/>
      <p:bldP spid="297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28800"/>
            <a:ext cx="9296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/>
              </a:rPr>
              <a:t>   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quí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0200" y="533400"/>
            <a:ext cx="2133600" cy="863600"/>
          </a:xfrm>
        </p:spPr>
        <p:txBody>
          <a:bodyPr/>
          <a:lstStyle/>
          <a:p>
            <a:pPr eaLnBrk="1" hangingPunct="1">
              <a:defRPr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2133600"/>
            <a:ext cx="4343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1,84 + 2,45 = ? (m)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895600" y="2895600"/>
            <a:ext cx="335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1,84m = 184cm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895600" y="3429000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2,45m = 245cm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600200" y="40386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Độ dài </a:t>
            </a:r>
            <a:r>
              <a:rPr kumimoji="1"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kumimoji="1"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ờng gấp khúc ABC là: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971800" y="45720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184 + 245 = 429(cm)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971800" y="51054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429cm      = 4,29m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447800" y="56388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Vậy: 1,84 + 2,45 = 4,29(m)</a:t>
            </a:r>
          </a:p>
        </p:txBody>
      </p:sp>
      <p:grpSp>
        <p:nvGrpSpPr>
          <p:cNvPr id="4106" name="Group 33"/>
          <p:cNvGrpSpPr>
            <a:grpSpLocks/>
          </p:cNvGrpSpPr>
          <p:nvPr/>
        </p:nvGrpSpPr>
        <p:grpSpPr bwMode="auto">
          <a:xfrm>
            <a:off x="2819400" y="50800"/>
            <a:ext cx="5715000" cy="1905000"/>
            <a:chOff x="1584" y="256"/>
            <a:chExt cx="3600" cy="1200"/>
          </a:xfrm>
        </p:grpSpPr>
        <p:sp>
          <p:nvSpPr>
            <p:cNvPr id="4107" name="Line 13"/>
            <p:cNvSpPr>
              <a:spLocks noChangeShapeType="1"/>
            </p:cNvSpPr>
            <p:nvPr/>
          </p:nvSpPr>
          <p:spPr bwMode="auto">
            <a:xfrm rot="20739963" flipV="1">
              <a:off x="3088" y="783"/>
              <a:ext cx="1991" cy="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1584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3008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4848" y="555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016" y="576"/>
              <a:ext cx="1296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1,84m</a:t>
              </a:r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 rot="-1025421">
              <a:off x="3648" y="256"/>
              <a:ext cx="96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2,45m</a:t>
              </a:r>
            </a:p>
          </p:txBody>
        </p:sp>
        <p:sp>
          <p:nvSpPr>
            <p:cNvPr id="4113" name="Line 29"/>
            <p:cNvSpPr>
              <a:spLocks noChangeShapeType="1"/>
            </p:cNvSpPr>
            <p:nvPr/>
          </p:nvSpPr>
          <p:spPr bwMode="auto">
            <a:xfrm>
              <a:off x="1763" y="1104"/>
              <a:ext cx="1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14" name="Oval 30"/>
            <p:cNvSpPr>
              <a:spLocks noChangeArrowheads="1"/>
            </p:cNvSpPr>
            <p:nvPr/>
          </p:nvSpPr>
          <p:spPr bwMode="auto">
            <a:xfrm>
              <a:off x="1680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15" name="Oval 31"/>
            <p:cNvSpPr>
              <a:spLocks noChangeArrowheads="1"/>
            </p:cNvSpPr>
            <p:nvPr/>
          </p:nvSpPr>
          <p:spPr bwMode="auto">
            <a:xfrm>
              <a:off x="4992" y="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16" name="Oval 32"/>
            <p:cNvSpPr>
              <a:spLocks noChangeArrowheads="1"/>
            </p:cNvSpPr>
            <p:nvPr/>
          </p:nvSpPr>
          <p:spPr bwMode="auto">
            <a:xfrm>
              <a:off x="3072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  <p:bldP spid="5125" grpId="0" autoUpdateAnimBg="0"/>
      <p:bldP spid="5127" grpId="0" autoUpdateAnimBg="0"/>
      <p:bldP spid="5128" grpId="0" autoUpdateAnimBg="0"/>
      <p:bldP spid="5129" grpId="0" autoUpdateAnimBg="0"/>
      <p:bldP spid="5130" grpId="0" autoUpdateAnimBg="0"/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0"/>
            <a:ext cx="243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184</a:t>
            </a:r>
          </a:p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+ 245</a:t>
            </a:r>
          </a:p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752600" y="114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105400" y="0"/>
            <a:ext cx="243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1,84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+ 2,45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5562600" y="114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21844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*Viết 1,84 rồi viết 2,45 d</a:t>
            </a:r>
            <a:r>
              <a:rPr kumimoji="1" lang="vi-VN" sz="44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ới 1,84 sao cho hai dấu phẩy thẳng cột, các chữ số ở cùng một hàng thẳng cột với nhau. 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371600" y="12954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429(cm)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5105400" y="1219200"/>
            <a:ext cx="243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4,29(m)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11200" y="43942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*Cộng nh</a:t>
            </a:r>
            <a:r>
              <a:rPr kumimoji="1" lang="vi-VN" sz="44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cộng các số tự nhiên   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518160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   *Viết dấu phẩy vào kết quả thẳng với các dấu phẩy của các số hạng.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51" grpId="0" animBg="1"/>
      <p:bldP spid="6154" grpId="0" build="p" autoUpdateAnimBg="0"/>
      <p:bldP spid="6155" grpId="0" animBg="1"/>
      <p:bldP spid="6156" grpId="0" autoUpdateAnimBg="0"/>
      <p:bldP spid="6157" grpId="0" autoUpdateAnimBg="0"/>
      <p:bldP spid="6158" grpId="0" build="p" autoUpdateAnimBg="0"/>
      <p:bldP spid="6159" grpId="0" autoUpdateAnimBg="0"/>
      <p:bldP spid="616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696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Ví dụ 2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  15,9 + 8,75 = 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362200"/>
            <a:ext cx="2209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15,9</a:t>
            </a:r>
          </a:p>
          <a:p>
            <a:pPr eaLnBrk="1" hangingPunct="1"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+ 8,75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04800" y="3962400"/>
            <a:ext cx="152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-152400" y="4114800"/>
            <a:ext cx="220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1"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24,65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362200" y="2362200"/>
            <a:ext cx="6781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6075" indent="-346075">
              <a:spcBef>
                <a:spcPct val="20000"/>
              </a:spcBef>
            </a:pPr>
            <a:r>
              <a:rPr kumimoji="1"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1"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*Đặt tính.</a:t>
            </a:r>
          </a:p>
          <a:p>
            <a:pPr marL="346075" indent="-346075">
              <a:spcBef>
                <a:spcPct val="20000"/>
              </a:spcBef>
            </a:pPr>
            <a:r>
              <a:rPr kumimoji="1"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 *Cộng nh</a:t>
            </a:r>
            <a:r>
              <a:rPr kumimoji="1" lang="vi-VN" sz="4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1"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cộng các số              tự nhiên</a:t>
            </a:r>
          </a:p>
          <a:p>
            <a:pPr marL="346075" indent="-346075">
              <a:spcBef>
                <a:spcPct val="20000"/>
              </a:spcBef>
            </a:pPr>
            <a:r>
              <a:rPr kumimoji="1"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 *Viết dấu phẩy vào kết quả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  <p:bldP spid="7175" grpId="0" animBg="1"/>
      <p:bldP spid="7176" grpId="0" autoUpdateAnimBg="0"/>
      <p:bldP spid="717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8100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-Cộng nh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cộng các số tự nhiên.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b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28600" y="1905000"/>
            <a:ext cx="8915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b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ặt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03200" y="4953000"/>
            <a:ext cx="889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1" lang="en-US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4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endParaRPr kumimoji="1" lang="en-US" sz="4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20" grpId="0" autoUpdateAnimBg="0"/>
      <p:bldP spid="9221" grpId="0" autoUpdateAnimBg="0"/>
      <p:bldP spid="922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52400"/>
            <a:ext cx="3505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1600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Bài 1:                 </a:t>
            </a:r>
          </a:p>
          <a:p>
            <a:pPr eaLnBrk="1" hangingPunct="1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81200" y="2895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943600" y="2895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057400" y="5029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1676400"/>
            <a:ext cx="236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a)    58,2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+24,3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1143000" y="3810000"/>
            <a:ext cx="403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c)       75,8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+ 249,19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066800" y="29718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82,5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943600" y="289560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23,44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8928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1,863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21844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324,99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876800" y="1676400"/>
            <a:ext cx="3505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b)    19,36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+4,08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953000" y="39624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d)    0,995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+ 0,868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867400" y="510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  <p:bldP spid="10244" grpId="0" animBg="1"/>
      <p:bldP spid="10245" grpId="0" animBg="1"/>
      <p:bldP spid="10246" grpId="0" animBg="1"/>
      <p:bldP spid="10248" grpId="0" autoUpdateAnimBg="0"/>
      <p:bldP spid="10250" grpId="0" autoUpdateAnimBg="0"/>
      <p:bldP spid="10251" grpId="0" autoUpdateAnimBg="0"/>
      <p:bldP spid="10252" grpId="0" autoUpdateAnimBg="0"/>
      <p:bldP spid="10253" grpId="0" autoUpdateAnimBg="0"/>
      <p:bldP spid="10254" grpId="0" autoUpdateAnimBg="0"/>
      <p:bldP spid="10256" grpId="0" autoUpdateAnimBg="0"/>
      <p:bldP spid="10257" grpId="0" autoUpdateAnimBg="0"/>
      <p:bldP spid="102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03200"/>
            <a:ext cx="6172200" cy="25146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Bài 2: Đặt tính rồi tính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7,8 + 9,6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34,82 + 9,75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57,648 + 35,37     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3708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7,8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+ 9,6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43000" y="54610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17,4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048000" y="36830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34,82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  9,75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733800" y="52578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438400" y="54864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44,57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7086600" y="52324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181600" y="36576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57,648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+  35,37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934200" y="5435600"/>
            <a:ext cx="220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93,018 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219200" y="52578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P spid="11268" grpId="0" autoUpdateAnimBg="0"/>
      <p:bldP spid="11270" grpId="0" autoUpdateAnimBg="0"/>
      <p:bldP spid="11271" grpId="0" autoUpdateAnimBg="0"/>
      <p:bldP spid="11272" grpId="0" animBg="1"/>
      <p:bldP spid="11273" grpId="0" autoUpdateAnimBg="0"/>
      <p:bldP spid="11275" grpId="0" animBg="1"/>
      <p:bldP spid="11276" grpId="0" autoUpdateAnimBg="0"/>
      <p:bldP spid="11278" grpId="0" autoUpdateAnimBg="0"/>
      <p:bldP spid="11279" grpId="0" animBg="1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769</TotalTime>
  <Words>405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Tahoma</vt:lpstr>
      <vt:lpstr>Times New Roman</vt:lpstr>
      <vt:lpstr>Wingdings</vt:lpstr>
      <vt:lpstr>Shimmer</vt:lpstr>
      <vt:lpstr>Clip</vt:lpstr>
      <vt:lpstr>TIẾT 48: CỘNG HAI SỐ THẬP PHÂN</vt:lpstr>
      <vt:lpstr>PowerPoint Presentation</vt:lpstr>
      <vt:lpstr>Ví dụ 1:</vt:lpstr>
      <vt:lpstr>PowerPoint Presentation</vt:lpstr>
      <vt:lpstr>PowerPoint Presentation</vt:lpstr>
      <vt:lpstr>Ví dụ 2:   15,9 + 8,75 = ?</vt:lpstr>
      <vt:lpstr>-Cộng như cộng các số tự nhiên. </vt:lpstr>
      <vt:lpstr>Thực hành:</vt:lpstr>
      <vt:lpstr>PowerPoint Presentation</vt:lpstr>
      <vt:lpstr>PowerPoint Presentation</vt:lpstr>
      <vt:lpstr>Bài giải:</vt:lpstr>
      <vt:lpstr>TRÒ CHƠI:</vt:lpstr>
      <vt:lpstr>    Chúc quí thầy cô và các em học sinh vui, khoẻ, hạnh phúc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BAØI:NHAÂN SOÁ ÑO THÔØI GIAN TOAÙN: LÔÙP 5</dc:title>
  <dc:creator>Huong Van</dc:creator>
  <cp:lastModifiedBy>Admin</cp:lastModifiedBy>
  <cp:revision>123</cp:revision>
  <dcterms:created xsi:type="dcterms:W3CDTF">2005-03-21T00:13:58Z</dcterms:created>
  <dcterms:modified xsi:type="dcterms:W3CDTF">2023-11-29T10:41:07Z</dcterms:modified>
</cp:coreProperties>
</file>