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77" r:id="rId4"/>
    <p:sldId id="274" r:id="rId5"/>
    <p:sldId id="266" r:id="rId6"/>
    <p:sldId id="267" r:id="rId7"/>
    <p:sldId id="282" r:id="rId8"/>
    <p:sldId id="280" r:id="rId9"/>
    <p:sldId id="28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34F0"/>
    <a:srgbClr val="FF3300"/>
    <a:srgbClr val="D3FBAF"/>
    <a:srgbClr val="EFF9BF"/>
    <a:srgbClr val="0000FF"/>
    <a:srgbClr val="D7FDBB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4660"/>
  </p:normalViewPr>
  <p:slideViewPr>
    <p:cSldViewPr>
      <p:cViewPr varScale="1">
        <p:scale>
          <a:sx n="68" d="100"/>
          <a:sy n="68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E7760-5CE6-4027-894C-D9CFE2387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661FD-4AAF-4740-A675-7A3692B2B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B6FC1-8786-44ED-ACDB-05E4F73AF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AC81-8C1C-4E9C-9F0B-FF11DB7DC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4AA4B-E161-4901-8A45-ACE67C7C0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17575-6999-457E-A8D1-61EC96489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9EF57-A138-4926-80A4-84599795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A9563-57D0-4C03-BE3B-CE00BDCE0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1D462-8103-4713-9821-4E36B01A1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AB6AE-D257-4293-9866-532D2F6D9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581C4-D863-4AA3-8088-33794D3EE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4263D-6E41-4535-96EB-A96C61EAB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AE2E384-44DD-4C23-8980-2DF24D14F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53040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304800"/>
            <a:ext cx="9144000" cy="7162800"/>
          </a:xfrm>
          <a:noFill/>
        </p:spPr>
      </p:pic>
      <p:sp>
        <p:nvSpPr>
          <p:cNvPr id="2051" name="Text Box 9"/>
          <p:cNvSpPr txBox="1">
            <a:spLocks noChangeArrowheads="1"/>
          </p:cNvSpPr>
          <p:nvPr/>
        </p:nvSpPr>
        <p:spPr bwMode="auto">
          <a:xfrm>
            <a:off x="1371600" y="28956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: LUYỆN TỪ VÀ CÂU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3657600" y="33528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5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066800" y="3962400"/>
            <a:ext cx="7239000" cy="13112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các vế câu ghép 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quan hệ từ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209800" y="304800"/>
            <a:ext cx="464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0" y="2578100"/>
            <a:ext cx="91440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Trong hiệu cắt tóc, anh công nhân I-va-nốp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ang chờ tới l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ợt mình thì cửa phòng lại mở, một ng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ời nữa tiến vào... Một lát sau, I-va-nốp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ứng dậy nói : “Đồng chí Lê-nin, giờ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ã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ến l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ợt tôi. Tuy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ồng chí không muốn làm mất trật tự, nh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ng tôi có quyền nh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ờng chỗ và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ổi chỗ cho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ồng chí. Đó là quyền của tôi.”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Mọi ng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ều cho là I-va- nốp nói rất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úng. Lê-nin không tiện từ chối,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ồng chí cám </a:t>
            </a:r>
            <a:r>
              <a:rPr 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 I-va-nốp rồi ngồi vào ghế cắt tóc.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21209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Cho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oạn v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 sau :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676400" y="5707063"/>
            <a:ext cx="5334000" cy="461962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câu ghép trong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v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trên ?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6629400" y="5321300"/>
            <a:ext cx="2209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705600" y="52451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Hồ Lãng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9" grpId="0"/>
      <p:bldP spid="17420" grpId="0" animBg="1"/>
      <p:bldP spid="17420" grpId="1" animBg="1"/>
      <p:bldP spid="174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228600" y="19812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04800" y="33528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Câu 2: Tuy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ồng chí không muốn làm mất trật tự, nh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ng tôi có quyền nh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ờng chỗ và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ổi chỗ cho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ồng chí.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228600" y="4343400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Câu 3: Lê-nin không tiện từ chối,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ồng chí cám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      I-va-nốp rồi ngồi vào ghế cắt tóc.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914400" y="5562600"/>
            <a:ext cx="7086600" cy="461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ịnh vế câu trong các câu ghép trên ?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0" y="1524000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I- Nhận xét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2590800" y="235743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1676400" y="33528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7467600" y="33528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</p:txBody>
      </p:sp>
      <p:sp>
        <p:nvSpPr>
          <p:cNvPr id="4106" name="Text Box 21"/>
          <p:cNvSpPr txBox="1">
            <a:spLocks noChangeArrowheads="1"/>
          </p:cNvSpPr>
          <p:nvPr/>
        </p:nvSpPr>
        <p:spPr bwMode="auto">
          <a:xfrm>
            <a:off x="2209800" y="304800"/>
            <a:ext cx="464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0" y="944563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các vế câu ghép bằng quan hệ từ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/>
      <p:bldP spid="46084" grpId="0"/>
      <p:bldP spid="46084" grpId="1"/>
      <p:bldP spid="46085" grpId="0" animBg="1"/>
      <p:bldP spid="46085" grpId="1" animBg="1"/>
      <p:bldP spid="46095" grpId="0"/>
      <p:bldP spid="46097" grpId="0"/>
      <p:bldP spid="46098" grpId="0"/>
      <p:bldP spid="46099" grpId="0"/>
      <p:bldP spid="461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209800" y="514350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0" y="954088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các vế câu ghép bằng quan hệ từ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28600" y="1335088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I- Nhận xét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28600" y="1852613"/>
            <a:ext cx="487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II- Ghi nhớ (SGK trang 22)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2451100"/>
            <a:ext cx="9144000" cy="3644900"/>
          </a:xfrm>
          <a:prstGeom prst="rect">
            <a:avLst/>
          </a:prstGeom>
          <a:solidFill>
            <a:srgbClr val="EFF9BF"/>
          </a:solidFill>
          <a:ln w="9525">
            <a:solidFill>
              <a:srgbClr val="E0BD7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0" y="24511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0" y="24511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1. Các vế trong câu ghép có thể 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ợc nối với nhau bằng một quan hệ từ hoặc một cặp quan hệ từ.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0" y="32273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Những quan hệ từ th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ợc dùng là : và, rồi, thì, nh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ng, hay, hoặc,...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0" y="3975100"/>
            <a:ext cx="723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3. Những cặp quan hệ từ th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ợc dùng là :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990600" y="43561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vì... nên... ; do... nên... ; nhờ... mà...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990600" y="4722813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nếu... thì... ; giá... thì... ; hễ... thì...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992188" y="5132388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tuy... nh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ng... ; mặc dù... nh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ng...  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996950" y="549275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chẳng những... mà... ; không chỉ... mà...</a:t>
            </a:r>
          </a:p>
        </p:txBody>
      </p:sp>
      <p:sp>
        <p:nvSpPr>
          <p:cNvPr id="43027" name="AutoShape 19"/>
          <p:cNvSpPr>
            <a:spLocks noChangeArrowheads="1"/>
          </p:cNvSpPr>
          <p:nvPr/>
        </p:nvSpPr>
        <p:spPr bwMode="auto">
          <a:xfrm>
            <a:off x="0" y="6121400"/>
            <a:ext cx="2895600" cy="546100"/>
          </a:xfrm>
          <a:prstGeom prst="wedgeRoundRectCallout">
            <a:avLst>
              <a:gd name="adj1" fmla="val 26042"/>
              <a:gd name="adj2" fmla="val 26745"/>
              <a:gd name="adj3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  <p:bldP spid="43015" grpId="0" animBg="1"/>
      <p:bldP spid="43016" grpId="0"/>
      <p:bldP spid="43017" grpId="0"/>
      <p:bldP spid="43018" grpId="0"/>
      <p:bldP spid="43019" grpId="0"/>
      <p:bldP spid="43020" grpId="0"/>
      <p:bldP spid="43021" grpId="0"/>
      <p:bldP spid="43022" grpId="0"/>
      <p:bldP spid="43023" grpId="0"/>
      <p:bldP spid="430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0" y="1779588"/>
            <a:ext cx="9144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câu ghép trong 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v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d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ây. Xác 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ịnh các vế câu và các cặp quan hệ từ trong</a:t>
            </a:r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0" y="290671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Nếu trong công tác, các cô, các chú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ợc nhân dân ủng hộ, làm cho dân tin, dân phục, dân yêu thì nhất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ịnh các cô, các chú thành công. Muốn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ợc nh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vậy, phải trau dồi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ạo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ức cách mạng.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019800" y="4410075"/>
            <a:ext cx="2667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 CHÍ MINH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5103813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Nếu trong công tác, các cô, các chú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ợc nhân dân ủng hộ, làm cho dân tin, dân phục, dân yêu thì nhất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ịnh các cô, các chú thành công.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800600" y="54816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0" y="1752600"/>
            <a:ext cx="1447800" cy="762000"/>
          </a:xfrm>
          <a:prstGeom prst="irregularSeal2">
            <a:avLst/>
          </a:prstGeom>
          <a:solidFill>
            <a:srgbClr val="75EF95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667000" y="4699000"/>
            <a:ext cx="2133600" cy="461963"/>
          </a:xfrm>
          <a:prstGeom prst="rect">
            <a:avLst/>
          </a:prstGeom>
          <a:noFill/>
          <a:ln w="9525">
            <a:solidFill>
              <a:srgbClr val="FF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ghép là :</a:t>
            </a: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533400" y="5105400"/>
            <a:ext cx="8258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Nếu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154" name="Text Box 27"/>
          <p:cNvSpPr txBox="1">
            <a:spLocks noChangeArrowheads="1"/>
          </p:cNvSpPr>
          <p:nvPr/>
        </p:nvSpPr>
        <p:spPr bwMode="auto">
          <a:xfrm>
            <a:off x="2209800" y="433388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6155" name="Text Box 28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các vế câu ghép bằng quan hệ từ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27655" grpId="0"/>
      <p:bldP spid="27656" grpId="0"/>
      <p:bldP spid="27658" grpId="0"/>
      <p:bldP spid="27659" grpId="0"/>
      <p:bldP spid="27660" grpId="0" animBg="1"/>
      <p:bldP spid="27662" grpId="0" animBg="1"/>
      <p:bldP spid="276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0" y="19304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            </a:t>
            </a:r>
            <a:r>
              <a:rPr lang="en-US" sz="2400">
                <a:solidFill>
                  <a:srgbClr val="5C34F0"/>
                </a:solidFill>
              </a:rPr>
              <a:t>Trong hai câu ghép ở cuối </a:t>
            </a:r>
            <a:r>
              <a:rPr lang="vi-VN" sz="2400">
                <a:solidFill>
                  <a:srgbClr val="5C34F0"/>
                </a:solidFill>
              </a:rPr>
              <a:t>đ</a:t>
            </a:r>
            <a:r>
              <a:rPr lang="en-US" sz="2400">
                <a:solidFill>
                  <a:srgbClr val="5C34F0"/>
                </a:solidFill>
              </a:rPr>
              <a:t>oạn v</a:t>
            </a:r>
            <a:r>
              <a:rPr lang="vi-VN" sz="2400">
                <a:solidFill>
                  <a:srgbClr val="5C34F0"/>
                </a:solidFill>
              </a:rPr>
              <a:t>ă</a:t>
            </a:r>
            <a:r>
              <a:rPr lang="en-US" sz="2400">
                <a:solidFill>
                  <a:srgbClr val="5C34F0"/>
                </a:solidFill>
              </a:rPr>
              <a:t>n d</a:t>
            </a:r>
            <a:r>
              <a:rPr lang="vi-VN" sz="2400">
                <a:solidFill>
                  <a:srgbClr val="5C34F0"/>
                </a:solidFill>
              </a:rPr>
              <a:t>ư</a:t>
            </a:r>
            <a:r>
              <a:rPr lang="en-US" sz="2400">
                <a:solidFill>
                  <a:srgbClr val="5C34F0"/>
                </a:solidFill>
              </a:rPr>
              <a:t>ới </a:t>
            </a:r>
            <a:r>
              <a:rPr lang="vi-VN" sz="2400">
                <a:solidFill>
                  <a:srgbClr val="5C34F0"/>
                </a:solidFill>
              </a:rPr>
              <a:t>đ</a:t>
            </a:r>
            <a:r>
              <a:rPr lang="en-US" sz="2400">
                <a:solidFill>
                  <a:srgbClr val="5C34F0"/>
                </a:solidFill>
              </a:rPr>
              <a:t>ây, tác giả </a:t>
            </a:r>
            <a:r>
              <a:rPr lang="vi-VN" sz="2400">
                <a:solidFill>
                  <a:srgbClr val="5C34F0"/>
                </a:solidFill>
              </a:rPr>
              <a:t>đ</a:t>
            </a:r>
            <a:r>
              <a:rPr lang="en-US" sz="2400">
                <a:solidFill>
                  <a:srgbClr val="5C34F0"/>
                </a:solidFill>
              </a:rPr>
              <a:t>ã l</a:t>
            </a:r>
            <a:r>
              <a:rPr lang="vi-VN" sz="2400">
                <a:solidFill>
                  <a:srgbClr val="5C34F0"/>
                </a:solidFill>
              </a:rPr>
              <a:t>ư</a:t>
            </a:r>
            <a:r>
              <a:rPr lang="en-US" sz="2400">
                <a:solidFill>
                  <a:srgbClr val="5C34F0"/>
                </a:solidFill>
              </a:rPr>
              <a:t>ợc bớt quan hệ từ. Hãy khôi phục lại những từ bị l</a:t>
            </a:r>
            <a:r>
              <a:rPr lang="vi-VN" sz="2400">
                <a:solidFill>
                  <a:srgbClr val="5C34F0"/>
                </a:solidFill>
              </a:rPr>
              <a:t>ư</a:t>
            </a:r>
            <a:r>
              <a:rPr lang="en-US" sz="2400">
                <a:solidFill>
                  <a:srgbClr val="5C34F0"/>
                </a:solidFill>
              </a:rPr>
              <a:t>ợc và giải thích vì sao tác giả l</a:t>
            </a:r>
            <a:r>
              <a:rPr lang="vi-VN" sz="2400">
                <a:solidFill>
                  <a:srgbClr val="5C34F0"/>
                </a:solidFill>
              </a:rPr>
              <a:t>ư</a:t>
            </a:r>
            <a:r>
              <a:rPr lang="en-US" sz="2400">
                <a:solidFill>
                  <a:srgbClr val="5C34F0"/>
                </a:solidFill>
              </a:rPr>
              <a:t>ợc các từ </a:t>
            </a:r>
            <a:r>
              <a:rPr lang="vi-VN" sz="2400">
                <a:solidFill>
                  <a:srgbClr val="5C34F0"/>
                </a:solidFill>
              </a:rPr>
              <a:t>đ</a:t>
            </a:r>
            <a:r>
              <a:rPr lang="en-US" sz="2400">
                <a:solidFill>
                  <a:srgbClr val="5C34F0"/>
                </a:solidFill>
              </a:rPr>
              <a:t>ó.</a:t>
            </a:r>
          </a:p>
        </p:txBody>
      </p:sp>
      <p:sp>
        <p:nvSpPr>
          <p:cNvPr id="7171" name="AutoShape 8"/>
          <p:cNvSpPr>
            <a:spLocks noChangeArrowheads="1"/>
          </p:cNvSpPr>
          <p:nvPr/>
        </p:nvSpPr>
        <p:spPr bwMode="auto">
          <a:xfrm>
            <a:off x="0" y="1752600"/>
            <a:ext cx="1295400" cy="685800"/>
          </a:xfrm>
          <a:prstGeom prst="star16">
            <a:avLst>
              <a:gd name="adj" fmla="val 34375"/>
            </a:avLst>
          </a:prstGeom>
          <a:solidFill>
            <a:srgbClr val="3BF82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Bài 2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28600" y="33528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Thái hậu ngạc nhiên nói :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228600" y="38862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   - Vũ Tán Đ</a:t>
            </a:r>
            <a:r>
              <a:rPr lang="vi-VN" sz="2400"/>
              <a:t>ư</a:t>
            </a:r>
            <a:r>
              <a:rPr lang="en-US" sz="2400"/>
              <a:t>ờng hết lòng vì ông, sao không tiến cử ?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09550" y="4391025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Tô Hiến Thành tâu :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366713" y="4800600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-        Thái hậu hỏi ng</a:t>
            </a:r>
            <a:r>
              <a:rPr lang="vi-VN" sz="2400"/>
              <a:t>ư</a:t>
            </a:r>
            <a:r>
              <a:rPr lang="en-US" sz="2400"/>
              <a:t>ời hầu hạ giỏi thì thần tiến cử Vũ Tán Đ</a:t>
            </a:r>
            <a:r>
              <a:rPr lang="vi-VN" sz="2400"/>
              <a:t>ư</a:t>
            </a:r>
            <a:r>
              <a:rPr lang="en-US" sz="2400"/>
              <a:t>ờng. Còn Thái hậu hỏi ng</a:t>
            </a:r>
            <a:r>
              <a:rPr lang="vi-VN" sz="2400"/>
              <a:t>ư</a:t>
            </a:r>
            <a:r>
              <a:rPr lang="en-US" sz="2400"/>
              <a:t>ời tài ba giúp n</a:t>
            </a:r>
            <a:r>
              <a:rPr lang="vi-VN" sz="2400"/>
              <a:t>ư</a:t>
            </a:r>
            <a:r>
              <a:rPr lang="en-US" sz="2400"/>
              <a:t>ớc        thần xin tiến cử Trần Trung Tá.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3962400" y="6181725"/>
            <a:ext cx="3602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Theo</a:t>
            </a:r>
            <a:r>
              <a:rPr lang="en-US" sz="2000"/>
              <a:t> </a:t>
            </a:r>
            <a:r>
              <a:rPr lang="en-US" b="1"/>
              <a:t>Quỳnh C</a:t>
            </a:r>
            <a:r>
              <a:rPr lang="vi-VN" b="1"/>
              <a:t>ư</a:t>
            </a:r>
            <a:r>
              <a:rPr lang="en-US" b="1"/>
              <a:t> - Đỗ Đức Hùng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685800" y="4786313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(...)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5334000" y="48006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(...)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609600" y="4800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Nếu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5334000" y="48006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thì</a:t>
            </a:r>
          </a:p>
        </p:txBody>
      </p:sp>
      <p:sp>
        <p:nvSpPr>
          <p:cNvPr id="7181" name="Text Box 23"/>
          <p:cNvSpPr txBox="1">
            <a:spLocks noChangeArrowheads="1"/>
          </p:cNvSpPr>
          <p:nvPr/>
        </p:nvSpPr>
        <p:spPr bwMode="auto">
          <a:xfrm>
            <a:off x="2209800" y="433388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Luyện từ và câu</a:t>
            </a:r>
          </a:p>
        </p:txBody>
      </p:sp>
      <p:sp>
        <p:nvSpPr>
          <p:cNvPr id="7182" name="Text Box 24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Nối các vế câu ghép bằng quan hệ từ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0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/>
      <p:bldP spid="30730" grpId="0"/>
      <p:bldP spid="30731" grpId="0"/>
      <p:bldP spid="30733" grpId="0"/>
      <p:bldP spid="30734" grpId="0"/>
      <p:bldP spid="30735" grpId="0"/>
      <p:bldP spid="30735" grpId="1"/>
      <p:bldP spid="30736" grpId="0"/>
      <p:bldP spid="30736" grpId="1"/>
      <p:bldP spid="30738" grpId="0" build="allAtOnce"/>
      <p:bldP spid="30738" grpId="1" build="allAtOnce"/>
      <p:bldP spid="30739" grpId="0"/>
      <p:bldP spid="30739" grpId="1"/>
      <p:bldP spid="3073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0" y="1828800"/>
            <a:ext cx="1676400" cy="1000125"/>
          </a:xfrm>
          <a:prstGeom prst="irregularSeal2">
            <a:avLst/>
          </a:prstGeom>
          <a:solidFill>
            <a:srgbClr val="5EF44A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00"/>
                </a:solidFill>
              </a:rPr>
              <a:t>Bài 3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600200" y="2147888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Hãy chọn quan hệ từ thích hợp </a:t>
            </a:r>
            <a:r>
              <a:rPr lang="vi-VN" sz="2400">
                <a:solidFill>
                  <a:srgbClr val="0000FF"/>
                </a:solidFill>
              </a:rPr>
              <a:t>đ</a:t>
            </a:r>
            <a:r>
              <a:rPr lang="en-US" sz="2400">
                <a:solidFill>
                  <a:srgbClr val="0000FF"/>
                </a:solidFill>
              </a:rPr>
              <a:t>iền vào chỗ chấm. 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41300" y="3248025"/>
            <a:ext cx="640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a) Tấm ch</a:t>
            </a:r>
            <a:r>
              <a:rPr lang="vi-VN" sz="2000">
                <a:solidFill>
                  <a:srgbClr val="000000"/>
                </a:solidFill>
              </a:rPr>
              <a:t>ă</a:t>
            </a:r>
            <a:r>
              <a:rPr lang="en-US" sz="2000">
                <a:solidFill>
                  <a:srgbClr val="000000"/>
                </a:solidFill>
              </a:rPr>
              <a:t>m chỉ, hiền lành        Cám thì l</a:t>
            </a:r>
            <a:r>
              <a:rPr lang="vi-VN" sz="2000">
                <a:solidFill>
                  <a:srgbClr val="000000"/>
                </a:solidFill>
              </a:rPr>
              <a:t>ư</a:t>
            </a:r>
            <a:r>
              <a:rPr lang="en-US" sz="2000">
                <a:solidFill>
                  <a:srgbClr val="000000"/>
                </a:solidFill>
              </a:rPr>
              <a:t>ời biếng </a:t>
            </a:r>
            <a:r>
              <a:rPr lang="vi-VN" sz="2000">
                <a:solidFill>
                  <a:srgbClr val="000000"/>
                </a:solidFill>
              </a:rPr>
              <a:t>đ</a:t>
            </a:r>
            <a:r>
              <a:rPr lang="en-US" sz="2000">
                <a:solidFill>
                  <a:srgbClr val="000000"/>
                </a:solidFill>
              </a:rPr>
              <a:t>ộc ác.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228600" y="4238625"/>
            <a:ext cx="6172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b) Ông </a:t>
            </a:r>
            <a:r>
              <a:rPr lang="vi-VN" sz="2000">
                <a:solidFill>
                  <a:srgbClr val="000000"/>
                </a:solidFill>
              </a:rPr>
              <a:t>đ</a:t>
            </a:r>
            <a:r>
              <a:rPr lang="en-US" sz="2000">
                <a:solidFill>
                  <a:srgbClr val="000000"/>
                </a:solidFill>
              </a:rPr>
              <a:t>ã nhiều lần can gián             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266700" y="5229225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c) Mình </a:t>
            </a:r>
            <a:r>
              <a:rPr lang="vi-VN" sz="2000">
                <a:solidFill>
                  <a:srgbClr val="000000"/>
                </a:solidFill>
              </a:rPr>
              <a:t>đ</a:t>
            </a:r>
            <a:r>
              <a:rPr lang="en-US" sz="2000">
                <a:solidFill>
                  <a:srgbClr val="000000"/>
                </a:solidFill>
              </a:rPr>
              <a:t>ến nhà bạn        bạn </a:t>
            </a:r>
            <a:r>
              <a:rPr lang="vi-VN" sz="2000">
                <a:solidFill>
                  <a:srgbClr val="000000"/>
                </a:solidFill>
              </a:rPr>
              <a:t>đ</a:t>
            </a:r>
            <a:r>
              <a:rPr lang="en-US" sz="2000">
                <a:solidFill>
                  <a:srgbClr val="000000"/>
                </a:solidFill>
              </a:rPr>
              <a:t>ến nhà mình ?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3352800" y="324802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còn</a:t>
            </a: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2601913" y="5181600"/>
            <a:ext cx="598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</a:rPr>
              <a:t>hay</a:t>
            </a: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4691063" y="4233863"/>
            <a:ext cx="1336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(hoặc</a:t>
            </a:r>
            <a:r>
              <a:rPr lang="en-US" sz="2000">
                <a:solidFill>
                  <a:srgbClr val="FF3300"/>
                </a:solidFill>
              </a:rPr>
              <a:t> mà</a:t>
            </a:r>
            <a:r>
              <a:rPr lang="en-US" sz="20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1627188" y="1638300"/>
            <a:ext cx="18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56333" name="Rectangle 13"/>
          <p:cNvSpPr>
            <a:spLocks noChangeArrowheads="1"/>
          </p:cNvSpPr>
          <p:nvPr/>
        </p:nvSpPr>
        <p:spPr bwMode="auto">
          <a:xfrm>
            <a:off x="3733800" y="3248025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...</a:t>
            </a:r>
          </a:p>
        </p:txBody>
      </p:sp>
      <p:sp>
        <p:nvSpPr>
          <p:cNvPr id="56334" name="Rectangle 14"/>
          <p:cNvSpPr>
            <a:spLocks noChangeArrowheads="1"/>
          </p:cNvSpPr>
          <p:nvPr/>
        </p:nvSpPr>
        <p:spPr bwMode="auto">
          <a:xfrm>
            <a:off x="3352800" y="4224338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...</a:t>
            </a:r>
          </a:p>
        </p:txBody>
      </p:sp>
      <p:sp>
        <p:nvSpPr>
          <p:cNvPr id="56335" name="Rectangle 15"/>
          <p:cNvSpPr>
            <a:spLocks noChangeArrowheads="1"/>
          </p:cNvSpPr>
          <p:nvPr/>
        </p:nvSpPr>
        <p:spPr bwMode="auto">
          <a:xfrm>
            <a:off x="5954713" y="4267200"/>
            <a:ext cx="598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vua</a:t>
            </a:r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254000" y="4695825"/>
            <a:ext cx="1595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không nghe.</a:t>
            </a:r>
          </a:p>
        </p:txBody>
      </p:sp>
      <p:sp>
        <p:nvSpPr>
          <p:cNvPr id="56337" name="Rectangle 17"/>
          <p:cNvSpPr>
            <a:spLocks noChangeArrowheads="1"/>
          </p:cNvSpPr>
          <p:nvPr/>
        </p:nvSpPr>
        <p:spPr bwMode="auto">
          <a:xfrm>
            <a:off x="5943600" y="4267200"/>
            <a:ext cx="598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vua</a:t>
            </a:r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228600" y="4705350"/>
            <a:ext cx="1595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không nghe.</a:t>
            </a:r>
          </a:p>
        </p:txBody>
      </p:sp>
      <p:pic>
        <p:nvPicPr>
          <p:cNvPr id="56339" name="Picture 19" descr="butterflies_flowers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4543425"/>
            <a:ext cx="2133600" cy="20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40" name="AutoShape 20"/>
          <p:cNvSpPr>
            <a:spLocks noChangeArrowheads="1"/>
          </p:cNvSpPr>
          <p:nvPr/>
        </p:nvSpPr>
        <p:spPr bwMode="auto">
          <a:xfrm>
            <a:off x="7467600" y="2686050"/>
            <a:ext cx="1447800" cy="1066800"/>
          </a:xfrm>
          <a:prstGeom prst="star16">
            <a:avLst>
              <a:gd name="adj" fmla="val 37500"/>
            </a:avLst>
          </a:prstGeom>
          <a:solidFill>
            <a:srgbClr val="FBD1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6341" name="AutoShape 21"/>
          <p:cNvSpPr>
            <a:spLocks noChangeArrowheads="1"/>
          </p:cNvSpPr>
          <p:nvPr/>
        </p:nvSpPr>
        <p:spPr bwMode="auto">
          <a:xfrm>
            <a:off x="7772400" y="2990850"/>
            <a:ext cx="838200" cy="533400"/>
          </a:xfrm>
          <a:prstGeom prst="smileyFace">
            <a:avLst>
              <a:gd name="adj" fmla="val 4653"/>
            </a:avLst>
          </a:prstGeom>
          <a:solidFill>
            <a:srgbClr val="FD2F3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7442200" y="3905250"/>
            <a:ext cx="1473200" cy="584200"/>
          </a:xfrm>
          <a:prstGeom prst="rect">
            <a:avLst/>
          </a:prstGeom>
          <a:noFill/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3300"/>
                </a:solidFill>
              </a:rPr>
              <a:t>Hoan hô bạn </a:t>
            </a:r>
            <a:r>
              <a:rPr lang="vi-VN" sz="1600" b="1">
                <a:solidFill>
                  <a:srgbClr val="FF3300"/>
                </a:solidFill>
              </a:rPr>
              <a:t>đ</a:t>
            </a:r>
            <a:r>
              <a:rPr lang="en-US" sz="1600" b="1">
                <a:solidFill>
                  <a:srgbClr val="FF3300"/>
                </a:solidFill>
              </a:rPr>
              <a:t>ã </a:t>
            </a:r>
            <a:r>
              <a:rPr lang="vi-VN" sz="1600" b="1">
                <a:solidFill>
                  <a:srgbClr val="FF3300"/>
                </a:solidFill>
              </a:rPr>
              <a:t>đ</a:t>
            </a:r>
            <a:r>
              <a:rPr lang="en-US" sz="1600" b="1">
                <a:solidFill>
                  <a:srgbClr val="FF3300"/>
                </a:solidFill>
              </a:rPr>
              <a:t>úng rồi!</a:t>
            </a:r>
          </a:p>
        </p:txBody>
      </p:sp>
      <p:sp>
        <p:nvSpPr>
          <p:cNvPr id="56343" name="Rectangle 23"/>
          <p:cNvSpPr>
            <a:spLocks noChangeArrowheads="1"/>
          </p:cNvSpPr>
          <p:nvPr/>
        </p:nvSpPr>
        <p:spPr bwMode="auto">
          <a:xfrm>
            <a:off x="2667000" y="5229225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...</a:t>
            </a:r>
          </a:p>
        </p:txBody>
      </p:sp>
      <p:sp>
        <p:nvSpPr>
          <p:cNvPr id="56344" name="Rectangle 24"/>
          <p:cNvSpPr>
            <a:spLocks noChangeArrowheads="1"/>
          </p:cNvSpPr>
          <p:nvPr/>
        </p:nvSpPr>
        <p:spPr bwMode="auto">
          <a:xfrm>
            <a:off x="3657600" y="4248150"/>
            <a:ext cx="927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</a:rPr>
              <a:t>nh</a:t>
            </a:r>
            <a:r>
              <a:rPr lang="vi-VN" sz="2000">
                <a:solidFill>
                  <a:srgbClr val="FF3300"/>
                </a:solidFill>
              </a:rPr>
              <a:t>ư</a:t>
            </a:r>
            <a:r>
              <a:rPr lang="en-US" sz="2000">
                <a:solidFill>
                  <a:srgbClr val="FF3300"/>
                </a:solidFill>
              </a:rPr>
              <a:t>ng</a:t>
            </a:r>
          </a:p>
        </p:txBody>
      </p:sp>
      <p:sp>
        <p:nvSpPr>
          <p:cNvPr id="8215" name="Text Box 26"/>
          <p:cNvSpPr txBox="1">
            <a:spLocks noChangeArrowheads="1"/>
          </p:cNvSpPr>
          <p:nvPr/>
        </p:nvSpPr>
        <p:spPr bwMode="auto">
          <a:xfrm>
            <a:off x="2209800" y="433388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Luyện từ và câu</a:t>
            </a:r>
          </a:p>
        </p:txBody>
      </p:sp>
      <p:sp>
        <p:nvSpPr>
          <p:cNvPr id="8216" name="Text Box 27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Nối các vế câu ghép bằng quan hệ từ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5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63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" presetClass="entr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4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xit" presetSubtype="16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0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6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9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5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9" presetID="4" presetClass="entr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4" presetClass="entr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0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/>
      <p:bldP spid="56324" grpId="0"/>
      <p:bldP spid="56325" grpId="0"/>
      <p:bldP spid="56326" grpId="0"/>
      <p:bldP spid="56327" grpId="0"/>
      <p:bldP spid="56328" grpId="0"/>
      <p:bldP spid="56330" grpId="0"/>
      <p:bldP spid="56331" grpId="0"/>
      <p:bldP spid="56333" grpId="0"/>
      <p:bldP spid="56333" grpId="1"/>
      <p:bldP spid="56334" grpId="0"/>
      <p:bldP spid="56334" grpId="1"/>
      <p:bldP spid="56335" grpId="0"/>
      <p:bldP spid="56335" grpId="1"/>
      <p:bldP spid="56336" grpId="0"/>
      <p:bldP spid="56336" grpId="1"/>
      <p:bldP spid="56337" grpId="0"/>
      <p:bldP spid="56338" grpId="0"/>
      <p:bldP spid="56340" grpId="0" animBg="1"/>
      <p:bldP spid="56340" grpId="1" animBg="1"/>
      <p:bldP spid="56340" grpId="2" animBg="1"/>
      <p:bldP spid="56340" grpId="3" animBg="1"/>
      <p:bldP spid="56340" grpId="4" animBg="1"/>
      <p:bldP spid="56340" grpId="5" animBg="1"/>
      <p:bldP spid="56340" grpId="6" animBg="1"/>
      <p:bldP spid="56341" grpId="0" animBg="1"/>
      <p:bldP spid="56341" grpId="1" animBg="1"/>
      <p:bldP spid="56341" grpId="2" animBg="1"/>
      <p:bldP spid="56341" grpId="3" animBg="1"/>
      <p:bldP spid="56341" grpId="4" animBg="1"/>
      <p:bldP spid="56341" grpId="5" animBg="1"/>
      <p:bldP spid="56341" grpId="6" animBg="1"/>
      <p:bldP spid="56342" grpId="0"/>
      <p:bldP spid="56342" grpId="1" animBg="1"/>
      <p:bldP spid="56342" grpId="2" animBg="1"/>
      <p:bldP spid="56342" grpId="3" animBg="1"/>
      <p:bldP spid="56342" grpId="4" animBg="1"/>
      <p:bldP spid="56342" grpId="5" animBg="1"/>
      <p:bldP spid="56342" grpId="6" animBg="1"/>
      <p:bldP spid="56342" grpId="7" animBg="1"/>
      <p:bldP spid="56343" grpId="0" build="allAtOnce"/>
      <p:bldP spid="563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3BB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304800" y="609600"/>
            <a:ext cx="8458200" cy="1077913"/>
          </a:xfrm>
          <a:prstGeom prst="rect">
            <a:avLst/>
          </a:prstGeom>
          <a:solidFill>
            <a:srgbClr val="DCFDCB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</a:t>
            </a:r>
            <a:r>
              <a:rPr lang="vi-V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ặt các câu ghép có sử dụng quan hệ từ thể hiện các hoạt </a:t>
            </a:r>
            <a:r>
              <a:rPr lang="vi-V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ộng trong tranh.</a:t>
            </a:r>
          </a:p>
        </p:txBody>
      </p:sp>
      <p:pic>
        <p:nvPicPr>
          <p:cNvPr id="9220" name="Picture 4" descr="anh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47900"/>
            <a:ext cx="4191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anh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262188"/>
            <a:ext cx="4343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447800" y="5967413"/>
            <a:ext cx="1371600" cy="461962"/>
          </a:xfrm>
          <a:prstGeom prst="rect">
            <a:avLst/>
          </a:prstGeom>
          <a:solidFill>
            <a:srgbClr val="D7FDBB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 1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943600" y="5991225"/>
            <a:ext cx="1371600" cy="461963"/>
          </a:xfrm>
          <a:prstGeom prst="rect">
            <a:avLst/>
          </a:prstGeom>
          <a:solidFill>
            <a:srgbClr val="D7FDBB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209800" y="514350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954088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các vế câu ghép bằng quan hệ từ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28600" y="1335088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I- Nhận xét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228600" y="1852613"/>
            <a:ext cx="487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II- Ghi nhớ (SGK trang 22)</a:t>
            </a:r>
          </a:p>
        </p:txBody>
      </p: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0" y="2451100"/>
            <a:ext cx="9144000" cy="3644900"/>
          </a:xfrm>
          <a:prstGeom prst="rect">
            <a:avLst/>
          </a:prstGeom>
          <a:solidFill>
            <a:srgbClr val="EFF9BF"/>
          </a:solidFill>
          <a:ln w="9525">
            <a:solidFill>
              <a:srgbClr val="E0BD7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0" y="24511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0" y="24511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1. Các vế trong câu ghép có thể 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ợc nối với nhau bằng một quan hệ từ hoặc một cặp quan hệ từ.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0" y="32273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Những quan hệ từ th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ợc dùng là : và, rồi, thì, nh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ng, hay, hoặc,...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0" y="3975100"/>
            <a:ext cx="723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3. Những cặp quan hệ từ th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ợc dùng là :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990600" y="43561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vì... nên... ; do... nên... ; nhờ... mà...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990600" y="4722813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nếu... thì... ; giá... thì... ; hễ... thì...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992188" y="5132388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tuy... nh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ng... ; mặc dù... nh</a:t>
            </a:r>
            <a:r>
              <a:rPr 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ng...  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996950" y="549275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chẳng những... mà... ; không chỉ... mà...</a:t>
            </a:r>
          </a:p>
        </p:txBody>
      </p:sp>
      <p:sp>
        <p:nvSpPr>
          <p:cNvPr id="10255" name="AutoShape 16"/>
          <p:cNvSpPr>
            <a:spLocks noChangeArrowheads="1"/>
          </p:cNvSpPr>
          <p:nvPr/>
        </p:nvSpPr>
        <p:spPr bwMode="auto">
          <a:xfrm>
            <a:off x="0" y="6121400"/>
            <a:ext cx="2895600" cy="546100"/>
          </a:xfrm>
          <a:prstGeom prst="wedgeRoundRectCallout">
            <a:avLst>
              <a:gd name="adj1" fmla="val 26042"/>
              <a:gd name="adj2" fmla="val 26745"/>
              <a:gd name="adj3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III- Luyện tập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1040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229 Truong Chinh - Nam Dinh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Hoi dong</dc:creator>
  <cp:lastModifiedBy>Admin</cp:lastModifiedBy>
  <cp:revision>148</cp:revision>
  <dcterms:created xsi:type="dcterms:W3CDTF">2006-01-05T20:17:14Z</dcterms:created>
  <dcterms:modified xsi:type="dcterms:W3CDTF">2023-11-29T07:55:40Z</dcterms:modified>
</cp:coreProperties>
</file>