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Sigmar One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hqYX32WKorUpXl6Tp/wUDHnN8C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customschemas.google.com/relationships/presentationmetadata" Target="metadata"/><Relationship Id="rId27" Type="http://schemas.openxmlformats.org/officeDocument/2006/relationships/font" Target="fonts/SigmarOn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Goal: Pupils can say the names of letters and recognize what’s missing.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1: Let the pupils say the names of letters.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2: One letter goes missing. Pupils have to say what’s missing. (This can be played between groups or individuals)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3: Check the answer. If it’s correct, give points to the groups/ pupils.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4: Ask pupils to say the name of the missing letter again.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Goal: Review the numbers.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1: Teacher says “Numbers, numbers”, then moves hands round and round.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2: Ask pupils to do like teacher.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3: Teacher says a number randomly. Pupils show their fingers in correspondence with the numbers teacher says.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4: Make it become more interesting by doing quicker and quicker.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图片包含 事情&#10;&#10;已生成极高可信度的说明" id="21" name="Google Shape;21;p25"/>
          <p:cNvPicPr preferRelativeResize="0"/>
          <p:nvPr/>
        </p:nvPicPr>
        <p:blipFill rotWithShape="1">
          <a:blip r:embed="rId2">
            <a:alphaModFix/>
          </a:blip>
          <a:srcRect b="0" l="39150" r="16406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2" name="Google Shape;9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200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2000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2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2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2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/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4" name="Google Shape;34;p28"/>
          <p:cNvSpPr txBox="1"/>
          <p:nvPr>
            <p:ph idx="2" type="title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rial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sp>
        <p:nvSpPr>
          <p:cNvPr id="35" name="Google Shape;35;p28"/>
          <p:cNvSpPr txBox="1"/>
          <p:nvPr>
            <p:ph idx="1" type="subTitle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36" name="Google Shape;36;p28"/>
          <p:cNvSpPr/>
          <p:nvPr/>
        </p:nvSpPr>
        <p:spPr>
          <a:xfrm flipH="1">
            <a:off x="3859558" y="450900"/>
            <a:ext cx="248055" cy="275216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 flipH="1">
            <a:off x="8058545" y="4621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/>
          <p:nvPr/>
        </p:nvSpPr>
        <p:spPr>
          <a:xfrm flipH="1" rot="-5400000">
            <a:off x="2334329" y="873194"/>
            <a:ext cx="138728" cy="10494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8"/>
          <p:cNvSpPr/>
          <p:nvPr/>
        </p:nvSpPr>
        <p:spPr>
          <a:xfrm flipH="1" rot="-1747020">
            <a:off x="10667951" y="2796081"/>
            <a:ext cx="130228" cy="187948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8"/>
          <p:cNvSpPr/>
          <p:nvPr/>
        </p:nvSpPr>
        <p:spPr>
          <a:xfrm flipH="1" rot="-5400000">
            <a:off x="11150738" y="4136438"/>
            <a:ext cx="126799" cy="987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8"/>
          <p:cNvSpPr/>
          <p:nvPr/>
        </p:nvSpPr>
        <p:spPr>
          <a:xfrm flipH="1" rot="-198679">
            <a:off x="8768170" y="5197454"/>
            <a:ext cx="124231" cy="174593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8"/>
          <p:cNvSpPr/>
          <p:nvPr/>
        </p:nvSpPr>
        <p:spPr>
          <a:xfrm flipH="1" rot="-684224">
            <a:off x="4306467" y="5532422"/>
            <a:ext cx="114012" cy="228809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8"/>
          <p:cNvSpPr/>
          <p:nvPr/>
        </p:nvSpPr>
        <p:spPr>
          <a:xfrm flipH="1" rot="-5400000">
            <a:off x="10908290" y="5800043"/>
            <a:ext cx="210164" cy="15051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8"/>
          <p:cNvSpPr/>
          <p:nvPr/>
        </p:nvSpPr>
        <p:spPr>
          <a:xfrm flipH="1" rot="4032399">
            <a:off x="8894259" y="6363637"/>
            <a:ext cx="207588" cy="92793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8"/>
          <p:cNvSpPr/>
          <p:nvPr/>
        </p:nvSpPr>
        <p:spPr>
          <a:xfrm flipH="1">
            <a:off x="1630766" y="1576221"/>
            <a:ext cx="142772" cy="191676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8"/>
          <p:cNvSpPr/>
          <p:nvPr/>
        </p:nvSpPr>
        <p:spPr>
          <a:xfrm flipH="1">
            <a:off x="10107945" y="1830608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8"/>
          <p:cNvSpPr/>
          <p:nvPr/>
        </p:nvSpPr>
        <p:spPr>
          <a:xfrm flipH="1">
            <a:off x="2900405" y="1893118"/>
            <a:ext cx="143457" cy="127765"/>
          </a:xfrm>
          <a:custGeom>
            <a:rect b="b" l="l" r="r" t="t"/>
            <a:pathLst>
              <a:path extrusionOk="0" h="2239" w="2514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8"/>
          <p:cNvSpPr/>
          <p:nvPr/>
        </p:nvSpPr>
        <p:spPr>
          <a:xfrm flipH="1">
            <a:off x="480005" y="2587423"/>
            <a:ext cx="247369" cy="392767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8"/>
          <p:cNvSpPr/>
          <p:nvPr/>
        </p:nvSpPr>
        <p:spPr>
          <a:xfrm flipH="1">
            <a:off x="1242657" y="3746334"/>
            <a:ext cx="186883" cy="25147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>
  <p:cSld name="节标题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" name="Google Shape;5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" name="Google Shape;70;p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" name="Google Shape;72;p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2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2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4" name="Google Shape;84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2000">
    <p:blinds dir="vert"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p14:dur="2000">
    <p:blinds dir="vert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5" Type="http://schemas.openxmlformats.org/officeDocument/2006/relationships/image" Target="../media/image40.png"/><Relationship Id="rId6" Type="http://schemas.openxmlformats.org/officeDocument/2006/relationships/image" Target="../media/image45.png"/><Relationship Id="rId7" Type="http://schemas.openxmlformats.org/officeDocument/2006/relationships/image" Target="../media/image38.png"/><Relationship Id="rId8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46.gif"/><Relationship Id="rId5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22.png"/><Relationship Id="rId9" Type="http://schemas.openxmlformats.org/officeDocument/2006/relationships/image" Target="../media/image19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4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" y="20888"/>
            <a:ext cx="12190992" cy="68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2106" y="321296"/>
            <a:ext cx="1533813" cy="99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34493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矢量图形, 事情&#10;&#10;已生成高可信度的说明" id="214" name="Google Shape;21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4378723"/>
            <a:ext cx="2539170" cy="273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74025" y="263525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1"/>
          <p:cNvPicPr preferRelativeResize="0"/>
          <p:nvPr/>
        </p:nvPicPr>
        <p:blipFill rotWithShape="1">
          <a:blip r:embed="rId3">
            <a:alphaModFix/>
          </a:blip>
          <a:srcRect b="0" l="0" r="9348" t="0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74025" y="26352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1"/>
          <p:cNvSpPr/>
          <p:nvPr/>
        </p:nvSpPr>
        <p:spPr>
          <a:xfrm>
            <a:off x="8469515" y="-4038"/>
            <a:ext cx="322496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Group singing</a:t>
            </a:r>
            <a:endParaRPr/>
          </a:p>
        </p:txBody>
      </p:sp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82014" y="4463072"/>
            <a:ext cx="1337675" cy="240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73132" y="4422525"/>
            <a:ext cx="1346375" cy="242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76449" y="4249337"/>
            <a:ext cx="1337675" cy="251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081995" y="4422525"/>
            <a:ext cx="1564324" cy="244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522677" y="4252456"/>
            <a:ext cx="2726481" cy="251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88245" y="4510789"/>
            <a:ext cx="1476470" cy="226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包含 事情&#10;&#10;已生成极高可信度的说明" id="235" name="Google Shape;235;p12"/>
          <p:cNvPicPr preferRelativeResize="0"/>
          <p:nvPr/>
        </p:nvPicPr>
        <p:blipFill rotWithShape="1">
          <a:blip r:embed="rId3">
            <a:alphaModFix/>
          </a:blip>
          <a:srcRect b="0" l="39150" r="16406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2"/>
          <p:cNvPicPr preferRelativeResize="0"/>
          <p:nvPr/>
        </p:nvPicPr>
        <p:blipFill rotWithShape="1">
          <a:blip r:embed="rId5">
            <a:alphaModFix/>
          </a:blip>
          <a:srcRect b="50581" l="64636" r="3042" t="4355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2"/>
          <p:cNvPicPr preferRelativeResize="0"/>
          <p:nvPr/>
        </p:nvPicPr>
        <p:blipFill rotWithShape="1">
          <a:blip r:embed="rId5">
            <a:alphaModFix/>
          </a:blip>
          <a:srcRect b="4354" l="5481" r="62196" t="50582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2"/>
          <p:cNvPicPr preferRelativeResize="0"/>
          <p:nvPr/>
        </p:nvPicPr>
        <p:blipFill rotWithShape="1">
          <a:blip r:embed="rId5">
            <a:alphaModFix/>
          </a:blip>
          <a:srcRect b="47673" l="6498" r="66872" t="5227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2"/>
          <p:cNvSpPr/>
          <p:nvPr/>
        </p:nvSpPr>
        <p:spPr>
          <a:xfrm>
            <a:off x="1482230" y="2433012"/>
            <a:ext cx="5162906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3. Read and complete.</a:t>
            </a:r>
            <a:endParaRPr/>
          </a:p>
        </p:txBody>
      </p:sp>
      <p:pic>
        <p:nvPicPr>
          <p:cNvPr id="242" name="Google Shape;242;p12"/>
          <p:cNvPicPr preferRelativeResize="0"/>
          <p:nvPr/>
        </p:nvPicPr>
        <p:blipFill rotWithShape="1">
          <a:blip r:embed="rId5">
            <a:alphaModFix/>
          </a:blip>
          <a:srcRect b="51744" l="33331" r="34346" t="3192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 flipH="1" rot="-2700000">
            <a:off x="-376156" y="-253670"/>
            <a:ext cx="1827638" cy="1376989"/>
          </a:xfrm>
          <a:custGeom>
            <a:rect b="b" l="l" r="r" t="t"/>
            <a:pathLst>
              <a:path extrusionOk="0" h="1376989" w="1827638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 flipH="1" rot="-2700000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 flipH="1" rot="-2700000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 flipH="1" rot="10800000">
            <a:off x="9356643" y="0"/>
            <a:ext cx="2835357" cy="1480837"/>
          </a:xfrm>
          <a:custGeom>
            <a:rect b="b" l="l" r="r" t="t"/>
            <a:pathLst>
              <a:path extrusionOk="0" h="1480837" w="283535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3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257269"/>
            <a:ext cx="12192000" cy="484612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3"/>
          <p:cNvSpPr txBox="1"/>
          <p:nvPr/>
        </p:nvSpPr>
        <p:spPr>
          <a:xfrm>
            <a:off x="5609883" y="3375803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endParaRPr b="1"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"/>
          <p:cNvSpPr txBox="1"/>
          <p:nvPr/>
        </p:nvSpPr>
        <p:spPr>
          <a:xfrm>
            <a:off x="7004110" y="5109631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b="1"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9470857" y="2459899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 b="1"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包含 事情&#10;&#10;已生成极高可信度的说明" id="265" name="Google Shape;265;p14"/>
          <p:cNvPicPr preferRelativeResize="0"/>
          <p:nvPr/>
        </p:nvPicPr>
        <p:blipFill rotWithShape="1">
          <a:blip r:embed="rId3">
            <a:alphaModFix/>
          </a:blip>
          <a:srcRect b="0" l="39150" r="16406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4"/>
          <p:cNvPicPr preferRelativeResize="0"/>
          <p:nvPr/>
        </p:nvPicPr>
        <p:blipFill rotWithShape="1">
          <a:blip r:embed="rId5">
            <a:alphaModFix/>
          </a:blip>
          <a:srcRect b="50581" l="64636" r="3042" t="4355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 rotWithShape="1">
          <a:blip r:embed="rId5">
            <a:alphaModFix/>
          </a:blip>
          <a:srcRect b="4354" l="5481" r="62196" t="50582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4"/>
          <p:cNvPicPr preferRelativeResize="0"/>
          <p:nvPr/>
        </p:nvPicPr>
        <p:blipFill rotWithShape="1">
          <a:blip r:embed="rId5">
            <a:alphaModFix/>
          </a:blip>
          <a:srcRect b="47673" l="6498" r="66872" t="5227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4"/>
          <p:cNvSpPr/>
          <p:nvPr/>
        </p:nvSpPr>
        <p:spPr>
          <a:xfrm>
            <a:off x="1482230" y="2433012"/>
            <a:ext cx="5162906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4. Count the letters.</a:t>
            </a:r>
            <a:endParaRPr/>
          </a:p>
        </p:txBody>
      </p:sp>
      <p:pic>
        <p:nvPicPr>
          <p:cNvPr id="272" name="Google Shape;272;p14"/>
          <p:cNvPicPr preferRelativeResize="0"/>
          <p:nvPr/>
        </p:nvPicPr>
        <p:blipFill rotWithShape="1">
          <a:blip r:embed="rId5">
            <a:alphaModFix/>
          </a:blip>
          <a:srcRect b="51744" l="33331" r="34346" t="3192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5"/>
          <p:cNvSpPr/>
          <p:nvPr/>
        </p:nvSpPr>
        <p:spPr>
          <a:xfrm flipH="1" rot="-2700000">
            <a:off x="-376156" y="-253670"/>
            <a:ext cx="1827638" cy="1376989"/>
          </a:xfrm>
          <a:custGeom>
            <a:rect b="b" l="l" r="r" t="t"/>
            <a:pathLst>
              <a:path extrusionOk="0" h="1376989" w="1827638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5"/>
          <p:cNvSpPr/>
          <p:nvPr/>
        </p:nvSpPr>
        <p:spPr>
          <a:xfrm flipH="1" rot="-2700000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flipH="1" rot="-2700000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flipH="1" rot="10800000">
            <a:off x="9356643" y="0"/>
            <a:ext cx="2835357" cy="1480837"/>
          </a:xfrm>
          <a:custGeom>
            <a:rect b="b" l="l" r="r" t="t"/>
            <a:pathLst>
              <a:path extrusionOk="0" h="1480837" w="283535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34" y="998876"/>
            <a:ext cx="11534504" cy="572190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5"/>
          <p:cNvSpPr txBox="1"/>
          <p:nvPr/>
        </p:nvSpPr>
        <p:spPr>
          <a:xfrm>
            <a:off x="7526389" y="3456112"/>
            <a:ext cx="97223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sz="6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5"/>
          <p:cNvSpPr txBox="1"/>
          <p:nvPr/>
        </p:nvSpPr>
        <p:spPr>
          <a:xfrm>
            <a:off x="8012506" y="4971213"/>
            <a:ext cx="97223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sz="6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包含 事情&#10;&#10;已生成极高可信度的说明" id="294" name="Google Shape;294;p16"/>
          <p:cNvPicPr preferRelativeResize="0"/>
          <p:nvPr/>
        </p:nvPicPr>
        <p:blipFill rotWithShape="1">
          <a:blip r:embed="rId3">
            <a:alphaModFix/>
          </a:blip>
          <a:srcRect b="0" l="39150" r="16406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 rotWithShape="1">
          <a:blip r:embed="rId5">
            <a:alphaModFix/>
          </a:blip>
          <a:srcRect b="50581" l="64636" r="3042" t="4355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 rotWithShape="1">
          <a:blip r:embed="rId5">
            <a:alphaModFix/>
          </a:blip>
          <a:srcRect b="4354" l="5481" r="62196" t="50582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 rotWithShape="1">
          <a:blip r:embed="rId5">
            <a:alphaModFix/>
          </a:blip>
          <a:srcRect b="47673" l="6498" r="66872" t="5227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6"/>
          <p:cNvSpPr/>
          <p:nvPr/>
        </p:nvSpPr>
        <p:spPr>
          <a:xfrm>
            <a:off x="1127185" y="2475946"/>
            <a:ext cx="6083732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5. Fun corner and wrap-up</a:t>
            </a:r>
            <a:endParaRPr b="1" i="1" sz="5400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301" name="Google Shape;301;p16"/>
          <p:cNvPicPr preferRelativeResize="0"/>
          <p:nvPr/>
        </p:nvPicPr>
        <p:blipFill rotWithShape="1">
          <a:blip r:embed="rId5">
            <a:alphaModFix/>
          </a:blip>
          <a:srcRect b="51744" l="33331" r="34346" t="3192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6"/>
          <p:cNvSpPr/>
          <p:nvPr/>
        </p:nvSpPr>
        <p:spPr>
          <a:xfrm>
            <a:off x="1985141" y="6099859"/>
            <a:ext cx="99261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/>
          </a:p>
        </p:txBody>
      </p:sp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7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  E  N</a:t>
            </a:r>
            <a:endParaRPr/>
          </a:p>
        </p:txBody>
      </p:sp>
      <p:sp>
        <p:nvSpPr>
          <p:cNvPr id="311" name="Google Shape;311;p17"/>
          <p:cNvSpPr/>
          <p:nvPr/>
        </p:nvSpPr>
        <p:spPr>
          <a:xfrm>
            <a:off x="7373075" y="1081672"/>
            <a:ext cx="2857449" cy="3128378"/>
          </a:xfrm>
          <a:prstGeom prst="rect">
            <a:avLst/>
          </a:pr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12" name="Google Shape;312;p17"/>
          <p:cNvPicPr preferRelativeResize="0"/>
          <p:nvPr/>
        </p:nvPicPr>
        <p:blipFill rotWithShape="1">
          <a:blip r:embed="rId4">
            <a:alphaModFix/>
          </a:blip>
          <a:srcRect b="0" l="0" r="0"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8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MARRY</a:t>
            </a:r>
            <a:endParaRPr/>
          </a:p>
        </p:txBody>
      </p:sp>
      <p:sp>
        <p:nvSpPr>
          <p:cNvPr id="320" name="Google Shape;320;p18"/>
          <p:cNvSpPr/>
          <p:nvPr/>
        </p:nvSpPr>
        <p:spPr>
          <a:xfrm>
            <a:off x="895680" y="854624"/>
            <a:ext cx="2597681" cy="3128378"/>
          </a:xfrm>
          <a:prstGeom prst="rect">
            <a:avLst/>
          </a:pr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21" name="Google Shape;321;p18"/>
          <p:cNvPicPr preferRelativeResize="0"/>
          <p:nvPr/>
        </p:nvPicPr>
        <p:blipFill rotWithShape="1">
          <a:blip r:embed="rId4">
            <a:alphaModFix/>
          </a:blip>
          <a:srcRect b="0" l="0" r="0"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9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LINDA</a:t>
            </a:r>
            <a:endParaRPr/>
          </a:p>
        </p:txBody>
      </p:sp>
      <p:sp>
        <p:nvSpPr>
          <p:cNvPr id="329" name="Google Shape;329;p19"/>
          <p:cNvSpPr/>
          <p:nvPr/>
        </p:nvSpPr>
        <p:spPr>
          <a:xfrm>
            <a:off x="6153529" y="1496995"/>
            <a:ext cx="1951676" cy="2350396"/>
          </a:xfrm>
          <a:prstGeom prst="rect">
            <a:avLst/>
          </a:pr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30" name="Google Shape;330;p19"/>
          <p:cNvPicPr preferRelativeResize="0"/>
          <p:nvPr/>
        </p:nvPicPr>
        <p:blipFill rotWithShape="1">
          <a:blip r:embed="rId4">
            <a:alphaModFix/>
          </a:blip>
          <a:srcRect b="0" l="0" r="0"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"/>
          <p:cNvPicPr preferRelativeResize="0"/>
          <p:nvPr/>
        </p:nvPicPr>
        <p:blipFill rotWithShape="1">
          <a:blip r:embed="rId3">
            <a:alphaModFix/>
          </a:blip>
          <a:srcRect b="0" l="24342" r="0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-10633" y="478697"/>
            <a:ext cx="1823125" cy="58477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Starter</a:t>
            </a:r>
            <a:r>
              <a:rPr b="1" i="0" lang="en-US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6706" y="2766920"/>
            <a:ext cx="5458587" cy="132416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0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LUCY</a:t>
            </a:r>
            <a:endParaRPr/>
          </a:p>
        </p:txBody>
      </p:sp>
      <p:sp>
        <p:nvSpPr>
          <p:cNvPr id="338" name="Google Shape;338;p20"/>
          <p:cNvSpPr/>
          <p:nvPr/>
        </p:nvSpPr>
        <p:spPr>
          <a:xfrm>
            <a:off x="4219047" y="1483829"/>
            <a:ext cx="1774251" cy="2350396"/>
          </a:xfrm>
          <a:prstGeom prst="rect">
            <a:avLst/>
          </a:pr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39" name="Google Shape;339;p20"/>
          <p:cNvPicPr preferRelativeResize="0"/>
          <p:nvPr/>
        </p:nvPicPr>
        <p:blipFill rotWithShape="1">
          <a:blip r:embed="rId4">
            <a:alphaModFix/>
          </a:blip>
          <a:srcRect b="0" l="0" r="0"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6794" y="1081948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346" name="Google Shape;34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5409454"/>
            <a:ext cx="2143125" cy="173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1"/>
          <p:cNvSpPr/>
          <p:nvPr/>
        </p:nvSpPr>
        <p:spPr>
          <a:xfrm>
            <a:off x="1560277" y="2637057"/>
            <a:ext cx="516290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Well done!</a:t>
            </a:r>
            <a:endParaRPr/>
          </a:p>
        </p:txBody>
      </p:sp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9597" y="525057"/>
            <a:ext cx="4534616" cy="411032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3"/>
          <p:cNvSpPr txBox="1"/>
          <p:nvPr/>
        </p:nvSpPr>
        <p:spPr>
          <a:xfrm>
            <a:off x="3239208" y="5739682"/>
            <a:ext cx="591747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20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i="1" lang="en-US" sz="20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20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i="1" lang="en-US" sz="20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i="1" sz="20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包含 事情&#10;&#10;已生成极高可信度的说明" id="128" name="Google Shape;128;p3"/>
          <p:cNvPicPr preferRelativeResize="0"/>
          <p:nvPr/>
        </p:nvPicPr>
        <p:blipFill rotWithShape="1">
          <a:blip r:embed="rId3">
            <a:alphaModFix/>
          </a:blip>
          <a:srcRect b="0" l="39150" r="16406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蛋糕, 室内, 绿色&#10;&#10;已生成高可信度的说明" id="129" name="Google Shape;12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14564" y="338987"/>
            <a:ext cx="462343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31856" y="-223160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-508505">
            <a:off x="175516" y="133355"/>
            <a:ext cx="1830386" cy="1179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7">
            <a:alphaModFix/>
          </a:blip>
          <a:srcRect b="50581" l="64636" r="3042" t="4355"/>
          <a:stretch/>
        </p:blipFill>
        <p:spPr>
          <a:xfrm>
            <a:off x="9486831" y="3241409"/>
            <a:ext cx="1073964" cy="104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8">
            <a:alphaModFix/>
          </a:blip>
          <a:srcRect b="4354" l="5481" r="62196" t="50582"/>
          <a:stretch/>
        </p:blipFill>
        <p:spPr>
          <a:xfrm>
            <a:off x="9649582" y="1167862"/>
            <a:ext cx="999538" cy="97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/>
          <p:cNvPicPr preferRelativeResize="0"/>
          <p:nvPr/>
        </p:nvPicPr>
        <p:blipFill rotWithShape="1">
          <a:blip r:embed="rId9">
            <a:alphaModFix/>
          </a:blip>
          <a:srcRect b="47673" l="6498" r="66872" t="5227"/>
          <a:stretch/>
        </p:blipFill>
        <p:spPr>
          <a:xfrm>
            <a:off x="3486977" y="111841"/>
            <a:ext cx="827697" cy="102356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/>
          <p:nvPr/>
        </p:nvSpPr>
        <p:spPr>
          <a:xfrm>
            <a:off x="4265126" y="5800176"/>
            <a:ext cx="522170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000" u="none" cap="none" strike="noStrik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Contents</a:t>
            </a:r>
            <a:endParaRPr b="1" i="1" sz="6000" u="none" cap="none" strike="noStrik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10">
            <a:alphaModFix/>
          </a:blip>
          <a:srcRect b="51744" l="33331" r="34346" t="3192"/>
          <a:stretch/>
        </p:blipFill>
        <p:spPr>
          <a:xfrm>
            <a:off x="3813187" y="2142254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/>
          <p:cNvPicPr preferRelativeResize="0"/>
          <p:nvPr/>
        </p:nvPicPr>
        <p:blipFill rotWithShape="1">
          <a:blip r:embed="rId10">
            <a:alphaModFix/>
          </a:blip>
          <a:srcRect b="4354" l="5481" r="62196" t="50582"/>
          <a:stretch/>
        </p:blipFill>
        <p:spPr>
          <a:xfrm flipH="1" rot="-1438254">
            <a:off x="3814904" y="4300242"/>
            <a:ext cx="999538" cy="9743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/>
          <p:nvPr/>
        </p:nvSpPr>
        <p:spPr>
          <a:xfrm>
            <a:off x="4353883" y="364655"/>
            <a:ext cx="2951931" cy="632015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2F2F2"/>
          </a:solidFill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Warm-up</a:t>
            </a:r>
            <a:endParaRPr sz="4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3214536" y="1400015"/>
            <a:ext cx="5511513" cy="632015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2F2F2"/>
          </a:solidFill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Listen, point and sing.</a:t>
            </a: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4838180" y="2457998"/>
            <a:ext cx="4648651" cy="632015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2F2F2"/>
          </a:solidFill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Read and complete.</a:t>
            </a: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4484894" y="3474622"/>
            <a:ext cx="4526759" cy="632015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2F2F2"/>
          </a:solidFill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Count the letters.</a:t>
            </a: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4983090" y="4481284"/>
            <a:ext cx="6375473" cy="632015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2F2F2"/>
          </a:solidFill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Fun corner and wrap-up</a:t>
            </a:r>
            <a:endParaRPr sz="4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2000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包含 事情&#10;&#10;已生成极高可信度的说明" id="148" name="Google Shape;148;p4"/>
          <p:cNvPicPr preferRelativeResize="0"/>
          <p:nvPr/>
        </p:nvPicPr>
        <p:blipFill rotWithShape="1">
          <a:blip r:embed="rId3">
            <a:alphaModFix/>
          </a:blip>
          <a:srcRect b="0" l="39150" r="16406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810" y="144617"/>
            <a:ext cx="8410575" cy="54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5">
            <a:alphaModFix/>
          </a:blip>
          <a:srcRect b="50581" l="64636" r="3042" t="4355"/>
          <a:stretch/>
        </p:blipFill>
        <p:spPr>
          <a:xfrm>
            <a:off x="5798720" y="4014679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5">
            <a:alphaModFix/>
          </a:blip>
          <a:srcRect b="4354" l="5481" r="62196" t="50582"/>
          <a:stretch/>
        </p:blipFill>
        <p:spPr>
          <a:xfrm>
            <a:off x="6448468" y="663372"/>
            <a:ext cx="999538" cy="97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 rotWithShape="1">
          <a:blip r:embed="rId5">
            <a:alphaModFix/>
          </a:blip>
          <a:srcRect b="47673" l="6498" r="66872" t="5227"/>
          <a:stretch/>
        </p:blipFill>
        <p:spPr>
          <a:xfrm>
            <a:off x="290082" y="663442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"/>
          <p:cNvSpPr/>
          <p:nvPr/>
        </p:nvSpPr>
        <p:spPr>
          <a:xfrm>
            <a:off x="-290600" y="2321004"/>
            <a:ext cx="9554817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0" lvl="0" marL="11430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Sigmar One"/>
              <a:buAutoNum type="arabicPeriod"/>
            </a:pPr>
            <a:r>
              <a:rPr b="1" i="1" lang="en-US" sz="66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Warm-up</a:t>
            </a:r>
            <a:endParaRPr b="1" i="1" sz="6600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600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55" name="Google Shape;155;p4"/>
          <p:cNvPicPr preferRelativeResize="0"/>
          <p:nvPr/>
        </p:nvPicPr>
        <p:blipFill rotWithShape="1">
          <a:blip r:embed="rId5">
            <a:alphaModFix/>
          </a:blip>
          <a:srcRect b="51744" l="33331" r="34346" t="3192"/>
          <a:stretch/>
        </p:blipFill>
        <p:spPr>
          <a:xfrm>
            <a:off x="153841" y="3721834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/>
          <p:nvPr/>
        </p:nvSpPr>
        <p:spPr>
          <a:xfrm>
            <a:off x="2182860" y="6063099"/>
            <a:ext cx="955481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Game: Numbers showing</a:t>
            </a:r>
            <a:endParaRPr/>
          </a:p>
        </p:txBody>
      </p:sp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stopwatch&#10;&#10;Description automatically generated with low confidence" id="163" name="Google Shape;16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topwatch&#10;&#10;Description automatically generated with low confidence" id="164" name="Google Shape;16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/>
          <p:nvPr/>
        </p:nvSpPr>
        <p:spPr>
          <a:xfrm>
            <a:off x="3829050" y="2722458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three</a:t>
            </a:r>
            <a:endParaRPr/>
          </a:p>
        </p:txBody>
      </p:sp>
      <p:pic>
        <p:nvPicPr>
          <p:cNvPr id="166" name="Google Shape;16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4586" y="4226006"/>
            <a:ext cx="2491060" cy="2540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stopwatch&#10;&#10;Description automatically generated with low confidence" id="172" name="Google Shape;17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topwatch&#10;&#10;Description automatically generated with low confidence" id="173" name="Google Shape;17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/>
          <p:nvPr/>
        </p:nvSpPr>
        <p:spPr>
          <a:xfrm>
            <a:off x="4042319" y="2598003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six</a:t>
            </a:r>
            <a:endParaRPr/>
          </a:p>
        </p:txBody>
      </p:sp>
      <p:pic>
        <p:nvPicPr>
          <p:cNvPr id="175" name="Google Shape;17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4595" y="4506686"/>
            <a:ext cx="3618647" cy="2084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stopwatch&#10;&#10;Description automatically generated with low confidence" id="181" name="Google Shape;18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topwatch&#10;&#10;Description automatically generated with low confidence" id="182" name="Google Shape;18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/>
          <p:nvPr/>
        </p:nvSpPr>
        <p:spPr>
          <a:xfrm>
            <a:off x="3848100" y="2598003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five</a:t>
            </a:r>
            <a:endParaRPr/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1746" y="4183410"/>
            <a:ext cx="2589214" cy="242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stopwatch&#10;&#10;Description automatically generated with low confidence" id="190" name="Google Shape;19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topwatch&#10;&#10;Description automatically generated with low confidence" id="191" name="Google Shape;1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8"/>
          <p:cNvSpPr/>
          <p:nvPr/>
        </p:nvSpPr>
        <p:spPr>
          <a:xfrm>
            <a:off x="3771900" y="2382792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nine</a:t>
            </a:r>
            <a:endParaRPr/>
          </a:p>
        </p:txBody>
      </p:sp>
      <p:pic>
        <p:nvPicPr>
          <p:cNvPr id="193" name="Google Shape;19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1" y="4519749"/>
            <a:ext cx="3523706" cy="2224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包含 事情&#10;&#10;已生成极高可信度的说明" id="199" name="Google Shape;199;p9"/>
          <p:cNvPicPr preferRelativeResize="0"/>
          <p:nvPr/>
        </p:nvPicPr>
        <p:blipFill rotWithShape="1">
          <a:blip r:embed="rId3">
            <a:alphaModFix/>
          </a:blip>
          <a:srcRect b="0" l="39150" r="16406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810" y="144617"/>
            <a:ext cx="1064254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 rotWithShape="1">
          <a:blip r:embed="rId5">
            <a:alphaModFix/>
          </a:blip>
          <a:srcRect b="50581" l="64636" r="3042" t="4355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5">
            <a:alphaModFix/>
          </a:blip>
          <a:srcRect b="4354" l="5481" r="62196" t="50582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5">
            <a:alphaModFix/>
          </a:blip>
          <a:srcRect b="47673" l="6498" r="66872" t="5227"/>
          <a:stretch/>
        </p:blipFill>
        <p:spPr>
          <a:xfrm>
            <a:off x="290082" y="663442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"/>
          <p:cNvSpPr/>
          <p:nvPr/>
        </p:nvSpPr>
        <p:spPr>
          <a:xfrm>
            <a:off x="2204290" y="2873998"/>
            <a:ext cx="661626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2. Listen, point and sing.</a:t>
            </a:r>
            <a:endParaRPr/>
          </a:p>
        </p:txBody>
      </p:sp>
      <p:pic>
        <p:nvPicPr>
          <p:cNvPr id="206" name="Google Shape;206;p9"/>
          <p:cNvPicPr preferRelativeResize="0"/>
          <p:nvPr/>
        </p:nvPicPr>
        <p:blipFill rotWithShape="1">
          <a:blip r:embed="rId5">
            <a:alphaModFix/>
          </a:blip>
          <a:srcRect b="51744" l="33331" r="34346" t="3192"/>
          <a:stretch/>
        </p:blipFill>
        <p:spPr>
          <a:xfrm>
            <a:off x="3956841" y="487994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2017-05-08T08:38:07Z</dcterms:created>
  <dc:creator>李佳宇</dc:creator>
</cp:coreProperties>
</file>