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8" r:id="rId2"/>
    <p:sldId id="366" r:id="rId3"/>
    <p:sldId id="367" r:id="rId4"/>
    <p:sldId id="365" r:id="rId5"/>
    <p:sldId id="263" r:id="rId6"/>
    <p:sldId id="264" r:id="rId7"/>
    <p:sldId id="368" r:id="rId8"/>
    <p:sldId id="265" r:id="rId9"/>
    <p:sldId id="369" r:id="rId10"/>
    <p:sldId id="370" r:id="rId11"/>
    <p:sldId id="371" r:id="rId12"/>
    <p:sldId id="372" r:id="rId13"/>
    <p:sldId id="282" r:id="rId14"/>
    <p:sldId id="283" r:id="rId15"/>
    <p:sldId id="373" r:id="rId16"/>
    <p:sldId id="374" r:id="rId17"/>
    <p:sldId id="375" r:id="rId18"/>
    <p:sldId id="281" r:id="rId19"/>
    <p:sldId id="342" r:id="rId20"/>
    <p:sldId id="358" r:id="rId21"/>
    <p:sldId id="360" r:id="rId22"/>
    <p:sldId id="357" r:id="rId23"/>
    <p:sldId id="272" r:id="rId24"/>
    <p:sldId id="36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4198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05"/>
  </p:normalViewPr>
  <p:slideViewPr>
    <p:cSldViewPr>
      <p:cViewPr varScale="1">
        <p:scale>
          <a:sx n="79" d="100"/>
          <a:sy n="79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3D6A-E451-4CBE-8A15-D3C2747B2341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7C24C-B874-4BD2-AFB0-8CA5B6B96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C24C-B874-4BD2-AFB0-8CA5B6B963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7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7C24C-B874-4BD2-AFB0-8CA5B6B963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7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3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9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4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4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5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9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DDA1-1416-4B71-AC50-EE84796B968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DDA1-1416-4B71-AC50-EE84796B9682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8280-7638-499D-B962-82CCC341E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Logo TRUONG HOC THAN THIEN, HOC SINH TICH 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14400"/>
            <a:ext cx="36766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3581400" y="3429000"/>
            <a:ext cx="508635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Trồng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rừng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ngập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mặn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6" name="WordArt 2"/>
          <p:cNvSpPr>
            <a:spLocks noChangeArrowheads="1" noChangeShapeType="1" noTextEdit="1"/>
          </p:cNvSpPr>
          <p:nvPr/>
        </p:nvSpPr>
        <p:spPr bwMode="auto">
          <a:xfrm>
            <a:off x="4419600" y="1066800"/>
            <a:ext cx="4038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79" name="Picture 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87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288"/>
            <a:ext cx="60960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2" name="Picture 4" descr="images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410200"/>
            <a:ext cx="1377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29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HARU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0" y="1828799"/>
            <a:ext cx="5143500" cy="40743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429000" y="6019800"/>
            <a:ext cx="3352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</a:rPr>
              <a:t>PHÁ RỪNG</a:t>
            </a:r>
          </a:p>
        </p:txBody>
      </p:sp>
      <p:sp>
        <p:nvSpPr>
          <p:cNvPr id="8" name="Chỗ dành sẵn cho Số hiệu Bản chiế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900D-AC4C-4D36-8B83-07F8319DB2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172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NUOI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1"/>
            <a:ext cx="6869663" cy="4267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857500" y="6159500"/>
            <a:ext cx="3257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chemeClr val="tx2"/>
                </a:solidFill>
                <a:latin typeface="Times New Roman" pitchFamily="18" charset="0"/>
              </a:rPr>
              <a:t>NUÔI TÔM</a:t>
            </a:r>
          </a:p>
        </p:txBody>
      </p:sp>
      <p:sp>
        <p:nvSpPr>
          <p:cNvPr id="8" name="Chỗ dành sẵn cho Số hiệu Bản chiế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900D-AC4C-4D36-8B83-07F8319DB2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8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15883"/>
            <a:ext cx="3992400" cy="4798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7045" name="Picture 5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066" y="1798776"/>
            <a:ext cx="4653918" cy="4830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543300" y="62484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CHIẾN TRANH</a:t>
            </a: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19050" y="32657"/>
            <a:ext cx="9144000" cy="6858000"/>
            <a:chOff x="0" y="0"/>
            <a:chExt cx="5760" cy="4320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900D-AC4C-4D36-8B83-07F8319DB2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òn đâu rừng ngập mặn? - Báo Khánh Hòa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òn đâu rừng ngập mặn? - Báo Khánh Hòa điện t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1" name="Picture 5" descr="C:\Users\HP\Downloads\images1000347_ngap_man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7936"/>
            <a:ext cx="5077691" cy="415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Lá chắn rừng ngập mặn đang suy giả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5257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iên Giang dồn sức xử lý sạt lở đê biển, đảm bảo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5715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Kiên Giang tập trung khắc phục vỡ đê biển Tây – Báo Kiên Giang – Kiên Giang 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38526"/>
            <a:ext cx="5715000" cy="32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1850094"/>
            <a:ext cx="68580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9050" y="32657"/>
            <a:ext cx="9144000" cy="6858000"/>
            <a:chOff x="0" y="0"/>
            <a:chExt cx="5760" cy="4320"/>
          </a:xfrm>
        </p:grpSpPr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Chỗ dành sẵn cho Số hiệu Bản chiế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900D-AC4C-4D36-8B83-07F8319DB2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39791"/>
            <a:ext cx="6858000" cy="4356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800350" y="6019800"/>
            <a:ext cx="3429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6600FF"/>
                </a:solidFill>
                <a:latin typeface="Times New Roman" pitchFamily="18" charset="0"/>
              </a:rPr>
              <a:t>CẢNH LỤT LỘI</a:t>
            </a: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9050" y="32657"/>
            <a:ext cx="9144000" cy="6858000"/>
            <a:chOff x="0" y="0"/>
            <a:chExt cx="5760" cy="4320"/>
          </a:xfrm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Chỗ dành sẵn cho Số hiệu Bản chiế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900D-AC4C-4D36-8B83-07F8319DB2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578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s943723_ngapnuoc040504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6858000" cy="4343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714500" y="6096000"/>
            <a:ext cx="60579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6600FF"/>
                </a:solidFill>
                <a:latin typeface="Times New Roman" pitchFamily="18" charset="0"/>
              </a:rPr>
              <a:t>NƯỚC NGẬP Ở THÀNH PHỐ</a:t>
            </a:r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9050" y="32657"/>
            <a:ext cx="9144000" cy="6858000"/>
            <a:chOff x="0" y="0"/>
            <a:chExt cx="5760" cy="4320"/>
          </a:xfrm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Chỗ dành sẵn cho Số hiệu Bản chiế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900D-AC4C-4D36-8B83-07F8319DB20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569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990600" y="685800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971800" y="58674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Tra</a:t>
            </a:r>
            <a:r>
              <a:rPr lang="en-US" altLang="en-US" sz="2800" dirty="0">
                <a:solidFill>
                  <a:srgbClr val="FF0000"/>
                </a:solidFill>
              </a:rPr>
              <a:t>̀ </a:t>
            </a:r>
            <a:r>
              <a:rPr lang="en-US" altLang="en-US" sz="2800" dirty="0" err="1">
                <a:solidFill>
                  <a:srgbClr val="FF0000"/>
                </a:solidFill>
              </a:rPr>
              <a:t>Vinh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086100" y="63246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Sóc Trăng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1981200" y="6172200"/>
            <a:ext cx="106680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2057400" y="60198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581400" y="54102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Bến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2209800" y="5608638"/>
            <a:ext cx="1371600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914400" y="6373813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Ca</a:t>
            </a:r>
            <a:r>
              <a:rPr lang="en-US" altLang="en-US" sz="2800" dirty="0">
                <a:solidFill>
                  <a:srgbClr val="FF0000"/>
                </a:solidFill>
              </a:rPr>
              <a:t>̀ Mau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3429000" y="838200"/>
            <a:ext cx="175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Quảng Ninh</a:t>
            </a: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 flipH="1" flipV="1">
            <a:off x="2438400" y="1143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3200400" y="1752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00"/>
                </a:solidFill>
              </a:rPr>
              <a:t>Thái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Bình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 flipV="1">
            <a:off x="2209800" y="1371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5334000" y="228600"/>
            <a:ext cx="3505200" cy="50783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 tỉnh có phong trào trồng rừng ngập mặn phát triển: Cà Mau, Bạc Liêu, Sóc Trăng, Trà Vinh, Bến Tre, Thái Bình, Hải Phòng…</a:t>
            </a:r>
          </a:p>
        </p:txBody>
      </p:sp>
      <p:sp>
        <p:nvSpPr>
          <p:cNvPr id="26640" name="Text Box 22"/>
          <p:cNvSpPr txBox="1">
            <a:spLocks noChangeArrowheads="1"/>
          </p:cNvSpPr>
          <p:nvPr/>
        </p:nvSpPr>
        <p:spPr bwMode="auto">
          <a:xfrm>
            <a:off x="7146925" y="658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65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6" grpId="0"/>
      <p:bldP spid="27657" grpId="0" animBg="1"/>
      <p:bldP spid="27658" grpId="0" animBg="1"/>
      <p:bldP spid="27659" grpId="0"/>
      <p:bldP spid="27660" grpId="0" animBg="1"/>
      <p:bldP spid="27665" grpId="0"/>
      <p:bldP spid="27666" grpId="0" animBg="1"/>
      <p:bldP spid="27667" grpId="0"/>
      <p:bldP spid="27668" grpId="0" animBg="1"/>
      <p:bldP spid="276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AB27E896-9DC1-774F-8970-D866297F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x-none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rừng ngập mặn khi được phục hồi</a:t>
            </a:r>
            <a:endParaRPr lang="vi-VN" altLang="x-none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AA7D2C23-DF8E-914C-9D0E-C336BA7F605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295400"/>
            <a:ext cx="6934200" cy="5410200"/>
            <a:chOff x="0" y="76200"/>
            <a:chExt cx="9067800" cy="5886450"/>
          </a:xfrm>
        </p:grpSpPr>
        <p:pic>
          <p:nvPicPr>
            <p:cNvPr id="60422" name="Picture 7" descr="C:\Users\Admin\Documents\de bien.jpg">
              <a:extLst>
                <a:ext uri="{FF2B5EF4-FFF2-40B4-BE49-F238E27FC236}">
                  <a16:creationId xmlns:a16="http://schemas.microsoft.com/office/drawing/2014/main" id="{F2BD8D38-D6F9-AA4D-BDAA-25CEBA4680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76200"/>
              <a:ext cx="4419600" cy="588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3" name="Picture 8" descr="C:\Users\Admin\Documents\de bien2.jpg">
              <a:extLst>
                <a:ext uri="{FF2B5EF4-FFF2-40B4-BE49-F238E27FC236}">
                  <a16:creationId xmlns:a16="http://schemas.microsoft.com/office/drawing/2014/main" id="{A094E224-723A-F44D-975E-5776065AD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200"/>
              <a:ext cx="4529138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97D91E18-9FB5-814D-BD0D-2FA89780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00"/>
            <a:ext cx="1600200" cy="4191000"/>
          </a:xfrm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x-none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Đê biển được bảo vệ vững chắc</a:t>
            </a:r>
            <a:endParaRPr lang="vi-VN" altLang="x-none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D0358D-1A5F-1847-98BE-7D3B511A87C7}"/>
              </a:ext>
            </a:extLst>
          </p:cNvPr>
          <p:cNvCxnSpPr>
            <a:endCxn id="18" idx="0"/>
          </p:cNvCxnSpPr>
          <p:nvPr/>
        </p:nvCxnSpPr>
        <p:spPr>
          <a:xfrm rot="5400000">
            <a:off x="742950" y="1428750"/>
            <a:ext cx="1219200" cy="4953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342900" y="2209800"/>
            <a:ext cx="876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  <a:latin typeface=".VnTime" pitchFamily="34" charset="0"/>
              </a:rPr>
              <a:t>- </a:t>
            </a: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 đoạn 1 và cho biết: Theo lối ba vẫn đi tuần rừng, bạn nhỏ đã phát hiện được điều gì ?</a:t>
            </a: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838200" y="1055688"/>
            <a:ext cx="7512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 bài:  Người gác rừng tí hon</a:t>
            </a:r>
            <a:endParaRPr lang="en-US" altLang="en-US" sz="280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2900" y="347345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Phát hiện những dấu chân người lớn hằn trên đất và thắc mắc: hai ngày nay đâu có đoàn khách tham quan nào.</a:t>
            </a:r>
            <a:endParaRPr lang="en-US" alt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819400" y="103188"/>
            <a:ext cx="3505200" cy="708025"/>
          </a:xfrm>
          <a:prstGeom prst="rect">
            <a:avLst/>
          </a:prstGeom>
          <a:gradFill rotWithShape="1">
            <a:gsLst>
              <a:gs pos="0">
                <a:srgbClr val="BBE0E3">
                  <a:lumMod val="110000"/>
                  <a:satMod val="105000"/>
                  <a:tint val="67000"/>
                </a:srgbClr>
              </a:gs>
              <a:gs pos="50000">
                <a:srgbClr val="BBE0E3">
                  <a:lumMod val="105000"/>
                  <a:satMod val="103000"/>
                  <a:tint val="73000"/>
                </a:srgbClr>
              </a:gs>
              <a:gs pos="100000">
                <a:srgbClr val="BBE0E3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BBE0E3"/>
            </a:solidFill>
            <a:prstDash val="solid"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 </a:t>
            </a:r>
            <a:r>
              <a:rPr lang="en-US" sz="3200" b="1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8435680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8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6C00E218-017B-304E-B199-B12D3206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x-none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rừng ngập mặn khi được phục hồi</a:t>
            </a:r>
            <a:endParaRPr lang="vi-VN" altLang="x-none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0724C14-356E-0948-8B37-FE9BC075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1905000" cy="4419600"/>
          </a:xfrm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x-none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x-none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nhập của người dân được tăng thêm nhờ lượng hải sản tăng nhiều</a:t>
            </a:r>
            <a:endParaRPr lang="vi-VN" altLang="x-none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5C7F7546-FA8D-8D40-9683-A9A378198BD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1143000"/>
            <a:ext cx="6553200" cy="5715000"/>
            <a:chOff x="1443355" y="0"/>
            <a:chExt cx="10088734" cy="6779559"/>
          </a:xfrm>
        </p:grpSpPr>
        <p:pic>
          <p:nvPicPr>
            <p:cNvPr id="61446" name="Picture 7">
              <a:extLst>
                <a:ext uri="{FF2B5EF4-FFF2-40B4-BE49-F238E27FC236}">
                  <a16:creationId xmlns:a16="http://schemas.microsoft.com/office/drawing/2014/main" id="{FDCDC92C-A54B-8543-8AC8-F771B285F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778" y="3388658"/>
              <a:ext cx="5070311" cy="3390901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47" name="Picture 8">
              <a:extLst>
                <a:ext uri="{FF2B5EF4-FFF2-40B4-BE49-F238E27FC236}">
                  <a16:creationId xmlns:a16="http://schemas.microsoft.com/office/drawing/2014/main" id="{0EF56800-FBD6-BB4B-AB21-96FFB557C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0"/>
              <a:ext cx="4876800" cy="35052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48" name="Picture 9">
              <a:extLst>
                <a:ext uri="{FF2B5EF4-FFF2-40B4-BE49-F238E27FC236}">
                  <a16:creationId xmlns:a16="http://schemas.microsoft.com/office/drawing/2014/main" id="{8C836AFC-C5DF-BC47-9BA4-8EE8565B0C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355" y="3429000"/>
              <a:ext cx="4925490" cy="32766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49" name="Picture 10">
              <a:extLst>
                <a:ext uri="{FF2B5EF4-FFF2-40B4-BE49-F238E27FC236}">
                  <a16:creationId xmlns:a16="http://schemas.microsoft.com/office/drawing/2014/main" id="{33CD07A3-81B0-474A-9F0A-4DD28B25D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325" y="1"/>
              <a:ext cx="5121763" cy="3408363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19F96D-F106-E94E-BE3C-5336B38CE514}"/>
              </a:ext>
            </a:extLst>
          </p:cNvPr>
          <p:cNvCxnSpPr>
            <a:endCxn id="18" idx="0"/>
          </p:cNvCxnSpPr>
          <p:nvPr/>
        </p:nvCxnSpPr>
        <p:spPr>
          <a:xfrm rot="5400000">
            <a:off x="933450" y="1314450"/>
            <a:ext cx="914400" cy="41910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805797F9-1193-8F4E-9BBD-EF520C47D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x-none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rừng ngập mặn khi được phục hồi</a:t>
            </a:r>
            <a:endParaRPr lang="vi-VN" altLang="x-none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9395602-B651-0D4D-86EB-AFD347F90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133600"/>
            <a:ext cx="1676400" cy="3886200"/>
          </a:xfrm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altLang="x-none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loài chim nước trở nên phong phú</a:t>
            </a:r>
            <a:endParaRPr lang="vi-VN" altLang="x-none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B6CEFD-B541-AD4E-B119-96B56932205E}"/>
              </a:ext>
            </a:extLst>
          </p:cNvPr>
          <p:cNvCxnSpPr>
            <a:endCxn id="18" idx="0"/>
          </p:cNvCxnSpPr>
          <p:nvPr/>
        </p:nvCxnSpPr>
        <p:spPr>
          <a:xfrm rot="10800000" flipV="1">
            <a:off x="990600" y="1066800"/>
            <a:ext cx="1143000" cy="106680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0">
            <a:extLst>
              <a:ext uri="{FF2B5EF4-FFF2-40B4-BE49-F238E27FC236}">
                <a16:creationId xmlns:a16="http://schemas.microsoft.com/office/drawing/2014/main" id="{7EFE9AFA-40CC-5247-9423-4A0F759CEDD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143000"/>
            <a:ext cx="6781800" cy="5638800"/>
            <a:chOff x="152400" y="0"/>
            <a:chExt cx="8991600" cy="6249433"/>
          </a:xfrm>
        </p:grpSpPr>
        <p:pic>
          <p:nvPicPr>
            <p:cNvPr id="62470" name="Picture 2" descr="C:\Users\Admin\Documents\anh chim.jpg">
              <a:extLst>
                <a:ext uri="{FF2B5EF4-FFF2-40B4-BE49-F238E27FC236}">
                  <a16:creationId xmlns:a16="http://schemas.microsoft.com/office/drawing/2014/main" id="{B947D444-EFAA-5B47-ABFE-5CE77A621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124717"/>
              <a:ext cx="4495800" cy="3124716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471" name="Picture 3" descr="C:\Users\Admin\Documents\chim 2.jpg">
              <a:extLst>
                <a:ext uri="{FF2B5EF4-FFF2-40B4-BE49-F238E27FC236}">
                  <a16:creationId xmlns:a16="http://schemas.microsoft.com/office/drawing/2014/main" id="{61D9B587-155D-654E-B2C6-9C1EAD780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0"/>
              <a:ext cx="4495800" cy="30480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472" name="Picture 5" descr="C:\Users\Admin\Documents\chim3.gif">
              <a:extLst>
                <a:ext uri="{FF2B5EF4-FFF2-40B4-BE49-F238E27FC236}">
                  <a16:creationId xmlns:a16="http://schemas.microsoft.com/office/drawing/2014/main" id="{00FF7937-7B41-594C-9248-15FF47877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0"/>
              <a:ext cx="4419600" cy="3048001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473" name="Picture 6" descr="C:\Users\Admin\Documents\chim 4.jpg">
              <a:extLst>
                <a:ext uri="{FF2B5EF4-FFF2-40B4-BE49-F238E27FC236}">
                  <a16:creationId xmlns:a16="http://schemas.microsoft.com/office/drawing/2014/main" id="{1AE16629-3EDF-534B-8532-C15825994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124200"/>
              <a:ext cx="4419600" cy="31146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A6AE2564-20D7-4046-BB73-CA86B5EE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x-none" sz="3600">
                <a:solidFill>
                  <a:srgbClr val="FF0000"/>
                </a:solidFill>
              </a:rPr>
              <a:t>Tác dụng của rừng ngập mặn</a:t>
            </a:r>
            <a:br>
              <a:rPr lang="en-US" altLang="x-none" sz="3600">
                <a:solidFill>
                  <a:srgbClr val="FF0000"/>
                </a:solidFill>
              </a:rPr>
            </a:br>
            <a:r>
              <a:rPr lang="en-US" altLang="x-none" sz="3600">
                <a:solidFill>
                  <a:srgbClr val="FF0000"/>
                </a:solidFill>
              </a:rPr>
              <a:t> khi được phục hồi</a:t>
            </a:r>
            <a:endParaRPr lang="vi-VN" altLang="x-none" sz="3600">
              <a:solidFill>
                <a:srgbClr val="FF0000"/>
              </a:solidFill>
            </a:endParaRP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AB697EC3-EC13-4544-8243-76676FB3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819400"/>
            <a:ext cx="2209800" cy="3505200"/>
          </a:xfrm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altLang="x-none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 biển được bảo vệ vững chắc.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1D573D-48D4-3848-80C9-D2CE4B225301}"/>
              </a:ext>
            </a:extLst>
          </p:cNvPr>
          <p:cNvCxnSpPr/>
          <p:nvPr/>
        </p:nvCxnSpPr>
        <p:spPr>
          <a:xfrm rot="10800000" flipV="1">
            <a:off x="1447800" y="1371600"/>
            <a:ext cx="2819400" cy="1371600"/>
          </a:xfrm>
          <a:prstGeom prst="straightConnector1">
            <a:avLst/>
          </a:prstGeom>
          <a:ln w="28575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5F0E6A-C81A-5B40-96E0-540352FC9171}"/>
              </a:ext>
            </a:extLst>
          </p:cNvPr>
          <p:cNvCxnSpPr/>
          <p:nvPr/>
        </p:nvCxnSpPr>
        <p:spPr>
          <a:xfrm rot="5400000">
            <a:off x="3695700" y="2017713"/>
            <a:ext cx="1293813" cy="1587"/>
          </a:xfrm>
          <a:prstGeom prst="straightConnector1">
            <a:avLst/>
          </a:prstGeom>
          <a:ln w="38100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566692-1FFC-054B-B010-DF85992C82E5}"/>
              </a:ext>
            </a:extLst>
          </p:cNvPr>
          <p:cNvCxnSpPr/>
          <p:nvPr/>
        </p:nvCxnSpPr>
        <p:spPr>
          <a:xfrm>
            <a:off x="4419600" y="1371600"/>
            <a:ext cx="3505200" cy="1219200"/>
          </a:xfrm>
          <a:prstGeom prst="straightConnector1">
            <a:avLst/>
          </a:prstGeom>
          <a:ln w="38100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5" name="Content Placeholder 2">
            <a:extLst>
              <a:ext uri="{FF2B5EF4-FFF2-40B4-BE49-F238E27FC236}">
                <a16:creationId xmlns:a16="http://schemas.microsoft.com/office/drawing/2014/main" id="{AB597DD5-0564-A54E-8906-56C3E4FAB2BC}"/>
              </a:ext>
            </a:extLst>
          </p:cNvPr>
          <p:cNvSpPr txBox="1">
            <a:spLocks/>
          </p:cNvSpPr>
          <p:nvPr/>
        </p:nvSpPr>
        <p:spPr bwMode="auto">
          <a:xfrm>
            <a:off x="3124200" y="2743200"/>
            <a:ext cx="2667000" cy="3581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x-none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nhập của người dân được tăng thêm nhờ lượng hải sản tăng nhiều.</a:t>
            </a:r>
          </a:p>
        </p:txBody>
      </p:sp>
      <p:sp>
        <p:nvSpPr>
          <p:cNvPr id="63496" name="Content Placeholder 2">
            <a:extLst>
              <a:ext uri="{FF2B5EF4-FFF2-40B4-BE49-F238E27FC236}">
                <a16:creationId xmlns:a16="http://schemas.microsoft.com/office/drawing/2014/main" id="{F740BBE3-FCF7-5A44-B510-4A43052D64BA}"/>
              </a:ext>
            </a:extLst>
          </p:cNvPr>
          <p:cNvSpPr txBox="1">
            <a:spLocks/>
          </p:cNvSpPr>
          <p:nvPr/>
        </p:nvSpPr>
        <p:spPr bwMode="auto">
          <a:xfrm>
            <a:off x="6629400" y="2636838"/>
            <a:ext cx="2286000" cy="368776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x-none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loài chim nước</a:t>
            </a:r>
          </a:p>
          <a:p>
            <a:pPr algn="ctr">
              <a:spcBef>
                <a:spcPct val="20000"/>
              </a:spcBef>
            </a:pPr>
            <a:r>
              <a:rPr lang="en-US" altLang="x-none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nên phong phú.</a:t>
            </a:r>
            <a:endParaRPr lang="vi-VN" altLang="x-none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1629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612775" y="859065"/>
            <a:ext cx="79978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khôi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6" name="AutoShape 4" descr="Phải làm sao khi con làm gì cũng chậm? - Trường mầm non World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Phải làm sao khi con làm gì cũng chậm? - Trường mầm non World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Cartoon Girl Thinking With White Bubble For Text Royalty Free Cliparts,  Vectors, And Stock Illustration. Image 15063152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" descr="Facial Expressions Of Thinking. Upper Body Of Boy And Girl. Vector..  Royalty Free Cliparts, Vectors, And Stock Illustration. Image 125450428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4" descr="Tư Vấn, Báo Giá, Lắp Đặt Máy Lạnh Multi Nhanh Chóng Chuyên Nghiệp Nhấ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8" descr="Tự làm sổ tay bìa cứng dễ thương và đơn giản.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16292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 rot="20008048">
            <a:off x="-1495517" y="2885320"/>
            <a:ext cx="1124108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alt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/>
            <a:r>
              <a:rPr lang="en-US" altLang="en-US" sz="4800" b="1" dirty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AutoShape 4" descr="Phải làm sao khi con làm gì cũng chậm? - Trường mầm non World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Phải làm sao khi con làm gì cũng chậm? - Trường mầm non World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Cartoon Girl Thinking With White Bubble For Text Royalty Free Cliparts,  Vectors, And Stock Illustration. Image 15063152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1" descr="Facial Expressions Of Thinking. Upper Body Of Boy And Girl. Vector..  Royalty Free Cliparts, Vectors, And Stock Illustration. Image 125450428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4" descr="Tư Vấn, Báo Giá, Lắp Đặt Máy Lạnh Multi Nhanh Chóng Chuyên Nghiệp Nhất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8" descr="Tự làm sổ tay bìa cứng dễ thương và đơn giản.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1319213" y="538480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1111FF"/>
                </a:solidFill>
                <a:latin typeface="Times New Roman" pitchFamily="18" charset="0"/>
                <a:cs typeface="Times New Roman" pitchFamily="18" charset="0"/>
              </a:rPr>
              <a:t>- Báo công an</a:t>
            </a:r>
          </a:p>
          <a:p>
            <a:pPr eaLnBrk="1" hangingPunct="1"/>
            <a:r>
              <a:rPr lang="en-US" altLang="en-US" sz="2800" b="1">
                <a:solidFill>
                  <a:srgbClr val="1111FF"/>
                </a:solidFill>
                <a:latin typeface="Times New Roman" pitchFamily="18" charset="0"/>
                <a:cs typeface="Times New Roman" pitchFamily="18" charset="0"/>
              </a:rPr>
              <a:t>- Cùng bắt trộm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941388" y="47117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Bạn là người dũng cảm: 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838200" y="2474913"/>
            <a:ext cx="457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Bạn là người thông minh: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2223" name="Text Box 15"/>
          <p:cNvSpPr txBox="1">
            <a:spLocks noChangeArrowheads="1"/>
          </p:cNvSpPr>
          <p:nvPr/>
        </p:nvSpPr>
        <p:spPr bwMode="auto">
          <a:xfrm>
            <a:off x="1319213" y="3130550"/>
            <a:ext cx="518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1111FF"/>
                </a:solidFill>
                <a:latin typeface="Times New Roman" pitchFamily="18" charset="0"/>
              </a:rPr>
              <a:t>- Lần theo dấu chân.                                                                           - Lén chạy theo </a:t>
            </a:r>
            <a:r>
              <a:rPr lang="vi-VN" altLang="en-US" sz="2800" b="1">
                <a:solidFill>
                  <a:srgbClr val="1111FF"/>
                </a:solidFill>
                <a:latin typeface="Times New Roman" pitchFamily="18" charset="0"/>
              </a:rPr>
              <a:t>đư</a:t>
            </a:r>
            <a:r>
              <a:rPr lang="en-US" altLang="en-US" sz="2800" b="1">
                <a:solidFill>
                  <a:srgbClr val="1111FF"/>
                </a:solidFill>
                <a:latin typeface="Times New Roman" pitchFamily="18" charset="0"/>
              </a:rPr>
              <a:t>ờng tắt .…</a:t>
            </a:r>
          </a:p>
          <a:p>
            <a:pPr eaLnBrk="1" hangingPunct="1"/>
            <a:r>
              <a:rPr lang="en-US" altLang="en-US" sz="2800" b="1">
                <a:solidFill>
                  <a:srgbClr val="1111FF"/>
                </a:solidFill>
                <a:latin typeface="Times New Roman" pitchFamily="18" charset="0"/>
              </a:rPr>
              <a:t>- Gọi </a:t>
            </a:r>
            <a:r>
              <a:rPr lang="vi-VN" altLang="en-US" sz="2800" b="1">
                <a:solidFill>
                  <a:srgbClr val="1111FF"/>
                </a:solidFill>
                <a:latin typeface="Times New Roman" pitchFamily="18" charset="0"/>
              </a:rPr>
              <a:t>đ</a:t>
            </a:r>
            <a:r>
              <a:rPr lang="en-US" altLang="en-US" sz="2800" b="1">
                <a:solidFill>
                  <a:srgbClr val="1111FF"/>
                </a:solidFill>
                <a:latin typeface="Times New Roman" pitchFamily="18" charset="0"/>
              </a:rPr>
              <a:t>iện thoại </a:t>
            </a:r>
            <a:endParaRPr lang="en-US" altLang="en-US" sz="2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819400" y="103188"/>
            <a:ext cx="3505200" cy="708025"/>
          </a:xfrm>
          <a:prstGeom prst="rect">
            <a:avLst/>
          </a:prstGeom>
          <a:gradFill rotWithShape="1">
            <a:gsLst>
              <a:gs pos="0">
                <a:srgbClr val="BBE0E3">
                  <a:lumMod val="110000"/>
                  <a:satMod val="105000"/>
                  <a:tint val="67000"/>
                </a:srgbClr>
              </a:gs>
              <a:gs pos="50000">
                <a:srgbClr val="BBE0E3">
                  <a:lumMod val="105000"/>
                  <a:satMod val="103000"/>
                  <a:tint val="73000"/>
                </a:srgbClr>
              </a:gs>
              <a:gs pos="100000">
                <a:srgbClr val="BBE0E3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BBE0E3"/>
            </a:solidFill>
            <a:prstDash val="solid"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 </a:t>
            </a:r>
            <a:r>
              <a:rPr lang="en-US" sz="3200" b="1" kern="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1752" name="Rectangle 1"/>
          <p:cNvSpPr>
            <a:spLocks noChangeArrowheads="1"/>
          </p:cNvSpPr>
          <p:nvPr/>
        </p:nvSpPr>
        <p:spPr bwMode="auto">
          <a:xfrm>
            <a:off x="0" y="1112838"/>
            <a:ext cx="891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- Đọc đoạn 2, kể những việc làm cho thấy bạn nhỏ là người thông minh và là người dũng cảm.</a:t>
            </a:r>
          </a:p>
        </p:txBody>
      </p:sp>
    </p:spTree>
    <p:extLst>
      <p:ext uri="{BB962C8B-B14F-4D97-AF65-F5344CB8AC3E}">
        <p14:creationId xmlns:p14="http://schemas.microsoft.com/office/powerpoint/2010/main" val="18032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9" grpId="0"/>
      <p:bldP spid="12292" grpId="0"/>
      <p:bldP spid="12293" grpId="0"/>
      <p:bldP spid="2222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2983674935d24ced7f09jpg13127974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4572000" cy="4205287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" descr="rung_ngap_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563"/>
            <a:ext cx="4572000" cy="422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2" descr="Unti-1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DAMTOM~1-1-2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572000" cy="2590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6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  <p:pic>
        <p:nvPicPr>
          <p:cNvPr id="32777" name="Picture 11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55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1" descr="sun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619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5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673" y="152400"/>
            <a:ext cx="872143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ùng khám phá địa điểm Rừng ngập mặn Cần Giờ tại Hồ Chí Minh - GODY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2" y="1295401"/>
            <a:ext cx="5257800" cy="53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03274" y="5640780"/>
            <a:ext cx="3276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RỪNG NGẬP MẶN Ở CẦN THƠ</a:t>
            </a:r>
          </a:p>
        </p:txBody>
      </p:sp>
      <p:pic>
        <p:nvPicPr>
          <p:cNvPr id="2052" name="Picture 4" descr="RỪNG ĐƯỚC NĂM CĂN - ĐẾN CÀ MAU THĂM RỪNG NGẬP MẶN LỚN THỨ HAI THẾ GI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4066"/>
            <a:ext cx="525780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658653"/>
            <a:ext cx="32766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RỪNG NGẬP MẶN Ở CÀ MAU</a:t>
            </a:r>
          </a:p>
        </p:txBody>
      </p:sp>
    </p:spTree>
    <p:extLst>
      <p:ext uri="{BB962C8B-B14F-4D97-AF65-F5344CB8AC3E}">
        <p14:creationId xmlns:p14="http://schemas.microsoft.com/office/powerpoint/2010/main" val="23443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9118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Quai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D:\HINH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4533900" cy="484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Ngang nhiên đắp đê ngăn sông khai thác cát | Môi trường | P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00200"/>
            <a:ext cx="4672878" cy="48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de"/>
          <p:cNvPicPr>
            <a:picLocks noChangeAspect="1" noChangeArrowheads="1"/>
          </p:cNvPicPr>
          <p:nvPr/>
        </p:nvPicPr>
        <p:blipFill>
          <a:blip r:embed="rId2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0" y="6248400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Quai đê</a:t>
            </a:r>
          </a:p>
        </p:txBody>
      </p:sp>
      <p:sp>
        <p:nvSpPr>
          <p:cNvPr id="34820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1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9559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3773485"/>
            <a:ext cx="4329546" cy="305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cuments and Settings\Administrator\My Documents\Downloads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343400" cy="278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istrator\My Documents\Downloads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0600"/>
            <a:ext cx="4800600" cy="278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rung_ngap_ma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73484"/>
            <a:ext cx="4779818" cy="308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58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HINH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1828800"/>
            <a:ext cx="6229351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9050" y="32657"/>
            <a:ext cx="9144000" cy="6858000"/>
            <a:chOff x="0" y="0"/>
            <a:chExt cx="5760" cy="4320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3D3D-CBA9-4728-B0F2-709E3C2C3A12}" type="datetime1">
              <a:rPr lang="en-US" smtClean="0"/>
              <a:t>11/29/2023</a:t>
            </a:fld>
            <a:endParaRPr lang="en-US"/>
          </a:p>
        </p:txBody>
      </p:sp>
      <p:sp>
        <p:nvSpPr>
          <p:cNvPr id="15" name="Chỗ dành sẵn cho Chân trang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Giáo viên: Quan Văn Thắng</a:t>
            </a:r>
            <a:endParaRPr lang="en-US"/>
          </a:p>
        </p:txBody>
      </p:sp>
      <p:sp>
        <p:nvSpPr>
          <p:cNvPr id="16" name="Chỗ dành sẵn cho Số hiệu Bản chiế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900D-AC4C-4D36-8B83-07F8319DB2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416</Words>
  <Application>Microsoft Office PowerPoint</Application>
  <PresentationFormat>On-screen Show (4:3)</PresentationFormat>
  <Paragraphs>58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Tác dụng của rừng ngập mặn khi được phục hồi</vt:lpstr>
      <vt:lpstr>Tác dụng của rừng ngập mặn khi được phục hồi</vt:lpstr>
      <vt:lpstr>Tác dụng của rừng ngập mặn khi được phục hồi</vt:lpstr>
      <vt:lpstr>Tác dụng của rừng ngập mặn  khi được phục hồi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ASUS</cp:lastModifiedBy>
  <cp:revision>60</cp:revision>
  <dcterms:created xsi:type="dcterms:W3CDTF">2020-11-25T12:09:02Z</dcterms:created>
  <dcterms:modified xsi:type="dcterms:W3CDTF">2023-11-29T03:39:54Z</dcterms:modified>
</cp:coreProperties>
</file>