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80" r:id="rId4"/>
    <p:sldId id="282" r:id="rId5"/>
    <p:sldId id="284" r:id="rId6"/>
    <p:sldId id="286" r:id="rId7"/>
    <p:sldId id="289" r:id="rId8"/>
    <p:sldId id="290" r:id="rId9"/>
    <p:sldId id="261" r:id="rId10"/>
    <p:sldId id="298" r:id="rId11"/>
    <p:sldId id="262" r:id="rId12"/>
    <p:sldId id="263" r:id="rId13"/>
    <p:sldId id="294" r:id="rId14"/>
    <p:sldId id="269" r:id="rId15"/>
    <p:sldId id="275" r:id="rId16"/>
    <p:sldId id="30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52D1B-FBB4-4A7F-8787-8BF94214200D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0FAB-B564-4644-9A38-6FF35025F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6387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0812" y="56403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24800" y="5638800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u="sng" dirty="0" err="1">
                <a:solidFill>
                  <a:srgbClr val="FF3300"/>
                </a:solidFill>
                <a:latin typeface="VNI-Times" pitchFamily="2" charset="0"/>
                <a:ea typeface="Arial Unicode MS" pitchFamily="34" charset="-128"/>
                <a:cs typeface="Arial Unicode MS" pitchFamily="34" charset="-128"/>
              </a:rPr>
              <a:t>Taäp</a:t>
            </a:r>
            <a:r>
              <a:rPr lang="en-US" sz="4400" b="1" u="sng" dirty="0">
                <a:solidFill>
                  <a:srgbClr val="FF3300"/>
                </a:solidFill>
                <a:latin typeface="VNI-Times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u="sng" dirty="0" err="1">
                <a:solidFill>
                  <a:srgbClr val="FF3300"/>
                </a:solidFill>
                <a:latin typeface="VNI-Times" pitchFamily="2" charset="0"/>
                <a:ea typeface="Arial Unicode MS" pitchFamily="34" charset="-128"/>
                <a:cs typeface="Arial Unicode MS" pitchFamily="34" charset="-128"/>
              </a:rPr>
              <a:t>ñoïc</a:t>
            </a:r>
            <a:endParaRPr lang="en-US" sz="4400" b="1" u="sng" dirty="0">
              <a:solidFill>
                <a:srgbClr val="FF3300"/>
              </a:solidFill>
              <a:latin typeface="VNI-Times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23" name="Text Box 7"/>
          <p:cNvSpPr txBox="1">
            <a:spLocks noChangeArrowheads="1"/>
          </p:cNvSpPr>
          <p:nvPr/>
        </p:nvSpPr>
        <p:spPr bwMode="auto">
          <a:xfrm>
            <a:off x="1295400" y="2209800"/>
            <a:ext cx="74310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0000FF"/>
                </a:solidFill>
              </a:rPr>
              <a:t>Kì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diệu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rừng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xanh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11" name="Picture 2" descr="Nền Cảnh Quan Thiên Nhiên Với Thiết Kế Ngộ Nghĩnh Phù Hợp Với Trẻ Em, Thiên  Nhiên, Lý Lịch, Buồn Cười Hình nền Vector để tải xuống miễn phí">
            <a:extLst>
              <a:ext uri="{FF2B5EF4-FFF2-40B4-BE49-F238E27FC236}">
                <a16:creationId xmlns:a16="http://schemas.microsoft.com/office/drawing/2014/main" id="{BBB54F4D-21AE-4A7C-AE9A-FA830DC0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40DCA6-3179-4B27-8D8D-198FF659E8C6}"/>
              </a:ext>
            </a:extLst>
          </p:cNvPr>
          <p:cNvSpPr/>
          <p:nvPr/>
        </p:nvSpPr>
        <p:spPr>
          <a:xfrm>
            <a:off x="3695343" y="1400622"/>
            <a:ext cx="4371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LỚP 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D8C6AE-9108-4147-B8CC-FB19A339F2EB}"/>
              </a:ext>
            </a:extLst>
          </p:cNvPr>
          <p:cNvSpPr/>
          <p:nvPr/>
        </p:nvSpPr>
        <p:spPr>
          <a:xfrm>
            <a:off x="2008983" y="3509130"/>
            <a:ext cx="8174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 DIỆU RỪNG XANH</a:t>
            </a:r>
            <a:endParaRPr lang="en-US" sz="6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FF2981-8427-46BC-8462-F7A32F566E1A}"/>
              </a:ext>
            </a:extLst>
          </p:cNvPr>
          <p:cNvSpPr/>
          <p:nvPr/>
        </p:nvSpPr>
        <p:spPr>
          <a:xfrm>
            <a:off x="1673636" y="2220567"/>
            <a:ext cx="20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886200" y="1371600"/>
            <a:ext cx="219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 flipH="1">
            <a:off x="4953000" y="1371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377497" y="1078456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đọc</a:t>
            </a:r>
            <a:endParaRPr lang="en-US" sz="2400" b="1" dirty="0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629400" y="2057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6134100" y="1038115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/>
              <a:t>Tìm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endParaRPr lang="en-US" sz="2400" b="1" dirty="0"/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-17929" y="149978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/>
              <a:t>Đọc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từ</a:t>
            </a:r>
            <a:r>
              <a:rPr lang="en-US" sz="2400" b="1" i="1" dirty="0" smtClean="0"/>
              <a:t>:</a:t>
            </a:r>
            <a:endParaRPr lang="en-US" sz="2400" b="1" i="1" dirty="0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181600" y="160346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/>
              <a:t>Từ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ngữ</a:t>
            </a:r>
            <a:r>
              <a:rPr lang="en-US" sz="2400" b="1" i="1" dirty="0" smtClean="0"/>
              <a:t>:</a:t>
            </a:r>
            <a:endParaRPr lang="en-US" sz="2400" b="1" i="1" dirty="0"/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977238" y="15304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loanh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quanh</a:t>
            </a:r>
            <a:r>
              <a:rPr lang="en-US" sz="2400" b="1" dirty="0" smtClean="0">
                <a:solidFill>
                  <a:srgbClr val="0000FF"/>
                </a:solidFill>
              </a:rPr>
              <a:t>,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183" name="Text Box 18"/>
          <p:cNvSpPr txBox="1">
            <a:spLocks noChangeArrowheads="1"/>
          </p:cNvSpPr>
          <p:nvPr/>
        </p:nvSpPr>
        <p:spPr bwMode="auto">
          <a:xfrm>
            <a:off x="3200400" y="1535656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</a:rPr>
              <a:t>sặc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sỡ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189" name="Text Box 26"/>
          <p:cNvSpPr txBox="1">
            <a:spLocks noChangeArrowheads="1"/>
          </p:cNvSpPr>
          <p:nvPr/>
        </p:nvSpPr>
        <p:spPr bwMode="auto">
          <a:xfrm>
            <a:off x="1061495" y="1950724"/>
            <a:ext cx="2424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</a:rPr>
              <a:t>mải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miết</a:t>
            </a:r>
            <a:r>
              <a:rPr lang="en-US" sz="2400" b="1" dirty="0" smtClean="0">
                <a:solidFill>
                  <a:srgbClr val="0000FF"/>
                </a:solidFill>
              </a:rPr>
              <a:t>,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-59684" y="3267"/>
            <a:ext cx="8822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800" b="1" u="sng" dirty="0" smtClean="0">
                <a:latin typeface="+mj-lt"/>
                <a:cs typeface="Times New Roman" pitchFamily="18" charset="0"/>
              </a:rPr>
              <a:t>Tập </a:t>
            </a:r>
            <a:r>
              <a:rPr lang="vi-VN" sz="2800" b="1" u="sng" dirty="0">
                <a:latin typeface="+mj-lt"/>
                <a:cs typeface="Times New Roman" pitchFamily="18" charset="0"/>
              </a:rPr>
              <a:t>đọc</a:t>
            </a:r>
            <a:r>
              <a:rPr lang="vi-VN" sz="2800" b="1" u="sng" dirty="0" smtClean="0">
                <a:latin typeface="+mj-lt"/>
                <a:cs typeface="Times New Roman" pitchFamily="18" charset="0"/>
              </a:rPr>
              <a:t>:</a:t>
            </a:r>
            <a:r>
              <a:rPr lang="en-US" sz="2800" b="1" u="sng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51752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0" y="241238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/>
              <a:t>Đọc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câu</a:t>
            </a:r>
            <a:r>
              <a:rPr lang="en-US" sz="2400" b="1" i="1" dirty="0" smtClean="0"/>
              <a:t>:</a:t>
            </a:r>
            <a:endParaRPr lang="en-US" sz="2400" b="1" i="1" dirty="0"/>
          </a:p>
        </p:txBody>
      </p:sp>
      <p:sp>
        <p:nvSpPr>
          <p:cNvPr id="23" name="TextBox 4"/>
          <p:cNvSpPr txBox="1"/>
          <p:nvPr/>
        </p:nvSpPr>
        <p:spPr>
          <a:xfrm>
            <a:off x="2895600" y="1930503"/>
            <a:ext cx="258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ghẽ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8761" y="2906132"/>
            <a:ext cx="502554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ln>
                  <a:solidFill>
                    <a:srgbClr val="FFFFFF"/>
                  </a:solidFill>
                </a:ln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hon.</a:t>
            </a:r>
          </a:p>
          <a:p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58506" y="5410200"/>
            <a:ext cx="478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58506" y="4119687"/>
            <a:ext cx="4798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/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2371463" y="298450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1219200" y="342265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697940" y="342265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4285467" y="3769459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4351657" y="3769459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020802" y="419100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2277643" y="4618384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167305" y="5012086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229741" y="5041694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471115" y="5517031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214576" y="5871203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838200" y="6273465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4579919" y="6273465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4660229" y="6290245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905500" y="206155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err="1">
                <a:solidFill>
                  <a:srgbClr val="0000FF"/>
                </a:solidFill>
              </a:rPr>
              <a:t>kiến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trúc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829300" y="256838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err="1">
                <a:solidFill>
                  <a:srgbClr val="0000FF"/>
                </a:solidFill>
              </a:rPr>
              <a:t>miếu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mạo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927912" y="3123661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 </a:t>
            </a:r>
            <a:r>
              <a:rPr lang="en-US" sz="2400" dirty="0" err="1">
                <a:solidFill>
                  <a:srgbClr val="0000FF"/>
                </a:solidFill>
              </a:rPr>
              <a:t>thần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bí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5067298" y="3813220"/>
            <a:ext cx="356571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FF"/>
                </a:solidFill>
              </a:rPr>
              <a:t>Ý1: </a:t>
            </a:r>
            <a:r>
              <a:rPr lang="es-ES" sz="2400" b="1" dirty="0" err="1" smtClean="0">
                <a:solidFill>
                  <a:srgbClr val="0000FF"/>
                </a:solidFill>
              </a:rPr>
              <a:t>Vẻ</a:t>
            </a:r>
            <a:r>
              <a:rPr lang="es-ES" sz="2400" b="1" dirty="0" smtClean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đẹp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kì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diệu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của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những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chiếc</a:t>
            </a:r>
            <a:r>
              <a:rPr lang="es-ES" sz="2400" b="1" dirty="0">
                <a:solidFill>
                  <a:srgbClr val="0000FF"/>
                </a:solidFill>
              </a:rPr>
              <a:t> </a:t>
            </a:r>
            <a:r>
              <a:rPr lang="es-ES" sz="2400" b="1" dirty="0" err="1">
                <a:solidFill>
                  <a:srgbClr val="0000FF"/>
                </a:solidFill>
              </a:rPr>
              <a:t>nấm</a:t>
            </a:r>
            <a:r>
              <a:rPr lang="es-ES" sz="2400" b="1" dirty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lau dai na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20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59684" y="3267"/>
            <a:ext cx="8975084" cy="914365"/>
            <a:chOff x="-59684" y="3267"/>
            <a:chExt cx="8975084" cy="914365"/>
          </a:xfrm>
        </p:grpSpPr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-59684" y="3267"/>
              <a:ext cx="8822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			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Tập </a:t>
              </a:r>
              <a:r>
                <a:rPr lang="vi-VN" sz="2800" b="1" u="sng" dirty="0">
                  <a:latin typeface="+mj-lt"/>
                  <a:cs typeface="Times New Roman" pitchFamily="18" charset="0"/>
                </a:rPr>
                <a:t>đọc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:</a:t>
              </a:r>
              <a:r>
                <a:rPr lang="en-US" sz="2800" b="1" u="sng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diệu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517522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Hách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" descr="https://encrypted-tbn1.gstatic.com/images?q=tbn:ANd9GcRomxBt7va9k8iHEYf7AkUfOd-VCVTnfjOGOFTZ3YDAtfcPAX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19200"/>
            <a:ext cx="430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s://s-media-cache-ak0.pinimg.com/236x/8d/a4/b4/8da4b4f28345452082e43cd3a6cb56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886200"/>
            <a:ext cx="4302125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" descr="http://assets.inhabitat.com/wp-content/blogs.dir/1/files/2012/12/amanita-muscaria-mushroo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40848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" descr="http://idata.over-blog.com/0/50/04/35/macro/Amanite-vue-d-en-desso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4084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59684" y="3267"/>
            <a:ext cx="8975084" cy="914365"/>
            <a:chOff x="-59684" y="3267"/>
            <a:chExt cx="8975084" cy="914365"/>
          </a:xfrm>
        </p:grpSpPr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-59684" y="3267"/>
              <a:ext cx="8822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			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Tập </a:t>
              </a:r>
              <a:r>
                <a:rPr lang="vi-VN" sz="2800" b="1" u="sng" dirty="0">
                  <a:latin typeface="+mj-lt"/>
                  <a:cs typeface="Times New Roman" pitchFamily="18" charset="0"/>
                </a:rPr>
                <a:t>đọc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:</a:t>
              </a:r>
              <a:r>
                <a:rPr lang="en-US" sz="2800" b="1" u="sng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diệu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517522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Hách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1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Vuon bac 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c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rung k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59684" y="3267"/>
            <a:ext cx="8975084" cy="914365"/>
            <a:chOff x="-59684" y="3267"/>
            <a:chExt cx="8975084" cy="914365"/>
          </a:xfrm>
        </p:grpSpPr>
        <p:sp>
          <p:nvSpPr>
            <p:cNvPr id="6" name="Rectangle 35"/>
            <p:cNvSpPr>
              <a:spLocks noChangeArrowheads="1"/>
            </p:cNvSpPr>
            <p:nvPr/>
          </p:nvSpPr>
          <p:spPr bwMode="auto">
            <a:xfrm>
              <a:off x="-59684" y="3267"/>
              <a:ext cx="8822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			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Tập </a:t>
              </a:r>
              <a:r>
                <a:rPr lang="vi-VN" sz="2800" b="1" u="sng" dirty="0">
                  <a:latin typeface="+mj-lt"/>
                  <a:cs typeface="Times New Roman" pitchFamily="18" charset="0"/>
                </a:rPr>
                <a:t>đọc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:</a:t>
              </a:r>
              <a:r>
                <a:rPr lang="en-US" sz="2800" b="1" u="sng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diệu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517522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Hách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4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rung k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59684" y="3267"/>
            <a:ext cx="8975084" cy="914365"/>
            <a:chOff x="-59684" y="3267"/>
            <a:chExt cx="8975084" cy="914365"/>
          </a:xfrm>
        </p:grpSpPr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-59684" y="3267"/>
              <a:ext cx="8822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			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Tập </a:t>
              </a:r>
              <a:r>
                <a:rPr lang="vi-VN" sz="2800" b="1" u="sng" dirty="0">
                  <a:latin typeface="+mj-lt"/>
                  <a:cs typeface="Times New Roman" pitchFamily="18" charset="0"/>
                </a:rPr>
                <a:t>đọc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:</a:t>
              </a:r>
              <a:r>
                <a:rPr lang="en-US" sz="2800" b="1" u="sng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diệu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517522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Hách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62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38366"/>
              </p:ext>
            </p:extLst>
          </p:nvPr>
        </p:nvGraphicFramePr>
        <p:xfrm>
          <a:off x="1435100" y="982663"/>
          <a:ext cx="7681915" cy="511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01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93377"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800" dirty="0" smtClean="0"/>
                        <a:t>`</a:t>
                      </a:r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mpd="sng">
                      <a:noFill/>
                    </a:lnT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1">
                <a:tc rowSpan="5"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Ổ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4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41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71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-12700" y="914400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8" name="Oval 97"/>
          <p:cNvSpPr/>
          <p:nvPr/>
        </p:nvSpPr>
        <p:spPr>
          <a:xfrm>
            <a:off x="-33338" y="2297113"/>
            <a:ext cx="571501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14288" y="1611313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0" name="Oval 99"/>
          <p:cNvSpPr/>
          <p:nvPr/>
        </p:nvSpPr>
        <p:spPr>
          <a:xfrm>
            <a:off x="-39688" y="3009900"/>
            <a:ext cx="571501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1" name="Oval 100"/>
          <p:cNvSpPr/>
          <p:nvPr/>
        </p:nvSpPr>
        <p:spPr>
          <a:xfrm>
            <a:off x="0" y="3598863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02" name="Oval 101"/>
          <p:cNvSpPr/>
          <p:nvPr/>
        </p:nvSpPr>
        <p:spPr>
          <a:xfrm>
            <a:off x="-12700" y="4870450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0" y="4256088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06" name="Oval 105"/>
          <p:cNvSpPr/>
          <p:nvPr/>
        </p:nvSpPr>
        <p:spPr>
          <a:xfrm>
            <a:off x="0" y="5507038"/>
            <a:ext cx="5715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8" name="Right Arrow 7"/>
          <p:cNvSpPr/>
          <p:nvPr/>
        </p:nvSpPr>
        <p:spPr>
          <a:xfrm flipV="1">
            <a:off x="622300" y="3200400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ight Arrow 107"/>
          <p:cNvSpPr/>
          <p:nvPr/>
        </p:nvSpPr>
        <p:spPr>
          <a:xfrm flipV="1">
            <a:off x="669925" y="1163638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ight Arrow 108"/>
          <p:cNvSpPr/>
          <p:nvPr/>
        </p:nvSpPr>
        <p:spPr>
          <a:xfrm flipV="1">
            <a:off x="639763" y="2546350"/>
            <a:ext cx="592137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ight Arrow 109"/>
          <p:cNvSpPr/>
          <p:nvPr/>
        </p:nvSpPr>
        <p:spPr>
          <a:xfrm flipV="1">
            <a:off x="652463" y="3713163"/>
            <a:ext cx="592137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ight Arrow 112"/>
          <p:cNvSpPr/>
          <p:nvPr/>
        </p:nvSpPr>
        <p:spPr>
          <a:xfrm flipV="1">
            <a:off x="658813" y="1884363"/>
            <a:ext cx="592137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ight Arrow 113"/>
          <p:cNvSpPr/>
          <p:nvPr/>
        </p:nvSpPr>
        <p:spPr>
          <a:xfrm flipV="1">
            <a:off x="669925" y="4522788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ight Arrow 114"/>
          <p:cNvSpPr/>
          <p:nvPr/>
        </p:nvSpPr>
        <p:spPr>
          <a:xfrm flipV="1">
            <a:off x="692150" y="5060950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ight Arrow 115"/>
          <p:cNvSpPr/>
          <p:nvPr/>
        </p:nvSpPr>
        <p:spPr>
          <a:xfrm flipV="1">
            <a:off x="654050" y="5697538"/>
            <a:ext cx="592138" cy="152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80" name="Oval 1033"/>
          <p:cNvSpPr>
            <a:spLocks noChangeArrowheads="1"/>
          </p:cNvSpPr>
          <p:nvPr/>
        </p:nvSpPr>
        <p:spPr bwMode="auto">
          <a:xfrm>
            <a:off x="3200400" y="0"/>
            <a:ext cx="2635250" cy="636588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716213" y="1020763"/>
            <a:ext cx="3889375" cy="695325"/>
            <a:chOff x="2685619" y="967736"/>
            <a:chExt cx="3889113" cy="695000"/>
          </a:xfrm>
        </p:grpSpPr>
        <p:sp>
          <p:nvSpPr>
            <p:cNvPr id="9" name="Rectangle 8"/>
            <p:cNvSpPr/>
            <p:nvPr/>
          </p:nvSpPr>
          <p:spPr>
            <a:xfrm>
              <a:off x="2685619" y="967736"/>
              <a:ext cx="673055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998393" y="967736"/>
              <a:ext cx="641307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363435" y="967736"/>
              <a:ext cx="641307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639699" y="967736"/>
              <a:ext cx="639720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279419" y="967736"/>
              <a:ext cx="639719" cy="6743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935012" y="967736"/>
              <a:ext cx="639720" cy="6950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411288" y="1666875"/>
            <a:ext cx="4538662" cy="661988"/>
            <a:chOff x="1460240" y="1635000"/>
            <a:chExt cx="4483360" cy="661391"/>
          </a:xfrm>
        </p:grpSpPr>
        <p:grpSp>
          <p:nvGrpSpPr>
            <p:cNvPr id="23745" name="Group 133"/>
            <p:cNvGrpSpPr>
              <a:grpSpLocks/>
            </p:cNvGrpSpPr>
            <p:nvPr/>
          </p:nvGrpSpPr>
          <p:grpSpPr bwMode="auto">
            <a:xfrm>
              <a:off x="1460240" y="1635000"/>
              <a:ext cx="3856262" cy="650288"/>
              <a:chOff x="2718954" y="992145"/>
              <a:chExt cx="3856262" cy="650288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718954" y="992145"/>
                <a:ext cx="639808" cy="65028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998570" y="1027039"/>
                <a:ext cx="679011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363466" y="992145"/>
                <a:ext cx="641377" cy="65028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682286" y="1027039"/>
                <a:ext cx="646081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328367" y="1012764"/>
                <a:ext cx="633535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5968175" y="1027039"/>
                <a:ext cx="606876" cy="615394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5303792" y="1669894"/>
              <a:ext cx="639808" cy="62649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2730500" y="2303463"/>
            <a:ext cx="4483100" cy="669925"/>
            <a:chOff x="1460240" y="1625183"/>
            <a:chExt cx="4483360" cy="671207"/>
          </a:xfrm>
        </p:grpSpPr>
        <p:grpSp>
          <p:nvGrpSpPr>
            <p:cNvPr id="23737" name="Group 143"/>
            <p:cNvGrpSpPr>
              <a:grpSpLocks/>
            </p:cNvGrpSpPr>
            <p:nvPr/>
          </p:nvGrpSpPr>
          <p:grpSpPr bwMode="auto">
            <a:xfrm>
              <a:off x="1460240" y="1625183"/>
              <a:ext cx="3856261" cy="660077"/>
              <a:chOff x="2718954" y="982328"/>
              <a:chExt cx="3856261" cy="660077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718954" y="1026863"/>
                <a:ext cx="662026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998553" y="1026863"/>
                <a:ext cx="684253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363516" y="1012548"/>
                <a:ext cx="671552" cy="629853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682806" y="1026863"/>
                <a:ext cx="596935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5279741" y="1026863"/>
                <a:ext cx="639799" cy="615538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5935416" y="982328"/>
                <a:ext cx="639800" cy="660073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5303801" y="1655403"/>
              <a:ext cx="639799" cy="64098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733" name="Group 12"/>
          <p:cNvGrpSpPr>
            <a:grpSpLocks/>
          </p:cNvGrpSpPr>
          <p:nvPr/>
        </p:nvGrpSpPr>
        <p:grpSpPr bwMode="auto">
          <a:xfrm>
            <a:off x="2754313" y="2933700"/>
            <a:ext cx="5135562" cy="684213"/>
            <a:chOff x="3581400" y="152400"/>
            <a:chExt cx="5135938" cy="684764"/>
          </a:xfrm>
        </p:grpSpPr>
        <p:grpSp>
          <p:nvGrpSpPr>
            <p:cNvPr id="23728" name="Group 152"/>
            <p:cNvGrpSpPr>
              <a:grpSpLocks/>
            </p:cNvGrpSpPr>
            <p:nvPr/>
          </p:nvGrpSpPr>
          <p:grpSpPr bwMode="auto">
            <a:xfrm>
              <a:off x="3581400" y="152400"/>
              <a:ext cx="3856319" cy="629156"/>
              <a:chOff x="2718954" y="1012764"/>
              <a:chExt cx="3856319" cy="629156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2718954" y="1027064"/>
                <a:ext cx="639809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998573" y="1027064"/>
                <a:ext cx="662035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363526" y="1012764"/>
                <a:ext cx="641397" cy="6291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666958" y="1027064"/>
                <a:ext cx="612820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5279778" y="1027064"/>
                <a:ext cx="639810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5935464" y="1027064"/>
                <a:ext cx="639809" cy="614856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4" name="Rectangle 153"/>
            <p:cNvSpPr/>
            <p:nvPr/>
          </p:nvSpPr>
          <p:spPr>
            <a:xfrm>
              <a:off x="7417081" y="180998"/>
              <a:ext cx="677912" cy="65616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8077529" y="160344"/>
              <a:ext cx="639809" cy="67682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736" name="Group 14"/>
          <p:cNvGrpSpPr>
            <a:grpSpLocks/>
          </p:cNvGrpSpPr>
          <p:nvPr/>
        </p:nvGrpSpPr>
        <p:grpSpPr bwMode="auto">
          <a:xfrm>
            <a:off x="3992563" y="4208463"/>
            <a:ext cx="4500562" cy="666750"/>
            <a:chOff x="4001106" y="4247280"/>
            <a:chExt cx="4500736" cy="666238"/>
          </a:xfrm>
        </p:grpSpPr>
        <p:sp>
          <p:nvSpPr>
            <p:cNvPr id="170" name="Rectangle 169"/>
            <p:cNvSpPr/>
            <p:nvPr/>
          </p:nvSpPr>
          <p:spPr>
            <a:xfrm>
              <a:off x="4001106" y="4255211"/>
              <a:ext cx="639787" cy="65830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58356" y="4259970"/>
              <a:ext cx="641375" cy="62975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299731" y="4256798"/>
              <a:ext cx="639787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958569" y="4259970"/>
              <a:ext cx="639788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580893" y="4259970"/>
              <a:ext cx="641375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7228618" y="4247280"/>
              <a:ext cx="639788" cy="61389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862055" y="4255211"/>
              <a:ext cx="639787" cy="613891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04938" y="5505450"/>
            <a:ext cx="3881437" cy="649288"/>
            <a:chOff x="1396610" y="5507038"/>
            <a:chExt cx="3882521" cy="650125"/>
          </a:xfrm>
        </p:grpSpPr>
        <p:sp>
          <p:nvSpPr>
            <p:cNvPr id="82" name="Rectangle 81"/>
            <p:cNvSpPr/>
            <p:nvPr/>
          </p:nvSpPr>
          <p:spPr>
            <a:xfrm>
              <a:off x="1396610" y="5507038"/>
              <a:ext cx="639941" cy="65012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58782" y="5507038"/>
              <a:ext cx="641529" cy="65012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709839" y="5542008"/>
              <a:ext cx="639942" cy="61515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349780" y="5530882"/>
              <a:ext cx="639941" cy="61356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16717" y="5530882"/>
              <a:ext cx="641529" cy="61356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39190" y="5527703"/>
              <a:ext cx="639941" cy="62946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705100" y="4832350"/>
            <a:ext cx="6438900" cy="698500"/>
            <a:chOff x="2709863" y="4844599"/>
            <a:chExt cx="6438250" cy="698446"/>
          </a:xfrm>
        </p:grpSpPr>
        <p:sp>
          <p:nvSpPr>
            <p:cNvPr id="181" name="Rectangle 180"/>
            <p:cNvSpPr/>
            <p:nvPr/>
          </p:nvSpPr>
          <p:spPr>
            <a:xfrm>
              <a:off x="5281353" y="4909682"/>
              <a:ext cx="639698" cy="61431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709863" y="4860473"/>
              <a:ext cx="639698" cy="6825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349561" y="4873172"/>
              <a:ext cx="639697" cy="65082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005132" y="4871585"/>
              <a:ext cx="641285" cy="65558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646417" y="4844599"/>
              <a:ext cx="639698" cy="698446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281353" y="4873172"/>
              <a:ext cx="682556" cy="653999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959148" y="4844599"/>
              <a:ext cx="639697" cy="661937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6581385" y="4860473"/>
              <a:ext cx="639697" cy="6460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224257" y="4860473"/>
              <a:ext cx="639698" cy="657174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865542" y="4860473"/>
              <a:ext cx="639698" cy="68257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508416" y="4928730"/>
              <a:ext cx="639697" cy="614315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Group 141"/>
          <p:cNvGrpSpPr>
            <a:grpSpLocks/>
          </p:cNvGrpSpPr>
          <p:nvPr/>
        </p:nvGrpSpPr>
        <p:grpSpPr bwMode="auto">
          <a:xfrm>
            <a:off x="2705100" y="3532188"/>
            <a:ext cx="3905250" cy="717550"/>
            <a:chOff x="2699617" y="3543300"/>
            <a:chExt cx="3904383" cy="717550"/>
          </a:xfrm>
        </p:grpSpPr>
        <p:sp>
          <p:nvSpPr>
            <p:cNvPr id="144" name="Rectangle 143"/>
            <p:cNvSpPr/>
            <p:nvPr/>
          </p:nvSpPr>
          <p:spPr>
            <a:xfrm>
              <a:off x="4635937" y="3557587"/>
              <a:ext cx="650731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699617" y="3557587"/>
              <a:ext cx="680887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3412247" y="3557587"/>
              <a:ext cx="639620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029647" y="3557587"/>
              <a:ext cx="665015" cy="703263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286668" y="3543300"/>
              <a:ext cx="677713" cy="7112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5964380" y="3557587"/>
              <a:ext cx="639620" cy="66675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95463" y="6324600"/>
            <a:ext cx="574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1: Từ láy cả âm và vần ở đoạn 2?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60500" y="6324600"/>
            <a:ext cx="863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2:  Ở đoạn 1 tác giả nói đến rừng cây dày hay cây thưa?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89038" y="6138863"/>
            <a:ext cx="818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3: Tìm  từ trái nghĩa với từ tí hon ở đoạn 1?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2425" y="6186488"/>
            <a:ext cx="862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Câu 4: Những con chồn sóc với chùm ………to đẹp vút qua không kịp đưa mắt nhìn theo.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689100" y="6186488"/>
            <a:ext cx="6491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5: Đây là 1 từ láy phần vần ở đoạn 1?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44600" y="6213475"/>
            <a:ext cx="7827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6: Đây là 1 từ  láy bắt đấu bằng âm m, ở đoạn 3?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60500" y="6213475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7: Đây là 1 từ láy có phần là anh ở đoạn 1?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0075" y="6324600"/>
            <a:ext cx="753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Câu 8: Ở Đoạn 1tác giả tả  những chiếc nấm to bằng cái gì?</a:t>
            </a:r>
          </a:p>
        </p:txBody>
      </p:sp>
      <p:sp>
        <p:nvSpPr>
          <p:cNvPr id="23697" name="AutoShape 174"/>
          <p:cNvSpPr>
            <a:spLocks noChangeArrowheads="1"/>
          </p:cNvSpPr>
          <p:nvPr/>
        </p:nvSpPr>
        <p:spPr bwMode="auto">
          <a:xfrm>
            <a:off x="6321425" y="122238"/>
            <a:ext cx="2987675" cy="792162"/>
          </a:xfrm>
          <a:prstGeom prst="cloudCallout">
            <a:avLst>
              <a:gd name="adj1" fmla="val -32468"/>
              <a:gd name="adj2" fmla="val 70042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build="allAtOnce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3" name="Group 15"/>
          <p:cNvGrpSpPr>
            <a:grpSpLocks/>
          </p:cNvGrpSpPr>
          <p:nvPr/>
        </p:nvGrpSpPr>
        <p:grpSpPr bwMode="auto">
          <a:xfrm>
            <a:off x="7467600" y="5105400"/>
            <a:ext cx="1219200" cy="990600"/>
            <a:chOff x="2256" y="1536"/>
            <a:chExt cx="1176" cy="744"/>
          </a:xfrm>
        </p:grpSpPr>
        <p:pic>
          <p:nvPicPr>
            <p:cNvPr id="40964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5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40966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67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68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69" name="Picture 35" descr="image0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WordArt 36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734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1828800" y="381000"/>
            <a:ext cx="3962400" cy="1371600"/>
            <a:chOff x="2864" y="288"/>
            <a:chExt cx="1552" cy="864"/>
          </a:xfrm>
        </p:grpSpPr>
        <p:pic>
          <p:nvPicPr>
            <p:cNvPr id="40972" name="Picture 12" descr="Picture2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13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14" descr="Dove-02-june"/>
            <p:cNvPicPr>
              <a:picLocks noChangeAspect="1" noChangeArrowheads="1" noCrop="1"/>
            </p:cNvPicPr>
            <p:nvPr/>
          </p:nvPicPr>
          <p:blipFill>
            <a:blip r:embed="rId9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7315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629400" y="20574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0" y="2412389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/>
              <a:t>Đọc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câu</a:t>
            </a:r>
            <a:r>
              <a:rPr lang="en-US" sz="2400" b="1" i="1" dirty="0" smtClean="0"/>
              <a:t>:</a:t>
            </a:r>
            <a:endParaRPr lang="en-US" sz="2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-18762" y="2906132"/>
            <a:ext cx="779116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ln>
                  <a:solidFill>
                    <a:srgbClr val="FFFFFF"/>
                  </a:solidFill>
                </a:ln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hon.</a:t>
            </a:r>
          </a:p>
          <a:p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58506" y="5410200"/>
            <a:ext cx="8094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58506" y="4119687"/>
            <a:ext cx="7713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/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2371463" y="298450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6096000" y="298450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1143000" y="3412933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6029810" y="3367478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6185687" y="3349226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020802" y="4191000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6563210" y="4227174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4148963" y="4610464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4038600" y="4618596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3471115" y="5517031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7315200" y="5553607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5247790" y="5885917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DA34ECE-0431-4993-8ADC-1B0A16E1AE19}"/>
              </a:ext>
            </a:extLst>
          </p:cNvPr>
          <p:cNvCxnSpPr>
            <a:cxnSpLocks/>
          </p:cNvCxnSpPr>
          <p:nvPr/>
        </p:nvCxnSpPr>
        <p:spPr>
          <a:xfrm flipH="1">
            <a:off x="5181600" y="5885917"/>
            <a:ext cx="66190" cy="27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146" name="Group 12"/>
          <p:cNvGrpSpPr/>
          <p:nvPr/>
        </p:nvGrpSpPr>
        <p:grpSpPr>
          <a:xfrm>
            <a:off x="0" y="0"/>
            <a:ext cx="9144000" cy="6772807"/>
            <a:chOff x="0" y="0"/>
            <a:chExt cx="5760" cy="4165"/>
          </a:xfrm>
        </p:grpSpPr>
        <p:pic>
          <p:nvPicPr>
            <p:cNvPr id="6147" name="Picture 1" descr="http://1.bp.blogspot.com/-2t3a-MGqVjE/VJwHlBMEYKI/AAAAAAAABNk/EQqBD9sZm3U/s1600/Fly-agaric-mushroo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760" cy="3792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6148" name="Rectangle 15"/>
            <p:cNvSpPr/>
            <p:nvPr/>
          </p:nvSpPr>
          <p:spPr>
            <a:xfrm>
              <a:off x="288" y="3843"/>
              <a:ext cx="5328" cy="322"/>
            </a:xfrm>
            <a:prstGeom prst="rect">
              <a:avLst/>
            </a:prstGeom>
            <a:solidFill>
              <a:srgbClr val="CCFF99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eaLnBrk="1" hangingPunct="1"/>
              <a:r>
                <a:rPr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Lúp xúp: ở liền nhau, thấp và sàn sàn như nhau.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72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 descr="E:\158090277_ce615206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346" y="458470"/>
            <a:ext cx="4171950" cy="6126163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Right Arrow 14"/>
          <p:cNvSpPr/>
          <p:nvPr/>
        </p:nvSpPr>
        <p:spPr bwMode="auto">
          <a:xfrm>
            <a:off x="0" y="2363470"/>
            <a:ext cx="3094196" cy="28956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Ấm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tích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ấm to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bằng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dùng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để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nước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uống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3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D4ADA7-6F40-4642-AA3C-6F92F1167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251D0-4DBB-4EA6-892D-BE883B8ECB86}"/>
              </a:ext>
            </a:extLst>
          </p:cNvPr>
          <p:cNvSpPr txBox="1"/>
          <p:nvPr/>
        </p:nvSpPr>
        <p:spPr>
          <a:xfrm>
            <a:off x="3503611" y="165603"/>
            <a:ext cx="213677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2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12" descr="http://old2.baodatviet.vn/dataimages/201102/original/1021178_hittaker-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35891" cy="586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19" name="Text Box 12"/>
          <p:cNvSpPr txBox="1"/>
          <p:nvPr/>
        </p:nvSpPr>
        <p:spPr>
          <a:xfrm>
            <a:off x="1" y="6098888"/>
            <a:ext cx="9035891" cy="95410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Vượn bạc má: </a:t>
            </a:r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một loài vượn có chòm lông trắng như bông ở hai bên má.</a:t>
            </a:r>
            <a:endParaRPr sz="28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3" name="Text Box 12"/>
          <p:cNvSpPr txBox="1"/>
          <p:nvPr/>
        </p:nvSpPr>
        <p:spPr>
          <a:xfrm>
            <a:off x="652462" y="6336030"/>
            <a:ext cx="849153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Khộp: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Câythân gỗ thẳng họ dầu, lá to và rụng sớm vào đầu mùa khô.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0134" name="Picture 22" descr="FOREST07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476" cy="6242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6326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4" descr="http://3.bp.blogspot.com/-w9mIlM7Wwdo/UimWvVBTJII/AAAAAAAAB1o/m9jgw7Rjrg8/s400/Capt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45893" cy="55626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117928" y="5687080"/>
            <a:ext cx="221118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just" defTabSz="914400" eaLnBrk="1" hangingPunct="1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Con </a:t>
            </a:r>
            <a:r>
              <a:rPr kumimoji="0" lang="en-US" sz="2800" kern="1200" cap="none" spc="0" normalizeH="0" baseline="0" noProof="0" dirty="0" err="1">
                <a:solidFill>
                  <a:srgbClr val="006600"/>
                </a:solidFill>
                <a:latin typeface="Times New Roman" panose="02020603050405020304" pitchFamily="18" charset="0"/>
                <a:ea typeface="+mn-ea"/>
                <a:cs typeface="+mn-cs"/>
              </a:rPr>
              <a:t>mang</a:t>
            </a:r>
            <a:endParaRPr kumimoji="0" lang="en-US" sz="2800" kern="1200" cap="none" spc="0" normalizeH="0" baseline="0" noProof="0" dirty="0">
              <a:solidFill>
                <a:srgbClr val="0066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3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418640" y="975188"/>
            <a:ext cx="52454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/>
              <a:t>2.Tìm </a:t>
            </a:r>
            <a:r>
              <a:rPr lang="en-US" sz="3200" b="1" u="sng" dirty="0" err="1"/>
              <a:t>hiểu</a:t>
            </a:r>
            <a:r>
              <a:rPr lang="en-US" sz="3200" b="1" u="sng" dirty="0"/>
              <a:t> </a:t>
            </a:r>
            <a:r>
              <a:rPr lang="en-US" sz="3200" b="1" u="sng" dirty="0" err="1"/>
              <a:t>bài</a:t>
            </a:r>
            <a:endParaRPr lang="en-US" sz="3200" b="1" u="sng" dirty="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6199" y="1573358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đoan</a:t>
            </a:r>
            <a:r>
              <a:rPr lang="en-US" sz="2400" dirty="0"/>
              <a:t> 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2 </a:t>
            </a:r>
            <a:r>
              <a:rPr lang="en-US" sz="2400" dirty="0" err="1"/>
              <a:t>phút</a:t>
            </a:r>
            <a:r>
              <a:rPr lang="en-US" sz="2400" dirty="0"/>
              <a:t>: </a:t>
            </a: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1.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đã</a:t>
            </a:r>
            <a:r>
              <a:rPr lang="en-US" sz="2400" b="1" dirty="0"/>
              <a:t> </a:t>
            </a:r>
            <a:r>
              <a:rPr lang="en-US" sz="2400" b="1" dirty="0" err="1"/>
              <a:t>khiến</a:t>
            </a:r>
            <a:r>
              <a:rPr lang="en-US" sz="2400" b="1" dirty="0"/>
              <a:t>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giả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liên</a:t>
            </a:r>
            <a:r>
              <a:rPr lang="en-US" sz="2400" b="1" dirty="0"/>
              <a:t> </a:t>
            </a:r>
            <a:r>
              <a:rPr lang="en-US" sz="2400" b="1" dirty="0" err="1"/>
              <a:t>tưởng</a:t>
            </a:r>
            <a:r>
              <a:rPr lang="en-US" sz="2400" b="1" dirty="0"/>
              <a:t> </a:t>
            </a:r>
            <a:r>
              <a:rPr lang="en-US" sz="2400" b="1" dirty="0" err="1"/>
              <a:t>thú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? 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22143" y="4415135"/>
            <a:ext cx="8709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2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Nhờ</a:t>
            </a:r>
            <a:r>
              <a:rPr lang="en-US" sz="2400" b="1" dirty="0" smtClean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miêu</a:t>
            </a:r>
            <a:r>
              <a:rPr lang="en-US" sz="2400" b="1" dirty="0"/>
              <a:t> </a:t>
            </a:r>
            <a:r>
              <a:rPr lang="en-US" sz="2400" b="1" dirty="0" err="1"/>
              <a:t>tả</a:t>
            </a:r>
            <a:r>
              <a:rPr lang="en-US" sz="2400" b="1" dirty="0"/>
              <a:t> </a:t>
            </a:r>
            <a:r>
              <a:rPr lang="en-US" sz="2400" b="1" dirty="0" err="1"/>
              <a:t>ấy</a:t>
            </a:r>
            <a:r>
              <a:rPr lang="en-US" sz="2400" b="1" dirty="0"/>
              <a:t> </a:t>
            </a:r>
            <a:r>
              <a:rPr lang="en-US" sz="2400" b="1" dirty="0" err="1"/>
              <a:t>mà</a:t>
            </a:r>
            <a:r>
              <a:rPr lang="en-US" sz="2400" b="1" dirty="0"/>
              <a:t> </a:t>
            </a:r>
            <a:r>
              <a:rPr lang="en-US" sz="2400" b="1" dirty="0" err="1"/>
              <a:t>cảnh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đẹp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?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76199" y="5061936"/>
            <a:ext cx="88974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Những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liên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tưởng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tác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giả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làm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cảnh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vật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trong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rừng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thêm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đẹp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động</a:t>
            </a:r>
            <a:r>
              <a:rPr lang="en-US" sz="2400" b="1" dirty="0">
                <a:solidFill>
                  <a:srgbClr val="0000FF"/>
                </a:solidFill>
              </a:rPr>
              <a:t> ,</a:t>
            </a:r>
            <a:r>
              <a:rPr lang="en-US" sz="2400" b="1" dirty="0" err="1">
                <a:solidFill>
                  <a:srgbClr val="0000FF"/>
                </a:solidFill>
              </a:rPr>
              <a:t>trở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lãng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mạn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trong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truyện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cổ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tích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0085" y="2958353"/>
            <a:ext cx="906555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tưởng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nấm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rừng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nấm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mỗi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chiếc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nấm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lâu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trúc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kì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bản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khổng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quốc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những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đền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đài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miếu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mạo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cung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lúp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xúp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dưới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chân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9684" y="3267"/>
            <a:ext cx="8975084" cy="914365"/>
            <a:chOff x="-59684" y="3267"/>
            <a:chExt cx="8975084" cy="914365"/>
          </a:xfrm>
        </p:grpSpPr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-59684" y="3267"/>
              <a:ext cx="8822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			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Tập </a:t>
              </a:r>
              <a:r>
                <a:rPr lang="vi-VN" sz="2800" b="1" u="sng" dirty="0">
                  <a:latin typeface="+mj-lt"/>
                  <a:cs typeface="Times New Roman" pitchFamily="18" charset="0"/>
                </a:rPr>
                <a:t>đọc</a:t>
              </a:r>
              <a:r>
                <a:rPr lang="vi-VN" sz="2800" b="1" u="sng" dirty="0" smtClean="0">
                  <a:latin typeface="+mj-lt"/>
                  <a:cs typeface="Times New Roman" pitchFamily="18" charset="0"/>
                </a:rPr>
                <a:t>:</a:t>
              </a:r>
              <a:r>
                <a:rPr lang="en-US" sz="2800" b="1" u="sng" dirty="0" smtClean="0">
                  <a:latin typeface="+mj-lt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Kì</a:t>
              </a:r>
              <a:r>
                <a:rPr lang="en-US" sz="28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diệu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xanh</a:t>
              </a:r>
              <a:endPara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517522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Phan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Hách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7688" y="5999163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/>
              <a:t>Đoạn</a:t>
            </a:r>
            <a:r>
              <a:rPr lang="en-US" sz="2400" b="1" dirty="0"/>
              <a:t> </a:t>
            </a:r>
            <a:r>
              <a:rPr lang="en-US" sz="2400" b="1" dirty="0" smtClean="0"/>
              <a:t>1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lên</a:t>
            </a:r>
            <a:r>
              <a:rPr lang="en-US" sz="2400" b="1" dirty="0"/>
              <a:t> ý </a:t>
            </a:r>
            <a:r>
              <a:rPr lang="en-US" sz="2400" b="1" dirty="0" err="1"/>
              <a:t>gì</a:t>
            </a:r>
            <a:r>
              <a:rPr lang="en-US" sz="2400" b="1" dirty="0"/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9758" y="6006350"/>
            <a:ext cx="7318841" cy="46166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smtClean="0"/>
              <a:t>Ý 1. </a:t>
            </a:r>
            <a:r>
              <a:rPr lang="en-US" sz="2400" b="1" i="1" dirty="0" err="1" smtClean="0"/>
              <a:t>Vẻ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đẹp</a:t>
            </a:r>
            <a:r>
              <a:rPr lang="en-US" sz="2400" b="1" i="1" dirty="0"/>
              <a:t> </a:t>
            </a:r>
            <a:r>
              <a:rPr lang="en-US" sz="2400" b="1" i="1" dirty="0" err="1"/>
              <a:t>kì</a:t>
            </a:r>
            <a:r>
              <a:rPr lang="en-US" sz="2400" b="1" i="1" dirty="0"/>
              <a:t> </a:t>
            </a:r>
            <a:r>
              <a:rPr lang="en-US" sz="2400" b="1" i="1" dirty="0" err="1"/>
              <a:t>bí</a:t>
            </a:r>
            <a:r>
              <a:rPr lang="en-US" sz="2400" b="1" i="1" dirty="0"/>
              <a:t> , </a:t>
            </a:r>
            <a:r>
              <a:rPr lang="en-US" sz="2400" b="1" i="1" dirty="0" err="1"/>
              <a:t>lãng</a:t>
            </a:r>
            <a:r>
              <a:rPr lang="en-US" sz="2400" b="1" i="1" dirty="0"/>
              <a:t> </a:t>
            </a:r>
            <a:r>
              <a:rPr lang="en-US" sz="2400" b="1" i="1" dirty="0" err="1"/>
              <a:t>mạn</a:t>
            </a:r>
            <a:r>
              <a:rPr lang="en-US" sz="2400" b="1" i="1" dirty="0"/>
              <a:t> </a:t>
            </a:r>
            <a:r>
              <a:rPr lang="en-US" sz="2400" b="1" i="1" dirty="0" err="1"/>
              <a:t>của</a:t>
            </a:r>
            <a:r>
              <a:rPr lang="en-US" sz="2400" b="1" i="1" dirty="0"/>
              <a:t> </a:t>
            </a:r>
            <a:r>
              <a:rPr lang="en-US" sz="2400" b="1" i="1" dirty="0" err="1"/>
              <a:t>vương</a:t>
            </a:r>
            <a:r>
              <a:rPr lang="en-US" sz="2400" b="1" i="1" dirty="0"/>
              <a:t> </a:t>
            </a:r>
            <a:r>
              <a:rPr lang="en-US" sz="2400" b="1" i="1" dirty="0" err="1"/>
              <a:t>quốc</a:t>
            </a:r>
            <a:r>
              <a:rPr lang="en-US" sz="2400" b="1" i="1" dirty="0"/>
              <a:t> </a:t>
            </a:r>
            <a:r>
              <a:rPr lang="en-US" sz="2400" b="1" i="1" dirty="0" err="1"/>
              <a:t>nấm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6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666</Words>
  <Application>Microsoft Office PowerPoint</Application>
  <PresentationFormat>On-screen Show (4:3)</PresentationFormat>
  <Paragraphs>134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37</cp:revision>
  <dcterms:created xsi:type="dcterms:W3CDTF">2006-08-16T00:00:00Z</dcterms:created>
  <dcterms:modified xsi:type="dcterms:W3CDTF">2023-11-29T03:37:41Z</dcterms:modified>
</cp:coreProperties>
</file>