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36"/>
  </p:notesMasterIdLst>
  <p:sldIdLst>
    <p:sldId id="346" r:id="rId3"/>
    <p:sldId id="289" r:id="rId4"/>
    <p:sldId id="294" r:id="rId5"/>
    <p:sldId id="350" r:id="rId6"/>
    <p:sldId id="351" r:id="rId7"/>
    <p:sldId id="352" r:id="rId8"/>
    <p:sldId id="353" r:id="rId9"/>
    <p:sldId id="354" r:id="rId10"/>
    <p:sldId id="358" r:id="rId11"/>
    <p:sldId id="347" r:id="rId12"/>
    <p:sldId id="367" r:id="rId13"/>
    <p:sldId id="381" r:id="rId14"/>
    <p:sldId id="382" r:id="rId15"/>
    <p:sldId id="383" r:id="rId16"/>
    <p:sldId id="362" r:id="rId17"/>
    <p:sldId id="363" r:id="rId18"/>
    <p:sldId id="364" r:id="rId19"/>
    <p:sldId id="365" r:id="rId20"/>
    <p:sldId id="366" r:id="rId21"/>
    <p:sldId id="361" r:id="rId22"/>
    <p:sldId id="345" r:id="rId23"/>
    <p:sldId id="263" r:id="rId24"/>
    <p:sldId id="335" r:id="rId25"/>
    <p:sldId id="337" r:id="rId26"/>
    <p:sldId id="336" r:id="rId27"/>
    <p:sldId id="341" r:id="rId28"/>
    <p:sldId id="338" r:id="rId29"/>
    <p:sldId id="342" r:id="rId30"/>
    <p:sldId id="343" r:id="rId31"/>
    <p:sldId id="344" r:id="rId32"/>
    <p:sldId id="262" r:id="rId33"/>
    <p:sldId id="302" r:id="rId34"/>
    <p:sldId id="264" r:id="rId35"/>
  </p:sldIdLst>
  <p:sldSz cx="9144000" cy="5143500" type="screen16x9"/>
  <p:notesSz cx="6858000" cy="9144000"/>
  <p:embeddedFontLst>
    <p:embeddedFont>
      <p:font typeface="Fira Sans Extra Condensed" panose="020B0604020202020204" charset="0"/>
      <p:regular r:id="rId37"/>
      <p:bold r:id="rId38"/>
    </p:embeddedFont>
    <p:embeddedFont>
      <p:font typeface="Nunito" panose="00000500000000000000" pitchFamily="2" charset="0"/>
      <p:regular r:id="rId39"/>
      <p:bold r:id="rId40"/>
      <p:italic r:id="rId41"/>
      <p:boldItalic r:id="rId42"/>
    </p:embeddedFont>
    <p:embeddedFont>
      <p:font typeface="Denk One" panose="020B0604020202020204" charset="0"/>
      <p:bold r:id="rId43"/>
      <p:boldItalic r:id="rId44"/>
    </p:embeddedFont>
    <p:embeddedFont>
      <p:font typeface="iCiel Cadena" panose="020B0604020202020204" charset="0"/>
      <p:bold r:id="rId45"/>
    </p:embeddedFont>
    <p:embeddedFont>
      <p:font typeface="Montserrat" panose="00000500000000000000" pitchFamily="2" charset="0"/>
      <p:regular r:id="rId46"/>
      <p:bold r:id="rId47"/>
      <p:italic r:id="rId48"/>
      <p:boldItalic r:id="rId49"/>
    </p:embeddedFont>
    <p:embeddedFont>
      <p:font typeface="Inconsolata" panose="020B0604020202020204" charset="0"/>
      <p:regular r:id="rId50"/>
    </p:embeddedFont>
    <p:embeddedFont>
      <p:font typeface="Poppins" panose="020B0604020202020204" charset="0"/>
      <p:regular r:id="rId51"/>
      <p:bold r:id="rId52"/>
      <p:italic r:id="rId53"/>
      <p:boldItalic r:id="rId54"/>
    </p:embeddedFont>
    <p:embeddedFont>
      <p:font typeface="Chewy" panose="020B0604020202020204" charset="0"/>
      <p:regular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1" d="100"/>
          <a:sy n="101" d="100"/>
        </p:scale>
        <p:origin x="876" y="1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theme" Target="theme/theme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5.fntdata"/><Relationship Id="rId54"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8.fntdata"/><Relationship Id="rId52"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a:xfrm>
            <a:off x="381000" y="685800"/>
            <a:ext cx="6096000" cy="3429000"/>
          </a:xfrm>
        </p:spPr>
      </p:sp>
      <p:sp>
        <p:nvSpPr>
          <p:cNvPr id="3" name="Text Placeholder 2"/>
          <p:cNvSpPr>
            <a:spLocks noGrp="1"/>
          </p:cNvSpPr>
          <p:nvPr>
            <p:ph type="body" idx="1"/>
          </p:nvPr>
        </p:nvSpPr>
        <p:spPr/>
        <p:txBody>
          <a:bodyPr/>
          <a:lstStyle/>
          <a:p>
            <a:r>
              <a:rPr lang="en-GB" altLang="en-US"/>
              <a:t>Chọn đáp án B. </a:t>
            </a:r>
          </a:p>
          <a:p>
            <a:r>
              <a:rPr lang="en-GB" altLang="en-US"/>
              <a:t>Nước chúng ta có rất nhiều phong cảnh đẹp, con người Việt Nam cũng hiền hòa và hăng say lao động. Mời các em đến với bài tập đọc hôm nay để hiểu thêm về điều đó!</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8577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21" Type="http://schemas.openxmlformats.org/officeDocument/2006/relationships/slideLayout" Target="../slideLayouts/slideLayout45.xml"/><Relationship Id="rId34" Type="http://schemas.openxmlformats.org/officeDocument/2006/relationships/slideLayout" Target="../slideLayouts/slideLayout58.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33" Type="http://schemas.openxmlformats.org/officeDocument/2006/relationships/slideLayout" Target="../slideLayouts/slideLayout57.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slideLayout" Target="../slideLayouts/slideLayout53.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32" Type="http://schemas.openxmlformats.org/officeDocument/2006/relationships/slideLayout" Target="../slideLayouts/slideLayout56.xml"/><Relationship Id="rId37" Type="http://schemas.openxmlformats.org/officeDocument/2006/relationships/image" Target="../media/image2.png"/><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36" Type="http://schemas.openxmlformats.org/officeDocument/2006/relationships/theme" Target="../theme/theme2.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31" Type="http://schemas.openxmlformats.org/officeDocument/2006/relationships/slideLayout" Target="../slideLayouts/slideLayout55.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 Id="rId30" Type="http://schemas.openxmlformats.org/officeDocument/2006/relationships/slideLayout" Target="../slideLayouts/slideLayout54.xml"/><Relationship Id="rId35" Type="http://schemas.openxmlformats.org/officeDocument/2006/relationships/slideLayout" Target="../slideLayouts/slideLayout59.xml"/><Relationship Id="rId8" Type="http://schemas.openxmlformats.org/officeDocument/2006/relationships/slideLayout" Target="../slideLayouts/slideLayout32.xml"/><Relationship Id="rId3"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6"/>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1" r:id="rId11"/>
    <p:sldLayoutId id="2147483662" r:id="rId12"/>
    <p:sldLayoutId id="2147483663" r:id="rId13"/>
    <p:sldLayoutId id="2147483664" r:id="rId14"/>
    <p:sldLayoutId id="2147483665" r:id="rId15"/>
    <p:sldLayoutId id="2147483666" r:id="rId16"/>
    <p:sldLayoutId id="2147483667" r:id="rId17"/>
    <p:sldLayoutId id="2147483669" r:id="rId18"/>
    <p:sldLayoutId id="2147483670" r:id="rId19"/>
    <p:sldLayoutId id="2147483671" r:id="rId20"/>
    <p:sldLayoutId id="2147483672" r:id="rId21"/>
    <p:sldLayoutId id="2147483673" r:id="rId22"/>
    <p:sldLayoutId id="2147483674" r:id="rId23"/>
    <p:sldLayoutId id="2147483675" r:id="rId2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16.png"/><Relationship Id="rId1" Type="http://schemas.openxmlformats.org/officeDocument/2006/relationships/slideLayout" Target="../slideLayouts/slideLayout5.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11.xml"/><Relationship Id="rId4" Type="http://schemas.openxmlformats.org/officeDocument/2006/relationships/image" Target="../media/image22.jpeg"/></Relationships>
</file>

<file path=ppt/slides/_rels/slide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24.jpe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11.xml"/><Relationship Id="rId5" Type="http://schemas.openxmlformats.org/officeDocument/2006/relationships/image" Target="../media/image26.jpeg"/><Relationship Id="rId4" Type="http://schemas.openxmlformats.org/officeDocument/2006/relationships/image" Target="../media/image50.svg"/></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27.jpeg"/><Relationship Id="rId4" Type="http://schemas.openxmlformats.org/officeDocument/2006/relationships/image" Target="../media/image50.sv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11.xml"/><Relationship Id="rId5" Type="http://schemas.openxmlformats.org/officeDocument/2006/relationships/image" Target="../media/image28.jpeg"/><Relationship Id="rId4" Type="http://schemas.openxmlformats.org/officeDocument/2006/relationships/image" Target="../media/image50.sv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8.svg"/></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62.svg"/><Relationship Id="rId4" Type="http://schemas.openxmlformats.org/officeDocument/2006/relationships/image" Target="../media/image32.png"/></Relationships>
</file>

<file path=ppt/slides/_rels/slide2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6.xml"/><Relationship Id="rId4" Type="http://schemas.openxmlformats.org/officeDocument/2006/relationships/image" Target="../media/image64.svg"/></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5.xml"/><Relationship Id="rId5" Type="http://schemas.openxmlformats.org/officeDocument/2006/relationships/image" Target="../media/image68.svg"/><Relationship Id="rId4" Type="http://schemas.openxmlformats.org/officeDocument/2006/relationships/image" Target="../media/image36.png"/></Relationships>
</file>

<file path=ppt/slides/_rels/slide2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5.xml"/><Relationship Id="rId4" Type="http://schemas.openxmlformats.org/officeDocument/2006/relationships/image" Target="../media/image39.jpeg"/></Relationships>
</file>

<file path=ppt/slides/_rels/slide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7.jpeg"/><Relationship Id="rId7" Type="http://schemas.openxmlformats.org/officeDocument/2006/relationships/image" Target="../media/image11.png"/><Relationship Id="rId2" Type="http://schemas.openxmlformats.org/officeDocument/2006/relationships/slideLayout" Target="../slideLayouts/slideLayout35.xml"/><Relationship Id="rId1" Type="http://schemas.openxmlformats.org/officeDocument/2006/relationships/tags" Target="../tags/tag1.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40.png"/><Relationship Id="rId1" Type="http://schemas.openxmlformats.org/officeDocument/2006/relationships/slideLayout" Target="../slideLayouts/slideLayout5.xml"/><Relationship Id="rId5" Type="http://schemas.openxmlformats.org/officeDocument/2006/relationships/image" Target="../media/image75.svg"/><Relationship Id="rId4" Type="http://schemas.openxmlformats.org/officeDocument/2006/relationships/image" Target="../media/image41.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77.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Layout" Target="../slideLayouts/slideLayout5.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p:cNvPicPr>
            <a:picLocks noChangeAspect="1"/>
          </p:cNvPicPr>
          <p:nvPr/>
        </p:nvPicPr>
        <p:blipFill>
          <a:blip r:embed="rId3"/>
          <a:stretch>
            <a:fillRect/>
          </a:stretch>
        </p:blipFill>
        <p:spPr>
          <a:xfrm>
            <a:off x="828527" y="1368242"/>
            <a:ext cx="7600950" cy="1619250"/>
          </a:xfrm>
          <a:prstGeom prst="rect">
            <a:avLst/>
          </a:prstGeom>
        </p:spPr>
      </p:pic>
      <p:pic>
        <p:nvPicPr>
          <p:cNvPr id="6" name="Picture 5"/>
          <p:cNvPicPr>
            <a:picLocks noChangeAspect="1"/>
          </p:cNvPicPr>
          <p:nvPr/>
        </p:nvPicPr>
        <p:blipFill>
          <a:blip r:embed="rId4"/>
          <a:stretch>
            <a:fillRect/>
          </a:stretch>
        </p:blipFill>
        <p:spPr>
          <a:xfrm>
            <a:off x="2916555" y="481965"/>
            <a:ext cx="3228975" cy="8667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1"/>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flipH="1" flipV="1">
            <a:off x="412115" y="1604645"/>
            <a:ext cx="5798185" cy="2654935"/>
          </a:xfrm>
          <a:prstGeom prst="rect">
            <a:avLst/>
          </a:prstGeom>
        </p:spPr>
      </p:pic>
      <p:sp>
        <p:nvSpPr>
          <p:cNvPr id="7" name="Text Box 6"/>
          <p:cNvSpPr txBox="1"/>
          <p:nvPr/>
        </p:nvSpPr>
        <p:spPr>
          <a:xfrm>
            <a:off x="861253" y="2671127"/>
            <a:ext cx="4975004" cy="521970"/>
          </a:xfrm>
          <a:prstGeom prst="rect">
            <a:avLst/>
          </a:prstGeom>
          <a:noFill/>
        </p:spPr>
        <p:txBody>
          <a:bodyPr wrap="square" rtlCol="0" anchor="t">
            <a:spAutoFit/>
          </a:bodyPr>
          <a:lstStyle/>
          <a:p>
            <a:r>
              <a:rPr lang="en-GB" altLang="en-US" sz="2800" b="1">
                <a:solidFill>
                  <a:schemeClr val="bg1"/>
                </a:solidFill>
                <a:sym typeface="+mn-ea"/>
              </a:rPr>
              <a:t>Mời bạn cùng xem video! </a:t>
            </a:r>
          </a:p>
        </p:txBody>
      </p:sp>
      <p:pic>
        <p:nvPicPr>
          <p:cNvPr id="36" name="图片 35"/>
          <p:cNvPicPr>
            <a:picLocks noChangeAspect="1"/>
          </p:cNvPicPr>
          <p:nvPr/>
        </p:nvPicPr>
        <p:blipFill>
          <a:blip r:embed="rId4" cstate="screen"/>
          <a:stretch>
            <a:fillRect/>
          </a:stretch>
        </p:blipFill>
        <p:spPr>
          <a:xfrm>
            <a:off x="3803650" y="0"/>
            <a:ext cx="3644900" cy="522986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lip.Trước cổng trời. Tuần 8">
            <a:hlinkClick r:id="" action="ppaction://media"/>
          </p:cNvPr>
          <p:cNvPicPr/>
          <p:nvPr>
            <a:videoFile r:link="rId2"/>
            <p:extLst>
              <p:ext uri="{DAA4B4D4-6D71-4841-9C94-3DE7FCFB9230}">
                <p14:media xmlns:p14="http://schemas.microsoft.com/office/powerpoint/2010/main" r:embed="rId1"/>
              </p:ext>
            </p:extLst>
          </p:nvPr>
        </p:nvPicPr>
        <p:blipFill>
          <a:blip r:embed="rId4"/>
          <a:stretch>
            <a:fillRect/>
          </a:stretch>
        </p:blipFill>
        <p:spPr>
          <a:xfrm>
            <a:off x="-635" y="0"/>
            <a:ext cx="9144635"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video>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lstStyle/>
          <a:p>
            <a:pPr algn="ctr"/>
            <a:r>
              <a:rPr lang="en-GB" altLang="en-US" sz="3600" b="1">
                <a:ln/>
                <a:solidFill>
                  <a:schemeClr val="accent2"/>
                </a:solidFill>
                <a:effectLst>
                  <a:outerShdw blurRad="38100" dist="25400" dir="5400000" algn="ctr" rotWithShape="0">
                    <a:srgbClr val="6E747A">
                      <a:alpha val="43000"/>
                    </a:srgbClr>
                  </a:outerShdw>
                </a:effectLst>
              </a:rPr>
              <a:t>Khung cảnh em vừa xem </a:t>
            </a:r>
          </a:p>
          <a:p>
            <a:pPr algn="ctr"/>
            <a:r>
              <a:rPr lang="en-GB" altLang="en-US" sz="3600" b="1">
                <a:ln/>
                <a:solidFill>
                  <a:schemeClr val="accent2"/>
                </a:solidFill>
                <a:effectLst>
                  <a:outerShdw blurRad="38100" dist="25400" dir="5400000" algn="ctr" rotWithShape="0">
                    <a:srgbClr val="6E747A">
                      <a:alpha val="43000"/>
                    </a:srgbClr>
                  </a:outerShdw>
                </a:effectLst>
              </a:rPr>
              <a:t>ở vùng nào của đất nước ta?</a:t>
            </a: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A. Vùng đồng bằng</a:t>
            </a:r>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B. Vùng đồi, núi</a:t>
            </a:r>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C. Vùng biển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outVertical)">
                                      <p:cBhvr>
                                        <p:cTn id="19" dur="500"/>
                                        <p:tgtEl>
                                          <p:spTgt spid="10"/>
                                        </p:tgtEl>
                                      </p:cBhvr>
                                    </p:animEffect>
                                  </p:childTnLst>
                                </p:cTn>
                              </p:par>
                              <p:par>
                                <p:cTn id="20" presetID="16" presetClass="entr" presetSubtype="37" fill="hold" grpId="0" nodeType="withEffect">
                                  <p:stCondLst>
                                    <p:cond delay="0"/>
                                  </p:stCondLst>
                                  <p:iterate type="lt">
                                    <p:tmPct val="0"/>
                                  </p:iterate>
                                  <p:childTnLst>
                                    <p:set>
                                      <p:cBhvr>
                                        <p:cTn id="21" dur="1" fill="hold">
                                          <p:stCondLst>
                                            <p:cond delay="0"/>
                                          </p:stCondLst>
                                        </p:cTn>
                                        <p:tgtEl>
                                          <p:spTgt spid="11"/>
                                        </p:tgtEl>
                                        <p:attrNameLst>
                                          <p:attrName>style.visibility</p:attrName>
                                        </p:attrNameLst>
                                      </p:cBhvr>
                                      <p:to>
                                        <p:strVal val="visible"/>
                                      </p:to>
                                    </p:set>
                                    <p:animEffect transition="in" filter="barn(outVertical)">
                                      <p:cBhvr>
                                        <p:cTn id="22" dur="500"/>
                                        <p:tgtEl>
                                          <p:spTgt spid="11"/>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out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32" presetClass="emph" presetSubtype="0" fill="hold" grpId="1" nodeType="clickEffect">
                                  <p:stCondLst>
                                    <p:cond delay="0"/>
                                  </p:stCondLst>
                                  <p:iterate type="lt">
                                    <p:tmPct val="0"/>
                                  </p:iterate>
                                  <p:childTnLst>
                                    <p:animRot by="120000">
                                      <p:cBhvr>
                                        <p:cTn id="29" dur="100" fill="hold">
                                          <p:stCondLst>
                                            <p:cond delay="0"/>
                                          </p:stCondLst>
                                        </p:cTn>
                                        <p:tgtEl>
                                          <p:spTgt spid="11"/>
                                        </p:tgtEl>
                                        <p:attrNameLst>
                                          <p:attrName>r</p:attrName>
                                        </p:attrNameLst>
                                      </p:cBhvr>
                                    </p:animRot>
                                    <p:animRot by="-240000">
                                      <p:cBhvr>
                                        <p:cTn id="30" dur="200" fill="hold">
                                          <p:stCondLst>
                                            <p:cond delay="200"/>
                                          </p:stCondLst>
                                        </p:cTn>
                                        <p:tgtEl>
                                          <p:spTgt spid="11"/>
                                        </p:tgtEl>
                                        <p:attrNameLst>
                                          <p:attrName>r</p:attrName>
                                        </p:attrNameLst>
                                      </p:cBhvr>
                                    </p:animRot>
                                    <p:animRot by="240000">
                                      <p:cBhvr>
                                        <p:cTn id="31" dur="200" fill="hold">
                                          <p:stCondLst>
                                            <p:cond delay="400"/>
                                          </p:stCondLst>
                                        </p:cTn>
                                        <p:tgtEl>
                                          <p:spTgt spid="11"/>
                                        </p:tgtEl>
                                        <p:attrNameLst>
                                          <p:attrName>r</p:attrName>
                                        </p:attrNameLst>
                                      </p:cBhvr>
                                    </p:animRot>
                                    <p:animRot by="-240000">
                                      <p:cBhvr>
                                        <p:cTn id="32" dur="200" fill="hold">
                                          <p:stCondLst>
                                            <p:cond delay="600"/>
                                          </p:stCondLst>
                                        </p:cTn>
                                        <p:tgtEl>
                                          <p:spTgt spid="11"/>
                                        </p:tgtEl>
                                        <p:attrNameLst>
                                          <p:attrName>r</p:attrName>
                                        </p:attrNameLst>
                                      </p:cBhvr>
                                    </p:animRot>
                                    <p:animRot by="120000">
                                      <p:cBhvr>
                                        <p:cTn id="33" dur="200" fill="hold">
                                          <p:stCondLst>
                                            <p:cond delay="800"/>
                                          </p:stCondLst>
                                        </p:cTn>
                                        <p:tgtEl>
                                          <p:spTgt spid="11"/>
                                        </p:tgtEl>
                                        <p:attrNameLst>
                                          <p:attrName>r</p:attrName>
                                        </p:attrNameLst>
                                      </p:cBhvr>
                                    </p:animRot>
                                  </p:childTnLst>
                                </p:cTn>
                              </p:par>
                              <p:par>
                                <p:cTn id="34" presetID="10" presetClass="exit" presetSubtype="0" fill="hold" grpId="1" nodeType="withEffect">
                                  <p:stCondLst>
                                    <p:cond delay="0"/>
                                  </p:stCondLst>
                                  <p:childTnLst>
                                    <p:animEffect transition="out" filter="fade">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gtEl>
                                      </p:cBhvr>
                                    </p:animEffect>
                                    <p:set>
                                      <p:cBhvr>
                                        <p:cTn id="39"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0" grpId="1" animBg="1"/>
      <p:bldP spid="11" grpId="0" animBg="1"/>
      <p:bldP spid="11" grpId="1" animBg="1"/>
      <p:bldP spid="12" grpId="0" animBg="1"/>
      <p:bldP spid="1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extLst>
      <p:ext uri="{BB962C8B-B14F-4D97-AF65-F5344CB8AC3E}">
        <p14:creationId xmlns:p14="http://schemas.microsoft.com/office/powerpoint/2010/main" val="3159039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Title 3"/>
          <p:cNvSpPr>
            <a:spLocks noGrp="1"/>
          </p:cNvSpPr>
          <p:nvPr>
            <p:ph type="ctrTitle" idx="2"/>
          </p:nvPr>
        </p:nvSpPr>
        <p:spPr/>
        <p:txBody>
          <a:bodyPr/>
          <a:lstStyle/>
          <a:p>
            <a:endParaRPr lang="en-US"/>
          </a:p>
        </p:txBody>
      </p:sp>
      <p:sp>
        <p:nvSpPr>
          <p:cNvPr id="5" name="Subtitle 4"/>
          <p:cNvSpPr>
            <a:spLocks noGrp="1"/>
          </p:cNvSpPr>
          <p:nvPr>
            <p:ph type="subTitle" idx="3"/>
          </p:nvPr>
        </p:nvSpPr>
        <p:spPr/>
        <p:txBody>
          <a:bodyPr/>
          <a:lstStyle/>
          <a:p>
            <a:endParaRPr lang="en-US"/>
          </a:p>
        </p:txBody>
      </p:sp>
      <p:sp>
        <p:nvSpPr>
          <p:cNvPr id="6" name="Title 5"/>
          <p:cNvSpPr>
            <a:spLocks noGrp="1"/>
          </p:cNvSpPr>
          <p:nvPr>
            <p:ph type="title" idx="4"/>
          </p:nvPr>
        </p:nvSpPr>
        <p:spPr/>
        <p:txBody>
          <a:bodyPr/>
          <a:lstStyle/>
          <a:p>
            <a:endParaRPr lang="en-US"/>
          </a:p>
        </p:txBody>
      </p:sp>
    </p:spTree>
    <p:extLst>
      <p:ext uri="{BB962C8B-B14F-4D97-AF65-F5344CB8AC3E}">
        <p14:creationId xmlns:p14="http://schemas.microsoft.com/office/powerpoint/2010/main" val="19083129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val="20000"/>
                    </a:ext>
                  </a:extLst>
                </a:gridCol>
                <a:gridCol w="814705">
                  <a:extLst>
                    <a:ext uri="{9D8B030D-6E8A-4147-A177-3AD203B41FA5}">
                      <a16:colId xmlns:a16="http://schemas.microsoft.com/office/drawing/2014/main" val="20001"/>
                    </a:ext>
                  </a:extLst>
                </a:gridCol>
                <a:gridCol w="1164590">
                  <a:extLst>
                    <a:ext uri="{9D8B030D-6E8A-4147-A177-3AD203B41FA5}">
                      <a16:colId xmlns:a16="http://schemas.microsoft.com/office/drawing/2014/main" val="20002"/>
                    </a:ext>
                  </a:extLst>
                </a:gridCol>
                <a:gridCol w="1115060">
                  <a:extLst>
                    <a:ext uri="{9D8B030D-6E8A-4147-A177-3AD203B41FA5}">
                      <a16:colId xmlns:a16="http://schemas.microsoft.com/office/drawing/2014/main"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val="1528904666"/>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val="20000"/>
                    </a:ext>
                  </a:extLst>
                </a:gridCol>
                <a:gridCol w="927100">
                  <a:extLst>
                    <a:ext uri="{9D8B030D-6E8A-4147-A177-3AD203B41FA5}">
                      <a16:colId xmlns:a16="http://schemas.microsoft.com/office/drawing/2014/main" val="20001"/>
                    </a:ext>
                  </a:extLst>
                </a:gridCol>
                <a:gridCol w="1325245">
                  <a:extLst>
                    <a:ext uri="{9D8B030D-6E8A-4147-A177-3AD203B41FA5}">
                      <a16:colId xmlns:a16="http://schemas.microsoft.com/office/drawing/2014/main" val="20002"/>
                    </a:ext>
                  </a:extLst>
                </a:gridCol>
                <a:gridCol w="1270000">
                  <a:extLst>
                    <a:ext uri="{9D8B030D-6E8A-4147-A177-3AD203B41FA5}">
                      <a16:colId xmlns:a16="http://schemas.microsoft.com/office/drawing/2014/main"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val="20000"/>
                    </a:ext>
                  </a:extLst>
                </a:gridCol>
                <a:gridCol w="615315">
                  <a:extLst>
                    <a:ext uri="{9D8B030D-6E8A-4147-A177-3AD203B41FA5}">
                      <a16:colId xmlns:a16="http://schemas.microsoft.com/office/drawing/2014/main" val="20001"/>
                    </a:ext>
                  </a:extLst>
                </a:gridCol>
                <a:gridCol w="879475">
                  <a:extLst>
                    <a:ext uri="{9D8B030D-6E8A-4147-A177-3AD203B41FA5}">
                      <a16:colId xmlns:a16="http://schemas.microsoft.com/office/drawing/2014/main" val="20002"/>
                    </a:ext>
                  </a:extLst>
                </a:gridCol>
                <a:gridCol w="84137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val="20000"/>
                    </a:ext>
                  </a:extLst>
                </a:gridCol>
                <a:gridCol w="741045">
                  <a:extLst>
                    <a:ext uri="{9D8B030D-6E8A-4147-A177-3AD203B41FA5}">
                      <a16:colId xmlns:a16="http://schemas.microsoft.com/office/drawing/2014/main" val="20001"/>
                    </a:ext>
                  </a:extLst>
                </a:gridCol>
                <a:gridCol w="1059180">
                  <a:extLst>
                    <a:ext uri="{9D8B030D-6E8A-4147-A177-3AD203B41FA5}">
                      <a16:colId xmlns:a16="http://schemas.microsoft.com/office/drawing/2014/main" val="20002"/>
                    </a:ext>
                  </a:extLst>
                </a:gridCol>
                <a:gridCol w="1014730">
                  <a:extLst>
                    <a:ext uri="{9D8B030D-6E8A-4147-A177-3AD203B41FA5}">
                      <a16:colId xmlns:a16="http://schemas.microsoft.com/office/drawing/2014/main"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219"/>
                                        </p:tgtEl>
                                        <p:attrNameLst>
                                          <p:attrName>style.visibility</p:attrName>
                                        </p:attrNameLst>
                                      </p:cBhvr>
                                      <p:to>
                                        <p:strVal val="visible"/>
                                      </p:to>
                                    </p:set>
                                    <p:anim calcmode="lin" valueType="num">
                                      <p:cBhvr>
                                        <p:cTn id="20" dur="500" fill="hold"/>
                                        <p:tgtEl>
                                          <p:spTgt spid="219"/>
                                        </p:tgtEl>
                                        <p:attrNameLst>
                                          <p:attrName>ppt_w</p:attrName>
                                        </p:attrNameLst>
                                      </p:cBhvr>
                                      <p:tavLst>
                                        <p:tav tm="0">
                                          <p:val>
                                            <p:fltVal val="0"/>
                                          </p:val>
                                        </p:tav>
                                        <p:tav tm="100000">
                                          <p:val>
                                            <p:strVal val="#ppt_w"/>
                                          </p:val>
                                        </p:tav>
                                      </p:tavLst>
                                    </p:anim>
                                    <p:anim calcmode="lin" valueType="num">
                                      <p:cBhvr>
                                        <p:cTn id="21" dur="500" fill="hold"/>
                                        <p:tgtEl>
                                          <p:spTgt spid="219"/>
                                        </p:tgtEl>
                                        <p:attrNameLst>
                                          <p:attrName>ppt_h</p:attrName>
                                        </p:attrNameLst>
                                      </p:cBhvr>
                                      <p:tavLst>
                                        <p:tav tm="0">
                                          <p:val>
                                            <p:fltVal val="0"/>
                                          </p:val>
                                        </p:tav>
                                        <p:tav tm="100000">
                                          <p:val>
                                            <p:strVal val="#ppt_h"/>
                                          </p:val>
                                        </p:tav>
                                      </p:tavLst>
                                    </p:anim>
                                    <p:animEffect transition="in" filter="fade">
                                      <p:cBhvr>
                                        <p:cTn id="2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ln/>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a:t>3. Trong những cảnh vật được miêu tả, em thích nhất cảnh nào? Vì sao? </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3015159" y="2161084"/>
            <a:ext cx="3556635" cy="2912110"/>
          </a:xfrm>
          <a:prstGeom prst="rect">
            <a:avLst/>
          </a:prstGeom>
        </p:spPr>
      </p:pic>
      <p:sp>
        <p:nvSpPr>
          <p:cNvPr id="5" name="Text Box 4"/>
          <p:cNvSpPr txBox="1"/>
          <p:nvPr/>
        </p:nvSpPr>
        <p:spPr>
          <a:xfrm>
            <a:off x="3015159" y="1263442"/>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93875" y="1709420"/>
            <a:ext cx="5921375" cy="2245360"/>
          </a:xfrm>
          <a:prstGeom prst="rect">
            <a:avLst/>
          </a:prstGeom>
          <a:noFill/>
          <a:ln w="9525">
            <a:noFill/>
          </a:ln>
        </p:spPr>
        <p:txBody>
          <a:bodyPr wrap="square">
            <a:spAutoFit/>
          </a:bodyPr>
          <a:lstStyle/>
          <a:p>
            <a:pPr marL="0" indent="0" algn="just"/>
            <a:r>
              <a:rPr lang="en-US" sz="2800" b="1">
                <a:solidFill>
                  <a:srgbClr val="000000"/>
                </a:solidFill>
                <a:latin typeface="Times New Roman" panose="02020603050405020304" charset="0"/>
              </a:rPr>
              <a:t>Ca ngợi vẻ đẹp cuộc sống trên miền núi cao, nơi có thiên nhiên thơ mộng, khoáng đạt, trong lành cùng những con người chịu thương, chịu khó, hăng say lao động làm đẹp quê hương</a:t>
            </a:r>
            <a:r>
              <a:rPr lang="en-GB" altLang="en-US" sz="2800" b="1">
                <a:solidFill>
                  <a:srgbClr val="000000"/>
                </a:solidFill>
                <a:latin typeface="Times New Roman" panose="02020603050405020304" charset="0"/>
              </a:rPr>
              <a:t>.</a:t>
            </a:r>
            <a:r>
              <a:rPr lang="en-US" sz="2800" b="1">
                <a:solidFill>
                  <a:srgbClr val="000000"/>
                </a:solidFill>
                <a:latin typeface="Times New Roman" panose="02020603050405020304" charset="0"/>
              </a:rPr>
              <a:t> </a:t>
            </a:r>
            <a:endParaRPr lang="en-US" altLang="en-US" sz="2800" b="1">
              <a:solidFill>
                <a:srgbClr val="000000"/>
              </a:solidFill>
              <a:latin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a:latin typeface="iCiel Cadena" panose="02000503000000020004" pitchFamily="2" charset="0"/>
                <a:cs typeface="+mn-lt"/>
              </a:rPr>
              <a:t>Luyện đọc diễn cảm</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25"/>
                                        </p:tgtEl>
                                        <p:attrNameLst>
                                          <p:attrName>style.visibility</p:attrName>
                                        </p:attrNameLst>
                                      </p:cBhvr>
                                      <p:to>
                                        <p:strVal val="visible"/>
                                      </p:to>
                                    </p:set>
                                    <p:animEffect transition="in" filter="fade">
                                      <p:cBhvr>
                                        <p:cTn id="7" dur="1000"/>
                                        <p:tgtEl>
                                          <p:spTgt spid="9325"/>
                                        </p:tgtEl>
                                      </p:cBhvr>
                                    </p:animEffect>
                                    <p:anim calcmode="lin" valueType="num">
                                      <p:cBhvr>
                                        <p:cTn id="8" dur="1000" fill="hold"/>
                                        <p:tgtEl>
                                          <p:spTgt spid="9325"/>
                                        </p:tgtEl>
                                        <p:attrNameLst>
                                          <p:attrName>ppt_x</p:attrName>
                                        </p:attrNameLst>
                                      </p:cBhvr>
                                      <p:tavLst>
                                        <p:tav tm="0">
                                          <p:val>
                                            <p:strVal val="#ppt_x"/>
                                          </p:val>
                                        </p:tav>
                                        <p:tav tm="100000">
                                          <p:val>
                                            <p:strVal val="#ppt_x"/>
                                          </p:val>
                                        </p:tav>
                                      </p:tavLst>
                                    </p:anim>
                                    <p:anim calcmode="lin" valueType="num">
                                      <p:cBhvr>
                                        <p:cTn id="9" dur="1000" fill="hold"/>
                                        <p:tgtEl>
                                          <p:spTgt spid="932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27"/>
                                        </p:tgtEl>
                                        <p:attrNameLst>
                                          <p:attrName>style.visibility</p:attrName>
                                        </p:attrNameLst>
                                      </p:cBhvr>
                                      <p:to>
                                        <p:strVal val="visible"/>
                                      </p:to>
                                    </p:set>
                                    <p:animEffect transition="in" filter="fade">
                                      <p:cBhvr>
                                        <p:cTn id="12" dur="1000"/>
                                        <p:tgtEl>
                                          <p:spTgt spid="9327"/>
                                        </p:tgtEl>
                                      </p:cBhvr>
                                    </p:animEffect>
                                    <p:anim calcmode="lin" valueType="num">
                                      <p:cBhvr>
                                        <p:cTn id="13" dur="1000" fill="hold"/>
                                        <p:tgtEl>
                                          <p:spTgt spid="9327"/>
                                        </p:tgtEl>
                                        <p:attrNameLst>
                                          <p:attrName>ppt_x</p:attrName>
                                        </p:attrNameLst>
                                      </p:cBhvr>
                                      <p:tavLst>
                                        <p:tav tm="0">
                                          <p:val>
                                            <p:strVal val="#ppt_x"/>
                                          </p:val>
                                        </p:tav>
                                        <p:tav tm="100000">
                                          <p:val>
                                            <p:strVal val="#ppt_x"/>
                                          </p:val>
                                        </p:tav>
                                      </p:tavLst>
                                    </p:anim>
                                    <p:anim calcmode="lin" valueType="num">
                                      <p:cBhvr>
                                        <p:cTn id="14" dur="1000" fill="hold"/>
                                        <p:tgtEl>
                                          <p:spTgt spid="93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083"/>
                                        </p:tgtEl>
                                        <p:attrNameLst>
                                          <p:attrName>style.visibility</p:attrName>
                                        </p:attrNameLst>
                                      </p:cBhvr>
                                      <p:to>
                                        <p:strVal val="visible"/>
                                      </p:to>
                                    </p:set>
                                    <p:anim calcmode="lin" valueType="num">
                                      <p:cBhvr>
                                        <p:cTn id="7" dur="1000" fill="hold"/>
                                        <p:tgtEl>
                                          <p:spTgt spid="9083"/>
                                        </p:tgtEl>
                                        <p:attrNameLst>
                                          <p:attrName>ppt_w</p:attrName>
                                        </p:attrNameLst>
                                      </p:cBhvr>
                                      <p:tavLst>
                                        <p:tav tm="0">
                                          <p:val>
                                            <p:fltVal val="0"/>
                                          </p:val>
                                        </p:tav>
                                        <p:tav tm="100000">
                                          <p:val>
                                            <p:strVal val="#ppt_w"/>
                                          </p:val>
                                        </p:tav>
                                      </p:tavLst>
                                    </p:anim>
                                    <p:anim calcmode="lin" valueType="num">
                                      <p:cBhvr>
                                        <p:cTn id="8" dur="1000" fill="hold"/>
                                        <p:tgtEl>
                                          <p:spTgt spid="9083"/>
                                        </p:tgtEl>
                                        <p:attrNameLst>
                                          <p:attrName>ppt_h</p:attrName>
                                        </p:attrNameLst>
                                      </p:cBhvr>
                                      <p:tavLst>
                                        <p:tav tm="0">
                                          <p:val>
                                            <p:fltVal val="0"/>
                                          </p:val>
                                        </p:tav>
                                        <p:tav tm="100000">
                                          <p:val>
                                            <p:strVal val="#ppt_h"/>
                                          </p:val>
                                        </p:tav>
                                      </p:tavLst>
                                    </p:anim>
                                    <p:anim calcmode="lin" valueType="num">
                                      <p:cBhvr>
                                        <p:cTn id="9" dur="1000" fill="hold"/>
                                        <p:tgtEl>
                                          <p:spTgt spid="9083"/>
                                        </p:tgtEl>
                                        <p:attrNameLst>
                                          <p:attrName>style.rotation</p:attrName>
                                        </p:attrNameLst>
                                      </p:cBhvr>
                                      <p:tavLst>
                                        <p:tav tm="0">
                                          <p:val>
                                            <p:fltVal val="90"/>
                                          </p:val>
                                        </p:tav>
                                        <p:tav tm="100000">
                                          <p:val>
                                            <p:fltVal val="0"/>
                                          </p:val>
                                        </p:tav>
                                      </p:tavLst>
                                    </p:anim>
                                    <p:animEffect transition="in" filter="fade">
                                      <p:cBhvr>
                                        <p:cTn id="10" dur="1000"/>
                                        <p:tgtEl>
                                          <p:spTgt spid="9083"/>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861156" y="1381766"/>
            <a:ext cx="5746115" cy="4190314"/>
          </a:xfrm>
          <a:prstGeom prst="rect">
            <a:avLst/>
          </a:prstGeom>
          <a:noFill/>
        </p:spPr>
        <p:txBody>
          <a:bodyPr wrap="square" rtlCol="0" anchor="t">
            <a:spAutoFit/>
          </a:bodyPr>
          <a:lstStyle/>
          <a:p>
            <a:pPr>
              <a:lnSpc>
                <a:spcPct val="150000"/>
              </a:lnSpc>
            </a:pPr>
            <a:r>
              <a:rPr lang="en-GB" altLang="en-US" sz="2000" b="1">
                <a:sym typeface="+mn-ea"/>
              </a:rPr>
              <a:t>      A. Vì có những con mang vàng hệt như màu lá khộp đang ăn cỏ non.</a:t>
            </a:r>
            <a:endParaRPr lang="en-GB" altLang="en-US" sz="2000" b="1"/>
          </a:p>
          <a:p>
            <a:pPr>
              <a:lnSpc>
                <a:spcPct val="150000"/>
              </a:lnSpc>
            </a:pPr>
            <a:r>
              <a:rPr lang="en-GB" altLang="en-US" sz="2000" b="1">
                <a:sym typeface="+mn-ea"/>
              </a:rPr>
              <a:t>      B. Vì có sự kết hợp của lá vàng, những con mang vàng và sắc nắng vàng trong không gian rộng lớn của khu rừng.</a:t>
            </a:r>
            <a:endParaRPr lang="en-GB" altLang="en-US" sz="2000" b="1"/>
          </a:p>
          <a:p>
            <a:pPr>
              <a:lnSpc>
                <a:spcPct val="150000"/>
              </a:lnSpc>
            </a:pPr>
            <a:r>
              <a:rPr lang="en-GB" altLang="en-US" sz="2000" b="1">
                <a:sym typeface="+mn-ea"/>
              </a:rPr>
              <a:t>      C. Vì có lá úa vàng như cảnh vật mùa thu.</a:t>
            </a:r>
            <a:endParaRPr lang="en-GB" altLang="en-US" sz="2000" b="1"/>
          </a:p>
          <a:p>
            <a:pPr>
              <a:lnSpc>
                <a:spcPct val="150000"/>
              </a:lnSpc>
            </a:pPr>
            <a:r>
              <a:rPr lang="en-GB" altLang="en-US" sz="2000" b="1">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a:t> </a:t>
            </a:r>
            <a:r>
              <a:rPr lang="en-GB" altLang="en-US" sz="2400" b="1">
                <a:sym typeface="+mn-ea"/>
              </a:rPr>
              <a:t>      </a:t>
            </a:r>
            <a:r>
              <a:rPr lang="en-GB" altLang="en-US" sz="2400" b="1"/>
              <a:t>A. Vẻ đẹp kì ảo, lãng mạn như trong truyện cổ tích</a:t>
            </a:r>
          </a:p>
          <a:p>
            <a:pPr algn="l">
              <a:lnSpc>
                <a:spcPct val="150000"/>
              </a:lnSpc>
              <a:buSzTx/>
            </a:pPr>
            <a:r>
              <a:rPr lang="en-GB" altLang="en-US" sz="2400" b="1">
                <a:sym typeface="+mn-ea"/>
              </a:rPr>
              <a:t>      </a:t>
            </a:r>
            <a:r>
              <a:rPr lang="en-GB" altLang="en-US" sz="2400" b="1"/>
              <a:t>B. Cảnh rừng trở nên sống động, đầy những điều thú vị, bất ngờ.</a:t>
            </a:r>
          </a:p>
          <a:p>
            <a:pPr algn="l">
              <a:lnSpc>
                <a:spcPct val="150000"/>
              </a:lnSpc>
              <a:buSzTx/>
            </a:pPr>
            <a:r>
              <a:rPr lang="en-GB" altLang="en-US" sz="2400" b="1">
                <a:sym typeface="+mn-ea"/>
              </a:rPr>
              <a:t>      </a:t>
            </a:r>
            <a:r>
              <a:rPr lang="en-GB" altLang="en-US" sz="2400" b="1"/>
              <a:t>C. Cảnh rừng trở nên bất ngờ, kì vĩ</a:t>
            </a:r>
          </a:p>
          <a:p>
            <a:pPr algn="l">
              <a:lnSpc>
                <a:spcPct val="150000"/>
              </a:lnSpc>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ln/>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ln/>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76</TotalTime>
  <Words>850</Words>
  <Application>Microsoft Office PowerPoint</Application>
  <PresentationFormat>On-screen Show (16:9)</PresentationFormat>
  <Paragraphs>87</Paragraphs>
  <Slides>33</Slides>
  <Notes>24</Notes>
  <HiddenSlides>0</HiddenSlides>
  <MMClips>1</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33</vt:i4>
      </vt:variant>
    </vt:vector>
  </HeadingPairs>
  <TitlesOfParts>
    <vt:vector size="48" baseType="lpstr">
      <vt:lpstr>Arial</vt:lpstr>
      <vt:lpstr>Fira Sans Extra Condensed</vt:lpstr>
      <vt:lpstr>Nunito</vt:lpstr>
      <vt:lpstr>Denk One</vt:lpstr>
      <vt:lpstr>Maven Pro</vt:lpstr>
      <vt:lpstr>iCiel Cadena</vt:lpstr>
      <vt:lpstr>Montserrat</vt:lpstr>
      <vt:lpstr>Inconsolata</vt:lpstr>
      <vt:lpstr>Catamaran</vt:lpstr>
      <vt:lpstr>Poppins</vt:lpstr>
      <vt:lpstr>Chewy</vt:lpstr>
      <vt:lpstr>Times New Roman</vt:lpstr>
      <vt:lpstr>Chau Philomene One</vt:lpstr>
      <vt:lpstr>Reforestation Project Proposal  by Slidesgo</vt:lpstr>
      <vt:lpstr>Language Arts Subject for Middle School - 6th Grade: Vocabulary Skills by Slidesgo</vt:lpstr>
      <vt:lpstr>PowerPoint Presentation</vt:lpstr>
      <vt:lpstr>PowerPoint Presentation</vt:lpstr>
      <vt:lpstr>PowerPoint Presentation</vt:lpstr>
      <vt:lpstr>Những khu rừng xanh mát rất có ích. Nhưng hiện nay chúng đã bị tàn phá. Các em hãy cùng nhau trồng cây qua trò chơi sau nha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Chú thích</vt:lpstr>
      <vt:lpstr>PowerPoint Presentation</vt:lpstr>
      <vt:lpstr>Giải nghĩa từ</vt:lpstr>
      <vt:lpstr>Giải nghĩa từ</vt:lpstr>
      <vt:lpstr>Giải nghĩa từ</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ASUS</cp:lastModifiedBy>
  <cp:revision>16</cp:revision>
  <dcterms:created xsi:type="dcterms:W3CDTF">2021-10-12T05:19:01Z</dcterms:created>
  <dcterms:modified xsi:type="dcterms:W3CDTF">2023-11-29T03:32:33Z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