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  <p:sldMasterId id="2147483700" r:id="rId3"/>
  </p:sldMasterIdLst>
  <p:notesMasterIdLst>
    <p:notesMasterId r:id="rId15"/>
  </p:notesMasterIdLst>
  <p:sldIdLst>
    <p:sldId id="314" r:id="rId4"/>
    <p:sldId id="305" r:id="rId5"/>
    <p:sldId id="306" r:id="rId6"/>
    <p:sldId id="307" r:id="rId7"/>
    <p:sldId id="315" r:id="rId8"/>
    <p:sldId id="316" r:id="rId9"/>
    <p:sldId id="308" r:id="rId10"/>
    <p:sldId id="318" r:id="rId11"/>
    <p:sldId id="313" r:id="rId12"/>
    <p:sldId id="310" r:id="rId13"/>
    <p:sldId id="31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angolin" panose="020B0604020202020204" charset="0"/>
      <p:regular r:id="rId20"/>
    </p:embeddedFont>
    <p:embeddedFont>
      <p:font typeface="Baloo 2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1"/>
    <a:srgbClr val="FFFF93"/>
    <a:srgbClr val="FFDFB3"/>
    <a:srgbClr val="05A8E8"/>
    <a:srgbClr val="00A651"/>
    <a:srgbClr val="FFFF6D"/>
    <a:srgbClr val="BCE292"/>
    <a:srgbClr val="FF7C0A"/>
    <a:srgbClr val="E42428"/>
    <a:srgbClr val="1A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8140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326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3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03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5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96689" y="1213910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NẾP</a:t>
            </a:r>
            <a:r>
              <a:rPr lang="en-US" sz="4400" baseline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SỐNG ĐẸP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10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2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1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79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8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7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83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40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1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0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57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65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3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47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6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32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5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92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63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0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2800" baseline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ĐỀ 1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412581" y="349739"/>
            <a:ext cx="32698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GIỚI THIỆU VỀ MÌNH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2ABFF15-655C-4582-BD93-0E0D78D47BE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22/6/2022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159B8A-59DA-43EC-8D31-417E5BE6763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36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19ED9BB-C5C2-4D0B-BADC-05C391420FE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22/6/2022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17BEA6A-7083-41CE-B6AF-18CD83095C5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1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58783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954" y="1098395"/>
            <a:ext cx="5535795" cy="1084217"/>
          </a:xfrm>
        </p:spPr>
        <p:txBody>
          <a:bodyPr>
            <a:normAutofit fontScale="90000"/>
          </a:bodyPr>
          <a:lstStyle/>
          <a:p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vi-V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GIỮ GÌN NHÀ CỬA NGĂN NẮP, SẠCH SẼ</a:t>
            </a:r>
            <a:endParaRPr lang="en-US" alt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42099" y="2399443"/>
            <a:ext cx="5535795" cy="108421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altLang="vi-VN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TRẢI NGHIỆM</a:t>
            </a:r>
            <a:endParaRPr lang="en-US" alt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ClrTx/>
              <a:buFontTx/>
              <a:buNone/>
            </a:pPr>
            <a:endParaRPr lang="en-US" alt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ClrTx/>
              <a:buFontTx/>
              <a:buNone/>
            </a:pPr>
            <a:r>
              <a:rPr lang="en-US" altLang="vi-VN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vi-VN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2: GÓC HỌC TẬP ĐÁNG YÊU</a:t>
            </a:r>
            <a:endParaRPr lang="en-US" alt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611380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233" y="445082"/>
            <a:ext cx="7442376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A651"/>
                </a:solidFill>
              </a:rPr>
              <a:t>         </a:t>
            </a:r>
            <a:r>
              <a:rPr lang="en-US" sz="3200" b="1" dirty="0" err="1" smtClean="0">
                <a:solidFill>
                  <a:srgbClr val="05A8E8"/>
                </a:solidFill>
              </a:rPr>
              <a:t>Sinh</a:t>
            </a:r>
            <a:r>
              <a:rPr lang="en-US" sz="3200" b="1" dirty="0" smtClean="0">
                <a:solidFill>
                  <a:srgbClr val="05A8E8"/>
                </a:solidFill>
              </a:rPr>
              <a:t> </a:t>
            </a:r>
            <a:r>
              <a:rPr lang="en-US" sz="3200" b="1" err="1" smtClean="0">
                <a:solidFill>
                  <a:srgbClr val="05A8E8"/>
                </a:solidFill>
              </a:rPr>
              <a:t>hoạt</a:t>
            </a:r>
            <a:r>
              <a:rPr lang="en-US" sz="3200" b="1" smtClean="0">
                <a:solidFill>
                  <a:srgbClr val="05A8E8"/>
                </a:solidFill>
              </a:rPr>
              <a:t> </a:t>
            </a:r>
            <a:r>
              <a:rPr lang="en-US" sz="3200" b="1" smtClean="0">
                <a:solidFill>
                  <a:srgbClr val="05A8E8"/>
                </a:solidFill>
              </a:rPr>
              <a:t>lớp</a:t>
            </a:r>
            <a:r>
              <a:rPr lang="en-US" sz="3200" smtClean="0">
                <a:solidFill>
                  <a:srgbClr val="0070C0"/>
                </a:solidFill>
              </a:rPr>
              <a:t>: </a:t>
            </a:r>
            <a:r>
              <a:rPr lang="en-US" sz="3200" b="1" smtClean="0">
                <a:solidFill>
                  <a:srgbClr val="FF0000"/>
                </a:solidFill>
              </a:rPr>
              <a:t>Trưng </a:t>
            </a:r>
            <a:r>
              <a:rPr lang="en-US" sz="3200" b="1">
                <a:solidFill>
                  <a:srgbClr val="FF0000"/>
                </a:solidFill>
              </a:rPr>
              <a:t>bày tranh ảnh và giới thiệu về góc yêu thích của em ở </a:t>
            </a:r>
            <a:r>
              <a:rPr lang="en-US" sz="3200" b="1">
                <a:solidFill>
                  <a:srgbClr val="FF0000"/>
                </a:solidFill>
              </a:rPr>
              <a:t>nhà</a:t>
            </a:r>
            <a:r>
              <a:rPr lang="en-US" sz="3200" b="1" smtClean="0">
                <a:solidFill>
                  <a:srgbClr val="FF0000"/>
                </a:solidFill>
              </a:rPr>
              <a:t>.</a:t>
            </a:r>
            <a:endParaRPr lang="en-US" sz="3200" smtClean="0">
              <a:solidFill>
                <a:srgbClr val="FF0000"/>
              </a:solidFill>
            </a:endParaRPr>
          </a:p>
          <a:p>
            <a:endParaRPr lang="en-US" sz="2400" smtClean="0"/>
          </a:p>
          <a:p>
            <a:r>
              <a:rPr lang="en-US" sz="3200" b="1" smtClean="0"/>
              <a:t>Triển </a:t>
            </a:r>
            <a:r>
              <a:rPr lang="en-US" sz="3200" b="1"/>
              <a:t>lãm “Góc nhỏ của tôi”.</a:t>
            </a:r>
          </a:p>
          <a:p>
            <a:pPr>
              <a:lnSpc>
                <a:spcPts val="3200"/>
              </a:lnSpc>
            </a:pP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330" y="2637389"/>
            <a:ext cx="4671392" cy="22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46242" y="417558"/>
            <a:ext cx="6594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A651"/>
                </a:solidFill>
              </a:rPr>
              <a:t>         </a:t>
            </a:r>
            <a:r>
              <a:rPr lang="en-US" sz="3600" b="1" dirty="0" err="1" smtClean="0">
                <a:solidFill>
                  <a:srgbClr val="00A651"/>
                </a:solidFill>
              </a:rPr>
              <a:t>Hoạt</a:t>
            </a:r>
            <a:r>
              <a:rPr lang="en-US" sz="3600" b="1" dirty="0" smtClean="0">
                <a:solidFill>
                  <a:srgbClr val="00A651"/>
                </a:solidFill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</a:rPr>
              <a:t>động</a:t>
            </a:r>
            <a:r>
              <a:rPr lang="en-US" sz="3600" b="1" dirty="0" smtClean="0">
                <a:solidFill>
                  <a:srgbClr val="00A651"/>
                </a:solidFill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</a:rPr>
              <a:t>sau</a:t>
            </a:r>
            <a:r>
              <a:rPr lang="en-US" sz="3600" b="1" dirty="0" smtClean="0">
                <a:solidFill>
                  <a:srgbClr val="00A651"/>
                </a:solidFill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</a:rPr>
              <a:t>giờ</a:t>
            </a:r>
            <a:r>
              <a:rPr lang="en-US" sz="3600" b="1" dirty="0" smtClean="0">
                <a:solidFill>
                  <a:srgbClr val="00A651"/>
                </a:solidFill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</a:rPr>
              <a:t>học</a:t>
            </a:r>
            <a:endParaRPr lang="en-US" sz="3600" b="1" dirty="0" smtClean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/>
              <a:t>V</a:t>
            </a:r>
            <a:r>
              <a:rPr lang="en-US" sz="3600" b="1" smtClean="0"/>
              <a:t>ề </a:t>
            </a:r>
            <a:r>
              <a:rPr lang="en-US" sz="3600" b="1"/>
              <a:t>nhà tiếp tục sắp xếp, trang trí các góc khác trong gia đình.</a:t>
            </a:r>
            <a:endParaRPr lang="en-US" sz="36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" name="Picture 39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354530" y="304714"/>
            <a:ext cx="955497" cy="9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939800"/>
            <a:ext cx="9906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E42428"/>
                </a:solidFill>
              </a:rPr>
              <a:t>Thư viện em yêu</a:t>
            </a:r>
            <a:endParaRPr lang="en-US" sz="2800" b="1" dirty="0" smtClean="0">
              <a:solidFill>
                <a:srgbClr val="E42428"/>
              </a:solidFill>
            </a:endParaRPr>
          </a:p>
          <a:p>
            <a:r>
              <a:rPr lang="en-US" sz="2800" smtClean="0"/>
              <a:t>Nghe thầy cô phụ trách thư viện giới thiệu về thư viện của trường.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23" y="1732696"/>
            <a:ext cx="6735477" cy="31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3106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en-US" sz="180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n-US" sz="1800" smtClean="0">
                <a:solidFill>
                  <a:schemeClr val="tx2">
                    <a:lumMod val="10000"/>
                  </a:schemeClr>
                </a:solidFill>
              </a:rPr>
              <a:t>Thảo luận về việc cây dựng góc học tập ở nhà.</a:t>
            </a:r>
            <a:endParaRPr lang="en-US" sz="1800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Quan sát </a:t>
            </a: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tranh, </a:t>
            </a:r>
            <a:r>
              <a:rPr lang="en-US" sz="1800" i="1"/>
              <a:t>chia sẻ với nhau: Góc học tập của em giống hình 1 hay </a:t>
            </a:r>
            <a:r>
              <a:rPr lang="en-US" sz="1800" i="1"/>
              <a:t>hình </a:t>
            </a:r>
            <a:r>
              <a:rPr lang="en-US" sz="1800" i="1" smtClean="0"/>
              <a:t>2</a:t>
            </a:r>
            <a:r>
              <a:rPr lang="en-US" sz="1800" i="1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18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16" y="2267633"/>
            <a:ext cx="2650040" cy="2509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624" y="2318044"/>
            <a:ext cx="2736701" cy="2395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963" y="4828558"/>
            <a:ext cx="1985236" cy="314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Hình 1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0266" y="4828558"/>
            <a:ext cx="1985236" cy="314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Hình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luận</a:t>
            </a:r>
            <a:r>
              <a:rPr lang="en-US" sz="2400" b="1" smtClean="0">
                <a:solidFill>
                  <a:srgbClr val="FF7C0A"/>
                </a:solidFill>
              </a:rPr>
              <a:t>: </a:t>
            </a:r>
            <a:r>
              <a:rPr lang="en-US" sz="2400" smtClean="0"/>
              <a:t>Nêu </a:t>
            </a:r>
            <a:r>
              <a:rPr lang="en-US" sz="2400"/>
              <a:t>những ý tưởng sắp xếp góc học tập gọn, đẹp. 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7617" y="1378361"/>
            <a:ext cx="2999759" cy="154245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FF0000"/>
                </a:solidFill>
              </a:rPr>
              <a:t>Trên </a:t>
            </a:r>
            <a:r>
              <a:rPr lang="en-US" sz="2800" b="1">
                <a:solidFill>
                  <a:srgbClr val="FF0000"/>
                </a:solidFill>
              </a:rPr>
              <a:t>mặt bàn nên để những gì?</a:t>
            </a:r>
          </a:p>
        </p:txBody>
      </p:sp>
      <p:sp>
        <p:nvSpPr>
          <p:cNvPr id="16" name="Oval 15"/>
          <p:cNvSpPr/>
          <p:nvPr/>
        </p:nvSpPr>
        <p:spPr>
          <a:xfrm>
            <a:off x="2808791" y="1907014"/>
            <a:ext cx="2985073" cy="164113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FF0000"/>
                </a:solidFill>
              </a:rPr>
              <a:t>Có </a:t>
            </a:r>
            <a:r>
              <a:rPr lang="en-US" sz="2400" b="1">
                <a:solidFill>
                  <a:srgbClr val="FF0000"/>
                </a:solidFill>
              </a:rPr>
              <a:t>cần làm hộp để đựng đồ dùng học tập không?</a:t>
            </a:r>
          </a:p>
        </p:txBody>
      </p:sp>
      <p:sp>
        <p:nvSpPr>
          <p:cNvPr id="17" name="Oval 16"/>
          <p:cNvSpPr/>
          <p:nvPr/>
        </p:nvSpPr>
        <p:spPr>
          <a:xfrm>
            <a:off x="5109333" y="2800023"/>
            <a:ext cx="3743119" cy="19169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Thời </a:t>
            </a:r>
            <a:r>
              <a:rPr lang="en-US" sz="2400">
                <a:solidFill>
                  <a:srgbClr val="FF0000"/>
                </a:solidFill>
              </a:rPr>
              <a:t>khóa biểu trang trí thế nào và nên dán, treo ở đâu cho dễ </a:t>
            </a:r>
            <a:r>
              <a:rPr lang="en-US" sz="2400">
                <a:solidFill>
                  <a:srgbClr val="FF0000"/>
                </a:solidFill>
              </a:rPr>
              <a:t>thấy</a:t>
            </a:r>
            <a:r>
              <a:rPr lang="en-US" sz="2400" smtClean="0">
                <a:solidFill>
                  <a:srgbClr val="FF0000"/>
                </a:solidFill>
              </a:rPr>
              <a:t>?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E88F7B-9266-42A4-8058-1A97BF56E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2" y="171450"/>
            <a:ext cx="2909301" cy="691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373" y="383871"/>
            <a:ext cx="1896956" cy="1872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681C-A730-45DD-B60A-31E86448F529}"/>
              </a:ext>
            </a:extLst>
          </p:cNvPr>
          <p:cNvSpPr txBox="1"/>
          <p:nvPr/>
        </p:nvSpPr>
        <p:spPr>
          <a:xfrm>
            <a:off x="1080851" y="4540297"/>
            <a:ext cx="7297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xúc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1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lang="en-GB" sz="21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12495" b="3232"/>
          <a:stretch/>
        </p:blipFill>
        <p:spPr>
          <a:xfrm>
            <a:off x="1979022" y="979714"/>
            <a:ext cx="6498772" cy="3357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09" y="383871"/>
            <a:ext cx="6373768" cy="4156426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00232" y="383871"/>
            <a:ext cx="2237444" cy="185317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161" y="1767855"/>
            <a:ext cx="4022035" cy="2451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smtClean="0">
                <a:solidFill>
                  <a:srgbClr val="FF0000"/>
                </a:solidFill>
              </a:rPr>
              <a:t>1 phút sắp xếp lại góc học tập tại lớp.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1565" y="1198183"/>
            <a:ext cx="80131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7C0A"/>
                </a:solidFill>
              </a:rPr>
              <a:t>Nhận xét: </a:t>
            </a:r>
          </a:p>
          <a:p>
            <a:r>
              <a:rPr lang="en-US" sz="3600" b="1" smtClean="0"/>
              <a:t>+ </a:t>
            </a:r>
            <a:r>
              <a:rPr lang="en-US" sz="3600" b="1"/>
              <a:t>Các em muốn góc của mình như trước hay như bây giờ?</a:t>
            </a:r>
          </a:p>
          <a:p>
            <a:r>
              <a:rPr lang="en-US" sz="3600" b="1"/>
              <a:t>+ Các em có nên dọn dẹp, sắp xếp bàn học, góc riêng của mình ở lớp hàng ngày không?</a:t>
            </a:r>
          </a:p>
        </p:txBody>
      </p:sp>
    </p:spTree>
    <p:extLst>
      <p:ext uri="{BB962C8B-B14F-4D97-AF65-F5344CB8AC3E}">
        <p14:creationId xmlns:p14="http://schemas.microsoft.com/office/powerpoint/2010/main" val="32682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2720" y="332244"/>
            <a:ext cx="85343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en-US" sz="2800" b="1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en-US" sz="2800" b="1" smtClean="0">
                <a:solidFill>
                  <a:schemeClr val="tx2">
                    <a:lumMod val="10000"/>
                  </a:schemeClr>
                </a:solidFill>
              </a:rPr>
              <a:t>Thực hành làm một sản phẩm để trang trí góc học tập</a:t>
            </a:r>
            <a:r>
              <a:rPr lang="en-US" sz="2800" b="1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smtClean="0">
                <a:solidFill>
                  <a:schemeClr val="tx2">
                    <a:lumMod val="10000"/>
                  </a:schemeClr>
                </a:solidFill>
              </a:rPr>
              <a:t>Lựa chọn ý tưởng làm một sản phẩm để trang trí góc riêng của mình.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81" y="2075000"/>
            <a:ext cx="54387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70" y="405226"/>
            <a:ext cx="2380339" cy="1480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150" y="405226"/>
            <a:ext cx="2283093" cy="1480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815" y="234042"/>
            <a:ext cx="1806498" cy="2057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22" y="2438017"/>
            <a:ext cx="1694800" cy="2133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150" y="2438017"/>
            <a:ext cx="1817180" cy="2133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3458" y="2438016"/>
            <a:ext cx="2296507" cy="2220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4278" y="1948070"/>
            <a:ext cx="4651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/>
              <a:t>Gợi ý:</a:t>
            </a:r>
            <a:r>
              <a:rPr lang="en-US" b="1" smtClean="0"/>
              <a:t> Làm hộp đựng bút.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248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41448" y="417558"/>
            <a:ext cx="834380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err="1" smtClean="0">
                <a:solidFill>
                  <a:srgbClr val="00A651"/>
                </a:solidFill>
              </a:rPr>
              <a:t>giờ</a:t>
            </a:r>
            <a:r>
              <a:rPr lang="en-US" sz="2400" b="1" smtClean="0">
                <a:solidFill>
                  <a:srgbClr val="00A651"/>
                </a:solidFill>
              </a:rPr>
              <a:t> học</a:t>
            </a:r>
            <a:endParaRPr lang="en-US" sz="2400" b="1" dirty="0" smtClean="0">
              <a:solidFill>
                <a:srgbClr val="00A651"/>
              </a:solidFill>
            </a:endParaRPr>
          </a:p>
        </p:txBody>
      </p:sp>
      <p:pic>
        <p:nvPicPr>
          <p:cNvPr id="2" name="Picture 1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323708" y="417545"/>
            <a:ext cx="955497" cy="99224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62000" y="1151376"/>
            <a:ext cx="7394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chemeClr val="tx2">
                    <a:lumMod val="10000"/>
                  </a:schemeClr>
                </a:solidFill>
              </a:rPr>
              <a:t>Cùng người thân</a:t>
            </a:r>
          </a:p>
          <a:p>
            <a:pPr>
              <a:lnSpc>
                <a:spcPct val="150000"/>
              </a:lnSpc>
            </a:pPr>
            <a:r>
              <a:rPr lang="en-US" sz="3200" b="1"/>
              <a:t>- Sắp xếp</a:t>
            </a:r>
            <a:r>
              <a:rPr lang="en-US" sz="3200" b="1"/>
              <a:t>, </a:t>
            </a:r>
            <a:r>
              <a:rPr lang="en-US" sz="3200" b="1" smtClean="0"/>
              <a:t>trang </a:t>
            </a:r>
            <a:r>
              <a:rPr lang="en-US" sz="3200" b="1"/>
              <a:t>trí góc học tập của em ở nhà theo các ý tưởng đã thảo luận trên lớp.</a:t>
            </a:r>
          </a:p>
          <a:p>
            <a:pPr>
              <a:lnSpc>
                <a:spcPct val="150000"/>
              </a:lnSpc>
            </a:pPr>
            <a:r>
              <a:rPr lang="en-US" sz="3200" b="1"/>
              <a:t>- Vẽ lại góc yêu thích của em ở nhà.</a:t>
            </a:r>
            <a:endParaRPr lang="en-US" sz="32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41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352</Words>
  <Application>Microsoft Office PowerPoint</Application>
  <PresentationFormat>On-screen Show (16:9)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UTM Androgyne</vt:lpstr>
      <vt:lpstr>Arial</vt:lpstr>
      <vt:lpstr>Times New Roman</vt:lpstr>
      <vt:lpstr>UTM Cookies</vt:lpstr>
      <vt:lpstr>Pangolin</vt:lpstr>
      <vt:lpstr>Baloo 2</vt:lpstr>
      <vt:lpstr>English Vocabulary Workshop by Slidesgo</vt:lpstr>
      <vt:lpstr>Office Theme</vt:lpstr>
      <vt:lpstr>1_Office Theme</vt:lpstr>
      <vt:lpstr>Chủ đề: GIỮ GÌN NHÀ CỬA NGĂN NẮP, SẠCH SẼ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42</cp:revision>
  <dcterms:modified xsi:type="dcterms:W3CDTF">2022-06-22T08:34:04Z</dcterms:modified>
</cp:coreProperties>
</file>