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wav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88" r:id="rId2"/>
  </p:sldMasterIdLst>
  <p:notesMasterIdLst>
    <p:notesMasterId r:id="rId13"/>
  </p:notesMasterIdLst>
  <p:sldIdLst>
    <p:sldId id="281" r:id="rId3"/>
    <p:sldId id="283" r:id="rId4"/>
    <p:sldId id="287" r:id="rId5"/>
    <p:sldId id="257" r:id="rId6"/>
    <p:sldId id="268" r:id="rId7"/>
    <p:sldId id="270" r:id="rId8"/>
    <p:sldId id="273" r:id="rId9"/>
    <p:sldId id="274" r:id="rId10"/>
    <p:sldId id="288" r:id="rId11"/>
    <p:sldId id="290" r:id="rId12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2C2"/>
    <a:srgbClr val="942C02"/>
    <a:srgbClr val="8F076B"/>
    <a:srgbClr val="968D3A"/>
    <a:srgbClr val="B818A5"/>
    <a:srgbClr val="D8D303"/>
    <a:srgbClr val="E654BC"/>
    <a:srgbClr val="FFFFFF"/>
    <a:srgbClr val="BF6D3F"/>
    <a:srgbClr val="D07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7031-4A22-98DD-69DF437D03ED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031-4A22-98DD-69DF437D03ED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7031-4A22-98DD-69DF437D03ED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031-4A22-98DD-69DF437D03ED}"/>
              </c:ext>
            </c:extLst>
          </c:dPt>
          <c:dPt>
            <c:idx val="4"/>
            <c:bubble3D val="0"/>
            <c:spPr>
              <a:solidFill>
                <a:srgbClr val="B00898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7031-4A22-98DD-69DF437D03ED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031-4A22-98DD-69DF437D03ED}"/>
              </c:ext>
            </c:extLst>
          </c:dPt>
          <c:dLbls>
            <c:dLbl>
              <c:idx val="0"/>
              <c:layout>
                <c:manualLayout>
                  <c:x val="-0.13170646534419525"/>
                  <c:y val="0.1904992259837879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031-4A22-98DD-69DF437D03ED}"/>
                </c:ext>
              </c:extLst>
            </c:dLbl>
            <c:dLbl>
              <c:idx val="1"/>
              <c:layout>
                <c:manualLayout>
                  <c:x val="-0.18248377275109184"/>
                  <c:y val="-9.428524784149630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31-4A22-98DD-69DF437D03ED}"/>
                </c:ext>
              </c:extLst>
            </c:dLbl>
            <c:dLbl>
              <c:idx val="2"/>
              <c:layout>
                <c:manualLayout>
                  <c:x val="-4.7401416632220544E-4"/>
                  <c:y val="-0.1620985623097523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031-4A22-98DD-69DF437D03ED}"/>
                </c:ext>
              </c:extLst>
            </c:dLbl>
            <c:dLbl>
              <c:idx val="3"/>
              <c:layout>
                <c:manualLayout>
                  <c:x val="0.18681896327179209"/>
                  <c:y val="-0.1022822189313829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31-4A22-98DD-69DF437D03ED}"/>
                </c:ext>
              </c:extLst>
            </c:dLbl>
            <c:dLbl>
              <c:idx val="4"/>
              <c:layout>
                <c:manualLayout>
                  <c:x val="0.13347107630602967"/>
                  <c:y val="0.1883944111825219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211110313599537E-2"/>
                      <c:h val="0.205725805132144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7031-4A22-98DD-69DF437D0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0" b="1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031-4A22-98DD-69DF437D03ED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0.4697</cdr:x>
      <cdr:y>0.38566</cdr:y>
    </cdr:from>
    <cdr:to>
      <cdr:x>0.52449</cdr:x>
      <cdr:y>0.48268</cdr:y>
    </cdr:to>
    <cdr:sp macro="" textlink="">
      <cdr:nvSpPr>
        <cdr:cNvPr id="2" name="Oval 1"/>
        <cdr:cNvSpPr/>
      </cdr:nvSpPr>
      <cdr:spPr bwMode="auto">
        <a:xfrm xmlns:a="http://schemas.openxmlformats.org/drawingml/2006/main">
          <a:off x="4724400" y="2190536"/>
          <a:ext cx="551091" cy="55109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anchor="ctr"/>
        <a:lstStyle xmlns:a="http://schemas.openxmlformats.org/drawingml/2006/main"/>
        <a:p xmlns:a="http://schemas.openxmlformats.org/drawingml/2006/main">
          <a:endParaRPr lang="vi-VN"/>
        </a:p>
      </cdr:txBody>
    </cdr:sp>
  </cdr:relSizeAnchor>
  <cdr:relSizeAnchor xmlns:cdr="http://schemas.openxmlformats.org/drawingml/2006/chartDrawing">
    <cdr:from>
      <cdr:x>0.48161</cdr:x>
      <cdr:y>0.47788</cdr:y>
    </cdr:from>
    <cdr:to>
      <cdr:x>0.52099</cdr:x>
      <cdr:y>0.51813</cdr:y>
    </cdr:to>
    <cdr:sp macro="" textlink="">
      <cdr:nvSpPr>
        <cdr:cNvPr id="5" name="Oval 4"/>
        <cdr:cNvSpPr/>
      </cdr:nvSpPr>
      <cdr:spPr bwMode="auto">
        <a:xfrm xmlns:a="http://schemas.openxmlformats.org/drawingml/2006/main">
          <a:off x="2796391" y="2714349"/>
          <a:ext cx="228600" cy="2286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none" anchor="ctr"/>
        <a:lstStyle xmlns:a="http://schemas.openxmlformats.org/drawingml/2006/main"/>
        <a:p xmlns:a="http://schemas.openxmlformats.org/drawingml/2006/main">
          <a:endParaRPr lang="vi-VN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44CD7-4477-499B-8D8C-D846D25B597D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F360F-7306-4EC8-8AE2-5B157B9CF7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4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0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360F-7306-4EC8-8AE2-5B157B9CF7CF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74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360F-7306-4EC8-8AE2-5B157B9CF7CF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38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360F-7306-4EC8-8AE2-5B157B9CF7CF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70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360F-7306-4EC8-8AE2-5B157B9CF7CF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5029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F360F-7306-4EC8-8AE2-5B157B9CF7CF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4060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6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6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9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21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1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30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5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32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16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670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565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2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9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61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03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15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50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523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8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919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68580" tIns="34290" rIns="68580" bIns="3429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21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257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08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4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1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3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3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5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84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4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5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508E24-D87B-49FA-B9B2-569D50BE4BD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C4113F7-91E4-4B9A-9060-B0327D17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7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timing>
    <p:tnLst>
      <p:par>
        <p:cTn id="1" dur="indefinite" restart="never" nodeType="tmRoot"/>
      </p:par>
    </p:tnLst>
  </p:timing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8.xml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chart" Target="../charts/chart1.xml"/><Relationship Id="rId11" Type="http://schemas.openxmlformats.org/officeDocument/2006/relationships/slide" Target="slide6.xml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microsoft.com/office/2007/relationships/media" Target="../media/media2.mp3"/><Relationship Id="rId9" Type="http://schemas.openxmlformats.org/officeDocument/2006/relationships/slide" Target="slide4.xml"/><Relationship Id="rId1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4.png"/><Relationship Id="rId5" Type="http://schemas.openxmlformats.org/officeDocument/2006/relationships/audio" Target="../media/media4.mp3"/><Relationship Id="rId10" Type="http://schemas.openxmlformats.org/officeDocument/2006/relationships/slide" Target="slide3.xml"/><Relationship Id="rId4" Type="http://schemas.microsoft.com/office/2007/relationships/media" Target="../media/media4.mp3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4.png"/><Relationship Id="rId5" Type="http://schemas.openxmlformats.org/officeDocument/2006/relationships/audio" Target="../media/media4.mp3"/><Relationship Id="rId10" Type="http://schemas.openxmlformats.org/officeDocument/2006/relationships/slide" Target="slide3.xml"/><Relationship Id="rId4" Type="http://schemas.microsoft.com/office/2007/relationships/media" Target="../media/media4.mp3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media3.mp3"/><Relationship Id="rId7" Type="http://schemas.openxmlformats.org/officeDocument/2006/relationships/audio" Target="../media/audio2.wav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4.png"/><Relationship Id="rId5" Type="http://schemas.openxmlformats.org/officeDocument/2006/relationships/audio" Target="../media/media4.mp3"/><Relationship Id="rId10" Type="http://schemas.openxmlformats.org/officeDocument/2006/relationships/slide" Target="slide3.xml"/><Relationship Id="rId4" Type="http://schemas.microsoft.com/office/2007/relationships/media" Target="../media/media4.mp3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4.png"/><Relationship Id="rId5" Type="http://schemas.openxmlformats.org/officeDocument/2006/relationships/audio" Target="../media/media4.mp3"/><Relationship Id="rId10" Type="http://schemas.openxmlformats.org/officeDocument/2006/relationships/slide" Target="slide3.xml"/><Relationship Id="rId4" Type="http://schemas.microsoft.com/office/2007/relationships/media" Target="../media/media4.mp3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440">
            <a:off x="-253610" y="-68828"/>
            <a:ext cx="1798709" cy="1798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31" y="1823209"/>
            <a:ext cx="1160443" cy="1443038"/>
          </a:xfrm>
          <a:prstGeom prst="rect">
            <a:avLst/>
          </a:prstGeom>
        </p:spPr>
      </p:pic>
      <p:grpSp>
        <p:nvGrpSpPr>
          <p:cNvPr id="26" name="Group 24"/>
          <p:cNvGrpSpPr>
            <a:grpSpLocks/>
          </p:cNvGrpSpPr>
          <p:nvPr/>
        </p:nvGrpSpPr>
        <p:grpSpPr bwMode="auto">
          <a:xfrm rot="10800000">
            <a:off x="7489052" y="37951"/>
            <a:ext cx="1664601" cy="1251810"/>
            <a:chOff x="0" y="3552"/>
            <a:chExt cx="1392" cy="768"/>
          </a:xfrm>
        </p:grpSpPr>
        <p:pic>
          <p:nvPicPr>
            <p:cNvPr id="27" name="Picture 25" descr="67169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6" descr="67169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09743" y="1081484"/>
            <a:ext cx="89596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 err="1">
                <a:solidFill>
                  <a:srgbClr val="1911AF"/>
                </a:solidFill>
                <a:latin typeface=".VnCommercial Script" panose="020B7200000000000000" pitchFamily="34" charset="0"/>
              </a:rPr>
              <a:t>Quý</a:t>
            </a:r>
            <a:r>
              <a:rPr lang="en-US" sz="4950" b="1" dirty="0">
                <a:solidFill>
                  <a:srgbClr val="1911AF"/>
                </a:solidFill>
                <a:latin typeface=".VnCommercial Script" panose="020B7200000000000000" pitchFamily="34" charset="0"/>
              </a:rPr>
              <a:t> </a:t>
            </a:r>
            <a:r>
              <a:rPr lang="en-US" sz="4950" b="1" dirty="0" err="1">
                <a:solidFill>
                  <a:srgbClr val="1911AF"/>
                </a:solidFill>
                <a:latin typeface=".VnCommercial Script" panose="020B7200000000000000" pitchFamily="34" charset="0"/>
              </a:rPr>
              <a:t>thÇy</a:t>
            </a:r>
            <a:r>
              <a:rPr lang="en-US" sz="4950" b="1" dirty="0">
                <a:solidFill>
                  <a:srgbClr val="1911AF"/>
                </a:solidFill>
                <a:latin typeface=".VnCommercial Script" panose="020B7200000000000000" pitchFamily="34" charset="0"/>
              </a:rPr>
              <a:t> c« </a:t>
            </a:r>
            <a:r>
              <a:rPr lang="en-US" sz="4950" b="1" dirty="0" err="1">
                <a:solidFill>
                  <a:srgbClr val="1911AF"/>
                </a:solidFill>
                <a:latin typeface=".VnCommercial Script" panose="020B7200000000000000" pitchFamily="34" charset="0"/>
              </a:rPr>
              <a:t>gi¸o</a:t>
            </a:r>
            <a:r>
              <a:rPr lang="en-US" sz="4950" b="1" dirty="0">
                <a:solidFill>
                  <a:srgbClr val="1911AF"/>
                </a:solidFill>
                <a:latin typeface=".VnCommercial Script" panose="020B7200000000000000" pitchFamily="34" charset="0"/>
              </a:rPr>
              <a:t> </a:t>
            </a:r>
            <a:r>
              <a:rPr lang="en-US" sz="4950" b="1" err="1">
                <a:solidFill>
                  <a:srgbClr val="1911AF"/>
                </a:solidFill>
                <a:latin typeface=".VnCommercial Script" panose="020B7200000000000000" pitchFamily="34" charset="0"/>
              </a:rPr>
              <a:t>vÒ</a:t>
            </a:r>
            <a:r>
              <a:rPr lang="en-US" sz="4950" b="1">
                <a:solidFill>
                  <a:srgbClr val="1911AF"/>
                </a:solidFill>
                <a:latin typeface=".VnCommercial Script" panose="020B7200000000000000" pitchFamily="34" charset="0"/>
              </a:rPr>
              <a:t> dù giê</a:t>
            </a:r>
            <a:r>
              <a:rPr lang="vi-VN" sz="4950" b="1">
                <a:solidFill>
                  <a:srgbClr val="1911AF"/>
                </a:solidFill>
                <a:latin typeface=".VnCommercial Script" panose="020B7200000000000000" pitchFamily="34" charset="0"/>
              </a:rPr>
              <a:t> </a:t>
            </a:r>
            <a:r>
              <a:rPr lang="en-US" sz="4950" b="1">
                <a:solidFill>
                  <a:srgbClr val="1911AF"/>
                </a:solidFill>
                <a:latin typeface=".VnCommercial Script" panose="020B7200000000000000" pitchFamily="34" charset="0"/>
              </a:rPr>
              <a:t>líp</a:t>
            </a:r>
            <a:r>
              <a:rPr lang="vi-VN" sz="4950" b="1">
                <a:solidFill>
                  <a:srgbClr val="1911AF"/>
                </a:solidFill>
                <a:latin typeface=".VnCommercial Script" panose="020B7200000000000000" pitchFamily="34" charset="0"/>
              </a:rPr>
              <a:t> 4B</a:t>
            </a:r>
            <a:endParaRPr lang="en-US" sz="4950" b="1" dirty="0">
              <a:solidFill>
                <a:srgbClr val="1911AF"/>
              </a:solidFill>
              <a:latin typeface=".VnCommercial Scrip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16079" y="297182"/>
            <a:ext cx="6678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ristote" panose="020B7200000000000000" pitchFamily="34" charset="0"/>
              </a:rPr>
              <a:t>NhiÖt liÖt chµo mõng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60110" y="1951182"/>
            <a:ext cx="378358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5400" b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MÔN:TOÁN</a:t>
            </a:r>
            <a:endParaRPr lang="en-US" sz="54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20241" y="2928481"/>
            <a:ext cx="5455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A0189D"/>
                </a:solidFill>
                <a:latin typeface=".VnShelley Allegro" panose="040B7200000000000000" pitchFamily="82" charset="0"/>
              </a:rPr>
              <a:t>Gi¸o</a:t>
            </a:r>
            <a:r>
              <a:rPr lang="en-US" sz="3600" b="1" dirty="0">
                <a:solidFill>
                  <a:srgbClr val="A0189D"/>
                </a:solidFill>
                <a:latin typeface=".VnShelley Allegro" panose="040B7200000000000000" pitchFamily="82" charset="0"/>
              </a:rPr>
              <a:t> </a:t>
            </a:r>
            <a:r>
              <a:rPr lang="en-US" sz="3600" b="1" dirty="0" err="1">
                <a:solidFill>
                  <a:srgbClr val="A0189D"/>
                </a:solidFill>
                <a:latin typeface=".VnShelley Allegro" panose="040B7200000000000000" pitchFamily="82" charset="0"/>
              </a:rPr>
              <a:t>viªn</a:t>
            </a:r>
            <a:r>
              <a:rPr lang="en-US" sz="3600" b="1" dirty="0">
                <a:solidFill>
                  <a:srgbClr val="A0189D"/>
                </a:solidFill>
                <a:latin typeface=".VnShelley Allegro" panose="040B7200000000000000" pitchFamily="82" charset="0"/>
              </a:rPr>
              <a:t>: §ç </a:t>
            </a:r>
            <a:r>
              <a:rPr lang="en-US" sz="3600" b="1" dirty="0" err="1">
                <a:solidFill>
                  <a:srgbClr val="A0189D"/>
                </a:solidFill>
                <a:latin typeface=".VnShelley Allegro" panose="040B7200000000000000" pitchFamily="82" charset="0"/>
              </a:rPr>
              <a:t>ThÞ</a:t>
            </a:r>
            <a:r>
              <a:rPr lang="en-US" sz="3600" b="1" dirty="0">
                <a:solidFill>
                  <a:srgbClr val="A0189D"/>
                </a:solidFill>
                <a:latin typeface=".VnShelley Allegro" panose="040B7200000000000000" pitchFamily="82" charset="0"/>
              </a:rPr>
              <a:t> </a:t>
            </a:r>
            <a:r>
              <a:rPr lang="en-US" sz="3600" b="1" dirty="0" err="1">
                <a:solidFill>
                  <a:srgbClr val="A0189D"/>
                </a:solidFill>
                <a:latin typeface=".VnShelley Allegro" panose="040B7200000000000000" pitchFamily="82" charset="0"/>
              </a:rPr>
              <a:t>T©m</a:t>
            </a:r>
            <a:endParaRPr lang="en-US" sz="3600" b="1" dirty="0">
              <a:solidFill>
                <a:srgbClr val="A0189D"/>
              </a:solidFill>
              <a:latin typeface=".VnShelley Allegro" panose="040B7200000000000000" pitchFamily="82" charset="0"/>
            </a:endParaRPr>
          </a:p>
        </p:txBody>
      </p:sp>
      <p:pic>
        <p:nvPicPr>
          <p:cNvPr id="33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52" y="3688620"/>
            <a:ext cx="1810744" cy="15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04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6160">
            <a:off x="6260837" y="3430669"/>
            <a:ext cx="624233" cy="67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4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439" flipH="1">
            <a:off x="345895" y="3272798"/>
            <a:ext cx="682355" cy="77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195" y="3707669"/>
            <a:ext cx="1685798" cy="15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61" y="3747999"/>
            <a:ext cx="1685798" cy="15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50" y="3727834"/>
            <a:ext cx="1685798" cy="15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87" y="3747999"/>
            <a:ext cx="1685798" cy="15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556" y="3707669"/>
            <a:ext cx="1685798" cy="15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05" y="3767613"/>
            <a:ext cx="1685798" cy="15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80" y="3730883"/>
            <a:ext cx="1685798" cy="15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14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221"/>
            <a:ext cx="4225413" cy="2143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393EC-3565-6BD9-B2F2-8957693AE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485" y="1986114"/>
            <a:ext cx="4581541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8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22859" rIns="45718" bIns="22859"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53988" y="3969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22859" rIns="45718" bIns="22859"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30188" y="80169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8" tIns="22859" rIns="45718" bIns="22859"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1687" y="1937774"/>
            <a:ext cx="3580512" cy="47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103"/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7" name="图片 8196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-8329"/>
            <a:ext cx="8865728" cy="5215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197"/>
          <p:cNvSpPr txBox="1"/>
          <p:nvPr/>
        </p:nvSpPr>
        <p:spPr>
          <a:xfrm>
            <a:off x="4408776" y="2107853"/>
            <a:ext cx="3535074" cy="7155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1125379">
              <a:spcBef>
                <a:spcPct val="50000"/>
              </a:spcBef>
              <a:defRPr/>
            </a:pPr>
            <a:r>
              <a:rPr lang="en-US" altLang="zh-CN" sz="40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405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4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/>
          <p:nvPr/>
        </p:nvSpPr>
        <p:spPr>
          <a:xfrm>
            <a:off x="4517746" y="3229864"/>
            <a:ext cx="3017520" cy="1426477"/>
          </a:xfrm>
          <a:custGeom>
            <a:avLst/>
            <a:gdLst>
              <a:gd name="connsiteX0" fmla="*/ 0 w 4023360"/>
              <a:gd name="connsiteY0" fmla="*/ 0 h 1892825"/>
              <a:gd name="connsiteX1" fmla="*/ 4023360 w 4023360"/>
              <a:gd name="connsiteY1" fmla="*/ 0 h 1892825"/>
              <a:gd name="connsiteX2" fmla="*/ 4023360 w 4023360"/>
              <a:gd name="connsiteY2" fmla="*/ 1892825 h 1892825"/>
              <a:gd name="connsiteX3" fmla="*/ 0 w 4023360"/>
              <a:gd name="connsiteY3" fmla="*/ 1892825 h 1892825"/>
              <a:gd name="connsiteX4" fmla="*/ 0 w 4023360"/>
              <a:gd name="connsiteY4" fmla="*/ 0 h 1892825"/>
              <a:gd name="connsiteX0" fmla="*/ 0 w 4023360"/>
              <a:gd name="connsiteY0" fmla="*/ 0 h 1892825"/>
              <a:gd name="connsiteX1" fmla="*/ 2898648 w 4023360"/>
              <a:gd name="connsiteY1" fmla="*/ 36576 h 1892825"/>
              <a:gd name="connsiteX2" fmla="*/ 4023360 w 4023360"/>
              <a:gd name="connsiteY2" fmla="*/ 1892825 h 1892825"/>
              <a:gd name="connsiteX3" fmla="*/ 0 w 4023360"/>
              <a:gd name="connsiteY3" fmla="*/ 1892825 h 1892825"/>
              <a:gd name="connsiteX4" fmla="*/ 0 w 4023360"/>
              <a:gd name="connsiteY4" fmla="*/ 0 h 1892825"/>
              <a:gd name="connsiteX0" fmla="*/ 1371600 w 4023360"/>
              <a:gd name="connsiteY0" fmla="*/ 0 h 1901969"/>
              <a:gd name="connsiteX1" fmla="*/ 2898648 w 4023360"/>
              <a:gd name="connsiteY1" fmla="*/ 45720 h 1901969"/>
              <a:gd name="connsiteX2" fmla="*/ 4023360 w 4023360"/>
              <a:gd name="connsiteY2" fmla="*/ 1901969 h 1901969"/>
              <a:gd name="connsiteX3" fmla="*/ 0 w 4023360"/>
              <a:gd name="connsiteY3" fmla="*/ 1901969 h 1901969"/>
              <a:gd name="connsiteX4" fmla="*/ 1371600 w 4023360"/>
              <a:gd name="connsiteY4" fmla="*/ 0 h 190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3360" h="1901969">
                <a:moveTo>
                  <a:pt x="1371600" y="0"/>
                </a:moveTo>
                <a:lnTo>
                  <a:pt x="2898648" y="45720"/>
                </a:lnTo>
                <a:lnTo>
                  <a:pt x="4023360" y="1901969"/>
                </a:lnTo>
                <a:lnTo>
                  <a:pt x="0" y="1901969"/>
                </a:lnTo>
                <a:lnTo>
                  <a:pt x="1371600" y="0"/>
                </a:lnTo>
                <a:close/>
              </a:path>
            </a:pathLst>
          </a:cu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637596900"/>
              </p:ext>
            </p:extLst>
          </p:nvPr>
        </p:nvGraphicFramePr>
        <p:xfrm>
          <a:off x="3455657" y="-248631"/>
          <a:ext cx="5182788" cy="464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1200" y="274292"/>
            <a:ext cx="609600" cy="457200"/>
          </a:xfrm>
          <a:prstGeom prst="rect">
            <a:avLst/>
          </a:prstGeom>
        </p:spPr>
      </p:pic>
      <p:sp>
        <p:nvSpPr>
          <p:cNvPr id="29" name="Spindgrgreytrỷ"/>
          <p:cNvSpPr/>
          <p:nvPr/>
        </p:nvSpPr>
        <p:spPr>
          <a:xfrm rot="16200000">
            <a:off x="7872472" y="1833346"/>
            <a:ext cx="212690" cy="670792"/>
          </a:xfrm>
          <a:prstGeom prst="triangle">
            <a:avLst>
              <a:gd name="adj" fmla="val 4999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in"/>
          <p:cNvSpPr/>
          <p:nvPr/>
        </p:nvSpPr>
        <p:spPr>
          <a:xfrm>
            <a:off x="4980251" y="4216350"/>
            <a:ext cx="1066800" cy="3346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top"/>
          <p:cNvSpPr/>
          <p:nvPr/>
        </p:nvSpPr>
        <p:spPr>
          <a:xfrm>
            <a:off x="6178386" y="4216351"/>
            <a:ext cx="1066800" cy="3346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Stop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Nhạc khởi độ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74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1200" y="1452797"/>
            <a:ext cx="609600" cy="609600"/>
          </a:xfrm>
          <a:prstGeom prst="rect">
            <a:avLst/>
          </a:prstGeom>
        </p:spPr>
      </p:pic>
      <p:sp>
        <p:nvSpPr>
          <p:cNvPr id="12" name="Freeform 1">
            <a:hlinkClick r:id="rId9" action="ppaction://hlinksldjump"/>
          </p:cNvPr>
          <p:cNvSpPr/>
          <p:nvPr/>
        </p:nvSpPr>
        <p:spPr>
          <a:xfrm>
            <a:off x="1483310" y="1693030"/>
            <a:ext cx="1488773" cy="409416"/>
          </a:xfrm>
          <a:custGeom>
            <a:avLst/>
            <a:gdLst>
              <a:gd name="connsiteX0" fmla="*/ 0 w 1985030"/>
              <a:gd name="connsiteY0" fmla="*/ 0 h 545886"/>
              <a:gd name="connsiteX1" fmla="*/ 1712087 w 1985030"/>
              <a:gd name="connsiteY1" fmla="*/ 0 h 545886"/>
              <a:gd name="connsiteX2" fmla="*/ 1985030 w 1985030"/>
              <a:gd name="connsiteY2" fmla="*/ 272943 h 545886"/>
              <a:gd name="connsiteX3" fmla="*/ 1712087 w 1985030"/>
              <a:gd name="connsiteY3" fmla="*/ 545886 h 545886"/>
              <a:gd name="connsiteX4" fmla="*/ 0 w 1985030"/>
              <a:gd name="connsiteY4" fmla="*/ 545886 h 545886"/>
              <a:gd name="connsiteX5" fmla="*/ 0 w 1985030"/>
              <a:gd name="connsiteY5" fmla="*/ 0 h 5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030" h="545886">
                <a:moveTo>
                  <a:pt x="1985030" y="545885"/>
                </a:moveTo>
                <a:lnTo>
                  <a:pt x="272943" y="545885"/>
                </a:lnTo>
                <a:lnTo>
                  <a:pt x="0" y="272943"/>
                </a:lnTo>
                <a:lnTo>
                  <a:pt x="272943" y="1"/>
                </a:lnTo>
                <a:lnTo>
                  <a:pt x="1985030" y="1"/>
                </a:lnTo>
                <a:lnTo>
                  <a:pt x="1985030" y="54588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2894" tIns="71438" rIns="133350" bIns="71438" numCol="1" spcCol="953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dirty="0" err="1"/>
              <a:t>Câu</a:t>
            </a:r>
            <a:r>
              <a:rPr lang="en-US" sz="1900" b="1" dirty="0"/>
              <a:t> 1</a:t>
            </a:r>
          </a:p>
        </p:txBody>
      </p:sp>
      <p:sp>
        <p:nvSpPr>
          <p:cNvPr id="13" name="Freeform 2">
            <a:hlinkClick r:id="rId10" action="ppaction://hlinksldjump"/>
          </p:cNvPr>
          <p:cNvSpPr/>
          <p:nvPr/>
        </p:nvSpPr>
        <p:spPr>
          <a:xfrm>
            <a:off x="1487702" y="2225845"/>
            <a:ext cx="1488773" cy="409415"/>
          </a:xfrm>
          <a:custGeom>
            <a:avLst/>
            <a:gdLst>
              <a:gd name="connsiteX0" fmla="*/ 0 w 1985030"/>
              <a:gd name="connsiteY0" fmla="*/ 0 h 545886"/>
              <a:gd name="connsiteX1" fmla="*/ 1712087 w 1985030"/>
              <a:gd name="connsiteY1" fmla="*/ 0 h 545886"/>
              <a:gd name="connsiteX2" fmla="*/ 1985030 w 1985030"/>
              <a:gd name="connsiteY2" fmla="*/ 272943 h 545886"/>
              <a:gd name="connsiteX3" fmla="*/ 1712087 w 1985030"/>
              <a:gd name="connsiteY3" fmla="*/ 545886 h 545886"/>
              <a:gd name="connsiteX4" fmla="*/ 0 w 1985030"/>
              <a:gd name="connsiteY4" fmla="*/ 545886 h 545886"/>
              <a:gd name="connsiteX5" fmla="*/ 0 w 1985030"/>
              <a:gd name="connsiteY5" fmla="*/ 0 h 5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030" h="545886">
                <a:moveTo>
                  <a:pt x="1985030" y="545885"/>
                </a:moveTo>
                <a:lnTo>
                  <a:pt x="272943" y="545885"/>
                </a:lnTo>
                <a:lnTo>
                  <a:pt x="0" y="272943"/>
                </a:lnTo>
                <a:lnTo>
                  <a:pt x="272943" y="1"/>
                </a:lnTo>
                <a:lnTo>
                  <a:pt x="1985030" y="1"/>
                </a:lnTo>
                <a:lnTo>
                  <a:pt x="1985030" y="545885"/>
                </a:lnTo>
                <a:close/>
              </a:path>
            </a:pathLst>
          </a:custGeom>
          <a:solidFill>
            <a:srgbClr val="B818A5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825086"/>
              <a:satOff val="6087"/>
              <a:lumOff val="9608"/>
              <a:alphaOff val="0"/>
            </a:schemeClr>
          </a:fillRef>
          <a:effectRef idx="2">
            <a:schemeClr val="accent4">
              <a:hueOff val="-1825086"/>
              <a:satOff val="608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2894" tIns="71438" rIns="133350" bIns="71438" numCol="1" spcCol="953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dirty="0" err="1"/>
              <a:t>Câu</a:t>
            </a:r>
            <a:r>
              <a:rPr lang="en-US" sz="1900" b="1" dirty="0"/>
              <a:t> 2</a:t>
            </a:r>
            <a:endParaRPr lang="en-US" sz="1900" dirty="0"/>
          </a:p>
        </p:txBody>
      </p:sp>
      <p:sp>
        <p:nvSpPr>
          <p:cNvPr id="14" name="Freeform 3">
            <a:hlinkClick r:id="rId11" action="ppaction://hlinksldjump"/>
          </p:cNvPr>
          <p:cNvSpPr/>
          <p:nvPr/>
        </p:nvSpPr>
        <p:spPr>
          <a:xfrm>
            <a:off x="1487702" y="2757474"/>
            <a:ext cx="1488773" cy="409415"/>
          </a:xfrm>
          <a:custGeom>
            <a:avLst/>
            <a:gdLst>
              <a:gd name="connsiteX0" fmla="*/ 0 w 1985030"/>
              <a:gd name="connsiteY0" fmla="*/ 0 h 545886"/>
              <a:gd name="connsiteX1" fmla="*/ 1712087 w 1985030"/>
              <a:gd name="connsiteY1" fmla="*/ 0 h 545886"/>
              <a:gd name="connsiteX2" fmla="*/ 1985030 w 1985030"/>
              <a:gd name="connsiteY2" fmla="*/ 272943 h 545886"/>
              <a:gd name="connsiteX3" fmla="*/ 1712087 w 1985030"/>
              <a:gd name="connsiteY3" fmla="*/ 545886 h 545886"/>
              <a:gd name="connsiteX4" fmla="*/ 0 w 1985030"/>
              <a:gd name="connsiteY4" fmla="*/ 545886 h 545886"/>
              <a:gd name="connsiteX5" fmla="*/ 0 w 1985030"/>
              <a:gd name="connsiteY5" fmla="*/ 0 h 5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030" h="545886">
                <a:moveTo>
                  <a:pt x="1985030" y="545885"/>
                </a:moveTo>
                <a:lnTo>
                  <a:pt x="272943" y="545885"/>
                </a:lnTo>
                <a:lnTo>
                  <a:pt x="0" y="272943"/>
                </a:lnTo>
                <a:lnTo>
                  <a:pt x="272943" y="1"/>
                </a:lnTo>
                <a:lnTo>
                  <a:pt x="1985030" y="1"/>
                </a:lnTo>
                <a:lnTo>
                  <a:pt x="1985030" y="54588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650173"/>
              <a:satOff val="12174"/>
              <a:lumOff val="19216"/>
              <a:alphaOff val="0"/>
            </a:schemeClr>
          </a:fillRef>
          <a:effectRef idx="2">
            <a:schemeClr val="accent4">
              <a:hueOff val="-3650173"/>
              <a:satOff val="12174"/>
              <a:lumOff val="1921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2894" tIns="71438" rIns="133350" bIns="71438" numCol="1" spcCol="953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dirty="0" err="1" smtClean="0"/>
              <a:t>Câu</a:t>
            </a:r>
            <a:r>
              <a:rPr lang="en-US" sz="1900" b="1" dirty="0" smtClean="0"/>
              <a:t> 3</a:t>
            </a:r>
            <a:endParaRPr lang="en-US" sz="1900" dirty="0"/>
          </a:p>
        </p:txBody>
      </p:sp>
      <p:sp>
        <p:nvSpPr>
          <p:cNvPr id="15" name="Freeform 4">
            <a:hlinkClick r:id="rId12" action="ppaction://hlinksldjump"/>
          </p:cNvPr>
          <p:cNvSpPr/>
          <p:nvPr/>
        </p:nvSpPr>
        <p:spPr>
          <a:xfrm>
            <a:off x="1483310" y="3296072"/>
            <a:ext cx="1488773" cy="409416"/>
          </a:xfrm>
          <a:custGeom>
            <a:avLst/>
            <a:gdLst>
              <a:gd name="connsiteX0" fmla="*/ 0 w 1985030"/>
              <a:gd name="connsiteY0" fmla="*/ 0 h 545886"/>
              <a:gd name="connsiteX1" fmla="*/ 1712087 w 1985030"/>
              <a:gd name="connsiteY1" fmla="*/ 0 h 545886"/>
              <a:gd name="connsiteX2" fmla="*/ 1985030 w 1985030"/>
              <a:gd name="connsiteY2" fmla="*/ 272943 h 545886"/>
              <a:gd name="connsiteX3" fmla="*/ 1712087 w 1985030"/>
              <a:gd name="connsiteY3" fmla="*/ 545886 h 545886"/>
              <a:gd name="connsiteX4" fmla="*/ 0 w 1985030"/>
              <a:gd name="connsiteY4" fmla="*/ 545886 h 545886"/>
              <a:gd name="connsiteX5" fmla="*/ 0 w 1985030"/>
              <a:gd name="connsiteY5" fmla="*/ 0 h 5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030" h="545886">
                <a:moveTo>
                  <a:pt x="1985030" y="545885"/>
                </a:moveTo>
                <a:lnTo>
                  <a:pt x="272943" y="545885"/>
                </a:lnTo>
                <a:lnTo>
                  <a:pt x="0" y="272943"/>
                </a:lnTo>
                <a:lnTo>
                  <a:pt x="272943" y="1"/>
                </a:lnTo>
                <a:lnTo>
                  <a:pt x="1985030" y="1"/>
                </a:lnTo>
                <a:lnTo>
                  <a:pt x="1985030" y="545885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2894" tIns="71438" rIns="133350" bIns="71438" numCol="1" spcCol="953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/>
              <a:t>Câu 4</a:t>
            </a:r>
          </a:p>
        </p:txBody>
      </p:sp>
      <p:sp>
        <p:nvSpPr>
          <p:cNvPr id="16" name="Freeform 5">
            <a:hlinkClick r:id="rId13" action="ppaction://hlinksldjump"/>
          </p:cNvPr>
          <p:cNvSpPr/>
          <p:nvPr/>
        </p:nvSpPr>
        <p:spPr>
          <a:xfrm>
            <a:off x="1483310" y="3916658"/>
            <a:ext cx="1488773" cy="409416"/>
          </a:xfrm>
          <a:custGeom>
            <a:avLst/>
            <a:gdLst>
              <a:gd name="connsiteX0" fmla="*/ 0 w 1985030"/>
              <a:gd name="connsiteY0" fmla="*/ 0 h 545886"/>
              <a:gd name="connsiteX1" fmla="*/ 1712087 w 1985030"/>
              <a:gd name="connsiteY1" fmla="*/ 0 h 545886"/>
              <a:gd name="connsiteX2" fmla="*/ 1985030 w 1985030"/>
              <a:gd name="connsiteY2" fmla="*/ 272943 h 545886"/>
              <a:gd name="connsiteX3" fmla="*/ 1712087 w 1985030"/>
              <a:gd name="connsiteY3" fmla="*/ 545886 h 545886"/>
              <a:gd name="connsiteX4" fmla="*/ 0 w 1985030"/>
              <a:gd name="connsiteY4" fmla="*/ 545886 h 545886"/>
              <a:gd name="connsiteX5" fmla="*/ 0 w 1985030"/>
              <a:gd name="connsiteY5" fmla="*/ 0 h 5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030" h="545886">
                <a:moveTo>
                  <a:pt x="1985030" y="545885"/>
                </a:moveTo>
                <a:lnTo>
                  <a:pt x="272943" y="545885"/>
                </a:lnTo>
                <a:lnTo>
                  <a:pt x="0" y="272943"/>
                </a:lnTo>
                <a:lnTo>
                  <a:pt x="272943" y="1"/>
                </a:lnTo>
                <a:lnTo>
                  <a:pt x="1985030" y="1"/>
                </a:lnTo>
                <a:lnTo>
                  <a:pt x="1985030" y="545885"/>
                </a:lnTo>
                <a:close/>
              </a:path>
            </a:pathLst>
          </a:custGeom>
          <a:solidFill>
            <a:srgbClr val="0E12C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2894" tIns="71438" rIns="133350" bIns="71438" numCol="1" spcCol="953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/>
              <a:t>Câu 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49308"/>
            <a:ext cx="4791513" cy="7001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VÒNG QUAY </a:t>
            </a:r>
            <a:r>
              <a:rPr lang="en-US" sz="41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KỲ DIỆU</a:t>
            </a:r>
            <a:endParaRPr lang="en-US" sz="41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8" name="Pentagon 17">
            <a:hlinkClick r:id="rId14" action="ppaction://hlinksldjump"/>
          </p:cNvPr>
          <p:cNvSpPr/>
          <p:nvPr/>
        </p:nvSpPr>
        <p:spPr>
          <a:xfrm>
            <a:off x="7769691" y="4273100"/>
            <a:ext cx="1331259" cy="383241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7" grpId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763" y="482218"/>
            <a:ext cx="1049274" cy="438581"/>
          </a:xfrm>
          <a:prstGeom prst="rect">
            <a:avLst/>
          </a:prstGeom>
          <a:solidFill>
            <a:srgbClr val="B818A5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5" name="Pentagon 4">
            <a:hlinkClick r:id="rId10" action="ppaction://hlinksldjump"/>
          </p:cNvPr>
          <p:cNvSpPr/>
          <p:nvPr/>
        </p:nvSpPr>
        <p:spPr>
          <a:xfrm>
            <a:off x="7332008" y="4165226"/>
            <a:ext cx="1331259" cy="383241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1287" y="443745"/>
            <a:ext cx="6122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mtClean="0">
                <a:solidFill>
                  <a:srgbClr val="1204CC"/>
                </a:solidFill>
                <a:latin typeface="Times New Roman" pitchFamily="18" charset="0"/>
                <a:cs typeface="Times New Roman" pitchFamily="18" charset="0"/>
              </a:rPr>
              <a:t>Khi biết tổng v</a:t>
            </a:r>
            <a:r>
              <a:rPr lang="vi-VN" sz="2800" b="1" smtClean="0">
                <a:solidFill>
                  <a:srgbClr val="1204CC"/>
                </a:solidFill>
                <a:latin typeface="Times New Roman" pitchFamily="18" charset="0"/>
                <a:cs typeface="Times New Roman" pitchFamily="18" charset="0"/>
              </a:rPr>
              <a:t>à hiệu của hai số thì số lớn bằng:</a:t>
            </a:r>
            <a:endParaRPr lang="vi-VN" sz="2800" b="1" dirty="0">
              <a:solidFill>
                <a:srgbClr val="1204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"/>
          <p:cNvSpPr>
            <a:spLocks noChangeArrowheads="1" noChangeShapeType="1"/>
          </p:cNvSpPr>
          <p:nvPr/>
        </p:nvSpPr>
        <p:spPr bwMode="auto">
          <a:xfrm>
            <a:off x="1861199" y="1540672"/>
            <a:ext cx="2681556" cy="3246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Tổng + 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iệu ) : 2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"/>
          <p:cNvSpPr>
            <a:spLocks noChangeArrowheads="1" noChangeShapeType="1"/>
          </p:cNvSpPr>
          <p:nvPr/>
        </p:nvSpPr>
        <p:spPr bwMode="auto">
          <a:xfrm>
            <a:off x="1919319" y="4025008"/>
            <a:ext cx="2003527" cy="3246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Tổng + 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iệu 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"/>
          <p:cNvSpPr>
            <a:spLocks noChangeArrowheads="1" noChangeShapeType="1"/>
          </p:cNvSpPr>
          <p:nvPr/>
        </p:nvSpPr>
        <p:spPr bwMode="auto">
          <a:xfrm>
            <a:off x="1861199" y="2713988"/>
            <a:ext cx="2451783" cy="3246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Tổng </a:t>
            </a:r>
            <a:r>
              <a:rPr lang="vi-VN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iệu ) : 2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3" y="1425782"/>
            <a:ext cx="998222" cy="502136"/>
          </a:xfrm>
          <a:prstGeom prst="rect">
            <a:avLst/>
          </a:prstGeom>
        </p:spPr>
      </p:pic>
      <p:pic>
        <p:nvPicPr>
          <p:cNvPr id="14" name="b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6" y="2646974"/>
            <a:ext cx="721161" cy="542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2" y="3935576"/>
            <a:ext cx="669421" cy="50354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572295" y="2803999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607798" y="4081930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52073" y="1610538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WordArt 35"/>
          <p:cNvSpPr>
            <a:spLocks noChangeArrowheads="1" noChangeShapeType="1" noTextEdit="1"/>
          </p:cNvSpPr>
          <p:nvPr/>
        </p:nvSpPr>
        <p:spPr bwMode="auto">
          <a:xfrm>
            <a:off x="6635281" y="142039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0" name="WordArt 36"/>
          <p:cNvSpPr>
            <a:spLocks noChangeArrowheads="1" noChangeShapeType="1" noTextEdit="1"/>
          </p:cNvSpPr>
          <p:nvPr/>
        </p:nvSpPr>
        <p:spPr bwMode="auto">
          <a:xfrm>
            <a:off x="6665258" y="142538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1" name="WordArt 37"/>
          <p:cNvSpPr>
            <a:spLocks noChangeArrowheads="1" noChangeShapeType="1" noTextEdit="1"/>
          </p:cNvSpPr>
          <p:nvPr/>
        </p:nvSpPr>
        <p:spPr bwMode="auto">
          <a:xfrm>
            <a:off x="6645529" y="141934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2" name="WordArt 38"/>
          <p:cNvSpPr>
            <a:spLocks noChangeArrowheads="1" noChangeShapeType="1" noTextEdit="1"/>
          </p:cNvSpPr>
          <p:nvPr/>
        </p:nvSpPr>
        <p:spPr bwMode="auto">
          <a:xfrm>
            <a:off x="6631213" y="142538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3" name="WordArt 39"/>
          <p:cNvSpPr>
            <a:spLocks noChangeArrowheads="1" noChangeShapeType="1" noTextEdit="1"/>
          </p:cNvSpPr>
          <p:nvPr/>
        </p:nvSpPr>
        <p:spPr bwMode="auto">
          <a:xfrm>
            <a:off x="6636626" y="144293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4" name="WordArt 40"/>
          <p:cNvSpPr>
            <a:spLocks noChangeArrowheads="1" noChangeShapeType="1" noTextEdit="1"/>
          </p:cNvSpPr>
          <p:nvPr/>
        </p:nvSpPr>
        <p:spPr bwMode="auto">
          <a:xfrm>
            <a:off x="6665258" y="1447919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30" name="Group 51"/>
          <p:cNvGrpSpPr>
            <a:grpSpLocks/>
          </p:cNvGrpSpPr>
          <p:nvPr/>
        </p:nvGrpSpPr>
        <p:grpSpPr bwMode="auto">
          <a:xfrm>
            <a:off x="6122333" y="1019625"/>
            <a:ext cx="1752600" cy="1314450"/>
            <a:chOff x="4320" y="2928"/>
            <a:chExt cx="1104" cy="1104"/>
          </a:xfrm>
        </p:grpSpPr>
        <p:sp>
          <p:nvSpPr>
            <p:cNvPr id="31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45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2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4" name="Am-thanh-dung-sai-chen-vao-Powerpoint-Tra-loi-dung-www_honghot_n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3999" y="1523325"/>
            <a:ext cx="406400" cy="406400"/>
          </a:xfrm>
          <a:prstGeom prst="rect">
            <a:avLst/>
          </a:prstGeom>
        </p:spPr>
      </p:pic>
      <p:pic>
        <p:nvPicPr>
          <p:cNvPr id="6" name="Am-thanh-dung-sai-chen-vao-Powerpoint-Tra-loi-sai-www_honghot_ne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39564" y="2708799"/>
            <a:ext cx="406400" cy="406400"/>
          </a:xfrm>
          <a:prstGeom prst="rect">
            <a:avLst/>
          </a:prstGeom>
        </p:spPr>
      </p:pic>
      <p:pic>
        <p:nvPicPr>
          <p:cNvPr id="25" name="Am-thanh-dung-sai-chen-vao-Powerpoint-Tra-loi-sai-www_honghot_ne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63323" y="403272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59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037" y="539060"/>
            <a:ext cx="1049274" cy="438581"/>
          </a:xfrm>
          <a:prstGeom prst="rect">
            <a:avLst/>
          </a:prstGeom>
          <a:solidFill>
            <a:srgbClr val="3FAD13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sp>
        <p:nvSpPr>
          <p:cNvPr id="4" name="Pentagon 3">
            <a:hlinkClick r:id="rId10" action="ppaction://hlinksldjump"/>
          </p:cNvPr>
          <p:cNvSpPr/>
          <p:nvPr/>
        </p:nvSpPr>
        <p:spPr>
          <a:xfrm>
            <a:off x="7262721" y="4245908"/>
            <a:ext cx="1331259" cy="383241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9107" y="539060"/>
            <a:ext cx="5932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smtClean="0">
                <a:solidFill>
                  <a:srgbClr val="0E12C2"/>
                </a:solidFill>
              </a:rPr>
              <a:t>Giá trị của biểu thức </a:t>
            </a:r>
            <a:r>
              <a:rPr lang="vi-VN" sz="2400" b="1">
                <a:solidFill>
                  <a:srgbClr val="0E12C2"/>
                </a:solidFill>
              </a:rPr>
              <a:t>25 </a:t>
            </a:r>
            <a:r>
              <a:rPr lang="vi-VN" sz="2400" b="1" smtClean="0">
                <a:solidFill>
                  <a:srgbClr val="0E12C2"/>
                </a:solidFill>
              </a:rPr>
              <a:t>+ </a:t>
            </a:r>
            <a:r>
              <a:rPr lang="en-US" sz="2400" b="1" smtClean="0">
                <a:solidFill>
                  <a:srgbClr val="0E12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vi-VN" sz="2400" b="1" smtClean="0">
                <a:solidFill>
                  <a:srgbClr val="0E12C2"/>
                </a:solidFill>
              </a:rPr>
              <a:t> + 75 là:</a:t>
            </a:r>
            <a:endParaRPr lang="vi-VN" sz="2400" b="1" dirty="0">
              <a:solidFill>
                <a:srgbClr val="0E12C2"/>
              </a:solidFill>
            </a:endParaRPr>
          </a:p>
        </p:txBody>
      </p:sp>
      <p:sp>
        <p:nvSpPr>
          <p:cNvPr id="5" name="a"/>
          <p:cNvSpPr>
            <a:spLocks noChangeArrowheads="1" noChangeShapeType="1"/>
          </p:cNvSpPr>
          <p:nvPr/>
        </p:nvSpPr>
        <p:spPr bwMode="auto">
          <a:xfrm>
            <a:off x="1783311" y="2916298"/>
            <a:ext cx="856890" cy="29497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114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"/>
          <p:cNvSpPr>
            <a:spLocks noChangeArrowheads="1" noChangeShapeType="1"/>
          </p:cNvSpPr>
          <p:nvPr/>
        </p:nvSpPr>
        <p:spPr bwMode="auto">
          <a:xfrm>
            <a:off x="1816508" y="4109410"/>
            <a:ext cx="890087" cy="256932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124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b"/>
          <p:cNvSpPr>
            <a:spLocks noChangeArrowheads="1" noChangeShapeType="1"/>
          </p:cNvSpPr>
          <p:nvPr/>
        </p:nvSpPr>
        <p:spPr bwMode="auto">
          <a:xfrm>
            <a:off x="1816508" y="1870681"/>
            <a:ext cx="856890" cy="300072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104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437340" y="4150341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5" y="2791313"/>
            <a:ext cx="894278" cy="449848"/>
          </a:xfrm>
          <a:prstGeom prst="rect">
            <a:avLst/>
          </a:prstGeom>
        </p:spPr>
      </p:pic>
      <p:pic>
        <p:nvPicPr>
          <p:cNvPr id="24" name="b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5" y="1755178"/>
            <a:ext cx="673299" cy="50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7" y="4027111"/>
            <a:ext cx="673299" cy="50646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433881" y="1920344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388416" y="2916298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WordArt 35"/>
          <p:cNvSpPr>
            <a:spLocks noChangeArrowheads="1" noChangeShapeType="1" noTextEdit="1"/>
          </p:cNvSpPr>
          <p:nvPr/>
        </p:nvSpPr>
        <p:spPr bwMode="auto">
          <a:xfrm>
            <a:off x="6460204" y="190488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30" name="WordArt 36"/>
          <p:cNvSpPr>
            <a:spLocks noChangeArrowheads="1" noChangeShapeType="1" noTextEdit="1"/>
          </p:cNvSpPr>
          <p:nvPr/>
        </p:nvSpPr>
        <p:spPr bwMode="auto">
          <a:xfrm>
            <a:off x="6507829" y="191782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1" name="WordArt 37"/>
          <p:cNvSpPr>
            <a:spLocks noChangeArrowheads="1" noChangeShapeType="1" noTextEdit="1"/>
          </p:cNvSpPr>
          <p:nvPr/>
        </p:nvSpPr>
        <p:spPr bwMode="auto">
          <a:xfrm>
            <a:off x="6426866" y="188133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32" name="WordArt 38"/>
          <p:cNvSpPr>
            <a:spLocks noChangeArrowheads="1" noChangeShapeType="1" noTextEdit="1"/>
          </p:cNvSpPr>
          <p:nvPr/>
        </p:nvSpPr>
        <p:spPr bwMode="auto">
          <a:xfrm>
            <a:off x="6460204" y="1921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33" name="WordArt 39"/>
          <p:cNvSpPr>
            <a:spLocks noChangeArrowheads="1" noChangeShapeType="1" noTextEdit="1"/>
          </p:cNvSpPr>
          <p:nvPr/>
        </p:nvSpPr>
        <p:spPr bwMode="auto">
          <a:xfrm>
            <a:off x="6426866" y="191296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34" name="WordArt 40"/>
          <p:cNvSpPr>
            <a:spLocks noChangeArrowheads="1" noChangeShapeType="1" noTextEdit="1"/>
          </p:cNvSpPr>
          <p:nvPr/>
        </p:nvSpPr>
        <p:spPr bwMode="auto">
          <a:xfrm>
            <a:off x="6460204" y="192034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35" name="Group 51"/>
          <p:cNvGrpSpPr>
            <a:grpSpLocks/>
          </p:cNvGrpSpPr>
          <p:nvPr/>
        </p:nvGrpSpPr>
        <p:grpSpPr bwMode="auto">
          <a:xfrm>
            <a:off x="5806513" y="1468765"/>
            <a:ext cx="1752600" cy="1314450"/>
            <a:chOff x="4320" y="2928"/>
            <a:chExt cx="1104" cy="1104"/>
          </a:xfrm>
        </p:grpSpPr>
        <p:sp>
          <p:nvSpPr>
            <p:cNvPr id="36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45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7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28" name="Am-thanh-dung-sai-chen-vao-Powerpoint-Tra-loi-dung-www_honghot_n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30978" y="2905400"/>
            <a:ext cx="406400" cy="406400"/>
          </a:xfrm>
          <a:prstGeom prst="rect">
            <a:avLst/>
          </a:prstGeom>
        </p:spPr>
      </p:pic>
      <p:pic>
        <p:nvPicPr>
          <p:cNvPr id="38" name="Am-thanh-dung-sai-chen-vao-Powerpoint-Tra-loi-sai-www_honghot_ne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69763" y="4096775"/>
            <a:ext cx="406400" cy="406400"/>
          </a:xfrm>
          <a:prstGeom prst="rect">
            <a:avLst/>
          </a:prstGeom>
        </p:spPr>
      </p:pic>
      <p:pic>
        <p:nvPicPr>
          <p:cNvPr id="39" name="Am-thanh-dung-sai-chen-vao-Powerpoint-Tra-loi-sai-www_honghot_ne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20689" y="185524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2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08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21" grpId="0" animBg="1"/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312" y="528786"/>
            <a:ext cx="1049274" cy="438581"/>
          </a:xfrm>
          <a:prstGeom prst="rect">
            <a:avLst/>
          </a:prstGeom>
          <a:solidFill>
            <a:srgbClr val="FF0066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entagon 3">
            <a:hlinkClick r:id="rId8" action="ppaction://hlinksldjump"/>
          </p:cNvPr>
          <p:cNvSpPr/>
          <p:nvPr/>
        </p:nvSpPr>
        <p:spPr>
          <a:xfrm>
            <a:off x="7332008" y="4255994"/>
            <a:ext cx="1331259" cy="383241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"/>
          <p:cNvSpPr>
            <a:spLocks noChangeArrowheads="1" noChangeShapeType="1"/>
          </p:cNvSpPr>
          <p:nvPr/>
        </p:nvSpPr>
        <p:spPr bwMode="auto">
          <a:xfrm>
            <a:off x="1418440" y="2242819"/>
            <a:ext cx="1905713" cy="4147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( Tổng - Hiệu ) : 2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"/>
          <p:cNvSpPr>
            <a:spLocks noChangeArrowheads="1" noChangeShapeType="1"/>
          </p:cNvSpPr>
          <p:nvPr/>
        </p:nvSpPr>
        <p:spPr bwMode="auto">
          <a:xfrm>
            <a:off x="3212687" y="3874538"/>
            <a:ext cx="2015448" cy="4147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( Tổng + Hiệu) : 2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87" y="1665889"/>
            <a:ext cx="998222" cy="502136"/>
          </a:xfrm>
          <a:prstGeom prst="rect">
            <a:avLst/>
          </a:prstGeom>
        </p:spPr>
      </p:pic>
      <p:pic>
        <p:nvPicPr>
          <p:cNvPr id="9" name="b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72" y="1615721"/>
            <a:ext cx="750230" cy="564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9" y="3735239"/>
            <a:ext cx="696405" cy="52384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175274" y="2300178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65109" y="3973930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81108" y="2335783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"/>
          <p:cNvSpPr>
            <a:spLocks noChangeArrowheads="1" noChangeShapeType="1"/>
          </p:cNvSpPr>
          <p:nvPr/>
        </p:nvSpPr>
        <p:spPr bwMode="auto">
          <a:xfrm>
            <a:off x="5556525" y="2213949"/>
            <a:ext cx="1775484" cy="4037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Tổng – Hiệu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44316" y="436583"/>
            <a:ext cx="6693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smtClean="0">
                <a:solidFill>
                  <a:srgbClr val="1204CC"/>
                </a:solidFill>
                <a:latin typeface="Times New Roman" pitchFamily="18" charset="0"/>
                <a:cs typeface="Times New Roman" pitchFamily="18" charset="0"/>
              </a:rPr>
              <a:t>Khi biết tổng và hiệu của hai số thì số </a:t>
            </a:r>
          </a:p>
          <a:p>
            <a:r>
              <a:rPr lang="fr-FR" sz="2800" b="1" smtClean="0">
                <a:solidFill>
                  <a:srgbClr val="1204CC"/>
                </a:solidFill>
                <a:latin typeface="Times New Roman" pitchFamily="18" charset="0"/>
                <a:cs typeface="Times New Roman" pitchFamily="18" charset="0"/>
              </a:rPr>
              <a:t>bé được tính bằng:</a:t>
            </a:r>
            <a:endParaRPr lang="vi-VN" sz="2800" b="1" dirty="0">
              <a:solidFill>
                <a:srgbClr val="1204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35"/>
          <p:cNvSpPr>
            <a:spLocks noChangeArrowheads="1" noChangeShapeType="1" noTextEdit="1"/>
          </p:cNvSpPr>
          <p:nvPr/>
        </p:nvSpPr>
        <p:spPr bwMode="auto">
          <a:xfrm>
            <a:off x="7613183" y="124968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6" name="WordArt 36"/>
          <p:cNvSpPr>
            <a:spLocks noChangeArrowheads="1" noChangeShapeType="1" noTextEdit="1"/>
          </p:cNvSpPr>
          <p:nvPr/>
        </p:nvSpPr>
        <p:spPr bwMode="auto">
          <a:xfrm>
            <a:off x="7641826" y="127756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7" name="WordArt 37"/>
          <p:cNvSpPr>
            <a:spLocks noChangeArrowheads="1" noChangeShapeType="1" noTextEdit="1"/>
          </p:cNvSpPr>
          <p:nvPr/>
        </p:nvSpPr>
        <p:spPr bwMode="auto">
          <a:xfrm>
            <a:off x="7670029" y="1239654"/>
            <a:ext cx="667190" cy="5075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8" name="WordArt 38"/>
          <p:cNvSpPr>
            <a:spLocks noChangeArrowheads="1" noChangeShapeType="1" noTextEdit="1"/>
          </p:cNvSpPr>
          <p:nvPr/>
        </p:nvSpPr>
        <p:spPr bwMode="auto">
          <a:xfrm>
            <a:off x="7641826" y="126808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9" name="WordArt 39"/>
          <p:cNvSpPr>
            <a:spLocks noChangeArrowheads="1" noChangeShapeType="1" noTextEdit="1"/>
          </p:cNvSpPr>
          <p:nvPr/>
        </p:nvSpPr>
        <p:spPr bwMode="auto">
          <a:xfrm>
            <a:off x="7641826" y="126808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0" name="WordArt 40"/>
          <p:cNvSpPr>
            <a:spLocks noChangeArrowheads="1" noChangeShapeType="1" noTextEdit="1"/>
          </p:cNvSpPr>
          <p:nvPr/>
        </p:nvSpPr>
        <p:spPr bwMode="auto">
          <a:xfrm>
            <a:off x="7613183" y="1258609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6910667" y="851667"/>
            <a:ext cx="1752600" cy="1314450"/>
            <a:chOff x="4320" y="2928"/>
            <a:chExt cx="1104" cy="1104"/>
          </a:xfrm>
        </p:grpSpPr>
        <p:sp>
          <p:nvSpPr>
            <p:cNvPr id="22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45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3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24" name="Am-thanh-dung-sai-chen-vao-Powerpoint-Tra-loi-dung-www_honghot_n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3908" y="273239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8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6" grpId="0"/>
      <p:bldP spid="11" grpId="0" animBg="1"/>
      <p:bldP spid="12" grpId="0" animBg="1"/>
      <p:bldP spid="13" grpId="0" animBg="1"/>
      <p:bldP spid="7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408" y="477415"/>
            <a:ext cx="1049274" cy="43858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4: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entagon 3">
            <a:hlinkClick r:id="rId10" action="ppaction://hlinksldjump"/>
          </p:cNvPr>
          <p:cNvSpPr/>
          <p:nvPr/>
        </p:nvSpPr>
        <p:spPr>
          <a:xfrm>
            <a:off x="7262721" y="4245908"/>
            <a:ext cx="1331259" cy="383241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25663" y="366742"/>
            <a:ext cx="6036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Biết tổng của hai số là 20, hiệu hai số đó là 4. Số lớn là:</a:t>
            </a:r>
            <a:endParaRPr lang="vi-VN" sz="2800" b="1" dirty="0">
              <a:solidFill>
                <a:srgbClr val="0E12C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"/>
          <p:cNvSpPr>
            <a:spLocks noChangeArrowheads="1" noChangeShapeType="1"/>
          </p:cNvSpPr>
          <p:nvPr/>
        </p:nvSpPr>
        <p:spPr bwMode="auto">
          <a:xfrm>
            <a:off x="6679927" y="1718663"/>
            <a:ext cx="1573965" cy="3246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12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"/>
          <p:cNvSpPr>
            <a:spLocks noChangeArrowheads="1" noChangeShapeType="1"/>
          </p:cNvSpPr>
          <p:nvPr/>
        </p:nvSpPr>
        <p:spPr bwMode="auto">
          <a:xfrm>
            <a:off x="4227561" y="3464296"/>
            <a:ext cx="1268858" cy="3246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8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b"/>
          <p:cNvSpPr>
            <a:spLocks noChangeArrowheads="1" noChangeShapeType="1"/>
          </p:cNvSpPr>
          <p:nvPr/>
        </p:nvSpPr>
        <p:spPr bwMode="auto">
          <a:xfrm>
            <a:off x="1344021" y="1644387"/>
            <a:ext cx="1378868" cy="3246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24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848393" y="3589629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24" y="1628769"/>
            <a:ext cx="998222" cy="502136"/>
          </a:xfrm>
          <a:prstGeom prst="rect">
            <a:avLst/>
          </a:prstGeom>
        </p:spPr>
      </p:pic>
      <p:pic>
        <p:nvPicPr>
          <p:cNvPr id="26" name="b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16" y="1607203"/>
            <a:ext cx="696216" cy="5237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46" y="3464296"/>
            <a:ext cx="696216" cy="523702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251836" y="1748374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61394" y="1718663"/>
            <a:ext cx="216000" cy="2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WordArt 35"/>
          <p:cNvSpPr>
            <a:spLocks noChangeArrowheads="1" noChangeShapeType="1" noTextEdit="1"/>
          </p:cNvSpPr>
          <p:nvPr/>
        </p:nvSpPr>
        <p:spPr bwMode="auto">
          <a:xfrm>
            <a:off x="1310045" y="33480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5" name="WordArt 36"/>
          <p:cNvSpPr>
            <a:spLocks noChangeArrowheads="1" noChangeShapeType="1" noTextEdit="1"/>
          </p:cNvSpPr>
          <p:nvPr/>
        </p:nvSpPr>
        <p:spPr bwMode="auto">
          <a:xfrm>
            <a:off x="1366705" y="334023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6" name="WordArt 37"/>
          <p:cNvSpPr>
            <a:spLocks noChangeArrowheads="1" noChangeShapeType="1" noTextEdit="1"/>
          </p:cNvSpPr>
          <p:nvPr/>
        </p:nvSpPr>
        <p:spPr bwMode="auto">
          <a:xfrm>
            <a:off x="1331000" y="332006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1" name="WordArt 38"/>
          <p:cNvSpPr>
            <a:spLocks noChangeArrowheads="1" noChangeShapeType="1" noTextEdit="1"/>
          </p:cNvSpPr>
          <p:nvPr/>
        </p:nvSpPr>
        <p:spPr bwMode="auto">
          <a:xfrm>
            <a:off x="1295294" y="3332437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39"/>
          <p:cNvSpPr>
            <a:spLocks noChangeArrowheads="1" noChangeShapeType="1" noTextEdit="1"/>
          </p:cNvSpPr>
          <p:nvPr/>
        </p:nvSpPr>
        <p:spPr bwMode="auto">
          <a:xfrm>
            <a:off x="1320523" y="335723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3" name="WordArt 40"/>
          <p:cNvSpPr>
            <a:spLocks noChangeArrowheads="1" noChangeShapeType="1" noTextEdit="1"/>
          </p:cNvSpPr>
          <p:nvPr/>
        </p:nvSpPr>
        <p:spPr bwMode="auto">
          <a:xfrm>
            <a:off x="1310045" y="334023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29" name="Group 51"/>
          <p:cNvGrpSpPr>
            <a:grpSpLocks/>
          </p:cNvGrpSpPr>
          <p:nvPr/>
        </p:nvGrpSpPr>
        <p:grpSpPr bwMode="auto">
          <a:xfrm>
            <a:off x="721547" y="2872549"/>
            <a:ext cx="1752600" cy="1314450"/>
            <a:chOff x="4320" y="2928"/>
            <a:chExt cx="1104" cy="1104"/>
          </a:xfrm>
        </p:grpSpPr>
        <p:sp>
          <p:nvSpPr>
            <p:cNvPr id="30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45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1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33" name="Am-thanh-dung-sai-chen-vao-Powerpoint-Tra-loi-dung-www_honghot_n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43943" y="2252039"/>
            <a:ext cx="406400" cy="406400"/>
          </a:xfrm>
          <a:prstGeom prst="rect">
            <a:avLst/>
          </a:prstGeom>
        </p:spPr>
      </p:pic>
      <p:pic>
        <p:nvPicPr>
          <p:cNvPr id="34" name="Am-thanh-dung-sai-chen-vao-Powerpoint-Tra-loi-sai-www_honghot_ne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34424" y="2189372"/>
            <a:ext cx="406400" cy="406400"/>
          </a:xfrm>
          <a:prstGeom prst="rect">
            <a:avLst/>
          </a:prstGeom>
        </p:spPr>
      </p:pic>
      <p:pic>
        <p:nvPicPr>
          <p:cNvPr id="35" name="Am-thanh-dung-sai-chen-vao-Powerpoint-Tra-loi-sai-www_honghot_ne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73564" y="404270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0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4" grpId="0" animBg="1"/>
      <p:bldP spid="28" grpId="0" animBg="1"/>
      <p:bldP spid="32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934" y="938104"/>
            <a:ext cx="1049274" cy="438581"/>
          </a:xfrm>
          <a:prstGeom prst="rect">
            <a:avLst/>
          </a:prstGeom>
          <a:solidFill>
            <a:srgbClr val="2E10B0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5: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entagon 3">
            <a:hlinkClick r:id="rId10" action="ppaction://hlinksldjump"/>
          </p:cNvPr>
          <p:cNvSpPr/>
          <p:nvPr/>
        </p:nvSpPr>
        <p:spPr>
          <a:xfrm>
            <a:off x="7232183" y="4085363"/>
            <a:ext cx="1331259" cy="383241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 về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"/>
          <p:cNvSpPr>
            <a:spLocks noChangeArrowheads="1" noChangeShapeType="1"/>
          </p:cNvSpPr>
          <p:nvPr/>
        </p:nvSpPr>
        <p:spPr bwMode="auto">
          <a:xfrm>
            <a:off x="1220585" y="2384975"/>
            <a:ext cx="1038897" cy="27452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2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"/>
          <p:cNvSpPr>
            <a:spLocks noChangeArrowheads="1" noChangeShapeType="1"/>
          </p:cNvSpPr>
          <p:nvPr/>
        </p:nvSpPr>
        <p:spPr bwMode="auto">
          <a:xfrm>
            <a:off x="6754854" y="2362780"/>
            <a:ext cx="1142959" cy="28512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4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b"/>
          <p:cNvSpPr>
            <a:spLocks noChangeArrowheads="1" noChangeShapeType="1"/>
          </p:cNvSpPr>
          <p:nvPr/>
        </p:nvSpPr>
        <p:spPr bwMode="auto">
          <a:xfrm>
            <a:off x="3830746" y="2381014"/>
            <a:ext cx="1021987" cy="2750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8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71" y="2781952"/>
            <a:ext cx="998222" cy="502136"/>
          </a:xfrm>
          <a:prstGeom prst="rect">
            <a:avLst/>
          </a:prstGeom>
        </p:spPr>
      </p:pic>
      <p:pic>
        <p:nvPicPr>
          <p:cNvPr id="9" name="b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48" y="2744817"/>
            <a:ext cx="820584" cy="617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102" y="2765493"/>
            <a:ext cx="761711" cy="57296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92991" y="2403227"/>
            <a:ext cx="305890" cy="2909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07084" y="2356913"/>
            <a:ext cx="305890" cy="2909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69579" y="2381014"/>
            <a:ext cx="305890" cy="2909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991798" y="789510"/>
            <a:ext cx="64287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Tổng của hai số là 10, hiệu hai số đó là 6. Số bé là:</a:t>
            </a:r>
            <a:endParaRPr lang="vi-VN" sz="2800" b="1" dirty="0">
              <a:solidFill>
                <a:srgbClr val="0E12C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WordArt 35"/>
          <p:cNvSpPr>
            <a:spLocks noChangeArrowheads="1" noChangeShapeType="1" noTextEdit="1"/>
          </p:cNvSpPr>
          <p:nvPr/>
        </p:nvSpPr>
        <p:spPr bwMode="auto">
          <a:xfrm>
            <a:off x="3987239" y="387131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5" name="WordArt 36"/>
          <p:cNvSpPr>
            <a:spLocks noChangeArrowheads="1" noChangeShapeType="1" noTextEdit="1"/>
          </p:cNvSpPr>
          <p:nvPr/>
        </p:nvSpPr>
        <p:spPr bwMode="auto">
          <a:xfrm>
            <a:off x="4056065" y="3883549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6" name="WordArt 37"/>
          <p:cNvSpPr>
            <a:spLocks noChangeArrowheads="1" noChangeShapeType="1" noTextEdit="1"/>
          </p:cNvSpPr>
          <p:nvPr/>
        </p:nvSpPr>
        <p:spPr bwMode="auto">
          <a:xfrm>
            <a:off x="3966113" y="387064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7" name="WordArt 38"/>
          <p:cNvSpPr>
            <a:spLocks noChangeArrowheads="1" noChangeShapeType="1" noTextEdit="1"/>
          </p:cNvSpPr>
          <p:nvPr/>
        </p:nvSpPr>
        <p:spPr bwMode="auto">
          <a:xfrm>
            <a:off x="4008364" y="387709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8" name="WordArt 39"/>
          <p:cNvSpPr>
            <a:spLocks noChangeArrowheads="1" noChangeShapeType="1" noTextEdit="1"/>
          </p:cNvSpPr>
          <p:nvPr/>
        </p:nvSpPr>
        <p:spPr bwMode="auto">
          <a:xfrm>
            <a:off x="3997802" y="386419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9" name="WordArt 40"/>
          <p:cNvSpPr>
            <a:spLocks noChangeArrowheads="1" noChangeShapeType="1" noTextEdit="1"/>
          </p:cNvSpPr>
          <p:nvPr/>
        </p:nvSpPr>
        <p:spPr bwMode="auto">
          <a:xfrm>
            <a:off x="4056065" y="3883549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20" name="Group 51"/>
          <p:cNvGrpSpPr>
            <a:grpSpLocks/>
          </p:cNvGrpSpPr>
          <p:nvPr/>
        </p:nvGrpSpPr>
        <p:grpSpPr bwMode="auto">
          <a:xfrm>
            <a:off x="3423188" y="3428138"/>
            <a:ext cx="1752600" cy="1314450"/>
            <a:chOff x="4320" y="2928"/>
            <a:chExt cx="1104" cy="1104"/>
          </a:xfrm>
        </p:grpSpPr>
        <p:sp>
          <p:nvSpPr>
            <p:cNvPr id="21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45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3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24" name="Am-thanh-dung-sai-chen-vao-Powerpoint-Tra-loi-dung-www_honghot_n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189" y="3158871"/>
            <a:ext cx="406400" cy="406400"/>
          </a:xfrm>
          <a:prstGeom prst="rect">
            <a:avLst/>
          </a:prstGeom>
        </p:spPr>
      </p:pic>
      <p:pic>
        <p:nvPicPr>
          <p:cNvPr id="25" name="Am-thanh-dung-sai-chen-vao-Powerpoint-Tra-loi-sai-www_honghot_ne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67352" y="2877688"/>
            <a:ext cx="406400" cy="406400"/>
          </a:xfrm>
          <a:prstGeom prst="rect">
            <a:avLst/>
          </a:prstGeom>
        </p:spPr>
      </p:pic>
      <p:pic>
        <p:nvPicPr>
          <p:cNvPr id="26" name="Am-thanh-dung-sai-chen-vao-Powerpoint-Tra-loi-sai-www_honghot_ne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14119" y="284877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8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830" y="1126642"/>
            <a:ext cx="4666342" cy="3011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70"/>
            <a:r>
              <a:rPr lang="en-US" sz="2000" b="1" dirty="0" err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000" b="1" dirty="0" smtClean="0">
              <a:solidFill>
                <a:srgbClr val="0E12C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470"/>
            <a:r>
              <a:rPr lang="en-US" sz="2000" b="1" dirty="0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000" b="1" dirty="0" err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000" b="1" dirty="0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000" b="1" dirty="0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b="1" dirty="0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913470"/>
            <a:r>
              <a:rPr lang="en-US" sz="2000" b="1" dirty="0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(154 +12) : 2 = 83 (con)</a:t>
            </a:r>
          </a:p>
          <a:p>
            <a:pPr lvl="0" algn="ctr" defTabSz="913470"/>
            <a:endParaRPr lang="en-US" sz="2000" b="1" smtClean="0">
              <a:solidFill>
                <a:srgbClr val="0E12C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3470"/>
            <a:endParaRPr lang="en-US" sz="2000" b="1" smtClean="0">
              <a:solidFill>
                <a:srgbClr val="0E12C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3470"/>
            <a:r>
              <a:rPr lang="en-US" sz="2000" b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en-US" sz="2000" b="1" dirty="0" err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000" b="1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 83 con hạc giấy;    </a:t>
            </a:r>
          </a:p>
          <a:p>
            <a:pPr lvl="0" algn="ctr" defTabSz="913470"/>
            <a:r>
              <a:rPr lang="en-US" sz="2000" b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                Mi : 71 con hạc giấy.</a:t>
            </a:r>
          </a:p>
          <a:p>
            <a:pPr algn="ctr" defTabSz="913470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572" y="696686"/>
            <a:ext cx="108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30" y="2307770"/>
            <a:ext cx="4169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470"/>
            <a:r>
              <a:rPr lang="en-US" sz="2000" b="1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Số hạc giấy Mi gấp được là:</a:t>
            </a:r>
          </a:p>
          <a:p>
            <a:pPr lvl="0" algn="ctr" defTabSz="913470"/>
            <a:r>
              <a:rPr lang="en-US" sz="2000" b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154 </a:t>
            </a:r>
            <a:r>
              <a:rPr lang="en-US" sz="2000" b="1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83 </a:t>
            </a:r>
            <a:r>
              <a:rPr lang="en-US" sz="2000" b="1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= 71 (con</a:t>
            </a:r>
            <a:r>
              <a:rPr lang="en-US" sz="2000" b="1" smtClean="0">
                <a:solidFill>
                  <a:srgbClr val="0E12C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>
              <a:solidFill>
                <a:srgbClr val="0E12C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412" y="2307770"/>
            <a:ext cx="4169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470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 gấp được số con hạc giấy là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 defTabSz="913470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( 154 – 12) : 2 = 71 (con)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413" y="2307770"/>
            <a:ext cx="4169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470"/>
            <a:r>
              <a:rPr lang="en-US" sz="2000" b="1" smtClean="0">
                <a:solidFill>
                  <a:srgbClr val="942C02"/>
                </a:solidFill>
                <a:latin typeface="Times New Roman" pitchFamily="18" charset="0"/>
                <a:cs typeface="Times New Roman" pitchFamily="18" charset="0"/>
              </a:rPr>
              <a:t>Mi gấp được số con hạc giấy là</a:t>
            </a:r>
            <a:r>
              <a:rPr lang="en-US" sz="2000" b="1">
                <a:solidFill>
                  <a:srgbClr val="942C0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 defTabSz="913470"/>
            <a:r>
              <a:rPr lang="en-US" sz="2000" b="1" smtClean="0">
                <a:solidFill>
                  <a:srgbClr val="942C02"/>
                </a:solidFill>
                <a:latin typeface="Times New Roman" pitchFamily="18" charset="0"/>
                <a:cs typeface="Times New Roman" pitchFamily="18" charset="0"/>
              </a:rPr>
              <a:t>83 – 12 = </a:t>
            </a:r>
            <a:r>
              <a:rPr lang="en-US" sz="2000" b="1">
                <a:solidFill>
                  <a:srgbClr val="942C02"/>
                </a:solidFill>
                <a:latin typeface="Times New Roman" pitchFamily="18" charset="0"/>
                <a:cs typeface="Times New Roman" pitchFamily="18" charset="0"/>
              </a:rPr>
              <a:t>71 (con</a:t>
            </a:r>
            <a:r>
              <a:rPr lang="en-US" sz="2000" b="1" smtClean="0">
                <a:solidFill>
                  <a:srgbClr val="942C0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>
              <a:solidFill>
                <a:srgbClr val="942C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0503" y="1291771"/>
            <a:ext cx="4880238" cy="2962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470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 gấp được số con hạc giấy là:</a:t>
            </a:r>
          </a:p>
          <a:p>
            <a:pPr algn="ctr" defTabSz="913470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(154 - 12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: 2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71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(con)</a:t>
            </a:r>
          </a:p>
          <a:p>
            <a:pPr lvl="0" algn="ctr" defTabSz="913470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 defTabSz="913470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154 – 71 = 83 (con)</a:t>
            </a:r>
          </a:p>
          <a:p>
            <a:pPr lvl="0" algn="ctr" defTabSz="913470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Đáp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Mi: 71con hạc giấy;</a:t>
            </a:r>
          </a:p>
          <a:p>
            <a:pPr lvl="0" algn="ctr" defTabSz="913470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Mai: 83 con hạc giấy.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470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270829" y="1291771"/>
            <a:ext cx="7258" cy="284671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5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ro choi chiec non ky dieu"/>
  <p:tag name="ISPRING_FIRST_PUBLISH" val="1"/>
  <p:tag name="ISPRING_PROJECT_VERSION" val="9"/>
  <p:tag name="ISPRING_PROJECT_FOLDER_UPDATED" val="1"/>
  <p:tag name="ISPRING_UUID" val="{4047DD8E-4E71-4797-817A-DAD5FCF8AA70}"/>
  <p:tag name="FLASHSPRING_ZOOM_TAG" val="73"/>
  <p:tag name="ISPRING_PRESENTATION_INFO_2" val="&lt;?xml version=&quot;1.0&quot; encoding=&quot;UTF-8&quot; standalone=&quot;no&quot; ?&gt;&#10;&lt;presentation2&gt;&#10;&#10;  &lt;slides&gt;&#10;    &lt;slide id=&quot;{B5355649-0FBC-4AC7-986F-C5818CF20B67}&quot; pptId=&quot;256&quot;/&gt;&#10;    &lt;slide id=&quot;{E2500759-BCAF-46A4-BF17-C731F5BD583A}&quot; pptId=&quot;257&quot;/&gt;&#10;    &lt;slide id=&quot;{AEACE295-58C7-4EFC-949E-67A5B6E9DB96}&quot; pptId=&quot;268&quot;/&gt;&#10;    &lt;slide id=&quot;{D5788B6D-1879-4CD4-B781-88767EB5F014}&quot; pptId=&quot;269&quot;/&gt;&#10;    &lt;slide id=&quot;{EB202F6E-193F-4261-A301-A2A9BEA8DA5E}&quot; pptId=&quot;270&quot;/&gt;&#10;    &lt;slide id=&quot;{07A90E11-C690-4B94-B9BC-3A5AC134796C}&quot; pptId=&quot;271&quot;/&gt;&#10;    &lt;slide id=&quot;{12D952AF-D4FE-43E6-B4F8-F1C17786748F}&quot; pptId=&quot;272&quot;/&gt;&#10;    &lt;slide id=&quot;{5D6876EA-9909-4E3E-91D0-7819B3E811D9}&quot; pptId=&quot;273&quot;/&gt;&#10;    &lt;slide id=&quot;{02CCEA48-B45E-487E-AFB5-F39ADB4755E7}&quot; pptId=&quot;274&quot;/&gt;&#10;    &lt;slide id=&quot;{F775DEF3-E3CD-4EF2-B5B9-EF1A32BA3263}&quot; pptId=&quot;275&quot;/&gt;&#10;    &lt;slide id=&quot;{4A502886-4AFD-4639-9243-BFD424DBFDA9}&quot; pptId=&quot;276&quot;/&gt;&#10;  &lt;/slides&gt;&#10;&#10;  &lt;narration&gt;&#10;    &lt;audioTracks&gt;&#10;      &lt;audioTrack muted=&quot;false&quot; name=&quot;s1&quot; resource=&quot;8fc66d3d&quot; slideId=&quot;{E2500759-BCAF-46A4-BF17-C731F5BD583A}&quot; startTime=&quot;0&quot; stepIndex=&quot;0&quot; volume=&quot;1&quot;&gt;&#10;        &lt;audio channels=&quot;2&quot; format=&quot;s16p&quot; sampleRate=&quot;48000&quot;/&gt;&#10;      &lt;/audioTrack&gt;&#10;    &lt;/audioTracks&gt;&#10;    &lt;videoTracks/&gt;&#10;  &lt;/narration&gt;&#10;&#10;&lt;/presentation2&gt;&#10;"/>
  <p:tag name="ISPRING_SCREEN_RECS_UPDATED" val="C:\Users\Administrator\Desktop\PP chay thu\"/>
  <p:tag name="ISPRING_RESOURCE_FOLDER" val="C:\Users\Administrator\Desktop\PP chay thu\"/>
  <p:tag name="ISPRING_PRESENTATION_PATH" val="C:\Users\Administrator\Desktop\PP chay thu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2500759-BCAF-46A4-BF17-C731F5BD583A}"/>
  <p:tag name="GENSWF_ADVANCE_TIME" val="11.9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1|1"/>
  <p:tag name="ISPRING_CUSTOM_TIMING_USED" val="1"/>
  <p:tag name="ISPRING_SLIDE_ID_2" val="{AEACE295-58C7-4EFC-949E-67A5B6E9DB9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1|1"/>
  <p:tag name="ISPRING_CUSTOM_TIMING_USED" val="1"/>
  <p:tag name="ISPRING_SLIDE_ID_2" val="{EB202F6E-193F-4261-A301-A2A9BEA8DA5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1|1"/>
  <p:tag name="ISPRING_CUSTOM_TIMING_USED" val="1"/>
  <p:tag name="ISPRING_SLIDE_ID_2" val="{5D6876EA-9909-4E3E-91D0-7819B3E811D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1|1"/>
  <p:tag name="ISPRING_CUSTOM_TIMING_USED" val="1"/>
  <p:tag name="ISPRING_SLIDE_ID_2" val="{02CCEA48-B45E-487E-AFB5-F39ADB4755E7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1376</TotalTime>
  <Words>458</Words>
  <Application>Microsoft Office PowerPoint</Application>
  <PresentationFormat>On-screen Show (16:9)</PresentationFormat>
  <Paragraphs>108</Paragraphs>
  <Slides>10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.VnAristote</vt:lpstr>
      <vt:lpstr>.VnCommercial Script</vt:lpstr>
      <vt:lpstr>.VnHelvetInsH</vt:lpstr>
      <vt:lpstr>.VnShelley Allegro</vt:lpstr>
      <vt:lpstr>Arial</vt:lpstr>
      <vt:lpstr>Calibri</vt:lpstr>
      <vt:lpstr>Calibri Light</vt:lpstr>
      <vt:lpstr>Courier New</vt:lpstr>
      <vt:lpstr>等线</vt:lpstr>
      <vt:lpstr>Garamond</vt:lpstr>
      <vt:lpstr>Impact</vt:lpstr>
      <vt:lpstr>Times New Roman</vt:lpstr>
      <vt:lpstr>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 choi chiec non ky dieu</dc:title>
  <dc:creator>Admin</dc:creator>
  <cp:lastModifiedBy>Admin</cp:lastModifiedBy>
  <cp:revision>158</cp:revision>
  <dcterms:created xsi:type="dcterms:W3CDTF">2021-08-30T13:11:30Z</dcterms:created>
  <dcterms:modified xsi:type="dcterms:W3CDTF">2023-11-28T13:03:13Z</dcterms:modified>
</cp:coreProperties>
</file>