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4" r:id="rId2"/>
    <p:sldId id="2770" r:id="rId3"/>
    <p:sldId id="257" r:id="rId4"/>
    <p:sldId id="374" r:id="rId5"/>
    <p:sldId id="2752" r:id="rId6"/>
    <p:sldId id="376" r:id="rId7"/>
    <p:sldId id="2755" r:id="rId8"/>
    <p:sldId id="2754" r:id="rId9"/>
    <p:sldId id="2756" r:id="rId10"/>
    <p:sldId id="2771" r:id="rId11"/>
    <p:sldId id="2758" r:id="rId12"/>
    <p:sldId id="2757" r:id="rId13"/>
    <p:sldId id="2761" r:id="rId14"/>
    <p:sldId id="2762" r:id="rId15"/>
    <p:sldId id="2765" r:id="rId16"/>
    <p:sldId id="2772" r:id="rId17"/>
    <p:sldId id="2767" r:id="rId18"/>
    <p:sldId id="2768" r:id="rId19"/>
    <p:sldId id="2769" r:id="rId20"/>
    <p:sldId id="333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6D8"/>
    <a:srgbClr val="F36A58"/>
    <a:srgbClr val="841009"/>
    <a:srgbClr val="E25D56"/>
    <a:srgbClr val="DC3B32"/>
    <a:srgbClr val="D83C31"/>
    <a:srgbClr val="F8D86D"/>
    <a:srgbClr val="B90504"/>
    <a:srgbClr val="EE0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618"/>
      </p:cViewPr>
      <p:guideLst>
        <p:guide orient="horz" pos="2179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1" name="图片 10" descr="图层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392998" y="1311275"/>
            <a:ext cx="7406005" cy="1322070"/>
            <a:chOff x="4858" y="610"/>
            <a:chExt cx="11663" cy="2082"/>
          </a:xfrm>
        </p:grpSpPr>
        <p:sp>
          <p:nvSpPr>
            <p:cNvPr id="14" name="矩形 13"/>
            <p:cNvSpPr/>
            <p:nvPr/>
          </p:nvSpPr>
          <p:spPr>
            <a:xfrm>
              <a:off x="4858" y="610"/>
              <a:ext cx="11663" cy="2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ln w="457200">
                    <a:solidFill>
                      <a:srgbClr val="F36A58"/>
                    </a:solidFill>
                  </a:ln>
                  <a:solidFill>
                    <a:schemeClr val="bg1"/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01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58" y="610"/>
              <a:ext cx="11663" cy="2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ln w="28575">
                    <a:noFill/>
                  </a:ln>
                  <a:solidFill>
                    <a:schemeClr val="bg1"/>
                  </a:solidFill>
                  <a:latin typeface="思源黑体 CN Heavy" panose="020B0A00000000000000" charset="-122"/>
                  <a:ea typeface="思源黑体 CN Heavy" panose="020B0A00000000000000" charset="-122"/>
                </a:rPr>
                <a:t>01</a:t>
              </a:r>
            </a:p>
          </p:txBody>
        </p:sp>
      </p:grpSp>
      <p:pic>
        <p:nvPicPr>
          <p:cNvPr id="13" name="图片 12" descr="矢量智能对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561" y="2931160"/>
            <a:ext cx="6857076" cy="16962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sp>
        <p:nvSpPr>
          <p:cNvPr id="2" name="矩形 11"/>
          <p:cNvSpPr/>
          <p:nvPr/>
        </p:nvSpPr>
        <p:spPr>
          <a:xfrm>
            <a:off x="1813532" y="3096342"/>
            <a:ext cx="8958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ln w="28575">
                  <a:noFill/>
                </a:ln>
                <a:solidFill>
                  <a:schemeClr val="bg1"/>
                </a:solidFill>
                <a:latin typeface="#9Slide03 IcielPanton Black" pitchFamily="2" charset="77"/>
                <a:ea typeface="思源黑体 CN Heavy" panose="020B0A00000000000000" charset="-122"/>
              </a:rPr>
              <a:t>Khởi động</a:t>
            </a:r>
            <a:endParaRPr lang="zh-CN" altLang="en-US" sz="6000" b="1" dirty="0">
              <a:ln w="28575">
                <a:noFill/>
              </a:ln>
              <a:solidFill>
                <a:schemeClr val="bg1"/>
              </a:solidFill>
              <a:latin typeface="#9Slide03 IcielPanton Black" pitchFamily="2" charset="77"/>
              <a:ea typeface="思源黑体 CN Heavy" panose="020B0A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14" y="0"/>
            <a:ext cx="12192000" cy="6858000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262255" y="406947"/>
            <a:ext cx="5832499" cy="4636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Trong lớ</a:t>
            </a:r>
            <a:r>
              <a:rPr lang="en-US" sz="2500" dirty="0">
                <a:cs typeface="Times New Roman" panose="02020603050405020304" pitchFamily="18" charset="0"/>
              </a:rPr>
              <a:t>p</a:t>
            </a:r>
            <a:r>
              <a:rPr lang="vi-VN" sz="2500" dirty="0"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Đang mơ về </a:t>
            </a:r>
            <a:r>
              <a:rPr lang="en-US" sz="2500" dirty="0">
                <a:cs typeface="Times New Roman" panose="02020603050405020304" pitchFamily="18" charset="0"/>
              </a:rPr>
              <a:t>p</a:t>
            </a:r>
            <a:r>
              <a:rPr lang="vi-VN" sz="2500" dirty="0"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vi-VN" sz="25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Ngày tựu trường sẽ </a:t>
            </a:r>
            <a:r>
              <a:rPr lang="en-US" sz="2500" dirty="0">
                <a:cs typeface="Times New Roman" panose="02020603050405020304" pitchFamily="18" charset="0"/>
              </a:rPr>
              <a:t>đ</a:t>
            </a:r>
            <a:r>
              <a:rPr lang="vi-VN" sz="2500" dirty="0" smtClean="0">
                <a:cs typeface="Times New Roman" panose="02020603050405020304" pitchFamily="18" charset="0"/>
              </a:rPr>
              <a:t>ến</a:t>
            </a:r>
            <a:endParaRPr lang="vi-VN" sz="25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Sân trường lại ngâ</a:t>
            </a:r>
            <a:r>
              <a:rPr lang="en-US" sz="2500" dirty="0">
                <a:cs typeface="Times New Roman" panose="02020603050405020304" pitchFamily="18" charset="0"/>
              </a:rPr>
              <a:t>p</a:t>
            </a:r>
            <a:r>
              <a:rPr lang="vi-VN" sz="2500" dirty="0"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500" dirty="0">
                <a:cs typeface="Times New Roman" panose="02020603050405020304" pitchFamily="18" charset="0"/>
              </a:rPr>
              <a:t>Những niềm vui xao xuyến.</a:t>
            </a:r>
            <a:endParaRPr lang="en-US" sz="25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2500" dirty="0"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262255" y="4767580"/>
            <a:ext cx="66497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500" dirty="0">
                <a:cs typeface="Times New Roman" panose="02020603050405020304" pitchFamily="18" charset="0"/>
                <a:sym typeface="+mn-ea"/>
              </a:rPr>
              <a:t>Gặ</a:t>
            </a:r>
            <a:r>
              <a:rPr lang="en-US" sz="2500" dirty="0">
                <a:cs typeface="Times New Roman" panose="02020603050405020304" pitchFamily="18" charset="0"/>
                <a:sym typeface="+mn-ea"/>
              </a:rPr>
              <a:t>p</a:t>
            </a:r>
            <a:r>
              <a:rPr lang="vi-VN" sz="2500" dirty="0">
                <a:cs typeface="Times New Roman" panose="02020603050405020304" pitchFamily="18" charset="0"/>
                <a:sym typeface="+mn-ea"/>
              </a:rPr>
              <a:t> thầy cô quý mến </a:t>
            </a:r>
            <a:endParaRPr lang="vi-VN" sz="25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500" dirty="0">
                <a:cs typeface="Times New Roman" panose="02020603050405020304" pitchFamily="18" charset="0"/>
                <a:sym typeface="+mn-ea"/>
              </a:rPr>
              <a:t>Gặ</a:t>
            </a:r>
            <a:r>
              <a:rPr lang="en-US" sz="2500" dirty="0">
                <a:cs typeface="Times New Roman" panose="02020603050405020304" pitchFamily="18" charset="0"/>
                <a:sym typeface="+mn-ea"/>
              </a:rPr>
              <a:t>p</a:t>
            </a:r>
            <a:r>
              <a:rPr lang="vi-VN" sz="2500" dirty="0">
                <a:cs typeface="Times New Roman" panose="02020603050405020304" pitchFamily="18" charset="0"/>
                <a:sym typeface="+mn-ea"/>
              </a:rPr>
              <a:t> bạn bè thân yêu</a:t>
            </a:r>
            <a:endParaRPr lang="vi-VN" sz="25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500" dirty="0">
                <a:cs typeface="Times New Roman" panose="02020603050405020304" pitchFamily="18" charset="0"/>
                <a:sym typeface="+mn-ea"/>
              </a:rPr>
              <a:t>Có bao nhiêu, bao nhiêu</a:t>
            </a:r>
            <a:endParaRPr lang="vi-VN" sz="25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500" dirty="0">
                <a:cs typeface="Times New Roman" panose="02020603050405020304" pitchFamily="18" charset="0"/>
                <a:sym typeface="+mn-ea"/>
              </a:rPr>
              <a:t>Là những điều muốn nói.</a:t>
            </a:r>
            <a:endParaRPr lang="en-US" sz="25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143762" y="834166"/>
            <a:ext cx="0" cy="5143500"/>
          </a:xfrm>
          <a:prstGeom prst="line">
            <a:avLst/>
          </a:prstGeom>
          <a:ln w="57150">
            <a:solidFill>
              <a:srgbClr val="B7E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40680" y="706698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1. Những chi tiết nào tả sân trường, lớ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học vắng lặng trong những ngày hè?</a:t>
            </a:r>
          </a:p>
        </p:txBody>
      </p:sp>
      <p:sp>
        <p:nvSpPr>
          <p:cNvPr id="8" name="Rectangle 1"/>
          <p:cNvSpPr/>
          <p:nvPr/>
        </p:nvSpPr>
        <p:spPr>
          <a:xfrm>
            <a:off x="5440680" y="3551110"/>
            <a:ext cx="662940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2. Bạn học sinh tưởng tượng sân trường mới sẽ đổi khác như thế nào trong ngày tựu trường? </a:t>
            </a:r>
          </a:p>
        </p:txBody>
      </p:sp>
    </p:spTree>
    <p:extLst>
      <p:ext uri="{BB962C8B-B14F-4D97-AF65-F5344CB8AC3E}">
        <p14:creationId xmlns:p14="http://schemas.microsoft.com/office/powerpoint/2010/main" val="2233329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461645" y="1800225"/>
            <a:ext cx="114293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      </a:t>
            </a:r>
            <a:r>
              <a:rPr lang="en-US" sz="8000" dirty="0" smtClean="0"/>
              <a:t>  TRÒ  </a:t>
            </a:r>
            <a:r>
              <a:rPr lang="en-US" sz="8000" dirty="0"/>
              <a:t>CHƠI </a:t>
            </a:r>
          </a:p>
          <a:p>
            <a:r>
              <a:rPr lang="en-US" sz="8000" dirty="0"/>
              <a:t>   PHÓNG VIÊN NHÍ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15" y="0"/>
            <a:ext cx="12122785" cy="6858000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95580" y="160655"/>
            <a:ext cx="118706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1. Những chi tiết nào tả sân trường, lớ</a:t>
            </a:r>
            <a:r>
              <a:rPr lang="en-US" sz="60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p</a:t>
            </a:r>
            <a:r>
              <a:rPr lang="vi-VN" sz="60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học vắng lặng trong những ngày hè?</a:t>
            </a:r>
            <a:endParaRPr lang="en-US" sz="6000"/>
          </a:p>
        </p:txBody>
      </p:sp>
      <p:sp>
        <p:nvSpPr>
          <p:cNvPr id="5" name="Rectangle 1"/>
          <p:cNvSpPr/>
          <p:nvPr/>
        </p:nvSpPr>
        <p:spPr>
          <a:xfrm>
            <a:off x="68580" y="3222625"/>
            <a:ext cx="11927205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vi-VN" sz="6000" dirty="0">
                <a:solidFill>
                  <a:srgbClr val="FF0000"/>
                </a:solidFill>
                <a:cs typeface="Times New Roman" panose="02020603050405020304" pitchFamily="18" charset="0"/>
              </a:rPr>
              <a:t>Bạn học sinh tưởng tượng sân trường mới sẽ đổi khác như thế nào trong ngày tựu trường?</a:t>
            </a:r>
            <a:r>
              <a:rPr lang="vi-VN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265430" y="3021965"/>
            <a:ext cx="11332845" cy="1776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vi-VN" sz="5000" dirty="0">
                <a:solidFill>
                  <a:schemeClr val="accent1"/>
                </a:solidFill>
                <a:cs typeface="Times New Roman" panose="02020603050405020304" pitchFamily="18" charset="0"/>
              </a:rPr>
              <a:t>Trong lớp, bảng đen mơ về phấn trắng. Ngoài sân trường vắng lặng, chỉ nghe tiếng </a:t>
            </a:r>
            <a:r>
              <a:rPr lang="en-US" sz="50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lá</a:t>
            </a:r>
            <a:r>
              <a:rPr lang="en-US" sz="50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cây</a:t>
            </a:r>
            <a:r>
              <a:rPr lang="en-US" sz="50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vi-VN" sz="5000" dirty="0">
                <a:solidFill>
                  <a:schemeClr val="accent1"/>
                </a:solidFill>
                <a:cs typeface="Times New Roman" panose="02020603050405020304" pitchFamily="18" charset="0"/>
              </a:rPr>
              <a:t>thì thầm cùng bóng </a:t>
            </a:r>
            <a:r>
              <a:rPr lang="en-US" sz="50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nắng</a:t>
            </a:r>
            <a:r>
              <a:rPr lang="vi-VN" sz="5000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  <a:endParaRPr lang="en-US" sz="50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945" y="765175"/>
            <a:ext cx="11332210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000" dirty="0">
                <a:solidFill>
                  <a:srgbClr val="FF0000"/>
                </a:solidFill>
                <a:cs typeface="Times New Roman" panose="02020603050405020304" pitchFamily="18" charset="0"/>
              </a:rPr>
              <a:t>1. Những chi tiết nào tả sân trường, lớ</a:t>
            </a:r>
            <a:r>
              <a:rPr lang="en-US" sz="5000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vi-VN" sz="5000" dirty="0">
                <a:solidFill>
                  <a:srgbClr val="FF0000"/>
                </a:solidFill>
                <a:cs typeface="Times New Roman" panose="02020603050405020304" pitchFamily="18" charset="0"/>
              </a:rPr>
              <a:t> học vắng lặng trong những ngày hè?</a:t>
            </a:r>
          </a:p>
        </p:txBody>
      </p:sp>
      <p:pic>
        <p:nvPicPr>
          <p:cNvPr id="7" name="Picture 2" descr="Hình ảnh Với Bảng đen Phấn, Bảng đen, Bảng đen, áp Phích Trường Vector và 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781" l="6250" r="94688">
                        <a14:foregroundMark x1="54688" y1="70781" x2="60938" y2="7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28" y="4482241"/>
            <a:ext cx="3980329" cy="28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" y="694055"/>
            <a:ext cx="1210818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dirty="0">
                <a:solidFill>
                  <a:srgbClr val="FF0000"/>
                </a:solidFill>
                <a:cs typeface="Times New Roman" panose="02020603050405020304" pitchFamily="18" charset="0"/>
              </a:rPr>
              <a:t>2. Bạn học sinh tưởng tượng sân trường mới sẽ đổi khác như thế nào trong ngày tựu trường? 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0" y="2727325"/>
            <a:ext cx="11536680" cy="23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vi-VN" sz="4500" dirty="0">
                <a:solidFill>
                  <a:schemeClr val="accent1"/>
                </a:solidFill>
                <a:cs typeface="Times New Roman" panose="02020603050405020304" pitchFamily="18" charset="0"/>
              </a:rPr>
              <a:t>Bạn học </a:t>
            </a:r>
            <a:r>
              <a:rPr lang="vi-VN" sz="45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sinh</a:t>
            </a:r>
            <a:r>
              <a:rPr lang="en-US" sz="45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vi-VN" sz="45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tưởng </a:t>
            </a:r>
            <a:r>
              <a:rPr lang="vi-VN" sz="4500" dirty="0">
                <a:solidFill>
                  <a:schemeClr val="accent1"/>
                </a:solidFill>
                <a:cs typeface="Times New Roman" panose="02020603050405020304" pitchFamily="18" charset="0"/>
              </a:rPr>
              <a:t>tượng ngày tựu trường, sân trường sẽ ngập tràn những niềm vui xao xuyến khi học sinh được gặp lại bạn bè, thầy cô.</a:t>
            </a:r>
            <a:endParaRPr lang="en-US" sz="45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65" y="4749165"/>
            <a:ext cx="2961005" cy="2108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30" y="4628515"/>
            <a:ext cx="3027680" cy="24263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46584" y="6244880"/>
            <a:ext cx="609612" cy="51529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02" tIns="54401" rIns="108802" bIns="54401" anchor="ctr"/>
          <a:lstStyle/>
          <a:p>
            <a:pPr algn="ctr"/>
            <a:endParaRPr lang="vi-VN" sz="1350"/>
          </a:p>
        </p:txBody>
      </p:sp>
      <p:pic>
        <p:nvPicPr>
          <p:cNvPr id="27658" name="Picture 10" descr="6282A33D3F464C77A9A4C1352497B7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10" y="4900488"/>
            <a:ext cx="1219224" cy="8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AutoShape 12"/>
          <p:cNvSpPr>
            <a:spLocks noChangeArrowheads="1"/>
          </p:cNvSpPr>
          <p:nvPr/>
        </p:nvSpPr>
        <p:spPr bwMode="gray">
          <a:xfrm>
            <a:off x="-450215" y="6091600"/>
            <a:ext cx="12374771" cy="76104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vi-VN" sz="1350">
              <a:latin typeface="Arial" panose="020B0604020202020204" pitchFamily="34" charset="0"/>
            </a:endParaRPr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112882" y="6091327"/>
            <a:ext cx="1665832" cy="646019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</a:ln>
          <a:effectLst/>
        </p:spPr>
        <p:txBody>
          <a:bodyPr wrap="none" lIns="108802" tIns="54401" rIns="108802" bIns="54401" anchor="ctr"/>
          <a:lstStyle/>
          <a:p>
            <a:pPr algn="ctr" eaLnBrk="0" hangingPunct="0">
              <a:defRPr/>
            </a:pPr>
            <a:r>
              <a:rPr lang="en-US" sz="239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39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2802010" y="6108348"/>
            <a:ext cx="7171899" cy="5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02" tIns="54401" rIns="108802" bIns="54401" anchor="ctr"/>
          <a:lstStyle/>
          <a:p>
            <a:pPr algn="ctr"/>
            <a:r>
              <a:rPr lang="en-US" sz="5000" b="1" dirty="0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Trống trường và thầy cô.</a:t>
            </a:r>
            <a:endParaRPr lang="en-US" sz="5000" b="1" dirty="0">
              <a:solidFill>
                <a:srgbClr val="FF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0" y="17645"/>
            <a:ext cx="12192238" cy="2235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08802" tIns="54401" rIns="108802" bIns="544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4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4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Những ai, những gì đang mời gọi, mong chờ bạn học sinh bước vào năm học mới ? Chọn ý đúng </a:t>
            </a:r>
            <a:endParaRPr lang="vi-VN" sz="404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82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091180" y="1640840"/>
            <a:ext cx="8573770" cy="127254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82" tIns="96791" rIns="193582" bIns="96791" rtlCol="0" anchor="ctr"/>
          <a:lstStyle/>
          <a:p>
            <a:pPr algn="ctr" defTabSz="2584450"/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Trống trường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091180" y="3025140"/>
            <a:ext cx="8665210" cy="127571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82" tIns="96791" rIns="193582" bIns="96791" rtlCol="0" anchor="ctr"/>
          <a:lstStyle/>
          <a:p>
            <a:pPr algn="ctr" defTabSz="2584450"/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Thầy cô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090545" y="4488180"/>
            <a:ext cx="8666480" cy="129540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82" tIns="96791" rIns="193582" bIns="96791" rtlCol="0" anchor="ctr"/>
          <a:lstStyle/>
          <a:p>
            <a:pPr defTabSz="2584450"/>
            <a:r>
              <a:rPr lang="en-US" sz="404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Trống trường và thầy cô</a:t>
            </a:r>
            <a:r>
              <a:rPr lang="en-US" sz="4045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404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7727" grpId="0"/>
      <p:bldP spid="6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1645" y="1800225"/>
            <a:ext cx="11429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945" y="453390"/>
            <a:ext cx="1133221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5000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NỘI DUNG BÀI HỌC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160020" y="1476375"/>
            <a:ext cx="11332845" cy="280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en-US" sz="5500" dirty="0">
                <a:solidFill>
                  <a:schemeClr val="accent1"/>
                </a:solidFill>
                <a:cs typeface="Times New Roman" panose="02020603050405020304" pitchFamily="18" charset="0"/>
              </a:rPr>
              <a:t>Cảm nhận của bạn học sinh về sân trường, lớp học vắng lặng những ngày hè; tưởng tượng niềm vui ngập tràn khi ngày tựu trường đến, qua đó nói lên tình cảm yêu mến của bạn học sinh với mái trường</a:t>
            </a:r>
            <a:r>
              <a:rPr lang="vi-VN" sz="5500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  <a:endParaRPr lang="en-US" sz="55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14" y="1202744"/>
            <a:ext cx="6005056" cy="47760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46728" y="3373372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4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1" name="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2" y="3373372"/>
            <a:ext cx="3549247" cy="3312889"/>
          </a:xfrm>
          <a:prstGeom prst="rect">
            <a:avLst/>
          </a:prstGeom>
        </p:spPr>
      </p:pic>
      <p:pic>
        <p:nvPicPr>
          <p:cNvPr id="12" name="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70" y="3592468"/>
            <a:ext cx="3592090" cy="3265537"/>
          </a:xfrm>
          <a:prstGeom prst="rect">
            <a:avLst/>
          </a:prstGeom>
        </p:spPr>
      </p:pic>
      <p:pic>
        <p:nvPicPr>
          <p:cNvPr id="13" name="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867" y="495286"/>
            <a:ext cx="2177862" cy="3291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186266" y="4930779"/>
            <a:ext cx="12192000" cy="133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>
                <a:cs typeface="Times New Roman" panose="02020603050405020304" pitchFamily="18" charset="0"/>
              </a:rPr>
              <a:t>Bộ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phận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lời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hỏi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Ai?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Chúng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cs typeface="Times New Roman" panose="02020603050405020304" pitchFamily="18" charset="0"/>
              </a:rPr>
              <a:t>Bộ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phận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lời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hỏi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cs typeface="Times New Roman" panose="02020603050405020304" pitchFamily="18" charset="0"/>
              </a:rPr>
              <a:t>Làm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cs typeface="Times New Roman" panose="02020603050405020304" pitchFamily="18" charset="0"/>
              </a:rPr>
              <a:t>gì</a:t>
            </a:r>
            <a:r>
              <a:rPr lang="en-US" i="1" dirty="0">
                <a:cs typeface="Times New Roman" panose="02020603050405020304" pitchFamily="18" charset="0"/>
              </a:rPr>
              <a:t>?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học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bài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mới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3361635" y="3489269"/>
            <a:ext cx="2438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200" dirty="0">
                <a:cs typeface="Times New Roman" panose="02020603050405020304" pitchFamily="18" charset="0"/>
              </a:rPr>
              <a:t>Ai ?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8958" y="3482575"/>
            <a:ext cx="2729211" cy="9143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200" dirty="0">
                <a:cs typeface="Times New Roman" panose="02020603050405020304" pitchFamily="18" charset="0"/>
              </a:rPr>
              <a:t>Làm gì?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31" y="667940"/>
            <a:ext cx="11547538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1. Tìm bộ phận câu trả lời cho câu hỏi </a:t>
            </a:r>
            <a:r>
              <a:rPr lang="vi-VN" sz="3200" i="1" dirty="0">
                <a:solidFill>
                  <a:srgbClr val="0000FF"/>
                </a:solidFill>
                <a:cs typeface="Times New Roman" panose="02020603050405020304" pitchFamily="18" charset="0"/>
              </a:rPr>
              <a:t>Ai? 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và bộ phận câu trả lời cho câu hỏi </a:t>
            </a:r>
            <a:r>
              <a:rPr lang="vi-VN" sz="3200" i="1" dirty="0">
                <a:solidFill>
                  <a:srgbClr val="0000FF"/>
                </a:solidFill>
                <a:cs typeface="Times New Roman" panose="02020603050405020304" pitchFamily="18" charset="0"/>
              </a:rPr>
              <a:t>Làm gì? 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trong câu 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"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"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6643" y="2589627"/>
            <a:ext cx="5866343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Chúng</a:t>
            </a:r>
            <a:r>
              <a:rPr lang="en-US" sz="3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3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mới</a:t>
            </a:r>
            <a:r>
              <a:rPr lang="vi-VN" sz="37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vi-VN" sz="37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614170" y="2549622"/>
            <a:ext cx="186267" cy="6976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61533" y="3247195"/>
            <a:ext cx="2032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02898" y="3288145"/>
            <a:ext cx="245533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02898" y="3247281"/>
            <a:ext cx="245533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ldLvl="0" animBg="1"/>
      <p:bldP spid="4" grpId="0" bldLvl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1" y="773150"/>
            <a:ext cx="11339442" cy="50475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8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2. Đặt một câu nói về hoạt động của </a:t>
            </a:r>
            <a:r>
              <a:rPr lang="vi-VN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trên sân trường </a:t>
            </a:r>
            <a:r>
              <a:rPr lang="vi-VN" sz="8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 ngày tựu trường.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29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1" name="图片 10" descr="图层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grpSp>
        <p:nvGrpSpPr>
          <p:cNvPr id="2" name="组合 19"/>
          <p:cNvGrpSpPr/>
          <p:nvPr/>
        </p:nvGrpSpPr>
        <p:grpSpPr>
          <a:xfrm>
            <a:off x="2025504" y="2063493"/>
            <a:ext cx="8993510" cy="2223505"/>
            <a:chOff x="4813" y="610"/>
            <a:chExt cx="11708" cy="3135"/>
          </a:xfrm>
        </p:grpSpPr>
        <p:sp>
          <p:nvSpPr>
            <p:cNvPr id="3" name="矩形 13"/>
            <p:cNvSpPr/>
            <p:nvPr/>
          </p:nvSpPr>
          <p:spPr>
            <a:xfrm>
              <a:off x="4858" y="610"/>
              <a:ext cx="11663" cy="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3800" b="1" dirty="0">
                  <a:ln w="457200">
                    <a:solidFill>
                      <a:srgbClr val="F36A58"/>
                    </a:solidFill>
                  </a:ln>
                  <a:solidFill>
                    <a:schemeClr val="bg1"/>
                  </a:solidFill>
                  <a:latin typeface="#9Slide03 IcielPanton Black" pitchFamily="2" charset="77"/>
                  <a:ea typeface="思源黑体 CN Heavy" panose="020B0A00000000000000" charset="-122"/>
                </a:rPr>
                <a:t>THANK!</a:t>
              </a:r>
              <a:endParaRPr lang="zh-CN" altLang="en-US" sz="13800" b="1" dirty="0">
                <a:ln w="457200">
                  <a:solidFill>
                    <a:srgbClr val="F36A58"/>
                  </a:solidFill>
                </a:ln>
                <a:solidFill>
                  <a:schemeClr val="bg1"/>
                </a:solidFill>
                <a:latin typeface="#9Slide03 IcielPanton Black" pitchFamily="2" charset="77"/>
                <a:ea typeface="思源黑体 CN Heavy" panose="020B0A00000000000000" charset="-122"/>
              </a:endParaRPr>
            </a:p>
          </p:txBody>
        </p:sp>
        <p:sp>
          <p:nvSpPr>
            <p:cNvPr id="4" name="矩形 11"/>
            <p:cNvSpPr/>
            <p:nvPr/>
          </p:nvSpPr>
          <p:spPr>
            <a:xfrm>
              <a:off x="4813" y="621"/>
              <a:ext cx="11663" cy="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3800" b="1" dirty="0">
                  <a:ln w="28575">
                    <a:noFill/>
                  </a:ln>
                  <a:solidFill>
                    <a:schemeClr val="bg1"/>
                  </a:solidFill>
                  <a:latin typeface="#9Slide03 IcielPanton Black" pitchFamily="2" charset="77"/>
                  <a:ea typeface="思源黑体 CN Heavy" panose="020B0A00000000000000" charset="-122"/>
                </a:rPr>
                <a:t>THANK!</a:t>
              </a:r>
              <a:endParaRPr lang="zh-CN" altLang="en-US" sz="13800" b="1" dirty="0">
                <a:ln w="28575">
                  <a:noFill/>
                </a:ln>
                <a:solidFill>
                  <a:schemeClr val="bg1"/>
                </a:solidFill>
                <a:latin typeface="#9Slide03 IcielPanton Black" pitchFamily="2" charset="77"/>
                <a:ea typeface="思源黑体 CN Heavy" panose="020B0A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1" name="图片 10" descr="图层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850" y="796925"/>
            <a:ext cx="12192000" cy="64325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90700" y="1338580"/>
            <a:ext cx="8959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ln w="28575">
                  <a:noFill/>
                </a:ln>
                <a:solidFill>
                  <a:srgbClr val="FF0000"/>
                </a:solidFill>
                <a:latin typeface="#9Slide03 IcielPanton Black" pitchFamily="2" charset="77"/>
                <a:ea typeface="思源黑体 CN Heavy" panose="020B0A00000000000000" charset="-122"/>
              </a:rPr>
              <a:t>BÀI ĐỌC 1:</a:t>
            </a:r>
          </a:p>
          <a:p>
            <a:pPr algn="ctr"/>
            <a:r>
              <a:rPr lang="en-US" altLang="zh-CN" sz="8000" b="1" dirty="0">
                <a:ln w="28575">
                  <a:noFill/>
                </a:ln>
                <a:solidFill>
                  <a:srgbClr val="FF0000"/>
                </a:solidFill>
                <a:latin typeface="#9Slide03 IcielPanton Black" pitchFamily="2" charset="77"/>
                <a:ea typeface="思源黑体 CN Heavy" panose="020B0A00000000000000" charset="-122"/>
              </a:rPr>
              <a:t>SÂN TRƯỜNG EM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945130" y="2088515"/>
            <a:ext cx="90963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chemeClr val="tx1"/>
                </a:solidFill>
              </a:rPr>
              <a:t>ĐỌC HIỂU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/>
          <p:nvPr/>
        </p:nvSpPr>
        <p:spPr>
          <a:xfrm>
            <a:off x="517525" y="393700"/>
            <a:ext cx="11263630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vi-V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vi-VN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Những chi tiết nào tả sân trường, lớ</a:t>
            </a:r>
            <a:r>
              <a:rPr lang="en-US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vi-VN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 học vắng lặng trong những ngày hè?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5597" y="1707542"/>
            <a:ext cx="600367" cy="53689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/>
          <p:nvPr/>
        </p:nvSpPr>
        <p:spPr>
          <a:xfrm>
            <a:off x="150495" y="213995"/>
            <a:ext cx="11625580" cy="6137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6000" dirty="0">
                <a:cs typeface="Times New Roman" panose="02020603050405020304" pitchFamily="18" charset="0"/>
              </a:rPr>
              <a:t>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6000" dirty="0">
                <a:cs typeface="Times New Roman" panose="02020603050405020304" pitchFamily="18" charset="0"/>
              </a:rPr>
              <a:t>     </a:t>
            </a:r>
            <a:r>
              <a:rPr lang="vi-VN" sz="6000" dirty="0">
                <a:cs typeface="Times New Roman" panose="02020603050405020304" pitchFamily="18" charset="0"/>
              </a:rPr>
              <a:t>Trong lớ</a:t>
            </a:r>
            <a:r>
              <a:rPr lang="en-US" sz="6000" dirty="0">
                <a:cs typeface="Times New Roman" panose="02020603050405020304" pitchFamily="18" charset="0"/>
              </a:rPr>
              <a:t>p</a:t>
            </a:r>
            <a:r>
              <a:rPr lang="vi-VN" sz="6000" dirty="0"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6000" dirty="0">
                <a:cs typeface="Times New Roman" panose="02020603050405020304" pitchFamily="18" charset="0"/>
              </a:rPr>
              <a:t>     </a:t>
            </a:r>
            <a:r>
              <a:rPr lang="vi-VN" sz="6000" dirty="0">
                <a:cs typeface="Times New Roman" panose="02020603050405020304" pitchFamily="18" charset="0"/>
              </a:rPr>
              <a:t>Đang mơ về </a:t>
            </a:r>
            <a:r>
              <a:rPr lang="en-US" sz="6000" dirty="0">
                <a:cs typeface="Times New Roman" panose="02020603050405020304" pitchFamily="18" charset="0"/>
              </a:rPr>
              <a:t>p</a:t>
            </a:r>
            <a:r>
              <a:rPr lang="vi-VN" sz="6000" dirty="0"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6000" dirty="0">
                <a:cs typeface="Times New Roman" panose="02020603050405020304" pitchFamily="18" charset="0"/>
              </a:rPr>
              <a:t>     </a:t>
            </a:r>
            <a:r>
              <a:rPr lang="vi-VN" sz="6000" dirty="0"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6000" dirty="0">
                <a:cs typeface="Times New Roman" panose="02020603050405020304" pitchFamily="18" charset="0"/>
              </a:rPr>
              <a:t>     </a:t>
            </a:r>
            <a:r>
              <a:rPr lang="vi-VN" sz="6000" dirty="0"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vi-VN" sz="6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6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5" y="971550"/>
            <a:ext cx="12191365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000" dirty="0">
                <a:solidFill>
                  <a:srgbClr val="FF0000"/>
                </a:solidFill>
                <a:cs typeface="Times New Roman" panose="02020603050405020304" pitchFamily="18" charset="0"/>
              </a:rPr>
              <a:t>2. Bạn học sinh tưởng tượng sân trường mới sẽ đổi khác như thế nào trong ngày tựu trường?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821055" y="368300"/>
            <a:ext cx="9096375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Nhưng chỉ sớm mai thôi </a:t>
            </a:r>
            <a:endParaRPr lang="vi-VN" sz="4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Ngày tựu trường sẽ đến</a:t>
            </a:r>
            <a:endParaRPr lang="vi-VN" sz="4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Sân trường lại ngâ</a:t>
            </a:r>
            <a:r>
              <a:rPr lang="en-US" sz="4000" dirty="0">
                <a:cs typeface="Times New Roman" panose="02020603050405020304" pitchFamily="18" charset="0"/>
                <a:sym typeface="+mn-ea"/>
              </a:rPr>
              <a:t>p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 tràn</a:t>
            </a:r>
            <a:endParaRPr lang="vi-VN" sz="4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Những niềm vui xao xuyến.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08710" y="3486150"/>
            <a:ext cx="88087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Gặ</a:t>
            </a:r>
            <a:r>
              <a:rPr lang="en-US" sz="4000" dirty="0">
                <a:cs typeface="Times New Roman" panose="02020603050405020304" pitchFamily="18" charset="0"/>
                <a:sym typeface="+mn-ea"/>
              </a:rPr>
              <a:t>p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 thầy cô quý mến </a:t>
            </a:r>
            <a:endParaRPr lang="vi-VN" sz="4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Gặ</a:t>
            </a:r>
            <a:r>
              <a:rPr lang="en-US" sz="4000" dirty="0">
                <a:cs typeface="Times New Roman" panose="02020603050405020304" pitchFamily="18" charset="0"/>
                <a:sym typeface="+mn-ea"/>
              </a:rPr>
              <a:t>p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 bạn bè thân yêu</a:t>
            </a:r>
            <a:endParaRPr lang="vi-VN" sz="4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Có bao nhiêu, bao nhiêu</a:t>
            </a:r>
            <a:endParaRPr lang="vi-VN" sz="4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vi-VN" sz="4000" dirty="0">
                <a:cs typeface="Times New Roman" panose="02020603050405020304" pitchFamily="18" charset="0"/>
                <a:sym typeface="+mn-ea"/>
              </a:rPr>
              <a:t>          </a:t>
            </a:r>
            <a:r>
              <a:rPr lang="vi-VN" sz="4000" dirty="0">
                <a:cs typeface="Times New Roman" panose="02020603050405020304" pitchFamily="18" charset="0"/>
                <a:sym typeface="+mn-ea"/>
              </a:rPr>
              <a:t>Là những điều muốn nói.</a:t>
            </a: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22" y="213756"/>
            <a:ext cx="11891155" cy="6491844"/>
          </a:xfrm>
          <a:prstGeom prst="rect">
            <a:avLst/>
          </a:prstGeom>
          <a:solidFill>
            <a:schemeClr val="lt1">
              <a:alpha val="84227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207260" y="2088515"/>
            <a:ext cx="983424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chemeClr val="tx1"/>
                </a:solidFill>
              </a:rPr>
              <a:t>THẢO LUẬN            NHÓM ĐÔI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608</Words>
  <Application>Microsoft Office PowerPoint</Application>
  <PresentationFormat>Widescreen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Microsoft YaHei</vt:lpstr>
      <vt:lpstr>Microsoft YaHei</vt:lpstr>
      <vt:lpstr>宋体</vt:lpstr>
      <vt:lpstr>#9Slide03 IcielPanton Black</vt:lpstr>
      <vt:lpstr>Arial</vt:lpstr>
      <vt:lpstr>Calibri</vt:lpstr>
      <vt:lpstr>Times New Roman</vt:lpstr>
      <vt:lpstr>Wingdings</vt:lpstr>
      <vt:lpstr>思源黑体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EDZ</dc:creator>
  <cp:lastModifiedBy>pc</cp:lastModifiedBy>
  <cp:revision>189</cp:revision>
  <dcterms:created xsi:type="dcterms:W3CDTF">2019-06-19T02:08:00Z</dcterms:created>
  <dcterms:modified xsi:type="dcterms:W3CDTF">2023-10-11T02:55:25Z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0E1C01326E4E49B5AC47DC87771F2D84</vt:lpwstr>
  </property>
</Properties>
</file>