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5"/>
  </p:notesMasterIdLst>
  <p:sldIdLst>
    <p:sldId id="276" r:id="rId4"/>
    <p:sldId id="300" r:id="rId6"/>
    <p:sldId id="278" r:id="rId7"/>
    <p:sldId id="279" r:id="rId8"/>
    <p:sldId id="280" r:id="rId9"/>
    <p:sldId id="281" r:id="rId10"/>
    <p:sldId id="421" r:id="rId11"/>
    <p:sldId id="310" r:id="rId12"/>
    <p:sldId id="396" r:id="rId13"/>
    <p:sldId id="397" r:id="rId14"/>
    <p:sldId id="308" r:id="rId15"/>
    <p:sldId id="398" r:id="rId16"/>
    <p:sldId id="422" r:id="rId17"/>
    <p:sldId id="395" r:id="rId18"/>
    <p:sldId id="286" r:id="rId19"/>
    <p:sldId id="423" r:id="rId20"/>
    <p:sldId id="424" r:id="rId21"/>
    <p:sldId id="425" r:id="rId22"/>
    <p:sldId id="399" r:id="rId23"/>
    <p:sldId id="400" r:id="rId24"/>
    <p:sldId id="309" r:id="rId25"/>
    <p:sldId id="305" r:id="rId26"/>
    <p:sldId id="289" r:id="rId27"/>
    <p:sldId id="290" r:id="rId28"/>
    <p:sldId id="291" r:id="rId29"/>
    <p:sldId id="292" r:id="rId30"/>
    <p:sldId id="301" r:id="rId31"/>
    <p:sldId id="336" r:id="rId32"/>
    <p:sldId id="293" r:id="rId33"/>
    <p:sldId id="294" r:id="rId34"/>
    <p:sldId id="299" r:id="rId35"/>
    <p:sldId id="333" r:id="rId36"/>
    <p:sldId id="295" r:id="rId37"/>
    <p:sldId id="345" r:id="rId38"/>
    <p:sldId id="311" r:id="rId39"/>
    <p:sldId id="297" r:id="rId40"/>
    <p:sldId id="298" r:id="rId41"/>
  </p:sldIdLst>
  <p:sldSz cx="12192000" cy="6858000"/>
  <p:notesSz cx="6858000" cy="9144000"/>
  <p:embeddedFontLst>
    <p:embeddedFont>
      <p:font typeface="Calibri" panose="020F0502020204030204"/>
      <p:regular r:id="rId45"/>
      <p:bold r:id="rId46"/>
      <p:italic r:id="rId47"/>
      <p:boldItalic r:id="rId48"/>
    </p:embeddedFont>
    <p:embeddedFont>
      <p:font typeface="Calibri Light" panose="020F0302020204030204" charset="0"/>
      <p:regular r:id="rId49"/>
      <p: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C4CD"/>
    <a:srgbClr val="F1F8FF"/>
    <a:srgbClr val="FFDD00"/>
    <a:srgbClr val="4EC5CE"/>
    <a:srgbClr val="A1CF9E"/>
    <a:srgbClr val="EDC2A7"/>
    <a:srgbClr val="126186"/>
    <a:srgbClr val="6D1E1D"/>
    <a:srgbClr val="C79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161" autoAdjust="0"/>
  </p:normalViewPr>
  <p:slideViewPr>
    <p:cSldViewPr snapToGrid="0">
      <p:cViewPr>
        <p:scale>
          <a:sx n="76" d="100"/>
          <a:sy n="76" d="100"/>
        </p:scale>
        <p:origin x="-504" y="-180"/>
      </p:cViewPr>
      <p:guideLst>
        <p:guide orient="horz" pos="21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EF8B5E-D013-411B-ADCF-7BA90A030BB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9CD933F-DB83-42DE-AA03-D5EF6BC86FFB}" type="datetimeFigureOut">
              <a:rPr lang="en-US" smtClean="0"/>
            </a:fld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BDF3C2EF-5DB9-4B79-9341-799FBB21EA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2.jpe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15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9.GIF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605413" y="974156"/>
            <a:ext cx="7360229" cy="4029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CHÀO MỪNG </a:t>
            </a:r>
            <a:r>
              <a:rPr lang="vi-VN" alt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QUÝ THẦY CÔ VỀ DỰ GIỜ THĂM </a:t>
            </a:r>
            <a:r>
              <a:rPr lang="vi-VN" altLang="en-US" sz="6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LỚP</a:t>
            </a:r>
            <a:endParaRPr lang="vi-VN" altLang="en-US" sz="6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7416801" y="3751274"/>
            <a:ext cx="41072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GV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p>
            <a:r>
              <a:rPr lang="vi-VN" altLang="en-US"/>
              <a:t>Luyện đọc từ </a:t>
            </a:r>
            <a:r>
              <a:rPr lang="vi-VN" altLang="en-US"/>
              <a:t>khó</a:t>
            </a:r>
            <a:endParaRPr lang="vi-V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624330"/>
            <a:ext cx="11105515" cy="50050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26301" y="1213982"/>
            <a:ext cx="4267200" cy="914399"/>
          </a:xfrm>
        </p:spPr>
        <p:txBody>
          <a:bodyPr>
            <a:normAutofit/>
          </a:bodyPr>
          <a:lstStyle/>
          <a:p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806440" y="125730"/>
            <a:ext cx="4299585" cy="644842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892800" y="297070"/>
            <a:ext cx="0" cy="15240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92800" y="2471310"/>
            <a:ext cx="0" cy="160793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7914" y="4736990"/>
            <a:ext cx="0" cy="16256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5454112" y="323734"/>
            <a:ext cx="384055" cy="35791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54112" y="2388947"/>
            <a:ext cx="338793" cy="37111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40572" y="4467354"/>
            <a:ext cx="365872" cy="3543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1218932" y="2861200"/>
            <a:ext cx="3080453" cy="1134664"/>
          </a:xfrm>
          <a:prstGeom prst="flowChartTerminator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0" y="0"/>
            <a:ext cx="1026367" cy="1213982"/>
          </a:xfrm>
          <a:prstGeom prst="roundRect">
            <a:avLst/>
          </a:prstGeom>
          <a:solidFill>
            <a:srgbClr val="4FC4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9" grpId="0" animBg="1"/>
      <p:bldP spid="11" grpId="0" animBg="1"/>
      <p:bldP spid="13" grpId="0" bldLvl="0" animBg="1"/>
      <p:bldP spid="1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p>
            <a:r>
              <a:rPr lang="vi-VN" altLang="en-US"/>
              <a:t>Luyện đọc ngắt </a:t>
            </a:r>
            <a:r>
              <a:rPr lang="vi-VN" altLang="en-US"/>
              <a:t>nghỉ</a:t>
            </a:r>
            <a:endParaRPr lang="vi-V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4075" y="1917700"/>
            <a:ext cx="6501765" cy="2413000"/>
          </a:xfrm>
        </p:spPr>
        <p:txBody>
          <a:bodyPr/>
          <a:p>
            <a:pPr marL="0" indent="0">
              <a:lnSpc>
                <a:spcPct val="150000"/>
              </a:lnSpc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 nào em đến lớp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Cũng thấy cô đến rồi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 lời “Chào cô ạ!”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mỉm cười </a:t>
            </a:r>
            <a:r>
              <a:rPr lang="vi-VN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thật tươi</a:t>
            </a:r>
            <a:r>
              <a:rPr lang="en-US" sz="4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450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603240" y="4978400"/>
            <a:ext cx="2560320" cy="304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8285480" y="2255520"/>
            <a:ext cx="193040" cy="701040"/>
          </a:xfrm>
          <a:prstGeom prst="line">
            <a:avLst/>
          </a:prstGeom>
          <a:ln w="5715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285480" y="3256280"/>
            <a:ext cx="193040" cy="70104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85480" y="4330700"/>
            <a:ext cx="193040" cy="70104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732520" y="5283200"/>
            <a:ext cx="193040" cy="70104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925560" y="5283200"/>
            <a:ext cx="193040" cy="7010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0"/>
          <p:cNvSpPr txBox="1"/>
          <p:nvPr/>
        </p:nvSpPr>
        <p:spPr>
          <a:xfrm>
            <a:off x="6559550" y="5283200"/>
            <a:ext cx="2112010" cy="783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thật tươi</a:t>
            </a:r>
            <a:endParaRPr lang="vi-VN" sz="45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440" y="1902460"/>
            <a:ext cx="7000240" cy="2545715"/>
          </a:xfrm>
        </p:spPr>
        <p:txBody>
          <a:bodyPr/>
          <a:p>
            <a:pPr marL="0" indent="0">
              <a:lnSpc>
                <a:spcPct val="150000"/>
              </a:lnSpc>
              <a:buNone/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 dạy em tập viết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Gió đưa thoảng hương </a:t>
            </a:r>
            <a:r>
              <a:rPr lang="vi-VN" sz="45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nhài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Nắng ghé vào cửa lớp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Xem chúng em học bài.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500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045" y="319405"/>
            <a:ext cx="10972800" cy="10064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/>
              <a:t>Giải nghĩa </a:t>
            </a:r>
            <a:r>
              <a:rPr lang="vi-VN" altLang="en-US"/>
              <a:t>từ</a:t>
            </a:r>
            <a:endParaRPr lang="vi-V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Picture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136650" y="-205105"/>
            <a:ext cx="9563735" cy="675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627880" y="5760720"/>
            <a:ext cx="339344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Hoa nhài</a:t>
            </a:r>
            <a:endParaRPr lang="vi-VN" altLang="en-US" sz="4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6091" y="5573232"/>
            <a:ext cx="2923230" cy="110799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5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/>
          <a:lstStyle/>
          <a:p>
            <a:endParaRPr lang="vi-VN"/>
          </a:p>
        </p:txBody>
      </p:sp>
      <p:sp>
        <p:nvSpPr>
          <p:cNvPr id="9" name="AutoShape 7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/>
          <a:lstStyle/>
          <a:p>
            <a:endParaRPr lang="vi-VN"/>
          </a:p>
        </p:txBody>
      </p:sp>
      <p:sp>
        <p:nvSpPr>
          <p:cNvPr id="10" name="AutoShape 9" descr="Những hình ảnh chibi buồn khóc, suy tư dễ thương nhất"/>
          <p:cNvSpPr>
            <a:spLocks noChangeAspect="1" noChangeArrowheads="1"/>
          </p:cNvSpPr>
          <p:nvPr/>
        </p:nvSpPr>
        <p:spPr bwMode="auto">
          <a:xfrm>
            <a:off x="613833" y="2137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/>
          <a:lstStyle/>
          <a:p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11028784" y="0"/>
            <a:ext cx="1007706" cy="11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461135" y="1325245"/>
            <a:ext cx="9390380" cy="3811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614045" y="319405"/>
            <a:ext cx="10972800" cy="10064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/>
              <a:t>Giải nghĩa </a:t>
            </a:r>
            <a:r>
              <a:rPr lang="vi-VN" altLang="en-US"/>
              <a:t>từ</a:t>
            </a:r>
            <a:endParaRPr lang="vi-V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1"/>
          <p:cNvSpPr>
            <a:spLocks noGrp="1"/>
          </p:cNvSpPr>
          <p:nvPr/>
        </p:nvSpPr>
        <p:spPr>
          <a:xfrm>
            <a:off x="614045" y="319405"/>
            <a:ext cx="10972800" cy="10064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/>
              <a:t>Giải nghĩa </a:t>
            </a:r>
            <a:r>
              <a:rPr lang="vi-VN" altLang="en-US"/>
              <a:t>từ</a:t>
            </a:r>
            <a:endParaRPr lang="vi-V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3155315" y="1793240"/>
            <a:ext cx="6198870" cy="42462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lnSpc>
                <a:spcPct val="150000"/>
              </a:lnSpc>
            </a:pP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lời cô giáo giảng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Ấm trang vở thơm tho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 thương em ngắm mãi</a:t>
            </a:r>
            <a:b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 điểm mười cô cho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4500"/>
          </a:p>
        </p:txBody>
      </p:sp>
      <p:sp>
        <p:nvSpPr>
          <p:cNvPr id="4" name="Text Box 3"/>
          <p:cNvSpPr txBox="1"/>
          <p:nvPr/>
        </p:nvSpPr>
        <p:spPr>
          <a:xfrm>
            <a:off x="6864985" y="4138930"/>
            <a:ext cx="1452245" cy="783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vi-VN" sz="45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ngắm</a:t>
            </a:r>
            <a:endParaRPr lang="vi-VN" sz="45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211195" y="1412240"/>
            <a:ext cx="5454650" cy="3801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614045" y="319405"/>
            <a:ext cx="10972800" cy="10064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/>
              <a:t>Giải nghĩa </a:t>
            </a:r>
            <a:r>
              <a:rPr lang="vi-VN" altLang="en-US"/>
              <a:t>từ</a:t>
            </a:r>
            <a:endParaRPr lang="vi-VN" altLang="en-US"/>
          </a:p>
        </p:txBody>
      </p:sp>
      <p:sp>
        <p:nvSpPr>
          <p:cNvPr id="7" name="Rectangle 6"/>
          <p:cNvSpPr/>
          <p:nvPr/>
        </p:nvSpPr>
        <p:spPr>
          <a:xfrm>
            <a:off x="4482012" y="5213433"/>
            <a:ext cx="3401901" cy="160043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itle 1"/>
          <p:cNvSpPr>
            <a:spLocks noGrp="1"/>
          </p:cNvSpPr>
          <p:nvPr/>
        </p:nvSpPr>
        <p:spPr>
          <a:xfrm>
            <a:off x="614045" y="319405"/>
            <a:ext cx="10972800" cy="10064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/>
              <a:t>Đọc nối tiếp trước </a:t>
            </a:r>
            <a:r>
              <a:rPr lang="vi-VN" altLang="en-US"/>
              <a:t>lớp</a:t>
            </a:r>
            <a:endParaRPr lang="vi-V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" y="1624330"/>
            <a:ext cx="10943590" cy="511619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p>
            <a:r>
              <a:rPr lang="vi-VN" altLang="en-US"/>
              <a:t>Luyện đọc trong </a:t>
            </a:r>
            <a:r>
              <a:rPr lang="vi-VN" altLang="en-US"/>
              <a:t>nhóm</a:t>
            </a:r>
            <a:endParaRPr lang="vi-V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" y="1624330"/>
            <a:ext cx="10943590" cy="51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35254" y="1088265"/>
            <a:ext cx="87803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9600" b="1" cap="none" spc="0" dirty="0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24500" cmpd="dbl">
                  <a:noFill/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9600" b="1" cap="none" spc="0" dirty="0">
              <a:ln w="24500" cmpd="dbl">
                <a:noFill/>
                <a:prstDash val="solid"/>
                <a:miter lim="800000"/>
              </a:ln>
              <a:solidFill>
                <a:srgbClr val="0000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otoshop cô giáo và 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96" l="0" r="100000">
                        <a14:foregroundMark x1="37333" y1="48794" x2="43000" y2="56586"/>
                        <a14:foregroundMark x1="52000" y1="60853" x2="63833" y2="74954"/>
                        <a14:foregroundMark x1="27667" y1="70872" x2="24833" y2="77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033" y="3165216"/>
            <a:ext cx="4206460" cy="37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otoshop học sinh và cô giá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93" b="100000" l="30833" r="100000">
                        <a14:foregroundMark x1="81333" y1="70893" x2="91167" y2="70179"/>
                        <a14:foregroundMark x1="89667" y1="78750" x2="90667" y2="92500"/>
                        <a14:foregroundMark x1="86000" y1="88393" x2="83833" y2="91607"/>
                        <a14:foregroundMark x1="59667" y1="74286" x2="61000" y2="82500"/>
                        <a14:foregroundMark x1="62000" y1="69107" x2="59333" y2="70179"/>
                        <a14:foregroundMark x1="67833" y1="85893" x2="63833" y2="89464"/>
                        <a14:foregroundMark x1="65833" y1="82857" x2="70000" y2="86786"/>
                        <a14:foregroundMark x1="63500" y1="82857" x2="57333" y2="86786"/>
                        <a14:foregroundMark x1="62000" y1="81786" x2="60667" y2="94464"/>
                        <a14:foregroundMark x1="65833" y1="88393" x2="66833" y2="94107"/>
                        <a14:foregroundMark x1="66333" y1="94643" x2="67333" y2="94286"/>
                        <a14:foregroundMark x1="74000" y1="70893" x2="76833" y2="76071"/>
                        <a14:foregroundMark x1="77167" y1="76071" x2="77167" y2="76071"/>
                        <a14:foregroundMark x1="78333" y1="77143" x2="78333" y2="77679"/>
                        <a14:foregroundMark x1="79000" y1="76250" x2="78833" y2="76429"/>
                        <a14:foregroundMark x1="59667" y1="95536" x2="61333" y2="94464"/>
                        <a14:foregroundMark x1="40333" y1="68214" x2="46000" y2="87143"/>
                        <a14:foregroundMark x1="46667" y1="85179" x2="51000" y2="82500"/>
                        <a14:foregroundMark x1="44833" y1="86607" x2="46167" y2="95357"/>
                        <a14:foregroundMark x1="39833" y1="91071" x2="40500" y2="94643"/>
                        <a14:foregroundMark x1="40333" y1="94821" x2="39167" y2="95179"/>
                        <a14:foregroundMark x1="46500" y1="95357" x2="47667" y2="95357"/>
                        <a14:foregroundMark x1="39500" y1="95536" x2="38500" y2="95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12" t="51324" r="1117" b="842"/>
          <a:stretch>
            <a:fillRect/>
          </a:stretch>
        </p:blipFill>
        <p:spPr bwMode="auto">
          <a:xfrm>
            <a:off x="834749" y="5054618"/>
            <a:ext cx="2198737" cy="14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achers Day Teacher And Student PNG Image &amp;amp; PSD File Free Download -  Lovepik | 4014221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86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41" y="3435219"/>
            <a:ext cx="3065718" cy="306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1046542" y="0"/>
            <a:ext cx="1145458" cy="970278"/>
          </a:xfrm>
          <a:prstGeom prst="ellipse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" y="1624330"/>
            <a:ext cx="10709275" cy="4801870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" y="1624330"/>
            <a:ext cx="10943590" cy="5116195"/>
          </a:xfrm>
          <a:prstGeom prst="rect">
            <a:avLst/>
          </a:prstGeom>
          <a:noFill/>
          <a:ln w="9525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>
            <a:spLocks noGrp="1"/>
          </p:cNvSpPr>
          <p:nvPr/>
        </p:nvSpPr>
        <p:spPr>
          <a:xfrm>
            <a:off x="736600" y="401638"/>
            <a:ext cx="10972800" cy="11430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anchor="ctr" anchorCtr="0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altLang="en-US"/>
              <a:t>Thi </a:t>
            </a:r>
            <a:r>
              <a:rPr lang="vi-VN" altLang="en-US"/>
              <a:t>đọc</a:t>
            </a:r>
            <a:endParaRPr lang="vi-V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070"/>
            <a:ext cx="121920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770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9935959" y="883062"/>
            <a:ext cx="2256040" cy="982273"/>
          </a:xfrm>
          <a:prstGeom prst="flowChartTerminator">
            <a:avLst/>
          </a:prstGeom>
          <a:solidFill>
            <a:srgbClr val="4EC5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44275" y="2643485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>
            <a:fillRect/>
          </a:stretch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444292" y="2452396"/>
            <a:ext cx="62992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endParaRPr lang="en-US" sz="8800" b="1" spc="67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8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88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3913" y="3331417"/>
            <a:ext cx="497840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3913" y="4484554"/>
            <a:ext cx="4978400" cy="755072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4685" y="2101453"/>
            <a:ext cx="4978400" cy="906087"/>
          </a:xfrm>
          <a:prstGeom prst="rect">
            <a:avLst/>
          </a:prstGeom>
          <a:solidFill>
            <a:srgbClr val="EDC2A7"/>
          </a:solidFill>
          <a:ln>
            <a:solidFill>
              <a:srgbClr val="EDC2A7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24050" y="2105628"/>
            <a:ext cx="2012545" cy="906087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37967" y="4484554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037967" y="3331417"/>
            <a:ext cx="2012545" cy="755072"/>
          </a:xfrm>
          <a:prstGeom prst="rect">
            <a:avLst/>
          </a:prstGeom>
          <a:solidFill>
            <a:srgbClr val="A1CF9E"/>
          </a:solidFill>
          <a:ln>
            <a:solidFill>
              <a:srgbClr val="A1CF9E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>
            <a:stCxn id="14" idx="1"/>
            <a:endCxn id="6" idx="3"/>
          </p:cNvCxnSpPr>
          <p:nvPr/>
        </p:nvCxnSpPr>
        <p:spPr>
          <a:xfrm flipH="1"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3"/>
            <a:endCxn id="13" idx="1"/>
          </p:cNvCxnSpPr>
          <p:nvPr/>
        </p:nvCxnSpPr>
        <p:spPr>
          <a:xfrm>
            <a:off x="9222313" y="3708953"/>
            <a:ext cx="815654" cy="1153137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3"/>
            <a:endCxn id="12" idx="1"/>
          </p:cNvCxnSpPr>
          <p:nvPr/>
        </p:nvCxnSpPr>
        <p:spPr>
          <a:xfrm>
            <a:off x="9193085" y="2554497"/>
            <a:ext cx="830965" cy="4175"/>
          </a:xfrm>
          <a:prstGeom prst="line">
            <a:avLst/>
          </a:prstGeom>
          <a:ln w="38100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270599" y="699425"/>
            <a:ext cx="6128916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/>
          <p:nvPr/>
        </p:nvSpPr>
        <p:spPr>
          <a:xfrm>
            <a:off x="281720" y="1229501"/>
            <a:ext cx="3749718" cy="543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06785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>
            <a:fillRect/>
          </a:stretch>
        </p:blipFill>
        <p:spPr>
          <a:xfrm>
            <a:off x="4214685" y="17569"/>
            <a:ext cx="1652115" cy="146736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703496" y="4070534"/>
            <a:ext cx="7646444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thoảng hương nhài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lớp. (Khổ thơ 2)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5209471" y="773617"/>
            <a:ext cx="6311110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45891" y="2701286"/>
            <a:ext cx="6658227" cy="677104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96671" y="2625664"/>
            <a:ext cx="812800" cy="82834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spcCol="0"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vi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lớp 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931968"/>
            <a:ext cx="1" cy="5926032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>
            <a:fillRect/>
          </a:stretch>
        </p:blipFill>
        <p:spPr>
          <a:xfrm>
            <a:off x="4126687" y="537357"/>
            <a:ext cx="1652115" cy="1467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01" y="3715793"/>
            <a:ext cx="1578077" cy="1578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5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93712" y="801792"/>
            <a:ext cx="7122038" cy="20366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3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4512501" y="2957214"/>
            <a:ext cx="6157862" cy="209042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dịu dàng, ấm áp, thể hiện tình cảm yêu thương học 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vi-VN" altLang="en-US" sz="32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8300" y="5311775"/>
            <a:ext cx="488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>
            <a:fillRect/>
          </a:stretch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923" y="2957214"/>
            <a:ext cx="1578077" cy="1578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48882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 txBox="1"/>
          <p:nvPr/>
        </p:nvSpPr>
        <p:spPr>
          <a:xfrm>
            <a:off x="4512501" y="1005099"/>
            <a:ext cx="7384540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3.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12501" y="3659762"/>
            <a:ext cx="5944105" cy="209042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 yêu quý và biết ơn cô 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giáo.</a:t>
            </a:r>
            <a:endParaRPr lang="vi-VN" altLang="en-US" sz="32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1162" y="5626103"/>
            <a:ext cx="1431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9975" y="5626103"/>
            <a:ext cx="1231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>
            <a:fillRect/>
          </a:stretch>
        </p:blipFill>
        <p:spPr>
          <a:xfrm>
            <a:off x="4080627" y="68111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06" y="3429000"/>
            <a:ext cx="1578077" cy="15780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548882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/>
          <p:cNvSpPr txBox="1"/>
          <p:nvPr/>
        </p:nvSpPr>
        <p:spPr>
          <a:xfrm>
            <a:off x="4512501" y="1005099"/>
            <a:ext cx="7384540" cy="1717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giúp em hiểu điều </a:t>
            </a:r>
            <a:r>
              <a:rPr lang="vi-VN" alt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  <a:endParaRPr lang="vi-VN" alt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1876" y="2102107"/>
            <a:ext cx="5944105" cy="209042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/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 giáo rất yêu thương học sinh, cô dạy học sinh nhiều điều hay. 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 bạn học sinh rất yêu thương và biết ơn cô </a:t>
            </a:r>
            <a:r>
              <a:rPr lang="vi-VN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giáo.</a:t>
            </a:r>
            <a:endParaRPr lang="vi-VN" altLang="en-US" sz="32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245301" y="474769"/>
            <a:ext cx="42672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281720" y="1229501"/>
            <a:ext cx="3917808" cy="5628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 nào em đến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 thấy cô đến rồi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 lời “Chào cô ạ!”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mỉm cười thật tươi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dạy em tập viết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 đưa thoảng hương nhài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ghé vào cửa lớp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lời cô giáo giảng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 thơm tho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em ngắm mãi</a:t>
            </a:r>
            <a:b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mười cô 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XUÂN SANH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3107" y="0"/>
            <a:ext cx="0" cy="6858000"/>
          </a:xfrm>
          <a:prstGeom prst="line">
            <a:avLst/>
          </a:prstGeom>
          <a:ln w="57150">
            <a:solidFill>
              <a:srgbClr val="126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1162" y="5626103"/>
            <a:ext cx="14319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39975" y="5626103"/>
            <a:ext cx="1231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-2796" r="-215" b="13978"/>
          <a:stretch>
            <a:fillRect/>
          </a:stretch>
        </p:blipFill>
        <p:spPr>
          <a:xfrm>
            <a:off x="8804392" y="-118579"/>
            <a:ext cx="1652115" cy="14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606" y="3429000"/>
            <a:ext cx="1578077" cy="15780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3424465" y="2945493"/>
            <a:ext cx="62992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2;p3"/>
          <p:cNvGrpSpPr/>
          <p:nvPr/>
        </p:nvGrpSpPr>
        <p:grpSpPr>
          <a:xfrm>
            <a:off x="4343568" y="3172915"/>
            <a:ext cx="3347523" cy="2080172"/>
            <a:chOff x="3703077" y="921142"/>
            <a:chExt cx="4611891" cy="2736950"/>
          </a:xfrm>
          <a:scene3d>
            <a:camera prst="perspectiveRelaxedModerately"/>
            <a:lightRig rig="threePt" dir="t"/>
          </a:scene3d>
        </p:grpSpPr>
        <p:grpSp>
          <p:nvGrpSpPr>
            <p:cNvPr id="3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5" name="Google Shape;104;p3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Google Shape;105;p3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Google Shape;106;p3"/>
            <p:cNvPicPr preferRelativeResize="0"/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rcRect b="28746"/>
            <a:stretch>
              <a:fillRect/>
            </a:stretch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Google Shape;107;p3"/>
          <p:cNvSpPr txBox="1"/>
          <p:nvPr/>
        </p:nvSpPr>
        <p:spPr>
          <a:xfrm>
            <a:off x="3693197" y="4959786"/>
            <a:ext cx="4495151" cy="697573"/>
          </a:xfrm>
          <a:prstGeom prst="rect">
            <a:avLst/>
          </a:prstGeom>
          <a:noFill/>
          <a:ln>
            <a:noFill/>
          </a:ln>
          <a:scene3d>
            <a:camera prst="perspectiveRelaxedModerately"/>
            <a:lightRig rig="threePt" dir="t"/>
          </a:scene3d>
        </p:spPr>
        <p:txBody>
          <a:bodyPr spcFirstLastPara="1" wrap="square" lIns="121897" tIns="60932" rIns="121897" bIns="60932" anchor="t" anchorCtr="0">
            <a:spAutoFit/>
          </a:bodyPr>
          <a:lstStyle/>
          <a:p>
            <a:pPr algn="ctr"/>
            <a:r>
              <a:rPr lang="en-US" sz="3700" b="1" dirty="0">
                <a:solidFill>
                  <a:srgbClr val="FFFF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CHIA SẺ</a:t>
            </a:r>
            <a:endParaRPr sz="3700" b="1" dirty="0">
              <a:solidFill>
                <a:srgbClr val="FFFF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8" name="Google Shape;108;p3"/>
          <p:cNvSpPr/>
          <p:nvPr/>
        </p:nvSpPr>
        <p:spPr>
          <a:xfrm>
            <a:off x="4072004" y="3024303"/>
            <a:ext cx="4064000" cy="3128599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5" y="1057405"/>
            <a:ext cx="2438405" cy="16256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6400" y="209292"/>
            <a:ext cx="11743797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1069377"/>
            <a:ext cx="2438405" cy="1625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>
            <a:fillRect/>
          </a:stretch>
        </p:blipFill>
        <p:spPr>
          <a:xfrm rot="708432">
            <a:off x="11284606" y="3471609"/>
            <a:ext cx="817805" cy="551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>
            <a:fillRect/>
          </a:stretch>
        </p:blipFill>
        <p:spPr>
          <a:xfrm rot="708432">
            <a:off x="11184377" y="3700507"/>
            <a:ext cx="704012" cy="474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7406" y="1468895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87548" y="4749801"/>
          <a:ext cx="8636951" cy="202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/>
                <a:gridCol w="5034899"/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9" y="2880980"/>
            <a:ext cx="2438405" cy="16256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58098" y="328049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0" y="1073189"/>
            <a:ext cx="2438405" cy="1625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79759" y="1472707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3854" y="145692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2" y="990600"/>
            <a:ext cx="2438405" cy="16256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34691" y="139011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16" y="990600"/>
            <a:ext cx="2438405" cy="162560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6675" y="139011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2898180"/>
            <a:ext cx="2438405" cy="16256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64991" y="3074910"/>
            <a:ext cx="1577028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67" y="2906545"/>
            <a:ext cx="2438405" cy="16256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71426" y="330606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4" y="2820701"/>
            <a:ext cx="2438405" cy="162560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147473" y="3220219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47" y="4952"/>
            <a:ext cx="2438405" cy="16256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>
            <a:fillRect/>
          </a:stretch>
        </p:blipFill>
        <p:spPr>
          <a:xfrm rot="708432">
            <a:off x="11284606" y="3728929"/>
            <a:ext cx="817805" cy="551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6" t="18509" r="2999" b="18904"/>
          <a:stretch>
            <a:fillRect/>
          </a:stretch>
        </p:blipFill>
        <p:spPr>
          <a:xfrm rot="708432">
            <a:off x="11184377" y="2636082"/>
            <a:ext cx="704012" cy="47488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17406" y="404470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2087548" y="4833013"/>
          <a:ext cx="8636951" cy="20249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2052"/>
                <a:gridCol w="5034899"/>
              </a:tblGrid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</a:tr>
              <a:tr h="100898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alt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ộng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bg1">
                        <a:alpha val="5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588001" y="604512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039" y="1816555"/>
            <a:ext cx="2438405" cy="162560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8098" y="221607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79026" y="604512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0" y="8764"/>
            <a:ext cx="2438405" cy="162560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579759" y="408282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5" y="-7020"/>
            <a:ext cx="2438405" cy="162560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733854" y="39249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32" y="-73826"/>
            <a:ext cx="2438405" cy="162560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34691" y="32569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616" y="-73826"/>
            <a:ext cx="2438405" cy="1625603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366675" y="325693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2" y="1833755"/>
            <a:ext cx="2438405" cy="162560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664991" y="2010485"/>
            <a:ext cx="1577028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367" y="1842120"/>
            <a:ext cx="2438405" cy="1625603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871426" y="2241638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14" y="1756276"/>
            <a:ext cx="2438405" cy="1625603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147473" y="2155794"/>
            <a:ext cx="1577028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3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endParaRPr lang="vi-VN" sz="43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47665" y="5054600"/>
            <a:ext cx="1108119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69826" y="5054600"/>
            <a:ext cx="1256575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97021" y="5054600"/>
            <a:ext cx="1751780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80745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981305" y="6049233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19229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556101" y="6045120"/>
            <a:ext cx="1340772" cy="5334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3559 0.7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3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284E-6 L 0.30885 0.5200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25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5446E-7 L 0.18351 0.6497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32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53377E-6 L 0.0651 0.6521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9.87654E-7 L 0.06788 0.7808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3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9.87654E-7 L -0.06493 0.7956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7" y="3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6 L 0.22778 0.3808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19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97531E-6 L 0.00521 0.5163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5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4568E-6 L -0.1066 0.529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26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6" grpId="0"/>
      <p:bldP spid="39" grpId="0"/>
      <p:bldP spid="39" grpId="1"/>
      <p:bldP spid="40" grpId="0"/>
      <p:bldP spid="43" grpId="0"/>
      <p:bldP spid="43" grpId="1"/>
      <p:bldP spid="45" grpId="0"/>
      <p:bldP spid="45" grpId="1"/>
      <p:bldP spid="47" grpId="0"/>
      <p:bldP spid="47" grpId="1"/>
      <p:bldP spid="49" grpId="0"/>
      <p:bldP spid="49" grpId="1"/>
      <p:bldP spid="51" grpId="0"/>
      <p:bldP spid="51" grpId="1"/>
      <p:bldP spid="53" grpId="0"/>
      <p:bldP spid="53" grpId="1"/>
      <p:bldP spid="55" grpId="0"/>
      <p:bldP spid="55" grpId="1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/>
        </p:nvSpPr>
        <p:spPr>
          <a:xfrm>
            <a:off x="1177925" y="1403350"/>
            <a:ext cx="10515600" cy="36518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Từ chỉ hoạt động là những từ </a:t>
            </a:r>
            <a:r>
              <a:rPr lang="en-US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 sự vận động, cử động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vi-V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ằ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 một mục đích nào đó.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" y="0"/>
            <a:ext cx="1996751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22090" y="-1"/>
            <a:ext cx="1069909" cy="1229501"/>
          </a:xfrm>
          <a:prstGeom prst="rect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727200" y="423823"/>
            <a:ext cx="9956800" cy="22005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bạn học sinh </a:t>
            </a:r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cô giáo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mỉm cười thật tươi.</a:t>
            </a:r>
            <a:endParaRPr lang="vi-VN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em tập viết</a:t>
            </a: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sinh </a:t>
            </a:r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r>
              <a:rPr lang="vi-VN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32800" y="1092200"/>
            <a:ext cx="2540000" cy="838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Từ chỉ sự vật)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32800" y="2054305"/>
            <a:ext cx="2540000" cy="8001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Từ chỉ hoạt </a:t>
            </a:r>
            <a:r>
              <a:rPr lang="vi-V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động)</a:t>
            </a:r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133600" y="3225800"/>
          <a:ext cx="8128000" cy="22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812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Ai? </a:t>
                      </a:r>
                      <a:endParaRPr lang="en-US" sz="37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7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7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452880">
                <a:tc>
                  <a:txBody>
                    <a:bodyPr/>
                    <a:lstStyle/>
                    <a:p>
                      <a:endParaRPr lang="vi-VN" sz="2400" b="1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tint val="40000"/>
                        <a:alpha val="32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94994" y="1244560"/>
            <a:ext cx="665140" cy="53348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2700" dirty="0"/>
          </a:p>
        </p:txBody>
      </p:sp>
      <p:sp>
        <p:nvSpPr>
          <p:cNvPr id="8" name="Rectangle 7"/>
          <p:cNvSpPr/>
          <p:nvPr/>
        </p:nvSpPr>
        <p:spPr>
          <a:xfrm>
            <a:off x="4508500" y="825460"/>
            <a:ext cx="2054402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cô giáo</a:t>
            </a:r>
            <a:endParaRPr lang="vi-VN" sz="2700" dirty="0"/>
          </a:p>
        </p:txBody>
      </p:sp>
      <p:sp>
        <p:nvSpPr>
          <p:cNvPr id="9" name="Rectangle 8"/>
          <p:cNvSpPr/>
          <p:nvPr/>
        </p:nvSpPr>
        <p:spPr>
          <a:xfrm>
            <a:off x="2552700" y="1663660"/>
            <a:ext cx="2506449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em tập viết</a:t>
            </a:r>
            <a:endParaRPr lang="vi-VN" sz="2700" b="1" dirty="0"/>
          </a:p>
        </p:txBody>
      </p:sp>
      <p:sp>
        <p:nvSpPr>
          <p:cNvPr id="10" name="Rectangle 9"/>
          <p:cNvSpPr/>
          <p:nvPr/>
        </p:nvSpPr>
        <p:spPr>
          <a:xfrm>
            <a:off x="3405421" y="2054224"/>
            <a:ext cx="1313815" cy="53860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vi-VN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</a:t>
            </a:r>
            <a:endParaRPr lang="vi-VN" sz="27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416 0.3092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46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69136E-6 L -0.07916 0.186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20074E-6 L 0.22773 0.4849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0" y="24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14254 0.4870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35893E-6 L 0.37161 0.4183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1" y="20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12581E-6 L 0.34935 0.428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1" y="21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5570"/>
            <a:ext cx="10515600" cy="667385"/>
          </a:xfrm>
        </p:spPr>
        <p:txBody>
          <a:bodyPr>
            <a:normAutofit fontScale="90000"/>
          </a:bodyPr>
          <a:p>
            <a:r>
              <a:rPr lang="vi-VN" altLang="en-US" sz="3110" b="1"/>
              <a:t>Câu kiểu Ai làm gì ? Dùng để kể về </a:t>
            </a:r>
            <a:r>
              <a:rPr lang="vi-VN" altLang="en-US" sz="3110" b="1">
                <a:solidFill>
                  <a:srgbClr val="FFC000"/>
                </a:solidFill>
              </a:rPr>
              <a:t>một hoạt động</a:t>
            </a:r>
            <a:r>
              <a:rPr lang="vi-VN" altLang="en-US" sz="311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 </a:t>
            </a:r>
            <a:r>
              <a:rPr lang="vi-VN" altLang="en-US" sz="3110" b="1"/>
              <a:t>của con ng</a:t>
            </a:r>
            <a:r>
              <a:rPr lang="vi-VN" altLang="en-US" sz="3110" b="1"/>
              <a:t>ười, con vật, đồ vật...</a:t>
            </a:r>
            <a:endParaRPr lang="vi-VN" altLang="en-US" sz="311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500" y="782955"/>
            <a:ext cx="10515600" cy="4062095"/>
          </a:xfrm>
        </p:spPr>
        <p:txBody>
          <a:bodyPr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1501775" y="2565400"/>
            <a:ext cx="2453640" cy="7067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Ai /làm gì?</a:t>
            </a:r>
            <a:endParaRPr lang="vi-VN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599940" y="1497330"/>
            <a:ext cx="6212840" cy="11372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Ai?( cái gì, con </a:t>
            </a:r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gì)</a:t>
            </a:r>
            <a:endParaRPr lang="vi-VN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chỉ sự vật: người, con vật, đồ vật....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99940" y="3272155"/>
            <a:ext cx="4506595" cy="11372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vi-VN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làm gì?</a:t>
            </a:r>
            <a:endParaRPr lang="vi-VN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từ chỉ hoạt động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061460" y="2180590"/>
            <a:ext cx="432435" cy="4540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064635" y="3266440"/>
            <a:ext cx="475615" cy="32448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/>
        </p:nvSpPr>
        <p:spPr>
          <a:xfrm>
            <a:off x="2087245" y="5054600"/>
            <a:ext cx="68376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3600"/>
              <a:t>Các bạn học sinh chào cô giáo</a:t>
            </a:r>
            <a:endParaRPr lang="vi-VN" altLang="en-US" sz="360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271395" y="5629910"/>
            <a:ext cx="3339465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701030" y="5100955"/>
            <a:ext cx="199390" cy="618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00420" y="5619750"/>
            <a:ext cx="2535555" cy="19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s 12"/>
          <p:cNvSpPr/>
          <p:nvPr/>
        </p:nvSpPr>
        <p:spPr>
          <a:xfrm>
            <a:off x="2666365" y="5769610"/>
            <a:ext cx="1696720" cy="5391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>
                <a:solidFill>
                  <a:srgbClr val="FF0000"/>
                </a:solidFill>
              </a:rPr>
              <a:t>AI?</a:t>
            </a:r>
            <a:endParaRPr lang="vi-VN" altLang="en-US">
              <a:solidFill>
                <a:srgbClr val="FF0000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109970" y="5799455"/>
            <a:ext cx="1966595" cy="368300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p>
            <a:r>
              <a:rPr lang="vi-VN" altLang="en-US"/>
              <a:t>LÀM </a:t>
            </a:r>
            <a:r>
              <a:rPr lang="vi-VN" altLang="en-US"/>
              <a:t>GÌ ?</a:t>
            </a:r>
            <a:endParaRPr lang="vi-V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/>
      <p:bldP spid="7" grpId="1"/>
      <p:bldP spid="13" grpId="0" animBg="1"/>
      <p:bldP spid="13" grpId="1" animBg="1"/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12191999" cy="557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9935959" y="883062"/>
            <a:ext cx="2256040" cy="982273"/>
          </a:xfrm>
          <a:prstGeom prst="flowChartTerminator">
            <a:avLst/>
          </a:prstGeom>
          <a:solidFill>
            <a:srgbClr val="4EC5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1550" y="584201"/>
            <a:ext cx="6699250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 - </a:t>
            </a:r>
            <a:r>
              <a:rPr lang="vi-V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0" y="3735405"/>
            <a:ext cx="10871200" cy="1320800"/>
          </a:xfrm>
          <a:prstGeom prst="rect">
            <a:avLst/>
          </a:prstGeom>
          <a:noFill/>
        </p:spPr>
        <p:txBody>
          <a:bodyPr wrap="none" lIns="121917" tIns="60958" rIns="121917" bIns="60958">
            <a:prstTxWarp prst="textArchUp">
              <a:avLst/>
            </a:prstTxWarp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endParaRPr 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spc="67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72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lang="en-US" sz="7200" b="1" spc="67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uy Hồ Khắc (duyhkhc) - Hồ sơ | Pinterest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416" y="1"/>
            <a:ext cx="2189584" cy="155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8104" y="448500"/>
            <a:ext cx="650240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962099" y="147484"/>
            <a:ext cx="1028339" cy="901821"/>
          </a:xfrm>
          <a:prstGeom prst="ellipse">
            <a:avLst/>
          </a:prstGeom>
          <a:solidFill>
            <a:srgbClr val="F1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[KARAOKE] CÔ GIÁO EM (BEAT CHUẨN) LỚP 1 - Chân Trời Sáng Tạo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0720" y="1143000"/>
            <a:ext cx="11012805" cy="497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456690"/>
            <a:ext cx="5354320" cy="38309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1" y="1335174"/>
            <a:ext cx="11521356" cy="42754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nói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3207" y="3443612"/>
            <a:ext cx="9780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165633" y="0"/>
            <a:ext cx="1026367" cy="121398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6" t="5601" r="12496" b="10867"/>
          <a:stretch>
            <a:fillRect/>
          </a:stretch>
        </p:blipFill>
        <p:spPr>
          <a:xfrm>
            <a:off x="1566449" y="775506"/>
            <a:ext cx="9245600" cy="616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3423449" y="1368532"/>
            <a:ext cx="1408480" cy="1379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8476" y="1876531"/>
            <a:ext cx="978095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vi-VN" sz="37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8932449" y="4213331"/>
            <a:ext cx="1408480" cy="1379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2449" y="4518132"/>
            <a:ext cx="1408480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vi-VN" sz="2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7408449" y="1186923"/>
            <a:ext cx="1408480" cy="1379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08327" y="1697568"/>
            <a:ext cx="1408480" cy="6591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35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2014969" y="4164836"/>
            <a:ext cx="1408480" cy="13792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7916449" y="2747748"/>
            <a:ext cx="1408480" cy="1379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3243908" y="2834115"/>
            <a:ext cx="1408480" cy="13792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5500319" y="1448203"/>
            <a:ext cx="1408480" cy="1379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2593" r="4703" b="9650"/>
          <a:stretch>
            <a:fillRect/>
          </a:stretch>
        </p:blipFill>
        <p:spPr>
          <a:xfrm>
            <a:off x="5485009" y="3167384"/>
            <a:ext cx="1408480" cy="13792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85009" y="1793479"/>
            <a:ext cx="1408480" cy="6591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5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3908" y="3282476"/>
            <a:ext cx="1408480" cy="68961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en-US" sz="37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37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16753" y="3282395"/>
            <a:ext cx="1408480" cy="6591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35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0570" y="3554197"/>
            <a:ext cx="1408480" cy="6591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altLang="en-US" sz="35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37829" y="4506470"/>
            <a:ext cx="1408480" cy="65913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vi-VN" altLang="en-US" sz="3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altLang="en-US" sz="35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Picture 7" descr="Untitl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5760" y="571500"/>
            <a:ext cx="5995035" cy="60604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6915"/>
            <a:ext cx="12192000" cy="604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69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4810" y="193675"/>
            <a:ext cx="5244465" cy="696595"/>
          </a:xfrm>
          <a:solidFill>
            <a:srgbClr val="FFFF00"/>
          </a:solidFill>
        </p:spPr>
        <p:txBody>
          <a:bodyPr/>
          <a:p>
            <a:r>
              <a:rPr lang="vi-VN" altLang="en-US"/>
              <a:t>Đọc nối </a:t>
            </a:r>
            <a:r>
              <a:rPr lang="vi-VN" altLang="en-US"/>
              <a:t>tiếp</a:t>
            </a:r>
            <a:endParaRPr lang="vi-V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" y="1117600"/>
            <a:ext cx="11033760" cy="574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4397</Words>
  <Application>WPS Presentation</Application>
  <PresentationFormat>Custom</PresentationFormat>
  <Paragraphs>298</Paragraphs>
  <Slides>37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Arial</vt:lpstr>
      <vt:lpstr>Times New Roman</vt:lpstr>
      <vt:lpstr>Calibri</vt:lpstr>
      <vt:lpstr>Microsoft YaHei</vt:lpstr>
      <vt:lpstr>Arial Unicode MS</vt:lpstr>
      <vt:lpstr>Calibri Light</vt:lpstr>
      <vt:lpstr>1_Office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					 Bài đọc 1:</vt:lpstr>
      <vt:lpstr>Đọc nối tiếp</vt:lpstr>
      <vt:lpstr>Luyện đọc từ khó</vt:lpstr>
      <vt:lpstr>Cô giáo lớp em</vt:lpstr>
      <vt:lpstr>Luyện đọc ngắt nghỉ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Luyện đọc trong nhóm</vt:lpstr>
      <vt:lpstr>PowerPoint 演示文稿</vt:lpstr>
      <vt:lpstr>					 Bài đọc 1: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Câu kiểu Ai làm gì ? Dùng để kể về một hoạt động của con người, con vật, đồ vật...</vt:lpstr>
      <vt:lpstr>					 Bài đọc 1: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Đức Trần</cp:lastModifiedBy>
  <cp:revision>142</cp:revision>
  <dcterms:created xsi:type="dcterms:W3CDTF">2019-03-13T16:43:00Z</dcterms:created>
  <dcterms:modified xsi:type="dcterms:W3CDTF">2023-12-02T14:41:17Z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CB963719D7E24E94B9D96335B6D08E41_13</vt:lpwstr>
  </property>
  <property fmtid="{D5CDD505-2E9C-101B-9397-08002B2CF9AE}" pid="3" name="KSOProductBuildVer">
    <vt:lpwstr>1033-12.2.0.13306</vt:lpwstr>
  </property>
</Properties>
</file>