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58" r:id="rId3"/>
    <p:sldId id="260" r:id="rId4"/>
    <p:sldId id="261" r:id="rId5"/>
    <p:sldId id="269" r:id="rId6"/>
    <p:sldId id="280" r:id="rId7"/>
    <p:sldId id="281" r:id="rId8"/>
    <p:sldId id="274" r:id="rId9"/>
    <p:sldId id="275" r:id="rId10"/>
    <p:sldId id="276" r:id="rId11"/>
    <p:sldId id="277" r:id="rId12"/>
    <p:sldId id="278" r:id="rId13"/>
    <p:sldId id="279" r:id="rId14"/>
    <p:sldId id="262" r:id="rId15"/>
    <p:sldId id="263" r:id="rId16"/>
    <p:sldId id="264" r:id="rId17"/>
    <p:sldId id="265" r:id="rId18"/>
    <p:sldId id="266" r:id="rId19"/>
    <p:sldId id="267" r:id="rId20"/>
    <p:sldId id="283" r:id="rId21"/>
    <p:sldId id="284" r:id="rId22"/>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varScale="1">
        <p:scale>
          <a:sx n="92" d="100"/>
          <a:sy n="92" d="100"/>
        </p:scale>
        <p:origin x="-12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1B07BB-657B-49A8-9695-4929904B0894}" type="datetimeFigureOut">
              <a:rPr lang="vi-VN" smtClean="0"/>
              <a:t>20/08/2023</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629439-A87D-4CD2-9082-40A68DDA6221}" type="slidenum">
              <a:rPr lang="vi-VN" smtClean="0"/>
              <a:t>‹#›</a:t>
            </a:fld>
            <a:endParaRPr lang="vi-VN"/>
          </a:p>
        </p:txBody>
      </p:sp>
    </p:spTree>
    <p:extLst>
      <p:ext uri="{BB962C8B-B14F-4D97-AF65-F5344CB8AC3E}">
        <p14:creationId xmlns:p14="http://schemas.microsoft.com/office/powerpoint/2010/main" val="78761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A75AF3B-FA29-45DB-98DA-DD4EC2163ED2}" type="slidenum">
              <a:rPr lang="vi-VN" smtClean="0">
                <a:solidFill>
                  <a:prstClr val="black"/>
                </a:solidFill>
              </a:rPr>
              <a:pPr/>
              <a:t>2</a:t>
            </a:fld>
            <a:endParaRPr lang="vi-VN">
              <a:solidFill>
                <a:prstClr val="black"/>
              </a:solidFill>
            </a:endParaRPr>
          </a:p>
        </p:txBody>
      </p:sp>
    </p:spTree>
    <p:extLst>
      <p:ext uri="{BB962C8B-B14F-4D97-AF65-F5344CB8AC3E}">
        <p14:creationId xmlns:p14="http://schemas.microsoft.com/office/powerpoint/2010/main" val="2264374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35EB348-9AD8-4802-9463-C330CE6861DD}" type="slidenum">
              <a:rPr lang="vi-VN" smtClean="0">
                <a:solidFill>
                  <a:prstClr val="black"/>
                </a:solidFill>
              </a:rPr>
              <a:pPr/>
              <a:t>3</a:t>
            </a:fld>
            <a:endParaRPr lang="vi-VN">
              <a:solidFill>
                <a:prstClr val="black"/>
              </a:solidFill>
            </a:endParaRPr>
          </a:p>
        </p:txBody>
      </p:sp>
    </p:spTree>
    <p:extLst>
      <p:ext uri="{BB962C8B-B14F-4D97-AF65-F5344CB8AC3E}">
        <p14:creationId xmlns:p14="http://schemas.microsoft.com/office/powerpoint/2010/main" val="188297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6629439-A87D-4CD2-9082-40A68DDA6221}" type="slidenum">
              <a:rPr lang="vi-VN" smtClean="0"/>
              <a:t>7</a:t>
            </a:fld>
            <a:endParaRPr lang="vi-VN"/>
          </a:p>
        </p:txBody>
      </p:sp>
    </p:spTree>
    <p:extLst>
      <p:ext uri="{BB962C8B-B14F-4D97-AF65-F5344CB8AC3E}">
        <p14:creationId xmlns:p14="http://schemas.microsoft.com/office/powerpoint/2010/main" val="391737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CFF60D06-1782-4B92-9848-9670C7C271E0}" type="datetimeFigureOut">
              <a:rPr lang="vi-VN" smtClean="0"/>
              <a:t>20/08/2023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305587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FF60D06-1782-4B92-9848-9670C7C271E0}" type="datetimeFigureOut">
              <a:rPr lang="vi-VN" smtClean="0"/>
              <a:t>20/08/2023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1591028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FF60D06-1782-4B92-9848-9670C7C271E0}" type="datetimeFigureOut">
              <a:rPr lang="vi-VN" smtClean="0"/>
              <a:t>20/08/2023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79624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66" indent="0" algn="ctr">
              <a:buNone/>
              <a:defRPr>
                <a:solidFill>
                  <a:schemeClr val="tx1">
                    <a:tint val="75000"/>
                  </a:schemeClr>
                </a:solidFill>
              </a:defRPr>
            </a:lvl2pPr>
            <a:lvl3pPr marL="914333"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29" indent="0" algn="ctr">
              <a:buNone/>
              <a:defRPr>
                <a:solidFill>
                  <a:schemeClr val="tx1">
                    <a:tint val="75000"/>
                  </a:schemeClr>
                </a:solidFill>
              </a:defRPr>
            </a:lvl6pPr>
            <a:lvl7pPr marL="2742995" indent="0" algn="ctr">
              <a:buNone/>
              <a:defRPr>
                <a:solidFill>
                  <a:schemeClr val="tx1">
                    <a:tint val="75000"/>
                  </a:schemeClr>
                </a:solidFill>
              </a:defRPr>
            </a:lvl7pPr>
            <a:lvl8pPr marL="3200160" indent="0" algn="ctr">
              <a:buNone/>
              <a:defRPr>
                <a:solidFill>
                  <a:schemeClr val="tx1">
                    <a:tint val="75000"/>
                  </a:schemeClr>
                </a:solidFill>
              </a:defRPr>
            </a:lvl8pPr>
            <a:lvl9pPr marL="3657326"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743250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959485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66" indent="0">
              <a:buNone/>
              <a:defRPr sz="1800">
                <a:solidFill>
                  <a:schemeClr val="tx1">
                    <a:tint val="75000"/>
                  </a:schemeClr>
                </a:solidFill>
              </a:defRPr>
            </a:lvl2pPr>
            <a:lvl3pPr marL="914333"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29" indent="0">
              <a:buNone/>
              <a:defRPr sz="1400">
                <a:solidFill>
                  <a:schemeClr val="tx1">
                    <a:tint val="75000"/>
                  </a:schemeClr>
                </a:solidFill>
              </a:defRPr>
            </a:lvl6pPr>
            <a:lvl7pPr marL="2742995" indent="0">
              <a:buNone/>
              <a:defRPr sz="1400">
                <a:solidFill>
                  <a:schemeClr val="tx1">
                    <a:tint val="75000"/>
                  </a:schemeClr>
                </a:solidFill>
              </a:defRPr>
            </a:lvl7pPr>
            <a:lvl8pPr marL="3200160" indent="0">
              <a:buNone/>
              <a:defRPr sz="1400">
                <a:solidFill>
                  <a:schemeClr val="tx1">
                    <a:tint val="75000"/>
                  </a:schemeClr>
                </a:solidFill>
              </a:defRPr>
            </a:lvl8pPr>
            <a:lvl9pPr marL="365732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386786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2396190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719754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1328162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18812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42207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CFF60D06-1782-4B92-9848-9670C7C271E0}" type="datetimeFigureOut">
              <a:rPr lang="vi-VN" smtClean="0"/>
              <a:t>20/08/2023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1374843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endParaRPr lang="vi-VN"/>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103859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3505520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7F1AC9F-EA19-439E-ABEC-E8174DBE7BED}" type="datetimeFigureOut">
              <a:rPr lang="en-US" smtClean="0">
                <a:solidFill>
                  <a:prstClr val="black">
                    <a:tint val="75000"/>
                  </a:prstClr>
                </a:solidFill>
              </a:rPr>
              <a:pPr/>
              <a:t>8/20/2023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FDD404-8670-4F5E-B9B8-FD9F0C7CAA22}" type="slidenum">
              <a:rPr lang="en-US" smtClean="0">
                <a:solidFill>
                  <a:srgbClr val="90C226"/>
                </a:solidFill>
              </a:rPr>
              <a:pPr/>
              <a:t>‹#›</a:t>
            </a:fld>
            <a:endParaRPr lang="en-US">
              <a:solidFill>
                <a:srgbClr val="90C226"/>
              </a:solidFill>
            </a:endParaRPr>
          </a:p>
        </p:txBody>
      </p:sp>
    </p:spTree>
    <p:extLst>
      <p:ext uri="{BB962C8B-B14F-4D97-AF65-F5344CB8AC3E}">
        <p14:creationId xmlns:p14="http://schemas.microsoft.com/office/powerpoint/2010/main" val="733571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F60D06-1782-4B92-9848-9670C7C271E0}" type="datetimeFigureOut">
              <a:rPr lang="vi-VN" smtClean="0"/>
              <a:t>20/08/2023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83503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CFF60D06-1782-4B92-9848-9670C7C271E0}" type="datetimeFigureOut">
              <a:rPr lang="vi-VN" smtClean="0"/>
              <a:t>20/08/2023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138600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CFF60D06-1782-4B92-9848-9670C7C271E0}" type="datetimeFigureOut">
              <a:rPr lang="vi-VN" smtClean="0"/>
              <a:t>20/08/2023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2714573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CFF60D06-1782-4B92-9848-9670C7C271E0}" type="datetimeFigureOut">
              <a:rPr lang="vi-VN" smtClean="0"/>
              <a:t>20/08/2023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3016196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F60D06-1782-4B92-9848-9670C7C271E0}" type="datetimeFigureOut">
              <a:rPr lang="vi-VN" smtClean="0"/>
              <a:t>20/08/2023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2266293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60D06-1782-4B92-9848-9670C7C271E0}" type="datetimeFigureOut">
              <a:rPr lang="vi-VN" smtClean="0"/>
              <a:t>20/08/2023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641267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F60D06-1782-4B92-9848-9670C7C271E0}" type="datetimeFigureOut">
              <a:rPr lang="vi-VN" smtClean="0"/>
              <a:t>20/08/2023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4705E16-FAE5-4682-AFF1-CC7DF5968E4B}" type="slidenum">
              <a:rPr lang="vi-VN" smtClean="0"/>
              <a:t>‹#›</a:t>
            </a:fld>
            <a:endParaRPr lang="vi-VN"/>
          </a:p>
        </p:txBody>
      </p:sp>
    </p:spTree>
    <p:extLst>
      <p:ext uri="{BB962C8B-B14F-4D97-AF65-F5344CB8AC3E}">
        <p14:creationId xmlns:p14="http://schemas.microsoft.com/office/powerpoint/2010/main" val="3180938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FF60D06-1782-4B92-9848-9670C7C271E0}" type="datetimeFigureOut">
              <a:rPr lang="vi-VN" smtClean="0"/>
              <a:t>20/08/2023</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4705E16-FAE5-4682-AFF1-CC7DF5968E4B}" type="slidenum">
              <a:rPr lang="vi-VN" smtClean="0"/>
              <a:t>‹#›</a:t>
            </a:fld>
            <a:endParaRPr lang="vi-VN"/>
          </a:p>
        </p:txBody>
      </p:sp>
    </p:spTree>
    <p:extLst>
      <p:ext uri="{BB962C8B-B14F-4D97-AF65-F5344CB8AC3E}">
        <p14:creationId xmlns:p14="http://schemas.microsoft.com/office/powerpoint/2010/main" val="323104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34" tIns="45717" rIns="91434" bIns="45717"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34" tIns="45717" rIns="91434" bIns="4571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4767264"/>
            <a:ext cx="2133600" cy="273844"/>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333"/>
            <a:fld id="{47F1AC9F-EA19-439E-ABEC-E8174DBE7BED}" type="datetimeFigureOut">
              <a:rPr lang="en-US" smtClean="0">
                <a:solidFill>
                  <a:prstClr val="black">
                    <a:tint val="75000"/>
                  </a:prstClr>
                </a:solidFill>
              </a:rPr>
              <a:pPr defTabSz="914333"/>
              <a:t>8/20/2023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33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333"/>
            <a:fld id="{56FDD404-8670-4F5E-B9B8-FD9F0C7CAA22}" type="slidenum">
              <a:rPr lang="en-US" smtClean="0">
                <a:solidFill>
                  <a:srgbClr val="90C226"/>
                </a:solidFill>
              </a:rPr>
              <a:pPr defTabSz="914333"/>
              <a:t>‹#›</a:t>
            </a:fld>
            <a:endParaRPr lang="en-US">
              <a:solidFill>
                <a:srgbClr val="90C226"/>
              </a:solidFill>
            </a:endParaRPr>
          </a:p>
        </p:txBody>
      </p:sp>
    </p:spTree>
    <p:extLst>
      <p:ext uri="{BB962C8B-B14F-4D97-AF65-F5344CB8AC3E}">
        <p14:creationId xmlns:p14="http://schemas.microsoft.com/office/powerpoint/2010/main" val="1643732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33" rtl="0" eaLnBrk="1" latinLnBrk="0" hangingPunct="1">
        <a:spcBef>
          <a:spcPct val="0"/>
        </a:spcBef>
        <a:buNone/>
        <a:defRPr sz="4400" kern="1200">
          <a:solidFill>
            <a:schemeClr val="tx1"/>
          </a:solidFill>
          <a:latin typeface="+mj-lt"/>
          <a:ea typeface="+mj-ea"/>
          <a:cs typeface="+mj-cs"/>
        </a:defRPr>
      </a:lvl1pPr>
    </p:titleStyle>
    <p:bodyStyle>
      <a:lvl1pPr marL="342875" indent="-342875" algn="l" defTabSz="91433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5" indent="-285729" algn="l" defTabSz="91433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5" indent="-228582" algn="l" defTabSz="91433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0"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46"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1"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hung hình nền đẹp presentation1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3" y="922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3528" y="915566"/>
            <a:ext cx="8136904" cy="2923871"/>
          </a:xfrm>
          <a:prstGeom prst="rect">
            <a:avLst/>
          </a:prstGeom>
          <a:ln w="76200">
            <a:noFill/>
          </a:ln>
        </p:spPr>
        <p:style>
          <a:lnRef idx="2">
            <a:schemeClr val="accent5"/>
          </a:lnRef>
          <a:fillRef idx="1">
            <a:schemeClr val="lt1"/>
          </a:fillRef>
          <a:effectRef idx="0">
            <a:schemeClr val="accent5"/>
          </a:effectRef>
          <a:fontRef idx="minor">
            <a:schemeClr val="dk1"/>
          </a:fontRef>
        </p:style>
        <p:txBody>
          <a:bodyPr wrap="square" lIns="91434" tIns="45717" rIns="91434" bIns="45717" rtlCol="0">
            <a:spAutoFit/>
          </a:bodyPr>
          <a:lstStyle/>
          <a:p>
            <a:pPr algn="ctr" defTabSz="914333">
              <a:lnSpc>
                <a:spcPct val="200000"/>
              </a:lnSpc>
            </a:pPr>
            <a:r>
              <a:rPr lang="en-US" sz="3200" b="1" i="1" cap="all" smtClean="0">
                <a:ln w="9000" cmpd="sng">
                  <a:solidFill>
                    <a:srgbClr val="E76618">
                      <a:shade val="50000"/>
                      <a:satMod val="120000"/>
                    </a:srgbClr>
                  </a:solidFill>
                  <a:prstDash val="solid"/>
                </a:ln>
                <a:solidFill>
                  <a:srgbClr val="00B0F0"/>
                </a:solidFill>
                <a:effectLst>
                  <a:reflection blurRad="12700" stA="28000" endPos="45000" dist="1000" dir="5400000" sy="-100000" algn="bl" rotWithShape="0"/>
                </a:effectLst>
                <a:latin typeface="Times New Roman" pitchFamily="18" charset="0"/>
                <a:cs typeface="Times New Roman" pitchFamily="18" charset="0"/>
              </a:rPr>
              <a:t>MỐC THỜI GIAN THÀNH LẬP </a:t>
            </a:r>
          </a:p>
          <a:p>
            <a:pPr algn="ctr" defTabSz="914333">
              <a:lnSpc>
                <a:spcPct val="200000"/>
              </a:lnSpc>
            </a:pPr>
            <a:r>
              <a:rPr lang="en-US" sz="3200" b="1" i="1" cap="all" smtClean="0">
                <a:ln w="9000" cmpd="sng">
                  <a:solidFill>
                    <a:srgbClr val="E76618">
                      <a:shade val="50000"/>
                      <a:satMod val="120000"/>
                    </a:srgbClr>
                  </a:solidFill>
                  <a:prstDash val="solid"/>
                </a:ln>
                <a:solidFill>
                  <a:srgbClr val="00B0F0"/>
                </a:solidFill>
                <a:effectLst>
                  <a:reflection blurRad="12700" stA="28000" endPos="45000" dist="1000" dir="5400000" sy="-100000" algn="bl" rotWithShape="0"/>
                </a:effectLst>
                <a:latin typeface="Times New Roman" pitchFamily="18" charset="0"/>
                <a:cs typeface="Times New Roman" pitchFamily="18" charset="0"/>
              </a:rPr>
              <a:t>trường thpt lê chân,</a:t>
            </a:r>
          </a:p>
          <a:p>
            <a:pPr algn="ctr" defTabSz="914333">
              <a:lnSpc>
                <a:spcPct val="200000"/>
              </a:lnSpc>
            </a:pPr>
            <a:r>
              <a:rPr lang="en-US" sz="2800" b="1" cap="all" smtClean="0">
                <a:ln w="9000" cmpd="sng">
                  <a:solidFill>
                    <a:srgbClr val="E76618">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THÂN THẾ, SỰ NGHIỆP NỮ TƯỚNG LÊ CHÂN</a:t>
            </a:r>
            <a:endParaRPr lang="en-US" sz="2800" b="1" cap="all">
              <a:ln w="9000" cmpd="sng">
                <a:solidFill>
                  <a:srgbClr val="E76618">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20142352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5486"/>
            <a:ext cx="4032448" cy="4815322"/>
          </a:xfrm>
          <a:prstGeom prst="snip2DiagRect">
            <a:avLst/>
          </a:prstGeom>
          <a:solidFill>
            <a:srgbClr val="FFFFFF">
              <a:shade val="85000"/>
            </a:srgbClr>
          </a:solidFill>
          <a:ln w="28575">
            <a:solidFill>
              <a:srgbClr val="FF0000"/>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67494"/>
            <a:ext cx="4824536" cy="4608512"/>
          </a:xfrm>
          <a:prstGeom prst="rect">
            <a:avLst/>
          </a:prstGeom>
          <a:solidFill>
            <a:srgbClr val="FFFFFF">
              <a:shade val="85000"/>
            </a:srgbClr>
          </a:solidFill>
          <a:ln w="57150">
            <a:solidFill>
              <a:srgbClr val="FF0000"/>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4" name="Cloud Callout 3"/>
          <p:cNvSpPr/>
          <p:nvPr/>
        </p:nvSpPr>
        <p:spPr>
          <a:xfrm>
            <a:off x="1197243" y="254093"/>
            <a:ext cx="6173450" cy="805490"/>
          </a:xfrm>
          <a:prstGeom prst="cloudCallout">
            <a:avLst>
              <a:gd name="adj1" fmla="val 3883"/>
              <a:gd name="adj2" fmla="val 5240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i="1" smtClean="0">
                <a:solidFill>
                  <a:srgbClr val="FF0000"/>
                </a:solidFill>
                <a:latin typeface="Times New Roman" pitchFamily="18" charset="0"/>
                <a:cs typeface="Times New Roman" pitchFamily="18" charset="0"/>
              </a:rPr>
              <a:t>Hoạt động thể dục thể thao</a:t>
            </a:r>
            <a:endParaRPr lang="vi-VN"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12454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771550"/>
            <a:ext cx="3631332" cy="4042842"/>
          </a:xfrm>
          <a:prstGeom prst="rect">
            <a:avLst/>
          </a:prstGeom>
          <a:solidFill>
            <a:srgbClr val="FFFFFF">
              <a:shade val="85000"/>
            </a:srgbClr>
          </a:solidFill>
          <a:ln w="57150">
            <a:solidFill>
              <a:srgbClr val="FFFF00"/>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088232"/>
            <a:ext cx="4207396" cy="3055268"/>
          </a:xfrm>
          <a:prstGeom prst="roundRect">
            <a:avLst>
              <a:gd name="adj" fmla="val 16667"/>
            </a:avLst>
          </a:prstGeom>
          <a:ln w="57150">
            <a:solidFill>
              <a:srgbClr val="FF0000"/>
            </a:solidFill>
            <a:miter lim="800000"/>
            <a:headEnd/>
            <a:tailEnd/>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8260">
            <a:off x="674440" y="246291"/>
            <a:ext cx="4401616" cy="219854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loud Callout 4"/>
          <p:cNvSpPr/>
          <p:nvPr/>
        </p:nvSpPr>
        <p:spPr>
          <a:xfrm>
            <a:off x="3779912" y="51470"/>
            <a:ext cx="5364088" cy="576064"/>
          </a:xfrm>
          <a:prstGeom prst="cloudCallout">
            <a:avLst>
              <a:gd name="adj1" fmla="val 3883"/>
              <a:gd name="adj2" fmla="val 5240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b="1" i="1" smtClean="0">
                <a:solidFill>
                  <a:srgbClr val="FF0000"/>
                </a:solidFill>
                <a:latin typeface="Times New Roman" pitchFamily="18" charset="0"/>
                <a:cs typeface="Times New Roman" pitchFamily="18" charset="0"/>
              </a:rPr>
              <a:t>Tết sum vầy – Xuân yêu thương</a:t>
            </a:r>
            <a:endParaRPr lang="vi-VN"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43717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15" y="248072"/>
            <a:ext cx="4444977" cy="259228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67494"/>
            <a:ext cx="4644008" cy="25922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15" y="2674565"/>
            <a:ext cx="4444977" cy="246893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571750"/>
            <a:ext cx="4139952" cy="2249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992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ỘN RÀNG LỄ HỘI NỮ TƯỚNG LÊ CHÂN | Mầm non Hoa C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61"/>
            <a:ext cx="9144000" cy="4577714"/>
          </a:xfrm>
          <a:prstGeom prst="snip2DiagRect">
            <a:avLst/>
          </a:prstGeom>
          <a:solidFill>
            <a:srgbClr val="FFFFFF">
              <a:shade val="85000"/>
            </a:srgbClr>
          </a:solidFill>
          <a:ln w="5715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5" name="Rectangle 4"/>
          <p:cNvSpPr/>
          <p:nvPr/>
        </p:nvSpPr>
        <p:spPr>
          <a:xfrm>
            <a:off x="14863" y="4587974"/>
            <a:ext cx="9144000" cy="49019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91434" tIns="45717" rIns="91434" bIns="45717">
            <a:spAutoFit/>
          </a:bodyPr>
          <a:lstStyle/>
          <a:p>
            <a:pPr algn="ctr" defTabSz="914333">
              <a:lnSpc>
                <a:spcPct val="115000"/>
              </a:lnSpc>
              <a:spcAft>
                <a:spcPts val="800"/>
              </a:spcAft>
            </a:pPr>
            <a:r>
              <a:rPr lang="en-US" sz="2400" b="1" i="1">
                <a:solidFill>
                  <a:srgbClr val="FF0000"/>
                </a:solidFill>
                <a:latin typeface="Times New Roman"/>
                <a:ea typeface="Calibri"/>
                <a:cs typeface="Times New Roman"/>
              </a:rPr>
              <a:t>Tượng đài Nữ tướng Lê Chân ở dải trung tâm thành phố Hải Phòng</a:t>
            </a:r>
            <a:endParaRPr lang="vi-VN" b="1">
              <a:solidFill>
                <a:srgbClr val="FF0000"/>
              </a:solidFill>
              <a:latin typeface="Calibri"/>
              <a:ea typeface="Calibri"/>
              <a:cs typeface="Times New Roman"/>
            </a:endParaRPr>
          </a:p>
        </p:txBody>
      </p:sp>
    </p:spTree>
    <p:extLst>
      <p:ext uri="{BB962C8B-B14F-4D97-AF65-F5344CB8AC3E}">
        <p14:creationId xmlns:p14="http://schemas.microsoft.com/office/powerpoint/2010/main" val="596970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07135" y="90278"/>
            <a:ext cx="2765501" cy="430887"/>
          </a:xfrm>
          <a:prstGeom prst="rect">
            <a:avLst/>
          </a:prstGeom>
          <a:noFill/>
        </p:spPr>
        <p:txBody>
          <a:bodyPr wrap="none" lIns="91434" tIns="45717" rIns="91434" bIns="45717" rtlCol="0">
            <a:spAutoFit/>
          </a:bodyPr>
          <a:lstStyle/>
          <a:p>
            <a:pPr defTabSz="914333"/>
            <a:r>
              <a:rPr lang="en-US" sz="2200" b="1" i="1">
                <a:solidFill>
                  <a:srgbClr val="7030A0"/>
                </a:solidFill>
                <a:latin typeface="Times New Roman" pitchFamily="18" charset="0"/>
                <a:cs typeface="Times New Roman" pitchFamily="18" charset="0"/>
              </a:rPr>
              <a:t>Có một nơi Nguồn cội</a:t>
            </a:r>
            <a:endParaRPr lang="vi-VN" sz="2200" b="1" i="1">
              <a:solidFill>
                <a:srgbClr val="7030A0"/>
              </a:solidFill>
              <a:latin typeface="Times New Roman" pitchFamily="18" charset="0"/>
              <a:cs typeface="Times New Roman"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467544" y="523588"/>
            <a:ext cx="3960440" cy="392037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06785" y="4629340"/>
            <a:ext cx="8585694" cy="41088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lIns="91434" tIns="45717" rIns="91434" bIns="45717">
            <a:spAutoFit/>
          </a:bodyPr>
          <a:lstStyle/>
          <a:p>
            <a:pPr algn="ctr" defTabSz="914333">
              <a:lnSpc>
                <a:spcPct val="115000"/>
              </a:lnSpc>
              <a:spcAft>
                <a:spcPts val="800"/>
              </a:spcAft>
            </a:pPr>
            <a:r>
              <a:rPr lang="en-US" b="1" i="1">
                <a:solidFill>
                  <a:srgbClr val="FF0000"/>
                </a:solidFill>
                <a:latin typeface="Times New Roman"/>
                <a:ea typeface="Calibri"/>
                <a:cs typeface="Times New Roman"/>
              </a:rPr>
              <a:t>Đền thờ An Biên tại xã Thủy An (huyện Đông Triều, tỉnh Quảng Ninh)</a:t>
            </a:r>
            <a:endParaRPr lang="vi-VN" sz="1400" b="1">
              <a:solidFill>
                <a:srgbClr val="FF0000"/>
              </a:solidFill>
              <a:latin typeface="Calibri"/>
              <a:ea typeface="Calibri"/>
              <a:cs typeface="Times New Roman"/>
            </a:endParaRPr>
          </a:p>
        </p:txBody>
      </p:sp>
      <p:pic>
        <p:nvPicPr>
          <p:cNvPr id="8" name="Picture 7" descr="Nữ tướng Lê Chân - Báo Quảng Ninh điện tử"/>
          <p:cNvPicPr/>
          <p:nvPr/>
        </p:nvPicPr>
        <p:blipFill>
          <a:blip r:embed="rId3">
            <a:extLst>
              <a:ext uri="{28A0092B-C50C-407E-A947-70E740481C1C}">
                <a14:useLocalDpi xmlns:a14="http://schemas.microsoft.com/office/drawing/2010/main" val="0"/>
              </a:ext>
            </a:extLst>
          </a:blip>
          <a:srcRect/>
          <a:stretch>
            <a:fillRect/>
          </a:stretch>
        </p:blipFill>
        <p:spPr bwMode="auto">
          <a:xfrm>
            <a:off x="4644014" y="523877"/>
            <a:ext cx="4248471" cy="392008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99683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orizontal Scroll 4"/>
          <p:cNvSpPr/>
          <p:nvPr/>
        </p:nvSpPr>
        <p:spPr>
          <a:xfrm>
            <a:off x="395536" y="0"/>
            <a:ext cx="8424936" cy="648072"/>
          </a:xfrm>
          <a:prstGeom prst="horizontalScroll">
            <a:avLst/>
          </a:prstGeom>
          <a:ln w="38100">
            <a:solidFill>
              <a:srgbClr val="00B0F0"/>
            </a:solidFill>
          </a:ln>
        </p:spPr>
        <p:style>
          <a:lnRef idx="2">
            <a:schemeClr val="accent1"/>
          </a:lnRef>
          <a:fillRef idx="1">
            <a:schemeClr val="lt1"/>
          </a:fillRef>
          <a:effectRef idx="0">
            <a:schemeClr val="accent1"/>
          </a:effectRef>
          <a:fontRef idx="minor">
            <a:schemeClr val="dk1"/>
          </a:fontRef>
        </p:style>
        <p:txBody>
          <a:bodyPr lIns="91434" tIns="45717" rIns="91434" bIns="45717" rtlCol="0" anchor="ctr"/>
          <a:lstStyle/>
          <a:p>
            <a:pPr algn="ctr" defTabSz="914333"/>
            <a:r>
              <a:rPr lang="en-US" sz="2800" b="1" i="1">
                <a:solidFill>
                  <a:srgbClr val="FF0000"/>
                </a:solidFill>
                <a:effectLst>
                  <a:outerShdw blurRad="38100" dist="38100" dir="2700000" algn="tl">
                    <a:srgbClr val="000000">
                      <a:alpha val="43137"/>
                    </a:srgbClr>
                  </a:outerShdw>
                </a:effectLst>
                <a:ea typeface="Calibri"/>
              </a:rPr>
              <a:t>Nữ tướng Lê Chân và dấu ấn Hải Tần Phòng Thủ</a:t>
            </a:r>
            <a:endParaRPr lang="vi-VN" sz="2800" i="1">
              <a:solidFill>
                <a:srgbClr val="FF0000"/>
              </a:solidFill>
              <a:effectLst>
                <a:outerShdw blurRad="38100" dist="38100" dir="2700000" algn="tl">
                  <a:srgbClr val="000000">
                    <a:alpha val="43137"/>
                  </a:srgbClr>
                </a:outerShdw>
              </a:effectLst>
              <a:latin typeface="Times New Roman"/>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23529" y="648072"/>
            <a:ext cx="5112568" cy="3507854"/>
          </a:xfrm>
          <a:prstGeom prst="ellipse">
            <a:avLst/>
          </a:prstGeom>
          <a:ln w="28575" cap="rnd">
            <a:solidFill>
              <a:srgbClr val="00B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720080" y="4155926"/>
            <a:ext cx="4572000" cy="832023"/>
          </a:xfrm>
          <a:prstGeom prst="rect">
            <a:avLst/>
          </a:prstGeom>
          <a:ln>
            <a:noFill/>
          </a:ln>
        </p:spPr>
        <p:style>
          <a:lnRef idx="2">
            <a:schemeClr val="accent6"/>
          </a:lnRef>
          <a:fillRef idx="1">
            <a:schemeClr val="lt1"/>
          </a:fillRef>
          <a:effectRef idx="0">
            <a:schemeClr val="accent6"/>
          </a:effectRef>
          <a:fontRef idx="minor">
            <a:schemeClr val="dk1"/>
          </a:fontRef>
        </p:style>
        <p:txBody>
          <a:bodyPr lIns="91434" tIns="45717" rIns="91434" bIns="45717">
            <a:spAutoFit/>
          </a:bodyPr>
          <a:lstStyle/>
          <a:p>
            <a:pPr algn="ctr" defTabSz="914333">
              <a:lnSpc>
                <a:spcPct val="115000"/>
              </a:lnSpc>
              <a:spcAft>
                <a:spcPts val="800"/>
              </a:spcAft>
            </a:pPr>
            <a:r>
              <a:rPr lang="en-US" b="1" i="1">
                <a:solidFill>
                  <a:srgbClr val="002060"/>
                </a:solidFill>
                <a:latin typeface="Times New Roman"/>
                <a:ea typeface="Calibri"/>
                <a:cs typeface="Times New Roman"/>
              </a:rPr>
              <a:t>Tượng đài Nữ tướng Lê Chân ở </a:t>
            </a:r>
          </a:p>
          <a:p>
            <a:pPr algn="ctr" defTabSz="914333">
              <a:lnSpc>
                <a:spcPct val="115000"/>
              </a:lnSpc>
              <a:spcAft>
                <a:spcPts val="800"/>
              </a:spcAft>
            </a:pPr>
            <a:r>
              <a:rPr lang="en-US" b="1" i="1">
                <a:solidFill>
                  <a:srgbClr val="002060"/>
                </a:solidFill>
                <a:latin typeface="Times New Roman"/>
                <a:ea typeface="Calibri"/>
                <a:cs typeface="Times New Roman"/>
              </a:rPr>
              <a:t>dải trung tâm thành phố Hải Phòng</a:t>
            </a:r>
            <a:endParaRPr lang="vi-VN" sz="1400" b="1">
              <a:solidFill>
                <a:srgbClr val="002060"/>
              </a:solidFill>
              <a:latin typeface="Calibri"/>
              <a:ea typeface="Calibri"/>
              <a:cs typeface="Times New Roman"/>
            </a:endParaRPr>
          </a:p>
        </p:txBody>
      </p:sp>
      <p:sp>
        <p:nvSpPr>
          <p:cNvPr id="8" name="Rectangle 7"/>
          <p:cNvSpPr/>
          <p:nvPr/>
        </p:nvSpPr>
        <p:spPr>
          <a:xfrm>
            <a:off x="5508104" y="771553"/>
            <a:ext cx="3312368" cy="3065455"/>
          </a:xfrm>
          <a:prstGeom prst="rect">
            <a:avLst/>
          </a:prstGeom>
          <a:solidFill>
            <a:schemeClr val="bg1"/>
          </a:solidFill>
          <a:ln>
            <a:solidFill>
              <a:schemeClr val="accent1"/>
            </a:solidFill>
          </a:ln>
        </p:spPr>
        <p:txBody>
          <a:bodyPr wrap="square" lIns="91434" tIns="45717" rIns="91434" bIns="45717">
            <a:spAutoFit/>
          </a:bodyPr>
          <a:lstStyle/>
          <a:p>
            <a:pPr algn="ctr" defTabSz="914333">
              <a:lnSpc>
                <a:spcPct val="115000"/>
              </a:lnSpc>
              <a:spcAft>
                <a:spcPts val="800"/>
              </a:spcAft>
            </a:pPr>
            <a:r>
              <a:rPr lang="en-US" sz="2400" i="1">
                <a:solidFill>
                  <a:srgbClr val="FF0000"/>
                </a:solidFill>
                <a:latin typeface="Times New Roman"/>
                <a:ea typeface="Calibri"/>
                <a:cs typeface="Times New Roman"/>
              </a:rPr>
              <a:t>Năm 40, cuộc khởi nghĩa Hai Bà Trưng bùng nổ. Bà Lê Chân là vị nữ tướng xuất sắc, công lao và chiến tích của bà lưu dấu ấn sâu đậm ở nhiều địa phương.</a:t>
            </a:r>
            <a:endParaRPr lang="vi-VN" i="1">
              <a:solidFill>
                <a:srgbClr val="FF0000"/>
              </a:solidFill>
              <a:latin typeface="Calibri"/>
              <a:ea typeface="Calibri"/>
              <a:cs typeface="Times New Roman"/>
            </a:endParaRPr>
          </a:p>
        </p:txBody>
      </p:sp>
    </p:spTree>
    <p:extLst>
      <p:ext uri="{BB962C8B-B14F-4D97-AF65-F5344CB8AC3E}">
        <p14:creationId xmlns:p14="http://schemas.microsoft.com/office/powerpoint/2010/main" val="1561047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ăm Đền Nghè- nơi thờ nữ tướng Lê Chân | VOV.VN"/>
          <p:cNvPicPr/>
          <p:nvPr/>
        </p:nvPicPr>
        <p:blipFill>
          <a:blip r:embed="rId2">
            <a:extLst>
              <a:ext uri="{28A0092B-C50C-407E-A947-70E740481C1C}">
                <a14:useLocalDpi xmlns:a14="http://schemas.microsoft.com/office/drawing/2010/main" val="0"/>
              </a:ext>
            </a:extLst>
          </a:blip>
          <a:srcRect/>
          <a:stretch>
            <a:fillRect/>
          </a:stretch>
        </p:blipFill>
        <p:spPr bwMode="auto">
          <a:xfrm>
            <a:off x="4159573" y="524750"/>
            <a:ext cx="4799187" cy="3657653"/>
          </a:xfrm>
          <a:prstGeom prst="rect">
            <a:avLst/>
          </a:prstGeom>
          <a:noFill/>
          <a:ln w="28575">
            <a:solidFill>
              <a:srgbClr val="00B050"/>
            </a:solidFill>
          </a:ln>
        </p:spPr>
      </p:pic>
      <p:sp>
        <p:nvSpPr>
          <p:cNvPr id="5" name="Rectangle 4"/>
          <p:cNvSpPr/>
          <p:nvPr/>
        </p:nvSpPr>
        <p:spPr>
          <a:xfrm>
            <a:off x="4159569" y="4285478"/>
            <a:ext cx="4932040" cy="748923"/>
          </a:xfrm>
          <a:prstGeom prst="rect">
            <a:avLst/>
          </a:prstGeom>
        </p:spPr>
        <p:txBody>
          <a:bodyPr wrap="square" lIns="91434" tIns="45717" rIns="91434" bIns="45717">
            <a:spAutoFit/>
          </a:bodyPr>
          <a:lstStyle/>
          <a:p>
            <a:pPr algn="ctr" defTabSz="914333">
              <a:spcAft>
                <a:spcPts val="800"/>
              </a:spcAft>
            </a:pPr>
            <a:r>
              <a:rPr lang="en-US" b="1" i="1">
                <a:solidFill>
                  <a:srgbClr val="002060"/>
                </a:solidFill>
                <a:latin typeface="Times New Roman"/>
                <a:ea typeface="Calibri"/>
                <a:cs typeface="Times New Roman"/>
              </a:rPr>
              <a:t>Đền Nghè - nơi thờ Nữ tướng Lê Chân </a:t>
            </a:r>
          </a:p>
          <a:p>
            <a:pPr algn="ctr" defTabSz="914333">
              <a:spcAft>
                <a:spcPts val="800"/>
              </a:spcAft>
            </a:pPr>
            <a:r>
              <a:rPr lang="en-US" b="1" i="1">
                <a:solidFill>
                  <a:srgbClr val="002060"/>
                </a:solidFill>
                <a:latin typeface="Times New Roman"/>
                <a:ea typeface="Calibri"/>
                <a:cs typeface="Times New Roman"/>
              </a:rPr>
              <a:t>ở thành phố Hải Phòng</a:t>
            </a:r>
            <a:endParaRPr lang="vi-VN" sz="1400" b="1">
              <a:solidFill>
                <a:srgbClr val="002060"/>
              </a:solidFill>
              <a:latin typeface="Calibri"/>
              <a:ea typeface="Calibri"/>
              <a:cs typeface="Times New Roman"/>
            </a:endParaRPr>
          </a:p>
        </p:txBody>
      </p:sp>
      <p:sp>
        <p:nvSpPr>
          <p:cNvPr id="6" name="Rectangle 5"/>
          <p:cNvSpPr/>
          <p:nvPr/>
        </p:nvSpPr>
        <p:spPr>
          <a:xfrm>
            <a:off x="6377265" y="134062"/>
            <a:ext cx="2371162" cy="410882"/>
          </a:xfrm>
          <a:prstGeom prst="rect">
            <a:avLst/>
          </a:prstGeom>
        </p:spPr>
        <p:txBody>
          <a:bodyPr wrap="none" lIns="91434" tIns="45717" rIns="91434" bIns="45717">
            <a:spAutoFit/>
          </a:bodyPr>
          <a:lstStyle/>
          <a:p>
            <a:pPr algn="just" defTabSz="914333">
              <a:lnSpc>
                <a:spcPct val="115000"/>
              </a:lnSpc>
              <a:spcAft>
                <a:spcPts val="800"/>
              </a:spcAft>
            </a:pPr>
            <a:r>
              <a:rPr lang="en-US" b="1" i="1">
                <a:solidFill>
                  <a:srgbClr val="FF0000"/>
                </a:solidFill>
                <a:latin typeface="Times New Roman"/>
                <a:ea typeface="Calibri"/>
                <a:cs typeface="Times New Roman"/>
              </a:rPr>
              <a:t>Uống nước nhớ nguồn</a:t>
            </a:r>
            <a:endParaRPr lang="vi-VN" sz="1400" i="1">
              <a:solidFill>
                <a:srgbClr val="FF0000"/>
              </a:solidFill>
              <a:latin typeface="Calibri"/>
              <a:ea typeface="Calibri"/>
              <a:cs typeface="Times New Roman"/>
            </a:endParaRPr>
          </a:p>
        </p:txBody>
      </p:sp>
      <p:sp>
        <p:nvSpPr>
          <p:cNvPr id="7" name="Rectangle 6"/>
          <p:cNvSpPr/>
          <p:nvPr/>
        </p:nvSpPr>
        <p:spPr>
          <a:xfrm>
            <a:off x="179512" y="524750"/>
            <a:ext cx="3672408" cy="3596369"/>
          </a:xfrm>
          <a:prstGeom prst="rect">
            <a:avLst/>
          </a:prstGeom>
        </p:spPr>
        <p:txBody>
          <a:bodyPr wrap="square" lIns="91434" tIns="45717" rIns="91434" bIns="45717">
            <a:spAutoFit/>
          </a:bodyPr>
          <a:lstStyle/>
          <a:p>
            <a:pPr algn="just" defTabSz="914333">
              <a:lnSpc>
                <a:spcPct val="115000"/>
              </a:lnSpc>
              <a:spcAft>
                <a:spcPts val="800"/>
              </a:spcAft>
            </a:pPr>
            <a:r>
              <a:rPr lang="en-US" sz="2200" i="1">
                <a:solidFill>
                  <a:srgbClr val="FF0000"/>
                </a:solidFill>
                <a:latin typeface="Times New Roman"/>
                <a:ea typeface="Calibri"/>
                <a:cs typeface="Times New Roman"/>
              </a:rPr>
              <a:t>Khởi nghĩa Hai Bà Trưng đã để lại dấu ấn đặc biệt trong lịch sử dân tộc. Tiếng trống Mê Linh đã vang vọng tới mọi miền, trong đó trấn An Biên xưa (Hải Phòng ngày nay) gắn liền với tên tuổi nữ tướng Lê Chân, là một trong những nơi tiêu biểu nhất.</a:t>
            </a:r>
            <a:endParaRPr lang="vi-VN" sz="2200" i="1">
              <a:solidFill>
                <a:srgbClr val="FF0000"/>
              </a:solidFill>
              <a:latin typeface="Calibri"/>
              <a:ea typeface="Calibri"/>
              <a:cs typeface="Times New Roman"/>
            </a:endParaRPr>
          </a:p>
        </p:txBody>
      </p:sp>
    </p:spTree>
    <p:extLst>
      <p:ext uri="{BB962C8B-B14F-4D97-AF65-F5344CB8AC3E}">
        <p14:creationId xmlns:p14="http://schemas.microsoft.com/office/powerpoint/2010/main" val="4064186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ảnh Hoa Phượng PNG, Vector, PSD, và biểu tượng để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1" y="0"/>
            <a:ext cx="9143999" cy="5135663"/>
          </a:xfrm>
          <a:prstGeom prst="rect">
            <a:avLst/>
          </a:prstGeom>
          <a:noFill/>
          <a:extLst>
            <a:ext uri="{909E8E84-426E-40DD-AFC4-6F175D3DCCD1}">
              <a14:hiddenFill xmlns:a14="http://schemas.microsoft.com/office/drawing/2010/main">
                <a:solidFill>
                  <a:srgbClr val="FFFFFF"/>
                </a:solidFill>
              </a14:hiddenFill>
            </a:ext>
          </a:extLst>
        </p:spPr>
      </p:pic>
      <p:sp>
        <p:nvSpPr>
          <p:cNvPr id="2" name="10-Point Star 1"/>
          <p:cNvSpPr/>
          <p:nvPr/>
        </p:nvSpPr>
        <p:spPr>
          <a:xfrm>
            <a:off x="3563888" y="2931790"/>
            <a:ext cx="5328592" cy="1872207"/>
          </a:xfrm>
          <a:prstGeom prst="star10">
            <a:avLst/>
          </a:prstGeom>
          <a:ln/>
          <a:effectLst>
            <a:glow rad="635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1900" b="1" i="1">
                <a:solidFill>
                  <a:srgbClr val="FF0000"/>
                </a:solidFill>
                <a:latin typeface="Times New Roman" pitchFamily="18" charset="0"/>
                <a:cs typeface="Times New Roman" pitchFamily="18" charset="0"/>
              </a:rPr>
              <a:t>Chúc mừng các em đã trở thành </a:t>
            </a:r>
          </a:p>
          <a:p>
            <a:pPr algn="ctr">
              <a:lnSpc>
                <a:spcPct val="150000"/>
              </a:lnSpc>
            </a:pPr>
            <a:r>
              <a:rPr lang="en-US" sz="1900" b="1" i="1">
                <a:solidFill>
                  <a:srgbClr val="FF0000"/>
                </a:solidFill>
                <a:latin typeface="Times New Roman" pitchFamily="18" charset="0"/>
                <a:cs typeface="Times New Roman" pitchFamily="18" charset="0"/>
              </a:rPr>
              <a:t>học sinh của trường THPT Lê Chân</a:t>
            </a:r>
            <a:endParaRPr lang="vi-VN" sz="1900" b="1" i="1" dirty="0">
              <a:solidFill>
                <a:srgbClr val="FF0000"/>
              </a:solidFill>
              <a:latin typeface="Times New Roman" pitchFamily="18" charset="0"/>
              <a:cs typeface="Times New Roman" pitchFamily="18" charset="0"/>
            </a:endParaRPr>
          </a:p>
        </p:txBody>
      </p:sp>
      <p:sp>
        <p:nvSpPr>
          <p:cNvPr id="6" name="Horizontal Scroll 5"/>
          <p:cNvSpPr/>
          <p:nvPr/>
        </p:nvSpPr>
        <p:spPr>
          <a:xfrm rot="20302316">
            <a:off x="504699" y="826189"/>
            <a:ext cx="5588653" cy="1113291"/>
          </a:xfrm>
          <a:prstGeom prst="horizontalScroll">
            <a:avLst/>
          </a:prstGeom>
          <a:effectLst>
            <a:glow rad="1016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i="1">
                <a:solidFill>
                  <a:srgbClr val="FF0000"/>
                </a:solidFill>
                <a:latin typeface="Times New Roman"/>
              </a:rPr>
              <a:t>Những </a:t>
            </a:r>
            <a:r>
              <a:rPr lang="vi-VN" sz="2800" b="1" i="1" dirty="0">
                <a:solidFill>
                  <a:srgbClr val="FF0000"/>
                </a:solidFill>
                <a:latin typeface="Times New Roman"/>
              </a:rPr>
              <a:t>Bông Phượng Đỏ</a:t>
            </a:r>
          </a:p>
        </p:txBody>
      </p:sp>
    </p:spTree>
    <p:extLst>
      <p:ext uri="{BB962C8B-B14F-4D97-AF65-F5344CB8AC3E}">
        <p14:creationId xmlns:p14="http://schemas.microsoft.com/office/powerpoint/2010/main" val="2306782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ảnh Hoa Phượng PNG, Vector, PSD, và biểu tượng để tải về miễn phí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37"/>
            <a:ext cx="9143999" cy="5135663"/>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539552" y="339502"/>
            <a:ext cx="7920880" cy="1440160"/>
          </a:xfrm>
          <a:prstGeom prst="horizontalScroll">
            <a:avLst/>
          </a:prstGeom>
          <a:effectLst>
            <a:glow rad="228600">
              <a:schemeClr val="accent5">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2000" b="1" i="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rPr>
              <a:t>Chúc các em luôn học tập tốt, rèn đức, luyện tài </a:t>
            </a:r>
            <a:endParaRPr lang="vi-VN" sz="2000" b="1" i="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ndParaRPr>
          </a:p>
          <a:p>
            <a:pPr algn="ctr">
              <a:lnSpc>
                <a:spcPct val="150000"/>
              </a:lnSpc>
            </a:pPr>
            <a:r>
              <a:rPr lang="en-US" sz="28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rPr>
              <a:t>Vì ngày mai lập nghiệp</a:t>
            </a:r>
            <a:endParaRPr lang="vi-VN" sz="28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a:endParaRPr>
          </a:p>
        </p:txBody>
      </p:sp>
    </p:spTree>
    <p:extLst>
      <p:ext uri="{BB962C8B-B14F-4D97-AF65-F5344CB8AC3E}">
        <p14:creationId xmlns:p14="http://schemas.microsoft.com/office/powerpoint/2010/main" val="327458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dirty="0"/>
          </a:p>
        </p:txBody>
      </p:sp>
      <p:sp>
        <p:nvSpPr>
          <p:cNvPr id="4" name="AutoShape 2" descr="100+ hình nền powerpoint hoa phượng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5" descr="100+ hình nền powerpoint hoa phượng - hinhanhsieudep.n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Horizontal Scroll 6"/>
          <p:cNvSpPr/>
          <p:nvPr/>
        </p:nvSpPr>
        <p:spPr>
          <a:xfrm>
            <a:off x="2987824" y="160337"/>
            <a:ext cx="5760640" cy="4859685"/>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dirty="0">
                <a:solidFill>
                  <a:prstClr val="white"/>
                </a:solidFill>
                <a:latin typeface="Times New Roman"/>
              </a:rPr>
              <a:t>Đúng </a:t>
            </a:r>
            <a:r>
              <a:rPr lang="vi-VN">
                <a:solidFill>
                  <a:prstClr val="white"/>
                </a:solidFill>
                <a:latin typeface="Times New Roman"/>
              </a:rPr>
              <a:t>như </a:t>
            </a:r>
            <a:r>
              <a:rPr lang="vi-VN" sz="2800" b="1" i="1">
                <a:solidFill>
                  <a:srgbClr val="FF0000"/>
                </a:solidFill>
                <a:latin typeface="Times New Roman"/>
                <a:ea typeface="Times New Roman"/>
              </a:rPr>
              <a:t>Chúc các em có </a:t>
            </a:r>
            <a:r>
              <a:rPr lang="en-US" sz="2800" b="1" i="1" smtClean="0">
                <a:solidFill>
                  <a:srgbClr val="FF0000"/>
                </a:solidFill>
                <a:latin typeface="Times New Roman"/>
                <a:ea typeface="Times New Roman"/>
              </a:rPr>
              <a:t>những </a:t>
            </a:r>
            <a:r>
              <a:rPr lang="en-US" sz="3200" b="1" i="1" smtClean="0">
                <a:solidFill>
                  <a:srgbClr val="00B0F0"/>
                </a:solidFill>
                <a:latin typeface="Times New Roman"/>
                <a:ea typeface="Times New Roman"/>
              </a:rPr>
              <a:t>năm tháng </a:t>
            </a:r>
            <a:r>
              <a:rPr lang="vi-VN" sz="3200" b="1" i="1" smtClean="0">
                <a:solidFill>
                  <a:srgbClr val="00B0F0"/>
                </a:solidFill>
                <a:latin typeface="Times New Roman"/>
                <a:ea typeface="Times New Roman"/>
              </a:rPr>
              <a:t>thanh </a:t>
            </a:r>
            <a:r>
              <a:rPr lang="vi-VN" sz="3200" b="1" i="1">
                <a:solidFill>
                  <a:srgbClr val="00B0F0"/>
                </a:solidFill>
                <a:latin typeface="Times New Roman"/>
                <a:ea typeface="Times New Roman"/>
              </a:rPr>
              <a:t>xuân </a:t>
            </a:r>
            <a:r>
              <a:rPr lang="en-US" sz="2800" b="1" i="1" smtClean="0">
                <a:solidFill>
                  <a:srgbClr val="FF0000"/>
                </a:solidFill>
                <a:latin typeface="Times New Roman"/>
                <a:ea typeface="Times New Roman"/>
              </a:rPr>
              <a:t>thật  </a:t>
            </a:r>
            <a:r>
              <a:rPr lang="vi-VN" sz="2800" b="1" i="1" smtClean="0">
                <a:solidFill>
                  <a:srgbClr val="FF0000"/>
                </a:solidFill>
                <a:latin typeface="Times New Roman"/>
                <a:ea typeface="Times New Roman"/>
              </a:rPr>
              <a:t>tươi đẹp</a:t>
            </a:r>
            <a:r>
              <a:rPr lang="en-US" sz="2800" b="1" i="1" smtClean="0">
                <a:solidFill>
                  <a:srgbClr val="FF0000"/>
                </a:solidFill>
                <a:latin typeface="Times New Roman"/>
                <a:ea typeface="Times New Roman"/>
              </a:rPr>
              <a:t> với </a:t>
            </a:r>
            <a:r>
              <a:rPr lang="vi-VN" sz="2800" b="1" i="1" smtClean="0">
                <a:solidFill>
                  <a:srgbClr val="002060"/>
                </a:solidFill>
                <a:latin typeface="Times New Roman"/>
                <a:ea typeface="Times New Roman"/>
              </a:rPr>
              <a:t>kết </a:t>
            </a:r>
            <a:r>
              <a:rPr lang="vi-VN" sz="2800" b="1" i="1">
                <a:solidFill>
                  <a:srgbClr val="002060"/>
                </a:solidFill>
                <a:latin typeface="Times New Roman"/>
                <a:ea typeface="Times New Roman"/>
              </a:rPr>
              <a:t>quả học tập thật tốt</a:t>
            </a:r>
            <a:r>
              <a:rPr lang="vi-VN" sz="2800" b="1" i="1">
                <a:solidFill>
                  <a:srgbClr val="FF0000"/>
                </a:solidFill>
                <a:latin typeface="Times New Roman"/>
                <a:ea typeface="Times New Roman"/>
              </a:rPr>
              <a:t>, </a:t>
            </a:r>
            <a:r>
              <a:rPr lang="vi-VN" sz="2800" b="1" i="1">
                <a:solidFill>
                  <a:srgbClr val="7030A0"/>
                </a:solidFill>
                <a:latin typeface="Times New Roman"/>
                <a:ea typeface="Times New Roman"/>
              </a:rPr>
              <a:t>nhiều kỉ niệm đẹp </a:t>
            </a:r>
            <a:r>
              <a:rPr lang="vi-VN" sz="2800" b="1" i="1">
                <a:solidFill>
                  <a:srgbClr val="FF0000"/>
                </a:solidFill>
                <a:latin typeface="Times New Roman"/>
                <a:ea typeface="Times New Roman"/>
              </a:rPr>
              <a:t>và những </a:t>
            </a:r>
            <a:r>
              <a:rPr lang="vi-VN" sz="2800" b="1" i="1">
                <a:solidFill>
                  <a:srgbClr val="0070C0"/>
                </a:solidFill>
                <a:latin typeface="Times New Roman"/>
                <a:ea typeface="Times New Roman"/>
              </a:rPr>
              <a:t>trải nghiệm tuyệt vời </a:t>
            </a:r>
            <a:r>
              <a:rPr lang="vi-VN" sz="2800" b="1" i="1">
                <a:solidFill>
                  <a:srgbClr val="FF0000"/>
                </a:solidFill>
                <a:latin typeface="Times New Roman"/>
                <a:ea typeface="Times New Roman"/>
              </a:rPr>
              <a:t>tại mái trường </a:t>
            </a:r>
            <a:r>
              <a:rPr lang="vi-VN" sz="3200" b="1" i="1">
                <a:solidFill>
                  <a:srgbClr val="C00000"/>
                </a:solidFill>
                <a:latin typeface="Times New Roman"/>
                <a:ea typeface="Times New Roman"/>
              </a:rPr>
              <a:t>THPT Lê </a:t>
            </a:r>
            <a:r>
              <a:rPr lang="vi-VN" sz="3200" b="1" i="1" smtClean="0">
                <a:solidFill>
                  <a:srgbClr val="C00000"/>
                </a:solidFill>
                <a:latin typeface="Times New Roman"/>
                <a:ea typeface="Times New Roman"/>
              </a:rPr>
              <a:t>Chân</a:t>
            </a:r>
            <a:r>
              <a:rPr lang="vi-VN" sz="2800" b="1" i="1" smtClean="0">
                <a:solidFill>
                  <a:srgbClr val="FF0000"/>
                </a:solidFill>
                <a:latin typeface="Times New Roman"/>
                <a:ea typeface="Times New Roman"/>
              </a:rPr>
              <a:t>.</a:t>
            </a:r>
            <a:endParaRPr lang="vi-VN" sz="2400" b="1" i="1">
              <a:solidFill>
                <a:srgbClr val="FF0000"/>
              </a:solidFill>
              <a:latin typeface="Times New Roman"/>
              <a:ea typeface="Times New Roman"/>
            </a:endParaRPr>
          </a:p>
        </p:txBody>
      </p:sp>
    </p:spTree>
    <p:extLst>
      <p:ext uri="{BB962C8B-B14F-4D97-AF65-F5344CB8AC3E}">
        <p14:creationId xmlns:p14="http://schemas.microsoft.com/office/powerpoint/2010/main" val="2665451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aerial view of a city&#10;&#10;Description automatically generated with medium confidence">
            <a:extLst>
              <a:ext uri="{FF2B5EF4-FFF2-40B4-BE49-F238E27FC236}">
                <a16:creationId xmlns="" xmlns:a16="http://schemas.microsoft.com/office/drawing/2014/main" id="{BE16DC24-698E-BEC5-578D-C5E4E0BE5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
            <a:ext cx="9116993" cy="4464497"/>
          </a:xfrm>
          <a:prstGeom prst="rect">
            <a:avLst/>
          </a:prstGeom>
          <a:solidFill>
            <a:srgbClr val="FFFFFF">
              <a:shade val="85000"/>
            </a:srgbClr>
          </a:solidFill>
          <a:ln w="381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Oval 4"/>
          <p:cNvSpPr/>
          <p:nvPr/>
        </p:nvSpPr>
        <p:spPr>
          <a:xfrm>
            <a:off x="1763689" y="1563638"/>
            <a:ext cx="2562126" cy="1584176"/>
          </a:xfrm>
          <a:prstGeom prst="ellipse">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lIns="91434" tIns="45717" rIns="91434" bIns="45717" rtlCol="0" anchor="ctr"/>
          <a:lstStyle/>
          <a:p>
            <a:pPr algn="ctr" defTabSz="914333"/>
            <a:endParaRPr lang="vi-VN">
              <a:solidFill>
                <a:prstClr val="black"/>
              </a:solidFill>
            </a:endParaRPr>
          </a:p>
        </p:txBody>
      </p:sp>
      <p:sp>
        <p:nvSpPr>
          <p:cNvPr id="2" name="Rectangle 1"/>
          <p:cNvSpPr/>
          <p:nvPr/>
        </p:nvSpPr>
        <p:spPr>
          <a:xfrm>
            <a:off x="1721842" y="1779662"/>
            <a:ext cx="2562126" cy="1058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defTabSz="914333"/>
            <a:r>
              <a:rPr lang="en-US" sz="2400" b="1">
                <a:solidFill>
                  <a:srgbClr val="FFFF00"/>
                </a:solidFill>
                <a:latin typeface="Times New Roman" pitchFamily="18" charset="0"/>
                <a:cs typeface="Times New Roman" pitchFamily="18" charset="0"/>
              </a:rPr>
              <a:t> THPT LÊ CHÂN</a:t>
            </a:r>
            <a:endParaRPr lang="vi-VN" sz="2400" b="1">
              <a:solidFill>
                <a:srgbClr val="FFFF00"/>
              </a:solidFill>
              <a:latin typeface="Times New Roman" pitchFamily="18" charset="0"/>
              <a:cs typeface="Times New Roman" pitchFamily="18" charset="0"/>
            </a:endParaRPr>
          </a:p>
        </p:txBody>
      </p:sp>
      <p:sp>
        <p:nvSpPr>
          <p:cNvPr id="6" name="Rectangle 5"/>
          <p:cNvSpPr/>
          <p:nvPr/>
        </p:nvSpPr>
        <p:spPr>
          <a:xfrm>
            <a:off x="720080" y="4515966"/>
            <a:ext cx="6948264" cy="622793"/>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91434" tIns="45717" rIns="91434" bIns="45717">
            <a:spAutoFit/>
          </a:bodyPr>
          <a:lstStyle/>
          <a:p>
            <a:pPr algn="ctr" defTabSz="914333">
              <a:lnSpc>
                <a:spcPct val="115000"/>
              </a:lnSpc>
              <a:spcAft>
                <a:spcPts val="800"/>
              </a:spcAft>
            </a:pPr>
            <a:r>
              <a:rPr lang="en-US" sz="3200" b="1" i="1">
                <a:solidFill>
                  <a:srgbClr val="FF0000"/>
                </a:solidFill>
                <a:latin typeface="Times New Roman"/>
                <a:ea typeface="Calibri"/>
                <a:cs typeface="Times New Roman"/>
              </a:rPr>
              <a:t>Vị trí trường THPT Lê Chân</a:t>
            </a:r>
            <a:endParaRPr lang="vi-VN" sz="2400" b="1">
              <a:solidFill>
                <a:srgbClr val="FF0000"/>
              </a:solidFill>
              <a:latin typeface="Calibri"/>
              <a:ea typeface="Calibri"/>
              <a:cs typeface="Times New Roman"/>
            </a:endParaRPr>
          </a:p>
        </p:txBody>
      </p:sp>
    </p:spTree>
    <p:extLst>
      <p:ext uri="{BB962C8B-B14F-4D97-AF65-F5344CB8AC3E}">
        <p14:creationId xmlns:p14="http://schemas.microsoft.com/office/powerpoint/2010/main" val="650211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236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50257"/>
            <a:ext cx="8352928" cy="3818512"/>
          </a:xfrm>
          <a:prstGeom prst="roundRect">
            <a:avLst>
              <a:gd name="adj" fmla="val 8594"/>
            </a:avLst>
          </a:prstGeom>
          <a:solidFill>
            <a:srgbClr val="FFFFFF">
              <a:shade val="85000"/>
            </a:srgbClr>
          </a:solidFill>
          <a:ln w="38100">
            <a:solidFill>
              <a:srgbClr val="FF0000"/>
            </a:solidFill>
          </a:ln>
          <a:effectLst>
            <a:reflection blurRad="12700" stA="38000" endPos="28000" dist="5000" dir="5400000" sy="-100000" algn="bl" rotWithShape="0"/>
          </a:effectLst>
          <a:extLst/>
        </p:spPr>
      </p:pic>
      <p:sp>
        <p:nvSpPr>
          <p:cNvPr id="6" name="Rectangle 5"/>
          <p:cNvSpPr/>
          <p:nvPr/>
        </p:nvSpPr>
        <p:spPr>
          <a:xfrm>
            <a:off x="0" y="4117019"/>
            <a:ext cx="9144000" cy="830991"/>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lIns="91434" tIns="45717" rIns="91434" bIns="45717">
            <a:spAutoFit/>
          </a:bodyPr>
          <a:lstStyle/>
          <a:p>
            <a:pPr marL="285729" indent="-285729" defTabSz="914333">
              <a:buFontTx/>
              <a:buChar char="-"/>
            </a:pPr>
            <a:r>
              <a:rPr lang="en-US" sz="2400" b="1">
                <a:solidFill>
                  <a:srgbClr val="002060"/>
                </a:solidFill>
                <a:latin typeface="Times New Roman" pitchFamily="18" charset="0"/>
                <a:ea typeface="Calibri"/>
                <a:cs typeface="Times New Roman" pitchFamily="18" charset="0"/>
              </a:rPr>
              <a:t>T</a:t>
            </a:r>
            <a:r>
              <a:rPr lang="pl-PL" sz="2400" b="1">
                <a:solidFill>
                  <a:srgbClr val="002060"/>
                </a:solidFill>
                <a:latin typeface="Times New Roman" pitchFamily="18" charset="0"/>
                <a:ea typeface="Calibri"/>
                <a:cs typeface="Times New Roman" pitchFamily="18" charset="0"/>
              </a:rPr>
              <a:t>hành lập</a:t>
            </a:r>
            <a:r>
              <a:rPr lang="en-US" sz="2400" b="1">
                <a:solidFill>
                  <a:srgbClr val="002060"/>
                </a:solidFill>
                <a:latin typeface="Times New Roman" pitchFamily="18" charset="0"/>
                <a:ea typeface="Calibri"/>
                <a:cs typeface="Times New Roman" pitchFamily="18" charset="0"/>
              </a:rPr>
              <a:t>: T</a:t>
            </a:r>
            <a:r>
              <a:rPr lang="pl-PL" sz="2400" b="1">
                <a:solidFill>
                  <a:srgbClr val="002060"/>
                </a:solidFill>
                <a:latin typeface="Times New Roman" pitchFamily="18" charset="0"/>
                <a:ea typeface="Calibri"/>
                <a:cs typeface="Times New Roman" pitchFamily="18" charset="0"/>
              </a:rPr>
              <a:t>háng 7 năm 2001</a:t>
            </a:r>
            <a:r>
              <a:rPr lang="en-US" sz="2400" b="1">
                <a:solidFill>
                  <a:srgbClr val="002060"/>
                </a:solidFill>
                <a:latin typeface="Times New Roman" pitchFamily="18" charset="0"/>
                <a:ea typeface="Calibri"/>
                <a:cs typeface="Times New Roman" pitchFamily="18" charset="0"/>
              </a:rPr>
              <a:t>.</a:t>
            </a:r>
          </a:p>
          <a:p>
            <a:pPr marL="285729" indent="-285729" defTabSz="914333">
              <a:buFontTx/>
              <a:buChar char="-"/>
            </a:pPr>
            <a:r>
              <a:rPr lang="en-US" sz="2400" b="1">
                <a:solidFill>
                  <a:srgbClr val="002060"/>
                </a:solidFill>
                <a:latin typeface="Times New Roman" pitchFamily="18" charset="0"/>
                <a:ea typeface="Calibri"/>
                <a:cs typeface="Times New Roman" pitchFamily="18" charset="0"/>
              </a:rPr>
              <a:t>Địa chỉ: </a:t>
            </a:r>
            <a:r>
              <a:rPr lang="pl-PL" sz="2400" b="1">
                <a:solidFill>
                  <a:srgbClr val="002060"/>
                </a:solidFill>
                <a:latin typeface="Times New Roman" pitchFamily="18" charset="0"/>
                <a:ea typeface="Calibri"/>
                <a:cs typeface="Times New Roman" pitchFamily="18" charset="0"/>
              </a:rPr>
              <a:t> </a:t>
            </a:r>
            <a:r>
              <a:rPr lang="en-US" sz="2400" b="1">
                <a:solidFill>
                  <a:srgbClr val="002060"/>
                </a:solidFill>
                <a:latin typeface="Times New Roman" pitchFamily="18" charset="0"/>
                <a:ea typeface="Calibri"/>
                <a:cs typeface="Times New Roman" pitchFamily="18" charset="0"/>
              </a:rPr>
              <a:t>Khu 5 phường Vĩnh Niệm, quận Lê Chân, TP Hải Phòng</a:t>
            </a:r>
            <a:endParaRPr lang="vi-VN" sz="2400" b="1">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43741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3478"/>
            <a:ext cx="4248472" cy="3960440"/>
          </a:xfrm>
          <a:prstGeom prst="ellipse">
            <a:avLst/>
          </a:prstGeom>
          <a:ln w="19050" cap="rnd">
            <a:solidFill>
              <a:srgbClr val="FF000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39502"/>
            <a:ext cx="4895850" cy="34448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683568" y="4371950"/>
            <a:ext cx="7632848"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i="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THPT Lê Chân – mái trường chắp cánh ước mơ</a:t>
            </a:r>
            <a:endParaRPr lang="vi-VN" sz="2800" b="1" i="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36973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9255126"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7574"/>
            <a:ext cx="3794720" cy="390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965239"/>
            <a:ext cx="4752528" cy="390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079612" y="123478"/>
            <a:ext cx="6984776" cy="72008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smtClean="0">
                <a:solidFill>
                  <a:srgbClr val="FF0000"/>
                </a:solidFill>
                <a:latin typeface="Times New Roman" pitchFamily="18" charset="0"/>
                <a:cs typeface="Times New Roman" pitchFamily="18" charset="0"/>
              </a:rPr>
              <a:t>LỄ KHAI GIẢNG NĂM HỌC MỚI</a:t>
            </a:r>
            <a:endParaRPr lang="vi-VN"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56510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95486"/>
            <a:ext cx="4572000" cy="41044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67494"/>
            <a:ext cx="5041825" cy="41767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5" name="Rounded Rectangle 4"/>
          <p:cNvSpPr/>
          <p:nvPr/>
        </p:nvSpPr>
        <p:spPr>
          <a:xfrm>
            <a:off x="1079612" y="4444207"/>
            <a:ext cx="6984776" cy="615489"/>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smtClean="0">
                <a:solidFill>
                  <a:srgbClr val="FF0000"/>
                </a:solidFill>
                <a:latin typeface="Times New Roman" pitchFamily="18" charset="0"/>
                <a:cs typeface="Times New Roman" pitchFamily="18" charset="0"/>
              </a:rPr>
              <a:t>LỄ CHÀO CỜ ĐỊNH KỲ HÀNG THÁNG</a:t>
            </a:r>
            <a:endParaRPr lang="vi-VN"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0178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3479"/>
            <a:ext cx="4639444" cy="3672408"/>
          </a:xfrm>
          <a:prstGeom prst="rect">
            <a:avLst/>
          </a:prstGeom>
          <a:ln w="38100">
            <a:solidFill>
              <a:srgbClr val="FF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84" y="144259"/>
            <a:ext cx="4131584" cy="4018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ounded Rectangle 9"/>
          <p:cNvSpPr/>
          <p:nvPr/>
        </p:nvSpPr>
        <p:spPr>
          <a:xfrm>
            <a:off x="1071553" y="4044102"/>
            <a:ext cx="7601602" cy="615489"/>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smtClean="0">
                <a:solidFill>
                  <a:srgbClr val="FF0000"/>
                </a:solidFill>
                <a:latin typeface="Times New Roman" pitchFamily="18" charset="0"/>
                <a:cs typeface="Times New Roman" pitchFamily="18" charset="0"/>
              </a:rPr>
              <a:t>CÁC ĐỘI TUYỂN HỌC SINH GIỎI</a:t>
            </a:r>
            <a:endParaRPr lang="vi-VN"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39017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76" y="190289"/>
            <a:ext cx="4353303"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186" y="190289"/>
            <a:ext cx="42794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n 3"/>
          <p:cNvSpPr/>
          <p:nvPr/>
        </p:nvSpPr>
        <p:spPr>
          <a:xfrm rot="21285963">
            <a:off x="2738814" y="236643"/>
            <a:ext cx="5378083" cy="1964014"/>
          </a:xfrm>
          <a:prstGeom prst="sun">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i="1" smtClean="0">
                <a:solidFill>
                  <a:srgbClr val="FF0000"/>
                </a:solidFill>
                <a:latin typeface="Times New Roman" pitchFamily="18" charset="0"/>
                <a:cs typeface="Times New Roman" pitchFamily="18" charset="0"/>
              </a:rPr>
              <a:t>Thi đua</a:t>
            </a:r>
          </a:p>
          <a:p>
            <a:pPr algn="ctr"/>
            <a:r>
              <a:rPr lang="en-US" sz="2000" b="1" i="1" smtClean="0">
                <a:solidFill>
                  <a:srgbClr val="FF0000"/>
                </a:solidFill>
                <a:latin typeface="Times New Roman" pitchFamily="18" charset="0"/>
                <a:cs typeface="Times New Roman" pitchFamily="18" charset="0"/>
              </a:rPr>
              <a:t>Dạy tốt - học tốt</a:t>
            </a:r>
            <a:endParaRPr lang="vi-VN" sz="2000" b="1" i="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61074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4" y="123478"/>
            <a:ext cx="8892480" cy="2696716"/>
          </a:xfrm>
          <a:prstGeom prst="ellipse">
            <a:avLst/>
          </a:prstGeom>
          <a:ln w="9525">
            <a:solidFill>
              <a:srgbClr val="FF0000"/>
            </a:solidFill>
            <a:miter lim="800000"/>
            <a:headEnd/>
            <a:tailEnd/>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5134" y="2355726"/>
            <a:ext cx="4117346" cy="278777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61964"/>
            <a:ext cx="4932040" cy="26815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loud Callout 4"/>
          <p:cNvSpPr/>
          <p:nvPr/>
        </p:nvSpPr>
        <p:spPr>
          <a:xfrm>
            <a:off x="1494894" y="2355726"/>
            <a:ext cx="6173450" cy="648072"/>
          </a:xfrm>
          <a:prstGeom prst="cloudCallout">
            <a:avLst>
              <a:gd name="adj1" fmla="val 3883"/>
              <a:gd name="adj2" fmla="val 52406"/>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i="1" smtClean="0">
                <a:solidFill>
                  <a:srgbClr val="FF0000"/>
                </a:solidFill>
                <a:latin typeface="Times New Roman" pitchFamily="18" charset="0"/>
                <a:cs typeface="Times New Roman" pitchFamily="18" charset="0"/>
              </a:rPr>
              <a:t>Cuộc thi tìm kiếm tài năng Lê Chân</a:t>
            </a:r>
            <a:endParaRPr lang="vi-VN"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619038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743</TotalTime>
  <Words>368</Words>
  <Application>Microsoft Office PowerPoint</Application>
  <PresentationFormat>On-screen Show (16:9)</PresentationFormat>
  <Paragraphs>36</Paragraphs>
  <Slides>20</Slides>
  <Notes>3</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21AK22</cp:lastModifiedBy>
  <cp:revision>87</cp:revision>
  <cp:lastPrinted>2023-07-22T14:44:58Z</cp:lastPrinted>
  <dcterms:created xsi:type="dcterms:W3CDTF">2023-07-21T14:13:32Z</dcterms:created>
  <dcterms:modified xsi:type="dcterms:W3CDTF">2023-08-20T16:23:40Z</dcterms:modified>
</cp:coreProperties>
</file>