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6"/>
  </p:notesMasterIdLst>
  <p:handoutMasterIdLst>
    <p:handoutMasterId r:id="rId24"/>
  </p:handoutMasterIdLst>
  <p:sldIdLst>
    <p:sldId id="322" r:id="rId4"/>
    <p:sldId id="291" r:id="rId5"/>
    <p:sldId id="296" r:id="rId7"/>
    <p:sldId id="331" r:id="rId8"/>
    <p:sldId id="332" r:id="rId9"/>
    <p:sldId id="328" r:id="rId10"/>
    <p:sldId id="333" r:id="rId11"/>
    <p:sldId id="309" r:id="rId12"/>
    <p:sldId id="316" r:id="rId13"/>
    <p:sldId id="317" r:id="rId14"/>
    <p:sldId id="310" r:id="rId15"/>
    <p:sldId id="329" r:id="rId16"/>
    <p:sldId id="297" r:id="rId17"/>
    <p:sldId id="308" r:id="rId18"/>
    <p:sldId id="301" r:id="rId19"/>
    <p:sldId id="334" r:id="rId20"/>
    <p:sldId id="311" r:id="rId21"/>
    <p:sldId id="302" r:id="rId22"/>
    <p:sldId id="325" r:id="rId23"/>
  </p:sldIdLst>
  <p:sldSz cx="12192000" cy="6858000"/>
  <p:notesSz cx="6858000" cy="9144000"/>
  <p:embeddedFontLst>
    <p:embeddedFont>
      <p:font typeface="Century Gothic" panose="020B0502020202020204"/>
      <p:regular r:id="rId28"/>
      <p:bold r:id="rId29"/>
      <p:italic r:id="rId30"/>
      <p:boldItalic r:id="rId31"/>
    </p:embeddedFont>
    <p:embeddedFont>
      <p:font typeface="Times" panose="020206030504050203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charset="0"/>
      <p:regular r:id="rId40"/>
      <p:italic r:id="rId41"/>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33FF"/>
    <a:srgbClr val="FF0066"/>
    <a:srgbClr val="134524"/>
    <a:srgbClr val="CB1D1D"/>
    <a:srgbClr val="66FF33"/>
    <a:srgbClr val="FFFF00"/>
    <a:srgbClr val="336699"/>
    <a:srgbClr val="99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87530" autoAdjust="0"/>
  </p:normalViewPr>
  <p:slideViewPr>
    <p:cSldViewPr showGuides="1">
      <p:cViewPr varScale="1">
        <p:scale>
          <a:sx n="70" d="100"/>
          <a:sy n="70" d="100"/>
        </p:scale>
        <p:origin x="690"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4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1" Type="http://schemas.openxmlformats.org/officeDocument/2006/relationships/font" Target="fonts/font14.fntdata"/><Relationship Id="rId40" Type="http://schemas.openxmlformats.org/officeDocument/2006/relationships/font" Target="fonts/font13.fntdata"/><Relationship Id="rId4" Type="http://schemas.openxmlformats.org/officeDocument/2006/relationships/slide" Target="slides/slide1.xml"/><Relationship Id="rId39" Type="http://schemas.openxmlformats.org/officeDocument/2006/relationships/font" Target="fonts/font12.fntdata"/><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Master" Target="slideMasters/slideMaster2.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GV. Hoàng Thị Thanh Tâm</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E34B-7623-42FA-9C79-B41065DCDB01}"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THPT Thăng Long</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7CCA1C-0319-4E81-BFC4-E613052D9461}" type="slidenum">
              <a:rPr lang="en-US" smtClean="0"/>
            </a:fld>
            <a:endParaRPr lang="en-US"/>
          </a:p>
        </p:txBody>
      </p:sp>
    </p:spTree>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r>
              <a:rPr lang="en-US" smtClean="0"/>
              <a:t>GV. Hoàng Thị Thanh Tâm</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8FA5DC-94BA-47B1-B8FB-72E51D6F3D18}"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smtClean="0"/>
              <a:t>THPT Thăng Long</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687E3C1-2888-4332-99EE-A79A750DD03C}" type="slidenum">
              <a:rPr lang="en-US"/>
            </a:fld>
            <a:endParaRPr 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39B95A7C-1A27-452C-B95D-08454F1CC702}"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7F33BD0-1139-48F3-8076-B4180366B47C}"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7F33BD0-1139-48F3-8076-B4180366B47C}"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7F33BD0-1139-48F3-8076-B4180366B47C}"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A9071D9-5C9C-4D69-BA5B-5BA641564CDF}"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39B95A7C-1A27-452C-B95D-08454F1CC702}" type="slidenum">
              <a:rPr lang="en-US" altLang="en-US" smtClean="0">
                <a:latin typeface="Calibri" panose="020F0502020204030204" pitchFamily="34" charset="0"/>
              </a:rPr>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F24A4CA-D8D0-4ED5-A3D1-9443C4615E34}" type="datetime1">
              <a:rPr lang="en-US" smtClean="0"/>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2C7EDED-FD01-4882-8C38-0F67FADC41ED}" type="slidenum">
              <a:rPr lang="en-US" altLang="en-US" smtClean="0"/>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7511BA9-B933-4840-A159-C26588A53B99}" type="datetime1">
              <a:rPr lang="en-US" smtClean="0"/>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E433DC0-3A98-4A9B-8D83-368B9ECCA308}" type="slidenum">
              <a:rPr lang="en-US" altLang="en-US" smtClean="0"/>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2C6DB32-81C1-455D-9B73-B5F6D997573C}" type="datetime1">
              <a:rPr lang="en-US" smtClean="0"/>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49E3B154-E44A-4AAC-841E-6F2E9F8FF46E}" type="slidenum">
              <a:rPr lang="en-US" altLang="en-US" smtClean="0"/>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4A83521-DC8A-46A7-ACFB-D207D78171E4}"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F78DED8-1573-4A23-B0D9-91A0E721BD60}" type="datetime1">
              <a:rPr lang="en-US" smtClean="0"/>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E57D8501-D1F9-4450-8F9F-3AB4514849AC}" type="datetime1">
              <a:rPr lang="en-US" smtClean="0"/>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BF751A0B-64C7-4288-AC02-A19431908BA2}" type="slidenum">
              <a:rPr lang="en-US" altLang="en-US" smtClean="0"/>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D5811C1-3A7F-4A04-9B3F-8E43551C6BE6}" type="datetime1">
              <a:rPr lang="en-US" smtClean="0"/>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4C1E971-6CE3-46C0-870F-A9D946B7A0C7}" type="slidenum">
              <a:rPr lang="en-US" altLang="en-US" smtClean="0"/>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B992BFB-2E31-470A-B818-5AA7D7EAB28F}" type="datetime1">
              <a:rPr lang="en-US" smtClean="0"/>
            </a:fld>
            <a:endParaRPr lang="en-US"/>
          </a:p>
        </p:txBody>
      </p:sp>
      <p:sp>
        <p:nvSpPr>
          <p:cNvPr id="8" name="Footer Placeholder 7"/>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9" name="Slide Number Placeholder 8"/>
          <p:cNvSpPr>
            <a:spLocks noGrp="1"/>
          </p:cNvSpPr>
          <p:nvPr>
            <p:ph type="sldNum" sz="quarter" idx="12"/>
          </p:nvPr>
        </p:nvSpPr>
        <p:spPr/>
        <p:txBody>
          <a:bodyPr/>
          <a:lstStyle/>
          <a:p>
            <a:pPr>
              <a:defRPr/>
            </a:pPr>
            <a:fld id="{C4A3AB8E-B74D-4A17-82B8-D1B7B86B1DD8}" type="slidenum">
              <a:rPr lang="en-US" altLang="en-US" smtClean="0"/>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7FD9D9F-DC96-4F8D-9A83-9A35E045D402}" type="datetime1">
              <a:rPr lang="en-US" smtClean="0"/>
            </a:fld>
            <a:endParaRPr lang="en-US"/>
          </a:p>
        </p:txBody>
      </p:sp>
      <p:sp>
        <p:nvSpPr>
          <p:cNvPr id="4" name="Footer Placeholder 3"/>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5" name="Slide Number Placeholder 4"/>
          <p:cNvSpPr>
            <a:spLocks noGrp="1"/>
          </p:cNvSpPr>
          <p:nvPr>
            <p:ph type="sldNum" sz="quarter" idx="12"/>
          </p:nvPr>
        </p:nvSpPr>
        <p:spPr/>
        <p:txBody>
          <a:bodyPr/>
          <a:lstStyle/>
          <a:p>
            <a:pPr>
              <a:defRPr/>
            </a:pPr>
            <a:fld id="{ABC0D636-FEDC-4D24-8336-AF2C009BB4D6}" type="slidenum">
              <a:rPr lang="en-US" altLang="en-US" smtClean="0"/>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D049E6-1BB5-49E1-9BAE-B0FE63212598}" type="datetime1">
              <a:rPr lang="en-US" smtClean="0"/>
            </a:fld>
            <a:endParaRPr lang="en-US"/>
          </a:p>
        </p:txBody>
      </p:sp>
      <p:sp>
        <p:nvSpPr>
          <p:cNvPr id="3" name="Footer Placeholder 2"/>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4" name="Slide Number Placeholder 3"/>
          <p:cNvSpPr>
            <a:spLocks noGrp="1"/>
          </p:cNvSpPr>
          <p:nvPr>
            <p:ph type="sldNum" sz="quarter" idx="12"/>
          </p:nvPr>
        </p:nvSpPr>
        <p:spPr/>
        <p:txBody>
          <a:bodyPr/>
          <a:lstStyle/>
          <a:p>
            <a:pPr>
              <a:defRPr/>
            </a:pPr>
            <a:fld id="{02179D92-DE0A-40E4-9B4E-7BAC5182810D}" type="slidenum">
              <a:rPr lang="en-US" altLang="en-US" smtClean="0"/>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33C23C2-E691-40D0-8DFA-38C567FBF816}" type="datetime1">
              <a:rPr lang="en-US" smtClean="0"/>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E3A57DDB-95A3-4F62-A911-0FEF4A1921E8}" type="slidenum">
              <a:rPr lang="en-US" altLang="en-US" smtClean="0"/>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7D0E127-34ED-4451-BF86-0F563BDC67AB}" type="datetime1">
              <a:rPr lang="en-US" smtClean="0"/>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ADB07A8-8E0E-4AA6-830F-BFC02A0D895A}" type="slidenum">
              <a:rPr lang="en-US" altLang="en-US" smtClean="0"/>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2.png"/><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7798A57-4DFF-4D31-9188-6CCB68B5D64D}" type="datetime1">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7813A8D-5737-4D96-B5AB-087DBBC6C616}"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13227EA-64C0-4ED0-BB7B-BAC30E39F4C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 bg1="dk1" tx1="lt1" bg2="dk2" tx2="lt2" accent1="accent1" accent2="accent2" accent3="accent3" accent4="accent4" accent5="accent5" accent6="accent6" hlink="hlink" folHlink="folHlink"/>
  <p:sldLayoutIdLst>
    <p:sldLayoutId id="2147483661"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tags" Target="../tags/tag11.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xml"/><Relationship Id="rId7" Type="http://schemas.microsoft.com/office/2007/relationships/hdphoto" Target="../media/image10.wdp"/><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xml"/><Relationship Id="rId7" Type="http://schemas.openxmlformats.org/officeDocument/2006/relationships/image" Target="../media/image24.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notesSlide" Target="../notesSlides/notesSlide5.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26.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angle 16"/>
          <p:cNvSpPr>
            <a:spLocks noGrp="1" noRot="1" noChangeAspect="1" noMove="1" noResize="1" noEditPoints="1" noAdjustHandles="1" noChangeArrowheads="1" noChangeShapeType="1" noTextEdit="1"/>
          </p:cNvSpPr>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92480" y="821055"/>
            <a:ext cx="9756775" cy="5222240"/>
          </a:xfrm>
        </p:spPr>
        <p:txBody>
          <a:bodyPr anchor="ctr">
            <a:normAutofit/>
          </a:bodyPr>
          <a:lstStyle/>
          <a:p>
            <a:pPr algn="ctr">
              <a:lnSpc>
                <a:spcPct val="100000"/>
              </a:lnSpc>
              <a:spcBef>
                <a:spcPts val="600"/>
              </a:spcBef>
              <a:spcAft>
                <a:spcPts val="600"/>
              </a:spcAft>
              <a:defRPr/>
            </a:pPr>
            <a:r>
              <a:rPr lang="en-US" sz="4000" b="1">
                <a:ln w="0">
                  <a:solidFill>
                    <a:srgbClr val="FF3399"/>
                  </a:solidFill>
                </a:ln>
                <a:solidFill>
                  <a:srgbClr val="CB1D1D"/>
                </a:solidFill>
                <a:latin typeface="Times" panose="02020603050405020304" pitchFamily="18" charset="0"/>
                <a:cs typeface="Times" panose="02020603050405020304" pitchFamily="18" charset="0"/>
              </a:rPr>
              <a:t>CHỦ ĐỀ 1:</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FF3399"/>
                  </a:solidFill>
                </a:ln>
                <a:solidFill>
                  <a:srgbClr val="CB1D1D"/>
                </a:solidFill>
                <a:latin typeface="Times" panose="02020603050405020304" pitchFamily="18" charset="0"/>
                <a:cs typeface="Times" panose="02020603050405020304" pitchFamily="18" charset="0"/>
              </a:rPr>
              <a:t>MÁY TÍNH VÀ XÃ HỘI TRI THỨC</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Bài 1:</a:t>
            </a:r>
            <a:br>
              <a:rPr lang="en-US" sz="4000" b="1">
                <a:ln w="0">
                  <a:solidFill>
                    <a:srgbClr val="0070C0"/>
                  </a:solidFill>
                </a:ln>
                <a:solidFill>
                  <a:srgbClr val="134524"/>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THÔNG TIN VÀ XỬ LÍ THÔNG TIN</a:t>
            </a:r>
            <a:endParaRPr lang="en-US" sz="4000" b="1" dirty="0">
              <a:ln w="0">
                <a:solidFill>
                  <a:srgbClr val="0070C0"/>
                </a:solidFill>
              </a:ln>
              <a:solidFill>
                <a:srgbClr val="134524"/>
              </a:solidFill>
              <a:latin typeface="Times" panose="02020603050405020304" pitchFamily="18" charset="0"/>
              <a:cs typeface="Times" panose="02020603050405020304" pitchFamily="18" charset="0"/>
            </a:endParaRPr>
          </a:p>
        </p:txBody>
      </p:sp>
      <p:pic>
        <p:nvPicPr>
          <p:cNvPr id="21" name="Picture 20"/>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534"/>
          <a:stretch>
            <a:fillRect/>
          </a:stretch>
        </p:blipFill>
        <p:spPr>
          <a:xfrm rot="5400000" flipH="1" flipV="1">
            <a:off x="7545075" y="2187578"/>
            <a:ext cx="6857999" cy="2482850"/>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630A5B-4E2D-41DF-9E10-BB79AE1B42E8}"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a:spLocks noChangeArrowheads="1"/>
          </p:cNvSpPr>
          <p:nvPr/>
        </p:nvSpPr>
        <p:spPr bwMode="auto">
          <a:xfrm>
            <a:off x="609600" y="838200"/>
            <a:ext cx="11049000" cy="4893647"/>
          </a:xfrm>
          <a:prstGeom prst="rect">
            <a:avLst/>
          </a:prstGeom>
        </p:spPr>
        <p:txBody>
          <a:bodyPr wrap="square">
            <a:spAutoFit/>
          </a:bodyPr>
          <a:lstStyle>
            <a:defPPr>
              <a:defRPr lang="en-US"/>
            </a:defPPr>
            <a:lvl1pPr marL="0" marR="0" algn="just">
              <a:spcBef>
                <a:spcPts val="600"/>
              </a:spcBef>
              <a:spcAft>
                <a:spcPts val="600"/>
              </a:spcAft>
              <a:defRPr sz="2600" b="0">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spcBef>
                <a:spcPts val="1200"/>
              </a:spcBef>
              <a:spcAft>
                <a:spcPts val="1200"/>
              </a:spcAft>
            </a:pPr>
            <a:r>
              <a:rPr lang="en-US" sz="2800" b="1">
                <a:solidFill>
                  <a:srgbClr val="0070C0"/>
                </a:solidFill>
              </a:rPr>
              <a:t>Kết </a:t>
            </a:r>
            <a:r>
              <a:rPr lang="en-US" sz="2800" b="1" smtClean="0">
                <a:solidFill>
                  <a:srgbClr val="0070C0"/>
                </a:solidFill>
              </a:rPr>
              <a:t>luận</a:t>
            </a:r>
            <a:endParaRPr lang="en-US" sz="2800" b="1">
              <a:solidFill>
                <a:srgbClr val="0070C0"/>
              </a:solidFill>
            </a:endParaRPr>
          </a:p>
          <a:p>
            <a:pPr marL="457200" lvl="0" indent="-457200">
              <a:spcBef>
                <a:spcPts val="1200"/>
              </a:spcBef>
              <a:spcAft>
                <a:spcPts val="1200"/>
              </a:spcAft>
              <a:buFont typeface="Courier New" panose="02070309020205020404" pitchFamily="49" charset="0"/>
              <a:buChar char="o"/>
            </a:pPr>
            <a:r>
              <a:rPr lang="en-US" sz="2800"/>
              <a:t>Trong máy tính, dữ liệu là thông tin đã được đưa vào máy tính để máy tính có thể nhận biết và xử lí được.</a:t>
            </a:r>
            <a:endParaRPr lang="en-US" sz="2800"/>
          </a:p>
          <a:p>
            <a:pPr marL="457200" lvl="0" indent="-457200">
              <a:spcBef>
                <a:spcPts val="1200"/>
              </a:spcBef>
              <a:spcAft>
                <a:spcPts val="1200"/>
              </a:spcAft>
              <a:buFont typeface="Courier New" panose="02070309020205020404" pitchFamily="49" charset="0"/>
              <a:buChar char="o"/>
            </a:pPr>
            <a:r>
              <a:rPr lang="en-US" sz="2800"/>
              <a:t>Thông tin là ý nghĩa của dữ </a:t>
            </a:r>
            <a:r>
              <a:rPr lang="en-US" sz="2800" smtClean="0"/>
              <a:t>liệu. </a:t>
            </a:r>
            <a:r>
              <a:rPr lang="en-US" sz="2800"/>
              <a:t>Dữ liệu là các yếu tố thể hiện, xác định thông tin. Thông tin và dữ liệu có tính độc lập tương đối. Cùng một thông tin có thể được thể hiện bởi nhiều loại dữ liệu khác nhau. Ngược lại, một dữ liệu có thể mang nhiều thông tin khác nhau.</a:t>
            </a:r>
            <a:endParaRPr lang="en-US" sz="2800"/>
          </a:p>
          <a:p>
            <a:pPr marL="457200" indent="-457200">
              <a:spcBef>
                <a:spcPts val="1200"/>
              </a:spcBef>
              <a:spcAft>
                <a:spcPts val="1200"/>
              </a:spcAft>
              <a:buFont typeface="Courier New" panose="02070309020205020404" pitchFamily="49" charset="0"/>
              <a:buChar char="o"/>
            </a:pPr>
            <a:r>
              <a:rPr lang="en-US" sz="2800"/>
              <a:t>Với vai trò là ý nghĩa, thông tin có tính toàn vẹn. Dữ liệu không đầy đủ có thể làm thông tin sai lệch, thậm chí không xác định được.</a:t>
            </a:r>
            <a:endParaRPr lang="en-US" sz="3200"/>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16"/>
          <p:cNvSpPr/>
          <p:nvPr/>
        </p:nvSpPr>
        <p:spPr>
          <a:xfrm>
            <a:off x="1828800" y="914400"/>
            <a:ext cx="8686800" cy="2362200"/>
          </a:xfrm>
          <a:prstGeom prst="cloudCallout">
            <a:avLst>
              <a:gd name="adj1" fmla="val -50568"/>
              <a:gd name="adj2" fmla="val 36642"/>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just">
              <a:spcBef>
                <a:spcPts val="1200"/>
              </a:spcBef>
              <a:spcAft>
                <a:spcPts val="1200"/>
              </a:spcAft>
            </a:pPr>
            <a:r>
              <a:rPr lang="en-US" sz="2800" smtClean="0">
                <a:solidFill>
                  <a:srgbClr val="FF3399"/>
                </a:solidFill>
                <a:latin typeface="Times New Roman" panose="02020603050405020304" pitchFamily="18" charset="0"/>
                <a:cs typeface="Times New Roman" panose="02020603050405020304" pitchFamily="18" charset="0"/>
              </a:rPr>
              <a:t>1. </a:t>
            </a:r>
            <a:r>
              <a:rPr lang="en-US" sz="2800" b="0">
                <a:solidFill>
                  <a:schemeClr val="dk1"/>
                </a:solidFill>
                <a:latin typeface="Times New Roman" panose="02020603050405020304" pitchFamily="18" charset="0"/>
                <a:cs typeface="Times New Roman" panose="02020603050405020304" pitchFamily="18" charset="0"/>
              </a:rPr>
              <a:t>Em hãy cho một ví dụ về thông tin có nhiều cách thể hiện dữ liệu khác </a:t>
            </a:r>
            <a:r>
              <a:rPr lang="en-US" sz="2800" b="0" smtClean="0">
                <a:solidFill>
                  <a:schemeClr val="dk1"/>
                </a:solidFill>
                <a:latin typeface="Times New Roman" panose="02020603050405020304" pitchFamily="18" charset="0"/>
                <a:cs typeface="Times New Roman" panose="02020603050405020304" pitchFamily="18" charset="0"/>
              </a:rPr>
              <a:t>nhau</a:t>
            </a:r>
            <a:endParaRPr lang="en-US" sz="2800" b="0">
              <a:solidFill>
                <a:schemeClr val="dk1"/>
              </a:solidFill>
              <a:latin typeface="Times New Roman" panose="02020603050405020304" pitchFamily="18" charset="0"/>
              <a:cs typeface="Times New Roman" panose="02020603050405020304" pitchFamily="18" charset="0"/>
            </a:endParaRPr>
          </a:p>
        </p:txBody>
      </p:sp>
      <p:pic>
        <p:nvPicPr>
          <p:cNvPr id="3" name="Picture 13" descr="http://www.holycrapitslate.com/wp-content/uploads/2015/02/question-mark.jp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57" y="5867400"/>
            <a:ext cx="1114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a:fillRect/>
          </a:stretch>
        </p:blipFill>
        <p:spPr>
          <a:xfrm>
            <a:off x="5181600" y="0"/>
            <a:ext cx="838200" cy="1012463"/>
          </a:xfrm>
          <a:prstGeom prst="rect">
            <a:avLst/>
          </a:prstGeom>
        </p:spPr>
      </p:pic>
      <p:sp>
        <p:nvSpPr>
          <p:cNvPr id="5" name="Rounded Rectangle 4"/>
          <p:cNvSpPr/>
          <p:nvPr/>
        </p:nvSpPr>
        <p:spPr>
          <a:xfrm>
            <a:off x="1839036" y="3902847"/>
            <a:ext cx="8839200" cy="2349579"/>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1200"/>
              </a:spcBef>
              <a:spcAft>
                <a:spcPts val="1200"/>
              </a:spcAft>
            </a:pPr>
            <a:r>
              <a:rPr lang="vi-VN" sz="2800">
                <a:solidFill>
                  <a:srgbClr val="008000"/>
                </a:solidFill>
                <a:latin typeface="+mj-lt"/>
              </a:rPr>
              <a:t>Lời giải:</a:t>
            </a:r>
            <a:endParaRPr lang="vi-VN" sz="2800" b="0">
              <a:solidFill>
                <a:srgbClr val="000000"/>
              </a:solidFill>
              <a:latin typeface="+mj-lt"/>
            </a:endParaRPr>
          </a:p>
          <a:p>
            <a:pPr algn="just">
              <a:spcBef>
                <a:spcPts val="1200"/>
              </a:spcBef>
              <a:spcAft>
                <a:spcPts val="1200"/>
              </a:spcAft>
            </a:pPr>
            <a:r>
              <a:rPr lang="en-US" sz="2800" b="0" smtClean="0">
                <a:solidFill>
                  <a:schemeClr val="dk1"/>
                </a:solidFill>
                <a:latin typeface="Times New Roman" panose="02020603050405020304" pitchFamily="18" charset="0"/>
                <a:cs typeface="Times New Roman" panose="02020603050405020304" pitchFamily="18" charset="0"/>
              </a:rPr>
              <a:t>	</a:t>
            </a:r>
            <a:r>
              <a:rPr lang="vi-VN" sz="2800" b="0" smtClean="0">
                <a:solidFill>
                  <a:schemeClr val="dk1"/>
                </a:solidFill>
                <a:latin typeface="Times New Roman" panose="02020603050405020304" pitchFamily="18" charset="0"/>
                <a:cs typeface="Times New Roman" panose="02020603050405020304" pitchFamily="18" charset="0"/>
              </a:rPr>
              <a:t>Mỗi </a:t>
            </a:r>
            <a:r>
              <a:rPr lang="vi-VN" sz="2800" b="0">
                <a:solidFill>
                  <a:schemeClr val="dk1"/>
                </a:solidFill>
                <a:latin typeface="Times New Roman" panose="02020603050405020304" pitchFamily="18" charset="0"/>
                <a:cs typeface="Times New Roman" panose="02020603050405020304" pitchFamily="18" charset="0"/>
              </a:rPr>
              <a:t>dân tộc có hệ thống các chữ cái của riêng mình để biểu diễn thông tin dưới dạng văn bản. Cùng 1 thông tin thì mỗi ngôn ngữ có cách viết khác nhau.</a:t>
            </a:r>
            <a:endParaRPr lang="vi-VN" sz="2800" b="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16"/>
          <p:cNvSpPr/>
          <p:nvPr/>
        </p:nvSpPr>
        <p:spPr>
          <a:xfrm>
            <a:off x="1524000" y="435161"/>
            <a:ext cx="8686800" cy="2971800"/>
          </a:xfrm>
          <a:prstGeom prst="cloudCallout">
            <a:avLst>
              <a:gd name="adj1" fmla="val -54495"/>
              <a:gd name="adj2" fmla="val 38953"/>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just">
              <a:spcBef>
                <a:spcPts val="1200"/>
              </a:spcBef>
              <a:spcAft>
                <a:spcPts val="1200"/>
              </a:spcAft>
            </a:pPr>
            <a:r>
              <a:rPr lang="en-US" sz="2800" smtClean="0">
                <a:solidFill>
                  <a:srgbClr val="FF3399"/>
                </a:solidFill>
                <a:latin typeface="Times New Roman" panose="02020603050405020304" pitchFamily="18" charset="0"/>
                <a:cs typeface="Times New Roman" panose="02020603050405020304" pitchFamily="18" charset="0"/>
              </a:rPr>
              <a:t>2.</a:t>
            </a:r>
            <a:r>
              <a:rPr lang="en-US" sz="2800" b="0" smtClean="0">
                <a:solidFill>
                  <a:schemeClr val="dk1"/>
                </a:solidFill>
                <a:latin typeface="Times New Roman" panose="02020603050405020304" pitchFamily="18" charset="0"/>
                <a:cs typeface="Times New Roman" panose="02020603050405020304" pitchFamily="18" charset="0"/>
              </a:rPr>
              <a:t> </a:t>
            </a:r>
            <a:r>
              <a:rPr lang="en-US" sz="2800" b="0">
                <a:solidFill>
                  <a:schemeClr val="dk1"/>
                </a:solidFill>
                <a:latin typeface="Times New Roman" panose="02020603050405020304" pitchFamily="18" charset="0"/>
                <a:cs typeface="Times New Roman" panose="02020603050405020304" pitchFamily="18" charset="0"/>
              </a:rPr>
              <a:t>Em hãy cho một ví dụ về dữ liệu thể hiện nhiều thông tin khác </a:t>
            </a:r>
            <a:r>
              <a:rPr lang="en-US" sz="2800" b="0" smtClean="0">
                <a:solidFill>
                  <a:schemeClr val="dk1"/>
                </a:solidFill>
                <a:latin typeface="Times New Roman" panose="02020603050405020304" pitchFamily="18" charset="0"/>
                <a:cs typeface="Times New Roman" panose="02020603050405020304" pitchFamily="18" charset="0"/>
              </a:rPr>
              <a:t>nhau?</a:t>
            </a:r>
            <a:endParaRPr lang="en-US" sz="2800" b="0">
              <a:solidFill>
                <a:schemeClr val="dk1"/>
              </a:solidFill>
              <a:latin typeface="Times New Roman" panose="02020603050405020304" pitchFamily="18" charset="0"/>
              <a:cs typeface="Times New Roman" panose="02020603050405020304" pitchFamily="18" charset="0"/>
            </a:endParaRPr>
          </a:p>
        </p:txBody>
      </p:sp>
      <p:pic>
        <p:nvPicPr>
          <p:cNvPr id="3" name="Picture 13" descr="http://www.holycrapitslate.com/wp-content/uploads/2015/02/question-mark.jpg"/>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2657" y="5715000"/>
            <a:ext cx="1285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a:fillRect/>
          </a:stretch>
        </p:blipFill>
        <p:spPr>
          <a:xfrm>
            <a:off x="5181600" y="0"/>
            <a:ext cx="838200" cy="1012463"/>
          </a:xfrm>
          <a:prstGeom prst="rect">
            <a:avLst/>
          </a:prstGeom>
        </p:spPr>
      </p:pic>
      <p:sp>
        <p:nvSpPr>
          <p:cNvPr id="2" name="Rounded Rectangle 1"/>
          <p:cNvSpPr/>
          <p:nvPr/>
        </p:nvSpPr>
        <p:spPr>
          <a:xfrm>
            <a:off x="1654629" y="3424130"/>
            <a:ext cx="8730342" cy="2349579"/>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1200"/>
              </a:spcBef>
              <a:spcAft>
                <a:spcPts val="1200"/>
              </a:spcAft>
            </a:pPr>
            <a:r>
              <a:rPr lang="vi-VN" sz="2800">
                <a:solidFill>
                  <a:srgbClr val="008000"/>
                </a:solidFill>
                <a:latin typeface="+mj-lt"/>
              </a:rPr>
              <a:t>Lời giải:</a:t>
            </a:r>
            <a:endParaRPr lang="vi-VN" sz="2800">
              <a:solidFill>
                <a:srgbClr val="008000"/>
              </a:solidFill>
              <a:latin typeface="+mj-lt"/>
            </a:endParaRPr>
          </a:p>
          <a:p>
            <a:pPr algn="just">
              <a:spcBef>
                <a:spcPts val="1200"/>
              </a:spcBef>
              <a:spcAft>
                <a:spcPts val="1200"/>
              </a:spcAft>
            </a:pPr>
            <a:r>
              <a:rPr lang="en-US" sz="2800" b="0" smtClean="0">
                <a:solidFill>
                  <a:schemeClr val="dk1"/>
                </a:solidFill>
                <a:latin typeface="Times New Roman" panose="02020603050405020304" pitchFamily="18" charset="0"/>
                <a:cs typeface="Times New Roman" panose="02020603050405020304" pitchFamily="18" charset="0"/>
              </a:rPr>
              <a:t>	Dữ liều về một người nếu xử lý trong trường học thì cho ra thông tin học sinh nhưng nếu xử lý ở bệnh viện thì cho ra thông tin của bệnh </a:t>
            </a:r>
            <a:r>
              <a:rPr lang="en-US" sz="2800" b="0" smtClean="0">
                <a:solidFill>
                  <a:schemeClr val="dk1"/>
                </a:solidFill>
                <a:latin typeface="Times New Roman" panose="02020603050405020304" pitchFamily="18" charset="0"/>
                <a:cs typeface="Times New Roman" panose="02020603050405020304" pitchFamily="18" charset="0"/>
              </a:rPr>
              <a:t>nhân</a:t>
            </a:r>
            <a:endParaRPr lang="vi-VN" sz="2800" b="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821047" y="5684310"/>
            <a:ext cx="11858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9"/>
          <p:cNvSpPr txBox="1">
            <a:spLocks noChangeArrowheads="1"/>
          </p:cNvSpPr>
          <p:nvPr/>
        </p:nvSpPr>
        <p:spPr bwMode="auto">
          <a:xfrm>
            <a:off x="381000" y="401773"/>
            <a:ext cx="6973887" cy="646331"/>
          </a:xfrm>
          <a:prstGeom prst="rect">
            <a:avLst/>
          </a:prstGeom>
        </p:spPr>
        <p:txBody>
          <a:bodyPr wrap="square">
            <a:spAutoFit/>
          </a:bodyPr>
          <a:lstStyle>
            <a:defPPr>
              <a:defRPr lang="en-US"/>
            </a:defPPr>
            <a:lvl1pPr marL="0" marR="0" algn="just">
              <a:spcBef>
                <a:spcPts val="600"/>
              </a:spcBef>
              <a:spcAft>
                <a:spcPts val="600"/>
              </a:spcAft>
              <a:defRPr sz="280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sz="3600" i="0">
                <a:solidFill>
                  <a:srgbClr val="0070C0"/>
                </a:solidFill>
              </a:rPr>
              <a:t>2. Đơn vị lưu trữ dữ liệu </a:t>
            </a:r>
            <a:endParaRPr lang="en-US" sz="3600" i="0">
              <a:solidFill>
                <a:srgbClr val="0070C0"/>
              </a:solidFill>
            </a:endParaRPr>
          </a:p>
        </p:txBody>
      </p:sp>
      <p:sp>
        <p:nvSpPr>
          <p:cNvPr id="13" name="TextBox 12"/>
          <p:cNvSpPr txBox="1"/>
          <p:nvPr/>
        </p:nvSpPr>
        <p:spPr>
          <a:xfrm>
            <a:off x="683454" y="1447800"/>
            <a:ext cx="10763181" cy="4031873"/>
          </a:xfrm>
          <a:prstGeom prst="rect">
            <a:avLst/>
          </a:prstGeom>
        </p:spPr>
        <p:txBody>
          <a:bodyPr wrap="square">
            <a:spAutoFit/>
          </a:bodyPr>
          <a:lstStyle>
            <a:defPPr>
              <a:defRPr lang="en-US"/>
            </a:defPPr>
            <a:lvl1pPr marL="0" marR="0" algn="just">
              <a:spcBef>
                <a:spcPts val="600"/>
              </a:spcBef>
              <a:spcAft>
                <a:spcPts val="600"/>
              </a:spcAft>
              <a:defRPr sz="280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a:spcBef>
                <a:spcPts val="1200"/>
              </a:spcBef>
              <a:spcAft>
                <a:spcPts val="1200"/>
              </a:spcAft>
              <a:buFontTx/>
              <a:buChar char="-"/>
            </a:pPr>
            <a:r>
              <a:rPr lang="en-US" b="0" i="0" smtClean="0">
                <a:solidFill>
                  <a:schemeClr val="tx1"/>
                </a:solidFill>
              </a:rPr>
              <a:t> Máy </a:t>
            </a:r>
            <a:r>
              <a:rPr lang="en-US" b="0" i="0">
                <a:solidFill>
                  <a:schemeClr val="tx1"/>
                </a:solidFill>
              </a:rPr>
              <a:t>tính không truy cập trong bộ nhớ tới từng bit mà truy cập theo từng nhóm bit. Bít là đ</a:t>
            </a:r>
            <a:r>
              <a:rPr lang="en-US" b="0" i="0" smtClean="0">
                <a:solidFill>
                  <a:schemeClr val="tx1"/>
                </a:solidFill>
              </a:rPr>
              <a:t>ơn </a:t>
            </a:r>
            <a:r>
              <a:rPr lang="en-US" b="0" i="0">
                <a:solidFill>
                  <a:schemeClr val="tx1"/>
                </a:solidFill>
              </a:rPr>
              <a:t>vị đo thông tin nhỏ </a:t>
            </a:r>
            <a:r>
              <a:rPr lang="en-US" b="0" i="0" smtClean="0">
                <a:solidFill>
                  <a:schemeClr val="tx1"/>
                </a:solidFill>
              </a:rPr>
              <a:t>nhất.</a:t>
            </a:r>
            <a:endParaRPr lang="en-US" b="0" i="0">
              <a:solidFill>
                <a:schemeClr val="tx1"/>
              </a:solidFill>
            </a:endParaRPr>
          </a:p>
          <a:p>
            <a:pPr>
              <a:spcBef>
                <a:spcPts val="1200"/>
              </a:spcBef>
              <a:spcAft>
                <a:spcPts val="1200"/>
              </a:spcAft>
              <a:buFontTx/>
              <a:buChar char="-"/>
            </a:pPr>
            <a:r>
              <a:rPr lang="en-US" b="0" i="0" smtClean="0">
                <a:solidFill>
                  <a:schemeClr val="tx1"/>
                </a:solidFill>
              </a:rPr>
              <a:t> Các </a:t>
            </a:r>
            <a:r>
              <a:rPr lang="en-US" b="0" i="0">
                <a:solidFill>
                  <a:schemeClr val="tx1"/>
                </a:solidFill>
              </a:rPr>
              <a:t>máy tính ngày nay đều tổ chức bộ nhớ trong thành những đơn vị lưu trữ có độ dài bằng bội của byte như 2, 4 hay 8 byte.</a:t>
            </a:r>
            <a:endParaRPr lang="en-US" b="0" i="0">
              <a:solidFill>
                <a:schemeClr val="tx1"/>
              </a:solidFill>
            </a:endParaRPr>
          </a:p>
          <a:p>
            <a:pPr>
              <a:spcBef>
                <a:spcPts val="1200"/>
              </a:spcBef>
              <a:spcAft>
                <a:spcPts val="1200"/>
              </a:spcAft>
            </a:pPr>
            <a:r>
              <a:rPr lang="en-US" b="0" i="0">
                <a:solidFill>
                  <a:schemeClr val="tx1"/>
                </a:solidFill>
              </a:rPr>
              <a:t>- Byte là đơn vị đo lượng lưu trữ dữ liệu (thường được gọi là đơn vị lưu trữ thông tin)</a:t>
            </a:r>
            <a:endParaRPr lang="en-US" b="0" i="0">
              <a:solidFill>
                <a:schemeClr val="tx1"/>
              </a:solidFill>
            </a:endParaRPr>
          </a:p>
          <a:p>
            <a:pPr>
              <a:spcBef>
                <a:spcPts val="1200"/>
              </a:spcBef>
              <a:spcAft>
                <a:spcPts val="1200"/>
              </a:spcAft>
            </a:pPr>
            <a:r>
              <a:rPr lang="en-US" b="0" i="0">
                <a:solidFill>
                  <a:schemeClr val="tx1"/>
                </a:solidFill>
              </a:rPr>
              <a:t>- Các đơn vị đo dữ liệu hơn kém nhau </a:t>
            </a:r>
            <a:r>
              <a:rPr lang="en-US" b="0" i="0" smtClean="0">
                <a:solidFill>
                  <a:schemeClr val="tx1"/>
                </a:solidFill>
              </a:rPr>
              <a:t>2</a:t>
            </a:r>
            <a:r>
              <a:rPr lang="en-US" b="0" i="0" baseline="30000" smtClean="0">
                <a:solidFill>
                  <a:schemeClr val="tx1"/>
                </a:solidFill>
              </a:rPr>
              <a:t>10</a:t>
            </a:r>
            <a:r>
              <a:rPr lang="en-US" b="0" i="0" smtClean="0">
                <a:solidFill>
                  <a:schemeClr val="tx1"/>
                </a:solidFill>
              </a:rPr>
              <a:t> </a:t>
            </a:r>
            <a:r>
              <a:rPr lang="en-US" b="0" i="0">
                <a:solidFill>
                  <a:schemeClr val="tx1"/>
                </a:solidFill>
              </a:rPr>
              <a:t>= 1024 lần</a:t>
            </a:r>
            <a:endParaRPr lang="en-US" b="0" i="0">
              <a:solidFill>
                <a:schemeClr val="tx1"/>
              </a:solidFill>
            </a:endParaRPr>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6669" y="5812345"/>
            <a:ext cx="11858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9"/>
          <p:cNvSpPr txBox="1">
            <a:spLocks noChangeArrowheads="1"/>
          </p:cNvSpPr>
          <p:nvPr/>
        </p:nvSpPr>
        <p:spPr bwMode="auto">
          <a:xfrm>
            <a:off x="2362200" y="304800"/>
            <a:ext cx="7162800" cy="523220"/>
          </a:xfrm>
          <a:prstGeom prst="rect">
            <a:avLst/>
          </a:prstGeom>
        </p:spPr>
        <p:txBody>
          <a:bodyPr wrap="square">
            <a:spAutoFit/>
          </a:bodyPr>
          <a:lstStyle>
            <a:defPPr>
              <a:defRPr lang="en-US"/>
            </a:defPPr>
            <a:lvl1pPr marL="0" marR="0" algn="just">
              <a:spcBef>
                <a:spcPts val="600"/>
              </a:spcBef>
              <a:spcAft>
                <a:spcPts val="600"/>
              </a:spcAft>
              <a:defRPr sz="280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r>
              <a:rPr lang="en-US" i="0"/>
              <a:t>- Bảng các đơn vị lưu trữ dữ liệu</a:t>
            </a:r>
            <a:endParaRPr lang="en-US" i="0"/>
          </a:p>
        </p:txBody>
      </p:sp>
      <p:graphicFrame>
        <p:nvGraphicFramePr>
          <p:cNvPr id="2" name="Table 1"/>
          <p:cNvGraphicFramePr>
            <a:graphicFrameLocks noGrp="1"/>
          </p:cNvGraphicFramePr>
          <p:nvPr/>
        </p:nvGraphicFramePr>
        <p:xfrm>
          <a:off x="2667000" y="1088771"/>
          <a:ext cx="6705599" cy="5632704"/>
        </p:xfrm>
        <a:graphic>
          <a:graphicData uri="http://schemas.openxmlformats.org/drawingml/2006/table">
            <a:tbl>
              <a:tblPr firstRow="1" bandRow="1">
                <a:tableStyleId>{5C22544A-7EE6-4342-B048-85BDC9FD1C3A}</a:tableStyleId>
              </a:tblPr>
              <a:tblGrid>
                <a:gridCol w="1692082"/>
                <a:gridCol w="1904739"/>
                <a:gridCol w="3108778"/>
              </a:tblGrid>
              <a:tr h="365438">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Đơn vị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Kí hiệu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Lượng dữ liệu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r>
              <a:tr h="365438">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Bit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Bit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 bit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r>
              <a:tr h="360612">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B (Byte)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8 bit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r>
              <a:tr h="360612">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Kil</a:t>
                      </a:r>
                      <a:r>
                        <a:rPr lang="en-US" sz="2400">
                          <a:effectLst/>
                          <a:latin typeface="Times New Roman" panose="02020603050405020304" pitchFamily="18" charset="0"/>
                          <a:cs typeface="Times New Roman" panose="02020603050405020304" pitchFamily="18" charset="0"/>
                        </a:rPr>
                        <a:t>o</a:t>
                      </a:r>
                      <a:r>
                        <a:rPr lang="vi-VN" sz="2400">
                          <a:effectLst/>
                          <a:latin typeface="Times New Roman" panose="02020603050405020304" pitchFamily="18" charset="0"/>
                          <a:cs typeface="Times New Roman" panose="02020603050405020304" pitchFamily="18" charset="0"/>
                        </a:rPr>
                        <a:t>b</a:t>
                      </a:r>
                      <a:r>
                        <a:rPr lang="en-US" sz="2400">
                          <a:effectLst/>
                          <a:latin typeface="Times New Roman" panose="02020603050405020304" pitchFamily="18" charset="0"/>
                          <a:cs typeface="Times New Roman" panose="02020603050405020304" pitchFamily="18" charset="0"/>
                        </a:rPr>
                        <a:t>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KB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r>
              <a:tr h="365116">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Megabyte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MB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K</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Gigabyte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GB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M</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Tera</a:t>
                      </a:r>
                      <a:r>
                        <a:rPr lang="en-US" sz="2400">
                          <a:effectLst/>
                          <a:latin typeface="Times New Roman" panose="02020603050405020304" pitchFamily="18" charset="0"/>
                          <a:cs typeface="Times New Roman" panose="02020603050405020304" pitchFamily="18" charset="0"/>
                        </a:rPr>
                        <a:t>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G</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Petabyte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PB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T</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Exabyte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EB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P</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Zettabyte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ZB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E</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r h="36511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Yottabyte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YB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a:t>
                      </a:r>
                      <a:r>
                        <a:rPr lang="vi-VN" sz="2400" baseline="30000">
                          <a:effectLst/>
                          <a:latin typeface="Times New Roman" panose="02020603050405020304" pitchFamily="18" charset="0"/>
                          <a:cs typeface="Times New Roman" panose="02020603050405020304" pitchFamily="18" charset="0"/>
                        </a:rPr>
                        <a:t>10 </a:t>
                      </a:r>
                      <a:r>
                        <a:rPr lang="en-US" sz="2400">
                          <a:effectLst/>
                          <a:latin typeface="Times New Roman" panose="02020603050405020304" pitchFamily="18" charset="0"/>
                          <a:cs typeface="Times New Roman" panose="02020603050405020304" pitchFamily="18" charset="0"/>
                        </a:rPr>
                        <a:t>Z</a:t>
                      </a:r>
                      <a:r>
                        <a:rPr lang="vi-VN"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r>
            </a:tbl>
          </a:graphicData>
        </a:graphic>
      </p:graphicFrame>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noChangeArrowheads="1"/>
          </p:cNvSpPr>
          <p:nvPr>
            <p:ph type="subTitle" idx="1"/>
          </p:nvPr>
        </p:nvSpPr>
        <p:spPr>
          <a:xfrm>
            <a:off x="985911" y="1609924"/>
            <a:ext cx="10591800" cy="523220"/>
          </a:xfrm>
        </p:spPr>
        <p:txBody>
          <a:bodyPr wrap="square">
            <a:spAutoFit/>
          </a:bodyPr>
          <a:lstStyle/>
          <a:p>
            <a:pPr algn="just" eaLnBrk="0" fontAlgn="base" hangingPunct="0">
              <a:lnSpc>
                <a:spcPct val="100000"/>
              </a:lnSpc>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Thẻ nhớ, bộ thu phát wifi, máy tính xách tay là các thiết bị số.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603" name="Picture 4" descr="C:\Users\Administrator\Desktop\question\Man-With-Question-04.png"/>
          <p:cNvSpPr>
            <a:spLocks noChangeAspect="1" noChangeArrowheads="1"/>
          </p:cNvSpPr>
          <p:nvPr/>
        </p:nvSpPr>
        <p:spPr bwMode="auto">
          <a:xfrm>
            <a:off x="-8191500" y="-10858500"/>
            <a:ext cx="28575000" cy="285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7" name="Rectangle 6"/>
          <p:cNvSpPr/>
          <p:nvPr/>
        </p:nvSpPr>
        <p:spPr>
          <a:xfrm>
            <a:off x="6178" y="5520294"/>
            <a:ext cx="984422" cy="1337705"/>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639" name="TextBox 7"/>
          <p:cNvSpPr txBox="1">
            <a:spLocks noChangeArrowheads="1"/>
          </p:cNvSpPr>
          <p:nvPr/>
        </p:nvSpPr>
        <p:spPr bwMode="auto">
          <a:xfrm>
            <a:off x="876300" y="304800"/>
            <a:ext cx="11239500" cy="646331"/>
          </a:xfrm>
          <a:prstGeom prst="rect">
            <a:avLst/>
          </a:prstGeom>
        </p:spPr>
        <p:txBody>
          <a:bodyPr wrap="square">
            <a:spAutoFit/>
          </a:bodyPr>
          <a:lstStyle>
            <a:defPPr>
              <a:defRPr lang="en-US"/>
            </a:defPPr>
            <a:lvl1pPr marL="0" marR="0" algn="just">
              <a:spcBef>
                <a:spcPts val="600"/>
              </a:spcBef>
              <a:spcAft>
                <a:spcPts val="600"/>
              </a:spcAft>
              <a:defRPr sz="3600" i="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3. </a:t>
            </a:r>
            <a:r>
              <a:rPr lang="en-US" smtClean="0"/>
              <a:t>Lưu trữ, xử lí và truyền thông tin bằng thiết bị số</a:t>
            </a:r>
            <a:endParaRPr lang="en-US"/>
          </a:p>
        </p:txBody>
      </p:sp>
      <p:sp>
        <p:nvSpPr>
          <p:cNvPr id="4" name="Slide Number Placeholder 3"/>
          <p:cNvSpPr>
            <a:spLocks noGrp="1"/>
          </p:cNvSpPr>
          <p:nvPr>
            <p:ph type="sldNum" sz="quarter" idx="12"/>
          </p:nvPr>
        </p:nvSpPr>
        <p:spPr/>
        <p:txBody>
          <a:bodyPr/>
          <a:lstStyle/>
          <a:p>
            <a:pPr>
              <a:defRPr/>
            </a:pPr>
            <a:fld id="{92C7EDED-FD01-4882-8C38-0F67FADC41ED}" type="slidenum">
              <a:rPr lang="en-US" altLang="en-US" smtClean="0"/>
            </a:fld>
            <a:endParaRPr lang="en-US" altLang="en-US"/>
          </a:p>
        </p:txBody>
      </p:sp>
      <p:pic>
        <p:nvPicPr>
          <p:cNvPr id="2" name="Picture 1"/>
          <p:cNvPicPr>
            <a:picLocks noChangeAspect="1"/>
          </p:cNvPicPr>
          <p:nvPr/>
        </p:nvPicPr>
        <p:blipFill>
          <a:blip r:embed="rId2"/>
          <a:stretch>
            <a:fillRect/>
          </a:stretch>
        </p:blipFill>
        <p:spPr>
          <a:xfrm>
            <a:off x="995289" y="2843769"/>
            <a:ext cx="3565613" cy="2676525"/>
          </a:xfrm>
          <a:prstGeom prst="rect">
            <a:avLst/>
          </a:prstGeom>
        </p:spPr>
      </p:pic>
      <p:pic>
        <p:nvPicPr>
          <p:cNvPr id="3" name="Picture 2"/>
          <p:cNvPicPr>
            <a:picLocks noChangeAspect="1"/>
          </p:cNvPicPr>
          <p:nvPr/>
        </p:nvPicPr>
        <p:blipFill>
          <a:blip r:embed="rId3"/>
          <a:stretch>
            <a:fillRect/>
          </a:stretch>
        </p:blipFill>
        <p:spPr>
          <a:xfrm>
            <a:off x="5029200" y="2843769"/>
            <a:ext cx="2895600" cy="2895600"/>
          </a:xfrm>
          <a:prstGeom prst="rect">
            <a:avLst/>
          </a:prstGeom>
        </p:spPr>
      </p:pic>
      <p:pic>
        <p:nvPicPr>
          <p:cNvPr id="5" name="Picture 4"/>
          <p:cNvPicPr>
            <a:picLocks noChangeAspect="1"/>
          </p:cNvPicPr>
          <p:nvPr/>
        </p:nvPicPr>
        <p:blipFill>
          <a:blip r:embed="rId4"/>
          <a:stretch>
            <a:fillRect/>
          </a:stretch>
        </p:blipFill>
        <p:spPr>
          <a:xfrm>
            <a:off x="8357929" y="2791938"/>
            <a:ext cx="3402611" cy="2728356"/>
          </a:xfrm>
          <a:prstGeom prst="rect">
            <a:avLst/>
          </a:prstGeom>
        </p:spPr>
      </p:pic>
      <p:sp>
        <p:nvSpPr>
          <p:cNvPr id="10" name="Subtitle 8"/>
          <p:cNvSpPr txBox="1">
            <a:spLocks noChangeArrowheads="1"/>
          </p:cNvSpPr>
          <p:nvPr/>
        </p:nvSpPr>
        <p:spPr>
          <a:xfrm>
            <a:off x="985911" y="1044833"/>
            <a:ext cx="10591800" cy="52322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eaLnBrk="0" fontAlgn="base" hangingPunct="0">
              <a:lnSpc>
                <a:spcPct val="100000"/>
              </a:lnSpc>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Về lưu trữ: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noChangeArrowheads="1"/>
          </p:cNvSpPr>
          <p:nvPr>
            <p:ph type="subTitle" idx="1"/>
          </p:nvPr>
        </p:nvSpPr>
        <p:spPr>
          <a:xfrm>
            <a:off x="800100" y="381000"/>
            <a:ext cx="10591800" cy="3293209"/>
          </a:xfrm>
        </p:spPr>
        <p:txBody>
          <a:bodyPr wrap="square">
            <a:spAutoFit/>
          </a:bodyPr>
          <a:lstStyle/>
          <a:p>
            <a:pPr algn="just" eaLnBrk="0" fontAlgn="base" hangingPunct="0">
              <a:lnSpc>
                <a:spcPct val="100000"/>
              </a:lnSpc>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Có thể lưu trữ một lượng thông tin rất lớn trong một thiết bị nhớ gọn nhẹ với chi phí thấp.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lnSpc>
                <a:spcPct val="100000"/>
              </a:lnSpc>
              <a:spcBef>
                <a:spcPts val="1200"/>
              </a:spcBef>
              <a:spcAft>
                <a:spcPts val="1200"/>
              </a:spcAft>
            </a:pPr>
            <a:r>
              <a:rPr lang="en-US" sz="2800" b="1" i="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Ví dụ: </a:t>
            </a:r>
            <a:r>
              <a:rPr lang="en-US" sz="2800">
                <a:latin typeface="Times New Roman" panose="02020603050405020304" pitchFamily="18" charset="0"/>
                <a:ea typeface="Times New Roman" panose="02020603050405020304" pitchFamily="18" charset="0"/>
                <a:cs typeface="Times New Roman" panose="02020603050405020304" pitchFamily="18" charset="0"/>
              </a:rPr>
              <a:t>Một đĩa cứng khoảng 2 TB, có thể chứa một khối lượng thông tin ngang với một thư viện sách của một trường đại học.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lnSpc>
                <a:spcPct val="100000"/>
              </a:lnSpc>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Lưu trữ thông tin trên thiết bị số còn giúp cho việc tìm kiếm thông tin dễ dàng và nhanh chóng.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603" name="Picture 4" descr="C:\Users\Administrator\Desktop\question\Man-With-Question-04.png"/>
          <p:cNvSpPr>
            <a:spLocks noChangeAspect="1" noChangeArrowheads="1"/>
          </p:cNvSpPr>
          <p:nvPr/>
        </p:nvSpPr>
        <p:spPr bwMode="auto">
          <a:xfrm>
            <a:off x="-8191500" y="-10858500"/>
            <a:ext cx="28575000" cy="285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7" name="Rectangle 6"/>
          <p:cNvSpPr/>
          <p:nvPr/>
        </p:nvSpPr>
        <p:spPr>
          <a:xfrm>
            <a:off x="6178" y="5520294"/>
            <a:ext cx="984422" cy="1337705"/>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Slide Number Placeholder 3"/>
          <p:cNvSpPr>
            <a:spLocks noGrp="1"/>
          </p:cNvSpPr>
          <p:nvPr>
            <p:ph type="sldNum" sz="quarter" idx="12"/>
          </p:nvPr>
        </p:nvSpPr>
        <p:spPr/>
        <p:txBody>
          <a:bodyPr/>
          <a:lstStyle/>
          <a:p>
            <a:pPr>
              <a:defRPr/>
            </a:pPr>
            <a:fld id="{92C7EDED-FD01-4882-8C38-0F67FADC41ED}" type="slidenum">
              <a:rPr lang="en-US" altLang="en-US" smtClean="0"/>
            </a:fld>
            <a:endParaRPr lang="en-US"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noChangeArrowheads="1"/>
          </p:cNvSpPr>
          <p:nvPr>
            <p:ph type="subTitle" idx="1"/>
          </p:nvPr>
        </p:nvSpPr>
        <p:spPr>
          <a:xfrm>
            <a:off x="533558" y="304800"/>
            <a:ext cx="10591800" cy="1261884"/>
          </a:xfrm>
        </p:spPr>
        <p:txBody>
          <a:bodyPr wrap="square">
            <a:spAutoFit/>
          </a:bodyPr>
          <a:lstStyle/>
          <a:p>
            <a:pPr algn="just" eaLnBrk="0" fontAlgn="base" hangingPunct="0">
              <a:lnSpc>
                <a:spcPct val="100000"/>
              </a:lnSpc>
              <a:spcBef>
                <a:spcPts val="1200"/>
              </a:spcBef>
              <a:spcAft>
                <a:spcPts val="1200"/>
              </a:spcAft>
            </a:pPr>
            <a:r>
              <a:rPr lang="en-US" sz="2800" b="1">
                <a:latin typeface="Times New Roman" panose="02020603050405020304" pitchFamily="18" charset="0"/>
                <a:ea typeface="Times New Roman" panose="02020603050405020304" pitchFamily="18" charset="0"/>
                <a:cs typeface="Times New Roman" panose="02020603050405020304" pitchFamily="18" charset="0"/>
              </a:rPr>
              <a:t>Về xử lí:</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lnSpc>
                <a:spcPct val="100000"/>
              </a:lnSpc>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Máy </a:t>
            </a:r>
            <a:r>
              <a:rPr lang="en-US" sz="2800">
                <a:latin typeface="Times New Roman" panose="02020603050405020304" pitchFamily="18" charset="0"/>
                <a:ea typeface="Times New Roman" panose="02020603050405020304" pitchFamily="18" charset="0"/>
                <a:cs typeface="Times New Roman" panose="02020603050405020304" pitchFamily="18" charset="0"/>
              </a:rPr>
              <a:t>tính xử lí thông tin với tốc độ nhanh và chính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xác.</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603" name="Picture 4" descr="C:\Users\Administrator\Desktop\question\Man-With-Question-04.png"/>
          <p:cNvSpPr>
            <a:spLocks noChangeAspect="1" noChangeArrowheads="1"/>
          </p:cNvSpPr>
          <p:nvPr/>
        </p:nvSpPr>
        <p:spPr bwMode="auto">
          <a:xfrm>
            <a:off x="-8191500" y="-10858500"/>
            <a:ext cx="28575000" cy="285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7" name="Rectangle 6"/>
          <p:cNvSpPr/>
          <p:nvPr/>
        </p:nvSpPr>
        <p:spPr>
          <a:xfrm>
            <a:off x="6178" y="5520294"/>
            <a:ext cx="984422" cy="1337705"/>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Slide Number Placeholder 3"/>
          <p:cNvSpPr>
            <a:spLocks noGrp="1"/>
          </p:cNvSpPr>
          <p:nvPr>
            <p:ph type="sldNum" sz="quarter" idx="12"/>
          </p:nvPr>
        </p:nvSpPr>
        <p:spPr/>
        <p:txBody>
          <a:bodyPr/>
          <a:lstStyle/>
          <a:p>
            <a:pPr>
              <a:defRPr/>
            </a:pPr>
            <a:fld id="{92C7EDED-FD01-4882-8C38-0F67FADC41ED}" type="slidenum">
              <a:rPr lang="en-US" altLang="en-US" smtClean="0"/>
            </a:fld>
            <a:endParaRPr lang="en-US"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noChangeArrowheads="1"/>
          </p:cNvSpPr>
          <p:nvPr>
            <p:ph idx="1"/>
          </p:nvPr>
        </p:nvSpPr>
        <p:spPr>
          <a:xfrm>
            <a:off x="609600" y="381000"/>
            <a:ext cx="10744200" cy="2862322"/>
          </a:xfrm>
        </p:spPr>
        <p:txBody>
          <a:bodyPr wrap="square">
            <a:spAutoFit/>
          </a:bodyPr>
          <a:lstStyle/>
          <a:p>
            <a:pPr marL="0" indent="0" algn="just" eaLnBrk="0" fontAlgn="base" hangingPunct="0">
              <a:lnSpc>
                <a:spcPct val="100000"/>
              </a:lnSpc>
              <a:spcBef>
                <a:spcPts val="1200"/>
              </a:spcBef>
              <a:spcAft>
                <a:spcPts val="1200"/>
              </a:spcAft>
              <a:buNone/>
            </a:pPr>
            <a:r>
              <a:rPr lang="en-US" b="1">
                <a:latin typeface="Times New Roman" panose="02020603050405020304" pitchFamily="18" charset="0"/>
                <a:ea typeface="Times New Roman" panose="02020603050405020304" pitchFamily="18" charset="0"/>
                <a:cs typeface="Times New Roman" panose="02020603050405020304" pitchFamily="18" charset="0"/>
              </a:rPr>
              <a:t>Về truyền </a:t>
            </a:r>
            <a:r>
              <a:rPr lang="en-US" b="1" smtClean="0">
                <a:latin typeface="Times New Roman" panose="02020603050405020304" pitchFamily="18" charset="0"/>
                <a:ea typeface="Times New Roman" panose="02020603050405020304" pitchFamily="18" charset="0"/>
                <a:cs typeface="Times New Roman" panose="02020603050405020304" pitchFamily="18" charset="0"/>
              </a:rPr>
              <a:t>thông: </a:t>
            </a:r>
            <a:endParaRPr lang="en-US" b="1">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ts val="1200"/>
              </a:spcBef>
              <a:spcAft>
                <a:spcPts val="1200"/>
              </a:spcAft>
              <a:buNone/>
            </a:pPr>
            <a:r>
              <a:rPr lang="en-US">
                <a:latin typeface="Times New Roman" panose="02020603050405020304" pitchFamily="18" charset="0"/>
                <a:ea typeface="Times New Roman" panose="02020603050405020304" pitchFamily="18" charset="0"/>
                <a:cs typeface="Times New Roman" panose="02020603050405020304" pitchFamily="18" charset="0"/>
              </a:rPr>
              <a:t>- Xem phim qua Internet, tương tác với nhau qua mạng xã hội “một cách tức thời”. </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eaLnBrk="0" fontAlgn="base" hangingPunct="0">
              <a:lnSpc>
                <a:spcPct val="100000"/>
              </a:lnSpc>
              <a:spcBef>
                <a:spcPts val="1200"/>
              </a:spcBef>
              <a:spcAft>
                <a:spcPts val="1200"/>
              </a:spcAft>
              <a:buNone/>
            </a:pPr>
            <a:r>
              <a:rPr lang="en-US">
                <a:latin typeface="Times New Roman" panose="02020603050405020304" pitchFamily="18" charset="0"/>
                <a:ea typeface="Times New Roman" panose="02020603050405020304" pitchFamily="18" charset="0"/>
                <a:cs typeface="Times New Roman" panose="02020603050405020304" pitchFamily="18" charset="0"/>
              </a:rPr>
              <a:t>- Các gia đình có thể sở hữu các đường cáp quang với tốc dộ vài chục Mb/s, tương đương với vài triệu kí tự một </a:t>
            </a:r>
            <a:r>
              <a:rPr lang="en-US" smtClean="0">
                <a:latin typeface="Times New Roman" panose="02020603050405020304" pitchFamily="18" charset="0"/>
                <a:ea typeface="Times New Roman" panose="02020603050405020304" pitchFamily="18" charset="0"/>
                <a:cs typeface="Times New Roman" panose="02020603050405020304" pitchFamily="18" charset="0"/>
              </a:rPr>
              <a:t>giây</a:t>
            </a:r>
            <a:endParaRPr lang="en-US">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arn(inVertical)">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barn(inVertical)">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barn(inVertical)">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noChangeArrowheads="1"/>
          </p:cNvSpPr>
          <p:nvPr>
            <p:ph idx="1"/>
          </p:nvPr>
        </p:nvSpPr>
        <p:spPr>
          <a:xfrm>
            <a:off x="619836" y="1143000"/>
            <a:ext cx="10744200" cy="4339650"/>
          </a:xfrm>
        </p:spPr>
        <p:txBody>
          <a:bodyPr wrap="square">
            <a:spAutoFit/>
          </a:bodyPr>
          <a:lstStyle/>
          <a:p>
            <a:pPr marL="0" indent="0" algn="just" eaLnBrk="0" fontAlgn="base" hangingPunct="0">
              <a:lnSpc>
                <a:spcPct val="100000"/>
              </a:lnSpc>
              <a:spcBef>
                <a:spcPts val="1200"/>
              </a:spcBef>
              <a:spcAft>
                <a:spcPts val="1200"/>
              </a:spcAft>
              <a:buNone/>
            </a:pPr>
            <a:r>
              <a:rPr lang="en-US"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Ưu điểm của thiết bị số:</a:t>
            </a:r>
            <a:endParaRPr lang="en-US"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marL="0" algn="just" eaLnBrk="0" fontAlgn="base" hangingPunct="0">
              <a:lnSpc>
                <a:spcPct val="100000"/>
              </a:lnSpc>
              <a:spcBef>
                <a:spcPts val="1200"/>
              </a:spcBef>
              <a:spcAft>
                <a:spcPts val="1200"/>
              </a:spcAft>
            </a:pPr>
            <a:r>
              <a:rPr lang="en-US">
                <a:latin typeface="Times New Roman" panose="02020603050405020304" pitchFamily="18" charset="0"/>
                <a:ea typeface="Times New Roman" panose="02020603050405020304" pitchFamily="18" charset="0"/>
                <a:cs typeface="Times New Roman" panose="02020603050405020304" pitchFamily="18" charset="0"/>
              </a:rPr>
              <a:t>Giúp xử lí thông tin với năng suất rất cao và ổn định</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pPr marL="0" algn="just" eaLnBrk="0" fontAlgn="base" hangingPunct="0">
              <a:lnSpc>
                <a:spcPct val="100000"/>
              </a:lnSpc>
              <a:spcBef>
                <a:spcPts val="1200"/>
              </a:spcBef>
              <a:spcAft>
                <a:spcPts val="1200"/>
              </a:spcAft>
            </a:pPr>
            <a:r>
              <a:rPr lang="en-US">
                <a:latin typeface="Times New Roman" panose="02020603050405020304" pitchFamily="18" charset="0"/>
                <a:ea typeface="Times New Roman" panose="02020603050405020304" pitchFamily="18" charset="0"/>
                <a:cs typeface="Times New Roman" panose="02020603050405020304" pitchFamily="18" charset="0"/>
              </a:rPr>
              <a:t>Có khả năng lưu trữ với dung lượng lớn, giá thành rẻ, tìm kiếm nhanh và dễ dàng.</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pPr marL="0" algn="just" eaLnBrk="0" fontAlgn="base" hangingPunct="0">
              <a:lnSpc>
                <a:spcPct val="100000"/>
              </a:lnSpc>
              <a:spcBef>
                <a:spcPts val="1200"/>
              </a:spcBef>
              <a:spcAft>
                <a:spcPts val="1200"/>
              </a:spcAft>
            </a:pPr>
            <a:r>
              <a:rPr lang="en-US">
                <a:latin typeface="Times New Roman" panose="02020603050405020304" pitchFamily="18" charset="0"/>
                <a:ea typeface="Times New Roman" panose="02020603050405020304" pitchFamily="18" charset="0"/>
                <a:cs typeface="Times New Roman" panose="02020603050405020304" pitchFamily="18" charset="0"/>
              </a:rPr>
              <a:t>Có khả năng truyền tin với tốc độ rất lớn</a:t>
            </a:r>
            <a:endParaRPr lang="en-US">
              <a:latin typeface="Times New Roman" panose="02020603050405020304" pitchFamily="18" charset="0"/>
              <a:ea typeface="Times New Roman" panose="02020603050405020304" pitchFamily="18" charset="0"/>
              <a:cs typeface="Times New Roman" panose="02020603050405020304" pitchFamily="18" charset="0"/>
            </a:endParaRPr>
          </a:p>
          <a:p>
            <a:pPr marL="0" algn="just" eaLnBrk="0" fontAlgn="base" hangingPunct="0">
              <a:lnSpc>
                <a:spcPct val="100000"/>
              </a:lnSpc>
              <a:spcBef>
                <a:spcPts val="1200"/>
              </a:spcBef>
              <a:spcAft>
                <a:spcPts val="1200"/>
              </a:spcAft>
            </a:pPr>
            <a:r>
              <a:rPr lang="en-US">
                <a:latin typeface="Times New Roman" panose="02020603050405020304" pitchFamily="18" charset="0"/>
                <a:ea typeface="Times New Roman" panose="02020603050405020304" pitchFamily="18" charset="0"/>
                <a:cs typeface="Times New Roman" panose="02020603050405020304" pitchFamily="18" charset="0"/>
              </a:rPr>
              <a:t>Giúp thực hiện tự động, chính xác, chi phí thấp và tiện lợi hơn một số việc.</a:t>
            </a:r>
            <a:endParaRPr lang="en-US">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arn(inVertical)">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barn(inVertical)">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barn(inVertical)">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barn(inVertical)">
                                      <p:cBhvr>
                                        <p:cTn id="22" dur="500"/>
                                        <p:tgtEl>
                                          <p:spTgt spid="27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650">
                                            <p:txEl>
                                              <p:pRg st="4" end="4"/>
                                            </p:txEl>
                                          </p:spTgt>
                                        </p:tgtEl>
                                        <p:attrNameLst>
                                          <p:attrName>style.visibility</p:attrName>
                                        </p:attrNameLst>
                                      </p:cBhvr>
                                      <p:to>
                                        <p:strVal val="visible"/>
                                      </p:to>
                                    </p:set>
                                    <p:animEffect transition="in" filter="barn(inVertical)">
                                      <p:cBhvr>
                                        <p:cTn id="27" dur="500"/>
                                        <p:tgtEl>
                                          <p:spTgt spid="27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p:cNvSpPr>
            <a:spLocks noChangeArrowheads="1"/>
          </p:cNvSpPr>
          <p:nvPr/>
        </p:nvSpPr>
        <p:spPr bwMode="auto">
          <a:xfrm>
            <a:off x="600882" y="1292743"/>
            <a:ext cx="11057718" cy="367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spcBef>
                <a:spcPts val="600"/>
              </a:spcBef>
              <a:spcAft>
                <a:spcPts val="600"/>
              </a:spcAft>
            </a:pPr>
            <a:r>
              <a:rPr lang="en-US" sz="2800" i="1">
                <a:solidFill>
                  <a:schemeClr val="accent2">
                    <a:lumMod val="75000"/>
                  </a:schemeClr>
                </a:solidFill>
                <a:latin typeface="Times New Roman" panose="02020603050405020304" pitchFamily="18" charset="0"/>
                <a:cs typeface="Times New Roman" panose="02020603050405020304" pitchFamily="18" charset="0"/>
              </a:rPr>
              <a:t>a) Quá trình xử lí thông tin</a:t>
            </a:r>
            <a:endParaRPr lang="en-US" sz="2800">
              <a:solidFill>
                <a:schemeClr val="accent2">
                  <a:lumMod val="75000"/>
                </a:schemeClr>
              </a:solidFill>
              <a:latin typeface="Times New Roman" panose="02020603050405020304" pitchFamily="18" charset="0"/>
              <a:cs typeface="Times New Roman" panose="02020603050405020304" pitchFamily="18" charset="0"/>
            </a:endParaRPr>
          </a:p>
          <a:p>
            <a:pPr marL="0" indent="0">
              <a:spcBef>
                <a:spcPts val="600"/>
              </a:spcBef>
              <a:spcAft>
                <a:spcPts val="600"/>
              </a:spcAft>
            </a:pPr>
            <a:r>
              <a:rPr lang="en-US" sz="2800" b="0">
                <a:latin typeface="Times New Roman" panose="02020603050405020304" pitchFamily="18" charset="0"/>
                <a:cs typeface="Times New Roman" panose="02020603050405020304" pitchFamily="18" charset="0"/>
              </a:rPr>
              <a:t>- Thông tin là tất cả những gì mang lại cho chúng ta hiểu biết.</a:t>
            </a:r>
            <a:endParaRPr lang="en-US" sz="2800" b="0">
              <a:latin typeface="Times New Roman" panose="02020603050405020304" pitchFamily="18" charset="0"/>
              <a:cs typeface="Times New Roman" panose="02020603050405020304" pitchFamily="18" charset="0"/>
            </a:endParaRPr>
          </a:p>
        </p:txBody>
      </p:sp>
      <p:pic>
        <p:nvPicPr>
          <p:cNvPr id="20" name="Picture 13" descr="DISK_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82511" y="5551382"/>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BIEUD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5" y="2846387"/>
            <a:ext cx="51435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438" y="1673743"/>
            <a:ext cx="31067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9"/>
          <p:cNvGrpSpPr/>
          <p:nvPr/>
        </p:nvGrpSpPr>
        <p:grpSpPr bwMode="auto">
          <a:xfrm>
            <a:off x="8861451" y="476595"/>
            <a:ext cx="3179763" cy="6340475"/>
            <a:chOff x="3075" y="570"/>
            <a:chExt cx="2003" cy="3994"/>
          </a:xfrm>
        </p:grpSpPr>
        <p:sp>
          <p:nvSpPr>
            <p:cNvPr id="19466" name="Text Box 20"/>
            <p:cNvSpPr txBox="1">
              <a:spLocks noChangeArrowheads="1"/>
            </p:cNvSpPr>
            <p:nvPr/>
          </p:nvSpPr>
          <p:spPr bwMode="auto">
            <a:xfrm>
              <a:off x="3075" y="570"/>
              <a:ext cx="1968" cy="3994"/>
            </a:xfrm>
            <a:prstGeom prst="rect">
              <a:avLst/>
            </a:prstGeom>
            <a:solidFill>
              <a:schemeClr val="tx1"/>
            </a:solidFill>
            <a:ln w="127000">
              <a:solidFill>
                <a:srgbClr val="3366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a:latin typeface="Times New Roman" panose="02020603050405020304" pitchFamily="18" charset="0"/>
                <a:cs typeface="Times New Roman" panose="02020603050405020304" pitchFamily="18" charset="0"/>
              </a:endParaRPr>
            </a:p>
          </p:txBody>
        </p:sp>
        <p:pic>
          <p:nvPicPr>
            <p:cNvPr id="1946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 y="651"/>
              <a:ext cx="187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 Box 27"/>
            <p:cNvSpPr txBox="1">
              <a:spLocks noChangeArrowheads="1"/>
            </p:cNvSpPr>
            <p:nvPr/>
          </p:nvSpPr>
          <p:spPr bwMode="auto">
            <a:xfrm>
              <a:off x="3216" y="2208"/>
              <a:ext cx="1824"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vi-VN" altLang="en-US" sz="2800">
                  <a:solidFill>
                    <a:srgbClr val="FF0066"/>
                  </a:solidFill>
                  <a:latin typeface="Times New Roman" panose="02020603050405020304" pitchFamily="18" charset="0"/>
                  <a:cs typeface="Times New Roman" panose="02020603050405020304" pitchFamily="18" charset="0"/>
                </a:rPr>
                <a:t>Nhiều sao thì nắng</a:t>
              </a:r>
              <a:endParaRPr lang="vi-VN" altLang="en-US" sz="2800">
                <a:solidFill>
                  <a:srgbClr val="FF0066"/>
                </a:solidFill>
                <a:latin typeface="Times New Roman" panose="02020603050405020304" pitchFamily="18" charset="0"/>
                <a:cs typeface="Times New Roman" panose="02020603050405020304" pitchFamily="18" charset="0"/>
              </a:endParaRPr>
            </a:p>
            <a:p>
              <a:pPr eaLnBrk="1" hangingPunct="1">
                <a:spcBef>
                  <a:spcPct val="50000"/>
                </a:spcBef>
              </a:pPr>
              <a:r>
                <a:rPr lang="vi-VN" altLang="en-US" sz="2800">
                  <a:solidFill>
                    <a:srgbClr val="FF0066"/>
                  </a:solidFill>
                  <a:latin typeface="Times New Roman" panose="02020603050405020304" pitchFamily="18" charset="0"/>
                  <a:cs typeface="Times New Roman" panose="02020603050405020304" pitchFamily="18" charset="0"/>
                </a:rPr>
                <a:t>Vắng sao thì mưa.</a:t>
              </a:r>
              <a:endParaRPr lang="en-US" altLang="en-US" sz="2800">
                <a:solidFill>
                  <a:srgbClr val="FF0066"/>
                </a:solidFill>
                <a:latin typeface="Times New Roman" panose="02020603050405020304" pitchFamily="18" charset="0"/>
                <a:cs typeface="Times New Roman" panose="02020603050405020304" pitchFamily="18" charset="0"/>
              </a:endParaRPr>
            </a:p>
          </p:txBody>
        </p:sp>
      </p:grpSp>
      <p:pic>
        <p:nvPicPr>
          <p:cNvPr id="2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13" y="1069457"/>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
          <p:cNvSpPr txBox="1">
            <a:spLocks noChangeArrowheads="1"/>
          </p:cNvSpPr>
          <p:nvPr/>
        </p:nvSpPr>
        <p:spPr bwMode="auto">
          <a:xfrm>
            <a:off x="600882" y="148846"/>
            <a:ext cx="8726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vi-VN" altLang="en-US" sz="3600">
                <a:solidFill>
                  <a:srgbClr val="0070C0"/>
                </a:solidFill>
                <a:latin typeface="Times New Roman" panose="02020603050405020304" pitchFamily="18" charset="0"/>
                <a:cs typeface="Times New Roman" panose="02020603050405020304" pitchFamily="18" charset="0"/>
              </a:rPr>
              <a:t>1. </a:t>
            </a:r>
            <a:r>
              <a:rPr lang="en-US" altLang="en-US" sz="3600" smtClean="0">
                <a:solidFill>
                  <a:srgbClr val="0070C0"/>
                </a:solidFill>
                <a:latin typeface="Times New Roman" panose="02020603050405020304" pitchFamily="18" charset="0"/>
                <a:cs typeface="Times New Roman" panose="02020603050405020304" pitchFamily="18" charset="0"/>
              </a:rPr>
              <a:t>T</a:t>
            </a:r>
            <a:r>
              <a:rPr lang="vi-VN" altLang="en-US" sz="3600" smtClean="0">
                <a:solidFill>
                  <a:srgbClr val="0070C0"/>
                </a:solidFill>
                <a:latin typeface="Times New Roman" panose="02020603050405020304" pitchFamily="18" charset="0"/>
                <a:cs typeface="Times New Roman" panose="02020603050405020304" pitchFamily="18" charset="0"/>
              </a:rPr>
              <a:t>hông </a:t>
            </a:r>
            <a:r>
              <a:rPr lang="vi-VN" altLang="en-US" sz="3600">
                <a:solidFill>
                  <a:srgbClr val="0070C0"/>
                </a:solidFill>
                <a:latin typeface="Times New Roman" panose="02020603050405020304" pitchFamily="18" charset="0"/>
                <a:cs typeface="Times New Roman" panose="02020603050405020304" pitchFamily="18" charset="0"/>
              </a:rPr>
              <a:t>tin và dữ liệu</a:t>
            </a:r>
            <a:endParaRPr lang="en-US" altLang="en-US" sz="3600">
              <a:solidFill>
                <a:srgbClr val="0070C0"/>
              </a:solidFill>
              <a:latin typeface="Times New Roman" panose="02020603050405020304" pitchFamily="18" charset="0"/>
              <a:cs typeface="Times New Roman" panose="02020603050405020304" pitchFamily="18" charset="0"/>
            </a:endParaRPr>
          </a:p>
        </p:txBody>
      </p:sp>
      <p:pic>
        <p:nvPicPr>
          <p:cNvPr id="13" name="Picture 12"/>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1390" t="34877" r="17684" b="48121"/>
          <a:stretch>
            <a:fillRect/>
          </a:stretch>
        </p:blipFill>
        <p:spPr bwMode="auto">
          <a:xfrm>
            <a:off x="3204302" y="3735574"/>
            <a:ext cx="5280660" cy="2473155"/>
          </a:xfrm>
          <a:prstGeom prst="rect">
            <a:avLst/>
          </a:prstGeom>
          <a:ln>
            <a:noFill/>
          </a:ln>
        </p:spPr>
      </p:pic>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
        <p:nvSpPr>
          <p:cNvPr id="2" name="Rectangle 1"/>
          <p:cNvSpPr/>
          <p:nvPr/>
        </p:nvSpPr>
        <p:spPr>
          <a:xfrm>
            <a:off x="679689" y="2760149"/>
            <a:ext cx="10978911" cy="954107"/>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=&gt; Như vậy thông tin gắn với quá trình nhận thức. Máy tính chỉ là công cụ hỗ trợ cho con người trong quá trình nhận thức</a:t>
            </a:r>
            <a:endParaRPr lang="en-US" sz="2800" i="1">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16" fill="hold" nodeType="click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500"/>
                            </p:stCondLst>
                            <p:childTnLst>
                              <p:par>
                                <p:cTn id="23" presetID="5"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par>
                                <p:cTn id="41" presetID="16" presetClass="exit" presetSubtype="21" fill="hold" nodeType="withEffect">
                                  <p:stCondLst>
                                    <p:cond delay="0"/>
                                  </p:stCondLst>
                                  <p:childTnLst>
                                    <p:animEffect transition="out" filter="barn(inVertical)">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xit" presetSubtype="21" fill="hold" nodeType="withEffect">
                                  <p:stCondLst>
                                    <p:cond delay="0"/>
                                  </p:stCondLst>
                                  <p:childTnLst>
                                    <p:animEffect transition="out" filter="barn(inVertical)">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8" descr="C:\Users\Administrator\Desktop\question\faq.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48999" y="5943600"/>
            <a:ext cx="1110343" cy="7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4579" y="150290"/>
            <a:ext cx="11834763" cy="1692771"/>
          </a:xfrm>
          <a:prstGeom prst="rect">
            <a:avLst/>
          </a:prstGeom>
        </p:spPr>
        <p:txBody>
          <a:bodyPr wrap="square">
            <a:spAutoFit/>
          </a:bodyPr>
          <a:lstStyle/>
          <a:p>
            <a:pPr marL="0" marR="0" algn="just">
              <a:spcBef>
                <a:spcPts val="600"/>
              </a:spcBef>
              <a:spcAft>
                <a:spcPts val="600"/>
              </a:spcAft>
            </a:pPr>
            <a:r>
              <a:rPr lang="en-US" sz="28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Quá trình xử lí thông tin của máy tính gồm các bước sau:</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0" marR="0" algn="just">
              <a:spcBef>
                <a:spcPts val="600"/>
              </a:spcBef>
              <a:spcAft>
                <a:spcPts val="600"/>
              </a:spcAft>
            </a:pPr>
            <a:r>
              <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Bước 1. </a:t>
            </a:r>
            <a:r>
              <a:rPr lang="en-US" sz="2800" i="1">
                <a:latin typeface="Times New Roman" panose="02020603050405020304" pitchFamily="18" charset="0"/>
                <a:ea typeface="Times New Roman" panose="02020603050405020304" pitchFamily="18" charset="0"/>
                <a:cs typeface="Times New Roman" panose="02020603050405020304" pitchFamily="18" charset="0"/>
              </a:rPr>
              <a:t>Tiếp nhận dữ liệu: </a:t>
            </a:r>
            <a:r>
              <a:rPr lang="en-US" sz="2800" b="0">
                <a:latin typeface="Times New Roman" panose="02020603050405020304" pitchFamily="18" charset="0"/>
                <a:ea typeface="Times New Roman" panose="02020603050405020304" pitchFamily="18" charset="0"/>
                <a:cs typeface="Times New Roman" panose="02020603050405020304" pitchFamily="18" charset="0"/>
              </a:rPr>
              <a:t>Máy tính </a:t>
            </a:r>
            <a:r>
              <a:rPr lang="en-US" sz="2800" b="0" smtClean="0">
                <a:latin typeface="Times New Roman" panose="02020603050405020304" pitchFamily="18" charset="0"/>
                <a:ea typeface="Times New Roman" panose="02020603050405020304" pitchFamily="18" charset="0"/>
                <a:cs typeface="Times New Roman" panose="02020603050405020304" pitchFamily="18" charset="0"/>
              </a:rPr>
              <a:t>tiếp nhận </a:t>
            </a:r>
            <a:r>
              <a:rPr lang="en-US" sz="2800" b="0">
                <a:latin typeface="Times New Roman" panose="02020603050405020304" pitchFamily="18" charset="0"/>
                <a:ea typeface="Times New Roman" panose="02020603050405020304" pitchFamily="18" charset="0"/>
                <a:cs typeface="Times New Roman" panose="02020603050405020304" pitchFamily="18" charset="0"/>
              </a:rPr>
              <a:t>dữ liệu thường theo hai cách:</a:t>
            </a:r>
            <a:endParaRPr lang="en-US" sz="2800" b="0">
              <a:latin typeface="Times New Roman" panose="02020603050405020304" pitchFamily="18" charset="0"/>
              <a:ea typeface="Times New Roman" panose="02020603050405020304" pitchFamily="18" charset="0"/>
              <a:cs typeface="Arial" panose="020B0604020202020204" pitchFamily="34" charset="0"/>
            </a:endParaRPr>
          </a:p>
          <a:p>
            <a:pPr marL="0" marR="0" algn="just">
              <a:spcBef>
                <a:spcPts val="600"/>
              </a:spcBef>
              <a:spcAft>
                <a:spcPts val="600"/>
              </a:spcAft>
            </a:pPr>
            <a:r>
              <a:rPr lang="en-US" sz="2800" b="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Cách 1. </a:t>
            </a:r>
            <a:r>
              <a:rPr lang="en-US" sz="2800" b="0">
                <a:latin typeface="Times New Roman" panose="02020603050405020304" pitchFamily="18" charset="0"/>
                <a:ea typeface="Times New Roman" panose="02020603050405020304" pitchFamily="18" charset="0"/>
                <a:cs typeface="Times New Roman" panose="02020603050405020304" pitchFamily="18" charset="0"/>
              </a:rPr>
              <a:t>Từ thiết </a:t>
            </a:r>
            <a:r>
              <a:rPr lang="en-US" sz="2800" b="0" smtClean="0">
                <a:latin typeface="Times New Roman" panose="02020603050405020304" pitchFamily="18" charset="0"/>
                <a:ea typeface="Times New Roman" panose="02020603050405020304" pitchFamily="18" charset="0"/>
                <a:cs typeface="Times New Roman" panose="02020603050405020304" pitchFamily="18" charset="0"/>
              </a:rPr>
              <a:t>bị</a:t>
            </a:r>
            <a:endParaRPr lang="en-US" sz="2800" b="0">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3" name="Picture 2"/>
          <p:cNvPicPr>
            <a:picLocks noChangeAspect="1"/>
          </p:cNvPicPr>
          <p:nvPr/>
        </p:nvPicPr>
        <p:blipFill>
          <a:blip r:embed="rId2"/>
          <a:stretch>
            <a:fillRect/>
          </a:stretch>
        </p:blipFill>
        <p:spPr>
          <a:xfrm>
            <a:off x="6547757" y="4593431"/>
            <a:ext cx="3695700" cy="2095500"/>
          </a:xfrm>
          <a:prstGeom prst="rect">
            <a:avLst/>
          </a:prstGeom>
        </p:spPr>
      </p:pic>
      <p:pic>
        <p:nvPicPr>
          <p:cNvPr id="4" name="Picture 3"/>
          <p:cNvPicPr>
            <a:picLocks noChangeAspect="1"/>
          </p:cNvPicPr>
          <p:nvPr/>
        </p:nvPicPr>
        <p:blipFill>
          <a:blip r:embed="rId3"/>
          <a:stretch>
            <a:fillRect/>
          </a:stretch>
        </p:blipFill>
        <p:spPr>
          <a:xfrm>
            <a:off x="800240" y="2039980"/>
            <a:ext cx="3429000" cy="2247900"/>
          </a:xfrm>
          <a:prstGeom prst="rect">
            <a:avLst/>
          </a:prstGeom>
        </p:spPr>
      </p:pic>
      <p:pic>
        <p:nvPicPr>
          <p:cNvPr id="6" name="Picture 5"/>
          <p:cNvPicPr>
            <a:picLocks noChangeAspect="1"/>
          </p:cNvPicPr>
          <p:nvPr/>
        </p:nvPicPr>
        <p:blipFill>
          <a:blip r:embed="rId4"/>
          <a:stretch>
            <a:fillRect/>
          </a:stretch>
        </p:blipFill>
        <p:spPr>
          <a:xfrm>
            <a:off x="8277225" y="2006836"/>
            <a:ext cx="3409950" cy="2281043"/>
          </a:xfrm>
          <a:prstGeom prst="rect">
            <a:avLst/>
          </a:prstGeom>
        </p:spPr>
      </p:pic>
      <p:pic>
        <p:nvPicPr>
          <p:cNvPr id="7" name="Picture 6"/>
          <p:cNvPicPr>
            <a:picLocks noChangeAspect="1"/>
          </p:cNvPicPr>
          <p:nvPr/>
        </p:nvPicPr>
        <p:blipFill>
          <a:blip r:embed="rId5"/>
          <a:stretch>
            <a:fillRect/>
          </a:stretch>
        </p:blipFill>
        <p:spPr>
          <a:xfrm>
            <a:off x="4562545" y="2039979"/>
            <a:ext cx="3381375" cy="2193473"/>
          </a:xfrm>
          <a:prstGeom prst="rect">
            <a:avLst/>
          </a:prstGeom>
        </p:spPr>
      </p:pic>
      <p:sp>
        <p:nvSpPr>
          <p:cNvPr id="8" name="Rectangle 7"/>
          <p:cNvSpPr/>
          <p:nvPr/>
        </p:nvSpPr>
        <p:spPr>
          <a:xfrm>
            <a:off x="324579" y="5431379"/>
            <a:ext cx="6223178" cy="523220"/>
          </a:xfrm>
          <a:prstGeom prst="rect">
            <a:avLst/>
          </a:prstGeom>
        </p:spPr>
        <p:txBody>
          <a:bodyPr wrap="none">
            <a:spAutoFit/>
          </a:bodyPr>
          <a:lstStyle/>
          <a:p>
            <a:pPr marL="0" marR="0" algn="just">
              <a:spcBef>
                <a:spcPts val="600"/>
              </a:spcBef>
              <a:spcAft>
                <a:spcPts val="600"/>
              </a:spcAft>
            </a:pPr>
            <a:r>
              <a:rPr lang="en-US" sz="2800" b="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Cách 2. </a:t>
            </a:r>
            <a:r>
              <a:rPr lang="en-US" sz="2800" b="0">
                <a:latin typeface="Times New Roman" panose="02020603050405020304" pitchFamily="18" charset="0"/>
                <a:ea typeface="Times New Roman" panose="02020603050405020304" pitchFamily="18" charset="0"/>
                <a:cs typeface="Times New Roman" panose="02020603050405020304" pitchFamily="18" charset="0"/>
              </a:rPr>
              <a:t>Từ bàn phím do con người nhập</a:t>
            </a:r>
            <a:endParaRPr lang="en-US" sz="2800" b="0">
              <a:latin typeface="Times New Roman" panose="02020603050405020304" pitchFamily="18" charset="0"/>
              <a:ea typeface="Times New Roman" panose="02020603050405020304" pitchFamily="18" charset="0"/>
              <a:cs typeface="Arial" panose="020B0604020202020204" pitchFamily="3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4343400" cy="4001095"/>
          </a:xfrm>
          <a:prstGeom prst="rect">
            <a:avLst/>
          </a:prstGeom>
        </p:spPr>
        <p:txBody>
          <a:bodyPr wrap="square">
            <a:spAutoFit/>
          </a:bodyPr>
          <a:lstStyle/>
          <a:p>
            <a:pPr marL="0" marR="0" algn="just">
              <a:spcBef>
                <a:spcPts val="600"/>
              </a:spcBef>
              <a:spcAft>
                <a:spcPts val="600"/>
              </a:spcAft>
            </a:pPr>
            <a:r>
              <a:rPr lang="en-US" sz="260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Bước 2. </a:t>
            </a:r>
            <a:r>
              <a:rPr lang="en-US" sz="2600" i="1">
                <a:latin typeface="Times New Roman" panose="02020603050405020304" pitchFamily="18" charset="0"/>
                <a:ea typeface="Times New Roman" panose="02020603050405020304" pitchFamily="18" charset="0"/>
                <a:cs typeface="Times New Roman" panose="02020603050405020304" pitchFamily="18" charset="0"/>
              </a:rPr>
              <a:t>Xử lí dữ liệu: </a:t>
            </a:r>
            <a:r>
              <a:rPr lang="en-US" sz="2600" b="0">
                <a:latin typeface="Times New Roman" panose="02020603050405020304" pitchFamily="18" charset="0"/>
                <a:ea typeface="Times New Roman" panose="02020603050405020304" pitchFamily="18" charset="0"/>
                <a:cs typeface="Times New Roman" panose="02020603050405020304" pitchFamily="18" charset="0"/>
              </a:rPr>
              <a:t>Biến đổi dữ liệu trong bộ nhớ máy tính để tạo ra dữ liệu mới</a:t>
            </a:r>
            <a:r>
              <a:rPr lang="en-US" sz="2600" b="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US" sz="2600" b="0" smtClean="0">
                <a:latin typeface="Times New Roman" panose="02020603050405020304" pitchFamily="18" charset="0"/>
                <a:ea typeface="Times New Roman" panose="02020603050405020304" pitchFamily="18" charset="0"/>
                <a:cs typeface="Times New Roman" panose="02020603050405020304" pitchFamily="18" charset="0"/>
              </a:rPr>
              <a:t>Dữ liệu vào: nhiệt độ trung bình của nhiều năm</a:t>
            </a:r>
            <a:endParaRPr lang="en-US" sz="2600" b="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US" sz="2600" b="0" smtClean="0">
                <a:latin typeface="Times New Roman" panose="02020603050405020304" pitchFamily="18" charset="0"/>
                <a:ea typeface="Times New Roman" panose="02020603050405020304" pitchFamily="18" charset="0"/>
                <a:cs typeface="Times New Roman" panose="02020603050405020304" pitchFamily="18" charset="0"/>
              </a:rPr>
              <a:t>Dữ liệu mới: Phần mềm chuyên dụng cho ta biết khuynh hướng trái đất đang nóng dần lên</a:t>
            </a:r>
            <a:endParaRPr lang="en-US" sz="2600" b="0">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4" name="Picture 3"/>
          <p:cNvPicPr>
            <a:picLocks noChangeAspect="1"/>
          </p:cNvPicPr>
          <p:nvPr/>
        </p:nvPicPr>
        <p:blipFill>
          <a:blip r:embed="rId1"/>
          <a:stretch>
            <a:fillRect/>
          </a:stretch>
        </p:blipFill>
        <p:spPr>
          <a:xfrm>
            <a:off x="5524500" y="288925"/>
            <a:ext cx="6667500" cy="54483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8" descr="C:\Users\Administrator\Desktop\question\faq.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05457" y="6356350"/>
            <a:ext cx="1186543" cy="5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535693"/>
            <a:ext cx="4953000" cy="5201424"/>
          </a:xfrm>
          <a:prstGeom prst="rect">
            <a:avLst/>
          </a:prstGeom>
        </p:spPr>
        <p:txBody>
          <a:bodyPr wrap="square">
            <a:spAutoFit/>
          </a:bodyPr>
          <a:lstStyle/>
          <a:p>
            <a:pPr marL="0" marR="0" algn="just">
              <a:spcBef>
                <a:spcPts val="600"/>
              </a:spcBef>
              <a:spcAft>
                <a:spcPts val="600"/>
              </a:spcAft>
            </a:pPr>
            <a:r>
              <a:rPr lang="en-US" sz="260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Bước 3. </a:t>
            </a:r>
            <a:r>
              <a:rPr lang="en-US" sz="2600" i="1">
                <a:latin typeface="Times New Roman" panose="02020603050405020304" pitchFamily="18" charset="0"/>
                <a:ea typeface="Times New Roman" panose="02020603050405020304" pitchFamily="18" charset="0"/>
                <a:cs typeface="Times New Roman" panose="02020603050405020304" pitchFamily="18" charset="0"/>
              </a:rPr>
              <a:t>Đưa ra kết quả: </a:t>
            </a:r>
            <a:r>
              <a:rPr lang="en-US" sz="2600" b="0">
                <a:latin typeface="Times New Roman" panose="02020603050405020304" pitchFamily="18" charset="0"/>
                <a:ea typeface="Times New Roman" panose="02020603050405020304" pitchFamily="18" charset="0"/>
                <a:cs typeface="Times New Roman" panose="02020603050405020304" pitchFamily="18" charset="0"/>
              </a:rPr>
              <a:t>Máy tính có thể đưa ra kết quả theo hai cách:</a:t>
            </a:r>
            <a:endParaRPr lang="en-US" sz="2600" b="0">
              <a:latin typeface="Times New Roman" panose="02020603050405020304" pitchFamily="18" charset="0"/>
              <a:ea typeface="Times New Roman" panose="02020603050405020304" pitchFamily="18" charset="0"/>
              <a:cs typeface="Arial" panose="020B0604020202020204" pitchFamily="34" charset="0"/>
            </a:endParaRPr>
          </a:p>
          <a:p>
            <a:pPr marL="13970" marR="0" indent="-13970" algn="just">
              <a:spcBef>
                <a:spcPts val="600"/>
              </a:spcBef>
              <a:spcAft>
                <a:spcPts val="600"/>
              </a:spcAft>
            </a:pPr>
            <a:r>
              <a:rPr lang="en-US" sz="2600" b="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Cách 1</a:t>
            </a:r>
            <a:r>
              <a:rPr lang="en-US" sz="2600" b="0">
                <a:latin typeface="Times New Roman" panose="02020603050405020304" pitchFamily="18" charset="0"/>
                <a:ea typeface="Times New Roman" panose="02020603050405020304" pitchFamily="18" charset="0"/>
                <a:cs typeface="Times New Roman" panose="02020603050405020304" pitchFamily="18" charset="0"/>
              </a:rPr>
              <a:t>. Dữ liệu được thể hiện dưới dạng văn bản, âm thanh, hình ảnh,… mà con người có thể hiểu được. Như vậy dữ liệu đã được chuyển thành thông tin.</a:t>
            </a:r>
            <a:endParaRPr lang="en-US" sz="2600" b="0">
              <a:latin typeface="Times New Roman" panose="02020603050405020304" pitchFamily="18" charset="0"/>
              <a:ea typeface="Times New Roman" panose="02020603050405020304" pitchFamily="18" charset="0"/>
              <a:cs typeface="Arial" panose="020B0604020202020204" pitchFamily="34" charset="0"/>
            </a:endParaRPr>
          </a:p>
          <a:p>
            <a:pPr marL="13970" marR="0" indent="-13970" algn="just">
              <a:spcBef>
                <a:spcPts val="600"/>
              </a:spcBef>
              <a:spcAft>
                <a:spcPts val="600"/>
              </a:spcAft>
            </a:pPr>
            <a:r>
              <a:rPr lang="en-US" sz="2600" b="0" i="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Cách 2. </a:t>
            </a:r>
            <a:r>
              <a:rPr lang="en-US" sz="2600" b="0">
                <a:latin typeface="Times New Roman" panose="02020603050405020304" pitchFamily="18" charset="0"/>
                <a:ea typeface="Times New Roman" panose="02020603050405020304" pitchFamily="18" charset="0"/>
                <a:cs typeface="Times New Roman" panose="02020603050405020304" pitchFamily="18" charset="0"/>
              </a:rPr>
              <a:t>Lưu dữ liệu lên một vật mang tin như thẻ nhớ hoặc chuyển thành dữ liệu đầu vào cho một hoạt động xử lí khác.</a:t>
            </a:r>
            <a:endParaRPr lang="en-US" sz="2600" b="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3" name="Picture 2"/>
          <p:cNvPicPr>
            <a:picLocks noChangeAspect="1"/>
          </p:cNvPicPr>
          <p:nvPr/>
        </p:nvPicPr>
        <p:blipFill>
          <a:blip r:embed="rId2"/>
          <a:stretch>
            <a:fillRect/>
          </a:stretch>
        </p:blipFill>
        <p:spPr>
          <a:xfrm>
            <a:off x="7034212" y="4233862"/>
            <a:ext cx="3457575" cy="2305050"/>
          </a:xfrm>
          <a:prstGeom prst="rect">
            <a:avLst/>
          </a:prstGeom>
        </p:spPr>
      </p:pic>
      <p:pic>
        <p:nvPicPr>
          <p:cNvPr id="4" name="Picture 3"/>
          <p:cNvPicPr>
            <a:picLocks noChangeAspect="1"/>
          </p:cNvPicPr>
          <p:nvPr/>
        </p:nvPicPr>
        <p:blipFill>
          <a:blip r:embed="rId3"/>
          <a:stretch>
            <a:fillRect/>
          </a:stretch>
        </p:blipFill>
        <p:spPr>
          <a:xfrm>
            <a:off x="8763000" y="381000"/>
            <a:ext cx="3198797" cy="2285999"/>
          </a:xfrm>
          <a:prstGeom prst="rect">
            <a:avLst/>
          </a:prstGeom>
        </p:spPr>
      </p:pic>
      <p:pic>
        <p:nvPicPr>
          <p:cNvPr id="6" name="Picture 5"/>
          <p:cNvPicPr>
            <a:picLocks noChangeAspect="1"/>
          </p:cNvPicPr>
          <p:nvPr/>
        </p:nvPicPr>
        <p:blipFill>
          <a:blip r:embed="rId4"/>
          <a:stretch>
            <a:fillRect/>
          </a:stretch>
        </p:blipFill>
        <p:spPr>
          <a:xfrm>
            <a:off x="5903723" y="495904"/>
            <a:ext cx="2590800" cy="2056190"/>
          </a:xfrm>
          <a:prstGeom prst="rect">
            <a:avLst/>
          </a:prstGeom>
        </p:spPr>
      </p:pic>
      <p:pic>
        <p:nvPicPr>
          <p:cNvPr id="7" name="Picture 6"/>
          <p:cNvPicPr>
            <a:picLocks noChangeAspect="1"/>
          </p:cNvPicPr>
          <p:nvPr/>
        </p:nvPicPr>
        <p:blipFill>
          <a:blip r:embed="rId5"/>
          <a:stretch>
            <a:fillRect/>
          </a:stretch>
        </p:blipFill>
        <p:spPr>
          <a:xfrm>
            <a:off x="7037624" y="956535"/>
            <a:ext cx="3505200" cy="28956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3399"/>
                </a:solidFill>
                <a:latin typeface="Times New Roman" panose="02020603050405020304" pitchFamily="18" charset="0"/>
                <a:cs typeface="Times New Roman" panose="02020603050405020304" pitchFamily="18" charset="0"/>
              </a:rPr>
              <a:t>Như vậy:</a:t>
            </a:r>
            <a:endParaRPr lang="en-US" b="1">
              <a:solidFill>
                <a:srgbClr val="FF3399"/>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lnSpc>
                <a:spcPct val="100000"/>
              </a:lnSpc>
              <a:spcBef>
                <a:spcPts val="1200"/>
              </a:spcBef>
              <a:spcAft>
                <a:spcPts val="1200"/>
              </a:spcAft>
            </a:pPr>
            <a:r>
              <a:rPr lang="en-US" i="1" smtClean="0">
                <a:solidFill>
                  <a:srgbClr val="0070C0"/>
                </a:solidFill>
                <a:latin typeface="Times New Roman" panose="02020603050405020304" pitchFamily="18" charset="0"/>
                <a:cs typeface="Times New Roman" panose="02020603050405020304" pitchFamily="18" charset="0"/>
              </a:rPr>
              <a:t>Quá trình xử lí thông tin/dữ liệu có:</a:t>
            </a:r>
            <a:endParaRPr lang="en-US" i="1" smtClean="0">
              <a:solidFill>
                <a:srgbClr val="0070C0"/>
              </a:solidFill>
              <a:latin typeface="Times New Roman" panose="02020603050405020304" pitchFamily="18" charset="0"/>
              <a:cs typeface="Times New Roman" panose="02020603050405020304" pitchFamily="18" charset="0"/>
            </a:endParaRPr>
          </a:p>
          <a:p>
            <a:pPr marL="0" indent="0" algn="just">
              <a:lnSpc>
                <a:spcPct val="100000"/>
              </a:lnSpc>
              <a:spcBef>
                <a:spcPts val="1200"/>
              </a:spcBef>
              <a:spcAft>
                <a:spcPts val="1200"/>
              </a:spcAft>
              <a:buNone/>
            </a:pPr>
            <a:r>
              <a:rPr lang="en-US" smtClean="0">
                <a:latin typeface="Times New Roman" panose="02020603050405020304" pitchFamily="18" charset="0"/>
                <a:cs typeface="Times New Roman" panose="02020603050405020304" pitchFamily="18" charset="0"/>
              </a:rPr>
              <a:t>  + Đầu vào: có thể là thông tin hoặc dữ liệu</a:t>
            </a:r>
            <a:endParaRPr lang="en-US" smtClean="0">
              <a:latin typeface="Times New Roman" panose="02020603050405020304" pitchFamily="18" charset="0"/>
              <a:cs typeface="Times New Roman" panose="02020603050405020304" pitchFamily="18" charset="0"/>
            </a:endParaRPr>
          </a:p>
          <a:p>
            <a:pPr marL="0" indent="0" algn="just">
              <a:lnSpc>
                <a:spcPct val="100000"/>
              </a:lnSpc>
              <a:spcBef>
                <a:spcPts val="1200"/>
              </a:spcBef>
              <a:spcAft>
                <a:spcPts val="1200"/>
              </a:spcAft>
              <a:buNone/>
            </a:pPr>
            <a:r>
              <a:rPr lang="en-US" smtClean="0">
                <a:latin typeface="Times New Roman" panose="02020603050405020304" pitchFamily="18" charset="0"/>
                <a:cs typeface="Times New Roman" panose="02020603050405020304" pitchFamily="18" charset="0"/>
              </a:rPr>
              <a:t>  + Đầu ra: cũng có thể là dữ liệu hoặc thông tin.</a:t>
            </a:r>
            <a:endParaRPr lang="en-US" smtClean="0">
              <a:latin typeface="Times New Roman" panose="02020603050405020304" pitchFamily="18" charset="0"/>
              <a:cs typeface="Times New Roman" panose="02020603050405020304" pitchFamily="18" charset="0"/>
            </a:endParaRPr>
          </a:p>
          <a:p>
            <a:pPr algn="just">
              <a:lnSpc>
                <a:spcPct val="100000"/>
              </a:lnSpc>
              <a:spcBef>
                <a:spcPts val="1200"/>
              </a:spcBef>
              <a:spcAft>
                <a:spcPts val="1200"/>
              </a:spcAft>
            </a:pPr>
            <a:r>
              <a:rPr lang="en-US" i="1">
                <a:solidFill>
                  <a:srgbClr val="0070C0"/>
                </a:solidFill>
                <a:latin typeface="Times New Roman" panose="02020603050405020304" pitchFamily="18" charset="0"/>
                <a:cs typeface="Times New Roman" panose="02020603050405020304" pitchFamily="18" charset="0"/>
              </a:rPr>
              <a:t>Trong tin học: </a:t>
            </a:r>
            <a:r>
              <a:rPr lang="en-US" smtClean="0">
                <a:latin typeface="Times New Roman" panose="02020603050405020304" pitchFamily="18" charset="0"/>
                <a:cs typeface="Times New Roman" panose="02020603050405020304" pitchFamily="18" charset="0"/>
              </a:rPr>
              <a:t>Dữ liệu là thông tin (âm thanh, hình ảnh, văn bản, số, …) đã được đưa vào máy tính để máy tính có thể nhận biết và xử lí được.</a:t>
            </a:r>
            <a:endParaRPr lang="en-US" smtClean="0">
              <a:latin typeface="Times New Roman" panose="02020603050405020304" pitchFamily="18" charset="0"/>
              <a:cs typeface="Times New Roman" panose="02020603050405020304" pitchFamily="18" charset="0"/>
            </a:endParaRPr>
          </a:p>
          <a:p>
            <a:pPr algn="just">
              <a:lnSpc>
                <a:spcPct val="100000"/>
              </a:lnSpc>
              <a:spcBef>
                <a:spcPts val="1200"/>
              </a:spcBef>
              <a:spcAft>
                <a:spcPts val="1200"/>
              </a:spcAft>
            </a:pPr>
            <a:r>
              <a:rPr lang="en-US" i="1">
                <a:solidFill>
                  <a:srgbClr val="0070C0"/>
                </a:solidFill>
                <a:latin typeface="Times New Roman" panose="02020603050405020304" pitchFamily="18" charset="0"/>
                <a:cs typeface="Times New Roman" panose="02020603050405020304" pitchFamily="18" charset="0"/>
              </a:rPr>
              <a:t>Trong máy tính, </a:t>
            </a:r>
            <a:r>
              <a:rPr lang="en-US" smtClean="0">
                <a:latin typeface="Times New Roman" panose="02020603050405020304" pitchFamily="18" charset="0"/>
                <a:cs typeface="Times New Roman" panose="02020603050405020304" pitchFamily="18" charset="0"/>
              </a:rPr>
              <a:t>xử lí thông tin chính là xử lí dữ liệu.</a:t>
            </a:r>
            <a:endParaRPr lang="en-US">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latin typeface="Times" panose="02020603050405020304" pitchFamily="18" charset="0"/>
                <a:cs typeface="Times" panose="02020603050405020304" pitchFamily="18" charset="0"/>
              </a:rPr>
            </a:fld>
            <a:endParaRPr lang="en-US" altLang="en-US">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8" descr="C:\Users\Administrator\Desktop\question\faq.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73234" y="5955715"/>
            <a:ext cx="1418766" cy="7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609600" y="457200"/>
            <a:ext cx="11049000" cy="2554545"/>
          </a:xfrm>
          <a:prstGeom prst="rect">
            <a:avLst/>
          </a:prstGeom>
        </p:spPr>
        <p:txBody>
          <a:bodyPr wrap="square">
            <a:spAutoFit/>
          </a:bodyPr>
          <a:lstStyle>
            <a:defPPr>
              <a:defRPr lang="en-US"/>
            </a:defPPr>
            <a:lvl1pPr marL="0" marR="0" algn="just">
              <a:spcBef>
                <a:spcPts val="600"/>
              </a:spcBef>
              <a:spcAft>
                <a:spcPts val="600"/>
              </a:spcAft>
              <a:defRPr sz="2600" b="0">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sz="2800" b="1" i="1">
                <a:solidFill>
                  <a:srgbClr val="00B050"/>
                </a:solidFill>
              </a:rPr>
              <a:t>b) Phân biệt dữ liệu và thông tin</a:t>
            </a:r>
            <a:endParaRPr lang="en-US" sz="2800" b="1" i="1">
              <a:solidFill>
                <a:srgbClr val="00B050"/>
              </a:solidFill>
            </a:endParaRPr>
          </a:p>
          <a:p>
            <a:pPr marL="457200" indent="-457200">
              <a:buBlip>
                <a:blip r:embed="rId2"/>
              </a:buBlip>
            </a:pPr>
            <a:r>
              <a:rPr lang="en-US" sz="2800" i="1">
                <a:solidFill>
                  <a:srgbClr val="C00000"/>
                </a:solidFill>
              </a:rPr>
              <a:t>Thông tin và dữ liệu độc lập tương đối với nhau:</a:t>
            </a:r>
            <a:endParaRPr lang="en-US" sz="2800" i="1">
              <a:solidFill>
                <a:srgbClr val="C00000"/>
              </a:solidFill>
            </a:endParaRPr>
          </a:p>
          <a:p>
            <a:r>
              <a:rPr lang="en-US" sz="2800" smtClean="0"/>
              <a:t>+ Có </a:t>
            </a:r>
            <a:r>
              <a:rPr lang="en-US" sz="2800"/>
              <a:t>thể có nhiều loại dữ liệu khác nhau của một thông tin, bài ghi trong vở của trò, tệp bài soạn của cô hay video ghi lại tiết giảng đều là dữ liệu của một bài giảng</a:t>
            </a:r>
            <a:r>
              <a:rPr lang="en-US" sz="2800" smtClean="0"/>
              <a:t>.</a:t>
            </a:r>
            <a:endParaRPr lang="en-US" sz="2800"/>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pic>
        <p:nvPicPr>
          <p:cNvPr id="2" name="Picture 1"/>
          <p:cNvPicPr>
            <a:picLocks noChangeAspect="1"/>
          </p:cNvPicPr>
          <p:nvPr/>
        </p:nvPicPr>
        <p:blipFill>
          <a:blip r:embed="rId3"/>
          <a:stretch>
            <a:fillRect/>
          </a:stretch>
        </p:blipFill>
        <p:spPr>
          <a:xfrm>
            <a:off x="624385" y="3656598"/>
            <a:ext cx="2667000" cy="2667000"/>
          </a:xfrm>
          <a:prstGeom prst="rect">
            <a:avLst/>
          </a:prstGeom>
        </p:spPr>
      </p:pic>
      <p:pic>
        <p:nvPicPr>
          <p:cNvPr id="3" name="Picture 2"/>
          <p:cNvPicPr>
            <a:picLocks noChangeAspect="1"/>
          </p:cNvPicPr>
          <p:nvPr/>
        </p:nvPicPr>
        <p:blipFill>
          <a:blip r:embed="rId4"/>
          <a:stretch>
            <a:fillRect/>
          </a:stretch>
        </p:blipFill>
        <p:spPr>
          <a:xfrm>
            <a:off x="3595886" y="3656598"/>
            <a:ext cx="3109714" cy="2667000"/>
          </a:xfrm>
          <a:prstGeom prst="rect">
            <a:avLst/>
          </a:prstGeom>
        </p:spPr>
      </p:pic>
      <p:pic>
        <p:nvPicPr>
          <p:cNvPr id="5" name="Bài 1- Các âm và nét cơ bản trong tiếng Việt - TIẾNG VIỆT 1 - VTV7">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7275785" y="3656598"/>
            <a:ext cx="4741332" cy="2666999"/>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childTnLst>
        </p:cTn>
      </p:par>
    </p:tnLst>
    <p:bldLst>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a:spLocks noChangeArrowheads="1"/>
          </p:cNvSpPr>
          <p:nvPr/>
        </p:nvSpPr>
        <p:spPr bwMode="auto">
          <a:xfrm>
            <a:off x="609600" y="393958"/>
            <a:ext cx="11049000" cy="2123658"/>
          </a:xfrm>
          <a:prstGeom prst="rect">
            <a:avLst/>
          </a:prstGeom>
        </p:spPr>
        <p:txBody>
          <a:bodyPr wrap="square">
            <a:spAutoFit/>
          </a:bodyPr>
          <a:lstStyle>
            <a:defPPr>
              <a:defRPr lang="en-US"/>
            </a:defPPr>
            <a:lvl1pPr marL="0" marR="0" algn="just">
              <a:spcBef>
                <a:spcPts val="600"/>
              </a:spcBef>
              <a:spcAft>
                <a:spcPts val="600"/>
              </a:spcAft>
              <a:defRPr sz="2600" b="0">
                <a:latin typeface="Times New Roman" panose="02020603050405020304" pitchFamily="18" charset="0"/>
                <a:ea typeface="Times New Roman" panose="02020603050405020304" pitchFamily="18" charset="0"/>
                <a:cs typeface="Times New Roman" panose="02020603050405020304" pitchFamily="18" charset="0"/>
              </a:defRPr>
            </a:lvl1pPr>
          </a:lstStyle>
          <a:p>
            <a:pPr>
              <a:spcBef>
                <a:spcPts val="1200"/>
              </a:spcBef>
              <a:spcAft>
                <a:spcPts val="1200"/>
              </a:spcAft>
            </a:pPr>
            <a:r>
              <a:rPr lang="en-US" sz="2800" smtClean="0"/>
              <a:t>+ Nếu </a:t>
            </a:r>
            <a:r>
              <a:rPr lang="en-US" sz="2800"/>
              <a:t>dữ liệu không đầy đủ thì không xác định được chính xác thông tin. </a:t>
            </a:r>
            <a:endParaRPr lang="en-US" sz="2800"/>
          </a:p>
          <a:p>
            <a:pPr>
              <a:spcBef>
                <a:spcPts val="1200"/>
              </a:spcBef>
              <a:spcAft>
                <a:spcPts val="1200"/>
              </a:spcAft>
            </a:pPr>
            <a:r>
              <a:rPr lang="en-US" sz="2800" i="1" smtClean="0"/>
              <a:t>Ví </a:t>
            </a:r>
            <a:r>
              <a:rPr lang="en-US" sz="2800" i="1"/>
              <a:t>dụ: </a:t>
            </a:r>
            <a:r>
              <a:rPr lang="en-US" sz="2800"/>
              <a:t>dữ liệu </a:t>
            </a:r>
            <a:r>
              <a:rPr lang="en-US" sz="2800" smtClean="0"/>
              <a:t>“40</a:t>
            </a:r>
            <a:r>
              <a:rPr lang="en-US" sz="2800" baseline="30000" smtClean="0"/>
              <a:t>0</a:t>
            </a:r>
            <a:r>
              <a:rPr lang="en-US" sz="2800" smtClean="0"/>
              <a:t>C</a:t>
            </a:r>
            <a:r>
              <a:rPr lang="en-US" sz="2800"/>
              <a:t>” trong một bộ dữ liệu về thời tiết mang thông tin </a:t>
            </a:r>
            <a:r>
              <a:rPr lang="en-US" sz="2800" smtClean="0"/>
              <a:t>“</a:t>
            </a:r>
            <a:r>
              <a:rPr lang="en-US" sz="2800"/>
              <a:t>trời </a:t>
            </a:r>
            <a:r>
              <a:rPr lang="en-US" sz="2800" smtClean="0"/>
              <a:t>rất </a:t>
            </a:r>
            <a:r>
              <a:rPr lang="en-US" sz="2800"/>
              <a:t>nóng” nhưng dữ liệu </a:t>
            </a:r>
            <a:r>
              <a:rPr lang="en-US" sz="2800" smtClean="0"/>
              <a:t>“40</a:t>
            </a:r>
            <a:r>
              <a:rPr lang="en-US" sz="2800" baseline="30000" smtClean="0"/>
              <a:t>o</a:t>
            </a:r>
            <a:r>
              <a:rPr lang="en-US" sz="2800" smtClean="0"/>
              <a:t>C</a:t>
            </a:r>
            <a:r>
              <a:rPr lang="en-US" sz="2800"/>
              <a:t>” trong bộ dữ liệu bệnh án lại mang thông tin “sốt cao”. </a:t>
            </a:r>
            <a:endParaRPr lang="en-US" sz="2800"/>
          </a:p>
        </p:txBody>
      </p:sp>
      <p:pic>
        <p:nvPicPr>
          <p:cNvPr id="2" name="Picture 1"/>
          <p:cNvPicPr>
            <a:picLocks noChangeAspect="1"/>
          </p:cNvPicPr>
          <p:nvPr/>
        </p:nvPicPr>
        <p:blipFill>
          <a:blip r:embed="rId1"/>
          <a:stretch>
            <a:fillRect/>
          </a:stretch>
        </p:blipFill>
        <p:spPr>
          <a:xfrm>
            <a:off x="614289" y="2743200"/>
            <a:ext cx="5364987" cy="2454275"/>
          </a:xfrm>
          <a:prstGeom prst="rect">
            <a:avLst/>
          </a:prstGeom>
        </p:spPr>
      </p:pic>
      <p:pic>
        <p:nvPicPr>
          <p:cNvPr id="3" name="Picture 2"/>
          <p:cNvPicPr>
            <a:picLocks noChangeAspect="1"/>
          </p:cNvPicPr>
          <p:nvPr/>
        </p:nvPicPr>
        <p:blipFill>
          <a:blip r:embed="rId2"/>
          <a:stretch>
            <a:fillRect/>
          </a:stretch>
        </p:blipFill>
        <p:spPr>
          <a:xfrm>
            <a:off x="6164495" y="2743200"/>
            <a:ext cx="5427284" cy="2413731"/>
          </a:xfrm>
          <a:prstGeom prst="rect">
            <a:avLst/>
          </a:prstGeom>
        </p:spPr>
      </p:pic>
      <p:sp>
        <p:nvSpPr>
          <p:cNvPr id="5" name="Rectangle 4"/>
          <p:cNvSpPr/>
          <p:nvPr/>
        </p:nvSpPr>
        <p:spPr>
          <a:xfrm>
            <a:off x="638242" y="5336480"/>
            <a:ext cx="11325158" cy="1384995"/>
          </a:xfrm>
          <a:prstGeom prst="rect">
            <a:avLst/>
          </a:prstGeom>
        </p:spPr>
        <p:txBody>
          <a:bodyPr wrap="square">
            <a:spAutoFit/>
          </a:bodyPr>
          <a:lstStyle/>
          <a:p>
            <a:pPr algn="just">
              <a:spcBef>
                <a:spcPts val="1200"/>
              </a:spcBef>
              <a:spcAft>
                <a:spcPts val="1200"/>
              </a:spcAft>
            </a:pPr>
            <a:r>
              <a:rPr lang="en-US" sz="2800" i="1">
                <a:solidFill>
                  <a:srgbClr val="0070C0"/>
                </a:solidFill>
                <a:latin typeface="Times New Roman" panose="02020603050405020304" pitchFamily="18" charset="0"/>
                <a:cs typeface="Times New Roman" panose="02020603050405020304" pitchFamily="18" charset="0"/>
              </a:rPr>
              <a:t>=&gt; Như vậy, thông tin có tính toàn vẹn, được hiểu đúng khi có đầy đủ dữ liệu, nếu thiếu dữ liệu thì có thể làm thông tin bị sai hoặc không xác định được.</a:t>
            </a:r>
            <a:endParaRPr lang="en-US" sz="2800" i="1">
              <a:solidFill>
                <a:srgbClr val="0070C0"/>
              </a:solidFill>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a:spLocks noChangeArrowheads="1"/>
          </p:cNvSpPr>
          <p:nvPr/>
        </p:nvSpPr>
        <p:spPr bwMode="auto">
          <a:xfrm>
            <a:off x="685800" y="685800"/>
            <a:ext cx="11049000" cy="4893647"/>
          </a:xfrm>
          <a:prstGeom prst="rect">
            <a:avLst/>
          </a:prstGeom>
        </p:spPr>
        <p:txBody>
          <a:bodyPr wrap="square">
            <a:spAutoFit/>
          </a:bodyPr>
          <a:lstStyle>
            <a:defPPr>
              <a:defRPr lang="en-US"/>
            </a:defPPr>
            <a:lvl1pPr marL="0" marR="0" algn="just">
              <a:spcBef>
                <a:spcPts val="600"/>
              </a:spcBef>
              <a:spcAft>
                <a:spcPts val="600"/>
              </a:spcAft>
              <a:defRPr sz="2600" b="0">
                <a:latin typeface="Times New Roman" panose="02020603050405020304" pitchFamily="18" charset="0"/>
                <a:ea typeface="Times New Roman" panose="02020603050405020304" pitchFamily="18" charset="0"/>
                <a:cs typeface="Times New Roman" panose="02020603050405020304" pitchFamily="18" charset="0"/>
              </a:defRPr>
            </a:lvl1pPr>
          </a:lstStyle>
          <a:p>
            <a:pPr marL="457200" lvl="0" indent="-457200">
              <a:spcBef>
                <a:spcPts val="1200"/>
              </a:spcBef>
              <a:spcAft>
                <a:spcPts val="1200"/>
              </a:spcAft>
              <a:buBlip>
                <a:blip r:embed="rId1"/>
              </a:buBlip>
            </a:pPr>
            <a:r>
              <a:rPr lang="en-US" sz="2800" i="1">
                <a:solidFill>
                  <a:srgbClr val="C00000"/>
                </a:solidFill>
              </a:rPr>
              <a:t>Với cùng một bộ dữ liệu, cách xử lí khác nhau có thể đem lại những thông tin khác nhau. </a:t>
            </a:r>
            <a:endParaRPr lang="en-US" sz="2800" i="1">
              <a:solidFill>
                <a:srgbClr val="C00000"/>
              </a:solidFill>
            </a:endParaRPr>
          </a:p>
          <a:p>
            <a:pPr marL="457200">
              <a:spcBef>
                <a:spcPts val="1200"/>
              </a:spcBef>
              <a:spcAft>
                <a:spcPts val="1200"/>
              </a:spcAft>
            </a:pPr>
            <a:r>
              <a:rPr lang="en-US" sz="2800" i="1" smtClean="0">
                <a:solidFill>
                  <a:srgbClr val="0070C0"/>
                </a:solidFill>
              </a:rPr>
              <a:t>Ví </a:t>
            </a:r>
            <a:r>
              <a:rPr lang="en-US" sz="2800" i="1">
                <a:solidFill>
                  <a:srgbClr val="0070C0"/>
                </a:solidFill>
              </a:rPr>
              <a:t>dụ: </a:t>
            </a:r>
            <a:r>
              <a:rPr lang="en-US" sz="2800"/>
              <a:t>dữ liệu thời tiết một ngày nào đó có thể được tổng hợp theo vùng để biết phân bố lượng mưa trong ngày, nhưng cũng có thể xử lí để cho dự báo thời tiết ngày hôm sau.</a:t>
            </a:r>
            <a:endParaRPr lang="en-US" sz="2800"/>
          </a:p>
          <a:p>
            <a:pPr marL="457200" indent="-457200">
              <a:spcBef>
                <a:spcPts val="1200"/>
              </a:spcBef>
              <a:spcAft>
                <a:spcPts val="1200"/>
              </a:spcAft>
              <a:buBlip>
                <a:blip r:embed="rId1"/>
              </a:buBlip>
            </a:pPr>
            <a:r>
              <a:rPr lang="en-US" sz="2800" i="1">
                <a:solidFill>
                  <a:srgbClr val="C00000"/>
                </a:solidFill>
              </a:rPr>
              <a:t>Việc xử lí các bộ dữ liệu khác nhau cũng có thể đưa đến cùng một thông tin. </a:t>
            </a:r>
            <a:endParaRPr lang="en-US" sz="2800" i="1">
              <a:solidFill>
                <a:srgbClr val="C00000"/>
              </a:solidFill>
            </a:endParaRPr>
          </a:p>
          <a:p>
            <a:pPr marL="457200">
              <a:spcBef>
                <a:spcPts val="1200"/>
              </a:spcBef>
              <a:spcAft>
                <a:spcPts val="1200"/>
              </a:spcAft>
            </a:pPr>
            <a:r>
              <a:rPr lang="en-US" sz="2800" i="1">
                <a:solidFill>
                  <a:srgbClr val="0070C0"/>
                </a:solidFill>
              </a:rPr>
              <a:t>Ví </a:t>
            </a:r>
            <a:r>
              <a:rPr lang="en-US" sz="2800" i="1" smtClean="0">
                <a:solidFill>
                  <a:srgbClr val="0070C0"/>
                </a:solidFill>
              </a:rPr>
              <a:t>dụ: </a:t>
            </a:r>
            <a:r>
              <a:rPr lang="en-US" sz="2800"/>
              <a:t>xử lí dữ liệu về băng tan ở Bắc Cực hay cường độ bão ở vùng nhiệt đới đều có thể dẫn đến kết luận về sự nóng lên của Trái Đất.</a:t>
            </a:r>
            <a:endParaRPr lang="en-US" sz="2800"/>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fld>
            <a:endParaRPr lang="en-US"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tags/tag1.xml><?xml version="1.0" encoding="utf-8"?>
<p:tagLst xmlns:p="http://schemas.openxmlformats.org/presentationml/2006/main">
  <p:tag name="ISPRING_AUDIO_BITRATE" val="0"/>
</p:tagLst>
</file>

<file path=ppt/tags/tag10.xml><?xml version="1.0" encoding="utf-8"?>
<p:tagLst xmlns:p="http://schemas.openxmlformats.org/presentationml/2006/main">
  <p:tag name="ISPRING_AUDIO_BITRATE" val="0"/>
</p:tagLst>
</file>

<file path=ppt/tags/tag11.xml><?xml version="1.0" encoding="utf-8"?>
<p:tagLst xmlns:p="http://schemas.openxmlformats.org/presentationml/2006/main">
  <p:tag name="ISPRING_AUDIO_BITRATE" val="0"/>
</p:tagLst>
</file>

<file path=ppt/tags/tag12.xml><?xml version="1.0" encoding="utf-8"?>
<p:tagLst xmlns:p="http://schemas.openxmlformats.org/presentationml/2006/main">
  <p:tag name="ISPRING_AUDIO_BITRATE" val="0"/>
</p:tagLst>
</file>

<file path=ppt/tags/tag13.xml><?xml version="1.0" encoding="utf-8"?>
<p:tagLst xmlns:p="http://schemas.openxmlformats.org/presentationml/2006/main">
  <p:tag name="ISPRING_AUDIO_BITRATE" val="0"/>
</p:tagLst>
</file>

<file path=ppt/tags/tag2.xml><?xml version="1.0" encoding="utf-8"?>
<p:tagLst xmlns:p="http://schemas.openxmlformats.org/presentationml/2006/main">
  <p:tag name="ISPRING_AUDIO_BITRATE" val="0"/>
</p:tagLst>
</file>

<file path=ppt/tags/tag3.xml><?xml version="1.0" encoding="utf-8"?>
<p:tagLst xmlns:p="http://schemas.openxmlformats.org/presentationml/2006/main">
  <p:tag name="ISPRING_AUDIO_BITRATE" val="0"/>
</p:tagLst>
</file>

<file path=ppt/tags/tag4.xml><?xml version="1.0" encoding="utf-8"?>
<p:tagLst xmlns:p="http://schemas.openxmlformats.org/presentationml/2006/main">
  <p:tag name="ISPRING_AUDIO_BITRATE" val="0"/>
</p:tagLst>
</file>

<file path=ppt/tags/tag5.xml><?xml version="1.0" encoding="utf-8"?>
<p:tagLst xmlns:p="http://schemas.openxmlformats.org/presentationml/2006/main">
  <p:tag name="ISPRING_AUDIO_BITRATE" val="0"/>
</p:tagLst>
</file>

<file path=ppt/tags/tag6.xml><?xml version="1.0" encoding="utf-8"?>
<p:tagLst xmlns:p="http://schemas.openxmlformats.org/presentationml/2006/main">
  <p:tag name="ISPRING_AUDIO_BITRATE" val="0"/>
</p:tagLst>
</file>

<file path=ppt/tags/tag7.xml><?xml version="1.0" encoding="utf-8"?>
<p:tagLst xmlns:p="http://schemas.openxmlformats.org/presentationml/2006/main">
  <p:tag name="ISPRING_AUDIO_BITRATE" val="0"/>
</p:tagLst>
</file>

<file path=ppt/tags/tag8.xml><?xml version="1.0" encoding="utf-8"?>
<p:tagLst xmlns:p="http://schemas.openxmlformats.org/presentationml/2006/main">
  <p:tag name="ISPRING_AUDIO_BITRATE" val="0"/>
</p:tagLst>
</file>

<file path=ppt/tags/tag9.xml><?xml version="1.0" encoding="utf-8"?>
<p:tagLst xmlns:p="http://schemas.openxmlformats.org/presentationml/2006/main">
  <p:tag name="ISPRING_AUDIO_BITRATE"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0</TotalTime>
  <Words>5149</Words>
  <Application>WPS Presentation</Application>
  <PresentationFormat>Widescreen</PresentationFormat>
  <Paragraphs>209</Paragraphs>
  <Slides>19</Slides>
  <Notes>13</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19</vt:i4>
      </vt:variant>
    </vt:vector>
  </HeadingPairs>
  <TitlesOfParts>
    <vt:vector size="33" baseType="lpstr">
      <vt:lpstr>Arial</vt:lpstr>
      <vt:lpstr>SimSun</vt:lpstr>
      <vt:lpstr>Wingdings</vt:lpstr>
      <vt:lpstr>Century Gothic</vt:lpstr>
      <vt:lpstr>Times</vt:lpstr>
      <vt:lpstr>Times New Roman</vt:lpstr>
      <vt:lpstr>Calibri</vt:lpstr>
      <vt:lpstr>Courier New</vt:lpstr>
      <vt:lpstr>Microsoft YaHei</vt:lpstr>
      <vt:lpstr>Arial Unicode MS</vt:lpstr>
      <vt:lpstr>Calibri Light</vt:lpstr>
      <vt:lpstr>Century Gothic</vt:lpstr>
      <vt:lpstr>Office Theme</vt:lpstr>
      <vt:lpstr>Vapor Trail</vt:lpstr>
      <vt:lpstr>CHỦ ĐỀ 1: MÁY TÍNH VÀ XÃ HỘI TRI THỨC Bài 1: THÔNG TIN VÀ XỬ LÍ THÔNG TIN</vt:lpstr>
      <vt:lpstr>PowerPoint 演示文稿</vt:lpstr>
      <vt:lpstr>PowerPoint 演示文稿</vt:lpstr>
      <vt:lpstr>PowerPoint 演示文稿</vt:lpstr>
      <vt:lpstr>PowerPoint 演示文稿</vt:lpstr>
      <vt:lpstr>Như vậy: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PDP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Bµi 2 : Th«ng tin vµ c¸ch biÓu biÔn th«ng tin</dc:title>
  <dc:creator>Soncan</dc:creator>
  <cp:lastModifiedBy>Dell 7280</cp:lastModifiedBy>
  <cp:revision>167</cp:revision>
  <dcterms:created xsi:type="dcterms:W3CDTF">2006-04-02T00:04:00Z</dcterms:created>
  <dcterms:modified xsi:type="dcterms:W3CDTF">2023-11-21T00:21:08Z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444E625E97B243D296013A4C63EB04D3_12</vt:lpwstr>
  </property>
  <property fmtid="{D5CDD505-2E9C-101B-9397-08002B2CF9AE}" pid="3" name="KSOProductBuildVer">
    <vt:lpwstr>2057-12.2.0.13306</vt:lpwstr>
  </property>
</Properties>
</file>