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8" r:id="rId1"/>
    <p:sldMasterId id="2147483754" r:id="rId2"/>
    <p:sldMasterId id="2147483783" r:id="rId3"/>
    <p:sldMasterId id="2147483796" r:id="rId4"/>
  </p:sldMasterIdLst>
  <p:notesMasterIdLst>
    <p:notesMasterId r:id="rId43"/>
  </p:notesMasterIdLst>
  <p:sldIdLst>
    <p:sldId id="313" r:id="rId5"/>
    <p:sldId id="301" r:id="rId6"/>
    <p:sldId id="315" r:id="rId7"/>
    <p:sldId id="321" r:id="rId8"/>
    <p:sldId id="322" r:id="rId9"/>
    <p:sldId id="323" r:id="rId10"/>
    <p:sldId id="324" r:id="rId11"/>
    <p:sldId id="325" r:id="rId12"/>
    <p:sldId id="326" r:id="rId13"/>
    <p:sldId id="328" r:id="rId14"/>
    <p:sldId id="327" r:id="rId15"/>
    <p:sldId id="329" r:id="rId16"/>
    <p:sldId id="330"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Lst>
  <p:sldSz cx="24384000" cy="13716000"/>
  <p:notesSz cx="6858000" cy="9144000"/>
  <p:custDataLst>
    <p:tags r:id="rId44"/>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7FF"/>
    <a:srgbClr val="D6F7FE"/>
    <a:srgbClr val="EEF7E9"/>
    <a:srgbClr val="0000FF"/>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139" autoAdjust="0"/>
  </p:normalViewPr>
  <p:slideViewPr>
    <p:cSldViewPr>
      <p:cViewPr>
        <p:scale>
          <a:sx n="34" d="100"/>
          <a:sy n="34" d="100"/>
        </p:scale>
        <p:origin x="-300" y="-204"/>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28/10/2023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497011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39865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034982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556262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32300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21365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23659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089330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829767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417221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211324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692401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554566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972661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634363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621348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957133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600707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591610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982905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4752396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6219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8529921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71328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49701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28/10/2023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28/10/2023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28/10/2023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28/10/2023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28/10/2023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28/10/2023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28/10/2023</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28/10/2023</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28/10/2023</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28/10/2023</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28/10/2023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28/10/2023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28/10/2023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28/10/2023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28/10/2023</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28/10/2023</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28/10/2023</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28/10/2023</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28/10/2023</a:t>
            </a:fld>
            <a:endParaRPr lang="en-US">
              <a:solidFill>
                <a:prstClr val="black"/>
              </a:solidFill>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37936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28/10/2023</a:t>
            </a:fld>
            <a:endParaRPr lang="en-US">
              <a:solidFill>
                <a:prstClr val="black"/>
              </a:solidFill>
            </a:endParaRPr>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5078515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28/10/2023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28/10/2023</a:t>
            </a:fld>
            <a:endParaRPr lang="en-US">
              <a:solidFill>
                <a:prstClr val="black"/>
              </a:solidFill>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pic>
        <p:nvPicPr>
          <p:cNvPr id="2" name="Picture 1">
            <a:extLst>
              <a:ext uri="{FF2B5EF4-FFF2-40B4-BE49-F238E27FC236}">
                <a16:creationId xmlns=""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594731408"/>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28/10/2023</a:t>
            </a:fld>
            <a:endParaRPr lang="en-US">
              <a:solidFill>
                <a:prstClr val="black"/>
              </a:solidFill>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33992695"/>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28/10/2023</a:t>
            </a:fld>
            <a:endParaRPr lang="en-US">
              <a:solidFill>
                <a:prstClr val="black"/>
              </a:solidFill>
            </a:endParaRPr>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2955853"/>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28/10/2023</a:t>
            </a:fld>
            <a:endParaRPr lang="en-US">
              <a:solidFill>
                <a:prstClr val="black"/>
              </a:solidFill>
            </a:endParaRPr>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9024606"/>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28/10/2023</a:t>
            </a:fld>
            <a:endParaRPr lang="en-US">
              <a:solidFill>
                <a:prstClr val="black"/>
              </a:solidFill>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74940160"/>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28/10/2023</a:t>
            </a:fld>
            <a:endParaRPr lang="en-US">
              <a:solidFill>
                <a:prstClr val="black"/>
              </a:solidFill>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3495088"/>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28/10/2023</a:t>
            </a:fld>
            <a:endParaRPr lang="en-US">
              <a:solidFill>
                <a:prstClr val="black"/>
              </a:solidFill>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14494491"/>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28/10/2023</a:t>
            </a:fld>
            <a:endParaRPr lang="en-US">
              <a:solidFill>
                <a:prstClr val="black"/>
              </a:solidFill>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89020891"/>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135100"/>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848048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28/10/2023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1"/>
            <a:ext cx="20726400" cy="2940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3657600" y="7772400"/>
            <a:ext cx="17068800" cy="3505200"/>
          </a:xfrm>
        </p:spPr>
        <p:txBody>
          <a:bodyPr/>
          <a:lstStyle>
            <a:lvl1pPr marL="0" indent="0" algn="ctr">
              <a:buNone/>
              <a:defRPr/>
            </a:lvl1pPr>
            <a:lvl2pPr marL="1088547" indent="0" algn="ctr">
              <a:buNone/>
              <a:defRPr/>
            </a:lvl2pPr>
            <a:lvl3pPr marL="2177095" indent="0" algn="ctr">
              <a:buNone/>
              <a:defRPr/>
            </a:lvl3pPr>
            <a:lvl4pPr marL="3265642" indent="0" algn="ctr">
              <a:buNone/>
              <a:defRPr/>
            </a:lvl4pPr>
            <a:lvl5pPr marL="4354190" indent="0" algn="ctr">
              <a:buNone/>
              <a:defRPr/>
            </a:lvl5pPr>
            <a:lvl6pPr marL="5442737" indent="0" algn="ctr">
              <a:buNone/>
              <a:defRPr/>
            </a:lvl6pPr>
            <a:lvl7pPr marL="6531285" indent="0" algn="ctr">
              <a:buNone/>
              <a:defRPr/>
            </a:lvl7pPr>
            <a:lvl8pPr marL="7619832" indent="0" algn="ctr">
              <a:buNone/>
              <a:defRPr/>
            </a:lvl8pPr>
            <a:lvl9pPr marL="870838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488824-331E-4F8B-9255-3AF1A40E95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496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6555BFE-35AF-4B6E-8A71-A8D3109D71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19461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8" y="8813801"/>
            <a:ext cx="20726400" cy="2724150"/>
          </a:xfrm>
        </p:spPr>
        <p:txBody>
          <a:bodyPr anchor="t"/>
          <a:lstStyle>
            <a:lvl1pPr algn="l">
              <a:defRPr sz="9500" b="1" cap="all"/>
            </a:lvl1pPr>
          </a:lstStyle>
          <a:p>
            <a:r>
              <a:rPr lang="en-US" smtClean="0"/>
              <a:t>Click to edit Master title style</a:t>
            </a:r>
            <a:endParaRPr lang="en-US"/>
          </a:p>
        </p:txBody>
      </p:sp>
      <p:sp>
        <p:nvSpPr>
          <p:cNvPr id="3" name="Text Placeholder 2"/>
          <p:cNvSpPr>
            <a:spLocks noGrp="1"/>
          </p:cNvSpPr>
          <p:nvPr>
            <p:ph type="body" idx="1"/>
          </p:nvPr>
        </p:nvSpPr>
        <p:spPr>
          <a:xfrm>
            <a:off x="1926168" y="5813427"/>
            <a:ext cx="20726400" cy="3000374"/>
          </a:xfrm>
        </p:spPr>
        <p:txBody>
          <a:bodyPr anchor="b"/>
          <a:lstStyle>
            <a:lvl1pPr marL="0" indent="0">
              <a:buNone/>
              <a:defRPr sz="4800"/>
            </a:lvl1pPr>
            <a:lvl2pPr marL="1088547" indent="0">
              <a:buNone/>
              <a:defRPr sz="4300"/>
            </a:lvl2pPr>
            <a:lvl3pPr marL="2177095" indent="0">
              <a:buNone/>
              <a:defRPr sz="3800"/>
            </a:lvl3pPr>
            <a:lvl4pPr marL="3265642" indent="0">
              <a:buNone/>
              <a:defRPr sz="3300"/>
            </a:lvl4pPr>
            <a:lvl5pPr marL="4354190" indent="0">
              <a:buNone/>
              <a:defRPr sz="3300"/>
            </a:lvl5pPr>
            <a:lvl6pPr marL="5442737" indent="0">
              <a:buNone/>
              <a:defRPr sz="3300"/>
            </a:lvl6pPr>
            <a:lvl7pPr marL="6531285" indent="0">
              <a:buNone/>
              <a:defRPr sz="3300"/>
            </a:lvl7pPr>
            <a:lvl8pPr marL="7619832" indent="0">
              <a:buNone/>
              <a:defRPr sz="3300"/>
            </a:lvl8pPr>
            <a:lvl9pPr marL="8708380" indent="0">
              <a:buNone/>
              <a:defRPr sz="3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9BD560-AFAD-4273-8201-A50E391395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8966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3200401"/>
            <a:ext cx="10769600" cy="9051926"/>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395200" y="3200401"/>
            <a:ext cx="10769600" cy="9051926"/>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F1040F5-B12D-45D6-9C1F-C47048A156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84852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3070226"/>
            <a:ext cx="10773835" cy="1279524"/>
          </a:xfrm>
        </p:spPr>
        <p:txBody>
          <a:bodyPr anchor="b"/>
          <a:lstStyle>
            <a:lvl1pPr marL="0" indent="0">
              <a:buNone/>
              <a:defRPr sz="5700" b="1"/>
            </a:lvl1pPr>
            <a:lvl2pPr marL="1088547" indent="0">
              <a:buNone/>
              <a:defRPr sz="4800" b="1"/>
            </a:lvl2pPr>
            <a:lvl3pPr marL="2177095" indent="0">
              <a:buNone/>
              <a:defRPr sz="4300" b="1"/>
            </a:lvl3pPr>
            <a:lvl4pPr marL="3265642" indent="0">
              <a:buNone/>
              <a:defRPr sz="3800" b="1"/>
            </a:lvl4pPr>
            <a:lvl5pPr marL="4354190" indent="0">
              <a:buNone/>
              <a:defRPr sz="3800" b="1"/>
            </a:lvl5pPr>
            <a:lvl6pPr marL="5442737" indent="0">
              <a:buNone/>
              <a:defRPr sz="3800" b="1"/>
            </a:lvl6pPr>
            <a:lvl7pPr marL="6531285" indent="0">
              <a:buNone/>
              <a:defRPr sz="3800" b="1"/>
            </a:lvl7pPr>
            <a:lvl8pPr marL="7619832" indent="0">
              <a:buNone/>
              <a:defRPr sz="3800" b="1"/>
            </a:lvl8pPr>
            <a:lvl9pPr marL="8708380"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1219200" y="4349750"/>
            <a:ext cx="10773835"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6735" y="3070226"/>
            <a:ext cx="10778067" cy="1279524"/>
          </a:xfrm>
        </p:spPr>
        <p:txBody>
          <a:bodyPr anchor="b"/>
          <a:lstStyle>
            <a:lvl1pPr marL="0" indent="0">
              <a:buNone/>
              <a:defRPr sz="5700" b="1"/>
            </a:lvl1pPr>
            <a:lvl2pPr marL="1088547" indent="0">
              <a:buNone/>
              <a:defRPr sz="4800" b="1"/>
            </a:lvl2pPr>
            <a:lvl3pPr marL="2177095" indent="0">
              <a:buNone/>
              <a:defRPr sz="4300" b="1"/>
            </a:lvl3pPr>
            <a:lvl4pPr marL="3265642" indent="0">
              <a:buNone/>
              <a:defRPr sz="3800" b="1"/>
            </a:lvl4pPr>
            <a:lvl5pPr marL="4354190" indent="0">
              <a:buNone/>
              <a:defRPr sz="3800" b="1"/>
            </a:lvl5pPr>
            <a:lvl6pPr marL="5442737" indent="0">
              <a:buNone/>
              <a:defRPr sz="3800" b="1"/>
            </a:lvl6pPr>
            <a:lvl7pPr marL="6531285" indent="0">
              <a:buNone/>
              <a:defRPr sz="3800" b="1"/>
            </a:lvl7pPr>
            <a:lvl8pPr marL="7619832" indent="0">
              <a:buNone/>
              <a:defRPr sz="3800" b="1"/>
            </a:lvl8pPr>
            <a:lvl9pPr marL="8708380"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12386735" y="4349750"/>
            <a:ext cx="10778067"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67E2DE2-4FE6-4867-9F3E-16BD362247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763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DF4722C-7D37-45A4-8C96-D21221CE709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03584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025DBD5-6D83-423F-913F-780726E6C8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11641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1" y="546100"/>
            <a:ext cx="8022168" cy="2324100"/>
          </a:xfrm>
        </p:spPr>
        <p:txBody>
          <a:bodyPr anchor="b"/>
          <a:lstStyle>
            <a:lvl1pPr algn="l">
              <a:defRPr sz="4800" b="1"/>
            </a:lvl1pPr>
          </a:lstStyle>
          <a:p>
            <a:r>
              <a:rPr lang="en-US" smtClean="0"/>
              <a:t>Click to edit Master title style</a:t>
            </a:r>
            <a:endParaRPr lang="en-US"/>
          </a:p>
        </p:txBody>
      </p:sp>
      <p:sp>
        <p:nvSpPr>
          <p:cNvPr id="3" name="Content Placeholder 2"/>
          <p:cNvSpPr>
            <a:spLocks noGrp="1"/>
          </p:cNvSpPr>
          <p:nvPr>
            <p:ph idx="1"/>
          </p:nvPr>
        </p:nvSpPr>
        <p:spPr>
          <a:xfrm>
            <a:off x="9533467" y="546101"/>
            <a:ext cx="13631333" cy="1170622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1" y="2870201"/>
            <a:ext cx="8022168" cy="9382126"/>
          </a:xfrm>
        </p:spPr>
        <p:txBody>
          <a:bodyPr/>
          <a:lstStyle>
            <a:lvl1pPr marL="0" indent="0">
              <a:buNone/>
              <a:defRPr sz="3300"/>
            </a:lvl1pPr>
            <a:lvl2pPr marL="1088547" indent="0">
              <a:buNone/>
              <a:defRPr sz="2900"/>
            </a:lvl2pPr>
            <a:lvl3pPr marL="2177095" indent="0">
              <a:buNone/>
              <a:defRPr sz="2400"/>
            </a:lvl3pPr>
            <a:lvl4pPr marL="3265642" indent="0">
              <a:buNone/>
              <a:defRPr sz="2100"/>
            </a:lvl4pPr>
            <a:lvl5pPr marL="4354190" indent="0">
              <a:buNone/>
              <a:defRPr sz="2100"/>
            </a:lvl5pPr>
            <a:lvl6pPr marL="5442737" indent="0">
              <a:buNone/>
              <a:defRPr sz="2100"/>
            </a:lvl6pPr>
            <a:lvl7pPr marL="6531285" indent="0">
              <a:buNone/>
              <a:defRPr sz="2100"/>
            </a:lvl7pPr>
            <a:lvl8pPr marL="7619832" indent="0">
              <a:buNone/>
              <a:defRPr sz="2100"/>
            </a:lvl8pPr>
            <a:lvl9pPr marL="8708380"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640211-E01E-4A99-ABD0-AA3A2E3389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05338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0"/>
            <a:ext cx="14630400" cy="1133476"/>
          </a:xfrm>
        </p:spPr>
        <p:txBody>
          <a:bodyPr anchor="b"/>
          <a:lstStyle>
            <a:lvl1pPr algn="l">
              <a:defRPr sz="4800" b="1"/>
            </a:lvl1pPr>
          </a:lstStyle>
          <a:p>
            <a:r>
              <a:rPr lang="en-US" smtClean="0"/>
              <a:t>Click to edit Master title style</a:t>
            </a:r>
            <a:endParaRPr lang="en-US"/>
          </a:p>
        </p:txBody>
      </p:sp>
      <p:sp>
        <p:nvSpPr>
          <p:cNvPr id="3" name="Picture Placeholder 2"/>
          <p:cNvSpPr>
            <a:spLocks noGrp="1"/>
          </p:cNvSpPr>
          <p:nvPr>
            <p:ph type="pic" idx="1"/>
          </p:nvPr>
        </p:nvSpPr>
        <p:spPr>
          <a:xfrm>
            <a:off x="4779435" y="1225550"/>
            <a:ext cx="14630400" cy="8229600"/>
          </a:xfrm>
        </p:spPr>
        <p:txBody>
          <a:bodyPr/>
          <a:lstStyle>
            <a:lvl1pPr marL="0" indent="0">
              <a:buNone/>
              <a:defRPr sz="7600"/>
            </a:lvl1pPr>
            <a:lvl2pPr marL="1088547" indent="0">
              <a:buNone/>
              <a:defRPr sz="6700"/>
            </a:lvl2pPr>
            <a:lvl3pPr marL="2177095" indent="0">
              <a:buNone/>
              <a:defRPr sz="5700"/>
            </a:lvl3pPr>
            <a:lvl4pPr marL="3265642" indent="0">
              <a:buNone/>
              <a:defRPr sz="4800"/>
            </a:lvl4pPr>
            <a:lvl5pPr marL="4354190" indent="0">
              <a:buNone/>
              <a:defRPr sz="4800"/>
            </a:lvl5pPr>
            <a:lvl6pPr marL="5442737" indent="0">
              <a:buNone/>
              <a:defRPr sz="4800"/>
            </a:lvl6pPr>
            <a:lvl7pPr marL="6531285" indent="0">
              <a:buNone/>
              <a:defRPr sz="4800"/>
            </a:lvl7pPr>
            <a:lvl8pPr marL="7619832" indent="0">
              <a:buNone/>
              <a:defRPr sz="4800"/>
            </a:lvl8pPr>
            <a:lvl9pPr marL="8708380" indent="0">
              <a:buNone/>
              <a:defRPr sz="4800"/>
            </a:lvl9pPr>
          </a:lstStyle>
          <a:p>
            <a:endParaRPr lang="en-US"/>
          </a:p>
        </p:txBody>
      </p:sp>
      <p:sp>
        <p:nvSpPr>
          <p:cNvPr id="4" name="Text Placeholder 3"/>
          <p:cNvSpPr>
            <a:spLocks noGrp="1"/>
          </p:cNvSpPr>
          <p:nvPr>
            <p:ph type="body" sz="half" idx="2"/>
          </p:nvPr>
        </p:nvSpPr>
        <p:spPr>
          <a:xfrm>
            <a:off x="4779435" y="10734676"/>
            <a:ext cx="14630400" cy="1609724"/>
          </a:xfrm>
        </p:spPr>
        <p:txBody>
          <a:bodyPr/>
          <a:lstStyle>
            <a:lvl1pPr marL="0" indent="0">
              <a:buNone/>
              <a:defRPr sz="3300"/>
            </a:lvl1pPr>
            <a:lvl2pPr marL="1088547" indent="0">
              <a:buNone/>
              <a:defRPr sz="2900"/>
            </a:lvl2pPr>
            <a:lvl3pPr marL="2177095" indent="0">
              <a:buNone/>
              <a:defRPr sz="2400"/>
            </a:lvl3pPr>
            <a:lvl4pPr marL="3265642" indent="0">
              <a:buNone/>
              <a:defRPr sz="2100"/>
            </a:lvl4pPr>
            <a:lvl5pPr marL="4354190" indent="0">
              <a:buNone/>
              <a:defRPr sz="2100"/>
            </a:lvl5pPr>
            <a:lvl6pPr marL="5442737" indent="0">
              <a:buNone/>
              <a:defRPr sz="2100"/>
            </a:lvl6pPr>
            <a:lvl7pPr marL="6531285" indent="0">
              <a:buNone/>
              <a:defRPr sz="2100"/>
            </a:lvl7pPr>
            <a:lvl8pPr marL="7619832" indent="0">
              <a:buNone/>
              <a:defRPr sz="2100"/>
            </a:lvl8pPr>
            <a:lvl9pPr marL="8708380"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BBD5D01-7752-44E8-B376-C37471D283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14610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2CDD0B-6131-46CB-9BB0-5BC0B9457F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787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28/10/2023</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549277"/>
            <a:ext cx="5486400" cy="11703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549277"/>
            <a:ext cx="16052800" cy="11703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190D1D2-09B5-432F-8AEA-3980B7E837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570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28/10/2023</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28/10/2023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28/10/2023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28/10/2023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39634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549276"/>
            <a:ext cx="21945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17709" tIns="108855" rIns="217709" bIns="10885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19200" y="3200401"/>
            <a:ext cx="21945600" cy="905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17709" tIns="108855" rIns="217709" bIns="10885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219200" y="12490450"/>
            <a:ext cx="5689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17709" tIns="108855" rIns="217709" bIns="108855" numCol="1" anchor="t" anchorCtr="0" compatLnSpc="1">
            <a:prstTxWarp prst="textNoShape">
              <a:avLst/>
            </a:prstTxWarp>
          </a:bodyPr>
          <a:lstStyle>
            <a:lvl1pPr>
              <a:defRPr sz="3300"/>
            </a:lvl1pPr>
          </a:lstStyle>
          <a:p>
            <a:pPr defTabSz="914400"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8331200" y="12490450"/>
            <a:ext cx="7721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17709" tIns="108855" rIns="217709" bIns="108855" numCol="1" anchor="t" anchorCtr="0" compatLnSpc="1">
            <a:prstTxWarp prst="textNoShape">
              <a:avLst/>
            </a:prstTxWarp>
          </a:bodyPr>
          <a:lstStyle>
            <a:lvl1pPr algn="ctr">
              <a:defRPr sz="3300"/>
            </a:lvl1pPr>
          </a:lstStyle>
          <a:p>
            <a:pPr defTabSz="914400"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17475200" y="12490450"/>
            <a:ext cx="5689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17709" tIns="108855" rIns="217709" bIns="108855" numCol="1" anchor="t" anchorCtr="0" compatLnSpc="1">
            <a:prstTxWarp prst="textNoShape">
              <a:avLst/>
            </a:prstTxWarp>
          </a:bodyPr>
          <a:lstStyle>
            <a:lvl1pPr algn="r">
              <a:defRPr sz="3300"/>
            </a:lvl1pPr>
          </a:lstStyle>
          <a:p>
            <a:pPr defTabSz="914400" fontAlgn="base">
              <a:spcBef>
                <a:spcPct val="0"/>
              </a:spcBef>
              <a:spcAft>
                <a:spcPct val="0"/>
              </a:spcAft>
            </a:pPr>
            <a:fld id="{B6164FE8-0F37-4BD5-AD93-7F24F9F18A68}" type="slidenum">
              <a:rPr lang="en-US" smtClean="0">
                <a:solidFill>
                  <a:srgbClr val="000000"/>
                </a:solidFill>
              </a:rPr>
              <a:pPr defTabSz="914400"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10122400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fontAlgn="base">
        <a:spcBef>
          <a:spcPct val="0"/>
        </a:spcBef>
        <a:spcAft>
          <a:spcPct val="0"/>
        </a:spcAft>
        <a:defRPr sz="10500">
          <a:solidFill>
            <a:schemeClr val="tx2"/>
          </a:solidFill>
          <a:latin typeface="+mj-lt"/>
          <a:ea typeface="+mj-ea"/>
          <a:cs typeface="+mj-cs"/>
        </a:defRPr>
      </a:lvl1pPr>
      <a:lvl2pPr algn="ctr" rtl="0" fontAlgn="base">
        <a:spcBef>
          <a:spcPct val="0"/>
        </a:spcBef>
        <a:spcAft>
          <a:spcPct val="0"/>
        </a:spcAft>
        <a:defRPr sz="10500">
          <a:solidFill>
            <a:schemeClr val="tx2"/>
          </a:solidFill>
          <a:latin typeface="Arial" charset="0"/>
        </a:defRPr>
      </a:lvl2pPr>
      <a:lvl3pPr algn="ctr" rtl="0" fontAlgn="base">
        <a:spcBef>
          <a:spcPct val="0"/>
        </a:spcBef>
        <a:spcAft>
          <a:spcPct val="0"/>
        </a:spcAft>
        <a:defRPr sz="10500">
          <a:solidFill>
            <a:schemeClr val="tx2"/>
          </a:solidFill>
          <a:latin typeface="Arial" charset="0"/>
        </a:defRPr>
      </a:lvl3pPr>
      <a:lvl4pPr algn="ctr" rtl="0" fontAlgn="base">
        <a:spcBef>
          <a:spcPct val="0"/>
        </a:spcBef>
        <a:spcAft>
          <a:spcPct val="0"/>
        </a:spcAft>
        <a:defRPr sz="10500">
          <a:solidFill>
            <a:schemeClr val="tx2"/>
          </a:solidFill>
          <a:latin typeface="Arial" charset="0"/>
        </a:defRPr>
      </a:lvl4pPr>
      <a:lvl5pPr algn="ctr" rtl="0" fontAlgn="base">
        <a:spcBef>
          <a:spcPct val="0"/>
        </a:spcBef>
        <a:spcAft>
          <a:spcPct val="0"/>
        </a:spcAft>
        <a:defRPr sz="10500">
          <a:solidFill>
            <a:schemeClr val="tx2"/>
          </a:solidFill>
          <a:latin typeface="Arial" charset="0"/>
        </a:defRPr>
      </a:lvl5pPr>
      <a:lvl6pPr marL="1088547" algn="ctr" rtl="0" fontAlgn="base">
        <a:spcBef>
          <a:spcPct val="0"/>
        </a:spcBef>
        <a:spcAft>
          <a:spcPct val="0"/>
        </a:spcAft>
        <a:defRPr sz="10500">
          <a:solidFill>
            <a:schemeClr val="tx2"/>
          </a:solidFill>
          <a:latin typeface="Arial" charset="0"/>
        </a:defRPr>
      </a:lvl6pPr>
      <a:lvl7pPr marL="2177095" algn="ctr" rtl="0" fontAlgn="base">
        <a:spcBef>
          <a:spcPct val="0"/>
        </a:spcBef>
        <a:spcAft>
          <a:spcPct val="0"/>
        </a:spcAft>
        <a:defRPr sz="10500">
          <a:solidFill>
            <a:schemeClr val="tx2"/>
          </a:solidFill>
          <a:latin typeface="Arial" charset="0"/>
        </a:defRPr>
      </a:lvl7pPr>
      <a:lvl8pPr marL="3265642" algn="ctr" rtl="0" fontAlgn="base">
        <a:spcBef>
          <a:spcPct val="0"/>
        </a:spcBef>
        <a:spcAft>
          <a:spcPct val="0"/>
        </a:spcAft>
        <a:defRPr sz="10500">
          <a:solidFill>
            <a:schemeClr val="tx2"/>
          </a:solidFill>
          <a:latin typeface="Arial" charset="0"/>
        </a:defRPr>
      </a:lvl8pPr>
      <a:lvl9pPr marL="4354190" algn="ctr" rtl="0" fontAlgn="base">
        <a:spcBef>
          <a:spcPct val="0"/>
        </a:spcBef>
        <a:spcAft>
          <a:spcPct val="0"/>
        </a:spcAft>
        <a:defRPr sz="10500">
          <a:solidFill>
            <a:schemeClr val="tx2"/>
          </a:solidFill>
          <a:latin typeface="Arial" charset="0"/>
        </a:defRPr>
      </a:lvl9pPr>
    </p:titleStyle>
    <p:bodyStyle>
      <a:lvl1pPr marL="816411" indent="-816411" algn="l" rtl="0" fontAlgn="base">
        <a:spcBef>
          <a:spcPct val="20000"/>
        </a:spcBef>
        <a:spcAft>
          <a:spcPct val="0"/>
        </a:spcAft>
        <a:buChar char="•"/>
        <a:defRPr sz="7600">
          <a:solidFill>
            <a:schemeClr val="tx1"/>
          </a:solidFill>
          <a:latin typeface="+mn-lt"/>
          <a:ea typeface="+mn-ea"/>
          <a:cs typeface="+mn-cs"/>
        </a:defRPr>
      </a:lvl1pPr>
      <a:lvl2pPr marL="1768890" indent="-680342" algn="l" rtl="0" fontAlgn="base">
        <a:spcBef>
          <a:spcPct val="20000"/>
        </a:spcBef>
        <a:spcAft>
          <a:spcPct val="0"/>
        </a:spcAft>
        <a:buChar char="–"/>
        <a:defRPr sz="6700">
          <a:solidFill>
            <a:schemeClr val="tx1"/>
          </a:solidFill>
          <a:latin typeface="+mn-lt"/>
        </a:defRPr>
      </a:lvl2pPr>
      <a:lvl3pPr marL="2721369" indent="-544274" algn="l" rtl="0" fontAlgn="base">
        <a:spcBef>
          <a:spcPct val="20000"/>
        </a:spcBef>
        <a:spcAft>
          <a:spcPct val="0"/>
        </a:spcAft>
        <a:buChar char="•"/>
        <a:defRPr sz="5700">
          <a:solidFill>
            <a:schemeClr val="tx1"/>
          </a:solidFill>
          <a:latin typeface="+mn-lt"/>
        </a:defRPr>
      </a:lvl3pPr>
      <a:lvl4pPr marL="3809916" indent="-544274" algn="l" rtl="0" fontAlgn="base">
        <a:spcBef>
          <a:spcPct val="20000"/>
        </a:spcBef>
        <a:spcAft>
          <a:spcPct val="0"/>
        </a:spcAft>
        <a:buChar char="–"/>
        <a:defRPr sz="4800">
          <a:solidFill>
            <a:schemeClr val="tx1"/>
          </a:solidFill>
          <a:latin typeface="+mn-lt"/>
        </a:defRPr>
      </a:lvl4pPr>
      <a:lvl5pPr marL="4898464" indent="-544274" algn="l" rtl="0" fontAlgn="base">
        <a:spcBef>
          <a:spcPct val="20000"/>
        </a:spcBef>
        <a:spcAft>
          <a:spcPct val="0"/>
        </a:spcAft>
        <a:buChar char="»"/>
        <a:defRPr sz="4800">
          <a:solidFill>
            <a:schemeClr val="tx1"/>
          </a:solidFill>
          <a:latin typeface="+mn-lt"/>
        </a:defRPr>
      </a:lvl5pPr>
      <a:lvl6pPr marL="5987011" indent="-544274" algn="l" rtl="0" fontAlgn="base">
        <a:spcBef>
          <a:spcPct val="20000"/>
        </a:spcBef>
        <a:spcAft>
          <a:spcPct val="0"/>
        </a:spcAft>
        <a:buChar char="»"/>
        <a:defRPr sz="4800">
          <a:solidFill>
            <a:schemeClr val="tx1"/>
          </a:solidFill>
          <a:latin typeface="+mn-lt"/>
        </a:defRPr>
      </a:lvl6pPr>
      <a:lvl7pPr marL="7075559" indent="-544274" algn="l" rtl="0" fontAlgn="base">
        <a:spcBef>
          <a:spcPct val="20000"/>
        </a:spcBef>
        <a:spcAft>
          <a:spcPct val="0"/>
        </a:spcAft>
        <a:buChar char="»"/>
        <a:defRPr sz="4800">
          <a:solidFill>
            <a:schemeClr val="tx1"/>
          </a:solidFill>
          <a:latin typeface="+mn-lt"/>
        </a:defRPr>
      </a:lvl7pPr>
      <a:lvl8pPr marL="8164106" indent="-544274" algn="l" rtl="0" fontAlgn="base">
        <a:spcBef>
          <a:spcPct val="20000"/>
        </a:spcBef>
        <a:spcAft>
          <a:spcPct val="0"/>
        </a:spcAft>
        <a:buChar char="»"/>
        <a:defRPr sz="4800">
          <a:solidFill>
            <a:schemeClr val="tx1"/>
          </a:solidFill>
          <a:latin typeface="+mn-lt"/>
        </a:defRPr>
      </a:lvl8pPr>
      <a:lvl9pPr marL="9252654" indent="-544274" algn="l" rtl="0" fontAlgn="base">
        <a:spcBef>
          <a:spcPct val="20000"/>
        </a:spcBef>
        <a:spcAft>
          <a:spcPct val="0"/>
        </a:spcAft>
        <a:buChar char="»"/>
        <a:defRPr sz="4800">
          <a:solidFill>
            <a:schemeClr val="tx1"/>
          </a:solidFill>
          <a:latin typeface="+mn-lt"/>
        </a:defRPr>
      </a:lvl9pPr>
    </p:bodyStyle>
    <p:otherStyle>
      <a:defPPr>
        <a:defRPr lang="en-US"/>
      </a:defPPr>
      <a:lvl1pPr marL="0" algn="l" defTabSz="2177095" rtl="0" eaLnBrk="1" latinLnBrk="0" hangingPunct="1">
        <a:defRPr sz="4300" kern="1200">
          <a:solidFill>
            <a:schemeClr val="tx1"/>
          </a:solidFill>
          <a:latin typeface="+mn-lt"/>
          <a:ea typeface="+mn-ea"/>
          <a:cs typeface="+mn-cs"/>
        </a:defRPr>
      </a:lvl1pPr>
      <a:lvl2pPr marL="1088547" algn="l" defTabSz="2177095" rtl="0" eaLnBrk="1" latinLnBrk="0" hangingPunct="1">
        <a:defRPr sz="4300" kern="1200">
          <a:solidFill>
            <a:schemeClr val="tx1"/>
          </a:solidFill>
          <a:latin typeface="+mn-lt"/>
          <a:ea typeface="+mn-ea"/>
          <a:cs typeface="+mn-cs"/>
        </a:defRPr>
      </a:lvl2pPr>
      <a:lvl3pPr marL="2177095" algn="l" defTabSz="2177095" rtl="0" eaLnBrk="1" latinLnBrk="0" hangingPunct="1">
        <a:defRPr sz="4300" kern="1200">
          <a:solidFill>
            <a:schemeClr val="tx1"/>
          </a:solidFill>
          <a:latin typeface="+mn-lt"/>
          <a:ea typeface="+mn-ea"/>
          <a:cs typeface="+mn-cs"/>
        </a:defRPr>
      </a:lvl3pPr>
      <a:lvl4pPr marL="3265642" algn="l" defTabSz="2177095" rtl="0" eaLnBrk="1" latinLnBrk="0" hangingPunct="1">
        <a:defRPr sz="4300" kern="1200">
          <a:solidFill>
            <a:schemeClr val="tx1"/>
          </a:solidFill>
          <a:latin typeface="+mn-lt"/>
          <a:ea typeface="+mn-ea"/>
          <a:cs typeface="+mn-cs"/>
        </a:defRPr>
      </a:lvl4pPr>
      <a:lvl5pPr marL="4354190" algn="l" defTabSz="2177095" rtl="0" eaLnBrk="1" latinLnBrk="0" hangingPunct="1">
        <a:defRPr sz="4300" kern="1200">
          <a:solidFill>
            <a:schemeClr val="tx1"/>
          </a:solidFill>
          <a:latin typeface="+mn-lt"/>
          <a:ea typeface="+mn-ea"/>
          <a:cs typeface="+mn-cs"/>
        </a:defRPr>
      </a:lvl5pPr>
      <a:lvl6pPr marL="5442737" algn="l" defTabSz="2177095" rtl="0" eaLnBrk="1" latinLnBrk="0" hangingPunct="1">
        <a:defRPr sz="4300" kern="1200">
          <a:solidFill>
            <a:schemeClr val="tx1"/>
          </a:solidFill>
          <a:latin typeface="+mn-lt"/>
          <a:ea typeface="+mn-ea"/>
          <a:cs typeface="+mn-cs"/>
        </a:defRPr>
      </a:lvl6pPr>
      <a:lvl7pPr marL="6531285" algn="l" defTabSz="2177095" rtl="0" eaLnBrk="1" latinLnBrk="0" hangingPunct="1">
        <a:defRPr sz="4300" kern="1200">
          <a:solidFill>
            <a:schemeClr val="tx1"/>
          </a:solidFill>
          <a:latin typeface="+mn-lt"/>
          <a:ea typeface="+mn-ea"/>
          <a:cs typeface="+mn-cs"/>
        </a:defRPr>
      </a:lvl7pPr>
      <a:lvl8pPr marL="7619832" algn="l" defTabSz="2177095" rtl="0" eaLnBrk="1" latinLnBrk="0" hangingPunct="1">
        <a:defRPr sz="4300" kern="1200">
          <a:solidFill>
            <a:schemeClr val="tx1"/>
          </a:solidFill>
          <a:latin typeface="+mn-lt"/>
          <a:ea typeface="+mn-ea"/>
          <a:cs typeface="+mn-cs"/>
        </a:defRPr>
      </a:lvl8pPr>
      <a:lvl9pPr marL="8708380" algn="l" defTabSz="2177095"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9.pn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2.xml"/><Relationship Id="rId7" Type="http://schemas.openxmlformats.org/officeDocument/2006/relationships/image" Target="../media/image31.wmf"/><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3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8.xml"/><Relationship Id="rId6" Type="http://schemas.openxmlformats.org/officeDocument/2006/relationships/image" Target="../media/image5.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8.xml"/><Relationship Id="rId6" Type="http://schemas.openxmlformats.org/officeDocument/2006/relationships/image" Target="../media/image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3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38.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38.xml"/><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38.xml"/><Relationship Id="rId6" Type="http://schemas.openxmlformats.org/officeDocument/2006/relationships/image" Target="../media/image54.png"/><Relationship Id="rId5" Type="http://schemas.openxmlformats.org/officeDocument/2006/relationships/image" Target="../media/image51.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notesSlide" Target="../notesSlides/notesSlide20.xml"/><Relationship Id="rId1" Type="http://schemas.openxmlformats.org/officeDocument/2006/relationships/slideLayout" Target="../slideLayouts/slideLayout38.xml"/><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38.xml"/><Relationship Id="rId5" Type="http://schemas.openxmlformats.org/officeDocument/2006/relationships/image" Target="../media/image56.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3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8.xml"/><Relationship Id="rId6" Type="http://schemas.openxmlformats.org/officeDocument/2006/relationships/image" Target="../media/image5.png"/><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8.xml"/><Relationship Id="rId6" Type="http://schemas.openxmlformats.org/officeDocument/2006/relationships/image" Target="../media/image5.png"/><Relationship Id="rId5" Type="http://schemas.openxmlformats.org/officeDocument/2006/relationships/image" Target="../media/image66.emf"/><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67.pn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8.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notesSlide" Target="../notesSlides/notesSlide26.xml"/><Relationship Id="rId1" Type="http://schemas.openxmlformats.org/officeDocument/2006/relationships/slideLayout" Target="../slideLayouts/slideLayout38.xml"/><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7.xml"/><Relationship Id="rId1" Type="http://schemas.openxmlformats.org/officeDocument/2006/relationships/slideLayout" Target="../slideLayouts/slideLayout3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3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3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8.png"/></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0.xml"/><Relationship Id="rId1" Type="http://schemas.openxmlformats.org/officeDocument/2006/relationships/slideLayout" Target="../slideLayouts/slideLayout3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0.png"/></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3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2.png"/></Relationships>
</file>

<file path=ppt/slides/_rels/slide33.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38.xml"/><Relationship Id="rId6" Type="http://schemas.openxmlformats.org/officeDocument/2006/relationships/image" Target="../media/image5.png"/><Relationship Id="rId5" Type="http://schemas.openxmlformats.org/officeDocument/2006/relationships/image" Target="../media/image72.emf"/><Relationship Id="rId4" Type="http://schemas.openxmlformats.org/officeDocument/2006/relationships/image" Target="../media/image84.png"/></Relationships>
</file>

<file path=ppt/slides/_rels/slide34.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38.xml"/><Relationship Id="rId6" Type="http://schemas.openxmlformats.org/officeDocument/2006/relationships/image" Target="../media/image5.png"/><Relationship Id="rId5" Type="http://schemas.openxmlformats.org/officeDocument/2006/relationships/image" Target="../media/image73.emf"/><Relationship Id="rId4" Type="http://schemas.openxmlformats.org/officeDocument/2006/relationships/image" Target="../media/image87.png"/></Relationships>
</file>

<file path=ppt/slides/_rels/slide3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4.xml"/><Relationship Id="rId1" Type="http://schemas.openxmlformats.org/officeDocument/2006/relationships/slideLayout" Target="../slideLayouts/slideLayout3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0.png"/></Relationships>
</file>

<file path=ppt/slides/_rels/slide36.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38.xml"/><Relationship Id="rId6" Type="http://schemas.openxmlformats.org/officeDocument/2006/relationships/image" Target="../media/image5.png"/><Relationship Id="rId5" Type="http://schemas.openxmlformats.org/officeDocument/2006/relationships/image" Target="../media/image88.png"/><Relationship Id="rId4" Type="http://schemas.openxmlformats.org/officeDocument/2006/relationships/image" Target="../media/image92.png"/></Relationships>
</file>

<file path=ppt/slides/_rels/slide37.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38.xml"/><Relationship Id="rId6" Type="http://schemas.openxmlformats.org/officeDocument/2006/relationships/image" Target="../media/image5.png"/><Relationship Id="rId5" Type="http://schemas.openxmlformats.org/officeDocument/2006/relationships/image" Target="../media/image89.emf"/><Relationship Id="rId4" Type="http://schemas.openxmlformats.org/officeDocument/2006/relationships/image" Target="../media/image95.png"/></Relationships>
</file>

<file path=ppt/slides/_rels/slide38.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3" Type="http://schemas.openxmlformats.org/officeDocument/2006/relationships/image" Target="../media/image93.png"/><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image" Target="../media/image91.png"/><Relationship Id="rId1" Type="http://schemas.openxmlformats.org/officeDocument/2006/relationships/slideLayout" Target="../slideLayouts/slideLayout46.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5" Type="http://schemas.openxmlformats.org/officeDocument/2006/relationships/image" Target="../media/image106.png"/><Relationship Id="rId10" Type="http://schemas.openxmlformats.org/officeDocument/2006/relationships/image" Target="../media/image101.png"/><Relationship Id="rId4" Type="http://schemas.openxmlformats.org/officeDocument/2006/relationships/image" Target="../media/image94.png"/><Relationship Id="rId9" Type="http://schemas.openxmlformats.org/officeDocument/2006/relationships/image" Target="../media/image100.png"/><Relationship Id="rId14" Type="http://schemas.openxmlformats.org/officeDocument/2006/relationships/image" Target="../media/image105.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22.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116799" y="3468887"/>
              <a:ext cx="13413376" cy="9334151"/>
            </a:xfrm>
            <a:prstGeom prst="rect">
              <a:avLst/>
            </a:prstGeom>
            <a:noFill/>
            <a:ln w="9525">
              <a:noFill/>
              <a:miter lim="800000"/>
              <a:headEnd/>
              <a:tailEnd/>
            </a:ln>
            <a:effectLst/>
          </p:spPr>
          <p:txBody>
            <a:bodyPr/>
            <a:lstStyle/>
            <a:p>
              <a:pPr algn="just">
                <a:lnSpc>
                  <a:spcPct val="150000"/>
                </a:lnSpc>
                <a:spcBef>
                  <a:spcPct val="20000"/>
                </a:spcBef>
                <a:defRPr/>
              </a:pPr>
              <a:r>
                <a:rPr lang="en-US" sz="5800" b="1" dirty="0">
                  <a:solidFill>
                    <a:srgbClr val="0000FF"/>
                  </a:solidFill>
                  <a:latin typeface="Times New Roman" pitchFamily="18" charset="0"/>
                  <a:ea typeface="Tahoma" pitchFamily="34" charset="0"/>
                  <a:cs typeface="Times New Roman" pitchFamily="18" charset="0"/>
                </a:rPr>
                <a:t>§7. </a:t>
              </a:r>
              <a:r>
                <a:rPr lang="en-US" sz="5800" b="1" dirty="0" err="1">
                  <a:solidFill>
                    <a:srgbClr val="0000FF"/>
                  </a:solidFill>
                  <a:latin typeface="Times New Roman" pitchFamily="18" charset="0"/>
                  <a:ea typeface="Tahoma" pitchFamily="34" charset="0"/>
                  <a:cs typeface="Times New Roman" pitchFamily="18" charset="0"/>
                </a:rPr>
                <a:t>Các</a:t>
              </a:r>
              <a:r>
                <a:rPr lang="en-US" sz="5800" b="1" dirty="0">
                  <a:solidFill>
                    <a:srgbClr val="0000FF"/>
                  </a:solidFill>
                  <a:latin typeface="Times New Roman" pitchFamily="18" charset="0"/>
                  <a:ea typeface="Tahoma" pitchFamily="34" charset="0"/>
                  <a:cs typeface="Times New Roman" pitchFamily="18" charset="0"/>
                </a:rPr>
                <a:t> </a:t>
              </a:r>
              <a:r>
                <a:rPr lang="en-US" sz="5800" b="1" dirty="0" err="1">
                  <a:solidFill>
                    <a:srgbClr val="0000FF"/>
                  </a:solidFill>
                  <a:latin typeface="Times New Roman" pitchFamily="18" charset="0"/>
                  <a:ea typeface="Tahoma" pitchFamily="34" charset="0"/>
                  <a:cs typeface="Times New Roman" pitchFamily="18" charset="0"/>
                </a:rPr>
                <a:t>khái</a:t>
              </a:r>
              <a:r>
                <a:rPr lang="en-US" sz="5800" b="1" dirty="0">
                  <a:solidFill>
                    <a:srgbClr val="0000FF"/>
                  </a:solidFill>
                  <a:latin typeface="Times New Roman" pitchFamily="18" charset="0"/>
                  <a:ea typeface="Tahoma" pitchFamily="34" charset="0"/>
                  <a:cs typeface="Times New Roman" pitchFamily="18" charset="0"/>
                </a:rPr>
                <a:t> </a:t>
              </a:r>
              <a:r>
                <a:rPr lang="en-US" sz="5800" b="1" dirty="0" err="1">
                  <a:solidFill>
                    <a:srgbClr val="0000FF"/>
                  </a:solidFill>
                  <a:latin typeface="Times New Roman" pitchFamily="18" charset="0"/>
                  <a:ea typeface="Tahoma" pitchFamily="34" charset="0"/>
                  <a:cs typeface="Times New Roman" pitchFamily="18" charset="0"/>
                </a:rPr>
                <a:t>niệm</a:t>
              </a:r>
              <a:r>
                <a:rPr lang="en-US" sz="5800" b="1" dirty="0">
                  <a:solidFill>
                    <a:srgbClr val="0000FF"/>
                  </a:solidFill>
                  <a:latin typeface="Times New Roman" pitchFamily="18" charset="0"/>
                  <a:ea typeface="Tahoma" pitchFamily="34" charset="0"/>
                  <a:cs typeface="Times New Roman" pitchFamily="18" charset="0"/>
                </a:rPr>
                <a:t> </a:t>
              </a:r>
              <a:r>
                <a:rPr lang="en-US" sz="5800" b="1" dirty="0" err="1">
                  <a:solidFill>
                    <a:srgbClr val="0000FF"/>
                  </a:solidFill>
                  <a:latin typeface="Times New Roman" pitchFamily="18" charset="0"/>
                  <a:ea typeface="Tahoma" pitchFamily="34" charset="0"/>
                  <a:cs typeface="Times New Roman" pitchFamily="18" charset="0"/>
                </a:rPr>
                <a:t>mở</a:t>
              </a:r>
              <a:r>
                <a:rPr lang="en-US" sz="5800" b="1" dirty="0">
                  <a:solidFill>
                    <a:srgbClr val="0000FF"/>
                  </a:solidFill>
                  <a:latin typeface="Times New Roman" pitchFamily="18" charset="0"/>
                  <a:ea typeface="Tahoma" pitchFamily="34" charset="0"/>
                  <a:cs typeface="Times New Roman" pitchFamily="18" charset="0"/>
                </a:rPr>
                <a:t> </a:t>
              </a:r>
              <a:r>
                <a:rPr lang="en-US" sz="5800" b="1" dirty="0" err="1">
                  <a:solidFill>
                    <a:srgbClr val="0000FF"/>
                  </a:solidFill>
                  <a:latin typeface="Times New Roman" pitchFamily="18" charset="0"/>
                  <a:ea typeface="Tahoma" pitchFamily="34" charset="0"/>
                  <a:cs typeface="Times New Roman" pitchFamily="18" charset="0"/>
                </a:rPr>
                <a:t>đầu</a:t>
              </a:r>
              <a:endParaRPr lang="en-US" sz="5800" b="1" dirty="0">
                <a:solidFill>
                  <a:srgbClr val="0000FF"/>
                </a:solidFill>
                <a:latin typeface="Times New Roman" pitchFamily="18" charset="0"/>
                <a:ea typeface="Tahoma" pitchFamily="34" charset="0"/>
                <a:cs typeface="Times New Roman" pitchFamily="18" charset="0"/>
              </a:endParaRPr>
            </a:p>
            <a:p>
              <a:pPr algn="just">
                <a:lnSpc>
                  <a:spcPct val="150000"/>
                </a:lnSpc>
                <a:spcBef>
                  <a:spcPct val="20000"/>
                </a:spcBef>
                <a:defRPr/>
              </a:pPr>
              <a:r>
                <a:rPr lang="en-US" sz="5800" b="1" dirty="0">
                  <a:solidFill>
                    <a:srgbClr val="FF0000"/>
                  </a:solidFill>
                  <a:latin typeface="Times New Roman" pitchFamily="18" charset="0"/>
                  <a:ea typeface="Tahoma" pitchFamily="34" charset="0"/>
                  <a:cs typeface="Times New Roman" pitchFamily="18" charset="0"/>
                </a:rPr>
                <a:t>§8. </a:t>
              </a:r>
              <a:r>
                <a:rPr lang="en-US" sz="5800" b="1" dirty="0" err="1">
                  <a:solidFill>
                    <a:srgbClr val="FF0000"/>
                  </a:solidFill>
                  <a:latin typeface="Times New Roman" pitchFamily="18" charset="0"/>
                  <a:ea typeface="Tahoma" pitchFamily="34" charset="0"/>
                  <a:cs typeface="Times New Roman" pitchFamily="18" charset="0"/>
                </a:rPr>
                <a:t>Tổng</a:t>
              </a:r>
              <a:r>
                <a:rPr lang="en-US" sz="5800" b="1" dirty="0">
                  <a:solidFill>
                    <a:srgbClr val="FF0000"/>
                  </a:solidFill>
                  <a:latin typeface="Times New Roman" pitchFamily="18" charset="0"/>
                  <a:ea typeface="Tahoma" pitchFamily="34" charset="0"/>
                  <a:cs typeface="Times New Roman" pitchFamily="18" charset="0"/>
                </a:rPr>
                <a:t> </a:t>
              </a:r>
              <a:r>
                <a:rPr lang="en-US" sz="5800" b="1" dirty="0" err="1">
                  <a:solidFill>
                    <a:srgbClr val="FF0000"/>
                  </a:solidFill>
                  <a:latin typeface="Times New Roman" pitchFamily="18" charset="0"/>
                  <a:ea typeface="Tahoma" pitchFamily="34" charset="0"/>
                  <a:cs typeface="Times New Roman" pitchFamily="18" charset="0"/>
                </a:rPr>
                <a:t>và</a:t>
              </a:r>
              <a:r>
                <a:rPr lang="en-US" sz="5800" b="1" dirty="0">
                  <a:solidFill>
                    <a:srgbClr val="FF0000"/>
                  </a:solidFill>
                  <a:latin typeface="Times New Roman" pitchFamily="18" charset="0"/>
                  <a:ea typeface="Tahoma" pitchFamily="34" charset="0"/>
                  <a:cs typeface="Times New Roman" pitchFamily="18" charset="0"/>
                </a:rPr>
                <a:t> </a:t>
              </a:r>
              <a:r>
                <a:rPr lang="en-US" sz="5800" b="1" dirty="0" err="1">
                  <a:solidFill>
                    <a:srgbClr val="FF0000"/>
                  </a:solidFill>
                  <a:latin typeface="Times New Roman" pitchFamily="18" charset="0"/>
                  <a:ea typeface="Tahoma" pitchFamily="34" charset="0"/>
                  <a:cs typeface="Times New Roman" pitchFamily="18" charset="0"/>
                </a:rPr>
                <a:t>hiệu</a:t>
              </a:r>
              <a:r>
                <a:rPr lang="en-US" sz="5800" b="1" dirty="0">
                  <a:solidFill>
                    <a:srgbClr val="FF0000"/>
                  </a:solidFill>
                  <a:latin typeface="Times New Roman" pitchFamily="18" charset="0"/>
                  <a:ea typeface="Tahoma" pitchFamily="34" charset="0"/>
                  <a:cs typeface="Times New Roman" pitchFamily="18" charset="0"/>
                </a:rPr>
                <a:t> </a:t>
              </a:r>
              <a:r>
                <a:rPr lang="en-US" sz="5800" b="1" dirty="0" err="1">
                  <a:solidFill>
                    <a:srgbClr val="FF0000"/>
                  </a:solidFill>
                  <a:latin typeface="Times New Roman" pitchFamily="18" charset="0"/>
                  <a:ea typeface="Tahoma" pitchFamily="34" charset="0"/>
                  <a:cs typeface="Times New Roman" pitchFamily="18" charset="0"/>
                </a:rPr>
                <a:t>của</a:t>
              </a:r>
              <a:r>
                <a:rPr lang="en-US" sz="5800" b="1" dirty="0">
                  <a:solidFill>
                    <a:srgbClr val="FF0000"/>
                  </a:solidFill>
                  <a:latin typeface="Times New Roman" pitchFamily="18" charset="0"/>
                  <a:ea typeface="Tahoma" pitchFamily="34" charset="0"/>
                  <a:cs typeface="Times New Roman" pitchFamily="18" charset="0"/>
                </a:rPr>
                <a:t> </a:t>
              </a:r>
              <a:r>
                <a:rPr lang="en-US" sz="5800" b="1" dirty="0" err="1">
                  <a:solidFill>
                    <a:srgbClr val="FF0000"/>
                  </a:solidFill>
                  <a:latin typeface="Times New Roman" pitchFamily="18" charset="0"/>
                  <a:ea typeface="Tahoma" pitchFamily="34" charset="0"/>
                  <a:cs typeface="Times New Roman" pitchFamily="18" charset="0"/>
                </a:rPr>
                <a:t>hai</a:t>
              </a:r>
              <a:r>
                <a:rPr lang="en-US" sz="5800" b="1" dirty="0">
                  <a:solidFill>
                    <a:srgbClr val="FF0000"/>
                  </a:solidFill>
                  <a:latin typeface="Times New Roman" pitchFamily="18" charset="0"/>
                  <a:ea typeface="Tahoma" pitchFamily="34" charset="0"/>
                  <a:cs typeface="Times New Roman" pitchFamily="18" charset="0"/>
                </a:rPr>
                <a:t> </a:t>
              </a:r>
              <a:r>
                <a:rPr lang="en-US" sz="5800" b="1" dirty="0" err="1">
                  <a:solidFill>
                    <a:srgbClr val="FF0000"/>
                  </a:solidFill>
                  <a:latin typeface="Times New Roman" pitchFamily="18" charset="0"/>
                  <a:ea typeface="Tahoma" pitchFamily="34" charset="0"/>
                  <a:cs typeface="Times New Roman" pitchFamily="18" charset="0"/>
                </a:rPr>
                <a:t>vectơ</a:t>
              </a:r>
              <a:endParaRPr lang="en-US" sz="5800" b="1" dirty="0">
                <a:solidFill>
                  <a:srgbClr val="FF0000"/>
                </a:solidFill>
                <a:latin typeface="Times New Roman" pitchFamily="18" charset="0"/>
                <a:ea typeface="Tahoma" pitchFamily="34" charset="0"/>
                <a:cs typeface="Times New Roman" pitchFamily="18" charset="0"/>
              </a:endParaRPr>
            </a:p>
            <a:p>
              <a:pPr algn="just">
                <a:lnSpc>
                  <a:spcPct val="150000"/>
                </a:lnSpc>
                <a:spcBef>
                  <a:spcPct val="20000"/>
                </a:spcBef>
                <a:defRPr/>
              </a:pPr>
              <a:r>
                <a:rPr lang="en-US" sz="5800" b="1" dirty="0">
                  <a:solidFill>
                    <a:srgbClr val="0000FF"/>
                  </a:solidFill>
                  <a:latin typeface="Times New Roman" pitchFamily="18" charset="0"/>
                  <a:ea typeface="Tahoma" pitchFamily="34" charset="0"/>
                  <a:cs typeface="Times New Roman" pitchFamily="18" charset="0"/>
                </a:rPr>
                <a:t>§9. </a:t>
              </a:r>
              <a:r>
                <a:rPr lang="en-US" sz="5800" b="1" dirty="0" err="1">
                  <a:solidFill>
                    <a:srgbClr val="0000FF"/>
                  </a:solidFill>
                  <a:latin typeface="Times New Roman" pitchFamily="18" charset="0"/>
                  <a:ea typeface="Tahoma" pitchFamily="34" charset="0"/>
                  <a:cs typeface="Times New Roman" pitchFamily="18" charset="0"/>
                </a:rPr>
                <a:t>Tích</a:t>
              </a:r>
              <a:r>
                <a:rPr lang="en-US" sz="5800" b="1" dirty="0">
                  <a:solidFill>
                    <a:srgbClr val="0000FF"/>
                  </a:solidFill>
                  <a:latin typeface="Times New Roman" pitchFamily="18" charset="0"/>
                  <a:ea typeface="Tahoma" pitchFamily="34" charset="0"/>
                  <a:cs typeface="Times New Roman" pitchFamily="18" charset="0"/>
                </a:rPr>
                <a:t> </a:t>
              </a:r>
              <a:r>
                <a:rPr lang="en-US" sz="5800" b="1" dirty="0" err="1">
                  <a:solidFill>
                    <a:srgbClr val="0000FF"/>
                  </a:solidFill>
                  <a:latin typeface="Times New Roman" pitchFamily="18" charset="0"/>
                  <a:ea typeface="Tahoma" pitchFamily="34" charset="0"/>
                  <a:cs typeface="Times New Roman" pitchFamily="18" charset="0"/>
                </a:rPr>
                <a:t>của</a:t>
              </a:r>
              <a:r>
                <a:rPr lang="en-US" sz="5800" b="1" dirty="0">
                  <a:solidFill>
                    <a:srgbClr val="0000FF"/>
                  </a:solidFill>
                  <a:latin typeface="Times New Roman" pitchFamily="18" charset="0"/>
                  <a:ea typeface="Tahoma" pitchFamily="34" charset="0"/>
                  <a:cs typeface="Times New Roman" pitchFamily="18" charset="0"/>
                </a:rPr>
                <a:t> </a:t>
              </a:r>
              <a:r>
                <a:rPr lang="en-US" sz="5800" b="1" dirty="0" err="1">
                  <a:solidFill>
                    <a:srgbClr val="0000FF"/>
                  </a:solidFill>
                  <a:latin typeface="Times New Roman" pitchFamily="18" charset="0"/>
                  <a:ea typeface="Tahoma" pitchFamily="34" charset="0"/>
                  <a:cs typeface="Times New Roman" pitchFamily="18" charset="0"/>
                </a:rPr>
                <a:t>một</a:t>
              </a:r>
              <a:r>
                <a:rPr lang="en-US" sz="5800" b="1" dirty="0">
                  <a:solidFill>
                    <a:srgbClr val="0000FF"/>
                  </a:solidFill>
                  <a:latin typeface="Times New Roman" pitchFamily="18" charset="0"/>
                  <a:ea typeface="Tahoma" pitchFamily="34" charset="0"/>
                  <a:cs typeface="Times New Roman" pitchFamily="18" charset="0"/>
                </a:rPr>
                <a:t> </a:t>
              </a:r>
              <a:r>
                <a:rPr lang="en-US" sz="5800" b="1" dirty="0" err="1">
                  <a:solidFill>
                    <a:srgbClr val="0000FF"/>
                  </a:solidFill>
                  <a:latin typeface="Times New Roman" pitchFamily="18" charset="0"/>
                  <a:ea typeface="Tahoma" pitchFamily="34" charset="0"/>
                  <a:cs typeface="Times New Roman" pitchFamily="18" charset="0"/>
                </a:rPr>
                <a:t>vectơ</a:t>
              </a:r>
              <a:r>
                <a:rPr lang="en-US" sz="5800" b="1" dirty="0">
                  <a:solidFill>
                    <a:srgbClr val="0000FF"/>
                  </a:solidFill>
                  <a:latin typeface="Times New Roman" pitchFamily="18" charset="0"/>
                  <a:ea typeface="Tahoma" pitchFamily="34" charset="0"/>
                  <a:cs typeface="Times New Roman" pitchFamily="18" charset="0"/>
                </a:rPr>
                <a:t> </a:t>
              </a:r>
              <a:r>
                <a:rPr lang="en-US" sz="5800" b="1" dirty="0" err="1">
                  <a:solidFill>
                    <a:srgbClr val="0000FF"/>
                  </a:solidFill>
                  <a:latin typeface="Times New Roman" pitchFamily="18" charset="0"/>
                  <a:ea typeface="Tahoma" pitchFamily="34" charset="0"/>
                  <a:cs typeface="Times New Roman" pitchFamily="18" charset="0"/>
                </a:rPr>
                <a:t>với</a:t>
              </a:r>
              <a:r>
                <a:rPr lang="en-US" sz="5800" b="1" dirty="0">
                  <a:solidFill>
                    <a:srgbClr val="0000FF"/>
                  </a:solidFill>
                  <a:latin typeface="Times New Roman" pitchFamily="18" charset="0"/>
                  <a:ea typeface="Tahoma" pitchFamily="34" charset="0"/>
                  <a:cs typeface="Times New Roman" pitchFamily="18" charset="0"/>
                </a:rPr>
                <a:t> </a:t>
              </a:r>
              <a:r>
                <a:rPr lang="en-US" sz="5800" b="1" dirty="0" err="1">
                  <a:solidFill>
                    <a:srgbClr val="0000FF"/>
                  </a:solidFill>
                  <a:latin typeface="Times New Roman" pitchFamily="18" charset="0"/>
                  <a:ea typeface="Tahoma" pitchFamily="34" charset="0"/>
                  <a:cs typeface="Times New Roman" pitchFamily="18" charset="0"/>
                </a:rPr>
                <a:t>một</a:t>
              </a:r>
              <a:r>
                <a:rPr lang="en-US" sz="5800" b="1" dirty="0">
                  <a:solidFill>
                    <a:srgbClr val="0000FF"/>
                  </a:solidFill>
                  <a:latin typeface="Times New Roman" pitchFamily="18" charset="0"/>
                  <a:ea typeface="Tahoma" pitchFamily="34" charset="0"/>
                  <a:cs typeface="Times New Roman" pitchFamily="18" charset="0"/>
                </a:rPr>
                <a:t> </a:t>
              </a:r>
              <a:r>
                <a:rPr lang="en-US" sz="5800" b="1" dirty="0" err="1">
                  <a:solidFill>
                    <a:srgbClr val="0000FF"/>
                  </a:solidFill>
                  <a:latin typeface="Times New Roman" pitchFamily="18" charset="0"/>
                  <a:ea typeface="Tahoma" pitchFamily="34" charset="0"/>
                  <a:cs typeface="Times New Roman" pitchFamily="18" charset="0"/>
                </a:rPr>
                <a:t>số</a:t>
              </a:r>
              <a:endParaRPr lang="en-US" sz="5800" b="1" dirty="0">
                <a:solidFill>
                  <a:srgbClr val="0000FF"/>
                </a:solidFill>
                <a:latin typeface="Times New Roman" pitchFamily="18" charset="0"/>
                <a:ea typeface="Tahoma" pitchFamily="34" charset="0"/>
                <a:cs typeface="Times New Roman" pitchFamily="18" charset="0"/>
              </a:endParaRPr>
            </a:p>
            <a:p>
              <a:pPr algn="just">
                <a:lnSpc>
                  <a:spcPct val="150000"/>
                </a:lnSpc>
                <a:spcBef>
                  <a:spcPct val="20000"/>
                </a:spcBef>
                <a:defRPr/>
              </a:pPr>
              <a:r>
                <a:rPr lang="en-US" sz="5800" b="1" dirty="0">
                  <a:solidFill>
                    <a:srgbClr val="0000FF"/>
                  </a:solidFill>
                  <a:latin typeface="Times New Roman" pitchFamily="18" charset="0"/>
                  <a:ea typeface="Tahoma" pitchFamily="34" charset="0"/>
                  <a:cs typeface="Times New Roman" pitchFamily="18" charset="0"/>
                </a:rPr>
                <a:t>§10. </a:t>
              </a:r>
              <a:r>
                <a:rPr lang="en-US" sz="5800" b="1" dirty="0" err="1">
                  <a:solidFill>
                    <a:srgbClr val="0000FF"/>
                  </a:solidFill>
                  <a:latin typeface="Times New Roman" pitchFamily="18" charset="0"/>
                  <a:ea typeface="Tahoma" pitchFamily="34" charset="0"/>
                  <a:cs typeface="Times New Roman" pitchFamily="18" charset="0"/>
                </a:rPr>
                <a:t>Vectơ</a:t>
              </a:r>
              <a:r>
                <a:rPr lang="en-US" sz="5800" b="1" dirty="0">
                  <a:solidFill>
                    <a:srgbClr val="0000FF"/>
                  </a:solidFill>
                  <a:latin typeface="Times New Roman" pitchFamily="18" charset="0"/>
                  <a:ea typeface="Tahoma" pitchFamily="34" charset="0"/>
                  <a:cs typeface="Times New Roman" pitchFamily="18" charset="0"/>
                </a:rPr>
                <a:t> </a:t>
              </a:r>
              <a:r>
                <a:rPr lang="en-US" sz="5800" b="1" dirty="0" err="1">
                  <a:solidFill>
                    <a:srgbClr val="0000FF"/>
                  </a:solidFill>
                  <a:latin typeface="Times New Roman" pitchFamily="18" charset="0"/>
                  <a:ea typeface="Tahoma" pitchFamily="34" charset="0"/>
                  <a:cs typeface="Times New Roman" pitchFamily="18" charset="0"/>
                </a:rPr>
                <a:t>trong</a:t>
              </a:r>
              <a:r>
                <a:rPr lang="en-US" sz="5800" b="1" dirty="0">
                  <a:solidFill>
                    <a:srgbClr val="0000FF"/>
                  </a:solidFill>
                  <a:latin typeface="Times New Roman" pitchFamily="18" charset="0"/>
                  <a:ea typeface="Tahoma" pitchFamily="34" charset="0"/>
                  <a:cs typeface="Times New Roman" pitchFamily="18" charset="0"/>
                </a:rPr>
                <a:t> </a:t>
              </a:r>
              <a:r>
                <a:rPr lang="en-US" sz="5800" b="1" dirty="0" err="1">
                  <a:solidFill>
                    <a:srgbClr val="0000FF"/>
                  </a:solidFill>
                  <a:latin typeface="Times New Roman" pitchFamily="18" charset="0"/>
                  <a:ea typeface="Tahoma" pitchFamily="34" charset="0"/>
                  <a:cs typeface="Times New Roman" pitchFamily="18" charset="0"/>
                </a:rPr>
                <a:t>mặt</a:t>
              </a:r>
              <a:r>
                <a:rPr lang="en-US" sz="5800" b="1" dirty="0">
                  <a:solidFill>
                    <a:srgbClr val="0000FF"/>
                  </a:solidFill>
                  <a:latin typeface="Times New Roman" pitchFamily="18" charset="0"/>
                  <a:ea typeface="Tahoma" pitchFamily="34" charset="0"/>
                  <a:cs typeface="Times New Roman" pitchFamily="18" charset="0"/>
                </a:rPr>
                <a:t> </a:t>
              </a:r>
              <a:r>
                <a:rPr lang="en-US" sz="5800" b="1" dirty="0" err="1">
                  <a:solidFill>
                    <a:srgbClr val="0000FF"/>
                  </a:solidFill>
                  <a:latin typeface="Times New Roman" pitchFamily="18" charset="0"/>
                  <a:ea typeface="Tahoma" pitchFamily="34" charset="0"/>
                  <a:cs typeface="Times New Roman" pitchFamily="18" charset="0"/>
                </a:rPr>
                <a:t>phẳng</a:t>
              </a:r>
              <a:r>
                <a:rPr lang="en-US" sz="5800" b="1" dirty="0">
                  <a:solidFill>
                    <a:srgbClr val="0000FF"/>
                  </a:solidFill>
                  <a:latin typeface="Times New Roman" pitchFamily="18" charset="0"/>
                  <a:ea typeface="Tahoma" pitchFamily="34" charset="0"/>
                  <a:cs typeface="Times New Roman" pitchFamily="18" charset="0"/>
                </a:rPr>
                <a:t> </a:t>
              </a:r>
              <a:r>
                <a:rPr lang="en-US" sz="5800" b="1" dirty="0" err="1">
                  <a:solidFill>
                    <a:srgbClr val="0000FF"/>
                  </a:solidFill>
                  <a:latin typeface="Times New Roman" pitchFamily="18" charset="0"/>
                  <a:ea typeface="Tahoma" pitchFamily="34" charset="0"/>
                  <a:cs typeface="Times New Roman" pitchFamily="18" charset="0"/>
                </a:rPr>
                <a:t>tọa</a:t>
              </a:r>
              <a:r>
                <a:rPr lang="en-US" sz="5800" b="1" dirty="0">
                  <a:solidFill>
                    <a:srgbClr val="0000FF"/>
                  </a:solidFill>
                  <a:latin typeface="Times New Roman" pitchFamily="18" charset="0"/>
                  <a:ea typeface="Tahoma" pitchFamily="34" charset="0"/>
                  <a:cs typeface="Times New Roman" pitchFamily="18" charset="0"/>
                </a:rPr>
                <a:t> </a:t>
              </a:r>
              <a:r>
                <a:rPr lang="en-US" sz="5800" b="1" dirty="0" err="1">
                  <a:solidFill>
                    <a:srgbClr val="0000FF"/>
                  </a:solidFill>
                  <a:latin typeface="Times New Roman" pitchFamily="18" charset="0"/>
                  <a:ea typeface="Tahoma" pitchFamily="34" charset="0"/>
                  <a:cs typeface="Times New Roman" pitchFamily="18" charset="0"/>
                </a:rPr>
                <a:t>độ</a:t>
              </a:r>
              <a:endParaRPr lang="en-US" sz="5800" b="1" dirty="0">
                <a:solidFill>
                  <a:srgbClr val="0000FF"/>
                </a:solidFill>
                <a:latin typeface="Times New Roman" pitchFamily="18" charset="0"/>
                <a:ea typeface="Tahoma" pitchFamily="34" charset="0"/>
                <a:cs typeface="Times New Roman" pitchFamily="18" charset="0"/>
              </a:endParaRPr>
            </a:p>
            <a:p>
              <a:pPr algn="just">
                <a:lnSpc>
                  <a:spcPct val="150000"/>
                </a:lnSpc>
                <a:spcBef>
                  <a:spcPct val="20000"/>
                </a:spcBef>
                <a:defRPr/>
              </a:pPr>
              <a:r>
                <a:rPr lang="en-US" sz="5800" b="1" dirty="0">
                  <a:solidFill>
                    <a:srgbClr val="0000FF"/>
                  </a:solidFill>
                  <a:latin typeface="Times New Roman" pitchFamily="18" charset="0"/>
                  <a:ea typeface="Tahoma" pitchFamily="34" charset="0"/>
                  <a:cs typeface="Times New Roman" pitchFamily="18" charset="0"/>
                </a:rPr>
                <a:t>§11. </a:t>
              </a:r>
              <a:r>
                <a:rPr lang="en-US" sz="5800" b="1" dirty="0" err="1">
                  <a:solidFill>
                    <a:srgbClr val="0000FF"/>
                  </a:solidFill>
                  <a:latin typeface="Times New Roman" pitchFamily="18" charset="0"/>
                  <a:ea typeface="Tahoma" pitchFamily="34" charset="0"/>
                  <a:cs typeface="Times New Roman" pitchFamily="18" charset="0"/>
                </a:rPr>
                <a:t>Tích</a:t>
              </a:r>
              <a:r>
                <a:rPr lang="en-US" sz="5800" b="1" dirty="0">
                  <a:solidFill>
                    <a:srgbClr val="0000FF"/>
                  </a:solidFill>
                  <a:latin typeface="Times New Roman" pitchFamily="18" charset="0"/>
                  <a:ea typeface="Tahoma" pitchFamily="34" charset="0"/>
                  <a:cs typeface="Times New Roman" pitchFamily="18" charset="0"/>
                </a:rPr>
                <a:t> </a:t>
              </a:r>
              <a:r>
                <a:rPr lang="en-US" sz="5800" b="1" dirty="0" err="1">
                  <a:solidFill>
                    <a:srgbClr val="0000FF"/>
                  </a:solidFill>
                  <a:latin typeface="Times New Roman" pitchFamily="18" charset="0"/>
                  <a:ea typeface="Tahoma" pitchFamily="34" charset="0"/>
                  <a:cs typeface="Times New Roman" pitchFamily="18" charset="0"/>
                </a:rPr>
                <a:t>vô</a:t>
              </a:r>
              <a:r>
                <a:rPr lang="en-US" sz="5800" b="1" dirty="0">
                  <a:solidFill>
                    <a:srgbClr val="0000FF"/>
                  </a:solidFill>
                  <a:latin typeface="Times New Roman" pitchFamily="18" charset="0"/>
                  <a:ea typeface="Tahoma" pitchFamily="34" charset="0"/>
                  <a:cs typeface="Times New Roman" pitchFamily="18" charset="0"/>
                </a:rPr>
                <a:t> </a:t>
              </a:r>
              <a:r>
                <a:rPr lang="en-US" sz="5800" b="1" dirty="0" err="1">
                  <a:solidFill>
                    <a:srgbClr val="0000FF"/>
                  </a:solidFill>
                  <a:latin typeface="Times New Roman" pitchFamily="18" charset="0"/>
                  <a:ea typeface="Tahoma" pitchFamily="34" charset="0"/>
                  <a:cs typeface="Times New Roman" pitchFamily="18" charset="0"/>
                </a:rPr>
                <a:t>hướng</a:t>
              </a:r>
              <a:r>
                <a:rPr lang="en-US" sz="5800" b="1" dirty="0">
                  <a:solidFill>
                    <a:srgbClr val="0000FF"/>
                  </a:solidFill>
                  <a:latin typeface="Times New Roman" pitchFamily="18" charset="0"/>
                  <a:ea typeface="Tahoma" pitchFamily="34" charset="0"/>
                  <a:cs typeface="Times New Roman" pitchFamily="18" charset="0"/>
                </a:rPr>
                <a:t> </a:t>
              </a:r>
              <a:r>
                <a:rPr lang="en-US" sz="5800" b="1" dirty="0" err="1">
                  <a:solidFill>
                    <a:srgbClr val="0000FF"/>
                  </a:solidFill>
                  <a:latin typeface="Times New Roman" pitchFamily="18" charset="0"/>
                  <a:ea typeface="Tahoma" pitchFamily="34" charset="0"/>
                  <a:cs typeface="Times New Roman" pitchFamily="18" charset="0"/>
                </a:rPr>
                <a:t>của</a:t>
              </a:r>
              <a:r>
                <a:rPr lang="en-US" sz="5800" b="1" dirty="0">
                  <a:solidFill>
                    <a:srgbClr val="0000FF"/>
                  </a:solidFill>
                  <a:latin typeface="Times New Roman" pitchFamily="18" charset="0"/>
                  <a:ea typeface="Tahoma" pitchFamily="34" charset="0"/>
                  <a:cs typeface="Times New Roman" pitchFamily="18" charset="0"/>
                </a:rPr>
                <a:t> </a:t>
              </a:r>
              <a:r>
                <a:rPr lang="en-US" sz="5800" b="1" dirty="0" err="1">
                  <a:solidFill>
                    <a:srgbClr val="0000FF"/>
                  </a:solidFill>
                  <a:latin typeface="Times New Roman" pitchFamily="18" charset="0"/>
                  <a:ea typeface="Tahoma" pitchFamily="34" charset="0"/>
                  <a:cs typeface="Times New Roman" pitchFamily="18" charset="0"/>
                </a:rPr>
                <a:t>hai</a:t>
              </a:r>
              <a:r>
                <a:rPr lang="en-US" sz="5800" b="1" dirty="0">
                  <a:solidFill>
                    <a:srgbClr val="0000FF"/>
                  </a:solidFill>
                  <a:latin typeface="Times New Roman" pitchFamily="18" charset="0"/>
                  <a:ea typeface="Tahoma" pitchFamily="34" charset="0"/>
                  <a:cs typeface="Times New Roman" pitchFamily="18" charset="0"/>
                </a:rPr>
                <a:t> </a:t>
              </a:r>
              <a:r>
                <a:rPr lang="en-US" sz="5800" b="1" dirty="0" err="1">
                  <a:solidFill>
                    <a:srgbClr val="0000FF"/>
                  </a:solidFill>
                  <a:latin typeface="Times New Roman" pitchFamily="18" charset="0"/>
                  <a:ea typeface="Tahoma" pitchFamily="34" charset="0"/>
                  <a:cs typeface="Times New Roman" pitchFamily="18" charset="0"/>
                </a:rPr>
                <a:t>vectơ</a:t>
              </a:r>
              <a:endParaRPr lang="en-US" sz="5800" b="1" dirty="0">
                <a:solidFill>
                  <a:srgbClr val="0000FF"/>
                </a:solidFill>
                <a:latin typeface="Times New Roman" pitchFamily="18" charset="0"/>
                <a:ea typeface="Tahoma" pitchFamily="34" charset="0"/>
                <a:cs typeface="Times New Roman" pitchFamily="18" charset="0"/>
              </a:endParaRPr>
            </a:p>
            <a:p>
              <a:pPr algn="just">
                <a:lnSpc>
                  <a:spcPct val="150000"/>
                </a:lnSpc>
                <a:spcBef>
                  <a:spcPct val="20000"/>
                </a:spcBef>
                <a:defRPr/>
              </a:pPr>
              <a:r>
                <a:rPr lang="en-US" sz="5800" b="1" dirty="0" err="1">
                  <a:solidFill>
                    <a:srgbClr val="0000FF"/>
                  </a:solidFill>
                  <a:latin typeface="Times New Roman" pitchFamily="18" charset="0"/>
                  <a:ea typeface="Tahoma" pitchFamily="34" charset="0"/>
                  <a:cs typeface="Times New Roman" pitchFamily="18" charset="0"/>
                </a:rPr>
                <a:t>Bài</a:t>
              </a:r>
              <a:r>
                <a:rPr lang="en-US" sz="5800" b="1" dirty="0">
                  <a:solidFill>
                    <a:srgbClr val="0000FF"/>
                  </a:solidFill>
                  <a:latin typeface="Times New Roman" pitchFamily="18" charset="0"/>
                  <a:ea typeface="Tahoma" pitchFamily="34" charset="0"/>
                  <a:cs typeface="Times New Roman" pitchFamily="18" charset="0"/>
                </a:rPr>
                <a:t> </a:t>
              </a:r>
              <a:r>
                <a:rPr lang="en-US" sz="5800" b="1" dirty="0" err="1">
                  <a:solidFill>
                    <a:srgbClr val="0000FF"/>
                  </a:solidFill>
                  <a:latin typeface="Times New Roman" pitchFamily="18" charset="0"/>
                  <a:ea typeface="Tahoma" pitchFamily="34" charset="0"/>
                  <a:cs typeface="Times New Roman" pitchFamily="18" charset="0"/>
                </a:rPr>
                <a:t>tập</a:t>
              </a:r>
              <a:r>
                <a:rPr lang="en-US" sz="5800" b="1" dirty="0">
                  <a:solidFill>
                    <a:srgbClr val="0000FF"/>
                  </a:solidFill>
                  <a:latin typeface="Times New Roman" pitchFamily="18" charset="0"/>
                  <a:ea typeface="Tahoma" pitchFamily="34" charset="0"/>
                  <a:cs typeface="Times New Roman" pitchFamily="18" charset="0"/>
                </a:rPr>
                <a:t> </a:t>
              </a:r>
              <a:r>
                <a:rPr lang="en-US" sz="5800" b="1" dirty="0" err="1">
                  <a:solidFill>
                    <a:srgbClr val="0000FF"/>
                  </a:solidFill>
                  <a:latin typeface="Times New Roman" pitchFamily="18" charset="0"/>
                  <a:ea typeface="Tahoma" pitchFamily="34" charset="0"/>
                  <a:cs typeface="Times New Roman" pitchFamily="18" charset="0"/>
                </a:rPr>
                <a:t>cuối</a:t>
              </a:r>
              <a:r>
                <a:rPr lang="en-US" sz="5800" b="1" dirty="0">
                  <a:solidFill>
                    <a:srgbClr val="0000FF"/>
                  </a:solidFill>
                  <a:latin typeface="Times New Roman" pitchFamily="18" charset="0"/>
                  <a:ea typeface="Tahoma" pitchFamily="34" charset="0"/>
                  <a:cs typeface="Times New Roman" pitchFamily="18" charset="0"/>
                </a:rPr>
                <a:t> </a:t>
              </a:r>
              <a:r>
                <a:rPr lang="en-US" sz="5800" b="1" dirty="0" err="1">
                  <a:solidFill>
                    <a:srgbClr val="0000FF"/>
                  </a:solidFill>
                  <a:latin typeface="Times New Roman" pitchFamily="18" charset="0"/>
                  <a:ea typeface="Tahoma" pitchFamily="34" charset="0"/>
                  <a:cs typeface="Times New Roman" pitchFamily="18" charset="0"/>
                </a:rPr>
                <a:t>chương</a:t>
              </a:r>
              <a:r>
                <a:rPr lang="en-US" sz="5800" b="1" dirty="0">
                  <a:solidFill>
                    <a:srgbClr val="0000FF"/>
                  </a:solidFill>
                  <a:latin typeface="Times New Roman" pitchFamily="18" charset="0"/>
                  <a:ea typeface="Tahoma" pitchFamily="34" charset="0"/>
                  <a:cs typeface="Times New Roman" pitchFamily="18" charset="0"/>
                </a:rPr>
                <a:t> 4</a:t>
              </a:r>
            </a:p>
          </p:txBody>
        </p:sp>
        <p:sp>
          <p:nvSpPr>
            <p:cNvPr id="2" name="TextBox 1"/>
            <p:cNvSpPr txBox="1"/>
            <p:nvPr/>
          </p:nvSpPr>
          <p:spPr>
            <a:xfrm>
              <a:off x="11912450" y="2428363"/>
              <a:ext cx="10325100" cy="830997"/>
            </a:xfrm>
            <a:prstGeom prst="rect">
              <a:avLst/>
            </a:prstGeom>
            <a:noFill/>
          </p:spPr>
          <p:txBody>
            <a:bodyPr wrap="square" rtlCol="0">
              <a:spAutoFit/>
            </a:bodyPr>
            <a:lstStyle/>
            <a:p>
              <a:pPr algn="ctr"/>
              <a:r>
                <a:rPr lang="vi-VN" sz="4800" b="1" dirty="0">
                  <a:solidFill>
                    <a:schemeClr val="bg1"/>
                  </a:solidFill>
                  <a:latin typeface="Times New Roman" pitchFamily="18" charset="0"/>
                  <a:ea typeface="Tahoma" panose="020B0604030504040204" pitchFamily="34" charset="0"/>
                  <a:cs typeface="Times New Roman" pitchFamily="18" charset="0"/>
                </a:rPr>
                <a:t>CHƯƠNG I</a:t>
              </a:r>
              <a:r>
                <a:rPr lang="en-US" sz="4800" b="1" dirty="0">
                  <a:solidFill>
                    <a:schemeClr val="bg1"/>
                  </a:solidFill>
                  <a:latin typeface="Times New Roman" pitchFamily="18" charset="0"/>
                  <a:ea typeface="Tahoma" panose="020B0604030504040204" pitchFamily="34" charset="0"/>
                  <a:cs typeface="Times New Roman" pitchFamily="18" charset="0"/>
                </a:rPr>
                <a:t>V</a:t>
              </a:r>
              <a:r>
                <a:rPr lang="vi-VN" sz="4800" b="1" dirty="0">
                  <a:solidFill>
                    <a:schemeClr val="bg1"/>
                  </a:solidFill>
                  <a:latin typeface="Times New Roman" pitchFamily="18" charset="0"/>
                  <a:ea typeface="Tahoma" panose="020B0604030504040204" pitchFamily="34" charset="0"/>
                  <a:cs typeface="Times New Roman" pitchFamily="18" charset="0"/>
                </a:rPr>
                <a:t>. </a:t>
              </a:r>
              <a:r>
                <a:rPr lang="en-US" sz="4800" b="1" dirty="0">
                  <a:solidFill>
                    <a:schemeClr val="bg1"/>
                  </a:solidFill>
                  <a:latin typeface="Times New Roman" pitchFamily="18" charset="0"/>
                  <a:ea typeface="Tahoma" panose="020B0604030504040204" pitchFamily="34" charset="0"/>
                  <a:cs typeface="Times New Roman" pitchFamily="18" charset="0"/>
                </a:rPr>
                <a:t>VECTƠ</a:t>
              </a:r>
              <a:endParaRPr lang="vi-VN" sz="4800" b="1" dirty="0">
                <a:solidFill>
                  <a:schemeClr val="bg1"/>
                </a:solidFill>
                <a:latin typeface="Times New Roman" pitchFamily="18" charset="0"/>
                <a:ea typeface="Tahoma" panose="020B0604030504040204" pitchFamily="34" charset="0"/>
                <a:cs typeface="Times New Roman" pitchFamily="18" charset="0"/>
              </a:endParaRPr>
            </a:p>
          </p:txBody>
        </p:sp>
      </p:grpSp>
      <p:pic>
        <p:nvPicPr>
          <p:cNvPr id="3" name="Picture 2">
            <a:extLst>
              <a:ext uri="{FF2B5EF4-FFF2-40B4-BE49-F238E27FC236}">
                <a16:creationId xmlns=""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 xmlns:a16="http://schemas.microsoft.com/office/drawing/2014/main" id="{D87ADF89-46F9-4713-9744-A644701231B8}"/>
              </a:ext>
            </a:extLst>
          </p:cNvPr>
          <p:cNvSpPr txBox="1">
            <a:spLocks/>
          </p:cNvSpPr>
          <p:nvPr/>
        </p:nvSpPr>
        <p:spPr>
          <a:xfrm>
            <a:off x="942108" y="2184400"/>
            <a:ext cx="23137092"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latin typeface="Times New Roman" pitchFamily="18" charset="0"/>
                <a:cs typeface="Times New Roman" pitchFamily="18" charset="0"/>
              </a:rPr>
              <a:t>1. TỔNG CỦA HAI VÉC TƠ</a:t>
            </a:r>
            <a:endParaRPr lang="en-US"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942109" y="3276599"/>
                <a:ext cx="23137091" cy="80010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imes New Roman" pitchFamily="18" charset="0"/>
                    <a:ea typeface="Tahoma" panose="020B0604030504040204" pitchFamily="34" charset="0"/>
                    <a:cs typeface="Times New Roman" pitchFamily="18" charset="0"/>
                  </a:rPr>
                  <a:t>Ví</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dụ</a:t>
                </a:r>
                <a:r>
                  <a:rPr lang="en-US" b="1" dirty="0">
                    <a:latin typeface="Times New Roman" pitchFamily="18" charset="0"/>
                    <a:ea typeface="Tahoma" panose="020B0604030504040204" pitchFamily="34" charset="0"/>
                    <a:cs typeface="Times New Roman" pitchFamily="18" charset="0"/>
                  </a:rPr>
                  <a:t> 1.</a:t>
                </a:r>
                <a:r>
                  <a:rPr lang="vi-VN" b="1" dirty="0">
                    <a:latin typeface="Times New Roman" pitchFamily="18" charset="0"/>
                    <a:ea typeface="Tahoma" panose="020B0604030504040204" pitchFamily="34" charset="0"/>
                    <a:cs typeface="Times New Roman" pitchFamily="18" charset="0"/>
                  </a:rPr>
                  <a:t>  </a:t>
                </a:r>
                <a:r>
                  <a:rPr lang="vi-VN" b="1" dirty="0" smtClean="0">
                    <a:latin typeface="Times New Roman" pitchFamily="18" charset="0"/>
                    <a:ea typeface="Tahoma" panose="020B0604030504040204" pitchFamily="34" charset="0"/>
                    <a:cs typeface="Times New Roman" pitchFamily="18" charset="0"/>
                  </a:rPr>
                  <a:t>Cho </a:t>
                </a:r>
                <a:r>
                  <a:rPr lang="vi-VN" b="1" dirty="0">
                    <a:latin typeface="Times New Roman" pitchFamily="18" charset="0"/>
                    <a:ea typeface="Tahoma" panose="020B0604030504040204" pitchFamily="34" charset="0"/>
                    <a:cs typeface="Times New Roman" pitchFamily="18" charset="0"/>
                  </a:rPr>
                  <a:t>hình vuông </a:t>
                </a:r>
                <a14:m>
                  <m:oMath xmlns:m="http://schemas.openxmlformats.org/officeDocument/2006/math">
                    <m:r>
                      <a:rPr lang="vi-VN" b="1" i="1">
                        <a:latin typeface="Cambria Math" panose="02040503050406030204" pitchFamily="18" charset="0"/>
                      </a:rPr>
                      <m:t>𝑨𝑩𝑪𝑫</m:t>
                    </m:r>
                  </m:oMath>
                </a14:m>
                <a:r>
                  <a:rPr lang="vi-VN" b="1" dirty="0">
                    <a:latin typeface="Times New Roman" pitchFamily="18" charset="0"/>
                    <a:ea typeface="Tahoma" panose="020B0604030504040204" pitchFamily="34" charset="0"/>
                    <a:cs typeface="Times New Roman" pitchFamily="18" charset="0"/>
                  </a:rPr>
                  <a:t> với độ dài cạnh bằng </a:t>
                </a:r>
                <a14:m>
                  <m:oMath xmlns:m="http://schemas.openxmlformats.org/officeDocument/2006/math">
                    <m:r>
                      <a:rPr lang="vi-VN" b="1" i="1">
                        <a:latin typeface="Cambria Math" panose="02040503050406030204" pitchFamily="18" charset="0"/>
                      </a:rPr>
                      <m:t>𝟏</m:t>
                    </m:r>
                  </m:oMath>
                </a14:m>
                <a:r>
                  <a:rPr lang="vi-VN" b="1" dirty="0">
                    <a:latin typeface="Times New Roman" pitchFamily="18" charset="0"/>
                    <a:ea typeface="Tahoma" panose="020B0604030504040204" pitchFamily="34" charset="0"/>
                    <a:cs typeface="Times New Roman" pitchFamily="18" charset="0"/>
                  </a:rPr>
                  <a:t>. Tính độ dài của các </a:t>
                </a:r>
                <a:r>
                  <a:rPr lang="vi-VN" b="1" dirty="0" smtClean="0">
                    <a:latin typeface="Times New Roman" pitchFamily="18" charset="0"/>
                    <a:ea typeface="Tahoma" panose="020B0604030504040204" pitchFamily="34" charset="0"/>
                    <a:cs typeface="Times New Roman" pitchFamily="18" charset="0"/>
                  </a:rPr>
                  <a:t>v</a:t>
                </a:r>
                <a:r>
                  <a:rPr lang="en-US" b="1" dirty="0" err="1" smtClean="0">
                    <a:latin typeface="Times New Roman" pitchFamily="18" charset="0"/>
                    <a:ea typeface="Tahoma" panose="020B0604030504040204" pitchFamily="34" charset="0"/>
                    <a:cs typeface="Times New Roman" pitchFamily="18" charset="0"/>
                  </a:rPr>
                  <a:t>ec</a:t>
                </a:r>
                <a:r>
                  <a:rPr lang="vi-VN" b="1" dirty="0" smtClean="0">
                    <a:latin typeface="Times New Roman" pitchFamily="18" charset="0"/>
                    <a:ea typeface="Tahoma" panose="020B0604030504040204" pitchFamily="34" charset="0"/>
                    <a:cs typeface="Times New Roman" pitchFamily="18" charset="0"/>
                  </a:rPr>
                  <a:t>tơ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𝑪𝑩</m:t>
                        </m:r>
                      </m:e>
                    </m:acc>
                  </m:oMath>
                </a14:m>
                <a:r>
                  <a:rPr lang="vi-VN"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𝑩𝑫</m:t>
                        </m:r>
                      </m:e>
                    </m:acc>
                  </m:oMath>
                </a14:m>
                <a:endParaRPr lang="en-US" b="1" dirty="0">
                  <a:latin typeface="Times New Roman" pitchFamily="18" charset="0"/>
                  <a:ea typeface="Tahoma" panose="020B0604030504040204" pitchFamily="34" charset="0"/>
                  <a:cs typeface="Times New Roman" pitchFamily="18" charset="0"/>
                </a:endParaRPr>
              </a:p>
            </p:txBody>
          </p:sp>
        </mc:Choice>
        <mc:Fallback xmlns="">
          <p:sp>
            <p:nvSpPr>
              <p:cNvPr id="99" name="Content Placeholder 2">
                <a:extLst>
                  <a:ext uri="{FF2B5EF4-FFF2-40B4-BE49-F238E27FC236}">
                    <a16:creationId xmlns="" xmlns:a16="http://schemas.microsoft.com/office/drawing/2014/main"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942109" y="3276599"/>
                <a:ext cx="23137091" cy="8001001"/>
              </a:xfrm>
              <a:prstGeom prst="rect">
                <a:avLst/>
              </a:prstGeom>
              <a:blipFill rotWithShape="1">
                <a:blip r:embed="rId3"/>
                <a:stretch>
                  <a:fillRect l="-1080" t="-2433"/>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377760"/>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 xmlns:a16="http://schemas.microsoft.com/office/drawing/2014/main" id="{08B49A2E-2A9D-46FD-AE9C-29462A33F0E6}"/>
                  </a:ext>
                </a:extLst>
              </p:cNvPr>
              <p:cNvSpPr txBox="1">
                <a:spLocks/>
              </p:cNvSpPr>
              <p:nvPr/>
            </p:nvSpPr>
            <p:spPr>
              <a:xfrm>
                <a:off x="7010400" y="5114964"/>
                <a:ext cx="16992600" cy="5852581"/>
              </a:xfrm>
              <a:prstGeom prst="rect">
                <a:avLst/>
              </a:prstGeom>
              <a:solidFill>
                <a:srgbClr val="D6F7FE"/>
              </a:solidFill>
              <a:ln>
                <a:noFill/>
              </a:ln>
            </p:spPr>
            <p:txBody>
              <a:bodyPr anchor="t"/>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None/>
                </a:pPr>
                <a:r>
                  <a:rPr lang="vi-VN" b="1" dirty="0">
                    <a:solidFill>
                      <a:srgbClr val="FF0000"/>
                    </a:solidFill>
                    <a:latin typeface="Times New Roman" pitchFamily="18" charset="0"/>
                    <a:ea typeface="Tahoma" pitchFamily="34" charset="0"/>
                    <a:cs typeface="Times New Roman" pitchFamily="18" charset="0"/>
                  </a:rPr>
                  <a:t>Lời giải</a:t>
                </a:r>
                <a:endParaRPr lang="en-US" b="1" dirty="0">
                  <a:solidFill>
                    <a:srgbClr val="FF0000"/>
                  </a:solidFill>
                  <a:latin typeface="Times New Roman" pitchFamily="18" charset="0"/>
                  <a:ea typeface="Tahoma" pitchFamily="34" charset="0"/>
                  <a:cs typeface="Times New Roman" pitchFamily="18" charset="0"/>
                </a:endParaRPr>
              </a:p>
              <a:p>
                <a:pPr marL="0" indent="0">
                  <a:lnSpc>
                    <a:spcPct val="100000"/>
                  </a:lnSpc>
                  <a:buNone/>
                </a:pPr>
                <a:r>
                  <a:rPr lang="en-US" b="1" dirty="0">
                    <a:latin typeface="Times New Roman" pitchFamily="18" charset="0"/>
                    <a:ea typeface="Tahoma" pitchFamily="34" charset="0"/>
                    <a:cs typeface="Times New Roman" pitchFamily="18" charset="0"/>
                  </a:rPr>
                  <a:t>  </a:t>
                </a:r>
                <a:r>
                  <a:rPr lang="vi-VN" b="1" dirty="0">
                    <a:latin typeface="Times New Roman" pitchFamily="18" charset="0"/>
                    <a:ea typeface="Tahoma" pitchFamily="34" charset="0"/>
                    <a:cs typeface="Times New Roman" pitchFamily="18" charset="0"/>
                  </a:rPr>
                  <a:t>Do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𝑫𝑪</m:t>
                        </m:r>
                      </m:e>
                    </m:acc>
                  </m:oMath>
                </a14:m>
                <a:r>
                  <a:rPr lang="vi-VN" b="1" dirty="0">
                    <a:latin typeface="Times New Roman" pitchFamily="18" charset="0"/>
                    <a:ea typeface="Tahoma" pitchFamily="34" charset="0"/>
                    <a:cs typeface="Times New Roman" pitchFamily="18" charset="0"/>
                  </a:rPr>
                  <a:t> nên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𝑫𝑩</m:t>
                        </m:r>
                      </m:e>
                    </m:acc>
                  </m:oMath>
                </a14:m>
                <a:r>
                  <a:rPr lang="vi-VN" b="1" dirty="0">
                    <a:latin typeface="Times New Roman" pitchFamily="18" charset="0"/>
                    <a:ea typeface="Tahoma" pitchFamily="34" charset="0"/>
                    <a:cs typeface="Times New Roman" pitchFamily="18" charset="0"/>
                  </a:rPr>
                  <a:t>. </a:t>
                </a:r>
                <a:endParaRPr lang="en-US" b="1" dirty="0">
                  <a:latin typeface="Times New Roman" pitchFamily="18" charset="0"/>
                  <a:ea typeface="Tahoma" pitchFamily="34" charset="0"/>
                  <a:cs typeface="Times New Roman" pitchFamily="18" charset="0"/>
                </a:endParaRPr>
              </a:p>
              <a:p>
                <a:pPr marL="0" indent="0">
                  <a:lnSpc>
                    <a:spcPct val="100000"/>
                  </a:lnSpc>
                  <a:buNone/>
                </a:pPr>
                <a:r>
                  <a:rPr lang="en-US" b="1" dirty="0">
                    <a:latin typeface="Times New Roman" pitchFamily="18" charset="0"/>
                    <a:ea typeface="Tahoma" pitchFamily="34" charset="0"/>
                    <a:cs typeface="Times New Roman" pitchFamily="18" charset="0"/>
                  </a:rPr>
                  <a:t>  </a:t>
                </a:r>
                <a:r>
                  <a:rPr lang="vi-VN" b="1" dirty="0">
                    <a:latin typeface="Times New Roman" pitchFamily="18" charset="0"/>
                    <a:ea typeface="Tahoma" pitchFamily="34" charset="0"/>
                    <a:cs typeface="Times New Roman" pitchFamily="18" charset="0"/>
                  </a:rPr>
                  <a:t>Vậy </a:t>
                </a:r>
                <a14:m>
                  <m:oMath xmlns:m="http://schemas.openxmlformats.org/officeDocument/2006/math">
                    <m:d>
                      <m:dPr>
                        <m:begChr m:val="|"/>
                        <m:endChr m:val="|"/>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𝑪𝑩</m:t>
                            </m:r>
                          </m:e>
                        </m:acc>
                      </m:e>
                    </m:d>
                    <m:r>
                      <a:rPr lang="vi-VN" b="1" i="1">
                        <a:latin typeface="Cambria Math" panose="02040503050406030204" pitchFamily="18" charset="0"/>
                      </a:rPr>
                      <m:t>=</m:t>
                    </m:r>
                    <m:d>
                      <m:dPr>
                        <m:begChr m:val="|"/>
                        <m:endChr m:val="|"/>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𝑫𝑩</m:t>
                            </m:r>
                          </m:e>
                        </m:acc>
                      </m:e>
                    </m:d>
                    <m:r>
                      <a:rPr lang="vi-VN" b="1" i="1">
                        <a:latin typeface="Cambria Math" panose="02040503050406030204" pitchFamily="18" charset="0"/>
                      </a:rPr>
                      <m:t>=</m:t>
                    </m:r>
                    <m:r>
                      <a:rPr lang="vi-VN" b="1" i="1">
                        <a:latin typeface="Cambria Math" panose="02040503050406030204" pitchFamily="18" charset="0"/>
                      </a:rPr>
                      <m:t>𝑫𝑩</m:t>
                    </m:r>
                    <m:r>
                      <a:rPr lang="vi-VN" b="1" i="1">
                        <a:latin typeface="Cambria Math" panose="02040503050406030204" pitchFamily="18" charset="0"/>
                      </a:rPr>
                      <m:t>=</m:t>
                    </m:r>
                    <m:rad>
                      <m:radPr>
                        <m:degHide m:val="on"/>
                        <m:ctrlPr>
                          <a:rPr lang="en-US" b="1" i="1">
                            <a:latin typeface="Cambria Math"/>
                          </a:rPr>
                        </m:ctrlPr>
                      </m:radPr>
                      <m:deg/>
                      <m:e>
                        <m:r>
                          <a:rPr lang="vi-VN" b="1" i="1">
                            <a:latin typeface="Cambria Math" panose="02040503050406030204" pitchFamily="18" charset="0"/>
                          </a:rPr>
                          <m:t>𝟐</m:t>
                        </m:r>
                      </m:e>
                    </m:rad>
                    <m:r>
                      <a:rPr lang="en-US" b="1" i="0" smtClean="0">
                        <a:latin typeface="Cambria Math"/>
                      </a:rPr>
                      <m:t> </m:t>
                    </m:r>
                  </m:oMath>
                </a14:m>
                <a:endParaRPr lang="en-US" b="1" dirty="0">
                  <a:latin typeface="Times New Roman" pitchFamily="18" charset="0"/>
                  <a:ea typeface="Tahoma" pitchFamily="34" charset="0"/>
                  <a:cs typeface="Times New Roman" pitchFamily="18" charset="0"/>
                </a:endParaRPr>
              </a:p>
              <a:p>
                <a:pPr marL="0" indent="0">
                  <a:lnSpc>
                    <a:spcPct val="100000"/>
                  </a:lnSpc>
                  <a:buNone/>
                </a:pPr>
                <a:r>
                  <a:rPr lang="en-US" b="1" dirty="0">
                    <a:latin typeface="Times New Roman" pitchFamily="18" charset="0"/>
                    <a:ea typeface="Tahoma" pitchFamily="34" charset="0"/>
                    <a:cs typeface="Times New Roman" pitchFamily="18" charset="0"/>
                  </a:rPr>
                  <a:t>  T</a:t>
                </a:r>
                <a:r>
                  <a:rPr lang="vi-VN" b="1" dirty="0">
                    <a:latin typeface="Times New Roman" pitchFamily="18" charset="0"/>
                    <a:ea typeface="Tahoma" pitchFamily="34" charset="0"/>
                    <a:cs typeface="Times New Roman" pitchFamily="18" charset="0"/>
                  </a:rPr>
                  <a:t>a có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𝑩𝑫</m:t>
                        </m:r>
                      </m:e>
                    </m:acc>
                    <m:r>
                      <a:rPr lang="vi-VN" b="1" i="1">
                        <a:latin typeface="Cambria Math" panose="02040503050406030204" pitchFamily="18" charset="0"/>
                      </a:rPr>
                      <m:t>=</m:t>
                    </m:r>
                    <m:d>
                      <m:dPr>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𝑩𝑫</m:t>
                            </m:r>
                          </m:e>
                        </m:acc>
                      </m:e>
                    </m:d>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𝑨𝑫</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𝑨𝑪</m:t>
                        </m:r>
                      </m:e>
                    </m:acc>
                  </m:oMath>
                </a14:m>
                <a:endParaRPr lang="en-US" b="1" dirty="0">
                  <a:latin typeface="Times New Roman" pitchFamily="18" charset="0"/>
                  <a:ea typeface="Tahoma" pitchFamily="34" charset="0"/>
                  <a:cs typeface="Times New Roman" pitchFamily="18" charset="0"/>
                </a:endParaRPr>
              </a:p>
              <a:p>
                <a:pPr marL="0" indent="0">
                  <a:lnSpc>
                    <a:spcPct val="100000"/>
                  </a:lnSpc>
                  <a:buNone/>
                </a:pPr>
                <a:r>
                  <a:rPr lang="en-US" b="1" dirty="0">
                    <a:latin typeface="Times New Roman" pitchFamily="18" charset="0"/>
                    <a:ea typeface="Tahoma" pitchFamily="34" charset="0"/>
                    <a:cs typeface="Times New Roman" pitchFamily="18" charset="0"/>
                  </a:rPr>
                  <a:t>  Do </a:t>
                </a:r>
                <a:r>
                  <a:rPr lang="en-US" b="1" dirty="0" err="1">
                    <a:latin typeface="Times New Roman" pitchFamily="18" charset="0"/>
                    <a:ea typeface="Tahoma" pitchFamily="34" charset="0"/>
                    <a:cs typeface="Times New Roman" pitchFamily="18" charset="0"/>
                  </a:rPr>
                  <a:t>đó</a:t>
                </a:r>
                <a:r>
                  <a:rPr lang="en-US" b="1" dirty="0">
                    <a:latin typeface="Times New Roman" pitchFamily="18" charset="0"/>
                    <a:ea typeface="Tahoma" pitchFamily="34" charset="0"/>
                    <a:cs typeface="Times New Roman" pitchFamily="18" charset="0"/>
                  </a:rPr>
                  <a:t>: </a:t>
                </a:r>
                <a14:m>
                  <m:oMath xmlns:m="http://schemas.openxmlformats.org/officeDocument/2006/math">
                    <m:d>
                      <m:dPr>
                        <m:begChr m:val="|"/>
                        <m:endChr m:val="|"/>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𝑩𝑫</m:t>
                            </m:r>
                          </m:e>
                        </m:acc>
                      </m:e>
                    </m:d>
                    <m:r>
                      <a:rPr lang="vi-VN" b="1" i="1">
                        <a:latin typeface="Cambria Math" panose="02040503050406030204" pitchFamily="18" charset="0"/>
                      </a:rPr>
                      <m:t>=</m:t>
                    </m:r>
                    <m:d>
                      <m:dPr>
                        <m:begChr m:val="|"/>
                        <m:endChr m:val="|"/>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𝑨𝑪</m:t>
                            </m:r>
                          </m:e>
                        </m:acc>
                      </m:e>
                    </m:d>
                    <m:r>
                      <a:rPr lang="vi-VN" b="1" i="1">
                        <a:latin typeface="Cambria Math" panose="02040503050406030204" pitchFamily="18" charset="0"/>
                      </a:rPr>
                      <m:t>=</m:t>
                    </m:r>
                    <m:r>
                      <a:rPr lang="vi-VN" b="1" i="1">
                        <a:latin typeface="Cambria Math" panose="02040503050406030204" pitchFamily="18" charset="0"/>
                      </a:rPr>
                      <m:t>𝑨𝑪</m:t>
                    </m:r>
                    <m:r>
                      <a:rPr lang="vi-VN" b="1" i="1">
                        <a:latin typeface="Cambria Math" panose="02040503050406030204" pitchFamily="18" charset="0"/>
                      </a:rPr>
                      <m:t>=</m:t>
                    </m:r>
                    <m:rad>
                      <m:radPr>
                        <m:degHide m:val="on"/>
                        <m:ctrlPr>
                          <a:rPr lang="en-US" b="1" i="1">
                            <a:latin typeface="Cambria Math"/>
                          </a:rPr>
                        </m:ctrlPr>
                      </m:radPr>
                      <m:deg/>
                      <m:e>
                        <m:r>
                          <a:rPr lang="vi-VN" b="1" i="1">
                            <a:latin typeface="Cambria Math" panose="02040503050406030204" pitchFamily="18" charset="0"/>
                          </a:rPr>
                          <m:t>𝟐</m:t>
                        </m:r>
                      </m:e>
                    </m:rad>
                  </m:oMath>
                </a14:m>
                <a:endParaRPr lang="en-US" b="1" dirty="0">
                  <a:latin typeface="Times New Roman" pitchFamily="18" charset="0"/>
                  <a:ea typeface="Tahoma" pitchFamily="34" charset="0"/>
                  <a:cs typeface="Times New Roman" pitchFamily="18" charset="0"/>
                </a:endParaRPr>
              </a:p>
            </p:txBody>
          </p:sp>
        </mc:Choice>
        <mc:Fallback xmlns="">
          <p:sp>
            <p:nvSpPr>
              <p:cNvPr id="9"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7010400" y="5114964"/>
                <a:ext cx="16992600" cy="5852581"/>
              </a:xfrm>
              <a:prstGeom prst="rect">
                <a:avLst/>
              </a:prstGeom>
              <a:blipFill rotWithShape="1">
                <a:blip r:embed="rId5"/>
                <a:stretch>
                  <a:fillRect t="-2292"/>
                </a:stretch>
              </a:blipFill>
              <a:ln>
                <a:noFill/>
              </a:ln>
            </p:spPr>
            <p:txBody>
              <a:bodyPr/>
              <a:lstStyle/>
              <a:p>
                <a:r>
                  <a:rPr lang="en-US">
                    <a:noFill/>
                  </a:rPr>
                  <a:t> </a:t>
                </a:r>
              </a:p>
            </p:txBody>
          </p:sp>
        </mc:Fallback>
      </mc:AlternateContent>
      <p:pic>
        <p:nvPicPr>
          <p:cNvPr id="8" name="Picture 7"/>
          <p:cNvPicPr/>
          <p:nvPr/>
        </p:nvPicPr>
        <p:blipFill>
          <a:blip r:embed="rId6"/>
          <a:stretch>
            <a:fillRect/>
          </a:stretch>
        </p:blipFill>
        <p:spPr>
          <a:xfrm>
            <a:off x="1600200" y="5120219"/>
            <a:ext cx="4953000" cy="4817351"/>
          </a:xfrm>
          <a:prstGeom prst="rect">
            <a:avLst/>
          </a:prstGeom>
        </p:spPr>
      </p:pic>
      <p:grpSp>
        <p:nvGrpSpPr>
          <p:cNvPr id="11" name="Group 10">
            <a:extLst>
              <a:ext uri="{FF2B5EF4-FFF2-40B4-BE49-F238E27FC236}">
                <a16:creationId xmlns="" xmlns:a16="http://schemas.microsoft.com/office/drawing/2014/main" id="{439786C1-301C-402F-B908-633A570E2C52}"/>
              </a:ext>
            </a:extLst>
          </p:cNvPr>
          <p:cNvGrpSpPr/>
          <p:nvPr/>
        </p:nvGrpSpPr>
        <p:grpSpPr>
          <a:xfrm>
            <a:off x="4495800" y="304800"/>
            <a:ext cx="17096216" cy="1600200"/>
            <a:chOff x="7007312" y="3313402"/>
            <a:chExt cx="16791416" cy="1309627"/>
          </a:xfrm>
        </p:grpSpPr>
        <p:grpSp>
          <p:nvGrpSpPr>
            <p:cNvPr id="12" name="Group 11">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4" name="Picture 13">
                <a:extLst>
                  <a:ext uri="{FF2B5EF4-FFF2-40B4-BE49-F238E27FC236}">
                    <a16:creationId xmlns="" xmlns:a16="http://schemas.microsoft.com/office/drawing/2014/main" id="{E248C2BE-8566-4C92-B9DC-0F7EBDD761BF}"/>
                  </a:ext>
                </a:extLst>
              </p:cNvPr>
              <p:cNvPicPr>
                <a:picLocks noChangeAspect="1"/>
              </p:cNvPicPr>
              <p:nvPr/>
            </p:nvPicPr>
            <p:blipFill>
              <a:blip r:embed="rId7"/>
              <a:stretch>
                <a:fillRect/>
              </a:stretch>
            </p:blipFill>
            <p:spPr>
              <a:xfrm>
                <a:off x="-84747" y="97578"/>
                <a:ext cx="6395438" cy="824094"/>
              </a:xfrm>
              <a:prstGeom prst="rect">
                <a:avLst/>
              </a:prstGeom>
            </p:spPr>
          </p:pic>
          <p:sp>
            <p:nvSpPr>
              <p:cNvPr id="15"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 xmlns:a16="http://schemas.microsoft.com/office/drawing/2014/main" id="{593D231A-4F31-4CD1-BF95-3B25C6FBCE4B}"/>
                </a:ext>
              </a:extLst>
            </p:cNvPr>
            <p:cNvPicPr>
              <a:picLocks noChangeAspect="1"/>
            </p:cNvPicPr>
            <p:nvPr/>
          </p:nvPicPr>
          <p:blipFill>
            <a:blip r:embed="rId8"/>
            <a:stretch>
              <a:fillRect/>
            </a:stretch>
          </p:blipFill>
          <p:spPr>
            <a:xfrm>
              <a:off x="15925800" y="3313402"/>
              <a:ext cx="7872928" cy="1222516"/>
            </a:xfrm>
            <a:prstGeom prst="rect">
              <a:avLst/>
            </a:prstGeom>
          </p:spPr>
        </p:pic>
      </p:grpSp>
      <p:sp>
        <p:nvSpPr>
          <p:cNvPr id="16" name="TextBox 15">
            <a:extLst>
              <a:ext uri="{FF2B5EF4-FFF2-40B4-BE49-F238E27FC236}">
                <a16:creationId xmlns="" xmlns:a16="http://schemas.microsoft.com/office/drawing/2014/main" id="{EB80CDAB-FCA9-4E95-8F6A-72A9575E1286}"/>
              </a:ext>
            </a:extLst>
          </p:cNvPr>
          <p:cNvSpPr txBox="1"/>
          <p:nvPr/>
        </p:nvSpPr>
        <p:spPr>
          <a:xfrm>
            <a:off x="7147419" y="457200"/>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2902081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bg/>
                                          </p:spTgt>
                                        </p:tgtEl>
                                        <p:attrNameLst>
                                          <p:attrName>style.visibility</p:attrName>
                                        </p:attrNameLst>
                                      </p:cBhvr>
                                      <p:to>
                                        <p:strVal val="visible"/>
                                      </p:to>
                                    </p:set>
                                    <p:animEffect transition="in" filter="wipe(left)">
                                      <p:cBhvr>
                                        <p:cTn id="24" dur="500"/>
                                        <p:tgtEl>
                                          <p:spTgt spid="9">
                                            <p:bg/>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left)">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9">
                                            <p:txEl>
                                              <p:pRg st="1" end="1"/>
                                            </p:txEl>
                                          </p:spTgt>
                                        </p:tgtEl>
                                        <p:attrNameLst>
                                          <p:attrName>style.visibility</p:attrName>
                                        </p:attrNameLst>
                                      </p:cBhvr>
                                      <p:to>
                                        <p:strVal val="visible"/>
                                      </p:to>
                                    </p:set>
                                    <p:animEffect transition="in" filter="wipe(left)">
                                      <p:cBhvr>
                                        <p:cTn id="34" dur="500"/>
                                        <p:tgtEl>
                                          <p:spTgt spid="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9">
                                            <p:txEl>
                                              <p:pRg st="2" end="2"/>
                                            </p:txEl>
                                          </p:spTgt>
                                        </p:tgtEl>
                                        <p:attrNameLst>
                                          <p:attrName>style.visibility</p:attrName>
                                        </p:attrNameLst>
                                      </p:cBhvr>
                                      <p:to>
                                        <p:strVal val="visible"/>
                                      </p:to>
                                    </p:set>
                                    <p:animEffect transition="in" filter="wipe(left)">
                                      <p:cBhvr>
                                        <p:cTn id="39" dur="500"/>
                                        <p:tgtEl>
                                          <p:spTgt spid="9">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9">
                                            <p:txEl>
                                              <p:pRg st="3" end="3"/>
                                            </p:txEl>
                                          </p:spTgt>
                                        </p:tgtEl>
                                        <p:attrNameLst>
                                          <p:attrName>style.visibility</p:attrName>
                                        </p:attrNameLst>
                                      </p:cBhvr>
                                      <p:to>
                                        <p:strVal val="visible"/>
                                      </p:to>
                                    </p:set>
                                    <p:animEffect transition="in" filter="wipe(left)">
                                      <p:cBhvr>
                                        <p:cTn id="44" dur="500"/>
                                        <p:tgtEl>
                                          <p:spTgt spid="9">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9">
                                            <p:txEl>
                                              <p:pRg st="4" end="4"/>
                                            </p:txEl>
                                          </p:spTgt>
                                        </p:tgtEl>
                                        <p:attrNameLst>
                                          <p:attrName>style.visibility</p:attrName>
                                        </p:attrNameLst>
                                      </p:cBhvr>
                                      <p:to>
                                        <p:strVal val="visible"/>
                                      </p:to>
                                    </p:set>
                                    <p:animEffect transition="in" filter="wipe(left)">
                                      <p:cBhvr>
                                        <p:cTn id="4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uiExpand="1"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 xmlns:a16="http://schemas.microsoft.com/office/drawing/2014/main" id="{D87ADF89-46F9-4713-9744-A644701231B8}"/>
              </a:ext>
            </a:extLst>
          </p:cNvPr>
          <p:cNvSpPr txBox="1">
            <a:spLocks/>
          </p:cNvSpPr>
          <p:nvPr/>
        </p:nvSpPr>
        <p:spPr>
          <a:xfrm>
            <a:off x="990600" y="1879601"/>
            <a:ext cx="230886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latin typeface="Times New Roman" pitchFamily="18" charset="0"/>
                <a:cs typeface="Times New Roman" pitchFamily="18" charset="0"/>
              </a:rPr>
              <a:t>1. TỔNG CỦA HAI VÉC TƠ</a:t>
            </a:r>
            <a:endParaRPr lang="en-US"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942109" y="3276599"/>
                <a:ext cx="23137091" cy="93726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2400"/>
                  </a:spcBef>
                  <a:spcAft>
                    <a:spcPts val="2400"/>
                  </a:spcAft>
                </a:pP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Luyện</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tập</a:t>
                </a:r>
                <a:r>
                  <a:rPr lang="en-US" b="1" dirty="0">
                    <a:latin typeface="Times New Roman" pitchFamily="18" charset="0"/>
                    <a:ea typeface="Tahoma" panose="020B0604030504040204" pitchFamily="34" charset="0"/>
                    <a:cs typeface="Times New Roman" pitchFamily="18" charset="0"/>
                  </a:rPr>
                  <a:t> 1. </a:t>
                </a:r>
                <a:r>
                  <a:rPr lang="vi-VN" b="1" dirty="0">
                    <a:latin typeface="Times New Roman" pitchFamily="18" charset="0"/>
                    <a:ea typeface="Tahoma" panose="020B0604030504040204" pitchFamily="34" charset="0"/>
                    <a:cs typeface="Times New Roman" pitchFamily="18" charset="0"/>
                  </a:rPr>
                  <a:t>Cho hình thoi </a:t>
                </a:r>
                <a14:m>
                  <m:oMath xmlns:m="http://schemas.openxmlformats.org/officeDocument/2006/math">
                    <m:r>
                      <a:rPr lang="vi-VN" b="1" i="1">
                        <a:latin typeface="Cambria Math" panose="02040503050406030204" pitchFamily="18" charset="0"/>
                      </a:rPr>
                      <m:t>𝑨𝑩𝑪𝑫</m:t>
                    </m:r>
                  </m:oMath>
                </a14:m>
                <a:r>
                  <a:rPr lang="vi-VN" b="1" dirty="0">
                    <a:latin typeface="Times New Roman" pitchFamily="18" charset="0"/>
                    <a:ea typeface="Tahoma" panose="020B0604030504040204" pitchFamily="34" charset="0"/>
                    <a:cs typeface="Times New Roman" pitchFamily="18" charset="0"/>
                  </a:rPr>
                  <a:t> với cạnh có độ dài bằng </a:t>
                </a:r>
                <a14:m>
                  <m:oMath xmlns:m="http://schemas.openxmlformats.org/officeDocument/2006/math">
                    <m:r>
                      <a:rPr lang="vi-VN" b="1" i="1">
                        <a:latin typeface="Cambria Math" panose="02040503050406030204" pitchFamily="18" charset="0"/>
                      </a:rPr>
                      <m:t>𝟏</m:t>
                    </m:r>
                  </m:oMath>
                </a14:m>
                <a:r>
                  <a:rPr lang="vi-VN" b="1" dirty="0">
                    <a:latin typeface="Times New Roman" pitchFamily="18" charset="0"/>
                    <a:ea typeface="Tahoma" panose="020B0604030504040204" pitchFamily="34" charset="0"/>
                    <a:cs typeface="Times New Roman" pitchFamily="18" charset="0"/>
                  </a:rPr>
                  <a:t> và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𝑩𝑨𝑫</m:t>
                        </m:r>
                      </m:e>
                    </m:acc>
                    <m:r>
                      <a:rPr lang="vi-VN" b="1" i="1">
                        <a:latin typeface="Cambria Math" panose="02040503050406030204" pitchFamily="18" charset="0"/>
                      </a:rPr>
                      <m:t>=</m:t>
                    </m:r>
                    <m:r>
                      <a:rPr lang="vi-VN" b="1" i="1">
                        <a:latin typeface="Cambria Math" panose="02040503050406030204" pitchFamily="18" charset="0"/>
                      </a:rPr>
                      <m:t>𝟏𝟐𝟎</m:t>
                    </m:r>
                    <m:r>
                      <a:rPr lang="vi-VN" b="1" i="1">
                        <a:latin typeface="Cambria Math" panose="02040503050406030204" pitchFamily="18" charset="0"/>
                      </a:rPr>
                      <m:t>°</m:t>
                    </m:r>
                  </m:oMath>
                </a14:m>
                <a:r>
                  <a:rPr lang="vi-VN" b="1" dirty="0">
                    <a:latin typeface="Times New Roman" pitchFamily="18" charset="0"/>
                    <a:ea typeface="Tahoma" panose="020B0604030504040204" pitchFamily="34" charset="0"/>
                    <a:cs typeface="Times New Roman" pitchFamily="18" charset="0"/>
                  </a:rPr>
                  <a:t>. Tính độ dài của các </a:t>
                </a:r>
                <a:r>
                  <a:rPr lang="vi-VN" b="1" dirty="0" smtClean="0">
                    <a:latin typeface="Times New Roman" pitchFamily="18" charset="0"/>
                    <a:ea typeface="Tahoma" panose="020B0604030504040204" pitchFamily="34" charset="0"/>
                    <a:cs typeface="Times New Roman" pitchFamily="18" charset="0"/>
                  </a:rPr>
                  <a:t>v</a:t>
                </a:r>
                <a:r>
                  <a:rPr lang="en-US" b="1" dirty="0" err="1" smtClean="0">
                    <a:latin typeface="Times New Roman" pitchFamily="18" charset="0"/>
                    <a:ea typeface="Tahoma" panose="020B0604030504040204" pitchFamily="34" charset="0"/>
                    <a:cs typeface="Times New Roman" pitchFamily="18" charset="0"/>
                  </a:rPr>
                  <a:t>ec</a:t>
                </a:r>
                <a:r>
                  <a:rPr lang="vi-VN" b="1" dirty="0" smtClean="0">
                    <a:latin typeface="Times New Roman" pitchFamily="18" charset="0"/>
                    <a:ea typeface="Tahoma" panose="020B0604030504040204" pitchFamily="34" charset="0"/>
                    <a:cs typeface="Times New Roman" pitchFamily="18" charset="0"/>
                  </a:rPr>
                  <a:t>tơ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𝑪𝑩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𝑪𝑫</m:t>
                        </m:r>
                      </m:e>
                    </m:acc>
                  </m:oMath>
                </a14:m>
                <a:r>
                  <a:rPr lang="vi-VN"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𝑫𝑩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𝑪𝑫</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𝑩𝑨</m:t>
                        </m:r>
                      </m:e>
                    </m:acc>
                  </m:oMath>
                </a14:m>
                <a:r>
                  <a:rPr lang="vi-VN" b="1" dirty="0">
                    <a:latin typeface="Times New Roman" pitchFamily="18" charset="0"/>
                    <a:ea typeface="Tahoma" panose="020B0604030504040204" pitchFamily="34" charset="0"/>
                    <a:cs typeface="Times New Roman" pitchFamily="18" charset="0"/>
                  </a:rPr>
                  <a:t>.</a:t>
                </a:r>
                <a:endParaRPr lang="en-US" b="1" dirty="0">
                  <a:latin typeface="Times New Roman" pitchFamily="18" charset="0"/>
                  <a:ea typeface="Tahoma" panose="020B0604030504040204" pitchFamily="34" charset="0"/>
                  <a:cs typeface="Times New Roman" pitchFamily="18" charset="0"/>
                </a:endParaRPr>
              </a:p>
              <a:p>
                <a:pPr>
                  <a:spcBef>
                    <a:spcPts val="3600"/>
                  </a:spcBef>
                </a:pPr>
                <a:endParaRPr lang="en-US" b="1" dirty="0">
                  <a:latin typeface="Times New Roman" pitchFamily="18" charset="0"/>
                  <a:ea typeface="Tahoma" panose="020B0604030504040204" pitchFamily="34" charset="0"/>
                  <a:cs typeface="Times New Roman" pitchFamily="18" charset="0"/>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942109" y="3276599"/>
                <a:ext cx="23137091" cy="9372601"/>
              </a:xfrm>
              <a:prstGeom prst="rect">
                <a:avLst/>
              </a:prstGeom>
              <a:blipFill rotWithShape="1">
                <a:blip r:embed="rId3"/>
                <a:stretch>
                  <a:fillRect l="-1080" t="-1104"/>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377760"/>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 xmlns:a16="http://schemas.microsoft.com/office/drawing/2014/main" id="{08B49A2E-2A9D-46FD-AE9C-29462A33F0E6}"/>
                  </a:ext>
                </a:extLst>
              </p:cNvPr>
              <p:cNvSpPr txBox="1">
                <a:spLocks/>
              </p:cNvSpPr>
              <p:nvPr/>
            </p:nvSpPr>
            <p:spPr>
              <a:xfrm>
                <a:off x="7924800" y="5484613"/>
                <a:ext cx="16037352" cy="6935987"/>
              </a:xfrm>
              <a:prstGeom prst="rect">
                <a:avLst/>
              </a:prstGeom>
              <a:solidFill>
                <a:srgbClr val="D6F7FE"/>
              </a:solidFill>
              <a:ln>
                <a:no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b="1" dirty="0">
                    <a:solidFill>
                      <a:srgbClr val="FF0000"/>
                    </a:solidFill>
                    <a:latin typeface="Times New Roman" pitchFamily="18" charset="0"/>
                    <a:ea typeface="Tahoma" panose="020B0604030504040204" pitchFamily="34" charset="0"/>
                    <a:cs typeface="Times New Roman" pitchFamily="18" charset="0"/>
                  </a:rPr>
                  <a:t>Lời giải</a:t>
                </a:r>
                <a:endParaRPr lang="en-US" b="1" dirty="0">
                  <a:solidFill>
                    <a:srgbClr val="FF0000"/>
                  </a:solidFill>
                  <a:latin typeface="Times New Roman" pitchFamily="18" charset="0"/>
                  <a:ea typeface="Tahoma" panose="020B0604030504040204" pitchFamily="34" charset="0"/>
                  <a:cs typeface="Times New Roman" pitchFamily="18" charset="0"/>
                </a:endParaRPr>
              </a:p>
              <a:p>
                <a:pPr marL="0" indent="0">
                  <a:buNone/>
                </a:pPr>
                <a:r>
                  <a:rPr lang="en-US" b="1" dirty="0">
                    <a:latin typeface="Times New Roman" pitchFamily="18" charset="0"/>
                    <a:ea typeface="Tahoma" panose="020B0604030504040204" pitchFamily="34" charset="0"/>
                    <a:cs typeface="Times New Roman" pitchFamily="18" charset="0"/>
                  </a:rPr>
                  <a:t>  </a:t>
                </a:r>
                <a:r>
                  <a:rPr lang="vi-VN" b="1" dirty="0">
                    <a:latin typeface="Times New Roman" pitchFamily="18" charset="0"/>
                    <a:ea typeface="Tahoma" panose="020B0604030504040204" pitchFamily="34" charset="0"/>
                    <a:cs typeface="Times New Roman" pitchFamily="18" charset="0"/>
                  </a:rPr>
                  <a:t>Áp dụng quy tắc hình bình hành ta có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𝑪𝑩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𝑪𝑫</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𝑪𝑨</m:t>
                        </m:r>
                      </m:e>
                    </m:acc>
                  </m:oMath>
                </a14:m>
                <a:r>
                  <a:rPr lang="vi-VN" b="1" dirty="0">
                    <a:latin typeface="Times New Roman" pitchFamily="18" charset="0"/>
                    <a:ea typeface="Tahoma" panose="020B0604030504040204" pitchFamily="34" charset="0"/>
                    <a:cs typeface="Times New Roman" pitchFamily="18" charset="0"/>
                  </a:rPr>
                  <a:t> </a:t>
                </a:r>
                <a:endParaRPr lang="en-US" b="1" dirty="0">
                  <a:latin typeface="Times New Roman" pitchFamily="18" charset="0"/>
                  <a:ea typeface="Tahoma" panose="020B0604030504040204" pitchFamily="34" charset="0"/>
                  <a:cs typeface="Times New Roman" pitchFamily="18" charset="0"/>
                </a:endParaRPr>
              </a:p>
              <a:p>
                <a:pPr marL="0" indent="0">
                  <a:buNone/>
                </a:pPr>
                <a:r>
                  <a:rPr lang="en-US" b="1" dirty="0">
                    <a:latin typeface="Times New Roman" pitchFamily="18" charset="0"/>
                    <a:ea typeface="Tahoma" panose="020B0604030504040204" pitchFamily="34" charset="0"/>
                    <a:cs typeface="Times New Roman" pitchFamily="18" charset="0"/>
                  </a:rPr>
                  <a:t>  </a:t>
                </a:r>
                <a:r>
                  <a:rPr lang="vi-VN" b="1" dirty="0">
                    <a:latin typeface="Times New Roman" pitchFamily="18" charset="0"/>
                    <a:ea typeface="Tahoma" panose="020B0604030504040204" pitchFamily="34" charset="0"/>
                    <a:cs typeface="Times New Roman" pitchFamily="18" charset="0"/>
                  </a:rPr>
                  <a:t>Do hình thoi </a:t>
                </a:r>
                <a14:m>
                  <m:oMath xmlns:m="http://schemas.openxmlformats.org/officeDocument/2006/math">
                    <m:r>
                      <a:rPr lang="vi-VN" b="1" i="1">
                        <a:latin typeface="Cambria Math" panose="02040503050406030204" pitchFamily="18" charset="0"/>
                      </a:rPr>
                      <m:t>𝑨𝑩𝑪𝑫</m:t>
                    </m:r>
                  </m:oMath>
                </a14:m>
                <a:r>
                  <a:rPr lang="vi-VN" b="1" dirty="0">
                    <a:latin typeface="Times New Roman" pitchFamily="18" charset="0"/>
                    <a:ea typeface="Tahoma" panose="020B0604030504040204" pitchFamily="34" charset="0"/>
                    <a:cs typeface="Times New Roman" pitchFamily="18" charset="0"/>
                  </a:rPr>
                  <a:t> có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𝑩𝑨𝑫</m:t>
                        </m:r>
                      </m:e>
                    </m:acc>
                    <m:r>
                      <a:rPr lang="vi-VN" b="1" i="1">
                        <a:latin typeface="Cambria Math" panose="02040503050406030204" pitchFamily="18" charset="0"/>
                      </a:rPr>
                      <m:t>=</m:t>
                    </m:r>
                    <m:sSup>
                      <m:sSupPr>
                        <m:ctrlPr>
                          <a:rPr lang="en-US" b="1" i="1">
                            <a:latin typeface="Cambria Math"/>
                          </a:rPr>
                        </m:ctrlPr>
                      </m:sSupPr>
                      <m:e>
                        <m:r>
                          <a:rPr lang="vi-VN" b="1" i="1">
                            <a:latin typeface="Cambria Math" panose="02040503050406030204" pitchFamily="18" charset="0"/>
                          </a:rPr>
                          <m:t>𝟏𝟐𝟎</m:t>
                        </m:r>
                      </m:e>
                      <m:sup>
                        <m:r>
                          <a:rPr lang="vi-VN" b="1" i="1">
                            <a:latin typeface="Cambria Math" panose="02040503050406030204" pitchFamily="18" charset="0"/>
                          </a:rPr>
                          <m:t>𝟎</m:t>
                        </m:r>
                      </m:sup>
                    </m:sSup>
                    <m:r>
                      <a:rPr lang="vi-VN" b="1" i="1">
                        <a:latin typeface="Cambria Math" panose="02040503050406030204" pitchFamily="18" charset="0"/>
                      </a:rPr>
                      <m:t> </m:t>
                    </m:r>
                  </m:oMath>
                </a14:m>
                <a:r>
                  <a:rPr lang="vi-VN" b="1" dirty="0">
                    <a:latin typeface="Times New Roman" pitchFamily="18" charset="0"/>
                    <a:ea typeface="Tahoma" panose="020B0604030504040204" pitchFamily="34" charset="0"/>
                    <a:cs typeface="Times New Roman" pitchFamily="18" charset="0"/>
                  </a:rPr>
                  <a:t>nên </a:t>
                </a:r>
                <a14:m>
                  <m:oMath xmlns:m="http://schemas.openxmlformats.org/officeDocument/2006/math">
                    <m:r>
                      <a:rPr lang="vi-VN" b="1" i="1" smtClean="0">
                        <a:latin typeface="Cambria Math"/>
                        <a:ea typeface="Cambria Math"/>
                      </a:rPr>
                      <m:t>∆</m:t>
                    </m:r>
                    <m:r>
                      <a:rPr lang="vi-VN" b="1" i="1">
                        <a:latin typeface="Cambria Math" panose="02040503050406030204" pitchFamily="18" charset="0"/>
                      </a:rPr>
                      <m:t>𝑨𝑩𝑪</m:t>
                    </m:r>
                  </m:oMath>
                </a14:m>
                <a:r>
                  <a:rPr lang="vi-VN" b="1" dirty="0">
                    <a:latin typeface="Times New Roman" pitchFamily="18" charset="0"/>
                    <a:ea typeface="Tahoma" panose="020B0604030504040204" pitchFamily="34" charset="0"/>
                    <a:cs typeface="Times New Roman" pitchFamily="18" charset="0"/>
                  </a:rPr>
                  <a:t> đều. </a:t>
                </a:r>
                <a:endParaRPr lang="en-US" b="1" dirty="0">
                  <a:latin typeface="Times New Roman" pitchFamily="18" charset="0"/>
                  <a:ea typeface="Tahoma" panose="020B0604030504040204" pitchFamily="34" charset="0"/>
                  <a:cs typeface="Times New Roman" pitchFamily="18" charset="0"/>
                </a:endParaRPr>
              </a:p>
              <a:p>
                <a:pPr marL="0" indent="0">
                  <a:buNone/>
                </a:pPr>
                <a:r>
                  <a:rPr lang="en-US" b="1" dirty="0">
                    <a:latin typeface="Times New Roman" pitchFamily="18" charset="0"/>
                    <a:ea typeface="Tahoma" panose="020B0604030504040204" pitchFamily="34" charset="0"/>
                    <a:cs typeface="Times New Roman" pitchFamily="18" charset="0"/>
                  </a:rPr>
                  <a:t>  </a:t>
                </a:r>
                <a:r>
                  <a:rPr lang="vi-VN" b="1" dirty="0">
                    <a:latin typeface="Times New Roman" pitchFamily="18" charset="0"/>
                    <a:ea typeface="Tahoma" panose="020B0604030504040204" pitchFamily="34" charset="0"/>
                    <a:cs typeface="Times New Roman" pitchFamily="18" charset="0"/>
                  </a:rPr>
                  <a:t>Vậy </a:t>
                </a:r>
                <a14:m>
                  <m:oMath xmlns:m="http://schemas.openxmlformats.org/officeDocument/2006/math">
                    <m:d>
                      <m:dPr>
                        <m:begChr m:val="|"/>
                        <m:endChr m:val="|"/>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𝑪𝑩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𝑪𝑫</m:t>
                            </m:r>
                          </m:e>
                        </m:acc>
                      </m:e>
                    </m:d>
                    <m:r>
                      <a:rPr lang="vi-VN" b="1" i="1">
                        <a:latin typeface="Cambria Math" panose="02040503050406030204" pitchFamily="18" charset="0"/>
                      </a:rPr>
                      <m:t>=</m:t>
                    </m:r>
                    <m:d>
                      <m:dPr>
                        <m:begChr m:val="|"/>
                        <m:endChr m:val="|"/>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𝑪𝑨</m:t>
                            </m:r>
                          </m:e>
                        </m:acc>
                      </m:e>
                    </m:d>
                    <m:r>
                      <a:rPr lang="vi-VN" b="1" i="1">
                        <a:latin typeface="Cambria Math" panose="02040503050406030204" pitchFamily="18" charset="0"/>
                      </a:rPr>
                      <m:t>=</m:t>
                    </m:r>
                    <m:r>
                      <a:rPr lang="vi-VN" b="1" i="1">
                        <a:latin typeface="Cambria Math" panose="02040503050406030204" pitchFamily="18" charset="0"/>
                      </a:rPr>
                      <m:t>𝟏</m:t>
                    </m:r>
                  </m:oMath>
                </a14:m>
                <a:r>
                  <a:rPr lang="vi-VN" b="1" dirty="0">
                    <a:latin typeface="Times New Roman" pitchFamily="18" charset="0"/>
                    <a:ea typeface="Tahoma" panose="020B0604030504040204" pitchFamily="34" charset="0"/>
                    <a:cs typeface="Times New Roman" pitchFamily="18" charset="0"/>
                  </a:rPr>
                  <a:t> </a:t>
                </a:r>
                <a:endParaRPr lang="en-US" b="1" dirty="0">
                  <a:latin typeface="Times New Roman" pitchFamily="18" charset="0"/>
                  <a:ea typeface="Tahoma" panose="020B0604030504040204" pitchFamily="34" charset="0"/>
                  <a:cs typeface="Times New Roman" pitchFamily="18" charset="0"/>
                </a:endParaRPr>
              </a:p>
              <a:p>
                <a:pPr marL="0" indent="0">
                  <a:buNone/>
                </a:pPr>
                <a:r>
                  <a:rPr lang="en-US" b="1" dirty="0">
                    <a:latin typeface="Times New Roman" pitchFamily="18" charset="0"/>
                    <a:ea typeface="Tahoma" panose="020B0604030504040204" pitchFamily="34" charset="0"/>
                    <a:cs typeface="Times New Roman" pitchFamily="18" charset="0"/>
                  </a:rPr>
                  <a:t>  </a:t>
                </a:r>
                <a:r>
                  <a:rPr lang="vi-VN" b="1" dirty="0">
                    <a:latin typeface="Times New Roman" pitchFamily="18" charset="0"/>
                    <a:ea typeface="Tahoma" panose="020B0604030504040204" pitchFamily="34" charset="0"/>
                    <a:cs typeface="Times New Roman" pitchFamily="18" charset="0"/>
                  </a:rPr>
                  <a:t>Ta có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𝑫𝑩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𝑪𝑫</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𝑩𝑨</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𝑪𝑫</m:t>
                        </m:r>
                      </m:e>
                    </m:acc>
                    <m:r>
                      <a:rPr lang="vi-VN" b="1" i="1">
                        <a:latin typeface="Cambria Math" panose="02040503050406030204" pitchFamily="18" charset="0"/>
                      </a:rPr>
                      <m:t>+</m:t>
                    </m:r>
                    <m:d>
                      <m:dPr>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𝑫𝑩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𝑩𝑨</m:t>
                            </m:r>
                          </m:e>
                        </m:acc>
                      </m:e>
                    </m:d>
                  </m:oMath>
                </a14:m>
                <a:endParaRPr lang="en-US" b="1" i="1" dirty="0">
                  <a:latin typeface="Times New Roman" pitchFamily="18" charset="0"/>
                  <a:cs typeface="Times New Roman" pitchFamily="18" charset="0"/>
                </a:endParaRPr>
              </a:p>
              <a:p>
                <a:pPr marL="0" indent="0">
                  <a:buNone/>
                </a:pPr>
                <a14:m>
                  <m:oMath xmlns:m="http://schemas.openxmlformats.org/officeDocument/2006/math">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𝑪𝑫</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𝑫𝑨</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𝑪𝑨</m:t>
                        </m:r>
                      </m:e>
                    </m:acc>
                  </m:oMath>
                </a14:m>
                <a:r>
                  <a:rPr lang="vi-VN" b="1" dirty="0">
                    <a:latin typeface="Times New Roman" pitchFamily="18" charset="0"/>
                    <a:ea typeface="Tahoma" panose="020B0604030504040204" pitchFamily="34" charset="0"/>
                    <a:cs typeface="Times New Roman" pitchFamily="18" charset="0"/>
                  </a:rPr>
                  <a:t>.</a:t>
                </a:r>
                <a:endParaRPr lang="en-US" b="1" dirty="0">
                  <a:latin typeface="Times New Roman" pitchFamily="18" charset="0"/>
                  <a:ea typeface="Tahoma" panose="020B0604030504040204" pitchFamily="34" charset="0"/>
                  <a:cs typeface="Times New Roman" pitchFamily="18" charset="0"/>
                </a:endParaRPr>
              </a:p>
              <a:p>
                <a:pPr marL="0" indent="0">
                  <a:buNone/>
                </a:pPr>
                <a:r>
                  <a:rPr lang="en-US" b="1" dirty="0">
                    <a:latin typeface="Times New Roman" pitchFamily="18" charset="0"/>
                    <a:ea typeface="Tahoma" panose="020B0604030504040204" pitchFamily="34" charset="0"/>
                    <a:cs typeface="Times New Roman" pitchFamily="18" charset="0"/>
                  </a:rPr>
                  <a:t>  Do </a:t>
                </a:r>
                <a:r>
                  <a:rPr lang="en-US" b="1" dirty="0" err="1">
                    <a:latin typeface="Times New Roman" pitchFamily="18" charset="0"/>
                    <a:ea typeface="Tahoma" panose="020B0604030504040204" pitchFamily="34" charset="0"/>
                    <a:cs typeface="Times New Roman" pitchFamily="18" charset="0"/>
                  </a:rPr>
                  <a:t>đó</a:t>
                </a: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d>
                      <m:dPr>
                        <m:begChr m:val="|"/>
                        <m:endChr m:val="|"/>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𝑫𝑩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𝑪𝑫</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𝑩𝑨</m:t>
                            </m:r>
                          </m:e>
                        </m:acc>
                      </m:e>
                    </m:d>
                    <m:r>
                      <a:rPr lang="vi-VN" b="1" i="1">
                        <a:latin typeface="Cambria Math" panose="02040503050406030204" pitchFamily="18" charset="0"/>
                      </a:rPr>
                      <m:t>=</m:t>
                    </m:r>
                    <m:r>
                      <a:rPr lang="vi-VN" b="1" i="1">
                        <a:latin typeface="Cambria Math" panose="02040503050406030204" pitchFamily="18" charset="0"/>
                      </a:rPr>
                      <m:t>𝑪𝑨</m:t>
                    </m:r>
                    <m:r>
                      <a:rPr lang="vi-VN" b="1" i="1">
                        <a:latin typeface="Cambria Math" panose="02040503050406030204" pitchFamily="18" charset="0"/>
                      </a:rPr>
                      <m:t>=</m:t>
                    </m:r>
                    <m:r>
                      <a:rPr lang="vi-VN" b="1" i="1">
                        <a:latin typeface="Cambria Math" panose="02040503050406030204" pitchFamily="18" charset="0"/>
                      </a:rPr>
                      <m:t>𝟏</m:t>
                    </m:r>
                  </m:oMath>
                </a14:m>
                <a:endParaRPr lang="en-US" b="1" dirty="0">
                  <a:latin typeface="Times New Roman" pitchFamily="18" charset="0"/>
                  <a:ea typeface="Tahoma" panose="020B0604030504040204" pitchFamily="34" charset="0"/>
                  <a:cs typeface="Times New Roman" pitchFamily="18" charset="0"/>
                </a:endParaRPr>
              </a:p>
            </p:txBody>
          </p:sp>
        </mc:Choice>
        <mc:Fallback xmlns="">
          <p:sp>
            <p:nvSpPr>
              <p:cNvPr id="9"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7924800" y="5484613"/>
                <a:ext cx="16037352" cy="6935987"/>
              </a:xfrm>
              <a:prstGeom prst="rect">
                <a:avLst/>
              </a:prstGeom>
              <a:blipFill rotWithShape="1">
                <a:blip r:embed="rId5"/>
                <a:stretch>
                  <a:fillRect t="-2197" b="-3076"/>
                </a:stretch>
              </a:blipFill>
              <a:ln>
                <a:noFill/>
              </a:ln>
            </p:spPr>
            <p:txBody>
              <a:bodyPr/>
              <a:lstStyle/>
              <a:p>
                <a:r>
                  <a:rPr lang="en-US">
                    <a:noFill/>
                  </a:rPr>
                  <a:t> </a:t>
                </a:r>
              </a:p>
            </p:txBody>
          </p:sp>
        </mc:Fallback>
      </mc:AlternateContent>
      <p:pic>
        <p:nvPicPr>
          <p:cNvPr id="7" name="Picture 6"/>
          <p:cNvPicPr/>
          <p:nvPr/>
        </p:nvPicPr>
        <p:blipFill>
          <a:blip r:embed="rId6"/>
          <a:stretch>
            <a:fillRect/>
          </a:stretch>
        </p:blipFill>
        <p:spPr>
          <a:xfrm>
            <a:off x="1407645" y="5387391"/>
            <a:ext cx="6517155" cy="4137609"/>
          </a:xfrm>
          <a:prstGeom prst="rect">
            <a:avLst/>
          </a:prstGeom>
        </p:spPr>
      </p:pic>
      <p:pic>
        <p:nvPicPr>
          <p:cNvPr id="10" name="Picture 9"/>
          <p:cNvPicPr/>
          <p:nvPr/>
        </p:nvPicPr>
        <p:blipFill>
          <a:blip r:embed="rId7"/>
          <a:stretch>
            <a:fillRect/>
          </a:stretch>
        </p:blipFill>
        <p:spPr>
          <a:xfrm>
            <a:off x="1515376" y="5497751"/>
            <a:ext cx="6409424" cy="4675781"/>
          </a:xfrm>
          <a:prstGeom prst="rect">
            <a:avLst/>
          </a:prstGeom>
        </p:spPr>
      </p:pic>
      <p:grpSp>
        <p:nvGrpSpPr>
          <p:cNvPr id="11" name="Group 10">
            <a:extLst>
              <a:ext uri="{FF2B5EF4-FFF2-40B4-BE49-F238E27FC236}">
                <a16:creationId xmlns="" xmlns:a16="http://schemas.microsoft.com/office/drawing/2014/main" id="{439786C1-301C-402F-B908-633A570E2C52}"/>
              </a:ext>
            </a:extLst>
          </p:cNvPr>
          <p:cNvGrpSpPr/>
          <p:nvPr/>
        </p:nvGrpSpPr>
        <p:grpSpPr>
          <a:xfrm>
            <a:off x="5029200" y="76200"/>
            <a:ext cx="16791416" cy="1309627"/>
            <a:chOff x="7007312" y="3313402"/>
            <a:chExt cx="16791416" cy="1309627"/>
          </a:xfrm>
        </p:grpSpPr>
        <p:grpSp>
          <p:nvGrpSpPr>
            <p:cNvPr id="12" name="Group 11">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4" name="Picture 13">
                <a:extLst>
                  <a:ext uri="{FF2B5EF4-FFF2-40B4-BE49-F238E27FC236}">
                    <a16:creationId xmlns="" xmlns:a16="http://schemas.microsoft.com/office/drawing/2014/main" id="{E248C2BE-8566-4C92-B9DC-0F7EBDD761BF}"/>
                  </a:ext>
                </a:extLst>
              </p:cNvPr>
              <p:cNvPicPr>
                <a:picLocks noChangeAspect="1"/>
              </p:cNvPicPr>
              <p:nvPr/>
            </p:nvPicPr>
            <p:blipFill>
              <a:blip r:embed="rId8"/>
              <a:stretch>
                <a:fillRect/>
              </a:stretch>
            </p:blipFill>
            <p:spPr>
              <a:xfrm>
                <a:off x="-84747" y="97578"/>
                <a:ext cx="6395438" cy="824094"/>
              </a:xfrm>
              <a:prstGeom prst="rect">
                <a:avLst/>
              </a:prstGeom>
            </p:spPr>
          </p:pic>
          <p:sp>
            <p:nvSpPr>
              <p:cNvPr id="15"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 xmlns:a16="http://schemas.microsoft.com/office/drawing/2014/main" id="{593D231A-4F31-4CD1-BF95-3B25C6FBCE4B}"/>
                </a:ext>
              </a:extLst>
            </p:cNvPr>
            <p:cNvPicPr>
              <a:picLocks noChangeAspect="1"/>
            </p:cNvPicPr>
            <p:nvPr/>
          </p:nvPicPr>
          <p:blipFill>
            <a:blip r:embed="rId9"/>
            <a:stretch>
              <a:fillRect/>
            </a:stretch>
          </p:blipFill>
          <p:spPr>
            <a:xfrm>
              <a:off x="15925800" y="3313402"/>
              <a:ext cx="7872928" cy="1222516"/>
            </a:xfrm>
            <a:prstGeom prst="rect">
              <a:avLst/>
            </a:prstGeom>
          </p:spPr>
        </p:pic>
      </p:grpSp>
      <p:sp>
        <p:nvSpPr>
          <p:cNvPr id="16" name="TextBox 15">
            <a:extLst>
              <a:ext uri="{FF2B5EF4-FFF2-40B4-BE49-F238E27FC236}">
                <a16:creationId xmlns="" xmlns:a16="http://schemas.microsoft.com/office/drawing/2014/main" id="{EB80CDAB-FCA9-4E95-8F6A-72A9575E1286}"/>
              </a:ext>
            </a:extLst>
          </p:cNvPr>
          <p:cNvSpPr txBox="1"/>
          <p:nvPr/>
        </p:nvSpPr>
        <p:spPr>
          <a:xfrm>
            <a:off x="7452219" y="304800"/>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40961736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type="wd">
                                    <p:tmPct val="10000"/>
                                  </p:iterate>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iterate type="wd">
                                    <p:tmPct val="10000"/>
                                  </p:iterate>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up)">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iterate type="wd">
                                    <p:tmPct val="10000"/>
                                  </p:iterate>
                                  <p:childTnLst>
                                    <p:set>
                                      <p:cBhvr>
                                        <p:cTn id="33" dur="1" fill="hold">
                                          <p:stCondLst>
                                            <p:cond delay="0"/>
                                          </p:stCondLst>
                                        </p:cTn>
                                        <p:tgtEl>
                                          <p:spTgt spid="9">
                                            <p:txEl>
                                              <p:pRg st="1" end="1"/>
                                            </p:txEl>
                                          </p:spTgt>
                                        </p:tgtEl>
                                        <p:attrNameLst>
                                          <p:attrName>style.visibility</p:attrName>
                                        </p:attrNameLst>
                                      </p:cBhvr>
                                      <p:to>
                                        <p:strVal val="visible"/>
                                      </p:to>
                                    </p:set>
                                    <p:animEffect transition="in" filter="wipe(up)">
                                      <p:cBhvr>
                                        <p:cTn id="34" dur="500"/>
                                        <p:tgtEl>
                                          <p:spTgt spid="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iterate type="wd">
                                    <p:tmPct val="10000"/>
                                  </p:iterate>
                                  <p:childTnLst>
                                    <p:set>
                                      <p:cBhvr>
                                        <p:cTn id="38" dur="1" fill="hold">
                                          <p:stCondLst>
                                            <p:cond delay="0"/>
                                          </p:stCondLst>
                                        </p:cTn>
                                        <p:tgtEl>
                                          <p:spTgt spid="9">
                                            <p:txEl>
                                              <p:pRg st="2" end="2"/>
                                            </p:txEl>
                                          </p:spTgt>
                                        </p:tgtEl>
                                        <p:attrNameLst>
                                          <p:attrName>style.visibility</p:attrName>
                                        </p:attrNameLst>
                                      </p:cBhvr>
                                      <p:to>
                                        <p:strVal val="visible"/>
                                      </p:to>
                                    </p:set>
                                    <p:animEffect transition="in" filter="wipe(up)">
                                      <p:cBhvr>
                                        <p:cTn id="39" dur="500"/>
                                        <p:tgtEl>
                                          <p:spTgt spid="9">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iterate type="wd">
                                    <p:tmPct val="10000"/>
                                  </p:iterate>
                                  <p:childTnLst>
                                    <p:set>
                                      <p:cBhvr>
                                        <p:cTn id="43" dur="1" fill="hold">
                                          <p:stCondLst>
                                            <p:cond delay="0"/>
                                          </p:stCondLst>
                                        </p:cTn>
                                        <p:tgtEl>
                                          <p:spTgt spid="9">
                                            <p:txEl>
                                              <p:pRg st="3" end="3"/>
                                            </p:txEl>
                                          </p:spTgt>
                                        </p:tgtEl>
                                        <p:attrNameLst>
                                          <p:attrName>style.visibility</p:attrName>
                                        </p:attrNameLst>
                                      </p:cBhvr>
                                      <p:to>
                                        <p:strVal val="visible"/>
                                      </p:to>
                                    </p:set>
                                    <p:animEffect transition="in" filter="wipe(up)">
                                      <p:cBhvr>
                                        <p:cTn id="44" dur="500"/>
                                        <p:tgtEl>
                                          <p:spTgt spid="9">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iterate type="wd">
                                    <p:tmPct val="10000"/>
                                  </p:iterate>
                                  <p:childTnLst>
                                    <p:set>
                                      <p:cBhvr>
                                        <p:cTn id="48" dur="1" fill="hold">
                                          <p:stCondLst>
                                            <p:cond delay="0"/>
                                          </p:stCondLst>
                                        </p:cTn>
                                        <p:tgtEl>
                                          <p:spTgt spid="9">
                                            <p:txEl>
                                              <p:pRg st="4" end="4"/>
                                            </p:txEl>
                                          </p:spTgt>
                                        </p:tgtEl>
                                        <p:attrNameLst>
                                          <p:attrName>style.visibility</p:attrName>
                                        </p:attrNameLst>
                                      </p:cBhvr>
                                      <p:to>
                                        <p:strVal val="visible"/>
                                      </p:to>
                                    </p:set>
                                    <p:animEffect transition="in" filter="wipe(up)">
                                      <p:cBhvr>
                                        <p:cTn id="49" dur="500"/>
                                        <p:tgtEl>
                                          <p:spTgt spid="9">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iterate type="wd">
                                    <p:tmPct val="10000"/>
                                  </p:iterate>
                                  <p:childTnLst>
                                    <p:set>
                                      <p:cBhvr>
                                        <p:cTn id="53" dur="1" fill="hold">
                                          <p:stCondLst>
                                            <p:cond delay="0"/>
                                          </p:stCondLst>
                                        </p:cTn>
                                        <p:tgtEl>
                                          <p:spTgt spid="9">
                                            <p:txEl>
                                              <p:pRg st="5" end="5"/>
                                            </p:txEl>
                                          </p:spTgt>
                                        </p:tgtEl>
                                        <p:attrNameLst>
                                          <p:attrName>style.visibility</p:attrName>
                                        </p:attrNameLst>
                                      </p:cBhvr>
                                      <p:to>
                                        <p:strVal val="visible"/>
                                      </p:to>
                                    </p:set>
                                    <p:animEffect transition="in" filter="wipe(up)">
                                      <p:cBhvr>
                                        <p:cTn id="54" dur="500"/>
                                        <p:tgtEl>
                                          <p:spTgt spid="9">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iterate type="wd">
                                    <p:tmPct val="10000"/>
                                  </p:iterate>
                                  <p:childTnLst>
                                    <p:set>
                                      <p:cBhvr>
                                        <p:cTn id="58" dur="1" fill="hold">
                                          <p:stCondLst>
                                            <p:cond delay="0"/>
                                          </p:stCondLst>
                                        </p:cTn>
                                        <p:tgtEl>
                                          <p:spTgt spid="9">
                                            <p:txEl>
                                              <p:pRg st="6" end="6"/>
                                            </p:txEl>
                                          </p:spTgt>
                                        </p:tgtEl>
                                        <p:attrNameLst>
                                          <p:attrName>style.visibility</p:attrName>
                                        </p:attrNameLst>
                                      </p:cBhvr>
                                      <p:to>
                                        <p:strVal val="visible"/>
                                      </p:to>
                                    </p:set>
                                    <p:animEffect transition="in" filter="wipe(up)">
                                      <p:cBhvr>
                                        <p:cTn id="59" dur="500"/>
                                        <p:tgtEl>
                                          <p:spTgt spid="9">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7"/>
                                        </p:tgtEl>
                                      </p:cBhvr>
                                    </p:animEffect>
                                    <p:set>
                                      <p:cBhvr>
                                        <p:cTn id="64" dur="1" fill="hold">
                                          <p:stCondLst>
                                            <p:cond delay="499"/>
                                          </p:stCondLst>
                                        </p:cTn>
                                        <p:tgtEl>
                                          <p:spTgt spid="7"/>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 xmlns:a16="http://schemas.microsoft.com/office/drawing/2014/main" id="{D87ADF89-46F9-4713-9744-A644701231B8}"/>
              </a:ext>
            </a:extLst>
          </p:cNvPr>
          <p:cNvSpPr txBox="1">
            <a:spLocks/>
          </p:cNvSpPr>
          <p:nvPr/>
        </p:nvSpPr>
        <p:spPr>
          <a:xfrm>
            <a:off x="838200" y="1676400"/>
            <a:ext cx="23123952" cy="9144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latin typeface="Times New Roman" pitchFamily="18" charset="0"/>
                <a:cs typeface="Times New Roman" pitchFamily="18" charset="0"/>
              </a:rPr>
              <a:t>2. HIỆU CỦA HAI VÉC TƠ</a:t>
            </a:r>
            <a:endParaRPr lang="en-US" b="1" dirty="0">
              <a:solidFill>
                <a:srgbClr val="FF0000"/>
              </a:solidFill>
              <a:latin typeface="Times New Roman" pitchFamily="18" charset="0"/>
              <a:cs typeface="Times New Roman" pitchFamily="18" charset="0"/>
            </a:endParaRPr>
          </a:p>
        </p:txBody>
      </p:sp>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38199" y="2590800"/>
            <a:ext cx="23137091" cy="105155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2400"/>
              </a:spcBef>
              <a:spcAft>
                <a:spcPts val="2400"/>
              </a:spcAft>
              <a:buNone/>
            </a:pPr>
            <a:r>
              <a:rPr lang="en-US" b="1" dirty="0">
                <a:latin typeface="Tahoma" pitchFamily="34" charset="0"/>
                <a:ea typeface="Tahoma" pitchFamily="34" charset="0"/>
                <a:cs typeface="Tahoma" pitchFamily="34" charset="0"/>
              </a:rPr>
              <a:t>            </a:t>
            </a:r>
          </a:p>
          <a:p>
            <a:pPr>
              <a:lnSpc>
                <a:spcPct val="100000"/>
              </a:lnSpc>
              <a:spcBef>
                <a:spcPts val="2400"/>
              </a:spcBef>
              <a:spcAft>
                <a:spcPts val="2400"/>
              </a:spcAft>
            </a:pPr>
            <a:endParaRPr lang="en-US" b="1" dirty="0">
              <a:latin typeface="Tahoma" pitchFamily="34" charset="0"/>
              <a:ea typeface="Tahoma" pitchFamily="34" charset="0"/>
              <a:cs typeface="Tahoma" pitchFamily="34" charset="0"/>
            </a:endParaRPr>
          </a:p>
          <a:p>
            <a:pPr>
              <a:lnSpc>
                <a:spcPct val="100000"/>
              </a:lnSpc>
              <a:spcBef>
                <a:spcPts val="2400"/>
              </a:spcBef>
              <a:spcAft>
                <a:spcPts val="2400"/>
              </a:spcAft>
            </a:pPr>
            <a:endParaRPr lang="en-US" b="1" dirty="0">
              <a:latin typeface="Tahoma" pitchFamily="34" charset="0"/>
              <a:ea typeface="Tahoma" pitchFamily="34" charset="0"/>
              <a:cs typeface="Tahoma" pitchFamily="34" charset="0"/>
            </a:endParaRPr>
          </a:p>
          <a:p>
            <a:pPr>
              <a:lnSpc>
                <a:spcPct val="100000"/>
              </a:lnSpc>
              <a:spcBef>
                <a:spcPts val="2400"/>
              </a:spcBef>
              <a:spcAft>
                <a:spcPts val="2400"/>
              </a:spcAft>
            </a:pPr>
            <a:r>
              <a:rPr lang="en-US" b="1" dirty="0">
                <a:latin typeface="Tahoma" pitchFamily="34" charset="0"/>
                <a:ea typeface="Tahoma" pitchFamily="34" charset="0"/>
                <a:cs typeface="Tahoma" pitchFamily="34" charset="0"/>
              </a:rPr>
              <a:t>            </a:t>
            </a:r>
            <a:r>
              <a:rPr lang="en-US" b="1" dirty="0">
                <a:latin typeface="Times New Roman" pitchFamily="18" charset="0"/>
                <a:ea typeface="Tahoma" pitchFamily="34" charset="0"/>
                <a:cs typeface="Times New Roman" pitchFamily="18" charset="0"/>
              </a:rPr>
              <a:t>HĐ4: </a:t>
            </a:r>
            <a:r>
              <a:rPr lang="vi-VN" b="1" dirty="0">
                <a:latin typeface="Times New Roman" pitchFamily="18" charset="0"/>
                <a:ea typeface="Tahoma" pitchFamily="34" charset="0"/>
                <a:cs typeface="Times New Roman" pitchFamily="18" charset="0"/>
              </a:rPr>
              <a:t>Thế nào là hai lực cân bằng? Nếu dùng hai </a:t>
            </a:r>
            <a:r>
              <a:rPr lang="vi-VN" b="1" dirty="0" smtClean="0">
                <a:latin typeface="Times New Roman" pitchFamily="18" charset="0"/>
                <a:ea typeface="Tahoma" pitchFamily="34" charset="0"/>
                <a:cs typeface="Times New Roman" pitchFamily="18" charset="0"/>
              </a:rPr>
              <a:t>v</a:t>
            </a:r>
            <a:r>
              <a:rPr lang="en-US" b="1" dirty="0" err="1" smtClean="0">
                <a:latin typeface="Times New Roman" pitchFamily="18" charset="0"/>
                <a:ea typeface="Tahoma" pitchFamily="34" charset="0"/>
                <a:cs typeface="Times New Roman" pitchFamily="18" charset="0"/>
              </a:rPr>
              <a:t>ec</a:t>
            </a:r>
            <a:r>
              <a:rPr lang="vi-VN" b="1" dirty="0" smtClean="0">
                <a:latin typeface="Times New Roman" pitchFamily="18" charset="0"/>
                <a:ea typeface="Tahoma" pitchFamily="34" charset="0"/>
                <a:cs typeface="Times New Roman" pitchFamily="18" charset="0"/>
              </a:rPr>
              <a:t>tơ </a:t>
            </a:r>
            <a:r>
              <a:rPr lang="vi-VN" b="1" dirty="0">
                <a:latin typeface="Times New Roman" pitchFamily="18" charset="0"/>
                <a:ea typeface="Tahoma" pitchFamily="34" charset="0"/>
                <a:cs typeface="Times New Roman" pitchFamily="18" charset="0"/>
              </a:rPr>
              <a:t>để biểu diễn hai lực cân bằng thì hai </a:t>
            </a:r>
            <a:r>
              <a:rPr lang="vi-VN" b="1" dirty="0" smtClean="0">
                <a:latin typeface="Times New Roman" pitchFamily="18" charset="0"/>
                <a:ea typeface="Tahoma" pitchFamily="34" charset="0"/>
                <a:cs typeface="Times New Roman" pitchFamily="18" charset="0"/>
              </a:rPr>
              <a:t>v</a:t>
            </a:r>
            <a:r>
              <a:rPr lang="en-US" b="1" dirty="0" err="1" smtClean="0">
                <a:latin typeface="Times New Roman" pitchFamily="18" charset="0"/>
                <a:ea typeface="Tahoma" pitchFamily="34" charset="0"/>
                <a:cs typeface="Times New Roman" pitchFamily="18" charset="0"/>
              </a:rPr>
              <a:t>ec</a:t>
            </a:r>
            <a:r>
              <a:rPr lang="vi-VN" b="1" dirty="0" smtClean="0">
                <a:latin typeface="Times New Roman" pitchFamily="18" charset="0"/>
                <a:ea typeface="Tahoma" pitchFamily="34" charset="0"/>
                <a:cs typeface="Times New Roman" pitchFamily="18" charset="0"/>
              </a:rPr>
              <a:t>tơ </a:t>
            </a:r>
            <a:r>
              <a:rPr lang="vi-VN" b="1" dirty="0">
                <a:latin typeface="Times New Roman" pitchFamily="18" charset="0"/>
                <a:ea typeface="Tahoma" pitchFamily="34" charset="0"/>
                <a:cs typeface="Times New Roman" pitchFamily="18" charset="0"/>
              </a:rPr>
              <a:t>này có mối liên hệ gì với nhau?</a:t>
            </a:r>
            <a:endParaRPr lang="en-US" b="1" dirty="0">
              <a:latin typeface="Times New Roman" pitchFamily="18" charset="0"/>
              <a:ea typeface="Tahoma" pitchFamily="34" charset="0"/>
              <a:cs typeface="Times New Roman" pitchFamily="18" charset="0"/>
            </a:endParaRPr>
          </a:p>
          <a:p>
            <a:endParaRPr lang="en-US" dirty="0">
              <a:latin typeface="Times New Roman" pitchFamily="18" charset="0"/>
              <a:ea typeface="Tahoma" pitchFamily="34"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246" y="6553200"/>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4"/>
          <a:stretch>
            <a:fillRect/>
          </a:stretch>
        </p:blipFill>
        <p:spPr>
          <a:xfrm>
            <a:off x="6354458" y="2819400"/>
            <a:ext cx="12132284" cy="3886200"/>
          </a:xfrm>
          <a:prstGeom prst="rect">
            <a:avLst/>
          </a:prstGeom>
        </p:spPr>
      </p:pic>
      <p:sp>
        <p:nvSpPr>
          <p:cNvPr id="8" name="Content Placeholder 2">
            <a:extLst>
              <a:ext uri="{FF2B5EF4-FFF2-40B4-BE49-F238E27FC236}">
                <a16:creationId xmlns="" xmlns:a16="http://schemas.microsoft.com/office/drawing/2014/main" id="{08B49A2E-2A9D-46FD-AE9C-29462A33F0E6}"/>
              </a:ext>
            </a:extLst>
          </p:cNvPr>
          <p:cNvSpPr txBox="1">
            <a:spLocks/>
          </p:cNvSpPr>
          <p:nvPr/>
        </p:nvSpPr>
        <p:spPr>
          <a:xfrm>
            <a:off x="1143000" y="8686800"/>
            <a:ext cx="22819152" cy="42672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b="1" dirty="0">
                <a:solidFill>
                  <a:srgbClr val="FF0000"/>
                </a:solidFill>
                <a:latin typeface="Times New Roman" pitchFamily="18" charset="0"/>
                <a:cs typeface="Times New Roman" pitchFamily="18" charset="0"/>
              </a:rPr>
              <a:t>Lời giải</a:t>
            </a:r>
            <a:endParaRPr lang="en-US" dirty="0">
              <a:solidFill>
                <a:srgbClr val="FF0000"/>
              </a:solidFill>
              <a:latin typeface="Times New Roman" pitchFamily="18" charset="0"/>
              <a:cs typeface="Times New Roman" pitchFamily="18" charset="0"/>
            </a:endParaRPr>
          </a:p>
          <a:p>
            <a:r>
              <a:rPr lang="vi-VN" b="1" dirty="0">
                <a:latin typeface="Times New Roman" pitchFamily="18" charset="0"/>
                <a:cs typeface="Times New Roman" pitchFamily="18" charset="0"/>
              </a:rPr>
              <a:t>Hai lực cân bằng là hai lực cùng đặt lên một vật, có cường độ bằng nhau, phương nằm trên cùng một đường thẳng, ngược chiều nhau.</a:t>
            </a:r>
            <a:endParaRPr lang="en-US" b="1" dirty="0">
              <a:latin typeface="Times New Roman" pitchFamily="18" charset="0"/>
              <a:cs typeface="Times New Roman" pitchFamily="18" charset="0"/>
            </a:endParaRPr>
          </a:p>
          <a:p>
            <a:r>
              <a:rPr lang="vi-VN" b="1" dirty="0">
                <a:latin typeface="Times New Roman" pitchFamily="18" charset="0"/>
                <a:cs typeface="Times New Roman" pitchFamily="18" charset="0"/>
              </a:rPr>
              <a:t>Nếu dùng hai </a:t>
            </a:r>
            <a:r>
              <a:rPr lang="vi-VN" b="1" dirty="0" smtClean="0">
                <a:latin typeface="Times New Roman" pitchFamily="18" charset="0"/>
                <a:cs typeface="Times New Roman" pitchFamily="18" charset="0"/>
              </a:rPr>
              <a:t>v</a:t>
            </a:r>
            <a:r>
              <a:rPr lang="en-US" b="1" dirty="0" err="1" smtClean="0">
                <a:latin typeface="Times New Roman" pitchFamily="18" charset="0"/>
                <a:cs typeface="Times New Roman" pitchFamily="18" charset="0"/>
              </a:rPr>
              <a:t>ec</a:t>
            </a:r>
            <a:r>
              <a:rPr lang="vi-VN" b="1" dirty="0" smtClean="0">
                <a:latin typeface="Times New Roman" pitchFamily="18" charset="0"/>
                <a:cs typeface="Times New Roman" pitchFamily="18" charset="0"/>
              </a:rPr>
              <a:t>tơ </a:t>
            </a:r>
            <a:r>
              <a:rPr lang="vi-VN" b="1" dirty="0">
                <a:latin typeface="Times New Roman" pitchFamily="18" charset="0"/>
                <a:cs typeface="Times New Roman" pitchFamily="18" charset="0"/>
              </a:rPr>
              <a:t>để biểu diễn hai lực cân bằng thì hai </a:t>
            </a:r>
            <a:r>
              <a:rPr lang="vi-VN" b="1" dirty="0" smtClean="0">
                <a:latin typeface="Times New Roman" pitchFamily="18" charset="0"/>
                <a:cs typeface="Times New Roman" pitchFamily="18" charset="0"/>
              </a:rPr>
              <a:t>v</a:t>
            </a:r>
            <a:r>
              <a:rPr lang="en-US" b="1" dirty="0" err="1" smtClean="0">
                <a:latin typeface="Times New Roman" pitchFamily="18" charset="0"/>
                <a:cs typeface="Times New Roman" pitchFamily="18" charset="0"/>
              </a:rPr>
              <a:t>ec</a:t>
            </a:r>
            <a:r>
              <a:rPr lang="vi-VN" b="1" dirty="0" smtClean="0">
                <a:latin typeface="Times New Roman" pitchFamily="18" charset="0"/>
                <a:cs typeface="Times New Roman" pitchFamily="18" charset="0"/>
              </a:rPr>
              <a:t>tơ </a:t>
            </a:r>
            <a:r>
              <a:rPr lang="vi-VN" b="1" dirty="0">
                <a:latin typeface="Times New Roman" pitchFamily="18" charset="0"/>
                <a:cs typeface="Times New Roman" pitchFamily="18" charset="0"/>
              </a:rPr>
              <a:t>đó có cùng điểm đầu, ngược hướng và có cùng độ lớn.</a:t>
            </a:r>
            <a:endParaRPr lang="en-US" b="1" dirty="0">
              <a:latin typeface="Times New Roman" pitchFamily="18" charset="0"/>
              <a:cs typeface="Times New Roman" pitchFamily="18" charset="0"/>
            </a:endParaRPr>
          </a:p>
        </p:txBody>
      </p:sp>
      <p:grpSp>
        <p:nvGrpSpPr>
          <p:cNvPr id="9" name="Group 8">
            <a:extLst>
              <a:ext uri="{FF2B5EF4-FFF2-40B4-BE49-F238E27FC236}">
                <a16:creationId xmlns="" xmlns:a16="http://schemas.microsoft.com/office/drawing/2014/main" id="{439786C1-301C-402F-B908-633A570E2C52}"/>
              </a:ext>
            </a:extLst>
          </p:cNvPr>
          <p:cNvGrpSpPr/>
          <p:nvPr/>
        </p:nvGrpSpPr>
        <p:grpSpPr>
          <a:xfrm>
            <a:off x="4953000" y="304800"/>
            <a:ext cx="16791416" cy="1309627"/>
            <a:chOff x="7007312" y="3313402"/>
            <a:chExt cx="16791416" cy="1309627"/>
          </a:xfrm>
        </p:grpSpPr>
        <p:grpSp>
          <p:nvGrpSpPr>
            <p:cNvPr id="10" name="Group 9">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2" name="Picture 11">
                <a:extLst>
                  <a:ext uri="{FF2B5EF4-FFF2-40B4-BE49-F238E27FC236}">
                    <a16:creationId xmlns="" xmlns:a16="http://schemas.microsoft.com/office/drawing/2014/main" id="{E248C2BE-8566-4C92-B9DC-0F7EBDD761BF}"/>
                  </a:ext>
                </a:extLst>
              </p:cNvPr>
              <p:cNvPicPr>
                <a:picLocks noChangeAspect="1"/>
              </p:cNvPicPr>
              <p:nvPr/>
            </p:nvPicPr>
            <p:blipFill>
              <a:blip r:embed="rId5"/>
              <a:stretch>
                <a:fillRect/>
              </a:stretch>
            </p:blipFill>
            <p:spPr>
              <a:xfrm>
                <a:off x="-84747" y="97578"/>
                <a:ext cx="6395438" cy="824094"/>
              </a:xfrm>
              <a:prstGeom prst="rect">
                <a:avLst/>
              </a:prstGeom>
            </p:spPr>
          </p:pic>
          <p:sp>
            <p:nvSpPr>
              <p:cNvPr id="13"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 xmlns:a16="http://schemas.microsoft.com/office/drawing/2014/main" id="{593D231A-4F31-4CD1-BF95-3B25C6FBCE4B}"/>
                </a:ext>
              </a:extLst>
            </p:cNvPr>
            <p:cNvPicPr>
              <a:picLocks noChangeAspect="1"/>
            </p:cNvPicPr>
            <p:nvPr/>
          </p:nvPicPr>
          <p:blipFill>
            <a:blip r:embed="rId6"/>
            <a:stretch>
              <a:fillRect/>
            </a:stretch>
          </p:blipFill>
          <p:spPr>
            <a:xfrm>
              <a:off x="15925800" y="3313402"/>
              <a:ext cx="7872928" cy="1222516"/>
            </a:xfrm>
            <a:prstGeom prst="rect">
              <a:avLst/>
            </a:prstGeom>
          </p:spPr>
        </p:pic>
      </p:grpSp>
      <p:sp>
        <p:nvSpPr>
          <p:cNvPr id="14" name="TextBox 13">
            <a:extLst>
              <a:ext uri="{FF2B5EF4-FFF2-40B4-BE49-F238E27FC236}">
                <a16:creationId xmlns="" xmlns:a16="http://schemas.microsoft.com/office/drawing/2014/main" id="{EB80CDAB-FCA9-4E95-8F6A-72A9575E1286}"/>
              </a:ext>
            </a:extLst>
          </p:cNvPr>
          <p:cNvSpPr txBox="1"/>
          <p:nvPr/>
        </p:nvSpPr>
        <p:spPr>
          <a:xfrm>
            <a:off x="7376019" y="386715"/>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28479910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9">
                                            <p:txEl>
                                              <p:pRg st="0" end="0"/>
                                            </p:txEl>
                                          </p:spTgt>
                                        </p:tgtEl>
                                        <p:attrNameLst>
                                          <p:attrName>style.visibility</p:attrName>
                                        </p:attrNameLst>
                                      </p:cBhvr>
                                      <p:to>
                                        <p:strVal val="visible"/>
                                      </p:to>
                                    </p:set>
                                    <p:animEffect transition="in" filter="wipe(left)">
                                      <p:cBhvr>
                                        <p:cTn id="16" dur="500"/>
                                        <p:tgtEl>
                                          <p:spTgt spid="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wipe(left)">
                                      <p:cBhvr>
                                        <p:cTn id="25" dur="500"/>
                                        <p:tgtEl>
                                          <p:spTgt spid="9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9">
                                            <p:txEl>
                                              <p:pRg st="3" end="3"/>
                                            </p:txEl>
                                          </p:spTgt>
                                        </p:tgtEl>
                                        <p:attrNameLst>
                                          <p:attrName>style.visibility</p:attrName>
                                        </p:attrNameLst>
                                      </p:cBhvr>
                                      <p:to>
                                        <p:strVal val="visible"/>
                                      </p:to>
                                    </p:set>
                                    <p:animEffect transition="in" filter="wipe(left)">
                                      <p:cBhvr>
                                        <p:cTn id="30" dur="500"/>
                                        <p:tgtEl>
                                          <p:spTgt spid="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8">
                                            <p:txEl>
                                              <p:pRg st="0" end="0"/>
                                            </p:txEl>
                                          </p:spTgt>
                                        </p:tgtEl>
                                        <p:attrNameLst>
                                          <p:attrName>style.visibility</p:attrName>
                                        </p:attrNameLst>
                                      </p:cBhvr>
                                      <p:to>
                                        <p:strVal val="visible"/>
                                      </p:to>
                                    </p:set>
                                    <p:animEffect transition="in" filter="wipe(left)">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8">
                                            <p:txEl>
                                              <p:pRg st="1" end="1"/>
                                            </p:txEl>
                                          </p:spTgt>
                                        </p:tgtEl>
                                        <p:attrNameLst>
                                          <p:attrName>style.visibility</p:attrName>
                                        </p:attrNameLst>
                                      </p:cBhvr>
                                      <p:to>
                                        <p:strVal val="visible"/>
                                      </p:to>
                                    </p:set>
                                    <p:animEffect transition="in" filter="wipe(left)">
                                      <p:cBhvr>
                                        <p:cTn id="45" dur="500"/>
                                        <p:tgtEl>
                                          <p:spTgt spid="8">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8">
                                            <p:txEl>
                                              <p:pRg st="2" end="2"/>
                                            </p:txEl>
                                          </p:spTgt>
                                        </p:tgtEl>
                                        <p:attrNameLst>
                                          <p:attrName>style.visibility</p:attrName>
                                        </p:attrNameLst>
                                      </p:cBhvr>
                                      <p:to>
                                        <p:strVal val="visible"/>
                                      </p:to>
                                    </p:set>
                                    <p:animEffect transition="in" filter="wipe(left)">
                                      <p:cBhvr>
                                        <p:cTn id="5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 xmlns:a16="http://schemas.microsoft.com/office/drawing/2014/main" id="{D87ADF89-46F9-4713-9744-A644701231B8}"/>
              </a:ext>
            </a:extLst>
          </p:cNvPr>
          <p:cNvSpPr txBox="1">
            <a:spLocks/>
          </p:cNvSpPr>
          <p:nvPr/>
        </p:nvSpPr>
        <p:spPr>
          <a:xfrm>
            <a:off x="845127" y="3327400"/>
            <a:ext cx="23130163"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latin typeface="Times New Roman" pitchFamily="18" charset="0"/>
                <a:cs typeface="Times New Roman" pitchFamily="18" charset="0"/>
              </a:rPr>
              <a:t>2. HIỆU CỦA HAI VÉC TƠ</a:t>
            </a:r>
            <a:endParaRPr lang="en-US" b="1"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38199" y="4419600"/>
                <a:ext cx="23137091" cy="42672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smtClean="0">
                    <a:latin typeface="Times New Roman" pitchFamily="18" charset="0"/>
                    <a:ea typeface="Tahoma" panose="020B0604030504040204" pitchFamily="34" charset="0"/>
                    <a:cs typeface="Times New Roman" pitchFamily="18" charset="0"/>
                  </a:rPr>
                  <a:t>Véc tơ </a:t>
                </a:r>
                <a:r>
                  <a:rPr lang="vi-VN" b="1" dirty="0">
                    <a:latin typeface="Times New Roman" pitchFamily="18" charset="0"/>
                    <a:ea typeface="Tahoma" panose="020B0604030504040204" pitchFamily="34" charset="0"/>
                    <a:cs typeface="Times New Roman" pitchFamily="18" charset="0"/>
                  </a:rPr>
                  <a:t>đối của </a:t>
                </a:r>
                <a:r>
                  <a:rPr lang="vi-VN" b="1" dirty="0" smtClean="0">
                    <a:latin typeface="Times New Roman" pitchFamily="18" charset="0"/>
                    <a:ea typeface="Tahoma" panose="020B0604030504040204" pitchFamily="34" charset="0"/>
                    <a:cs typeface="Times New Roman" pitchFamily="18" charset="0"/>
                  </a:rPr>
                  <a:t>v</a:t>
                </a:r>
                <a:r>
                  <a:rPr lang="en-US" b="1" dirty="0" err="1" smtClean="0">
                    <a:latin typeface="Times New Roman" pitchFamily="18" charset="0"/>
                    <a:ea typeface="Tahoma" panose="020B0604030504040204" pitchFamily="34" charset="0"/>
                    <a:cs typeface="Times New Roman" pitchFamily="18" charset="0"/>
                  </a:rPr>
                  <a:t>ec</a:t>
                </a:r>
                <a:r>
                  <a:rPr lang="vi-VN" b="1" dirty="0" smtClean="0">
                    <a:latin typeface="Times New Roman" pitchFamily="18" charset="0"/>
                    <a:ea typeface="Tahoma" panose="020B0604030504040204" pitchFamily="34" charset="0"/>
                    <a:cs typeface="Times New Roman" pitchFamily="18" charset="0"/>
                  </a:rPr>
                  <a:t>tơ</a:t>
                </a:r>
                <a:r>
                  <a:rPr lang="en-US" b="1" dirty="0" smtClean="0">
                    <a:latin typeface="Times New Roman" pitchFamily="18" charset="0"/>
                    <a:ea typeface="Tahoma" panose="020B0604030504040204" pitchFamily="34" charset="0"/>
                    <a:cs typeface="Times New Roman" pitchFamily="18" charset="0"/>
                  </a:rPr>
                  <a:t> </a:t>
                </a:r>
                <a:r>
                  <a:rPr lang="vi-VN" b="1" dirty="0" smtClean="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𝒂</m:t>
                        </m:r>
                      </m:e>
                    </m:acc>
                  </m:oMath>
                </a14:m>
                <a:r>
                  <a:rPr lang="vi-VN" b="1" dirty="0">
                    <a:latin typeface="Times New Roman" pitchFamily="18" charset="0"/>
                    <a:ea typeface="Tahoma" panose="020B0604030504040204" pitchFamily="34" charset="0"/>
                    <a:cs typeface="Times New Roman" pitchFamily="18" charset="0"/>
                  </a:rPr>
                  <a:t> được kí hiệu là </a:t>
                </a:r>
                <a14:m>
                  <m:oMath xmlns:m="http://schemas.openxmlformats.org/officeDocument/2006/math">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𝒂</m:t>
                        </m:r>
                      </m:e>
                    </m:acc>
                  </m:oMath>
                </a14:m>
                <a:r>
                  <a:rPr lang="vi-VN" b="1" dirty="0">
                    <a:latin typeface="Times New Roman" pitchFamily="18" charset="0"/>
                    <a:ea typeface="Tahoma" panose="020B0604030504040204" pitchFamily="34" charset="0"/>
                    <a:cs typeface="Times New Roman" pitchFamily="18" charset="0"/>
                  </a:rPr>
                  <a:t>.</a:t>
                </a:r>
                <a:endParaRPr lang="en-US" dirty="0">
                  <a:latin typeface="Times New Roman" pitchFamily="18" charset="0"/>
                  <a:ea typeface="Tahoma" panose="020B0604030504040204" pitchFamily="34" charset="0"/>
                  <a:cs typeface="Times New Roman" pitchFamily="18" charset="0"/>
                </a:endParaRPr>
              </a:p>
              <a:p>
                <a:pPr lvl="0"/>
                <a:r>
                  <a:rPr lang="vi-VN" b="1" dirty="0" smtClean="0">
                    <a:latin typeface="Times New Roman" pitchFamily="18" charset="0"/>
                    <a:ea typeface="Tahoma" panose="020B0604030504040204" pitchFamily="34" charset="0"/>
                    <a:cs typeface="Times New Roman" pitchFamily="18" charset="0"/>
                  </a:rPr>
                  <a:t>Véc tơ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𝟎</m:t>
                        </m:r>
                      </m:e>
                    </m:acc>
                  </m:oMath>
                </a14:m>
                <a:r>
                  <a:rPr lang="vi-VN" b="1" dirty="0">
                    <a:latin typeface="Times New Roman" pitchFamily="18" charset="0"/>
                    <a:ea typeface="Tahoma" panose="020B0604030504040204" pitchFamily="34" charset="0"/>
                    <a:cs typeface="Times New Roman" pitchFamily="18" charset="0"/>
                  </a:rPr>
                  <a:t> được coi là </a:t>
                </a:r>
                <a:r>
                  <a:rPr lang="vi-VN" b="1" dirty="0" smtClean="0">
                    <a:latin typeface="Times New Roman" pitchFamily="18" charset="0"/>
                    <a:ea typeface="Tahoma" panose="020B0604030504040204" pitchFamily="34" charset="0"/>
                    <a:cs typeface="Times New Roman" pitchFamily="18" charset="0"/>
                  </a:rPr>
                  <a:t>v</a:t>
                </a:r>
                <a:r>
                  <a:rPr lang="en-US" b="1" dirty="0" err="1" smtClean="0">
                    <a:latin typeface="Times New Roman" pitchFamily="18" charset="0"/>
                    <a:ea typeface="Tahoma" panose="020B0604030504040204" pitchFamily="34" charset="0"/>
                    <a:cs typeface="Times New Roman" pitchFamily="18" charset="0"/>
                  </a:rPr>
                  <a:t>ec</a:t>
                </a:r>
                <a:r>
                  <a:rPr lang="vi-VN" b="1" dirty="0" smtClean="0">
                    <a:latin typeface="Times New Roman" pitchFamily="18" charset="0"/>
                    <a:ea typeface="Tahoma" panose="020B0604030504040204" pitchFamily="34" charset="0"/>
                    <a:cs typeface="Times New Roman" pitchFamily="18" charset="0"/>
                  </a:rPr>
                  <a:t>tơ </a:t>
                </a:r>
                <a:r>
                  <a:rPr lang="vi-VN" b="1" dirty="0">
                    <a:latin typeface="Times New Roman" pitchFamily="18" charset="0"/>
                    <a:ea typeface="Tahoma" panose="020B0604030504040204" pitchFamily="34" charset="0"/>
                    <a:cs typeface="Times New Roman" pitchFamily="18" charset="0"/>
                  </a:rPr>
                  <a:t>đối của chính nó.</a:t>
                </a:r>
              </a:p>
              <a:p>
                <a:pPr lvl="0"/>
                <a:r>
                  <a:rPr lang="vi-VN" b="1" dirty="0" smtClean="0">
                    <a:latin typeface="Times New Roman" pitchFamily="18" charset="0"/>
                    <a:ea typeface="Tahoma" panose="020B0604030504040204" pitchFamily="34" charset="0"/>
                    <a:cs typeface="Times New Roman" pitchFamily="18" charset="0"/>
                  </a:rPr>
                  <a:t>Véc tơ có cùng độ dài và ngược hướng với v</a:t>
                </a:r>
                <a:r>
                  <a:rPr lang="en-US" b="1" dirty="0" err="1" smtClean="0">
                    <a:latin typeface="Times New Roman" pitchFamily="18" charset="0"/>
                    <a:ea typeface="Tahoma" panose="020B0604030504040204" pitchFamily="34" charset="0"/>
                    <a:cs typeface="Times New Roman" pitchFamily="18" charset="0"/>
                  </a:rPr>
                  <a:t>ec</a:t>
                </a:r>
                <a:r>
                  <a:rPr lang="vi-VN" b="1" dirty="0" smtClean="0">
                    <a:latin typeface="Times New Roman" pitchFamily="18" charset="0"/>
                    <a:ea typeface="Tahoma" panose="020B0604030504040204" pitchFamily="34" charset="0"/>
                    <a:cs typeface="Times New Roman" pitchFamily="18" charset="0"/>
                  </a:rPr>
                  <a:t>tơ</a:t>
                </a:r>
                <a:r>
                  <a:rPr lang="en-US" b="1" dirty="0" smtClean="0">
                    <a:latin typeface="Times New Roman" pitchFamily="18" charset="0"/>
                    <a:ea typeface="Tahoma" panose="020B0604030504040204" pitchFamily="34" charset="0"/>
                    <a:cs typeface="Times New Roman" pitchFamily="18" charset="0"/>
                  </a:rPr>
                  <a:t> </a:t>
                </a:r>
                <a:r>
                  <a:rPr lang="vi-VN" b="1" dirty="0" smtClean="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𝒂</m:t>
                        </m:r>
                      </m:e>
                    </m:acc>
                  </m:oMath>
                </a14:m>
                <a:r>
                  <a:rPr lang="vi-VN" b="1" dirty="0">
                    <a:latin typeface="Times New Roman" pitchFamily="18" charset="0"/>
                    <a:ea typeface="Tahoma" panose="020B0604030504040204" pitchFamily="34" charset="0"/>
                    <a:cs typeface="Times New Roman" pitchFamily="18" charset="0"/>
                  </a:rPr>
                  <a:t> được gọi là </a:t>
                </a:r>
                <a:r>
                  <a:rPr lang="vi-VN" b="1" dirty="0" smtClean="0">
                    <a:latin typeface="Times New Roman" pitchFamily="18" charset="0"/>
                    <a:ea typeface="Tahoma" panose="020B0604030504040204" pitchFamily="34" charset="0"/>
                    <a:cs typeface="Times New Roman" pitchFamily="18" charset="0"/>
                  </a:rPr>
                  <a:t>v</a:t>
                </a:r>
                <a:r>
                  <a:rPr lang="en-US" b="1" dirty="0" err="1" smtClean="0">
                    <a:latin typeface="Times New Roman" pitchFamily="18" charset="0"/>
                    <a:ea typeface="Tahoma" panose="020B0604030504040204" pitchFamily="34" charset="0"/>
                    <a:cs typeface="Times New Roman" pitchFamily="18" charset="0"/>
                  </a:rPr>
                  <a:t>ec</a:t>
                </a:r>
                <a:r>
                  <a:rPr lang="vi-VN" b="1" dirty="0" smtClean="0">
                    <a:latin typeface="Times New Roman" pitchFamily="18" charset="0"/>
                    <a:ea typeface="Tahoma" panose="020B0604030504040204" pitchFamily="34" charset="0"/>
                    <a:cs typeface="Times New Roman" pitchFamily="18" charset="0"/>
                  </a:rPr>
                  <a:t>tơ </a:t>
                </a:r>
                <a:r>
                  <a:rPr lang="vi-VN" b="1" dirty="0">
                    <a:latin typeface="Times New Roman" pitchFamily="18" charset="0"/>
                    <a:ea typeface="Tahoma" panose="020B0604030504040204" pitchFamily="34" charset="0"/>
                    <a:cs typeface="Times New Roman" pitchFamily="18" charset="0"/>
                  </a:rPr>
                  <a:t>đối của </a:t>
                </a:r>
                <a:r>
                  <a:rPr lang="vi-VN" b="1" dirty="0" smtClean="0">
                    <a:latin typeface="Times New Roman" pitchFamily="18" charset="0"/>
                    <a:ea typeface="Tahoma" panose="020B0604030504040204" pitchFamily="34" charset="0"/>
                    <a:cs typeface="Times New Roman" pitchFamily="18" charset="0"/>
                  </a:rPr>
                  <a:t>v</a:t>
                </a:r>
                <a:r>
                  <a:rPr lang="en-US" b="1" dirty="0" err="1" smtClean="0">
                    <a:latin typeface="Times New Roman" pitchFamily="18" charset="0"/>
                    <a:ea typeface="Tahoma" panose="020B0604030504040204" pitchFamily="34" charset="0"/>
                    <a:cs typeface="Times New Roman" pitchFamily="18" charset="0"/>
                  </a:rPr>
                  <a:t>ec</a:t>
                </a:r>
                <a:r>
                  <a:rPr lang="vi-VN" b="1" dirty="0" smtClean="0">
                    <a:latin typeface="Times New Roman" pitchFamily="18" charset="0"/>
                    <a:ea typeface="Tahoma" panose="020B0604030504040204" pitchFamily="34" charset="0"/>
                    <a:cs typeface="Times New Roman" pitchFamily="18" charset="0"/>
                  </a:rPr>
                  <a:t>tơ</a:t>
                </a:r>
                <a:r>
                  <a:rPr lang="en-US" b="1" dirty="0" smtClean="0">
                    <a:latin typeface="Times New Roman" pitchFamily="18" charset="0"/>
                    <a:ea typeface="Tahoma" panose="020B0604030504040204" pitchFamily="34" charset="0"/>
                    <a:cs typeface="Times New Roman" pitchFamily="18" charset="0"/>
                  </a:rPr>
                  <a:t> </a:t>
                </a:r>
                <a:r>
                  <a:rPr lang="vi-VN" b="1" dirty="0" smtClean="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𝒂</m:t>
                        </m:r>
                      </m:e>
                    </m:acc>
                  </m:oMath>
                </a14:m>
                <a:r>
                  <a:rPr lang="vi-VN" b="1" dirty="0">
                    <a:latin typeface="Times New Roman" pitchFamily="18" charset="0"/>
                    <a:ea typeface="Tahoma" panose="020B0604030504040204" pitchFamily="34" charset="0"/>
                    <a:cs typeface="Times New Roman" pitchFamily="18" charset="0"/>
                  </a:rPr>
                  <a:t>.</a:t>
                </a:r>
                <a:endParaRPr lang="en-US" dirty="0">
                  <a:latin typeface="Times New Roman" pitchFamily="18" charset="0"/>
                  <a:ea typeface="Tahoma" panose="020B0604030504040204" pitchFamily="34" charset="0"/>
                  <a:cs typeface="Times New Roman" pitchFamily="18" charset="0"/>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199" y="4419600"/>
                <a:ext cx="23137091" cy="4267200"/>
              </a:xfrm>
              <a:prstGeom prst="rect">
                <a:avLst/>
              </a:prstGeom>
              <a:blipFill rotWithShape="1">
                <a:blip r:embed="rId4"/>
                <a:stretch>
                  <a:fillRect l="-1053"/>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2"/>
              <p:cNvSpPr>
                <a:spLocks noChangeArrowheads="1"/>
              </p:cNvSpPr>
              <p:nvPr/>
            </p:nvSpPr>
            <p:spPr bwMode="auto">
              <a:xfrm>
                <a:off x="1371600" y="7761354"/>
                <a:ext cx="17240617" cy="92544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defTabSz="914400" fontAlgn="base">
                  <a:spcBef>
                    <a:spcPct val="0"/>
                  </a:spcBef>
                  <a:spcAft>
                    <a:spcPct val="0"/>
                  </a:spcAft>
                </a:pPr>
                <a:r>
                  <a:rPr kumimoji="0" lang="vi-VN" sz="4800" b="1" i="0" u="none" strike="noStrike" cap="none" normalizeH="0" baseline="0" dirty="0">
                    <a:ln>
                      <a:noFill/>
                    </a:ln>
                    <a:solidFill>
                      <a:srgbClr val="FF0000"/>
                    </a:solidFill>
                    <a:effectLst/>
                    <a:latin typeface="Times New Roman" pitchFamily="18" charset="0"/>
                    <a:ea typeface="Tahoma" pitchFamily="34" charset="0"/>
                    <a:cs typeface="Times New Roman" pitchFamily="18" charset="0"/>
                  </a:rPr>
                  <a:t>Chú ý. </a:t>
                </a:r>
                <a:r>
                  <a:rPr kumimoji="0" lang="vi-VN" sz="4800" b="1" i="0" u="none" strike="noStrike" cap="none" normalizeH="0" baseline="0" dirty="0">
                    <a:ln>
                      <a:noFill/>
                    </a:ln>
                    <a:solidFill>
                      <a:srgbClr val="000000"/>
                    </a:solidFill>
                    <a:effectLst/>
                    <a:latin typeface="Times New Roman" pitchFamily="18" charset="0"/>
                    <a:ea typeface="Tahoma" pitchFamily="34" charset="0"/>
                    <a:cs typeface="Times New Roman" pitchFamily="18" charset="0"/>
                  </a:rPr>
                  <a:t>Hai </a:t>
                </a:r>
                <a:r>
                  <a:rPr kumimoji="0" lang="vi-VN" sz="4800" b="1" i="0" u="none" strike="noStrike" cap="none" normalizeH="0" baseline="0" dirty="0" smtClean="0">
                    <a:ln>
                      <a:noFill/>
                    </a:ln>
                    <a:solidFill>
                      <a:srgbClr val="000000"/>
                    </a:solidFill>
                    <a:effectLst/>
                    <a:latin typeface="Times New Roman" pitchFamily="18" charset="0"/>
                    <a:ea typeface="Tahoma" pitchFamily="34" charset="0"/>
                    <a:cs typeface="Times New Roman" pitchFamily="18" charset="0"/>
                  </a:rPr>
                  <a:t>v</a:t>
                </a:r>
                <a:r>
                  <a:rPr kumimoji="0" lang="en-US" sz="4800" b="1" i="0" u="none" strike="noStrike" cap="none" normalizeH="0" baseline="0" dirty="0" err="1" smtClean="0">
                    <a:ln>
                      <a:noFill/>
                    </a:ln>
                    <a:solidFill>
                      <a:srgbClr val="000000"/>
                    </a:solidFill>
                    <a:effectLst/>
                    <a:latin typeface="Times New Roman" pitchFamily="18" charset="0"/>
                    <a:ea typeface="Tahoma" pitchFamily="34" charset="0"/>
                    <a:cs typeface="Times New Roman" pitchFamily="18" charset="0"/>
                  </a:rPr>
                  <a:t>ec</a:t>
                </a:r>
                <a:r>
                  <a:rPr kumimoji="0" lang="vi-VN" sz="4800" b="1" i="0" u="none" strike="noStrike" cap="none" normalizeH="0" baseline="0" dirty="0" smtClean="0">
                    <a:ln>
                      <a:noFill/>
                    </a:ln>
                    <a:solidFill>
                      <a:srgbClr val="000000"/>
                    </a:solidFill>
                    <a:effectLst/>
                    <a:latin typeface="Times New Roman" pitchFamily="18" charset="0"/>
                    <a:ea typeface="Tahoma" pitchFamily="34" charset="0"/>
                    <a:cs typeface="Times New Roman" pitchFamily="18" charset="0"/>
                  </a:rPr>
                  <a:t> </a:t>
                </a:r>
                <a:r>
                  <a:rPr kumimoji="0" lang="vi-VN" sz="4800" b="1" i="0" u="none" strike="noStrike" cap="none" normalizeH="0" baseline="0" dirty="0">
                    <a:ln>
                      <a:noFill/>
                    </a:ln>
                    <a:solidFill>
                      <a:srgbClr val="000000"/>
                    </a:solidFill>
                    <a:effectLst/>
                    <a:latin typeface="Times New Roman" pitchFamily="18" charset="0"/>
                    <a:ea typeface="Tahoma" pitchFamily="34" charset="0"/>
                    <a:cs typeface="Times New Roman" pitchFamily="18" charset="0"/>
                  </a:rPr>
                  <a:t>tơ đối nhau khi và chỉ khi tổng của chúng bằng</a:t>
                </a:r>
                <a:r>
                  <a:rPr kumimoji="0" lang="en-US" sz="4800" b="1" i="0" u="none" strike="noStrike" cap="none" normalizeH="0" baseline="0" dirty="0">
                    <a:ln>
                      <a:noFill/>
                    </a:ln>
                    <a:solidFill>
                      <a:srgbClr val="000000"/>
                    </a:solidFill>
                    <a:effectLst/>
                    <a:latin typeface="Times New Roman" pitchFamily="18" charset="0"/>
                    <a:ea typeface="Tahoma" pitchFamily="34" charset="0"/>
                    <a:cs typeface="Times New Roman" pitchFamily="18" charset="0"/>
                  </a:rPr>
                  <a:t> </a:t>
                </a:r>
                <a14:m>
                  <m:oMath xmlns:m="http://schemas.openxmlformats.org/officeDocument/2006/math">
                    <m:acc>
                      <m:accPr>
                        <m:chr m:val="⃗"/>
                        <m:ctrlPr>
                          <a:rPr lang="en-US" sz="4800" b="1" i="1">
                            <a:latin typeface="Cambria Math"/>
                          </a:rPr>
                        </m:ctrlPr>
                      </m:accPr>
                      <m:e>
                        <m:r>
                          <a:rPr lang="vi-VN" sz="4800" b="1" i="1">
                            <a:latin typeface="Cambria Math" panose="02040503050406030204" pitchFamily="18" charset="0"/>
                          </a:rPr>
                          <m:t>𝟎</m:t>
                        </m:r>
                      </m:e>
                    </m:acc>
                  </m:oMath>
                </a14:m>
                <a:r>
                  <a:rPr kumimoji="0" lang="vi-VN" sz="4800" b="1" i="0" u="none" strike="noStrike" cap="none" normalizeH="0" baseline="0" dirty="0">
                    <a:ln>
                      <a:noFill/>
                    </a:ln>
                    <a:solidFill>
                      <a:srgbClr val="000000"/>
                    </a:solidFill>
                    <a:effectLst/>
                    <a:latin typeface="Times New Roman" pitchFamily="18" charset="0"/>
                    <a:ea typeface="Tahoma" pitchFamily="34" charset="0"/>
                    <a:cs typeface="Times New Roman" pitchFamily="18" charset="0"/>
                  </a:rPr>
                  <a:t> </a:t>
                </a:r>
                <a:endParaRPr kumimoji="0" lang="vi-VN" sz="4800" b="1" i="0" u="none" strike="noStrike" cap="none" normalizeH="0" baseline="0" dirty="0">
                  <a:ln>
                    <a:noFill/>
                  </a:ln>
                  <a:solidFill>
                    <a:schemeClr val="tx1"/>
                  </a:solidFill>
                  <a:effectLst/>
                  <a:latin typeface="Times New Roman" pitchFamily="18" charset="0"/>
                  <a:ea typeface="Tahoma" pitchFamily="34" charset="0"/>
                  <a:cs typeface="Times New Roman" pitchFamily="18" charset="0"/>
                </a:endParaRPr>
              </a:p>
            </p:txBody>
          </p:sp>
        </mc:Choice>
        <mc:Fallback xmlns="">
          <p:sp>
            <p:nvSpPr>
              <p:cNvPr id="2" name="Rectangle 2"/>
              <p:cNvSpPr>
                <a:spLocks noRot="1" noChangeAspect="1" noMove="1" noResize="1" noEditPoints="1" noAdjustHandles="1" noChangeArrowheads="1" noChangeShapeType="1" noTextEdit="1"/>
              </p:cNvSpPr>
              <p:nvPr/>
            </p:nvSpPr>
            <p:spPr bwMode="auto">
              <a:xfrm>
                <a:off x="1371600" y="7761354"/>
                <a:ext cx="17240617" cy="925446"/>
              </a:xfrm>
              <a:prstGeom prst="rect">
                <a:avLst/>
              </a:prstGeom>
              <a:blipFill rotWithShape="1">
                <a:blip r:embed="rId5"/>
                <a:stretch>
                  <a:fillRect l="-1591" t="-3947" b="-348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3" name="Object 2"/>
          <p:cNvGraphicFramePr>
            <a:graphicFrameLocks noChangeAspect="1"/>
          </p:cNvGraphicFramePr>
          <p:nvPr/>
        </p:nvGraphicFramePr>
        <p:xfrm>
          <a:off x="0" y="457200"/>
          <a:ext cx="123825" cy="219075"/>
        </p:xfrm>
        <a:graphic>
          <a:graphicData uri="http://schemas.openxmlformats.org/presentationml/2006/ole">
            <mc:AlternateContent xmlns:mc="http://schemas.openxmlformats.org/markup-compatibility/2006">
              <mc:Choice xmlns:v="urn:schemas-microsoft-com:vml" Requires="v">
                <p:oleObj spid="_x0000_s5227" name="Equation" r:id="rId6" imgW="126780" imgH="215526" progId="Equation.DSMT4">
                  <p:embed/>
                </p:oleObj>
              </mc:Choice>
              <mc:Fallback>
                <p:oleObj name="Equation" r:id="rId6" imgW="126780" imgH="215526"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7200"/>
                        <a:ext cx="12382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 6">
            <a:extLst>
              <a:ext uri="{FF2B5EF4-FFF2-40B4-BE49-F238E27FC236}">
                <a16:creationId xmlns="" xmlns:a16="http://schemas.microsoft.com/office/drawing/2014/main" id="{439786C1-301C-402F-B908-633A570E2C52}"/>
              </a:ext>
            </a:extLst>
          </p:cNvPr>
          <p:cNvGrpSpPr/>
          <p:nvPr/>
        </p:nvGrpSpPr>
        <p:grpSpPr>
          <a:xfrm>
            <a:off x="5257800" y="457200"/>
            <a:ext cx="16791416" cy="1309627"/>
            <a:chOff x="7007312" y="3313402"/>
            <a:chExt cx="16791416" cy="1309627"/>
          </a:xfrm>
        </p:grpSpPr>
        <p:grpSp>
          <p:nvGrpSpPr>
            <p:cNvPr id="8" name="Group 7">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0" name="Picture 9">
                <a:extLst>
                  <a:ext uri="{FF2B5EF4-FFF2-40B4-BE49-F238E27FC236}">
                    <a16:creationId xmlns="" xmlns:a16="http://schemas.microsoft.com/office/drawing/2014/main" id="{E248C2BE-8566-4C92-B9DC-0F7EBDD761BF}"/>
                  </a:ext>
                </a:extLst>
              </p:cNvPr>
              <p:cNvPicPr>
                <a:picLocks noChangeAspect="1"/>
              </p:cNvPicPr>
              <p:nvPr/>
            </p:nvPicPr>
            <p:blipFill>
              <a:blip r:embed="rId8"/>
              <a:stretch>
                <a:fillRect/>
              </a:stretch>
            </p:blipFill>
            <p:spPr>
              <a:xfrm>
                <a:off x="-84747" y="97578"/>
                <a:ext cx="6395438" cy="824094"/>
              </a:xfrm>
              <a:prstGeom prst="rect">
                <a:avLst/>
              </a:prstGeom>
            </p:spPr>
          </p:pic>
          <p:sp>
            <p:nvSpPr>
              <p:cNvPr id="11"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9" name="Picture 8">
              <a:extLst>
                <a:ext uri="{FF2B5EF4-FFF2-40B4-BE49-F238E27FC236}">
                  <a16:creationId xmlns="" xmlns:a16="http://schemas.microsoft.com/office/drawing/2014/main" id="{593D231A-4F31-4CD1-BF95-3B25C6FBCE4B}"/>
                </a:ext>
              </a:extLst>
            </p:cNvPr>
            <p:cNvPicPr>
              <a:picLocks noChangeAspect="1"/>
            </p:cNvPicPr>
            <p:nvPr/>
          </p:nvPicPr>
          <p:blipFill>
            <a:blip r:embed="rId9"/>
            <a:stretch>
              <a:fillRect/>
            </a:stretch>
          </p:blipFill>
          <p:spPr>
            <a:xfrm>
              <a:off x="15925800" y="3313402"/>
              <a:ext cx="7872928" cy="1222516"/>
            </a:xfrm>
            <a:prstGeom prst="rect">
              <a:avLst/>
            </a:prstGeom>
          </p:spPr>
        </p:pic>
      </p:grpSp>
      <p:sp>
        <p:nvSpPr>
          <p:cNvPr id="12" name="TextBox 11">
            <a:extLst>
              <a:ext uri="{FF2B5EF4-FFF2-40B4-BE49-F238E27FC236}">
                <a16:creationId xmlns="" xmlns:a16="http://schemas.microsoft.com/office/drawing/2014/main" id="{EB80CDAB-FCA9-4E95-8F6A-72A9575E1286}"/>
              </a:ext>
            </a:extLst>
          </p:cNvPr>
          <p:cNvSpPr txBox="1"/>
          <p:nvPr/>
        </p:nvSpPr>
        <p:spPr>
          <a:xfrm>
            <a:off x="8061819" y="533400"/>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40296818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left)">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left)">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left)">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9"/>
                                        </p:tgtEl>
                                        <p:attrNameLst>
                                          <p:attrName>style.visibility</p:attrName>
                                        </p:attrNameLst>
                                      </p:cBhvr>
                                      <p:to>
                                        <p:strVal val="visible"/>
                                      </p:to>
                                    </p:set>
                                    <p:animEffect transition="in" filter="wipe(left)">
                                      <p:cBhvr>
                                        <p:cTn id="27" dur="500"/>
                                        <p:tgtEl>
                                          <p:spTgt spid="9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7" name="Title 1">
                <a:extLst>
                  <a:ext uri="{FF2B5EF4-FFF2-40B4-BE49-F238E27FC236}">
                    <a16:creationId xmlns="" xmlns:a16="http://schemas.microsoft.com/office/drawing/2014/main" id="{D87ADF89-46F9-4713-9744-A644701231B8}"/>
                  </a:ext>
                </a:extLst>
              </p:cNvPr>
              <p:cNvSpPr txBox="1">
                <a:spLocks/>
              </p:cNvSpPr>
              <p:nvPr/>
            </p:nvSpPr>
            <p:spPr>
              <a:xfrm>
                <a:off x="408709" y="2667000"/>
                <a:ext cx="23566581" cy="53340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pPr>
                <a:r>
                  <a:rPr lang="en-US" sz="4800" b="1" dirty="0" smtClean="0">
                    <a:solidFill>
                      <a:prstClr val="black"/>
                    </a:solidFill>
                    <a:latin typeface="Times New Roman" pitchFamily="18" charset="0"/>
                    <a:cs typeface="Times New Roman" pitchFamily="18" charset="0"/>
                  </a:rPr>
                  <a:t>Vectơ</a:t>
                </a:r>
                <a:r>
                  <a:rPr lang="en-US" sz="4800"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sz="4800" b="1" i="1" smtClean="0">
                            <a:solidFill>
                              <a:srgbClr val="FF0000"/>
                            </a:solidFill>
                            <a:latin typeface="Cambria Math"/>
                          </a:rPr>
                        </m:ctrlPr>
                      </m:accPr>
                      <m:e>
                        <m:r>
                          <a:rPr lang="en-US" sz="4800" b="1" i="1">
                            <a:solidFill>
                              <a:srgbClr val="FF0000"/>
                            </a:solidFill>
                            <a:latin typeface="Cambria Math" panose="02040503050406030204" pitchFamily="18" charset="0"/>
                          </a:rPr>
                          <m:t>𝒂</m:t>
                        </m:r>
                      </m:e>
                    </m:acc>
                    <m:r>
                      <a:rPr lang="en-US" sz="4800" b="1" i="1">
                        <a:solidFill>
                          <a:srgbClr val="FF0000"/>
                        </a:solidFill>
                        <a:latin typeface="Cambria Math" panose="02040503050406030204" pitchFamily="18" charset="0"/>
                      </a:rPr>
                      <m:t>+</m:t>
                    </m:r>
                    <m:d>
                      <m:dPr>
                        <m:ctrlPr>
                          <a:rPr lang="en-US" sz="4800" b="1" i="1">
                            <a:solidFill>
                              <a:srgbClr val="FF0000"/>
                            </a:solidFill>
                            <a:latin typeface="Cambria Math"/>
                          </a:rPr>
                        </m:ctrlPr>
                      </m:dPr>
                      <m:e>
                        <m:r>
                          <a:rPr lang="en-US" sz="4800" b="1" i="1">
                            <a:solidFill>
                              <a:srgbClr val="FF0000"/>
                            </a:solidFill>
                            <a:latin typeface="Cambria Math" panose="02040503050406030204" pitchFamily="18" charset="0"/>
                          </a:rPr>
                          <m:t>−</m:t>
                        </m:r>
                        <m:acc>
                          <m:accPr>
                            <m:chr m:val="⃗"/>
                            <m:ctrlPr>
                              <a:rPr lang="en-US" sz="4800" b="1" i="1">
                                <a:solidFill>
                                  <a:srgbClr val="FF0000"/>
                                </a:solidFill>
                                <a:latin typeface="Cambria Math"/>
                              </a:rPr>
                            </m:ctrlPr>
                          </m:accPr>
                          <m:e>
                            <m:r>
                              <a:rPr lang="en-US" sz="4800" b="1" i="1">
                                <a:solidFill>
                                  <a:srgbClr val="FF0000"/>
                                </a:solidFill>
                                <a:latin typeface="Cambria Math" panose="02040503050406030204" pitchFamily="18" charset="0"/>
                              </a:rPr>
                              <m:t>𝒃</m:t>
                            </m:r>
                          </m:e>
                        </m:acc>
                      </m:e>
                    </m:d>
                  </m:oMath>
                </a14:m>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được</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gọi</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là</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hiệu</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của</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hai</a:t>
                </a:r>
                <a:r>
                  <a:rPr lang="en-US" sz="4800" b="1" dirty="0">
                    <a:solidFill>
                      <a:prstClr val="black"/>
                    </a:solidFill>
                    <a:latin typeface="Times New Roman" pitchFamily="18" charset="0"/>
                    <a:cs typeface="Times New Roman" pitchFamily="18" charset="0"/>
                  </a:rPr>
                  <a:t> </a:t>
                </a:r>
                <a:r>
                  <a:rPr lang="en-US" sz="4800" b="1" dirty="0" err="1" smtClean="0">
                    <a:solidFill>
                      <a:prstClr val="black"/>
                    </a:solidFill>
                    <a:latin typeface="Times New Roman" pitchFamily="18" charset="0"/>
                    <a:cs typeface="Times New Roman" pitchFamily="18" charset="0"/>
                  </a:rPr>
                  <a:t>vectơ</a:t>
                </a:r>
                <a:r>
                  <a:rPr lang="en-US" sz="4800" b="1" dirty="0" smtClean="0">
                    <a:solidFill>
                      <a:prstClr val="black"/>
                    </a:solidFill>
                    <a:latin typeface="Times New Roman" pitchFamily="18" charset="0"/>
                    <a:cs typeface="Times New Roman" pitchFamily="18"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𝒂</m:t>
                        </m:r>
                      </m:e>
                    </m:acc>
                  </m:oMath>
                </a14:m>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và</a:t>
                </a:r>
                <a:r>
                  <a:rPr lang="en-US" sz="4800"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𝒃</m:t>
                        </m:r>
                      </m:e>
                    </m:acc>
                  </m:oMath>
                </a14:m>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và</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được</a:t>
                </a:r>
                <a:r>
                  <a:rPr lang="en-US" sz="4800" b="1" dirty="0">
                    <a:solidFill>
                      <a:prstClr val="black"/>
                    </a:solidFill>
                    <a:latin typeface="Times New Roman" pitchFamily="18" charset="0"/>
                    <a:cs typeface="Times New Roman" pitchFamily="18" charset="0"/>
                  </a:rPr>
                  <a:t> </a:t>
                </a:r>
                <a:r>
                  <a:rPr lang="en-US" sz="4800" b="1" dirty="0">
                    <a:solidFill>
                      <a:srgbClr val="FF0000"/>
                    </a:solidFill>
                    <a:latin typeface="Times New Roman" pitchFamily="18" charset="0"/>
                    <a:cs typeface="Times New Roman" pitchFamily="18" charset="0"/>
                  </a:rPr>
                  <a:t>kí </a:t>
                </a:r>
                <a:r>
                  <a:rPr lang="en-US" sz="4800" b="1" dirty="0" err="1">
                    <a:solidFill>
                      <a:srgbClr val="FF0000"/>
                    </a:solidFill>
                    <a:latin typeface="Times New Roman" pitchFamily="18" charset="0"/>
                    <a:cs typeface="Times New Roman" pitchFamily="18" charset="0"/>
                  </a:rPr>
                  <a:t>hiệu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là</a:t>
                </a:r>
                <a:r>
                  <a:rPr lang="en-US" sz="4800" b="1" dirty="0">
                    <a:solidFill>
                      <a:srgbClr val="FF0000"/>
                    </a:solidFill>
                    <a:latin typeface="Times New Roman" pitchFamily="18" charset="0"/>
                    <a:cs typeface="Times New Roman" pitchFamily="18" charset="0"/>
                  </a:rPr>
                  <a:t> </a:t>
                </a:r>
                <a14:m>
                  <m:oMath xmlns:m="http://schemas.openxmlformats.org/officeDocument/2006/math">
                    <m:acc>
                      <m:accPr>
                        <m:chr m:val="⃗"/>
                        <m:ctrlPr>
                          <a:rPr lang="en-US" sz="4800" b="1" i="1">
                            <a:solidFill>
                              <a:srgbClr val="FF0000"/>
                            </a:solidFill>
                            <a:latin typeface="Cambria Math"/>
                          </a:rPr>
                        </m:ctrlPr>
                      </m:accPr>
                      <m:e>
                        <m:r>
                          <a:rPr lang="en-US" sz="4800" b="1" i="1">
                            <a:solidFill>
                              <a:srgbClr val="FF0000"/>
                            </a:solidFill>
                            <a:latin typeface="Cambria Math" panose="02040503050406030204" pitchFamily="18" charset="0"/>
                          </a:rPr>
                          <m:t>𝒂</m:t>
                        </m:r>
                      </m:e>
                    </m:acc>
                    <m:r>
                      <a:rPr lang="en-US" sz="4800" b="1" i="1">
                        <a:solidFill>
                          <a:srgbClr val="FF0000"/>
                        </a:solidFill>
                        <a:latin typeface="Cambria Math" panose="02040503050406030204" pitchFamily="18" charset="0"/>
                      </a:rPr>
                      <m:t>−</m:t>
                    </m:r>
                    <m:acc>
                      <m:accPr>
                        <m:chr m:val="⃗"/>
                        <m:ctrlPr>
                          <a:rPr lang="en-US" sz="4800" b="1" i="1">
                            <a:solidFill>
                              <a:srgbClr val="FF0000"/>
                            </a:solidFill>
                            <a:latin typeface="Cambria Math"/>
                          </a:rPr>
                        </m:ctrlPr>
                      </m:accPr>
                      <m:e>
                        <m:r>
                          <a:rPr lang="en-US" sz="4800" b="1" i="1">
                            <a:solidFill>
                              <a:srgbClr val="FF0000"/>
                            </a:solidFill>
                            <a:latin typeface="Cambria Math" panose="02040503050406030204" pitchFamily="18" charset="0"/>
                          </a:rPr>
                          <m:t>𝒃</m:t>
                        </m:r>
                      </m:e>
                    </m:acc>
                  </m:oMath>
                </a14:m>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Phép</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lấy</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hiệu</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hai</a:t>
                </a:r>
                <a:r>
                  <a:rPr lang="en-US" sz="4800" b="1" dirty="0">
                    <a:solidFill>
                      <a:prstClr val="black"/>
                    </a:solidFill>
                    <a:latin typeface="Times New Roman" pitchFamily="18" charset="0"/>
                    <a:cs typeface="Times New Roman" pitchFamily="18" charset="0"/>
                  </a:rPr>
                  <a:t> </a:t>
                </a:r>
                <a:r>
                  <a:rPr lang="en-US" sz="4800" b="1" dirty="0" err="1" smtClean="0">
                    <a:solidFill>
                      <a:prstClr val="black"/>
                    </a:solidFill>
                    <a:latin typeface="Times New Roman" pitchFamily="18" charset="0"/>
                    <a:cs typeface="Times New Roman" pitchFamily="18" charset="0"/>
                  </a:rPr>
                  <a:t>vectơ</a:t>
                </a:r>
                <a:r>
                  <a:rPr lang="en-US" sz="4800" b="1" dirty="0" smtClean="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được</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gọi</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là</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phép</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trừ</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vec</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tơ</a:t>
                </a:r>
                <a:r>
                  <a:rPr lang="en-US" sz="4800" b="1" dirty="0">
                    <a:solidFill>
                      <a:prstClr val="black"/>
                    </a:solidFill>
                    <a:latin typeface="Times New Roman" pitchFamily="18" charset="0"/>
                    <a:cs typeface="Times New Roman" pitchFamily="18" charset="0"/>
                  </a:rPr>
                  <a:t>.</a:t>
                </a:r>
              </a:p>
            </p:txBody>
          </p:sp>
        </mc:Choice>
        <mc:Fallback>
          <p:sp>
            <p:nvSpPr>
              <p:cNvPr id="97" name="Title 1">
                <a:extLst>
                  <a:ext uri="{FF2B5EF4-FFF2-40B4-BE49-F238E27FC236}">
                    <a16:creationId xmlns="" xmlns:a16="http://schemas.microsoft.com/office/drawing/2014/main" xmlns:a14="http://schemas.microsoft.com/office/drawing/2010/main" id="{D87ADF89-46F9-4713-9744-A644701231B8}"/>
                  </a:ext>
                </a:extLst>
              </p:cNvPr>
              <p:cNvSpPr txBox="1">
                <a:spLocks noRot="1" noChangeAspect="1" noMove="1" noResize="1" noEditPoints="1" noAdjustHandles="1" noChangeArrowheads="1" noChangeShapeType="1" noTextEdit="1"/>
              </p:cNvSpPr>
              <p:nvPr/>
            </p:nvSpPr>
            <p:spPr>
              <a:xfrm>
                <a:off x="408709" y="2667000"/>
                <a:ext cx="23566581" cy="5334000"/>
              </a:xfrm>
              <a:prstGeom prst="rect">
                <a:avLst/>
              </a:prstGeom>
              <a:blipFill rotWithShape="1">
                <a:blip r:embed="rId3"/>
                <a:stretch>
                  <a:fillRect l="-1138" t="-228"/>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408709" y="8001000"/>
                <a:ext cx="11883735" cy="55022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b="1" dirty="0" err="1">
                    <a:solidFill>
                      <a:srgbClr val="FF0000"/>
                    </a:solidFill>
                    <a:latin typeface="Times New Roman" pitchFamily="18" charset="0"/>
                    <a:cs typeface="Times New Roman" pitchFamily="18" charset="0"/>
                  </a:rPr>
                  <a:t>Ví</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dụ</a:t>
                </a:r>
                <a:r>
                  <a:rPr lang="en-US" b="1" dirty="0">
                    <a:solidFill>
                      <a:srgbClr val="FF0000"/>
                    </a:solidFill>
                    <a:latin typeface="Times New Roman" pitchFamily="18" charset="0"/>
                    <a:cs typeface="Times New Roman" pitchFamily="18" charset="0"/>
                  </a:rPr>
                  <a:t> 2: </a:t>
                </a:r>
                <a:r>
                  <a:rPr lang="en-US" b="1" dirty="0">
                    <a:solidFill>
                      <a:prstClr val="black"/>
                    </a:solidFill>
                    <a:latin typeface="Times New Roman" pitchFamily="18" charset="0"/>
                    <a:cs typeface="Times New Roman" pitchFamily="18" charset="0"/>
                  </a:rPr>
                  <a:t>Cho </a:t>
                </a:r>
                <a:r>
                  <a:rPr lang="en-US" b="1" dirty="0" err="1">
                    <a:solidFill>
                      <a:prstClr val="black"/>
                    </a:solidFill>
                    <a:latin typeface="Times New Roman" pitchFamily="18" charset="0"/>
                    <a:cs typeface="Times New Roman" pitchFamily="18" charset="0"/>
                  </a:rPr>
                  <a:t>h</a:t>
                </a:r>
                <a:r>
                  <a:rPr lang="en-US" b="1" dirty="0" err="1" smtClean="0">
                    <a:solidFill>
                      <a:prstClr val="black"/>
                    </a:solidFill>
                    <a:latin typeface="Times New Roman" pitchFamily="18" charset="0"/>
                    <a:cs typeface="Times New Roman" pitchFamily="18" charset="0"/>
                  </a:rPr>
                  <a:t>ình</a:t>
                </a:r>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hành</a:t>
                </a:r>
                <a:r>
                  <a:rPr lang="en-US" b="1" dirty="0">
                    <a:solidFill>
                      <a:prstClr val="black"/>
                    </a:solidFill>
                    <a:latin typeface="Times New Roman" pitchFamily="18" charset="0"/>
                    <a:cs typeface="Times New Roman" pitchFamily="18" charset="0"/>
                  </a:rPr>
                  <a:t> </a:t>
                </a:r>
                <a:r>
                  <a:rPr lang="en-US" b="1" i="1" dirty="0">
                    <a:solidFill>
                      <a:prstClr val="black"/>
                    </a:solidFill>
                    <a:latin typeface="Times New Roman" pitchFamily="18" charset="0"/>
                    <a:cs typeface="Times New Roman" pitchFamily="18" charset="0"/>
                  </a:rPr>
                  <a:t>ABCD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một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điểm</a:t>
                </a:r>
                <a:r>
                  <a:rPr lang="en-US" b="1" dirty="0">
                    <a:solidFill>
                      <a:prstClr val="black"/>
                    </a:solidFill>
                    <a:latin typeface="Times New Roman" pitchFamily="18" charset="0"/>
                    <a:cs typeface="Times New Roman" pitchFamily="18" charset="0"/>
                  </a:rPr>
                  <a:t> </a:t>
                </a:r>
                <a:r>
                  <a:rPr lang="en-US" b="1" i="1" dirty="0">
                    <a:solidFill>
                      <a:prstClr val="black"/>
                    </a:solidFill>
                    <a:latin typeface="Times New Roman" pitchFamily="18" charset="0"/>
                    <a:cs typeface="Times New Roman" pitchFamily="18" charset="0"/>
                  </a:rPr>
                  <a:t>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bất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kì</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Chứng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minh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rằng</a:t>
                </a:r>
                <a:endParaRPr lang="en-US" b="1" dirty="0">
                  <a:solidFill>
                    <a:prstClr val="black"/>
                  </a:solidFill>
                  <a:latin typeface="Times New Roman" pitchFamily="18" charset="0"/>
                  <a:cs typeface="Times New Roman" pitchFamily="18" charset="0"/>
                </a:endParaRPr>
              </a:p>
              <a:p>
                <a:pPr marL="0" indent="0">
                  <a:lnSpc>
                    <a:spcPct val="150000"/>
                  </a:lnSpc>
                  <a:buFont typeface="Arial" panose="020B0604020202020204" pitchFamily="34" charset="0"/>
                  <a:buNone/>
                </a:pP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𝑶𝑫</m:t>
                        </m:r>
                      </m:e>
                    </m:acc>
                    <m:r>
                      <a:rPr lang="en-US" b="1" i="1">
                        <a:solidFill>
                          <a:prstClr val="black"/>
                        </a:solidFill>
                        <a:latin typeface="Cambria Math" panose="02040503050406030204" pitchFamily="18" charset="0"/>
                      </a:rPr>
                      <m:t>.</m:t>
                    </m:r>
                  </m:oMath>
                </a14:m>
                <a:endParaRPr lang="en-US" b="1" dirty="0">
                  <a:solidFill>
                    <a:prstClr val="black"/>
                  </a:solidFill>
                  <a:latin typeface="Times New Roman" pitchFamily="18" charset="0"/>
                  <a:cs typeface="Times New Roman" pitchFamily="18" charset="0"/>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408709" y="8001000"/>
                <a:ext cx="11883735" cy="5502276"/>
              </a:xfrm>
              <a:prstGeom prst="rect">
                <a:avLst/>
              </a:prstGeom>
              <a:blipFill rotWithShape="1">
                <a:blip r:embed="rId4"/>
                <a:stretch>
                  <a:fillRect l="-2255"/>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2344400" y="8001000"/>
                <a:ext cx="11630891" cy="55210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Lời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giải</a:t>
                </a:r>
                <a:endParaRPr lang="en-US" dirty="0">
                  <a:solidFill>
                    <a:srgbClr val="FF0000"/>
                  </a:solidFill>
                  <a:latin typeface="Times New Roman" pitchFamily="18" charset="0"/>
                  <a:cs typeface="Times New Roman" pitchFamily="18" charset="0"/>
                </a:endParaRPr>
              </a:p>
              <a:p>
                <a:r>
                  <a:rPr lang="en-US" b="1" dirty="0" err="1">
                    <a:solidFill>
                      <a:prstClr val="black"/>
                    </a:solidFill>
                    <a:latin typeface="Times New Roman" pitchFamily="18" charset="0"/>
                    <a:cs typeface="Times New Roman" pitchFamily="18" charset="0"/>
                  </a:rPr>
                  <a:t>Áp</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dụng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quy</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tắc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hiệu</a:t>
                </a:r>
                <a:r>
                  <a:rPr lang="en-US"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   ta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𝑶𝑩</m:t>
                        </m:r>
                      </m:e>
                    </m:acc>
                    <m:r>
                      <a:rPr lang="en-US" b="1" i="1" smtClean="0">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𝑶𝑨</m:t>
                        </m:r>
                      </m:e>
                    </m:acc>
                    <m:r>
                      <a:rPr lang="en-US" b="1" i="1" smtClean="0">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𝑨𝑩</m:t>
                        </m:r>
                      </m:e>
                    </m:acc>
                    <m:r>
                      <a:rPr lang="en-US" b="1" i="1" smtClean="0">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𝑶𝑪</m:t>
                        </m:r>
                      </m:e>
                    </m:acc>
                    <m:r>
                      <a:rPr lang="en-US" b="1" i="1" smtClean="0">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𝑶𝑫</m:t>
                        </m:r>
                      </m:e>
                    </m:acc>
                    <m:r>
                      <a:rPr lang="en-US" b="1" i="1" smtClean="0">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𝑫𝑪</m:t>
                        </m:r>
                      </m:e>
                    </m:acc>
                    <m:r>
                      <a:rPr lang="en-US" b="1" i="1" smtClean="0">
                        <a:solidFill>
                          <a:prstClr val="black"/>
                        </a:solidFill>
                        <a:latin typeface="Cambria Math" panose="02040503050406030204" pitchFamily="18" charset="0"/>
                      </a:rPr>
                      <m:t>.</m:t>
                    </m:r>
                  </m:oMath>
                </a14:m>
                <a:endParaRPr lang="en-US" b="1" dirty="0">
                  <a:solidFill>
                    <a:prstClr val="black"/>
                  </a:solidFill>
                  <a:latin typeface="Times New Roman" pitchFamily="18" charset="0"/>
                  <a:cs typeface="Times New Roman" pitchFamily="18" charset="0"/>
                </a:endParaRPr>
              </a:p>
              <a:p>
                <a:r>
                  <a:rPr lang="en-US" b="1" dirty="0" err="1">
                    <a:solidFill>
                      <a:prstClr val="black"/>
                    </a:solidFill>
                    <a:latin typeface="Times New Roman" pitchFamily="18" charset="0"/>
                    <a:cs typeface="Times New Roman" pitchFamily="18" charset="0"/>
                  </a:rPr>
                  <a:t>Mặt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khác</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𝑨𝑩</m:t>
                        </m:r>
                      </m:e>
                    </m:acc>
                    <m:r>
                      <a:rPr lang="en-US" b="1" i="1" smtClean="0">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𝑫𝑪</m:t>
                        </m:r>
                      </m:e>
                    </m:acc>
                  </m:oMath>
                </a14:m>
                <a:r>
                  <a:rPr lang="en-US"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nên</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𝑶𝑩</m:t>
                        </m:r>
                      </m:e>
                    </m:acc>
                    <m:r>
                      <a:rPr lang="en-US" b="1" i="1" smtClean="0">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𝑶𝑨</m:t>
                        </m:r>
                      </m:e>
                    </m:acc>
                    <m:r>
                      <a:rPr lang="en-US" b="1" i="1" smtClean="0">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𝑶𝑪</m:t>
                        </m:r>
                      </m:e>
                    </m:acc>
                    <m:r>
                      <a:rPr lang="en-US" b="1" i="1" smtClean="0">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𝑶𝑫</m:t>
                        </m:r>
                      </m:e>
                    </m:acc>
                    <m:r>
                      <a:rPr lang="en-US" b="1" i="1" smtClean="0">
                        <a:solidFill>
                          <a:prstClr val="black"/>
                        </a:solidFill>
                        <a:latin typeface="Cambria Math" panose="02040503050406030204" pitchFamily="18" charset="0"/>
                      </a:rPr>
                      <m:t>.</m:t>
                    </m:r>
                  </m:oMath>
                </a14:m>
                <a:endParaRPr lang="en-US" b="1" dirty="0">
                  <a:solidFill>
                    <a:prstClr val="black"/>
                  </a:solidFill>
                  <a:latin typeface="Times New Roman" pitchFamily="18" charset="0"/>
                  <a:cs typeface="Times New Roman" pitchFamily="18" charset="0"/>
                </a:endParaRPr>
              </a:p>
              <a:p>
                <a:pPr lvl="4"/>
                <a:endParaRPr lang="en-US" dirty="0">
                  <a:solidFill>
                    <a:prstClr val="black"/>
                  </a:solidFill>
                  <a:latin typeface="Times New Roman" pitchFamily="18" charset="0"/>
                  <a:cs typeface="Times New Roman" pitchFamily="18" charset="0"/>
                </a:endParaRP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344400" y="8001000"/>
                <a:ext cx="11630891" cy="5521036"/>
              </a:xfrm>
              <a:prstGeom prst="rect">
                <a:avLst/>
              </a:prstGeom>
              <a:blipFill rotWithShape="1">
                <a:blip r:embed="rId5"/>
                <a:stretch>
                  <a:fillRect l="-2304" t="-363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 xmlns:a16="http://schemas.microsoft.com/office/drawing/2014/main" id="{B9CDABDE-98D0-4CF6-9D0D-2B2FE4527E24}"/>
                  </a:ext>
                </a:extLst>
              </p:cNvPr>
              <p:cNvSpPr txBox="1"/>
              <p:nvPr/>
            </p:nvSpPr>
            <p:spPr>
              <a:xfrm>
                <a:off x="609600" y="4521169"/>
                <a:ext cx="23698200" cy="2032031"/>
              </a:xfrm>
              <a:prstGeom prst="rect">
                <a:avLst/>
              </a:prstGeom>
              <a:noFill/>
            </p:spPr>
            <p:txBody>
              <a:bodyPr wrap="square">
                <a:spAutoFit/>
              </a:bodyPr>
              <a:lstStyle/>
              <a:p>
                <a:pPr>
                  <a:lnSpc>
                    <a:spcPct val="107000"/>
                  </a:lnSpc>
                  <a:spcAft>
                    <a:spcPts val="600"/>
                  </a:spcAft>
                </a:pPr>
                <a:r>
                  <a:rPr lang="en-US" sz="4800" b="1" u="sng" dirty="0" smtClean="0">
                    <a:solidFill>
                      <a:srgbClr val="FF0000"/>
                    </a:solidFill>
                    <a:latin typeface="Times New Roman" pitchFamily="18" charset="0"/>
                    <a:ea typeface="Tahoma" panose="020B0604030504040204" pitchFamily="34" charset="0"/>
                    <a:cs typeface="Times New Roman" pitchFamily="18" charset="0"/>
                  </a:rPr>
                  <a:t>Chú</a:t>
                </a:r>
                <a:r>
                  <a:rPr lang="en-US" sz="4800" b="1" u="sng" dirty="0">
                    <a:solidFill>
                      <a:srgbClr val="FF0000"/>
                    </a:solidFill>
                    <a:latin typeface="Times New Roman" pitchFamily="18" charset="0"/>
                    <a:ea typeface="Tahoma" panose="020B0604030504040204" pitchFamily="34" charset="0"/>
                    <a:cs typeface="Times New Roman" pitchFamily="18" charset="0"/>
                  </a:rPr>
                  <a:t> ý.</a:t>
                </a:r>
                <a:r>
                  <a:rPr lang="en-US" sz="4800" b="1" dirty="0">
                    <a:solidFill>
                      <a:srgbClr val="FF0000"/>
                    </a:solidFill>
                    <a:latin typeface="Times New Roman" pitchFamily="18" charset="0"/>
                    <a:ea typeface="Tahoma" panose="020B0604030504040204" pitchFamily="34" charset="0"/>
                    <a:cs typeface="Times New Roman" pitchFamily="18" charset="0"/>
                  </a:rPr>
                  <a:t> </a:t>
                </a:r>
                <a:r>
                  <a:rPr lang="en-US" sz="4800" b="1" dirty="0" err="1">
                    <a:solidFill>
                      <a:prstClr val="black"/>
                    </a:solidFill>
                    <a:latin typeface="Times New Roman" pitchFamily="18" charset="0"/>
                    <a:ea typeface="Tahoma" panose="020B0604030504040204" pitchFamily="34" charset="0"/>
                    <a:cs typeface="Times New Roman" pitchFamily="18" charset="0"/>
                  </a:rPr>
                  <a:t>Nếu</a:t>
                </a:r>
                <a:r>
                  <a:rPr lang="en-US" sz="48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800" b="1" i="1">
                            <a:solidFill>
                              <a:prstClr val="black"/>
                            </a:solidFill>
                            <a:latin typeface="Cambria Math"/>
                            <a:ea typeface="Calibri" panose="020F0502020204030204" pitchFamily="34" charset="0"/>
                            <a:cs typeface="Times New Roman" panose="02020603050405020304" pitchFamily="18" charset="0"/>
                          </a:rPr>
                        </m:ctrlPr>
                      </m:acc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𝒃</m:t>
                        </m:r>
                      </m:e>
                    </m:acc>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prstClr val="black"/>
                            </a:solidFill>
                            <a:latin typeface="Cambria Math"/>
                            <a:ea typeface="Calibri" panose="020F0502020204030204" pitchFamily="34" charset="0"/>
                            <a:cs typeface="Times New Roman" panose="02020603050405020304" pitchFamily="18" charset="0"/>
                          </a:rPr>
                        </m:ctrlPr>
                      </m:acc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𝒄</m:t>
                        </m:r>
                      </m:e>
                    </m:acc>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prstClr val="black"/>
                            </a:solidFill>
                            <a:latin typeface="Cambria Math"/>
                            <a:ea typeface="Calibri" panose="020F0502020204030204" pitchFamily="34" charset="0"/>
                            <a:cs typeface="Times New Roman" panose="02020603050405020304" pitchFamily="18" charset="0"/>
                          </a:rPr>
                        </m:ctrlPr>
                      </m:acc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𝒂</m:t>
                        </m:r>
                      </m:e>
                    </m:acc>
                  </m:oMath>
                </a14:m>
                <a:r>
                  <a:rPr lang="en-US" sz="4800" b="1" dirty="0">
                    <a:solidFill>
                      <a:prstClr val="black"/>
                    </a:solidFill>
                    <a:latin typeface="Times New Roman" pitchFamily="18" charset="0"/>
                    <a:ea typeface="Tahoma" panose="020B0604030504040204" pitchFamily="34" charset="0"/>
                    <a:cs typeface="Times New Roman" pitchFamily="18" charset="0"/>
                  </a:rPr>
                  <a:t> </a:t>
                </a:r>
                <a:r>
                  <a:rPr lang="en-US" sz="4800" b="1" dirty="0" smtClean="0">
                    <a:solidFill>
                      <a:prstClr val="black"/>
                    </a:solidFill>
                    <a:latin typeface="Times New Roman" pitchFamily="18" charset="0"/>
                    <a:ea typeface="Tahoma" panose="020B0604030504040204" pitchFamily="34" charset="0"/>
                    <a:cs typeface="Times New Roman" pitchFamily="18" charset="0"/>
                  </a:rPr>
                  <a:t> thì </a:t>
                </a:r>
                <a14:m>
                  <m:oMath xmlns:m="http://schemas.openxmlformats.org/officeDocument/2006/math">
                    <m:acc>
                      <m:accPr>
                        <m:chr m:val="⃗"/>
                        <m:ctrlPr>
                          <a:rPr lang="en-US" sz="4800" b="1" i="1">
                            <a:solidFill>
                              <a:prstClr val="black"/>
                            </a:solidFill>
                            <a:latin typeface="Cambria Math"/>
                            <a:ea typeface="Calibri" panose="020F0502020204030204" pitchFamily="34" charset="0"/>
                            <a:cs typeface="Times New Roman" panose="02020603050405020304" pitchFamily="18" charset="0"/>
                          </a:rPr>
                        </m:ctrlPr>
                      </m:acc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𝒂</m:t>
                        </m:r>
                      </m:e>
                    </m:acc>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prstClr val="black"/>
                            </a:solidFill>
                            <a:latin typeface="Cambria Math"/>
                            <a:ea typeface="Calibri" panose="020F0502020204030204" pitchFamily="34" charset="0"/>
                            <a:cs typeface="Times New Roman" panose="02020603050405020304" pitchFamily="18" charset="0"/>
                          </a:rPr>
                        </m:ctrlPr>
                      </m:acc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𝒃</m:t>
                        </m:r>
                      </m:e>
                    </m:acc>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prstClr val="black"/>
                            </a:solidFill>
                            <a:latin typeface="Cambria Math"/>
                            <a:ea typeface="Calibri" panose="020F0502020204030204" pitchFamily="34" charset="0"/>
                            <a:cs typeface="Times New Roman" panose="02020603050405020304" pitchFamily="18" charset="0"/>
                          </a:rPr>
                        </m:ctrlPr>
                      </m:acc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𝒂</m:t>
                        </m:r>
                      </m:e>
                    </m:acc>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800" b="1" i="1">
                            <a:solidFill>
                              <a:prstClr val="black"/>
                            </a:solidFill>
                            <a:latin typeface="Cambria Math"/>
                            <a:ea typeface="Calibri" panose="020F0502020204030204" pitchFamily="34" charset="0"/>
                            <a:cs typeface="Times New Roman" panose="02020603050405020304" pitchFamily="18" charset="0"/>
                          </a:rPr>
                        </m:ctrlPr>
                      </m:d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prstClr val="black"/>
                                </a:solidFill>
                                <a:latin typeface="Cambria Math"/>
                                <a:ea typeface="Calibri" panose="020F0502020204030204" pitchFamily="34" charset="0"/>
                                <a:cs typeface="Times New Roman" panose="02020603050405020304" pitchFamily="18" charset="0"/>
                              </a:rPr>
                            </m:ctrlPr>
                          </m:acc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𝒃</m:t>
                            </m:r>
                          </m:e>
                        </m:acc>
                      </m:e>
                    </m:d>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prstClr val="black"/>
                            </a:solidFill>
                            <a:latin typeface="Cambria Math"/>
                            <a:ea typeface="Calibri" panose="020F0502020204030204" pitchFamily="34" charset="0"/>
                            <a:cs typeface="Times New Roman" panose="02020603050405020304" pitchFamily="18" charset="0"/>
                          </a:rPr>
                        </m:ctrlPr>
                      </m:acc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𝒄</m:t>
                        </m:r>
                      </m:e>
                    </m:acc>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prstClr val="black"/>
                            </a:solidFill>
                            <a:latin typeface="Cambria Math"/>
                            <a:ea typeface="Calibri" panose="020F0502020204030204" pitchFamily="34" charset="0"/>
                            <a:cs typeface="Times New Roman" panose="02020603050405020304" pitchFamily="18" charset="0"/>
                          </a:rPr>
                        </m:ctrlPr>
                      </m:acc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𝒃</m:t>
                        </m:r>
                      </m:e>
                    </m:acc>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800" b="1" i="1">
                            <a:solidFill>
                              <a:prstClr val="black"/>
                            </a:solidFill>
                            <a:latin typeface="Cambria Math"/>
                            <a:ea typeface="Calibri" panose="020F0502020204030204" pitchFamily="34" charset="0"/>
                            <a:cs typeface="Times New Roman" panose="02020603050405020304" pitchFamily="18" charset="0"/>
                          </a:rPr>
                        </m:ctrlPr>
                      </m:d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prstClr val="black"/>
                                </a:solidFill>
                                <a:latin typeface="Cambria Math"/>
                                <a:ea typeface="Calibri" panose="020F0502020204030204" pitchFamily="34" charset="0"/>
                                <a:cs typeface="Times New Roman" panose="02020603050405020304" pitchFamily="18" charset="0"/>
                              </a:rPr>
                            </m:ctrlPr>
                          </m:acc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𝒃</m:t>
                            </m:r>
                          </m:e>
                        </m:acc>
                      </m:e>
                    </m:d>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prstClr val="black"/>
                            </a:solidFill>
                            <a:latin typeface="Cambria Math"/>
                            <a:ea typeface="Calibri" panose="020F0502020204030204" pitchFamily="34" charset="0"/>
                            <a:cs typeface="Times New Roman" panose="02020603050405020304" pitchFamily="18" charset="0"/>
                          </a:rPr>
                        </m:ctrlPr>
                      </m:acc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𝒄</m:t>
                        </m:r>
                      </m:e>
                    </m:acc>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prstClr val="black"/>
                            </a:solidFill>
                            <a:latin typeface="Cambria Math"/>
                            <a:ea typeface="Calibri" panose="020F0502020204030204" pitchFamily="34" charset="0"/>
                            <a:cs typeface="Times New Roman" panose="02020603050405020304" pitchFamily="18" charset="0"/>
                          </a:rPr>
                        </m:ctrlPr>
                      </m:acc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e>
                    </m:acc>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prstClr val="black"/>
                            </a:solidFill>
                            <a:latin typeface="Cambria Math"/>
                            <a:ea typeface="Calibri" panose="020F0502020204030204" pitchFamily="34" charset="0"/>
                            <a:cs typeface="Times New Roman" panose="02020603050405020304" pitchFamily="18" charset="0"/>
                          </a:rPr>
                        </m:ctrlPr>
                      </m:acc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𝒄</m:t>
                        </m:r>
                      </m:e>
                    </m:acc>
                  </m:oMath>
                </a14:m>
                <a:r>
                  <a:rPr lang="en-US" sz="5400" b="1" dirty="0">
                    <a:solidFill>
                      <a:prstClr val="black"/>
                    </a:solidFill>
                    <a:latin typeface="Times New Roman" pitchFamily="18" charset="0"/>
                    <a:ea typeface="Tahoma" panose="020B0604030504040204" pitchFamily="34" charset="0"/>
                    <a:cs typeface="Times New Roman" pitchFamily="18" charset="0"/>
                  </a:rPr>
                  <a:t>.</a:t>
                </a:r>
              </a:p>
              <a:p>
                <a:pPr>
                  <a:lnSpc>
                    <a:spcPct val="107000"/>
                  </a:lnSpc>
                  <a:spcAft>
                    <a:spcPts val="600"/>
                  </a:spcAft>
                </a:pPr>
                <a:r>
                  <a:rPr lang="en-US" sz="5400" b="1" dirty="0" err="1">
                    <a:solidFill>
                      <a:prstClr val="black"/>
                    </a:solidFill>
                    <a:latin typeface="Times New Roman" pitchFamily="18" charset="0"/>
                    <a:ea typeface="Tahoma" panose="020B0604030504040204" pitchFamily="34" charset="0"/>
                    <a:cs typeface="Times New Roman" pitchFamily="18" charset="0"/>
                  </a:rPr>
                  <a:t>Với</a:t>
                </a:r>
                <a:r>
                  <a:rPr lang="en-US" sz="5400" b="1" dirty="0">
                    <a:solidFill>
                      <a:prstClr val="black"/>
                    </a:solidFill>
                    <a:latin typeface="Times New Roman" pitchFamily="18" charset="0"/>
                    <a:ea typeface="Tahoma" panose="020B0604030504040204" pitchFamily="34" charset="0"/>
                    <a:cs typeface="Times New Roman" pitchFamily="18" charset="0"/>
                  </a:rPr>
                  <a:t> </a:t>
                </a:r>
                <a:r>
                  <a:rPr lang="en-US" sz="5400" b="1" dirty="0" err="1">
                    <a:solidFill>
                      <a:prstClr val="black"/>
                    </a:solidFill>
                    <a:latin typeface="Times New Roman" pitchFamily="18" charset="0"/>
                    <a:ea typeface="Tahoma" panose="020B0604030504040204" pitchFamily="34" charset="0"/>
                    <a:cs typeface="Times New Roman" pitchFamily="18" charset="0"/>
                  </a:rPr>
                  <a:t>ba</a:t>
                </a:r>
                <a:r>
                  <a:rPr lang="en-US" sz="5400" b="1" dirty="0">
                    <a:solidFill>
                      <a:prstClr val="black"/>
                    </a:solidFill>
                    <a:latin typeface="Times New Roman" pitchFamily="18" charset="0"/>
                    <a:ea typeface="Tahoma" panose="020B0604030504040204" pitchFamily="34" charset="0"/>
                    <a:cs typeface="Times New Roman" pitchFamily="18" charset="0"/>
                  </a:rPr>
                  <a:t> </a:t>
                </a:r>
                <a:r>
                  <a:rPr lang="en-US" sz="5400" b="1" dirty="0" err="1">
                    <a:solidFill>
                      <a:prstClr val="black"/>
                    </a:solidFill>
                    <a:latin typeface="Times New Roman" pitchFamily="18" charset="0"/>
                    <a:ea typeface="Tahoma" panose="020B0604030504040204" pitchFamily="34" charset="0"/>
                    <a:cs typeface="Times New Roman" pitchFamily="18" charset="0"/>
                  </a:rPr>
                  <a:t>điểm</a:t>
                </a:r>
                <a:r>
                  <a:rPr lang="en-US" sz="5400" b="1" dirty="0">
                    <a:solidFill>
                      <a:prstClr val="black"/>
                    </a:solidFill>
                    <a:latin typeface="Times New Roman" pitchFamily="18" charset="0"/>
                    <a:ea typeface="Tahoma" panose="020B0604030504040204" pitchFamily="34" charset="0"/>
                    <a:cs typeface="Times New Roman" pitchFamily="18" charset="0"/>
                  </a:rPr>
                  <a:t> </a:t>
                </a:r>
                <a:r>
                  <a:rPr lang="en-US" sz="4800" b="1" i="1" dirty="0">
                    <a:solidFill>
                      <a:prstClr val="black"/>
                    </a:solidFill>
                    <a:latin typeface="Times New Roman" pitchFamily="18" charset="0"/>
                    <a:ea typeface="Tahoma" panose="020B0604030504040204" pitchFamily="34" charset="0"/>
                    <a:cs typeface="Times New Roman" pitchFamily="18" charset="0"/>
                  </a:rPr>
                  <a:t>O, M, N </a:t>
                </a:r>
                <a:r>
                  <a:rPr lang="en-US" sz="5400" b="1" dirty="0" err="1">
                    <a:solidFill>
                      <a:prstClr val="black"/>
                    </a:solidFill>
                    <a:latin typeface="Times New Roman" pitchFamily="18" charset="0"/>
                    <a:ea typeface="Tahoma" panose="020B0604030504040204" pitchFamily="34" charset="0"/>
                    <a:cs typeface="Times New Roman" pitchFamily="18" charset="0"/>
                  </a:rPr>
                  <a:t>tùy</a:t>
                </a:r>
                <a:r>
                  <a:rPr lang="en-US" sz="5400" b="1" dirty="0">
                    <a:solidFill>
                      <a:prstClr val="black"/>
                    </a:solidFill>
                    <a:latin typeface="Times New Roman" pitchFamily="18" charset="0"/>
                    <a:ea typeface="Tahoma" panose="020B0604030504040204" pitchFamily="34" charset="0"/>
                    <a:cs typeface="Times New Roman" pitchFamily="18" charset="0"/>
                  </a:rPr>
                  <a:t> ý, ta </a:t>
                </a:r>
                <a:r>
                  <a:rPr lang="en-US" sz="5400" b="1" dirty="0" err="1">
                    <a:solidFill>
                      <a:prstClr val="black"/>
                    </a:solidFill>
                    <a:latin typeface="Times New Roman" pitchFamily="18" charset="0"/>
                    <a:ea typeface="Tahoma" panose="020B0604030504040204" pitchFamily="34" charset="0"/>
                    <a:cs typeface="Times New Roman" pitchFamily="18" charset="0"/>
                  </a:rPr>
                  <a:t>có</a:t>
                </a:r>
                <a:r>
                  <a:rPr lang="en-US" sz="5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800" b="1" i="1" smtClean="0">
                            <a:solidFill>
                              <a:srgbClr val="FF0000"/>
                            </a:solidFill>
                            <a:latin typeface="Cambria Math"/>
                            <a:ea typeface="Calibri" panose="020F0502020204030204" pitchFamily="34" charset="0"/>
                            <a:cs typeface="Times New Roman" panose="02020603050405020304" pitchFamily="18" charset="0"/>
                          </a:rPr>
                        </m:ctrlPr>
                      </m:accPr>
                      <m:e>
                        <m:r>
                          <a:rPr lang="en-US" sz="4800" b="1" i="1" smtClean="0">
                            <a:solidFill>
                              <a:srgbClr val="FF0000"/>
                            </a:solidFill>
                            <a:latin typeface="Cambria Math"/>
                            <a:ea typeface="Calibri" panose="020F0502020204030204" pitchFamily="34" charset="0"/>
                            <a:cs typeface="Times New Roman" panose="02020603050405020304" pitchFamily="18" charset="0"/>
                          </a:rPr>
                          <m:t> </m:t>
                        </m:r>
                        <m:r>
                          <a:rPr lang="en-US" sz="4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𝑴𝑵</m:t>
                        </m:r>
                      </m:e>
                    </m:acc>
                    <m:r>
                      <a:rPr lang="en-US" sz="4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srgbClr val="FF0000"/>
                            </a:solidFill>
                            <a:latin typeface="Cambria Math"/>
                            <a:ea typeface="Calibri" panose="020F0502020204030204" pitchFamily="34" charset="0"/>
                            <a:cs typeface="Times New Roman" panose="02020603050405020304" pitchFamily="18" charset="0"/>
                          </a:rPr>
                        </m:ctrlPr>
                      </m:accPr>
                      <m:e>
                        <m:r>
                          <a:rPr lang="en-US" sz="4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𝑴𝑶</m:t>
                        </m:r>
                      </m:e>
                    </m:acc>
                    <m:r>
                      <a:rPr lang="en-US" sz="4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srgbClr val="FF0000"/>
                            </a:solidFill>
                            <a:latin typeface="Cambria Math"/>
                            <a:ea typeface="Calibri" panose="020F0502020204030204" pitchFamily="34" charset="0"/>
                            <a:cs typeface="Times New Roman" panose="02020603050405020304" pitchFamily="18" charset="0"/>
                          </a:rPr>
                        </m:ctrlPr>
                      </m:accPr>
                      <m:e>
                        <m:r>
                          <a:rPr lang="en-US" sz="4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𝑶𝑵</m:t>
                        </m:r>
                      </m:e>
                    </m:acc>
                    <m:r>
                      <a:rPr lang="en-US" sz="4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srgbClr val="FF0000"/>
                            </a:solidFill>
                            <a:latin typeface="Cambria Math"/>
                            <a:ea typeface="Calibri" panose="020F0502020204030204" pitchFamily="34" charset="0"/>
                            <a:cs typeface="Times New Roman" panose="02020603050405020304" pitchFamily="18" charset="0"/>
                          </a:rPr>
                        </m:ctrlPr>
                      </m:accPr>
                      <m:e>
                        <m:r>
                          <a:rPr lang="en-US" sz="4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𝑶𝑴</m:t>
                        </m:r>
                      </m:e>
                    </m:acc>
                    <m:r>
                      <a:rPr lang="en-US" sz="4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srgbClr val="FF0000"/>
                            </a:solidFill>
                            <a:latin typeface="Cambria Math"/>
                            <a:ea typeface="Calibri" panose="020F0502020204030204" pitchFamily="34" charset="0"/>
                            <a:cs typeface="Times New Roman" panose="02020603050405020304" pitchFamily="18" charset="0"/>
                          </a:rPr>
                        </m:ctrlPr>
                      </m:accPr>
                      <m:e>
                        <m:r>
                          <a:rPr lang="en-US" sz="4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𝑶𝑵</m:t>
                        </m:r>
                      </m:e>
                    </m:acc>
                    <m:r>
                      <a:rPr lang="en-US" sz="4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srgbClr val="FF0000"/>
                            </a:solidFill>
                            <a:latin typeface="Cambria Math"/>
                            <a:ea typeface="Calibri" panose="020F0502020204030204" pitchFamily="34" charset="0"/>
                            <a:cs typeface="Times New Roman" panose="02020603050405020304" pitchFamily="18" charset="0"/>
                          </a:rPr>
                        </m:ctrlPr>
                      </m:accPr>
                      <m:e>
                        <m:r>
                          <a:rPr lang="en-US" sz="4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𝑶𝑵</m:t>
                        </m:r>
                      </m:e>
                    </m:acc>
                    <m:r>
                      <a:rPr lang="en-US" sz="4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srgbClr val="FF0000"/>
                            </a:solidFill>
                            <a:latin typeface="Cambria Math"/>
                            <a:ea typeface="Calibri" panose="020F0502020204030204" pitchFamily="34" charset="0"/>
                            <a:cs typeface="Times New Roman" panose="02020603050405020304" pitchFamily="18" charset="0"/>
                          </a:rPr>
                        </m:ctrlPr>
                      </m:accPr>
                      <m:e>
                        <m:r>
                          <a:rPr lang="en-US" sz="4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𝑶𝑴</m:t>
                        </m:r>
                      </m:e>
                    </m:acc>
                    <m:r>
                      <a:rPr lang="en-US" sz="4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 name="TextBox 7">
                <a:extLst>
                  <a:ext uri="{FF2B5EF4-FFF2-40B4-BE49-F238E27FC236}">
                    <a16:creationId xmlns:a16="http://schemas.microsoft.com/office/drawing/2014/main" xmlns="" xmlns:a14="http://schemas.microsoft.com/office/drawing/2010/main" id="{B9CDABDE-98D0-4CF6-9D0D-2B2FE4527E24}"/>
                  </a:ext>
                </a:extLst>
              </p:cNvPr>
              <p:cNvSpPr txBox="1">
                <a:spLocks noRot="1" noChangeAspect="1" noMove="1" noResize="1" noEditPoints="1" noAdjustHandles="1" noChangeArrowheads="1" noChangeShapeType="1" noTextEdit="1"/>
              </p:cNvSpPr>
              <p:nvPr/>
            </p:nvSpPr>
            <p:spPr>
              <a:xfrm>
                <a:off x="609600" y="4521169"/>
                <a:ext cx="23698200" cy="2032031"/>
              </a:xfrm>
              <a:prstGeom prst="rect">
                <a:avLst/>
              </a:prstGeom>
              <a:blipFill rotWithShape="1">
                <a:blip r:embed="rId6"/>
                <a:stretch>
                  <a:fillRect l="-1363" t="-5706" b="-144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 xmlns:a16="http://schemas.microsoft.com/office/drawing/2014/main" id="{0CEDE476-FC6A-4599-B763-ABC8182E51ED}"/>
                  </a:ext>
                </a:extLst>
              </p:cNvPr>
              <p:cNvSpPr txBox="1"/>
              <p:nvPr/>
            </p:nvSpPr>
            <p:spPr>
              <a:xfrm>
                <a:off x="609600" y="6694554"/>
                <a:ext cx="21336000" cy="925446"/>
              </a:xfrm>
              <a:prstGeom prst="rect">
                <a:avLst/>
              </a:prstGeom>
              <a:noFill/>
            </p:spPr>
            <p:txBody>
              <a:bodyPr wrap="square">
                <a:spAutoFit/>
              </a:bodyPr>
              <a:lstStyle/>
              <a:p>
                <a:r>
                  <a:rPr lang="en-US" sz="4800" b="1" dirty="0" err="1">
                    <a:solidFill>
                      <a:srgbClr val="FF0000"/>
                    </a:solidFill>
                    <a:latin typeface="Times New Roman" pitchFamily="18" charset="0"/>
                    <a:ea typeface="Tahoma" panose="020B0604030504040204" pitchFamily="34" charset="0"/>
                    <a:cs typeface="Times New Roman" pitchFamily="18" charset="0"/>
                  </a:rPr>
                  <a:t>Quy</a:t>
                </a:r>
                <a:r>
                  <a:rPr lang="en-US" sz="4800" b="1" dirty="0">
                    <a:solidFill>
                      <a:srgbClr val="FF0000"/>
                    </a:solidFill>
                    <a:latin typeface="Times New Roman" pitchFamily="18" charset="0"/>
                    <a:ea typeface="Tahoma" panose="020B0604030504040204" pitchFamily="34" charset="0"/>
                    <a:cs typeface="Times New Roman" pitchFamily="18" charset="0"/>
                  </a:rPr>
                  <a:t> </a:t>
                </a:r>
                <a:r>
                  <a:rPr lang="en-US" sz="4800" b="1" dirty="0" err="1">
                    <a:solidFill>
                      <a:srgbClr val="FF0000"/>
                    </a:solidFill>
                    <a:latin typeface="Times New Roman" pitchFamily="18" charset="0"/>
                    <a:ea typeface="Tahoma" panose="020B0604030504040204" pitchFamily="34" charset="0"/>
                    <a:cs typeface="Times New Roman" pitchFamily="18" charset="0"/>
                  </a:rPr>
                  <a:t>tắc</a:t>
                </a:r>
                <a:r>
                  <a:rPr lang="en-US" sz="4800" b="1" dirty="0">
                    <a:solidFill>
                      <a:srgbClr val="FF0000"/>
                    </a:solidFill>
                    <a:latin typeface="Times New Roman" pitchFamily="18" charset="0"/>
                    <a:ea typeface="Tahoma" panose="020B0604030504040204" pitchFamily="34" charset="0"/>
                    <a:cs typeface="Times New Roman" pitchFamily="18" charset="0"/>
                  </a:rPr>
                  <a:t> </a:t>
                </a:r>
                <a:r>
                  <a:rPr lang="en-US" sz="4800" b="1" dirty="0" err="1">
                    <a:solidFill>
                      <a:srgbClr val="FF0000"/>
                    </a:solidFill>
                    <a:latin typeface="Times New Roman" pitchFamily="18" charset="0"/>
                    <a:ea typeface="Tahoma" panose="020B0604030504040204" pitchFamily="34" charset="0"/>
                    <a:cs typeface="Times New Roman" pitchFamily="18" charset="0"/>
                  </a:rPr>
                  <a:t>hiệu</a:t>
                </a:r>
                <a:r>
                  <a:rPr lang="en-US" sz="4800" b="1" dirty="0">
                    <a:solidFill>
                      <a:srgbClr val="FF0000"/>
                    </a:solidFill>
                    <a:latin typeface="Times New Roman" pitchFamily="18" charset="0"/>
                    <a:ea typeface="Tahoma" panose="020B0604030504040204" pitchFamily="34" charset="0"/>
                    <a:cs typeface="Times New Roman" pitchFamily="18" charset="0"/>
                  </a:rPr>
                  <a:t>: </a:t>
                </a:r>
                <a:r>
                  <a:rPr lang="en-US" sz="4800" b="1" dirty="0" err="1">
                    <a:solidFill>
                      <a:prstClr val="black"/>
                    </a:solidFill>
                    <a:latin typeface="Times New Roman" pitchFamily="18" charset="0"/>
                    <a:ea typeface="Tahoma" panose="020B0604030504040204" pitchFamily="34" charset="0"/>
                    <a:cs typeface="Times New Roman" pitchFamily="18" charset="0"/>
                  </a:rPr>
                  <a:t>Với</a:t>
                </a:r>
                <a:r>
                  <a:rPr lang="en-US" sz="4800" b="1" dirty="0">
                    <a:solidFill>
                      <a:prstClr val="black"/>
                    </a:solidFill>
                    <a:latin typeface="Times New Roman" pitchFamily="18" charset="0"/>
                    <a:ea typeface="Tahoma" panose="020B0604030504040204" pitchFamily="34" charset="0"/>
                    <a:cs typeface="Times New Roman" pitchFamily="18" charset="0"/>
                  </a:rPr>
                  <a:t> </a:t>
                </a:r>
                <a:r>
                  <a:rPr lang="en-US" sz="4800" b="1" dirty="0" err="1">
                    <a:solidFill>
                      <a:prstClr val="black"/>
                    </a:solidFill>
                    <a:latin typeface="Times New Roman" pitchFamily="18" charset="0"/>
                    <a:ea typeface="Tahoma" panose="020B0604030504040204" pitchFamily="34" charset="0"/>
                    <a:cs typeface="Times New Roman" pitchFamily="18" charset="0"/>
                  </a:rPr>
                  <a:t>ba</a:t>
                </a:r>
                <a:r>
                  <a:rPr lang="en-US" sz="4800" b="1" dirty="0">
                    <a:solidFill>
                      <a:prstClr val="black"/>
                    </a:solidFill>
                    <a:latin typeface="Times New Roman" pitchFamily="18" charset="0"/>
                    <a:ea typeface="Tahoma" panose="020B0604030504040204" pitchFamily="34" charset="0"/>
                    <a:cs typeface="Times New Roman" pitchFamily="18" charset="0"/>
                  </a:rPr>
                  <a:t> </a:t>
                </a:r>
                <a:r>
                  <a:rPr lang="en-US" sz="4800" b="1" dirty="0" err="1">
                    <a:solidFill>
                      <a:prstClr val="black"/>
                    </a:solidFill>
                    <a:latin typeface="Times New Roman" pitchFamily="18" charset="0"/>
                    <a:ea typeface="Tahoma" panose="020B0604030504040204" pitchFamily="34" charset="0"/>
                    <a:cs typeface="Times New Roman" pitchFamily="18" charset="0"/>
                  </a:rPr>
                  <a:t>điểm</a:t>
                </a:r>
                <a:r>
                  <a:rPr lang="en-US" sz="4800" b="1" dirty="0">
                    <a:solidFill>
                      <a:prstClr val="black"/>
                    </a:solidFill>
                    <a:latin typeface="Times New Roman" pitchFamily="18" charset="0"/>
                    <a:ea typeface="Tahoma" panose="020B0604030504040204" pitchFamily="34" charset="0"/>
                    <a:cs typeface="Times New Roman" pitchFamily="18" charset="0"/>
                  </a:rPr>
                  <a:t> </a:t>
                </a:r>
                <a:r>
                  <a:rPr lang="en-US" sz="4800" b="1" i="1" dirty="0">
                    <a:solidFill>
                      <a:prstClr val="black"/>
                    </a:solidFill>
                    <a:latin typeface="Times New Roman" pitchFamily="18" charset="0"/>
                    <a:ea typeface="Tahoma" panose="020B0604030504040204" pitchFamily="34" charset="0"/>
                    <a:cs typeface="Times New Roman" pitchFamily="18" charset="0"/>
                  </a:rPr>
                  <a:t>O, M, N</a:t>
                </a:r>
                <a:r>
                  <a:rPr lang="en-US" sz="4800" b="1" dirty="0">
                    <a:solidFill>
                      <a:prstClr val="black"/>
                    </a:solidFill>
                    <a:latin typeface="Times New Roman" pitchFamily="18" charset="0"/>
                    <a:ea typeface="Tahoma" panose="020B0604030504040204" pitchFamily="34" charset="0"/>
                    <a:cs typeface="Times New Roman" pitchFamily="18" charset="0"/>
                  </a:rPr>
                  <a:t>, ta </a:t>
                </a:r>
                <a:r>
                  <a:rPr lang="en-US" sz="4800" b="1" dirty="0" err="1">
                    <a:solidFill>
                      <a:prstClr val="black"/>
                    </a:solidFill>
                    <a:latin typeface="Times New Roman" pitchFamily="18" charset="0"/>
                    <a:ea typeface="Tahoma" panose="020B0604030504040204" pitchFamily="34" charset="0"/>
                    <a:cs typeface="Times New Roman" pitchFamily="18" charset="0"/>
                  </a:rPr>
                  <a:t>có</a:t>
                </a:r>
                <a:r>
                  <a:rPr lang="en-US" sz="48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800" b="1" i="1" smtClean="0">
                            <a:solidFill>
                              <a:srgbClr val="FF0000"/>
                            </a:solidFill>
                            <a:latin typeface="Cambria Math"/>
                          </a:rPr>
                        </m:ctrlPr>
                      </m:accPr>
                      <m:e>
                        <m:r>
                          <a:rPr lang="en-US" sz="4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𝑴𝑵</m:t>
                        </m:r>
                      </m:e>
                    </m:acc>
                    <m:r>
                      <a:rPr lang="en-US" sz="4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srgbClr val="FF0000"/>
                            </a:solidFill>
                            <a:latin typeface="Cambria Math"/>
                          </a:rPr>
                        </m:ctrlPr>
                      </m:accPr>
                      <m:e>
                        <m:r>
                          <a:rPr lang="en-US" sz="4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𝑶𝑵</m:t>
                        </m:r>
                      </m:e>
                    </m:acc>
                    <m:r>
                      <a:rPr lang="en-US" sz="4800" b="1" i="1">
                        <a:solidFill>
                          <a:srgbClr val="FF0000"/>
                        </a:solidFill>
                        <a:latin typeface="Cambria Math" panose="02040503050406030204" pitchFamily="18" charset="0"/>
                        <a:ea typeface="Calibri" panose="020F0502020204030204" pitchFamily="34" charset="0"/>
                      </a:rPr>
                      <m:t>−</m:t>
                    </m:r>
                    <m:acc>
                      <m:accPr>
                        <m:chr m:val="⃗"/>
                        <m:ctrlPr>
                          <a:rPr lang="en-US" sz="4800" b="1" i="1">
                            <a:solidFill>
                              <a:srgbClr val="FF0000"/>
                            </a:solidFill>
                            <a:latin typeface="Cambria Math"/>
                          </a:rPr>
                        </m:ctrlPr>
                      </m:accPr>
                      <m:e>
                        <m:r>
                          <a:rPr lang="en-US" sz="4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𝑶𝑴</m:t>
                        </m:r>
                      </m:e>
                    </m:acc>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4800" b="1" dirty="0">
                  <a:solidFill>
                    <a:prstClr val="black"/>
                  </a:solidFill>
                  <a:latin typeface="Times New Roman" pitchFamily="18" charset="0"/>
                  <a:ea typeface="Tahoma" panose="020B0604030504040204" pitchFamily="34" charset="0"/>
                  <a:cs typeface="Times New Roman" pitchFamily="18" charset="0"/>
                </a:endParaRPr>
              </a:p>
            </p:txBody>
          </p:sp>
        </mc:Choice>
        <mc:Fallback xmlns="">
          <p:sp>
            <p:nvSpPr>
              <p:cNvPr id="9" name="TextBox 8">
                <a:extLst>
                  <a:ext uri="{FF2B5EF4-FFF2-40B4-BE49-F238E27FC236}">
                    <a16:creationId xmlns:a16="http://schemas.microsoft.com/office/drawing/2014/main" xmlns="" xmlns:a14="http://schemas.microsoft.com/office/drawing/2010/main" id="{0CEDE476-FC6A-4599-B763-ABC8182E51ED}"/>
                  </a:ext>
                </a:extLst>
              </p:cNvPr>
              <p:cNvSpPr txBox="1">
                <a:spLocks noRot="1" noChangeAspect="1" noMove="1" noResize="1" noEditPoints="1" noAdjustHandles="1" noChangeArrowheads="1" noChangeShapeType="1" noTextEdit="1"/>
              </p:cNvSpPr>
              <p:nvPr/>
            </p:nvSpPr>
            <p:spPr>
              <a:xfrm>
                <a:off x="609600" y="6694554"/>
                <a:ext cx="21336000" cy="925446"/>
              </a:xfrm>
              <a:prstGeom prst="rect">
                <a:avLst/>
              </a:prstGeom>
              <a:blipFill rotWithShape="1">
                <a:blip r:embed="rId7"/>
                <a:stretch>
                  <a:fillRect l="-1286" t="-4605" b="-34211"/>
                </a:stretch>
              </a:blipFill>
            </p:spPr>
            <p:txBody>
              <a:bodyPr/>
              <a:lstStyle/>
              <a:p>
                <a:r>
                  <a:rPr lang="en-US">
                    <a:noFill/>
                  </a:rPr>
                  <a:t> </a:t>
                </a:r>
              </a:p>
            </p:txBody>
          </p:sp>
        </mc:Fallback>
      </mc:AlternateContent>
      <p:grpSp>
        <p:nvGrpSpPr>
          <p:cNvPr id="11" name="Group 10">
            <a:extLst>
              <a:ext uri="{FF2B5EF4-FFF2-40B4-BE49-F238E27FC236}">
                <a16:creationId xmlns="" xmlns:a16="http://schemas.microsoft.com/office/drawing/2014/main" id="{439786C1-301C-402F-B908-633A570E2C52}"/>
              </a:ext>
            </a:extLst>
          </p:cNvPr>
          <p:cNvGrpSpPr/>
          <p:nvPr/>
        </p:nvGrpSpPr>
        <p:grpSpPr>
          <a:xfrm>
            <a:off x="4648200" y="685800"/>
            <a:ext cx="16791416" cy="1309627"/>
            <a:chOff x="7007312" y="3313402"/>
            <a:chExt cx="16791416" cy="1309627"/>
          </a:xfrm>
        </p:grpSpPr>
        <p:grpSp>
          <p:nvGrpSpPr>
            <p:cNvPr id="12" name="Group 11">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4" name="Picture 13">
                <a:extLst>
                  <a:ext uri="{FF2B5EF4-FFF2-40B4-BE49-F238E27FC236}">
                    <a16:creationId xmlns="" xmlns:a16="http://schemas.microsoft.com/office/drawing/2014/main" id="{E248C2BE-8566-4C92-B9DC-0F7EBDD761BF}"/>
                  </a:ext>
                </a:extLst>
              </p:cNvPr>
              <p:cNvPicPr>
                <a:picLocks noChangeAspect="1"/>
              </p:cNvPicPr>
              <p:nvPr/>
            </p:nvPicPr>
            <p:blipFill>
              <a:blip r:embed="rId8"/>
              <a:stretch>
                <a:fillRect/>
              </a:stretch>
            </p:blipFill>
            <p:spPr>
              <a:xfrm>
                <a:off x="-84747" y="97578"/>
                <a:ext cx="6395438" cy="824094"/>
              </a:xfrm>
              <a:prstGeom prst="rect">
                <a:avLst/>
              </a:prstGeom>
            </p:spPr>
          </p:pic>
          <p:sp>
            <p:nvSpPr>
              <p:cNvPr id="15"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 xmlns:a16="http://schemas.microsoft.com/office/drawing/2014/main" id="{593D231A-4F31-4CD1-BF95-3B25C6FBCE4B}"/>
                </a:ext>
              </a:extLst>
            </p:cNvPr>
            <p:cNvPicPr>
              <a:picLocks noChangeAspect="1"/>
            </p:cNvPicPr>
            <p:nvPr/>
          </p:nvPicPr>
          <p:blipFill>
            <a:blip r:embed="rId9"/>
            <a:stretch>
              <a:fillRect/>
            </a:stretch>
          </p:blipFill>
          <p:spPr>
            <a:xfrm>
              <a:off x="15925800" y="3313402"/>
              <a:ext cx="7872928" cy="1222516"/>
            </a:xfrm>
            <a:prstGeom prst="rect">
              <a:avLst/>
            </a:prstGeom>
          </p:spPr>
        </p:pic>
      </p:grpSp>
      <p:sp>
        <p:nvSpPr>
          <p:cNvPr id="16" name="TextBox 15">
            <a:extLst>
              <a:ext uri="{FF2B5EF4-FFF2-40B4-BE49-F238E27FC236}">
                <a16:creationId xmlns="" xmlns:a16="http://schemas.microsoft.com/office/drawing/2014/main" id="{EB80CDAB-FCA9-4E95-8F6A-72A9575E1286}"/>
              </a:ext>
            </a:extLst>
          </p:cNvPr>
          <p:cNvSpPr txBox="1"/>
          <p:nvPr/>
        </p:nvSpPr>
        <p:spPr>
          <a:xfrm>
            <a:off x="7147419" y="762000"/>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41405959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wipe(up)">
                                      <p:cBhvr>
                                        <p:cTn id="27" dur="500"/>
                                        <p:tgtEl>
                                          <p:spTgt spid="9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0" end="0"/>
                                            </p:txEl>
                                          </p:spTgt>
                                        </p:tgtEl>
                                        <p:attrNameLst>
                                          <p:attrName>style.visibility</p:attrName>
                                        </p:attrNameLst>
                                      </p:cBhvr>
                                      <p:to>
                                        <p:strVal val="visible"/>
                                      </p:to>
                                    </p:set>
                                    <p:animEffect transition="in" filter="wipe(up)">
                                      <p:cBhvr>
                                        <p:cTn id="32" dur="500"/>
                                        <p:tgtEl>
                                          <p:spTgt spid="9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1" end="1"/>
                                            </p:txEl>
                                          </p:spTgt>
                                        </p:tgtEl>
                                        <p:attrNameLst>
                                          <p:attrName>style.visibility</p:attrName>
                                        </p:attrNameLst>
                                      </p:cBhvr>
                                      <p:to>
                                        <p:strVal val="visible"/>
                                      </p:to>
                                    </p:set>
                                    <p:animEffect transition="in" filter="wipe(up)">
                                      <p:cBhvr>
                                        <p:cTn id="37" dur="500"/>
                                        <p:tgtEl>
                                          <p:spTgt spid="9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up)">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wipe(up)">
                                      <p:cBhvr>
                                        <p:cTn id="52" dur="5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wipe(up)">
                                      <p:cBhvr>
                                        <p:cTn id="57" dur="500"/>
                                        <p:tgtEl>
                                          <p:spTgt spid="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3" end="3"/>
                                            </p:txEl>
                                          </p:spTgt>
                                        </p:tgtEl>
                                        <p:attrNameLst>
                                          <p:attrName>style.visibility</p:attrName>
                                        </p:attrNameLst>
                                      </p:cBhvr>
                                      <p:to>
                                        <p:strVal val="visible"/>
                                      </p:to>
                                    </p:set>
                                    <p:animEffect transition="in" filter="wipe(up)">
                                      <p:cBhvr>
                                        <p:cTn id="62" dur="500"/>
                                        <p:tgtEl>
                                          <p:spTgt spid="7">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Effect transition="in" filter="wipe(up)">
                                      <p:cBhvr>
                                        <p:cTn id="6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38200" y="1981200"/>
                <a:ext cx="11582400"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Ví</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dụ</a:t>
                </a:r>
                <a:r>
                  <a:rPr lang="en-US" b="1" dirty="0">
                    <a:solidFill>
                      <a:srgbClr val="FF0000"/>
                    </a:solidFill>
                    <a:latin typeface="Times New Roman" pitchFamily="18" charset="0"/>
                    <a:cs typeface="Times New Roman" pitchFamily="18" charset="0"/>
                  </a:rPr>
                  <a:t> 3:</a:t>
                </a:r>
              </a:p>
              <a:p>
                <a:r>
                  <a:rPr lang="en-US" b="1" dirty="0">
                    <a:solidFill>
                      <a:prstClr val="black"/>
                    </a:solidFill>
                    <a:latin typeface="Times New Roman" pitchFamily="18" charset="0"/>
                    <a:cs typeface="Times New Roman" pitchFamily="18" charset="0"/>
                  </a:rPr>
                  <a:t>a) </a:t>
                </a:r>
                <a:r>
                  <a:rPr lang="en-US" b="1" dirty="0" err="1">
                    <a:solidFill>
                      <a:prstClr val="black"/>
                    </a:solidFill>
                    <a:latin typeface="Times New Roman" pitchFamily="18" charset="0"/>
                    <a:cs typeface="Times New Roman" pitchFamily="18" charset="0"/>
                  </a:rPr>
                  <a:t>Chứng</a:t>
                </a:r>
                <a:r>
                  <a:rPr lang="en-US" b="1" dirty="0">
                    <a:solidFill>
                      <a:prstClr val="black"/>
                    </a:solidFill>
                    <a:latin typeface="Times New Roman" pitchFamily="18" charset="0"/>
                    <a:cs typeface="Times New Roman" pitchFamily="18" charset="0"/>
                  </a:rPr>
                  <a:t> minh </a:t>
                </a:r>
                <a:r>
                  <a:rPr lang="en-US" b="1" dirty="0" err="1">
                    <a:solidFill>
                      <a:prstClr val="black"/>
                    </a:solidFill>
                    <a:latin typeface="Times New Roman" pitchFamily="18" charset="0"/>
                    <a:cs typeface="Times New Roman" pitchFamily="18" charset="0"/>
                  </a:rPr>
                  <a:t>rằng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nếu</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𝑰</m:t>
                    </m:r>
                  </m:oMath>
                </a14:m>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trung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điểm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của</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𝑨𝑩</m:t>
                    </m:r>
                  </m:oMath>
                </a14:m>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thì</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oMath>
                </a14:m>
                <a:endParaRPr lang="en-US" b="1" dirty="0">
                  <a:solidFill>
                    <a:prstClr val="black"/>
                  </a:solidFill>
                  <a:latin typeface="Times New Roman" pitchFamily="18" charset="0"/>
                  <a:cs typeface="Times New Roman" pitchFamily="18" charset="0"/>
                </a:endParaRPr>
              </a:p>
              <a:p>
                <a:r>
                  <a:rPr lang="en-US" b="1" dirty="0">
                    <a:solidFill>
                      <a:prstClr val="black"/>
                    </a:solidFill>
                    <a:latin typeface="Times New Roman" pitchFamily="18" charset="0"/>
                    <a:cs typeface="Times New Roman" pitchFamily="18" charset="0"/>
                  </a:rPr>
                  <a:t>b) </a:t>
                </a:r>
                <a:r>
                  <a:rPr lang="en-US" b="1" dirty="0" err="1" smtClean="0">
                    <a:solidFill>
                      <a:prstClr val="black"/>
                    </a:solidFill>
                    <a:latin typeface="Times New Roman" pitchFamily="18" charset="0"/>
                    <a:cs typeface="Times New Roman" pitchFamily="18" charset="0"/>
                  </a:rPr>
                  <a:t>Chứng</a:t>
                </a:r>
                <a:r>
                  <a:rPr lang="en-US" b="1" dirty="0" smtClean="0">
                    <a:solidFill>
                      <a:prstClr val="black"/>
                    </a:solidFill>
                    <a:latin typeface="Times New Roman" pitchFamily="18" charset="0"/>
                    <a:cs typeface="Times New Roman" pitchFamily="18" charset="0"/>
                  </a:rPr>
                  <a:t> </a:t>
                </a:r>
                <a:r>
                  <a:rPr lang="en-US" b="1" dirty="0">
                    <a:solidFill>
                      <a:prstClr val="black"/>
                    </a:solidFill>
                    <a:latin typeface="Times New Roman" pitchFamily="18" charset="0"/>
                    <a:cs typeface="Times New Roman" pitchFamily="18" charset="0"/>
                  </a:rPr>
                  <a:t>minh </a:t>
                </a:r>
                <a:r>
                  <a:rPr lang="en-US" b="1" dirty="0" err="1">
                    <a:solidFill>
                      <a:prstClr val="black"/>
                    </a:solidFill>
                    <a:latin typeface="Times New Roman" pitchFamily="18" charset="0"/>
                    <a:cs typeface="Times New Roman" pitchFamily="18" charset="0"/>
                  </a:rPr>
                  <a:t>rằng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nếu</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𝑮</m:t>
                    </m:r>
                  </m:oMath>
                </a14:m>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trọng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tâm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của</a:t>
                </a:r>
                <a:r>
                  <a:rPr lang="en-US" b="1" dirty="0">
                    <a:solidFill>
                      <a:prstClr val="black"/>
                    </a:solidFill>
                    <a:latin typeface="Times New Roman" pitchFamily="18" charset="0"/>
                    <a:cs typeface="Times New Roman" pitchFamily="18" charset="0"/>
                  </a:rPr>
                  <a:t> tam </a:t>
                </a:r>
                <a:r>
                  <a:rPr lang="en-US" b="1" dirty="0" err="1">
                    <a:solidFill>
                      <a:prstClr val="black"/>
                    </a:solidFill>
                    <a:latin typeface="Times New Roman" pitchFamily="18" charset="0"/>
                    <a:cs typeface="Times New Roman" pitchFamily="18" charset="0"/>
                  </a:rPr>
                  <a:t>giác</a:t>
                </a:r>
                <a:r>
                  <a:rPr lang="en-US" b="1" dirty="0">
                    <a:solidFill>
                      <a:prstClr val="black"/>
                    </a:solidFill>
                    <a:latin typeface="Times New Roman" pitchFamily="18" charset="0"/>
                    <a:cs typeface="Times New Roman" pitchFamily="18" charset="0"/>
                  </a:rPr>
                  <a:t> </a:t>
                </a:r>
                <a:r>
                  <a:rPr lang="en-US" b="1" i="1" dirty="0">
                    <a:solidFill>
                      <a:prstClr val="black"/>
                    </a:solidFill>
                    <a:latin typeface="Times New Roman" pitchFamily="18" charset="0"/>
                    <a:cs typeface="Times New Roman" pitchFamily="18" charset="0"/>
                  </a:rPr>
                  <a:t>ABC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thì</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oMath>
                </a14:m>
                <a:endParaRPr lang="en-US" b="1" dirty="0">
                  <a:solidFill>
                    <a:prstClr val="black"/>
                  </a:solidFill>
                  <a:latin typeface="Times New Roman" pitchFamily="18" charset="0"/>
                  <a:cs typeface="Times New Roman" pitchFamily="18" charset="0"/>
                </a:endParaRPr>
              </a:p>
              <a:p>
                <a:endParaRPr lang="en-US" b="1" dirty="0">
                  <a:solidFill>
                    <a:prstClr val="black"/>
                  </a:solidFill>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200" y="1981200"/>
                <a:ext cx="11582400" cy="11411749"/>
              </a:xfrm>
              <a:prstGeom prst="rect">
                <a:avLst/>
              </a:prstGeom>
              <a:blipFill rotWithShape="1">
                <a:blip r:embed="rId3"/>
                <a:stretch>
                  <a:fillRect l="-2366" t="-176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rgbClr val="FF0000"/>
                    </a:solidFill>
                    <a:latin typeface="Times New Roman" pitchFamily="18" charset="0"/>
                    <a:cs typeface="Times New Roman" pitchFamily="18" charset="0"/>
                  </a:rPr>
                  <a:t>Lời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giải</a:t>
                </a:r>
                <a:endParaRPr lang="en-US" b="1" dirty="0">
                  <a:solidFill>
                    <a:srgbClr val="FF0000"/>
                  </a:solidFill>
                  <a:latin typeface="Times New Roman" pitchFamily="18" charset="0"/>
                  <a:cs typeface="Times New Roman" pitchFamily="18" charset="0"/>
                </a:endParaRPr>
              </a:p>
              <a:p>
                <a:r>
                  <a:rPr lang="en-US" b="1" dirty="0">
                    <a:solidFill>
                      <a:prstClr val="black"/>
                    </a:solidFill>
                    <a:latin typeface="Times New Roman" pitchFamily="18" charset="0"/>
                    <a:cs typeface="Times New Roman" pitchFamily="18" charset="0"/>
                  </a:rPr>
                  <a:t>a) (H4.15) </a:t>
                </a:r>
                <a:r>
                  <a:rPr lang="en-US" b="1" dirty="0" err="1">
                    <a:solidFill>
                      <a:prstClr val="black"/>
                    </a:solidFill>
                    <a:latin typeface="Times New Roman" pitchFamily="18" charset="0"/>
                    <a:cs typeface="Times New Roman" pitchFamily="18" charset="0"/>
                  </a:rPr>
                  <a:t>Khi</a:t>
                </a:r>
                <a:r>
                  <a:rPr lang="en-US" b="1" dirty="0">
                    <a:solidFill>
                      <a:prstClr val="black"/>
                    </a:solidFill>
                    <a:latin typeface="Times New Roman" pitchFamily="18" charset="0"/>
                    <a:cs typeface="Times New Roman" pitchFamily="18" charset="0"/>
                  </a:rPr>
                  <a:t> I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trung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điểm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của</a:t>
                </a:r>
                <a:r>
                  <a:rPr lang="en-US" b="1" dirty="0">
                    <a:solidFill>
                      <a:prstClr val="black"/>
                    </a:solidFill>
                    <a:latin typeface="Times New Roman" pitchFamily="18" charset="0"/>
                    <a:cs typeface="Times New Roman" pitchFamily="18" charset="0"/>
                  </a:rPr>
                  <a:t> AB, </a:t>
                </a:r>
                <a:r>
                  <a:rPr lang="en-US" b="1" dirty="0" err="1">
                    <a:solidFill>
                      <a:prstClr val="black"/>
                    </a:solidFill>
                    <a:latin typeface="Times New Roman" pitchFamily="18" charset="0"/>
                    <a:cs typeface="Times New Roman" pitchFamily="18" charset="0"/>
                  </a:rPr>
                  <a:t>thì</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hai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vec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tơ</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𝑰𝑨</m:t>
                        </m:r>
                        <m:r>
                          <a:rPr lang="en-US" b="1" i="1">
                            <a:solidFill>
                              <a:prstClr val="black"/>
                            </a:solidFill>
                            <a:latin typeface="Cambria Math" panose="02040503050406030204" pitchFamily="18" charset="0"/>
                          </a:rPr>
                          <m:t> </m:t>
                        </m:r>
                      </m:e>
                    </m:acc>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𝑰𝑩</m:t>
                        </m:r>
                      </m:e>
                    </m:acc>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cùng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độ</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dài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ngược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hướng</a:t>
                </a:r>
                <a:r>
                  <a:rPr lang="en-US" b="1" dirty="0">
                    <a:solidFill>
                      <a:prstClr val="black"/>
                    </a:solidFill>
                    <a:latin typeface="Times New Roman" pitchFamily="18" charset="0"/>
                    <a:cs typeface="Times New Roman" pitchFamily="18" charset="0"/>
                  </a:rPr>
                  <a:t>.</a:t>
                </a:r>
              </a:p>
              <a:p>
                <a:endParaRPr lang="en-US" b="1" dirty="0">
                  <a:solidFill>
                    <a:prstClr val="black"/>
                  </a:solidFill>
                  <a:latin typeface="Times New Roman" pitchFamily="18" charset="0"/>
                  <a:cs typeface="Times New Roman" pitchFamily="18" charset="0"/>
                </a:endParaRPr>
              </a:p>
              <a:p>
                <a:endParaRPr lang="en-US" b="1" dirty="0">
                  <a:solidFill>
                    <a:prstClr val="black"/>
                  </a:solidFill>
                  <a:latin typeface="Times New Roman" pitchFamily="18" charset="0"/>
                  <a:cs typeface="Times New Roman" pitchFamily="18" charset="0"/>
                </a:endParaRPr>
              </a:p>
              <a:p>
                <a:endParaRPr lang="en-US" b="1" dirty="0">
                  <a:solidFill>
                    <a:prstClr val="black"/>
                  </a:solidFill>
                  <a:latin typeface="Times New Roman" pitchFamily="18" charset="0"/>
                  <a:cs typeface="Times New Roman" pitchFamily="18" charset="0"/>
                </a:endParaRPr>
              </a:p>
              <a:p>
                <a:r>
                  <a:rPr lang="en-US" b="1" dirty="0">
                    <a:solidFill>
                      <a:prstClr val="black"/>
                    </a:solidFill>
                    <a:latin typeface="Times New Roman" pitchFamily="18" charset="0"/>
                    <a:cs typeface="Times New Roman" pitchFamily="18" charset="0"/>
                  </a:rPr>
                  <a:t>Do </a:t>
                </a:r>
                <a:r>
                  <a:rPr lang="en-US" b="1" dirty="0" err="1">
                    <a:solidFill>
                      <a:prstClr val="black"/>
                    </a:solidFill>
                    <a:latin typeface="Times New Roman" pitchFamily="18" charset="0"/>
                    <a:cs typeface="Times New Roman" pitchFamily="18" charset="0"/>
                  </a:rPr>
                  <a:t>đó</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𝑰𝑨</m:t>
                        </m:r>
                      </m:e>
                    </m:acc>
                  </m:oMath>
                </a14:m>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𝑰𝑩</m:t>
                        </m:r>
                      </m:e>
                    </m:acc>
                  </m:oMath>
                </a14:m>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đối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nhau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suy</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ra</a:t>
                </a: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r>
                  <a:rPr lang="en-US" b="1" dirty="0" smtClean="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oMath>
                </a14:m>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endParaRPr>
              </a:p>
              <a:p>
                <a:endParaRPr lang="en-US" b="1" dirty="0">
                  <a:solidFill>
                    <a:prstClr val="black"/>
                  </a:solidFill>
                </a:endParaRP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rotWithShape="1">
                <a:blip r:embed="rId4"/>
                <a:stretch>
                  <a:fillRect l="-2260" t="-1761"/>
                </a:stretch>
              </a:blipFill>
              <a:ln>
                <a:solidFill>
                  <a:srgbClr val="00B0F0"/>
                </a:solidFill>
              </a:ln>
            </p:spPr>
            <p:txBody>
              <a:bodyPr/>
              <a:lstStyle/>
              <a:p>
                <a:r>
                  <a:rPr lang="en-US">
                    <a:noFill/>
                  </a:rPr>
                  <a:t> </a:t>
                </a:r>
              </a:p>
            </p:txBody>
          </p:sp>
        </mc:Fallback>
      </mc:AlternateContent>
      <p:pic>
        <p:nvPicPr>
          <p:cNvPr id="10" name="Picture 9">
            <a:extLst>
              <a:ext uri="{FF2B5EF4-FFF2-40B4-BE49-F238E27FC236}">
                <a16:creationId xmlns="" xmlns:a16="http://schemas.microsoft.com/office/drawing/2014/main" id="{F1B34F2D-8FB4-400D-9004-2B0DC6BFA4F1}"/>
              </a:ext>
            </a:extLst>
          </p:cNvPr>
          <p:cNvPicPr/>
          <p:nvPr/>
        </p:nvPicPr>
        <p:blipFill>
          <a:blip r:embed="rId5"/>
          <a:stretch>
            <a:fillRect/>
          </a:stretch>
        </p:blipFill>
        <p:spPr>
          <a:xfrm>
            <a:off x="13563600" y="5486400"/>
            <a:ext cx="8991600" cy="2133600"/>
          </a:xfrm>
          <a:prstGeom prst="rect">
            <a:avLst/>
          </a:prstGeom>
        </p:spPr>
      </p:pic>
      <p:grpSp>
        <p:nvGrpSpPr>
          <p:cNvPr id="6" name="Group 5">
            <a:extLst>
              <a:ext uri="{FF2B5EF4-FFF2-40B4-BE49-F238E27FC236}">
                <a16:creationId xmlns="" xmlns:a16="http://schemas.microsoft.com/office/drawing/2014/main" id="{439786C1-301C-402F-B908-633A570E2C52}"/>
              </a:ext>
            </a:extLst>
          </p:cNvPr>
          <p:cNvGrpSpPr/>
          <p:nvPr/>
        </p:nvGrpSpPr>
        <p:grpSpPr>
          <a:xfrm>
            <a:off x="4648200" y="381000"/>
            <a:ext cx="16791416" cy="1309627"/>
            <a:chOff x="7007312" y="3313402"/>
            <a:chExt cx="16791416" cy="1309627"/>
          </a:xfrm>
        </p:grpSpPr>
        <p:grpSp>
          <p:nvGrpSpPr>
            <p:cNvPr id="8" name="Group 7">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1" name="Picture 10">
                <a:extLst>
                  <a:ext uri="{FF2B5EF4-FFF2-40B4-BE49-F238E27FC236}">
                    <a16:creationId xmlns="" xmlns:a16="http://schemas.microsoft.com/office/drawing/2014/main" id="{E248C2BE-8566-4C92-B9DC-0F7EBDD761BF}"/>
                  </a:ext>
                </a:extLst>
              </p:cNvPr>
              <p:cNvPicPr>
                <a:picLocks noChangeAspect="1"/>
              </p:cNvPicPr>
              <p:nvPr/>
            </p:nvPicPr>
            <p:blipFill>
              <a:blip r:embed="rId6"/>
              <a:stretch>
                <a:fillRect/>
              </a:stretch>
            </p:blipFill>
            <p:spPr>
              <a:xfrm>
                <a:off x="-84747" y="97578"/>
                <a:ext cx="6395438" cy="824094"/>
              </a:xfrm>
              <a:prstGeom prst="rect">
                <a:avLst/>
              </a:prstGeom>
            </p:spPr>
          </p:pic>
          <p:sp>
            <p:nvSpPr>
              <p:cNvPr id="12"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9" name="Picture 8">
              <a:extLst>
                <a:ext uri="{FF2B5EF4-FFF2-40B4-BE49-F238E27FC236}">
                  <a16:creationId xmlns="" xmlns:a16="http://schemas.microsoft.com/office/drawing/2014/main" id="{593D231A-4F31-4CD1-BF95-3B25C6FBCE4B}"/>
                </a:ext>
              </a:extLst>
            </p:cNvPr>
            <p:cNvPicPr>
              <a:picLocks noChangeAspect="1"/>
            </p:cNvPicPr>
            <p:nvPr/>
          </p:nvPicPr>
          <p:blipFill>
            <a:blip r:embed="rId7"/>
            <a:stretch>
              <a:fillRect/>
            </a:stretch>
          </p:blipFill>
          <p:spPr>
            <a:xfrm>
              <a:off x="15925800" y="3313402"/>
              <a:ext cx="7872928" cy="1222516"/>
            </a:xfrm>
            <a:prstGeom prst="rect">
              <a:avLst/>
            </a:prstGeom>
          </p:spPr>
        </p:pic>
      </p:grpSp>
      <p:sp>
        <p:nvSpPr>
          <p:cNvPr id="13" name="TextBox 12">
            <a:extLst>
              <a:ext uri="{FF2B5EF4-FFF2-40B4-BE49-F238E27FC236}">
                <a16:creationId xmlns="" xmlns:a16="http://schemas.microsoft.com/office/drawing/2014/main" id="{EB80CDAB-FCA9-4E95-8F6A-72A9575E1286}"/>
              </a:ext>
            </a:extLst>
          </p:cNvPr>
          <p:cNvSpPr txBox="1"/>
          <p:nvPr/>
        </p:nvSpPr>
        <p:spPr>
          <a:xfrm>
            <a:off x="7071219" y="457200"/>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2140975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up)">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wipe(up)">
                                      <p:cBhvr>
                                        <p:cTn id="5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228600" y="2514600"/>
                <a:ext cx="11963400" cy="1120139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rgbClr val="FF0000"/>
                    </a:solidFill>
                    <a:latin typeface="Times New Roman" pitchFamily="18" charset="0"/>
                    <a:cs typeface="Times New Roman" pitchFamily="18" charset="0"/>
                  </a:rPr>
                  <a:t>Ví</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dụ</a:t>
                </a:r>
                <a:r>
                  <a:rPr lang="en-US" b="1" dirty="0">
                    <a:solidFill>
                      <a:srgbClr val="FF0000"/>
                    </a:solidFill>
                    <a:latin typeface="Times New Roman" pitchFamily="18" charset="0"/>
                    <a:cs typeface="Times New Roman" pitchFamily="18" charset="0"/>
                  </a:rPr>
                  <a:t> 3:</a:t>
                </a:r>
              </a:p>
              <a:p>
                <a:r>
                  <a:rPr lang="en-US" b="1" dirty="0">
                    <a:solidFill>
                      <a:prstClr val="black"/>
                    </a:solidFill>
                    <a:latin typeface="Times New Roman" pitchFamily="18" charset="0"/>
                    <a:cs typeface="Times New Roman" pitchFamily="18" charset="0"/>
                  </a:rPr>
                  <a:t>a) </a:t>
                </a:r>
                <a:r>
                  <a:rPr lang="en-US" b="1" dirty="0" err="1">
                    <a:solidFill>
                      <a:prstClr val="black"/>
                    </a:solidFill>
                    <a:latin typeface="Times New Roman" pitchFamily="18" charset="0"/>
                    <a:cs typeface="Times New Roman" pitchFamily="18" charset="0"/>
                  </a:rPr>
                  <a:t>Chứng</a:t>
                </a:r>
                <a:r>
                  <a:rPr lang="en-US" b="1" dirty="0">
                    <a:solidFill>
                      <a:prstClr val="black"/>
                    </a:solidFill>
                    <a:latin typeface="Times New Roman" pitchFamily="18" charset="0"/>
                    <a:cs typeface="Times New Roman" pitchFamily="18" charset="0"/>
                  </a:rPr>
                  <a:t> minh </a:t>
                </a:r>
                <a:r>
                  <a:rPr lang="en-US" b="1" dirty="0" err="1">
                    <a:solidFill>
                      <a:prstClr val="black"/>
                    </a:solidFill>
                    <a:latin typeface="Times New Roman" pitchFamily="18" charset="0"/>
                    <a:cs typeface="Times New Roman" pitchFamily="18" charset="0"/>
                  </a:rPr>
                  <a:t>rằng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nếu</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𝑰</m:t>
                    </m:r>
                    <m:r>
                      <a:rPr lang="en-US" b="1" i="1" smtClean="0">
                        <a:solidFill>
                          <a:prstClr val="black"/>
                        </a:solidFill>
                        <a:latin typeface="Cambria Math"/>
                      </a:rPr>
                      <m:t> </m:t>
                    </m:r>
                  </m:oMath>
                </a14:m>
                <a:r>
                  <a:rPr lang="en-US" b="1" dirty="0" smtClean="0">
                    <a:solidFill>
                      <a:prstClr val="black"/>
                    </a:solidFill>
                    <a:latin typeface="Times New Roman" pitchFamily="18" charset="0"/>
                    <a:cs typeface="Times New Roman" pitchFamily="18" charset="0"/>
                  </a:rPr>
                  <a:t>là </a:t>
                </a:r>
                <a:r>
                  <a:rPr lang="en-US" b="1" dirty="0" err="1">
                    <a:solidFill>
                      <a:prstClr val="black"/>
                    </a:solidFill>
                    <a:latin typeface="Times New Roman" pitchFamily="18" charset="0"/>
                    <a:cs typeface="Times New Roman" pitchFamily="18" charset="0"/>
                  </a:rPr>
                  <a:t>trung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điểm</a:t>
                </a:r>
                <a:r>
                  <a:rPr lang="en-US" b="1" dirty="0">
                    <a:solidFill>
                      <a:prstClr val="black"/>
                    </a:solidFill>
                    <a:latin typeface="Times New Roman" pitchFamily="18" charset="0"/>
                    <a:cs typeface="Times New Roman" pitchFamily="18" charset="0"/>
                  </a:rPr>
                  <a:t> </a:t>
                </a:r>
                <a:endParaRPr lang="en-US" b="1" dirty="0" smtClean="0">
                  <a:solidFill>
                    <a:prstClr val="black"/>
                  </a:solidFill>
                  <a:latin typeface="Times New Roman" pitchFamily="18" charset="0"/>
                  <a:cs typeface="Times New Roman" pitchFamily="18" charset="0"/>
                </a:endParaRPr>
              </a:p>
              <a:p>
                <a:pPr marL="0" indent="0">
                  <a:buNone/>
                </a:pPr>
                <a:r>
                  <a:rPr lang="en-US" b="1" dirty="0">
                    <a:solidFill>
                      <a:prstClr val="black"/>
                    </a:solidFill>
                    <a:latin typeface="Times New Roman" pitchFamily="18" charset="0"/>
                    <a:cs typeface="Times New Roman" pitchFamily="18" charset="0"/>
                  </a:rPr>
                  <a:t> </a:t>
                </a:r>
                <a:r>
                  <a:rPr lang="en-US" b="1" dirty="0" smtClean="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của</a:t>
                </a:r>
                <a:r>
                  <a:rPr lang="en-US" b="1" dirty="0" smtClean="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𝑨𝑩</m:t>
                    </m:r>
                    <m:r>
                      <a:rPr lang="en-US" b="1" i="1" smtClean="0">
                        <a:solidFill>
                          <a:prstClr val="black"/>
                        </a:solidFill>
                        <a:latin typeface="Cambria Math"/>
                      </a:rPr>
                      <m:t> </m:t>
                    </m:r>
                  </m:oMath>
                </a14:m>
                <a:r>
                  <a:rPr lang="en-US" b="1" dirty="0" err="1">
                    <a:solidFill>
                      <a:prstClr val="black"/>
                    </a:solidFill>
                    <a:latin typeface="Times New Roman" pitchFamily="18" charset="0"/>
                    <a:cs typeface="Times New Roman" pitchFamily="18" charset="0"/>
                  </a:rPr>
                  <a:t>thì</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oMath>
                </a14:m>
                <a:endParaRPr lang="en-US" b="1" dirty="0">
                  <a:solidFill>
                    <a:prstClr val="black"/>
                  </a:solidFill>
                  <a:latin typeface="Times New Roman" pitchFamily="18" charset="0"/>
                  <a:cs typeface="Times New Roman" pitchFamily="18" charset="0"/>
                </a:endParaRPr>
              </a:p>
              <a:p>
                <a:r>
                  <a:rPr lang="en-US" b="1" dirty="0">
                    <a:solidFill>
                      <a:prstClr val="black"/>
                    </a:solidFill>
                    <a:latin typeface="Times New Roman" pitchFamily="18" charset="0"/>
                    <a:cs typeface="Times New Roman" pitchFamily="18" charset="0"/>
                  </a:rPr>
                  <a:t>b) </a:t>
                </a:r>
                <a:r>
                  <a:rPr lang="en-US" b="1" dirty="0" err="1" smtClean="0">
                    <a:solidFill>
                      <a:prstClr val="black"/>
                    </a:solidFill>
                    <a:latin typeface="Times New Roman" pitchFamily="18" charset="0"/>
                    <a:cs typeface="Times New Roman" pitchFamily="18" charset="0"/>
                  </a:rPr>
                  <a:t>Chứng</a:t>
                </a:r>
                <a:r>
                  <a:rPr lang="en-US" b="1" dirty="0" smtClean="0">
                    <a:solidFill>
                      <a:prstClr val="black"/>
                    </a:solidFill>
                    <a:latin typeface="Times New Roman" pitchFamily="18" charset="0"/>
                    <a:cs typeface="Times New Roman" pitchFamily="18" charset="0"/>
                  </a:rPr>
                  <a:t> </a:t>
                </a:r>
                <a:r>
                  <a:rPr lang="en-US" b="1" dirty="0">
                    <a:solidFill>
                      <a:prstClr val="black"/>
                    </a:solidFill>
                    <a:latin typeface="Times New Roman" pitchFamily="18" charset="0"/>
                    <a:cs typeface="Times New Roman" pitchFamily="18" charset="0"/>
                  </a:rPr>
                  <a:t>minh </a:t>
                </a:r>
                <a:r>
                  <a:rPr lang="en-US" b="1" dirty="0" err="1">
                    <a:solidFill>
                      <a:prstClr val="black"/>
                    </a:solidFill>
                    <a:latin typeface="Times New Roman" pitchFamily="18" charset="0"/>
                    <a:cs typeface="Times New Roman" pitchFamily="18" charset="0"/>
                  </a:rPr>
                  <a:t>rằng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nếu</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𝑮</m:t>
                    </m:r>
                  </m:oMath>
                </a14:m>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trọng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tâm</a:t>
                </a:r>
                <a:r>
                  <a:rPr lang="en-US" b="1" dirty="0">
                    <a:solidFill>
                      <a:prstClr val="black"/>
                    </a:solidFill>
                    <a:latin typeface="Times New Roman" pitchFamily="18" charset="0"/>
                    <a:cs typeface="Times New Roman" pitchFamily="18" charset="0"/>
                  </a:rPr>
                  <a:t> </a:t>
                </a:r>
                <a:endParaRPr lang="en-US" b="1" dirty="0" smtClean="0">
                  <a:solidFill>
                    <a:prstClr val="black"/>
                  </a:solidFill>
                  <a:latin typeface="Times New Roman" pitchFamily="18" charset="0"/>
                  <a:cs typeface="Times New Roman" pitchFamily="18" charset="0"/>
                </a:endParaRPr>
              </a:p>
              <a:p>
                <a:pPr marL="0" indent="0">
                  <a:buNone/>
                </a:pPr>
                <a:r>
                  <a:rPr lang="en-US" b="1" dirty="0">
                    <a:solidFill>
                      <a:prstClr val="black"/>
                    </a:solidFill>
                    <a:latin typeface="Times New Roman" pitchFamily="18" charset="0"/>
                    <a:cs typeface="Times New Roman" pitchFamily="18" charset="0"/>
                  </a:rPr>
                  <a:t> </a:t>
                </a:r>
                <a:r>
                  <a:rPr lang="en-US" b="1" dirty="0" smtClean="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của</a:t>
                </a:r>
                <a:r>
                  <a:rPr lang="en-US" b="1" dirty="0" smtClean="0">
                    <a:solidFill>
                      <a:prstClr val="black"/>
                    </a:solidFill>
                    <a:latin typeface="Times New Roman" pitchFamily="18" charset="0"/>
                    <a:cs typeface="Times New Roman" pitchFamily="18" charset="0"/>
                  </a:rPr>
                  <a:t> </a:t>
                </a:r>
                <a:r>
                  <a:rPr lang="en-US" b="1" dirty="0">
                    <a:solidFill>
                      <a:prstClr val="black"/>
                    </a:solidFill>
                    <a:latin typeface="Times New Roman" pitchFamily="18" charset="0"/>
                    <a:cs typeface="Times New Roman" pitchFamily="18" charset="0"/>
                  </a:rPr>
                  <a:t>tam </a:t>
                </a:r>
                <a:r>
                  <a:rPr lang="en-US" b="1" dirty="0" err="1">
                    <a:solidFill>
                      <a:prstClr val="black"/>
                    </a:solidFill>
                    <a:latin typeface="Times New Roman" pitchFamily="18" charset="0"/>
                    <a:cs typeface="Times New Roman" pitchFamily="18" charset="0"/>
                  </a:rPr>
                  <a:t>giác</a:t>
                </a:r>
                <a:r>
                  <a:rPr lang="en-US" b="1" dirty="0">
                    <a:solidFill>
                      <a:prstClr val="black"/>
                    </a:solidFill>
                    <a:latin typeface="Times New Roman" pitchFamily="18" charset="0"/>
                    <a:cs typeface="Times New Roman" pitchFamily="18" charset="0"/>
                  </a:rPr>
                  <a:t> </a:t>
                </a:r>
                <a:r>
                  <a:rPr lang="en-US" b="1" i="1" dirty="0">
                    <a:solidFill>
                      <a:prstClr val="black"/>
                    </a:solidFill>
                    <a:latin typeface="Times New Roman" pitchFamily="18" charset="0"/>
                    <a:cs typeface="Times New Roman" pitchFamily="18" charset="0"/>
                  </a:rPr>
                  <a:t>ABC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thì</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smtClean="0">
                            <a:solidFill>
                              <a:prstClr val="black"/>
                            </a:solidFill>
                            <a:latin typeface="Cambria Math"/>
                          </a:rPr>
                        </m:ctrlPr>
                      </m:accPr>
                      <m:e>
                        <m:r>
                          <a:rPr lang="en-US" b="1" i="1">
                            <a:solidFill>
                              <a:prstClr val="black"/>
                            </a:solidFill>
                            <a:latin typeface="Cambria Math" panose="02040503050406030204" pitchFamily="18" charset="0"/>
                          </a:rPr>
                          <m:t>𝑮𝑨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oMath>
                </a14:m>
                <a:endParaRPr lang="en-US" b="1" dirty="0">
                  <a:solidFill>
                    <a:prstClr val="black"/>
                  </a:solidFill>
                  <a:latin typeface="Times New Roman" pitchFamily="18" charset="0"/>
                  <a:cs typeface="Times New Roman" pitchFamily="18" charset="0"/>
                </a:endParaRPr>
              </a:p>
              <a:p>
                <a:endParaRPr lang="en-US" b="1" dirty="0">
                  <a:solidFill>
                    <a:prstClr val="black"/>
                  </a:solidFill>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228600" y="2514600"/>
                <a:ext cx="11963400" cy="11201399"/>
              </a:xfrm>
              <a:prstGeom prst="rect">
                <a:avLst/>
              </a:prstGeom>
              <a:blipFill rotWithShape="1">
                <a:blip r:embed="rId3"/>
                <a:stretch>
                  <a:fillRect l="-2291" t="-179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2192000" y="2514600"/>
                <a:ext cx="11859491" cy="112014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Lời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giải</a:t>
                </a:r>
                <a:endParaRPr lang="en-US" b="1" dirty="0">
                  <a:solidFill>
                    <a:srgbClr val="FF0000"/>
                  </a:solidFill>
                  <a:latin typeface="Times New Roman" pitchFamily="18" charset="0"/>
                  <a:cs typeface="Times New Roman" pitchFamily="18" charset="0"/>
                </a:endParaRP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b) (H4.16) </a:t>
                </a:r>
                <a:r>
                  <a:rPr lang="en-US" b="1" dirty="0" err="1">
                    <a:solidFill>
                      <a:prstClr val="black"/>
                    </a:solidFill>
                    <a:latin typeface="Times New Roman" pitchFamily="18" charset="0"/>
                    <a:cs typeface="Times New Roman" pitchFamily="18" charset="0"/>
                  </a:rPr>
                  <a:t>Trọng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tâm</a:t>
                </a:r>
                <a:r>
                  <a:rPr lang="en-US" b="1" dirty="0">
                    <a:solidFill>
                      <a:prstClr val="black"/>
                    </a:solidFill>
                    <a:latin typeface="Times New Roman" pitchFamily="18" charset="0"/>
                    <a:cs typeface="Times New Roman" pitchFamily="18" charset="0"/>
                  </a:rPr>
                  <a:t> </a:t>
                </a:r>
                <a:r>
                  <a:rPr lang="en-US" b="1" i="1" dirty="0">
                    <a:solidFill>
                      <a:prstClr val="black"/>
                    </a:solidFill>
                    <a:latin typeface="Times New Roman" pitchFamily="18" charset="0"/>
                    <a:cs typeface="Times New Roman" pitchFamily="18" charset="0"/>
                  </a:rPr>
                  <a:t>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của</a:t>
                </a:r>
                <a:r>
                  <a:rPr lang="en-US" b="1" dirty="0">
                    <a:solidFill>
                      <a:prstClr val="black"/>
                    </a:solidFill>
                    <a:latin typeface="Times New Roman" pitchFamily="18" charset="0"/>
                    <a:cs typeface="Times New Roman" pitchFamily="18" charset="0"/>
                  </a:rPr>
                  <a:t> tam </a:t>
                </a:r>
                <a:r>
                  <a:rPr lang="en-US" b="1" dirty="0" err="1">
                    <a:solidFill>
                      <a:prstClr val="black"/>
                    </a:solidFill>
                    <a:latin typeface="Times New Roman" pitchFamily="18" charset="0"/>
                    <a:cs typeface="Times New Roman" pitchFamily="18" charset="0"/>
                  </a:rPr>
                  <a:t>giác</a:t>
                </a:r>
                <a:r>
                  <a:rPr lang="en-US" b="1" dirty="0">
                    <a:solidFill>
                      <a:prstClr val="black"/>
                    </a:solidFill>
                    <a:latin typeface="Times New Roman" pitchFamily="18" charset="0"/>
                    <a:cs typeface="Times New Roman" pitchFamily="18" charset="0"/>
                  </a:rPr>
                  <a:t> </a:t>
                </a:r>
                <a:r>
                  <a:rPr lang="en-US" b="1" i="1" dirty="0">
                    <a:solidFill>
                      <a:prstClr val="black"/>
                    </a:solidFill>
                    <a:latin typeface="Times New Roman" pitchFamily="18" charset="0"/>
                    <a:cs typeface="Times New Roman" pitchFamily="18" charset="0"/>
                  </a:rPr>
                  <a:t>ABC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thuộc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trung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tuyến</a:t>
                </a:r>
                <a:r>
                  <a:rPr lang="en-US" b="1" dirty="0">
                    <a:solidFill>
                      <a:prstClr val="black"/>
                    </a:solidFill>
                    <a:latin typeface="Times New Roman" pitchFamily="18" charset="0"/>
                    <a:cs typeface="Times New Roman" pitchFamily="18" charset="0"/>
                  </a:rPr>
                  <a:t> </a:t>
                </a:r>
                <a:r>
                  <a:rPr lang="en-US" b="1" i="1" dirty="0">
                    <a:solidFill>
                      <a:prstClr val="black"/>
                    </a:solidFill>
                    <a:latin typeface="Times New Roman" pitchFamily="18" charset="0"/>
                    <a:cs typeface="Times New Roman" pitchFamily="18" charset="0"/>
                  </a:rPr>
                  <a:t>AI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𝑮𝑨</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r>
                      <a:rPr lang="en-US" b="1" i="1">
                        <a:solidFill>
                          <a:prstClr val="black"/>
                        </a:solidFill>
                        <a:latin typeface="Cambria Math" panose="02040503050406030204" pitchFamily="18" charset="0"/>
                      </a:rPr>
                      <m:t>𝑮𝑰</m:t>
                    </m:r>
                  </m:oMath>
                </a14:m>
                <a:r>
                  <a:rPr lang="en-US" b="1" dirty="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Lấy</a:t>
                </a:r>
                <a:r>
                  <a:rPr lang="en-US" b="1" dirty="0" smtClean="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điểm</a:t>
                </a:r>
                <a:r>
                  <a:rPr lang="en-US" b="1" dirty="0" smtClean="0">
                    <a:solidFill>
                      <a:prstClr val="black"/>
                    </a:solidFill>
                    <a:latin typeface="Times New Roman" pitchFamily="18" charset="0"/>
                    <a:cs typeface="Times New Roman" pitchFamily="18" charset="0"/>
                  </a:rPr>
                  <a:t> </a:t>
                </a:r>
                <a:r>
                  <a:rPr lang="en-US" b="1" i="1" dirty="0">
                    <a:solidFill>
                      <a:prstClr val="black"/>
                    </a:solidFill>
                    <a:latin typeface="Times New Roman" pitchFamily="18" charset="0"/>
                    <a:cs typeface="Times New Roman" pitchFamily="18" charset="0"/>
                  </a:rPr>
                  <a:t>D</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đối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xứng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với</a:t>
                </a:r>
                <a:r>
                  <a:rPr lang="en-US" b="1" dirty="0">
                    <a:solidFill>
                      <a:prstClr val="black"/>
                    </a:solidFill>
                    <a:latin typeface="Times New Roman" pitchFamily="18" charset="0"/>
                    <a:cs typeface="Times New Roman" pitchFamily="18" charset="0"/>
                  </a:rPr>
                  <a:t> </a:t>
                </a:r>
                <a:r>
                  <a:rPr lang="en-US" b="1" i="1" dirty="0">
                    <a:solidFill>
                      <a:prstClr val="black"/>
                    </a:solidFill>
                    <a:latin typeface="Times New Roman" pitchFamily="18" charset="0"/>
                    <a:cs typeface="Times New Roman" pitchFamily="18" charset="0"/>
                  </a:rPr>
                  <a:t>G</a:t>
                </a:r>
                <a:r>
                  <a:rPr lang="en-US" b="1" dirty="0">
                    <a:solidFill>
                      <a:prstClr val="black"/>
                    </a:solidFill>
                    <a:latin typeface="Times New Roman" pitchFamily="18" charset="0"/>
                    <a:cs typeface="Times New Roman" pitchFamily="18" charset="0"/>
                  </a:rPr>
                  <a:t> qua I. </a:t>
                </a:r>
              </a:p>
              <a:p>
                <a:r>
                  <a:rPr lang="en-US" b="1" dirty="0" err="1">
                    <a:solidFill>
                      <a:prstClr val="black"/>
                    </a:solidFill>
                    <a:latin typeface="Times New Roman" pitchFamily="18" charset="0"/>
                    <a:cs typeface="Times New Roman" pitchFamily="18" charset="0"/>
                  </a:rPr>
                  <a:t>Khi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đó</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tứ</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giác</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𝑮𝑩𝑫𝑪</m:t>
                    </m:r>
                  </m:oMath>
                </a14:m>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hai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đường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chéo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cắt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nhau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tại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trung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điểm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mỗi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đường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nên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nó</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hành</a:t>
                </a:r>
                <a:r>
                  <a:rPr lang="en-US" b="1" dirty="0">
                    <a:solidFill>
                      <a:prstClr val="black"/>
                    </a:solidFill>
                    <a:latin typeface="Times New Roman" pitchFamily="18" charset="0"/>
                    <a:cs typeface="Times New Roman" pitchFamily="18" charset="0"/>
                  </a:rPr>
                  <a:t>.</a:t>
                </a:r>
              </a:p>
              <a:p>
                <a:r>
                  <a:rPr lang="en-US" b="1" dirty="0">
                    <a:solidFill>
                      <a:prstClr val="black"/>
                    </a:solidFill>
                    <a:latin typeface="Times New Roman" pitchFamily="18" charset="0"/>
                    <a:cs typeface="Times New Roman" pitchFamily="18" charset="0"/>
                  </a:rPr>
                  <a:t>Ta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𝑮𝑨</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r>
                      <a:rPr lang="en-US" b="1" i="1">
                        <a:solidFill>
                          <a:prstClr val="black"/>
                        </a:solidFill>
                        <a:latin typeface="Cambria Math" panose="02040503050406030204" pitchFamily="18" charset="0"/>
                      </a:rPr>
                      <m:t>𝑮𝑰</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𝑮𝑫</m:t>
                    </m:r>
                    <m:r>
                      <a:rPr lang="en-US" b="1" i="1">
                        <a:solidFill>
                          <a:prstClr val="black"/>
                        </a:solidFill>
                        <a:latin typeface="Cambria Math" panose="02040503050406030204" pitchFamily="18" charset="0"/>
                      </a:rPr>
                      <m:t>.</m:t>
                    </m:r>
                  </m:oMath>
                </a14:m>
                <a:endParaRPr lang="en-US" b="1" dirty="0">
                  <a:solidFill>
                    <a:prstClr val="black"/>
                  </a:solidFill>
                  <a:latin typeface="Times New Roman" pitchFamily="18" charset="0"/>
                  <a:cs typeface="Times New Roman" pitchFamily="18" charset="0"/>
                </a:endParaRPr>
              </a:p>
              <a:p>
                <a:r>
                  <a:rPr lang="en-US" b="1" dirty="0" err="1">
                    <a:solidFill>
                      <a:prstClr val="black"/>
                    </a:solidFill>
                    <a:latin typeface="Times New Roman" pitchFamily="18" charset="0"/>
                    <a:cs typeface="Times New Roman" pitchFamily="18" charset="0"/>
                  </a:rPr>
                  <a:t>Hai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vec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tơ</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𝑮𝑨</m:t>
                        </m:r>
                      </m:e>
                    </m:acc>
                  </m:oMath>
                </a14:m>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𝑮𝑫</m:t>
                        </m:r>
                      </m:e>
                    </m:acc>
                  </m:oMath>
                </a14:m>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cùng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độ</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dài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ngược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hướng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nên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chúng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hai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vec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tơ</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đối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nhau</a:t>
                </a:r>
                <a:r>
                  <a:rPr lang="en-US" b="1" dirty="0">
                    <a:solidFill>
                      <a:prstClr val="black"/>
                    </a:solidFill>
                    <a:latin typeface="Times New Roman" pitchFamily="18" charset="0"/>
                    <a:cs typeface="Times New Roman" pitchFamily="18" charset="0"/>
                  </a:rPr>
                  <a:t>, do </a:t>
                </a:r>
                <a:r>
                  <a:rPr lang="en-US" b="1" dirty="0" err="1">
                    <a:solidFill>
                      <a:prstClr val="black"/>
                    </a:solidFill>
                    <a:latin typeface="Times New Roman" pitchFamily="18" charset="0"/>
                    <a:cs typeface="Times New Roman" pitchFamily="18" charset="0"/>
                  </a:rPr>
                  <a:t>đó</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oMath>
                </a14:m>
                <a:endParaRPr lang="en-US" b="1" dirty="0">
                  <a:solidFill>
                    <a:prstClr val="black"/>
                  </a:solidFill>
                  <a:latin typeface="Times New Roman" pitchFamily="18" charset="0"/>
                  <a:cs typeface="Times New Roman" pitchFamily="18" charset="0"/>
                </a:endParaRPr>
              </a:p>
              <a:p>
                <a:r>
                  <a:rPr lang="en-US" b="1" dirty="0" err="1">
                    <a:solidFill>
                      <a:prstClr val="black"/>
                    </a:solidFill>
                    <a:latin typeface="Times New Roman" pitchFamily="18" charset="0"/>
                    <a:cs typeface="Times New Roman" pitchFamily="18" charset="0"/>
                  </a:rPr>
                  <a:t>Trong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hành</a:t>
                </a:r>
                <a:r>
                  <a:rPr lang="en-US" b="1" dirty="0" smtClean="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𝑮𝑩𝑫𝑪</m:t>
                    </m:r>
                  </m:oMath>
                </a14:m>
                <a:r>
                  <a:rPr lang="en-US" b="1" dirty="0">
                    <a:solidFill>
                      <a:prstClr val="black"/>
                    </a:solidFill>
                    <a:latin typeface="Times New Roman" pitchFamily="18" charset="0"/>
                    <a:cs typeface="Times New Roman" pitchFamily="18" charset="0"/>
                  </a:rPr>
                  <a:t>, ta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endParaRPr lang="en-US" b="1" i="1" dirty="0">
                  <a:solidFill>
                    <a:prstClr val="black"/>
                  </a:solidFill>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𝑮𝑫</m:t>
                          </m:r>
                        </m:e>
                      </m:acc>
                      <m:r>
                        <a:rPr lang="en-US" b="1" i="1">
                          <a:solidFill>
                            <a:prstClr val="black"/>
                          </a:solidFill>
                          <a:latin typeface="Cambria Math" panose="02040503050406030204" pitchFamily="18" charset="0"/>
                        </a:rPr>
                        <m:t>.</m:t>
                      </m:r>
                    </m:oMath>
                  </m:oMathPara>
                </a14:m>
                <a:endParaRPr lang="en-US" b="1" dirty="0">
                  <a:solidFill>
                    <a:prstClr val="black"/>
                  </a:solidFill>
                  <a:latin typeface="Times New Roman" pitchFamily="18" charset="0"/>
                  <a:cs typeface="Times New Roman" pitchFamily="18" charset="0"/>
                </a:endParaRPr>
              </a:p>
              <a:p>
                <a:r>
                  <a:rPr lang="en-US" b="1" dirty="0" err="1">
                    <a:solidFill>
                      <a:prstClr val="black"/>
                    </a:solidFill>
                    <a:latin typeface="Times New Roman" pitchFamily="18" charset="0"/>
                    <a:cs typeface="Times New Roman" pitchFamily="18" charset="0"/>
                  </a:rPr>
                  <a:t>Vậy</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𝑮𝑪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oMath>
                </a14:m>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endParaRPr>
              </a:p>
              <a:p>
                <a:pPr marL="0" indent="0">
                  <a:buFont typeface="Arial" panose="020B0604020202020204" pitchFamily="34" charset="0"/>
                  <a:buNone/>
                </a:pPr>
                <a:endParaRPr lang="en-US" b="1" dirty="0">
                  <a:solidFill>
                    <a:prstClr val="black"/>
                  </a:solidFill>
                </a:endParaRP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192000" y="2514600"/>
                <a:ext cx="11859491" cy="11201400"/>
              </a:xfrm>
              <a:prstGeom prst="rect">
                <a:avLst/>
              </a:prstGeom>
              <a:blipFill rotWithShape="1">
                <a:blip r:embed="rId4"/>
                <a:stretch>
                  <a:fillRect l="-2260" t="-1794" r="-514" b="-2556"/>
                </a:stretch>
              </a:blipFill>
              <a:ln>
                <a:solidFill>
                  <a:srgbClr val="00B0F0"/>
                </a:solidFill>
              </a:ln>
            </p:spPr>
            <p:txBody>
              <a:bodyPr/>
              <a:lstStyle/>
              <a:p>
                <a:r>
                  <a:rPr lang="en-US">
                    <a:noFill/>
                  </a:rPr>
                  <a:t> </a:t>
                </a:r>
              </a:p>
            </p:txBody>
          </p:sp>
        </mc:Fallback>
      </mc:AlternateContent>
      <p:pic>
        <p:nvPicPr>
          <p:cNvPr id="6" name="Picture 5">
            <a:extLst>
              <a:ext uri="{FF2B5EF4-FFF2-40B4-BE49-F238E27FC236}">
                <a16:creationId xmlns="" xmlns:a16="http://schemas.microsoft.com/office/drawing/2014/main" id="{60CC2AD0-681A-469F-BB2D-27F04971CDCF}"/>
              </a:ext>
            </a:extLst>
          </p:cNvPr>
          <p:cNvPicPr/>
          <p:nvPr/>
        </p:nvPicPr>
        <p:blipFill rotWithShape="1">
          <a:blip r:embed="rId5"/>
          <a:srcRect l="3389" t="2583" r="4803" b="-1"/>
          <a:stretch/>
        </p:blipFill>
        <p:spPr bwMode="auto">
          <a:xfrm>
            <a:off x="3200400" y="7648974"/>
            <a:ext cx="6000318" cy="5334000"/>
          </a:xfrm>
          <a:prstGeom prst="rect">
            <a:avLst/>
          </a:prstGeom>
          <a:ln>
            <a:noFill/>
          </a:ln>
          <a:extLst>
            <a:ext uri="{53640926-AAD7-44D8-BBD7-CCE9431645EC}">
              <a14:shadowObscured xmlns:a14="http://schemas.microsoft.com/office/drawing/2010/main"/>
            </a:ext>
          </a:extLst>
        </p:spPr>
      </p:pic>
      <p:grpSp>
        <p:nvGrpSpPr>
          <p:cNvPr id="8" name="Group 7">
            <a:extLst>
              <a:ext uri="{FF2B5EF4-FFF2-40B4-BE49-F238E27FC236}">
                <a16:creationId xmlns="" xmlns:a16="http://schemas.microsoft.com/office/drawing/2014/main" id="{439786C1-301C-402F-B908-633A570E2C52}"/>
              </a:ext>
            </a:extLst>
          </p:cNvPr>
          <p:cNvGrpSpPr/>
          <p:nvPr/>
        </p:nvGrpSpPr>
        <p:grpSpPr>
          <a:xfrm>
            <a:off x="4876800" y="533400"/>
            <a:ext cx="16791416" cy="1309627"/>
            <a:chOff x="7007312" y="3313402"/>
            <a:chExt cx="16791416" cy="1309627"/>
          </a:xfrm>
        </p:grpSpPr>
        <p:grpSp>
          <p:nvGrpSpPr>
            <p:cNvPr id="9" name="Group 8">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1" name="Picture 10">
                <a:extLst>
                  <a:ext uri="{FF2B5EF4-FFF2-40B4-BE49-F238E27FC236}">
                    <a16:creationId xmlns="" xmlns:a16="http://schemas.microsoft.com/office/drawing/2014/main" id="{E248C2BE-8566-4C92-B9DC-0F7EBDD761BF}"/>
                  </a:ext>
                </a:extLst>
              </p:cNvPr>
              <p:cNvPicPr>
                <a:picLocks noChangeAspect="1"/>
              </p:cNvPicPr>
              <p:nvPr/>
            </p:nvPicPr>
            <p:blipFill>
              <a:blip r:embed="rId6"/>
              <a:stretch>
                <a:fillRect/>
              </a:stretch>
            </p:blipFill>
            <p:spPr>
              <a:xfrm>
                <a:off x="-84747" y="97578"/>
                <a:ext cx="6395438" cy="824094"/>
              </a:xfrm>
              <a:prstGeom prst="rect">
                <a:avLst/>
              </a:prstGeom>
            </p:spPr>
          </p:pic>
          <p:sp>
            <p:nvSpPr>
              <p:cNvPr id="12"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0" name="Picture 9">
              <a:extLst>
                <a:ext uri="{FF2B5EF4-FFF2-40B4-BE49-F238E27FC236}">
                  <a16:creationId xmlns="" xmlns:a16="http://schemas.microsoft.com/office/drawing/2014/main" id="{593D231A-4F31-4CD1-BF95-3B25C6FBCE4B}"/>
                </a:ext>
              </a:extLst>
            </p:cNvPr>
            <p:cNvPicPr>
              <a:picLocks noChangeAspect="1"/>
            </p:cNvPicPr>
            <p:nvPr/>
          </p:nvPicPr>
          <p:blipFill>
            <a:blip r:embed="rId7"/>
            <a:stretch>
              <a:fillRect/>
            </a:stretch>
          </p:blipFill>
          <p:spPr>
            <a:xfrm>
              <a:off x="15925800" y="3313402"/>
              <a:ext cx="7872928" cy="1222516"/>
            </a:xfrm>
            <a:prstGeom prst="rect">
              <a:avLst/>
            </a:prstGeom>
          </p:spPr>
        </p:pic>
      </p:grpSp>
      <p:sp>
        <p:nvSpPr>
          <p:cNvPr id="13" name="TextBox 12">
            <a:extLst>
              <a:ext uri="{FF2B5EF4-FFF2-40B4-BE49-F238E27FC236}">
                <a16:creationId xmlns="" xmlns:a16="http://schemas.microsoft.com/office/drawing/2014/main" id="{EB80CDAB-FCA9-4E95-8F6A-72A9575E1286}"/>
              </a:ext>
            </a:extLst>
          </p:cNvPr>
          <p:cNvSpPr txBox="1"/>
          <p:nvPr/>
        </p:nvSpPr>
        <p:spPr>
          <a:xfrm>
            <a:off x="7147419" y="457200"/>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28199277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up)">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wipe(up)">
                                      <p:cBhvr>
                                        <p:cTn id="52" dur="5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wipe(up)">
                                      <p:cBhvr>
                                        <p:cTn id="57" dur="500"/>
                                        <p:tgtEl>
                                          <p:spTgt spid="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3" end="3"/>
                                            </p:txEl>
                                          </p:spTgt>
                                        </p:tgtEl>
                                        <p:attrNameLst>
                                          <p:attrName>style.visibility</p:attrName>
                                        </p:attrNameLst>
                                      </p:cBhvr>
                                      <p:to>
                                        <p:strVal val="visible"/>
                                      </p:to>
                                    </p:set>
                                    <p:animEffect transition="in" filter="wipe(up)">
                                      <p:cBhvr>
                                        <p:cTn id="62" dur="500"/>
                                        <p:tgtEl>
                                          <p:spTgt spid="7">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Effect transition="in" filter="wipe(up)">
                                      <p:cBhvr>
                                        <p:cTn id="67" dur="500"/>
                                        <p:tgtEl>
                                          <p:spTgt spid="7">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up)">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up)">
                                      <p:cBhvr>
                                        <p:cTn id="77" dur="500"/>
                                        <p:tgtEl>
                                          <p:spTgt spid="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up)">
                                      <p:cBhvr>
                                        <p:cTn id="8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457200" y="1755917"/>
                <a:ext cx="9601199" cy="11045683"/>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rgbClr val="FF0000"/>
                    </a:solidFill>
                    <a:latin typeface="Times New Roman" pitchFamily="18" charset="0"/>
                    <a:cs typeface="Times New Roman" pitchFamily="18" charset="0"/>
                  </a:rPr>
                  <a:t>Luyện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tập</a:t>
                </a:r>
                <a:r>
                  <a:rPr lang="en-US" b="1" dirty="0">
                    <a:solidFill>
                      <a:srgbClr val="FF0000"/>
                    </a:solidFill>
                    <a:latin typeface="Times New Roman" pitchFamily="18" charset="0"/>
                    <a:cs typeface="Times New Roman" pitchFamily="18" charset="0"/>
                  </a:rPr>
                  <a:t> 2.</a:t>
                </a:r>
              </a:p>
              <a:p>
                <a:pPr marL="0" indent="0">
                  <a:lnSpc>
                    <a:spcPct val="150000"/>
                  </a:lnSpc>
                  <a:buFont typeface="Arial" panose="020B0604020202020204" pitchFamily="34" charset="0"/>
                  <a:buNone/>
                </a:pPr>
                <a:r>
                  <a:rPr lang="en-US" b="1" dirty="0">
                    <a:solidFill>
                      <a:prstClr val="black"/>
                    </a:solidFill>
                    <a:latin typeface="Times New Roman" pitchFamily="18" charset="0"/>
                    <a:cs typeface="Times New Roman" pitchFamily="18" charset="0"/>
                  </a:rPr>
                  <a:t>Cho </a:t>
                </a:r>
                <a:r>
                  <a:rPr lang="en-US" b="1" dirty="0" err="1">
                    <a:solidFill>
                      <a:prstClr val="black"/>
                    </a:solidFill>
                    <a:latin typeface="Times New Roman" pitchFamily="18" charset="0"/>
                    <a:cs typeface="Times New Roman" pitchFamily="18" charset="0"/>
                  </a:rPr>
                  <a:t>tứ</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giác</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𝑨𝑩𝑪𝑫</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Gọi</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𝑴</m:t>
                    </m:r>
                  </m:oMath>
                </a14:m>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𝑵</m:t>
                    </m:r>
                  </m:oMath>
                </a14:m>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lần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lượt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trung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điểm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của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các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cạnh</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𝑨𝑩</m:t>
                    </m:r>
                  </m:oMath>
                </a14:m>
                <a:r>
                  <a:rPr lang="en-US" b="1" dirty="0">
                    <a:solidFill>
                      <a:prstClr val="black"/>
                    </a:solidFill>
                    <a:latin typeface="Times New Roman" pitchFamily="18" charset="0"/>
                    <a:cs typeface="Times New Roman" pitchFamily="18" charset="0"/>
                  </a:rPr>
                  <a:t>,</a:t>
                </a:r>
                <a14:m>
                  <m:oMath xmlns:m="http://schemas.openxmlformats.org/officeDocument/2006/math">
                    <m:r>
                      <a:rPr lang="en-US" b="1" i="0" smtClean="0">
                        <a:solidFill>
                          <a:prstClr val="black"/>
                        </a:solidFill>
                        <a:latin typeface="Cambria Math"/>
                      </a:rPr>
                      <m:t>   </m:t>
                    </m:r>
                    <m:r>
                      <a:rPr lang="en-US" b="1" i="1">
                        <a:solidFill>
                          <a:prstClr val="black"/>
                        </a:solidFill>
                        <a:latin typeface="Cambria Math" panose="02040503050406030204" pitchFamily="18" charset="0"/>
                      </a:rPr>
                      <m:t>𝑪𝑫</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r>
                  <a:rPr lang="en-US" b="1" i="1" dirty="0">
                    <a:solidFill>
                      <a:prstClr val="black"/>
                    </a:solidFill>
                    <a:latin typeface="Times New Roman" pitchFamily="18" charset="0"/>
                    <a:cs typeface="Times New Roman" pitchFamily="18" charset="0"/>
                  </a:rPr>
                  <a:t>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trung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điểm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của</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𝑴𝑵</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Chứng</a:t>
                </a:r>
                <a:r>
                  <a:rPr lang="en-US" b="1" dirty="0">
                    <a:solidFill>
                      <a:prstClr val="black"/>
                    </a:solidFill>
                    <a:latin typeface="Times New Roman" pitchFamily="18" charset="0"/>
                    <a:cs typeface="Times New Roman" pitchFamily="18" charset="0"/>
                  </a:rPr>
                  <a:t> minh </a:t>
                </a:r>
                <a:r>
                  <a:rPr lang="en-US" b="1" dirty="0" err="1">
                    <a:solidFill>
                      <a:prstClr val="black"/>
                    </a:solidFill>
                    <a:latin typeface="Times New Roman" pitchFamily="18" charset="0"/>
                    <a:cs typeface="Times New Roman" pitchFamily="18" charset="0"/>
                  </a:rPr>
                  <a:t>rằng</a:t>
                </a:r>
                <a:r>
                  <a:rPr lang="en-US" b="1" dirty="0">
                    <a:solidFill>
                      <a:prstClr val="black"/>
                    </a:solidFill>
                    <a:latin typeface="Times New Roman" pitchFamily="18" charset="0"/>
                    <a:cs typeface="Times New Roman" pitchFamily="18" charset="0"/>
                  </a:rPr>
                  <a:t> </a:t>
                </a:r>
              </a:p>
              <a:p>
                <a:pPr marL="0" indent="0">
                  <a:lnSpc>
                    <a:spcPct val="150000"/>
                  </a:lnSpc>
                  <a:buFont typeface="Arial" panose="020B0604020202020204" pitchFamily="34" charset="0"/>
                  <a:buNone/>
                </a:pPr>
                <a14:m>
                  <m:oMathPara xmlns:m="http://schemas.openxmlformats.org/officeDocument/2006/math">
                    <m:oMathParaPr>
                      <m:jc m:val="centerGroup"/>
                    </m:oMathParaPr>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oMath>
                  </m:oMathPara>
                </a14:m>
                <a:endParaRPr lang="en-US" b="1" dirty="0">
                  <a:solidFill>
                    <a:prstClr val="black"/>
                  </a:solidFill>
                  <a:latin typeface="Times New Roman" pitchFamily="18" charset="0"/>
                  <a:cs typeface="Times New Roman" pitchFamily="18" charset="0"/>
                </a:endParaRPr>
              </a:p>
              <a:p>
                <a:pPr marL="0" indent="0">
                  <a:lnSpc>
                    <a:spcPct val="150000"/>
                  </a:lnSpc>
                  <a:buFont typeface="Arial" panose="020B0604020202020204" pitchFamily="34" charset="0"/>
                  <a:buNone/>
                </a:pPr>
                <a:endParaRPr lang="en-US" b="1" dirty="0">
                  <a:solidFill>
                    <a:prstClr val="black"/>
                  </a:solidFill>
                </a:endParaRPr>
              </a:p>
              <a:p>
                <a:endParaRPr lang="en-US" b="1" dirty="0">
                  <a:solidFill>
                    <a:prstClr val="black"/>
                  </a:solidFill>
                </a:endParaRPr>
              </a:p>
            </p:txBody>
          </p:sp>
        </mc:Choice>
        <mc:Fallback>
          <p:sp>
            <p:nvSpPr>
              <p:cNvPr id="99" name="Content Placeholder 2">
                <a:extLst>
                  <a:ext uri="{FF2B5EF4-FFF2-40B4-BE49-F238E27FC236}">
                    <a16:creationId xmlns="" xmlns:a16="http://schemas.microsoft.com/office/drawing/2014/main"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457200" y="1755917"/>
                <a:ext cx="9601199" cy="11045683"/>
              </a:xfrm>
              <a:prstGeom prst="rect">
                <a:avLst/>
              </a:prstGeom>
              <a:blipFill rotWithShape="1">
                <a:blip r:embed="rId3"/>
                <a:stretch>
                  <a:fillRect l="-2790" t="-1819" r="-4122"/>
                </a:stretch>
              </a:blipFill>
              <a:ln>
                <a:solidFill>
                  <a:srgbClr val="00B0F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0058400" y="1755916"/>
                <a:ext cx="14325600" cy="11045684"/>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rgbClr val="FF0000"/>
                    </a:solidFill>
                    <a:latin typeface="Times New Roman" pitchFamily="18" charset="0"/>
                    <a:cs typeface="Times New Roman" pitchFamily="18" charset="0"/>
                  </a:rPr>
                  <a:t>Lời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giải</a:t>
                </a:r>
                <a:endParaRPr lang="en-US" b="1" dirty="0">
                  <a:solidFill>
                    <a:srgbClr val="FF0000"/>
                  </a:solidFill>
                  <a:latin typeface="Times New Roman" pitchFamily="18" charset="0"/>
                  <a:cs typeface="Times New Roman" pitchFamily="18" charset="0"/>
                </a:endParaRPr>
              </a:p>
              <a:p>
                <a:pPr>
                  <a:lnSpc>
                    <a:spcPct val="150000"/>
                  </a:lnSpc>
                </a:pPr>
                <a:r>
                  <a:rPr lang="en-US" b="1" dirty="0">
                    <a:solidFill>
                      <a:prstClr val="black"/>
                    </a:solidFill>
                    <a:latin typeface="Times New Roman" pitchFamily="18" charset="0"/>
                    <a:cs typeface="Times New Roman" pitchFamily="18" charset="0"/>
                  </a:rPr>
                  <a:t>Ta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𝑶𝑫</m:t>
                        </m:r>
                      </m:e>
                    </m:acc>
                  </m:oMath>
                </a14:m>
                <a:r>
                  <a:rPr lang="en-US" b="1" i="1" dirty="0" smtClean="0">
                    <a:solidFill>
                      <a:prstClr val="black"/>
                    </a:solidFill>
                    <a:latin typeface="Times New Roman" pitchFamily="18" charset="0"/>
                    <a:cs typeface="Times New Roman" pitchFamily="18" charset="0"/>
                  </a:rPr>
                  <a:t> </a:t>
                </a:r>
                <a14:m>
                  <m:oMath xmlns:m="http://schemas.openxmlformats.org/officeDocument/2006/math">
                    <m:r>
                      <a:rPr lang="en-US" b="1" i="1" smtClean="0">
                        <a:solidFill>
                          <a:prstClr val="black"/>
                        </a:solidFill>
                        <a:latin typeface="Cambria Math"/>
                      </a:rPr>
                      <m:t> </m:t>
                    </m:r>
                    <m:r>
                      <a:rPr lang="en-US" b="1" i="1">
                        <a:solidFill>
                          <a:prstClr val="black"/>
                        </a:solidFill>
                        <a:latin typeface="Cambria Math" panose="02040503050406030204" pitchFamily="18" charset="0"/>
                      </a:rPr>
                      <m:t>=</m:t>
                    </m:r>
                    <m:r>
                      <a:rPr lang="en-US" b="1" i="1" smtClean="0">
                        <a:solidFill>
                          <a:prstClr val="black"/>
                        </a:solidFill>
                        <a:latin typeface="Cambria Math"/>
                      </a:rPr>
                      <m:t> </m:t>
                    </m:r>
                  </m:oMath>
                </a14:m>
                <a:endParaRPr lang="en-US" b="1" i="1" dirty="0" smtClean="0">
                  <a:solidFill>
                    <a:prstClr val="black"/>
                  </a:solidFill>
                  <a:latin typeface="Cambria Math"/>
                </a:endParaRPr>
              </a:p>
              <a:p>
                <a:pPr>
                  <a:lnSpc>
                    <a:spcPct val="150000"/>
                  </a:lnSpc>
                </a:pP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𝑶𝑵</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𝑵𝑪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𝑶𝑵</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𝑵𝑫</m:t>
                        </m:r>
                      </m:e>
                    </m:acc>
                  </m:oMath>
                </a14:m>
                <a:endParaRPr lang="en-US" b="1" dirty="0">
                  <a:solidFill>
                    <a:prstClr val="black"/>
                  </a:solidFill>
                  <a:latin typeface="Times New Roman" pitchFamily="18" charset="0"/>
                  <a:cs typeface="Times New Roman" pitchFamily="18" charset="0"/>
                </a:endParaRPr>
              </a:p>
              <a:p>
                <a:pPr marL="0" indent="0">
                  <a:lnSpc>
                    <a:spcPct val="150000"/>
                  </a:lnSpc>
                  <a:buFont typeface="Arial" panose="020B0604020202020204" pitchFamily="34" charset="0"/>
                  <a:buNone/>
                </a:pP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m:t>
                    </m:r>
                    <m:d>
                      <m:dPr>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𝑶𝑵</m:t>
                            </m:r>
                          </m:e>
                        </m:acc>
                      </m:e>
                    </m:d>
                    <m:r>
                      <a:rPr lang="en-US" b="1" i="1">
                        <a:solidFill>
                          <a:prstClr val="black"/>
                        </a:solidFill>
                        <a:latin typeface="Cambria Math" panose="02040503050406030204" pitchFamily="18" charset="0"/>
                      </a:rPr>
                      <m:t>+</m:t>
                    </m:r>
                    <m:d>
                      <m:dPr>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𝑴𝑩</m:t>
                            </m:r>
                          </m:e>
                        </m:acc>
                      </m:e>
                    </m:d>
                    <m:r>
                      <a:rPr lang="en-US" b="1" i="1">
                        <a:solidFill>
                          <a:prstClr val="black"/>
                        </a:solidFill>
                        <a:latin typeface="Cambria Math" panose="02040503050406030204" pitchFamily="18" charset="0"/>
                      </a:rPr>
                      <m:t>+</m:t>
                    </m:r>
                    <m:d>
                      <m:dPr>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𝑶𝑵</m:t>
                            </m:r>
                          </m:e>
                        </m:acc>
                      </m:e>
                    </m:d>
                    <m:r>
                      <a:rPr lang="en-US" b="1" i="1">
                        <a:solidFill>
                          <a:prstClr val="black"/>
                        </a:solidFill>
                        <a:latin typeface="Cambria Math" panose="02040503050406030204" pitchFamily="18" charset="0"/>
                      </a:rPr>
                      <m:t>+</m:t>
                    </m:r>
                    <m:d>
                      <m:dPr>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𝑵𝑪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𝑵𝑫</m:t>
                            </m:r>
                          </m:e>
                        </m:acc>
                      </m:e>
                    </m:d>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oMath>
                </a14:m>
                <a:r>
                  <a:rPr lang="en-US"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endParaRPr>
              </a:p>
            </p:txBody>
          </p:sp>
        </mc:Choice>
        <mc:Fallback>
          <p:sp>
            <p:nvSpPr>
              <p:cNvPr id="7" name="Content Placeholder 2">
                <a:extLst>
                  <a:ext uri="{FF2B5EF4-FFF2-40B4-BE49-F238E27FC236}">
                    <a16:creationId xmlns="" xmlns:a16="http://schemas.microsoft.com/office/drawing/2014/main"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0058400" y="1755916"/>
                <a:ext cx="14325600" cy="11045684"/>
              </a:xfrm>
              <a:prstGeom prst="rect">
                <a:avLst/>
              </a:prstGeom>
              <a:blipFill rotWithShape="1">
                <a:blip r:embed="rId4"/>
                <a:stretch>
                  <a:fillRect l="-1871" t="-1819"/>
                </a:stretch>
              </a:blipFill>
              <a:ln>
                <a:solidFill>
                  <a:srgbClr val="00B0F0"/>
                </a:solidFill>
              </a:ln>
            </p:spPr>
            <p:txBody>
              <a:bodyPr/>
              <a:lstStyle/>
              <a:p>
                <a:r>
                  <a:rPr lang="en-US">
                    <a:noFill/>
                  </a:rPr>
                  <a:t> </a:t>
                </a:r>
              </a:p>
            </p:txBody>
          </p:sp>
        </mc:Fallback>
      </mc:AlternateContent>
      <p:grpSp>
        <p:nvGrpSpPr>
          <p:cNvPr id="5" name="Group 4">
            <a:extLst>
              <a:ext uri="{FF2B5EF4-FFF2-40B4-BE49-F238E27FC236}">
                <a16:creationId xmlns="" xmlns:a16="http://schemas.microsoft.com/office/drawing/2014/main" id="{439786C1-301C-402F-B908-633A570E2C52}"/>
              </a:ext>
            </a:extLst>
          </p:cNvPr>
          <p:cNvGrpSpPr/>
          <p:nvPr/>
        </p:nvGrpSpPr>
        <p:grpSpPr>
          <a:xfrm>
            <a:off x="5105400" y="533400"/>
            <a:ext cx="16791416" cy="1309627"/>
            <a:chOff x="7007312" y="3313402"/>
            <a:chExt cx="16791416" cy="1309627"/>
          </a:xfrm>
        </p:grpSpPr>
        <p:grpSp>
          <p:nvGrpSpPr>
            <p:cNvPr id="6" name="Group 5">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9" name="Picture 8">
                <a:extLst>
                  <a:ext uri="{FF2B5EF4-FFF2-40B4-BE49-F238E27FC236}">
                    <a16:creationId xmlns="" xmlns:a16="http://schemas.microsoft.com/office/drawing/2014/main" id="{E248C2BE-8566-4C92-B9DC-0F7EBDD761BF}"/>
                  </a:ext>
                </a:extLst>
              </p:cNvPr>
              <p:cNvPicPr>
                <a:picLocks noChangeAspect="1"/>
              </p:cNvPicPr>
              <p:nvPr/>
            </p:nvPicPr>
            <p:blipFill>
              <a:blip r:embed="rId5"/>
              <a:stretch>
                <a:fillRect/>
              </a:stretch>
            </p:blipFill>
            <p:spPr>
              <a:xfrm>
                <a:off x="-84747" y="97578"/>
                <a:ext cx="6395438" cy="824094"/>
              </a:xfrm>
              <a:prstGeom prst="rect">
                <a:avLst/>
              </a:prstGeom>
            </p:spPr>
          </p:pic>
          <p:sp>
            <p:nvSpPr>
              <p:cNvPr id="10"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8" name="Picture 7">
              <a:extLst>
                <a:ext uri="{FF2B5EF4-FFF2-40B4-BE49-F238E27FC236}">
                  <a16:creationId xmlns="" xmlns:a16="http://schemas.microsoft.com/office/drawing/2014/main" id="{593D231A-4F31-4CD1-BF95-3B25C6FBCE4B}"/>
                </a:ext>
              </a:extLst>
            </p:cNvPr>
            <p:cNvPicPr>
              <a:picLocks noChangeAspect="1"/>
            </p:cNvPicPr>
            <p:nvPr/>
          </p:nvPicPr>
          <p:blipFill>
            <a:blip r:embed="rId6"/>
            <a:stretch>
              <a:fillRect/>
            </a:stretch>
          </p:blipFill>
          <p:spPr>
            <a:xfrm>
              <a:off x="15925800" y="3313402"/>
              <a:ext cx="7872928" cy="1222516"/>
            </a:xfrm>
            <a:prstGeom prst="rect">
              <a:avLst/>
            </a:prstGeom>
          </p:spPr>
        </p:pic>
      </p:grpSp>
      <p:sp>
        <p:nvSpPr>
          <p:cNvPr id="11" name="TextBox 10">
            <a:extLst>
              <a:ext uri="{FF2B5EF4-FFF2-40B4-BE49-F238E27FC236}">
                <a16:creationId xmlns="" xmlns:a16="http://schemas.microsoft.com/office/drawing/2014/main" id="{EB80CDAB-FCA9-4E95-8F6A-72A9575E1286}"/>
              </a:ext>
            </a:extLst>
          </p:cNvPr>
          <p:cNvSpPr txBox="1"/>
          <p:nvPr/>
        </p:nvSpPr>
        <p:spPr>
          <a:xfrm>
            <a:off x="7376019" y="609600"/>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8951961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up)">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wipe(up)">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wipe(up)">
                                      <p:cBhvr>
                                        <p:cTn id="4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 xmlns:a16="http://schemas.microsoft.com/office/drawing/2014/main" id="{D87ADF89-46F9-4713-9744-A644701231B8}"/>
              </a:ext>
            </a:extLst>
          </p:cNvPr>
          <p:cNvSpPr txBox="1">
            <a:spLocks/>
          </p:cNvSpPr>
          <p:nvPr/>
        </p:nvSpPr>
        <p:spPr>
          <a:xfrm>
            <a:off x="408709" y="685800"/>
            <a:ext cx="23531945" cy="1854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dirty="0" err="1">
                <a:solidFill>
                  <a:srgbClr val="FF0000"/>
                </a:solidFill>
                <a:latin typeface="Times New Roman" pitchFamily="18" charset="0"/>
                <a:cs typeface="Times New Roman" pitchFamily="18" charset="0"/>
              </a:rPr>
              <a:t>Chú</a:t>
            </a:r>
            <a:r>
              <a:rPr lang="en-US" sz="4800" b="1" dirty="0">
                <a:solidFill>
                  <a:srgbClr val="FF0000"/>
                </a:solidFill>
                <a:latin typeface="Times New Roman" pitchFamily="18" charset="0"/>
                <a:cs typeface="Times New Roman" pitchFamily="18" charset="0"/>
              </a:rPr>
              <a:t> ý: </a:t>
            </a:r>
          </a:p>
          <a:p>
            <a:r>
              <a:rPr lang="en-US" sz="4800" b="1" dirty="0" err="1">
                <a:solidFill>
                  <a:prstClr val="black"/>
                </a:solidFill>
                <a:latin typeface="Times New Roman" pitchFamily="18" charset="0"/>
                <a:cs typeface="Times New Roman" pitchFamily="18" charset="0"/>
              </a:rPr>
              <a:t>Phép</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cộng</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vec</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tơ</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tương</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ứng</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với</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các</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quy</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tắc</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tổng</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hợp</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lực</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tổng</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hợp</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vận</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tốc</a:t>
            </a:r>
            <a:r>
              <a:rPr lang="en-US" sz="4800" b="1" dirty="0">
                <a:solidFill>
                  <a:prstClr val="black"/>
                </a:solidFill>
                <a:latin typeface="Times New Roman" pitchFamily="18" charset="0"/>
                <a:cs typeface="Times New Roman" pitchFamily="18" charset="0"/>
              </a:rPr>
              <a:t>.</a:t>
            </a:r>
          </a:p>
        </p:txBody>
      </p:sp>
      <mc:AlternateContent xmlns:mc="http://schemas.openxmlformats.org/markup-compatibility/2006">
        <mc:Choice xmlns:a14="http://schemas.microsoft.com/office/drawing/2010/main"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408709" y="2540000"/>
                <a:ext cx="13612090" cy="108791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pPr>
                <a:r>
                  <a:rPr lang="en-US" b="1" dirty="0" smtClean="0">
                    <a:solidFill>
                      <a:prstClr val="black"/>
                    </a:solidFill>
                    <a:latin typeface="Times New Roman" pitchFamily="18" charset="0"/>
                    <a:cs typeface="Times New Roman" pitchFamily="18" charset="0"/>
                  </a:rPr>
                  <a:t>Nếu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hai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lực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cùng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tác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động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chất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điểm</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m:t>
                    </m:r>
                  </m:oMath>
                </a14:m>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được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biểu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diễn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bởi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các</a:t>
                </a:r>
                <a:r>
                  <a:rPr lang="en-US" b="1" dirty="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vectơ</a:t>
                </a:r>
                <a:r>
                  <a:rPr lang="en-US" b="1" dirty="0" smtClean="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𝒖</m:t>
                            </m:r>
                          </m:e>
                          <m:sub>
                            <m:r>
                              <a:rPr lang="en-US" b="1" i="1">
                                <a:solidFill>
                                  <a:prstClr val="black"/>
                                </a:solidFill>
                                <a:latin typeface="Cambria Math" panose="02040503050406030204" pitchFamily="18" charset="0"/>
                              </a:rPr>
                              <m:t>𝟏</m:t>
                            </m:r>
                          </m:sub>
                        </m:sSub>
                      </m:e>
                    </m:acc>
                  </m:oMath>
                </a14:m>
                <a:r>
                  <a:rPr lang="en-US" b="1" dirty="0">
                    <a:solidFill>
                      <a:prstClr val="black"/>
                    </a:solidFill>
                    <a:latin typeface="Times New Roman" pitchFamily="18" charset="0"/>
                    <a:cs typeface="Times New Roman" pitchFamily="18" charset="0"/>
                  </a:rPr>
                  <a:t>,</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smtClean="0">
                                <a:solidFill>
                                  <a:prstClr val="black"/>
                                </a:solidFill>
                                <a:latin typeface="Cambria Math"/>
                              </a:rPr>
                              <m:t> </m:t>
                            </m:r>
                            <m:r>
                              <a:rPr lang="en-US" b="1" i="1">
                                <a:solidFill>
                                  <a:prstClr val="black"/>
                                </a:solidFill>
                                <a:latin typeface="Cambria Math" panose="02040503050406030204" pitchFamily="18" charset="0"/>
                              </a:rPr>
                              <m:t>𝒖</m:t>
                            </m:r>
                          </m:e>
                          <m:sub>
                            <m:r>
                              <a:rPr lang="en-US" b="1" i="1">
                                <a:solidFill>
                                  <a:prstClr val="black"/>
                                </a:solidFill>
                                <a:latin typeface="Cambria Math" panose="02040503050406030204" pitchFamily="18" charset="0"/>
                              </a:rPr>
                              <m:t>𝟐</m:t>
                            </m:r>
                          </m:sub>
                        </m:sSub>
                      </m:e>
                    </m:acc>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thì</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hợp</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lực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tác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dộng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vào</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m:t>
                    </m:r>
                    <m:r>
                      <a:rPr lang="en-US" b="1" i="1" smtClean="0">
                        <a:solidFill>
                          <a:prstClr val="black"/>
                        </a:solidFill>
                        <a:latin typeface="Cambria Math"/>
                      </a:rPr>
                      <m:t> </m:t>
                    </m:r>
                  </m:oMath>
                </a14:m>
                <a:r>
                  <a:rPr lang="en-US" b="1" dirty="0" err="1">
                    <a:solidFill>
                      <a:prstClr val="black"/>
                    </a:solidFill>
                    <a:latin typeface="Times New Roman" pitchFamily="18" charset="0"/>
                    <a:cs typeface="Times New Roman" pitchFamily="18" charset="0"/>
                  </a:rPr>
                  <a:t>được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biễu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diễn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bởi</a:t>
                </a:r>
                <a:r>
                  <a:rPr lang="en-US" b="1" dirty="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vectơ</a:t>
                </a:r>
                <a:r>
                  <a:rPr lang="en-US" b="1" dirty="0" smtClean="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𝒖</m:t>
                            </m:r>
                          </m:e>
                          <m:sub>
                            <m:r>
                              <a:rPr lang="en-US" b="1" i="1">
                                <a:solidFill>
                                  <a:prstClr val="black"/>
                                </a:solidFill>
                                <a:latin typeface="Cambria Math" panose="02040503050406030204" pitchFamily="18" charset="0"/>
                              </a:rPr>
                              <m:t>𝟏</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𝒖</m:t>
                            </m:r>
                          </m:e>
                          <m:sub>
                            <m:r>
                              <a:rPr lang="en-US" b="1" i="1">
                                <a:solidFill>
                                  <a:prstClr val="black"/>
                                </a:solidFill>
                                <a:latin typeface="Cambria Math" panose="02040503050406030204" pitchFamily="18" charset="0"/>
                              </a:rPr>
                              <m:t>𝟐</m:t>
                            </m:r>
                          </m:sub>
                        </m:sSub>
                      </m:e>
                    </m:acc>
                  </m:oMath>
                </a14:m>
                <a:r>
                  <a:rPr lang="en-US" b="1" dirty="0">
                    <a:solidFill>
                      <a:prstClr val="black"/>
                    </a:solidFill>
                    <a:latin typeface="Times New Roman" pitchFamily="18" charset="0"/>
                    <a:cs typeface="Times New Roman" pitchFamily="18" charset="0"/>
                  </a:rPr>
                  <a:t>.</a:t>
                </a:r>
              </a:p>
              <a:p>
                <a:pPr>
                  <a:lnSpc>
                    <a:spcPct val="150000"/>
                  </a:lnSpc>
                </a:pPr>
                <a:r>
                  <a:rPr lang="en-US" b="1" dirty="0" err="1">
                    <a:solidFill>
                      <a:prstClr val="black"/>
                    </a:solidFill>
                    <a:latin typeface="Times New Roman" pitchFamily="18" charset="0"/>
                    <a:cs typeface="Times New Roman" pitchFamily="18" charset="0"/>
                  </a:rPr>
                  <a:t>Nếu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một</a:t>
                </a:r>
                <a:r>
                  <a:rPr lang="en-US" b="1" dirty="0">
                    <a:solidFill>
                      <a:prstClr val="black"/>
                    </a:solidFill>
                    <a:latin typeface="Times New Roman" pitchFamily="18" charset="0"/>
                    <a:cs typeface="Times New Roman" pitchFamily="18" charset="0"/>
                  </a:rPr>
                  <a:t> con </a:t>
                </a:r>
                <a:r>
                  <a:rPr lang="en-US" b="1" dirty="0" err="1">
                    <a:solidFill>
                      <a:prstClr val="black"/>
                    </a:solidFill>
                    <a:latin typeface="Times New Roman" pitchFamily="18" charset="0"/>
                    <a:cs typeface="Times New Roman" pitchFamily="18" charset="0"/>
                  </a:rPr>
                  <a:t>thuyền</a:t>
                </a:r>
                <a:r>
                  <a:rPr lang="en-US" b="1" dirty="0">
                    <a:solidFill>
                      <a:prstClr val="black"/>
                    </a:solidFill>
                    <a:latin typeface="Times New Roman" pitchFamily="18" charset="0"/>
                    <a:cs typeface="Times New Roman" pitchFamily="18" charset="0"/>
                  </a:rPr>
                  <a:t> di </a:t>
                </a:r>
                <a:r>
                  <a:rPr lang="en-US" b="1" dirty="0" err="1">
                    <a:solidFill>
                      <a:prstClr val="black"/>
                    </a:solidFill>
                    <a:latin typeface="Times New Roman" pitchFamily="18" charset="0"/>
                    <a:cs typeface="Times New Roman" pitchFamily="18" charset="0"/>
                  </a:rPr>
                  <a:t>chuyển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trên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sông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với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vận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tốc</a:t>
                </a:r>
                <a:r>
                  <a:rPr lang="en-US" b="1" dirty="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riêng</a:t>
                </a:r>
                <a:r>
                  <a:rPr lang="en-US" b="1" dirty="0" smtClean="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vận</a:t>
                </a:r>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tốc</a:t>
                </a:r>
                <a:r>
                  <a:rPr lang="en-US" b="1" dirty="0">
                    <a:solidFill>
                      <a:prstClr val="black"/>
                    </a:solidFill>
                    <a:latin typeface="Times New Roman" pitchFamily="18" charset="0"/>
                    <a:cs typeface="Times New Roman" pitchFamily="18" charset="0"/>
                  </a:rPr>
                  <a:t> so </a:t>
                </a:r>
                <a:r>
                  <a:rPr lang="en-US" b="1" dirty="0" err="1">
                    <a:solidFill>
                      <a:prstClr val="black"/>
                    </a:solidFill>
                    <a:latin typeface="Times New Roman" pitchFamily="18" charset="0"/>
                    <a:cs typeface="Times New Roman" pitchFamily="18" charset="0"/>
                  </a:rPr>
                  <a:t>với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dòng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nước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được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biễu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diễn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bởi</a:t>
                </a:r>
                <a:r>
                  <a:rPr lang="en-US" b="1" dirty="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vectơ</a:t>
                </a:r>
                <a:r>
                  <a:rPr lang="en-US" b="1" dirty="0" smtClean="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𝒓</m:t>
                            </m:r>
                          </m:sub>
                        </m:sSub>
                      </m:e>
                    </m:acc>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vận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tốc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của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dòng</a:t>
                </a:r>
                <a:r>
                  <a:rPr lang="en-US" b="1" dirty="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nước</a:t>
                </a:r>
                <a:r>
                  <a:rPr lang="en-US" b="1" dirty="0" smtClean="0">
                    <a:solidFill>
                      <a:prstClr val="black"/>
                    </a:solidFill>
                    <a:latin typeface="Times New Roman" pitchFamily="18" charset="0"/>
                    <a:cs typeface="Times New Roman" pitchFamily="18" charset="0"/>
                  </a:rPr>
                  <a:t> (so </a:t>
                </a:r>
                <a:r>
                  <a:rPr lang="en-US" b="1" dirty="0" err="1">
                    <a:solidFill>
                      <a:prstClr val="black"/>
                    </a:solidFill>
                    <a:latin typeface="Times New Roman" pitchFamily="18" charset="0"/>
                    <a:cs typeface="Times New Roman" pitchFamily="18" charset="0"/>
                  </a:rPr>
                  <a:t>với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bờ</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biễu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diễn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bởi</a:t>
                </a:r>
                <a:r>
                  <a:rPr lang="en-US" b="1" dirty="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vectơ</a:t>
                </a:r>
                <a:r>
                  <a:rPr lang="en-US" b="1" dirty="0" smtClean="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smtClean="0">
                                <a:solidFill>
                                  <a:prstClr val="black"/>
                                </a:solidFill>
                                <a:latin typeface="Cambria Math"/>
                              </a:rPr>
                              <m:t> </m:t>
                            </m:r>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𝒏</m:t>
                            </m:r>
                          </m:sub>
                        </m:sSub>
                      </m:e>
                    </m:acc>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thì</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vận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tốc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thực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tế</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của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thuyền</a:t>
                </a:r>
                <a:r>
                  <a:rPr lang="en-US" b="1" dirty="0">
                    <a:solidFill>
                      <a:prstClr val="black"/>
                    </a:solidFill>
                    <a:latin typeface="Times New Roman" pitchFamily="18" charset="0"/>
                    <a:cs typeface="Times New Roman" pitchFamily="18" charset="0"/>
                  </a:rPr>
                  <a:t> (so </a:t>
                </a:r>
                <a:r>
                  <a:rPr lang="en-US" b="1" dirty="0" err="1">
                    <a:solidFill>
                      <a:prstClr val="black"/>
                    </a:solidFill>
                    <a:latin typeface="Times New Roman" pitchFamily="18" charset="0"/>
                    <a:cs typeface="Times New Roman" pitchFamily="18" charset="0"/>
                  </a:rPr>
                  <a:t>với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bờ</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được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biểu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diễn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bởi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vec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tơ</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𝒓</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𝒏</m:t>
                            </m:r>
                          </m:sub>
                        </m:sSub>
                      </m:e>
                    </m:acc>
                  </m:oMath>
                </a14:m>
                <a:r>
                  <a:rPr lang="en-US" b="1" dirty="0">
                    <a:solidFill>
                      <a:prstClr val="black"/>
                    </a:solidFill>
                    <a:latin typeface="Times New Roman" pitchFamily="18" charset="0"/>
                    <a:cs typeface="Times New Roman" pitchFamily="18" charset="0"/>
                  </a:rPr>
                  <a:t>.</a:t>
                </a:r>
              </a:p>
            </p:txBody>
          </p:sp>
        </mc:Choice>
        <mc:Fallback>
          <p:sp>
            <p:nvSpPr>
              <p:cNvPr id="99" name="Content Placeholder 2">
                <a:extLst>
                  <a:ext uri="{FF2B5EF4-FFF2-40B4-BE49-F238E27FC236}">
                    <a16:creationId xmlns="" xmlns:a16="http://schemas.microsoft.com/office/drawing/2014/main"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408709" y="2540000"/>
                <a:ext cx="13612090" cy="10879140"/>
              </a:xfrm>
              <a:prstGeom prst="rect">
                <a:avLst/>
              </a:prstGeom>
              <a:blipFill rotWithShape="1">
                <a:blip r:embed="rId3"/>
                <a:stretch>
                  <a:fillRect l="-1790" r="-537"/>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4020799" y="2743200"/>
            <a:ext cx="9954492" cy="106759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4"/>
            <a:endParaRPr lang="en-US" dirty="0">
              <a:solidFill>
                <a:prstClr val="black"/>
              </a:solidFill>
            </a:endParaRPr>
          </a:p>
        </p:txBody>
      </p:sp>
      <p:pic>
        <p:nvPicPr>
          <p:cNvPr id="10" name="Picture 9">
            <a:extLst>
              <a:ext uri="{FF2B5EF4-FFF2-40B4-BE49-F238E27FC236}">
                <a16:creationId xmlns="" xmlns:a16="http://schemas.microsoft.com/office/drawing/2014/main" id="{57FB86C9-E70E-4E7B-ADAC-2DD8FD776F33}"/>
              </a:ext>
            </a:extLst>
          </p:cNvPr>
          <p:cNvPicPr/>
          <p:nvPr/>
        </p:nvPicPr>
        <p:blipFill>
          <a:blip r:embed="rId4"/>
          <a:stretch>
            <a:fillRect/>
          </a:stretch>
        </p:blipFill>
        <p:spPr>
          <a:xfrm>
            <a:off x="14020799" y="2540000"/>
            <a:ext cx="9919855" cy="10879140"/>
          </a:xfrm>
          <a:prstGeom prst="rect">
            <a:avLst/>
          </a:prstGeom>
        </p:spPr>
      </p:pic>
    </p:spTree>
    <p:extLst>
      <p:ext uri="{BB962C8B-B14F-4D97-AF65-F5344CB8AC3E}">
        <p14:creationId xmlns:p14="http://schemas.microsoft.com/office/powerpoint/2010/main" val="3798296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nodePh="1">
                                  <p:stCondLst>
                                    <p:cond delay="0"/>
                                  </p:stCondLst>
                                  <p:endCondLst>
                                    <p:cond evt="begin" delay="0">
                                      <p:tn val="30"/>
                                    </p:cond>
                                  </p:end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38200" y="304800"/>
                <a:ext cx="11353800" cy="130881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rgbClr val="FF0000"/>
                    </a:solidFill>
                    <a:latin typeface="Times New Roman" pitchFamily="18" charset="0"/>
                    <a:cs typeface="Times New Roman" pitchFamily="18" charset="0"/>
                  </a:rPr>
                  <a:t>Ví</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dụ</a:t>
                </a:r>
                <a:r>
                  <a:rPr lang="en-US" b="1" dirty="0">
                    <a:solidFill>
                      <a:srgbClr val="FF0000"/>
                    </a:solidFill>
                    <a:latin typeface="Times New Roman" pitchFamily="18" charset="0"/>
                    <a:cs typeface="Times New Roman" pitchFamily="18" charset="0"/>
                  </a:rPr>
                  <a:t> 4:</a:t>
                </a:r>
              </a:p>
              <a:p>
                <a:pPr marL="0" indent="0">
                  <a:lnSpc>
                    <a:spcPct val="150000"/>
                  </a:lnSpc>
                  <a:buFont typeface="Arial" panose="020B0604020202020204" pitchFamily="34" charset="0"/>
                  <a:buNone/>
                </a:pPr>
                <a:r>
                  <a:rPr lang="en-US" b="1" dirty="0">
                    <a:solidFill>
                      <a:prstClr val="black"/>
                    </a:solidFill>
                    <a:latin typeface="Times New Roman" pitchFamily="18" charset="0"/>
                    <a:cs typeface="Times New Roman" pitchFamily="18" charset="0"/>
                  </a:rPr>
                  <a:t>Cho </a:t>
                </a:r>
                <a:r>
                  <a:rPr lang="en-US" b="1" dirty="0" err="1">
                    <a:solidFill>
                      <a:prstClr val="black"/>
                    </a:solidFill>
                    <a:latin typeface="Times New Roman" pitchFamily="18" charset="0"/>
                    <a:cs typeface="Times New Roman" pitchFamily="18" charset="0"/>
                  </a:rPr>
                  <a:t>tứ</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giác</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𝑨𝑩𝑪𝑫</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Gọi</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𝑴</m:t>
                    </m:r>
                  </m:oMath>
                </a14:m>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𝑵</m:t>
                    </m:r>
                  </m:oMath>
                </a14:m>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lần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lượt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trung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điểm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của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các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cạnh</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𝑨𝑩</m:t>
                    </m:r>
                  </m:oMath>
                </a14:m>
                <a:r>
                  <a:rPr lang="en-US" b="1" dirty="0">
                    <a:solidFill>
                      <a:prstClr val="black"/>
                    </a:solidFill>
                    <a:latin typeface="Times New Roman" pitchFamily="18" charset="0"/>
                    <a:cs typeface="Times New Roman" pitchFamily="18" charset="0"/>
                  </a:rPr>
                  <a:t>,</a:t>
                </a:r>
                <a14:m>
                  <m:oMath xmlns:m="http://schemas.openxmlformats.org/officeDocument/2006/math">
                    <m:r>
                      <a:rPr lang="en-US" b="1" i="0" smtClean="0">
                        <a:solidFill>
                          <a:prstClr val="black"/>
                        </a:solidFill>
                        <a:latin typeface="Cambria Math"/>
                      </a:rPr>
                      <m:t>   </m:t>
                    </m:r>
                    <m:r>
                      <a:rPr lang="en-US" b="1" i="1">
                        <a:solidFill>
                          <a:prstClr val="black"/>
                        </a:solidFill>
                        <a:latin typeface="Cambria Math" panose="02040503050406030204" pitchFamily="18" charset="0"/>
                      </a:rPr>
                      <m:t>𝑪𝑫</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r>
                  <a:rPr lang="en-US" b="1" i="1" dirty="0">
                    <a:solidFill>
                      <a:prstClr val="black"/>
                    </a:solidFill>
                    <a:latin typeface="Times New Roman" pitchFamily="18" charset="0"/>
                    <a:cs typeface="Times New Roman" pitchFamily="18" charset="0"/>
                  </a:rPr>
                  <a:t>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trung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điểm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của</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𝑴𝑵</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Chứng</a:t>
                </a:r>
                <a:r>
                  <a:rPr lang="en-US" b="1" dirty="0">
                    <a:solidFill>
                      <a:prstClr val="black"/>
                    </a:solidFill>
                    <a:latin typeface="Times New Roman" pitchFamily="18" charset="0"/>
                    <a:cs typeface="Times New Roman" pitchFamily="18" charset="0"/>
                  </a:rPr>
                  <a:t> minh </a:t>
                </a:r>
                <a:r>
                  <a:rPr lang="en-US" b="1" dirty="0" err="1">
                    <a:solidFill>
                      <a:prstClr val="black"/>
                    </a:solidFill>
                    <a:latin typeface="Times New Roman" pitchFamily="18" charset="0"/>
                    <a:cs typeface="Times New Roman" pitchFamily="18" charset="0"/>
                  </a:rPr>
                  <a:t>rằng</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oMath>
                </a14:m>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endParaRPr lang="en-US" b="1" dirty="0">
                  <a:solidFill>
                    <a:prstClr val="black"/>
                  </a:solidFill>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200" y="304800"/>
                <a:ext cx="11353800" cy="13088149"/>
              </a:xfrm>
              <a:prstGeom prst="rect">
                <a:avLst/>
              </a:prstGeom>
              <a:blipFill rotWithShape="1">
                <a:blip r:embed="rId3"/>
                <a:stretch>
                  <a:fillRect l="-2414" t="-1536"/>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2192000" y="304800"/>
                <a:ext cx="11859491" cy="1308815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rgbClr val="FF0000"/>
                    </a:solidFill>
                    <a:latin typeface="Times New Roman" pitchFamily="18" charset="0"/>
                    <a:cs typeface="Times New Roman" pitchFamily="18" charset="0"/>
                  </a:rPr>
                  <a:t>Lời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giải</a:t>
                </a:r>
                <a:endParaRPr lang="en-US" b="1" dirty="0">
                  <a:solidFill>
                    <a:srgbClr val="FF0000"/>
                  </a:solidFill>
                  <a:latin typeface="Times New Roman" pitchFamily="18" charset="0"/>
                  <a:cs typeface="Times New Roman" pitchFamily="18" charset="0"/>
                </a:endParaRP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Ta </a:t>
                </a:r>
                <a:r>
                  <a:rPr lang="en-US" b="1" dirty="0" err="1">
                    <a:solidFill>
                      <a:prstClr val="black"/>
                    </a:solidFill>
                    <a:latin typeface="Times New Roman" pitchFamily="18" charset="0"/>
                    <a:cs typeface="Times New Roman" pitchFamily="18" charset="0"/>
                  </a:rPr>
                  <a:t>biểu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thị</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hai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bờ</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sông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hai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đường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thẳng</a:t>
                </a:r>
                <a:r>
                  <a:rPr lang="en-US" b="1" dirty="0">
                    <a:solidFill>
                      <a:prstClr val="black"/>
                    </a:solidFill>
                    <a:latin typeface="Times New Roman" pitchFamily="18" charset="0"/>
                    <a:cs typeface="Times New Roman" pitchFamily="18" charset="0"/>
                  </a:rPr>
                  <a:t> song </a:t>
                </a:r>
                <a:r>
                  <a:rPr lang="en-US" b="1" dirty="0" err="1">
                    <a:solidFill>
                      <a:prstClr val="black"/>
                    </a:solidFill>
                    <a:latin typeface="Times New Roman" pitchFamily="18" charset="0"/>
                    <a:cs typeface="Times New Roman" pitchFamily="18" charset="0"/>
                  </a:rPr>
                  <a:t>song</a:t>
                </a:r>
                <a14:m>
                  <m:oMath xmlns:m="http://schemas.openxmlformats.org/officeDocument/2006/math">
                    <m:sSub>
                      <m:sSubPr>
                        <m:ctrlPr>
                          <a:rPr lang="en-US" b="1" i="1">
                            <a:solidFill>
                              <a:prstClr val="black"/>
                            </a:solidFill>
                            <a:latin typeface="Cambria Math"/>
                          </a:rPr>
                        </m:ctrlPr>
                      </m:sSubPr>
                      <m:e>
                        <m:r>
                          <a:rPr lang="en-US" b="1" i="1" smtClean="0">
                            <a:solidFill>
                              <a:prstClr val="black"/>
                            </a:solidFill>
                            <a:latin typeface="Cambria Math"/>
                          </a:rPr>
                          <m:t> </m:t>
                        </m:r>
                        <m:r>
                          <a:rPr lang="en-US" b="1" i="1">
                            <a:solidFill>
                              <a:prstClr val="black"/>
                            </a:solidFill>
                            <a:latin typeface="Cambria Math" panose="02040503050406030204" pitchFamily="18" charset="0"/>
                          </a:rPr>
                          <m:t>𝒅</m:t>
                        </m:r>
                      </m:e>
                      <m:sub>
                        <m:r>
                          <a:rPr lang="en-US" b="1" i="1">
                            <a:solidFill>
                              <a:prstClr val="black"/>
                            </a:solidFill>
                            <a:latin typeface="Cambria Math" panose="02040503050406030204" pitchFamily="18" charset="0"/>
                          </a:rPr>
                          <m:t>𝟏</m:t>
                        </m:r>
                      </m:sub>
                    </m:sSub>
                  </m:oMath>
                </a14:m>
                <a:r>
                  <a:rPr lang="en-US" b="1" dirty="0">
                    <a:solidFill>
                      <a:prstClr val="black"/>
                    </a:solidFill>
                    <a:latin typeface="Times New Roman" pitchFamily="18" charset="0"/>
                    <a:cs typeface="Times New Roman" pitchFamily="18" charset="0"/>
                  </a:rPr>
                  <a:t>, </a:t>
                </a:r>
                <a14:m>
                  <m:oMath xmlns:m="http://schemas.openxmlformats.org/officeDocument/2006/math">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𝒅</m:t>
                        </m:r>
                      </m:e>
                      <m:sub>
                        <m:r>
                          <a:rPr lang="en-US" b="1" i="1">
                            <a:solidFill>
                              <a:prstClr val="black"/>
                            </a:solidFill>
                            <a:latin typeface="Cambria Math" panose="02040503050406030204" pitchFamily="18" charset="0"/>
                          </a:rPr>
                          <m:t>𝟐</m:t>
                        </m:r>
                      </m:sub>
                    </m:sSub>
                  </m:oMath>
                </a14:m>
                <a:r>
                  <a:rPr lang="en-US" b="1" dirty="0">
                    <a:solidFill>
                      <a:prstClr val="black"/>
                    </a:solidFill>
                    <a:latin typeface="Times New Roman" pitchFamily="18" charset="0"/>
                    <a:cs typeface="Times New Roman" pitchFamily="18" charset="0"/>
                  </a:rPr>
                  <a:t> (</a:t>
                </a:r>
                <a:r>
                  <a:rPr lang="en-US" b="1" dirty="0" smtClean="0">
                    <a:solidFill>
                      <a:prstClr val="black"/>
                    </a:solidFill>
                    <a:latin typeface="Times New Roman" pitchFamily="18" charset="0"/>
                    <a:cs typeface="Times New Roman" pitchFamily="18" charset="0"/>
                  </a:rPr>
                  <a:t>H 4.17</a:t>
                </a:r>
                <a:r>
                  <a:rPr lang="en-US"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r>
                  <a:rPr lang="en-US" b="1" dirty="0" err="1">
                    <a:solidFill>
                      <a:prstClr val="black"/>
                    </a:solidFill>
                    <a:latin typeface="Times New Roman" pitchFamily="18" charset="0"/>
                    <a:cs typeface="Times New Roman" pitchFamily="18" charset="0"/>
                  </a:rPr>
                  <a:t>Giả</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sử</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tàu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xuất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phát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từ</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m:t>
                    </m:r>
                    <m:r>
                      <a:rPr lang="en-US" b="1" i="1">
                        <a:solidFill>
                          <a:prstClr val="black"/>
                        </a:solidFill>
                        <a:latin typeface="Cambria Math" panose="02040503050406030204" pitchFamily="18" charset="0"/>
                      </a:rPr>
                      <m:t>∈</m:t>
                    </m:r>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𝒅</m:t>
                        </m:r>
                      </m:e>
                      <m:sub>
                        <m:r>
                          <a:rPr lang="en-US" b="1" i="1">
                            <a:solidFill>
                              <a:prstClr val="black"/>
                            </a:solidFill>
                            <a:latin typeface="Cambria Math" panose="02040503050406030204" pitchFamily="18" charset="0"/>
                          </a:rPr>
                          <m:t>𝟏</m:t>
                        </m:r>
                      </m:sub>
                    </m:sSub>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bánh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lái</a:t>
                </a:r>
                <a:r>
                  <a:rPr lang="en-US" b="1" dirty="0">
                    <a:solidFill>
                      <a:prstClr val="black"/>
                    </a:solidFill>
                    <a:latin typeface="Times New Roman" pitchFamily="18" charset="0"/>
                    <a:cs typeface="Times New Roman" pitchFamily="18" charset="0"/>
                  </a:rPr>
                  <a:t> , </a:t>
                </a:r>
                <a:r>
                  <a:rPr lang="en-US" b="1" dirty="0" err="1">
                    <a:solidFill>
                      <a:prstClr val="black"/>
                    </a:solidFill>
                    <a:latin typeface="Times New Roman" pitchFamily="18" charset="0"/>
                    <a:cs typeface="Times New Roman" pitchFamily="18" charset="0"/>
                  </a:rPr>
                  <a:t>luôn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được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giữ</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để</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tàu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tạo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với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bờ</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góc</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𝜶</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Gọi</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𝒓</m:t>
                            </m:r>
                          </m:sub>
                        </m:sSub>
                      </m:e>
                    </m:acc>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𝒏</m:t>
                            </m:r>
                          </m:sub>
                        </m:sSub>
                      </m:e>
                    </m:acc>
                  </m:oMath>
                </a14:m>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lần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lượt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vectơ</a:t>
                </a:r>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vận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tốc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riêng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của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tàu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vận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tốc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dòng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nước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Gọi</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𝑴</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𝑵</m:t>
                    </m:r>
                  </m:oMath>
                </a14:m>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các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điểm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sao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cho</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𝒓</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𝑨𝑴</m:t>
                        </m:r>
                      </m:e>
                    </m:acc>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𝒏</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𝑴𝑵</m:t>
                        </m:r>
                      </m:e>
                    </m:acc>
                  </m:oMath>
                </a14:m>
                <a:r>
                  <a:rPr lang="en-US" b="1" dirty="0">
                    <a:solidFill>
                      <a:prstClr val="black"/>
                    </a:solidFill>
                    <a:latin typeface="Times New Roman" pitchFamily="18" charset="0"/>
                    <a:cs typeface="Times New Roman" pitchFamily="18" charset="0"/>
                  </a:rPr>
                  <a:t>.</a:t>
                </a:r>
              </a:p>
              <a:p>
                <a:r>
                  <a:rPr lang="en-US" b="1" dirty="0" err="1">
                    <a:solidFill>
                      <a:prstClr val="black"/>
                    </a:solidFill>
                    <a:latin typeface="Times New Roman" pitchFamily="18" charset="0"/>
                    <a:cs typeface="Times New Roman" pitchFamily="18" charset="0"/>
                  </a:rPr>
                  <a:t>Khi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đó</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tàu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chuyển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chuyển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động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với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vec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tơ</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vận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tốc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thực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tế</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𝒗</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𝒓</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𝒏</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𝑴𝑵</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𝑨𝑵</m:t>
                        </m:r>
                      </m:e>
                    </m:acc>
                  </m:oMath>
                </a14:m>
                <a:endParaRPr lang="en-US" b="1" dirty="0">
                  <a:solidFill>
                    <a:prstClr val="black"/>
                  </a:solidFill>
                  <a:latin typeface="Times New Roman" pitchFamily="18" charset="0"/>
                  <a:cs typeface="Times New Roman" pitchFamily="18" charset="0"/>
                </a:endParaRPr>
              </a:p>
              <a:p>
                <a:r>
                  <a:rPr lang="en-US" b="1" dirty="0" err="1">
                    <a:solidFill>
                      <a:prstClr val="black"/>
                    </a:solidFill>
                    <a:latin typeface="Times New Roman" pitchFamily="18" charset="0"/>
                    <a:cs typeface="Times New Roman" pitchFamily="18" charset="0"/>
                  </a:rPr>
                  <a:t>Gọi</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𝑩</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𝑪</m:t>
                    </m:r>
                  </m:oMath>
                </a14:m>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tương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ứng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giao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điểm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của</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𝑨𝑵</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𝑨𝑴</m:t>
                    </m:r>
                  </m:oMath>
                </a14:m>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với</a:t>
                </a:r>
                <a:r>
                  <a:rPr lang="en-US" b="1" dirty="0">
                    <a:solidFill>
                      <a:prstClr val="black"/>
                    </a:solidFill>
                    <a:latin typeface="Times New Roman" pitchFamily="18" charset="0"/>
                    <a:cs typeface="Times New Roman" pitchFamily="18" charset="0"/>
                  </a:rPr>
                  <a:t> </a:t>
                </a:r>
                <a14:m>
                  <m:oMath xmlns:m="http://schemas.openxmlformats.org/officeDocument/2006/math">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𝒅</m:t>
                        </m:r>
                      </m:e>
                      <m:sub>
                        <m:r>
                          <a:rPr lang="en-US" b="1" i="1">
                            <a:solidFill>
                              <a:prstClr val="black"/>
                            </a:solidFill>
                            <a:latin typeface="Cambria Math" panose="02040503050406030204" pitchFamily="18" charset="0"/>
                          </a:rPr>
                          <m:t>𝟐</m:t>
                        </m:r>
                      </m:sub>
                    </m:sSub>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Tàu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chuyền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động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thẳng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từ</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m:t>
                    </m:r>
                  </m:oMath>
                </a14:m>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đến</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𝑩</m:t>
                    </m:r>
                  </m:oMath>
                </a14:m>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với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vận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tốc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thực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tế</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𝑨𝑵</m:t>
                        </m:r>
                      </m:e>
                    </m:acc>
                  </m:oMath>
                </a14:m>
                <a:r>
                  <a:rPr lang="en-US" b="1" dirty="0">
                    <a:solidFill>
                      <a:prstClr val="black"/>
                    </a:solidFill>
                    <a:latin typeface="Times New Roman" pitchFamily="18" charset="0"/>
                    <a:cs typeface="Times New Roman" pitchFamily="18" charset="0"/>
                  </a:rPr>
                  <a:t>, do </a:t>
                </a:r>
                <a:r>
                  <a:rPr lang="en-US" b="1" dirty="0" err="1">
                    <a:solidFill>
                      <a:prstClr val="black"/>
                    </a:solidFill>
                    <a:latin typeface="Times New Roman" pitchFamily="18" charset="0"/>
                    <a:cs typeface="Times New Roman" pitchFamily="18" charset="0"/>
                  </a:rPr>
                  <a:t>đó</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thời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gian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cần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thiết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kế</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để</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tàu</a:t>
                </a:r>
                <a:r>
                  <a:rPr lang="en-US" b="1" dirty="0">
                    <a:solidFill>
                      <a:prstClr val="black"/>
                    </a:solidFill>
                    <a:latin typeface="Times New Roman" pitchFamily="18" charset="0"/>
                    <a:cs typeface="Times New Roman" pitchFamily="18" charset="0"/>
                  </a:rPr>
                  <a:t> sang </a:t>
                </a:r>
                <a:r>
                  <a:rPr lang="en-US" b="1" dirty="0" err="1">
                    <a:solidFill>
                      <a:prstClr val="black"/>
                    </a:solidFill>
                    <a:latin typeface="Times New Roman" pitchFamily="18" charset="0"/>
                    <a:cs typeface="Times New Roman" pitchFamily="18" charset="0"/>
                  </a:rPr>
                  <a:t>được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bờ</a:t>
                </a:r>
                <a:r>
                  <a:rPr lang="en-US" b="1" dirty="0">
                    <a:solidFill>
                      <a:prstClr val="black"/>
                    </a:solidFill>
                    <a:latin typeface="Times New Roman" pitchFamily="18" charset="0"/>
                    <a:cs typeface="Times New Roman" pitchFamily="18" charset="0"/>
                  </a:rPr>
                  <a:t> </a:t>
                </a:r>
                <a14:m>
                  <m:oMath xmlns:m="http://schemas.openxmlformats.org/officeDocument/2006/math">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𝒅</m:t>
                        </m:r>
                      </m:e>
                      <m:sub>
                        <m:r>
                          <a:rPr lang="en-US" b="1" i="1">
                            <a:solidFill>
                              <a:prstClr val="black"/>
                            </a:solidFill>
                            <a:latin typeface="Cambria Math" panose="02040503050406030204" pitchFamily="18" charset="0"/>
                          </a:rPr>
                          <m:t>𝟐</m:t>
                        </m:r>
                      </m:sub>
                    </m:sSub>
                  </m:oMath>
                </a14:m>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14:m>
                  <m:oMath xmlns:m="http://schemas.openxmlformats.org/officeDocument/2006/math">
                    <m:f>
                      <m:fPr>
                        <m:ctrlPr>
                          <a:rPr lang="en-US" b="1" i="1">
                            <a:solidFill>
                              <a:prstClr val="black"/>
                            </a:solidFill>
                            <a:latin typeface="Cambria Math"/>
                          </a:rPr>
                        </m:ctrlPr>
                      </m:fPr>
                      <m:num>
                        <m:r>
                          <a:rPr lang="en-US" b="1" i="1">
                            <a:solidFill>
                              <a:prstClr val="black"/>
                            </a:solidFill>
                            <a:latin typeface="Cambria Math" panose="02040503050406030204" pitchFamily="18" charset="0"/>
                          </a:rPr>
                          <m:t>𝑨𝑩</m:t>
                        </m:r>
                      </m:num>
                      <m:den>
                        <m:r>
                          <a:rPr lang="en-US" b="1" i="1">
                            <a:solidFill>
                              <a:prstClr val="black"/>
                            </a:solidFill>
                            <a:latin typeface="Cambria Math" panose="02040503050406030204" pitchFamily="18" charset="0"/>
                          </a:rPr>
                          <m:t>𝑨𝑵</m:t>
                        </m:r>
                      </m:den>
                    </m:f>
                    <m:r>
                      <a:rPr lang="en-US" b="1" i="1">
                        <a:solidFill>
                          <a:prstClr val="black"/>
                        </a:solidFill>
                        <a:latin typeface="Cambria Math" panose="02040503050406030204" pitchFamily="18" charset="0"/>
                      </a:rPr>
                      <m:t>=</m:t>
                    </m:r>
                    <m:f>
                      <m:fPr>
                        <m:ctrlPr>
                          <a:rPr lang="en-US" b="1" i="1">
                            <a:solidFill>
                              <a:prstClr val="black"/>
                            </a:solidFill>
                            <a:latin typeface="Cambria Math"/>
                          </a:rPr>
                        </m:ctrlPr>
                      </m:fPr>
                      <m:num>
                        <m:r>
                          <a:rPr lang="en-US" b="1" i="1">
                            <a:solidFill>
                              <a:prstClr val="black"/>
                            </a:solidFill>
                            <a:latin typeface="Cambria Math" panose="02040503050406030204" pitchFamily="18" charset="0"/>
                          </a:rPr>
                          <m:t>𝑨𝑪</m:t>
                        </m:r>
                      </m:num>
                      <m:den>
                        <m:r>
                          <a:rPr lang="en-US" b="1" i="1">
                            <a:solidFill>
                              <a:prstClr val="black"/>
                            </a:solidFill>
                            <a:latin typeface="Cambria Math" panose="02040503050406030204" pitchFamily="18" charset="0"/>
                          </a:rPr>
                          <m:t>𝑨𝑴</m:t>
                        </m:r>
                      </m:den>
                    </m:f>
                    <m:r>
                      <a:rPr lang="en-US" b="1" i="1">
                        <a:solidFill>
                          <a:prstClr val="black"/>
                        </a:solidFill>
                        <a:latin typeface="Cambria Math" panose="02040503050406030204" pitchFamily="18" charset="0"/>
                      </a:rPr>
                      <m:t>.</m:t>
                    </m:r>
                  </m:oMath>
                </a14:m>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sz="4400" b="1" dirty="0">
                  <a:solidFill>
                    <a:prstClr val="black"/>
                  </a:solidFill>
                </a:endParaRPr>
              </a:p>
              <a:p>
                <a:pPr marL="0" indent="0">
                  <a:buFont typeface="Arial" panose="020B0604020202020204" pitchFamily="34" charset="0"/>
                  <a:buNone/>
                </a:pPr>
                <a:endParaRPr lang="en-US" sz="4400" b="1" dirty="0">
                  <a:solidFill>
                    <a:prstClr val="black"/>
                  </a:solidFill>
                </a:endParaRPr>
              </a:p>
              <a:p>
                <a:pPr marL="0" indent="0">
                  <a:buFont typeface="Arial" panose="020B0604020202020204" pitchFamily="34" charset="0"/>
                  <a:buNone/>
                </a:pPr>
                <a:endParaRPr lang="en-US" sz="4400" b="1" dirty="0">
                  <a:solidFill>
                    <a:prstClr val="black"/>
                  </a:solidFill>
                </a:endParaRPr>
              </a:p>
            </p:txBody>
          </p:sp>
        </mc:Choice>
        <mc:Fallback xmlns="">
          <p:sp>
            <p:nvSpPr>
              <p:cNvPr id="7" name="Content Placeholder 2">
                <a:extLst>
                  <a:ext uri="{FF2B5EF4-FFF2-40B4-BE49-F238E27FC236}">
                    <a16:creationId xmlns="" xmlns:a16="http://schemas.microsoft.com/office/drawing/2014/main"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192000" y="304800"/>
                <a:ext cx="11859491" cy="13088150"/>
              </a:xfrm>
              <a:prstGeom prst="rect">
                <a:avLst/>
              </a:prstGeom>
              <a:blipFill rotWithShape="1">
                <a:blip r:embed="rId4"/>
                <a:stretch>
                  <a:fillRect l="-2260" t="-1536" r="-1644"/>
                </a:stretch>
              </a:blipFill>
              <a:ln>
                <a:solidFill>
                  <a:srgbClr val="00B0F0"/>
                </a:solidFill>
              </a:ln>
            </p:spPr>
            <p:txBody>
              <a:bodyPr/>
              <a:lstStyle/>
              <a:p>
                <a:r>
                  <a:rPr lang="en-US">
                    <a:noFill/>
                  </a:rPr>
                  <a:t> </a:t>
                </a:r>
              </a:p>
            </p:txBody>
          </p:sp>
        </mc:Fallback>
      </mc:AlternateContent>
      <p:pic>
        <p:nvPicPr>
          <p:cNvPr id="11" name="Picture 10">
            <a:extLst>
              <a:ext uri="{FF2B5EF4-FFF2-40B4-BE49-F238E27FC236}">
                <a16:creationId xmlns="" xmlns:a16="http://schemas.microsoft.com/office/drawing/2014/main" id="{7349D8DC-3F8E-4DEC-87A8-B829F3962B66}"/>
              </a:ext>
            </a:extLst>
          </p:cNvPr>
          <p:cNvPicPr/>
          <p:nvPr/>
        </p:nvPicPr>
        <p:blipFill>
          <a:blip r:embed="rId5"/>
          <a:stretch>
            <a:fillRect/>
          </a:stretch>
        </p:blipFill>
        <p:spPr>
          <a:xfrm>
            <a:off x="3962400" y="6781800"/>
            <a:ext cx="7162799" cy="6096000"/>
          </a:xfrm>
          <a:prstGeom prst="rect">
            <a:avLst/>
          </a:prstGeom>
        </p:spPr>
      </p:pic>
    </p:spTree>
    <p:extLst>
      <p:ext uri="{BB962C8B-B14F-4D97-AF65-F5344CB8AC3E}">
        <p14:creationId xmlns:p14="http://schemas.microsoft.com/office/powerpoint/2010/main" val="15895051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up)">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up)">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up)">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up)">
                                      <p:cBhvr>
                                        <p:cTn id="47" dur="500"/>
                                        <p:tgtEl>
                                          <p:spTgt spid="7">
                                            <p:txEl>
                                              <p:pRg st="4" end="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708C62C3-3138-4092-86C2-85A1567C6E78}"/>
              </a:ext>
            </a:extLst>
          </p:cNvPr>
          <p:cNvGrpSpPr/>
          <p:nvPr/>
        </p:nvGrpSpPr>
        <p:grpSpPr>
          <a:xfrm>
            <a:off x="981493" y="914400"/>
            <a:ext cx="22680054" cy="12191999"/>
            <a:chOff x="1438692" y="1793813"/>
            <a:chExt cx="22680054" cy="10607564"/>
          </a:xfrm>
        </p:grpSpPr>
        <p:grpSp>
          <p:nvGrpSpPr>
            <p:cNvPr id="2" name="Group 1">
              <a:extLst>
                <a:ext uri="{FF2B5EF4-FFF2-40B4-BE49-F238E27FC236}">
                  <a16:creationId xmlns="" xmlns:a16="http://schemas.microsoft.com/office/drawing/2014/main" id="{E17C9077-2F0E-4830-9CBB-2CF87E745444}"/>
                </a:ext>
              </a:extLst>
            </p:cNvPr>
            <p:cNvGrpSpPr/>
            <p:nvPr/>
          </p:nvGrpSpPr>
          <p:grpSpPr>
            <a:xfrm>
              <a:off x="1438692" y="1793813"/>
              <a:ext cx="22680054" cy="10607564"/>
              <a:chOff x="1438692" y="1793813"/>
              <a:chExt cx="22680054" cy="10607564"/>
            </a:xfrm>
          </p:grpSpPr>
          <p:grpSp>
            <p:nvGrpSpPr>
              <p:cNvPr id="69" name="Group 68"/>
              <p:cNvGrpSpPr/>
              <p:nvPr/>
            </p:nvGrpSpPr>
            <p:grpSpPr>
              <a:xfrm>
                <a:off x="1438692" y="1797127"/>
                <a:ext cx="22680054" cy="10604250"/>
                <a:chOff x="-3676136" y="3448230"/>
                <a:chExt cx="22680054" cy="10604250"/>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676136" y="3448230"/>
                  <a:ext cx="22680054" cy="10604250"/>
                  <a:chOff x="-3676136" y="3448230"/>
                  <a:chExt cx="22680054" cy="10604250"/>
                </a:xfrm>
              </p:grpSpPr>
              <p:sp>
                <p:nvSpPr>
                  <p:cNvPr id="72" name="Rounded Rectangle 71"/>
                  <p:cNvSpPr/>
                  <p:nvPr/>
                </p:nvSpPr>
                <p:spPr>
                  <a:xfrm>
                    <a:off x="-3676136" y="3559215"/>
                    <a:ext cx="22680054" cy="10493265"/>
                  </a:xfrm>
                  <a:prstGeom prst="roundRect">
                    <a:avLst>
                      <a:gd name="adj" fmla="val 2127"/>
                    </a:avLst>
                  </a:prstGeom>
                  <a:solidFill>
                    <a:schemeClr val="bg1"/>
                  </a:solidFill>
                  <a:ln w="7620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114763" y="1953929"/>
                <a:ext cx="10808000" cy="889008"/>
              </a:xfrm>
              <a:prstGeom prst="rect">
                <a:avLst/>
              </a:prstGeom>
              <a:noFill/>
            </p:spPr>
            <p:txBody>
              <a:bodyPr wrap="square" rtlCol="0">
                <a:spAutoFit/>
              </a:bodyPr>
              <a:lstStyle/>
              <a:p>
                <a:pPr algn="ctr"/>
                <a:r>
                  <a:rPr lang="vi-VN" sz="4800" b="1" dirty="0">
                    <a:solidFill>
                      <a:srgbClr val="C00000"/>
                    </a:solidFill>
                    <a:latin typeface="Times New Roman" pitchFamily="18" charset="0"/>
                    <a:ea typeface="Tahoma" panose="020B0604030504040204" pitchFamily="34" charset="0"/>
                    <a:cs typeface="Times New Roman" pitchFamily="18" charset="0"/>
                  </a:rPr>
                  <a:t>CHƯƠNG I</a:t>
                </a:r>
                <a:r>
                  <a:rPr lang="en-US" sz="4800" b="1" dirty="0">
                    <a:solidFill>
                      <a:srgbClr val="C00000"/>
                    </a:solidFill>
                    <a:latin typeface="Times New Roman" pitchFamily="18" charset="0"/>
                    <a:ea typeface="Tahoma" panose="020B0604030504040204" pitchFamily="34" charset="0"/>
                    <a:cs typeface="Times New Roman" pitchFamily="18" charset="0"/>
                  </a:rPr>
                  <a:t>V</a:t>
                </a:r>
                <a:r>
                  <a:rPr lang="vi-VN" sz="4800" b="1" dirty="0">
                    <a:solidFill>
                      <a:srgbClr val="C00000"/>
                    </a:solidFill>
                    <a:latin typeface="Times New Roman" pitchFamily="18" charset="0"/>
                    <a:ea typeface="Tahoma" panose="020B0604030504040204" pitchFamily="34" charset="0"/>
                    <a:cs typeface="Times New Roman" pitchFamily="18" charset="0"/>
                  </a:rPr>
                  <a:t>. </a:t>
                </a:r>
                <a:r>
                  <a:rPr lang="en-US" sz="4800" b="1" dirty="0">
                    <a:solidFill>
                      <a:srgbClr val="C00000"/>
                    </a:solidFill>
                    <a:latin typeface="Times New Roman" pitchFamily="18" charset="0"/>
                    <a:ea typeface="Tahoma" panose="020B0604030504040204" pitchFamily="34" charset="0"/>
                    <a:cs typeface="Times New Roman" pitchFamily="18" charset="0"/>
                  </a:rPr>
                  <a:t>VECTƠ</a:t>
                </a:r>
                <a:endParaRPr lang="vi-VN" sz="4800" b="1" dirty="0">
                  <a:solidFill>
                    <a:srgbClr val="C00000"/>
                  </a:solidFill>
                  <a:latin typeface="Times New Roman" pitchFamily="18" charset="0"/>
                  <a:ea typeface="Tahoma" panose="020B0604030504040204" pitchFamily="34" charset="0"/>
                  <a:cs typeface="Times New Roman" pitchFamily="18"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38692" y="6012523"/>
                <a:ext cx="8562719" cy="888033"/>
                <a:chOff x="7450558" y="7834555"/>
                <a:chExt cx="8563712" cy="888135"/>
              </a:xfrm>
            </p:grpSpPr>
            <p:sp>
              <p:nvSpPr>
                <p:cNvPr id="57" name="Rectangle 56"/>
                <p:cNvSpPr/>
                <p:nvPr/>
              </p:nvSpPr>
              <p:spPr>
                <a:xfrm>
                  <a:off x="9073745" y="7850045"/>
                  <a:ext cx="6940525" cy="872645"/>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imes New Roman" pitchFamily="18" charset="0"/>
                      <a:ea typeface="Tahoma" panose="020B0604030504040204" pitchFamily="34" charset="0"/>
                      <a:cs typeface="Times New Roman" pitchFamily="18" charset="0"/>
                    </a:rPr>
                    <a:t>TỔNG CỦA HAI VECTƠ</a:t>
                  </a:r>
                </a:p>
              </p:txBody>
            </p:sp>
            <p:grpSp>
              <p:nvGrpSpPr>
                <p:cNvPr id="58" name="Group 26"/>
                <p:cNvGrpSpPr/>
                <p:nvPr/>
              </p:nvGrpSpPr>
              <p:grpSpPr>
                <a:xfrm>
                  <a:off x="7450558" y="7834555"/>
                  <a:ext cx="1383018" cy="796752"/>
                  <a:chOff x="7450631" y="8291755"/>
                  <a:chExt cx="1371600" cy="796752"/>
                </a:xfrm>
              </p:grpSpPr>
              <p:sp>
                <p:nvSpPr>
                  <p:cNvPr id="59" name="Isosceles Triangle 44"/>
                  <p:cNvSpPr/>
                  <p:nvPr/>
                </p:nvSpPr>
                <p:spPr>
                  <a:xfrm rot="16200000">
                    <a:off x="7469936" y="82814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50631" y="8356987"/>
                    <a:ext cx="1371600" cy="731520"/>
                    <a:chOff x="7450631" y="8356987"/>
                    <a:chExt cx="1371600" cy="731520"/>
                  </a:xfrm>
                </p:grpSpPr>
                <p:sp>
                  <p:nvSpPr>
                    <p:cNvPr id="61" name="Round Same Side Corner Rectangle 60"/>
                    <p:cNvSpPr/>
                    <p:nvPr/>
                  </p:nvSpPr>
                  <p:spPr>
                    <a:xfrm rot="5400000">
                      <a:off x="7770671" y="8036947"/>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40249" y="8360620"/>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805" y="7460331"/>
                <a:ext cx="8065148" cy="962610"/>
                <a:chOff x="7459672" y="7170625"/>
                <a:chExt cx="8066074" cy="962719"/>
              </a:xfrm>
            </p:grpSpPr>
            <p:sp>
              <p:nvSpPr>
                <p:cNvPr id="75" name="Rectangle 74"/>
                <p:cNvSpPr/>
                <p:nvPr/>
              </p:nvSpPr>
              <p:spPr>
                <a:xfrm>
                  <a:off x="9111075" y="7260701"/>
                  <a:ext cx="6414671" cy="872643"/>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imes New Roman" pitchFamily="18" charset="0"/>
                      <a:ea typeface="Tahoma" panose="020B0604030504040204" pitchFamily="34" charset="0"/>
                      <a:cs typeface="Times New Roman" pitchFamily="18" charset="0"/>
                    </a:rPr>
                    <a:t>HIỆU CỦA HAI VECTƠ</a:t>
                  </a:r>
                </a:p>
              </p:txBody>
            </p:sp>
            <p:grpSp>
              <p:nvGrpSpPr>
                <p:cNvPr id="76" name="Group 32"/>
                <p:cNvGrpSpPr/>
                <p:nvPr/>
              </p:nvGrpSpPr>
              <p:grpSpPr>
                <a:xfrm>
                  <a:off x="7459672" y="7170625"/>
                  <a:ext cx="1411234" cy="848755"/>
                  <a:chOff x="7459669" y="6189930"/>
                  <a:chExt cx="1399583" cy="848755"/>
                </a:xfrm>
              </p:grpSpPr>
              <p:sp>
                <p:nvSpPr>
                  <p:cNvPr id="77" name="Isosceles Triangle 44"/>
                  <p:cNvSpPr/>
                  <p:nvPr/>
                </p:nvSpPr>
                <p:spPr>
                  <a:xfrm rot="16200000">
                    <a:off x="7469936" y="617966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87652" y="6307165"/>
                    <a:ext cx="1371600" cy="731520"/>
                    <a:chOff x="7487652" y="6307165"/>
                    <a:chExt cx="1371600" cy="731520"/>
                  </a:xfrm>
                </p:grpSpPr>
                <p:sp>
                  <p:nvSpPr>
                    <p:cNvPr id="79" name="Round Same Side Corner Rectangle 78"/>
                    <p:cNvSpPr/>
                    <p:nvPr/>
                  </p:nvSpPr>
                  <p:spPr>
                    <a:xfrm rot="5400000">
                      <a:off x="7807692" y="598712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77269" y="6310797"/>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47" name="Group 67"/>
              <p:cNvGrpSpPr/>
              <p:nvPr/>
            </p:nvGrpSpPr>
            <p:grpSpPr>
              <a:xfrm>
                <a:off x="1447797" y="8899391"/>
                <a:ext cx="4121464" cy="948792"/>
                <a:chOff x="7459670" y="7441560"/>
                <a:chExt cx="5328716" cy="948901"/>
              </a:xfrm>
            </p:grpSpPr>
            <p:sp>
              <p:nvSpPr>
                <p:cNvPr id="48" name="Rectangle 47"/>
                <p:cNvSpPr/>
                <p:nvPr/>
              </p:nvSpPr>
              <p:spPr>
                <a:xfrm>
                  <a:off x="9529919" y="7517816"/>
                  <a:ext cx="3258467" cy="872645"/>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imes New Roman" pitchFamily="18" charset="0"/>
                      <a:ea typeface="Tahoma" panose="020B0604030504040204" pitchFamily="34" charset="0"/>
                      <a:cs typeface="Times New Roman" pitchFamily="18" charset="0"/>
                    </a:rPr>
                    <a:t>BÀI TẬP</a:t>
                  </a:r>
                </a:p>
              </p:txBody>
            </p:sp>
            <p:grpSp>
              <p:nvGrpSpPr>
                <p:cNvPr id="49" name="Group 32"/>
                <p:cNvGrpSpPr/>
                <p:nvPr/>
              </p:nvGrpSpPr>
              <p:grpSpPr>
                <a:xfrm>
                  <a:off x="7459670" y="7441560"/>
                  <a:ext cx="1800333" cy="864774"/>
                  <a:chOff x="7459669" y="6460865"/>
                  <a:chExt cx="1785470" cy="864774"/>
                </a:xfrm>
              </p:grpSpPr>
              <p:sp>
                <p:nvSpPr>
                  <p:cNvPr id="50" name="Isosceles Triangle 44"/>
                  <p:cNvSpPr/>
                  <p:nvPr/>
                </p:nvSpPr>
                <p:spPr>
                  <a:xfrm rot="16200000">
                    <a:off x="7469936" y="64505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3" y="6537082"/>
                    <a:ext cx="1775946" cy="788557"/>
                    <a:chOff x="7469193" y="6537082"/>
                    <a:chExt cx="1775946" cy="788557"/>
                  </a:xfrm>
                </p:grpSpPr>
                <p:sp>
                  <p:nvSpPr>
                    <p:cNvPr id="52" name="Round Same Side Corner Rectangle 51"/>
                    <p:cNvSpPr/>
                    <p:nvPr/>
                  </p:nvSpPr>
                  <p:spPr>
                    <a:xfrm rot="5400000">
                      <a:off x="7962887" y="6043388"/>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3" y="6577389"/>
                      <a:ext cx="656096"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Times New Roman" pitchFamily="18" charset="0"/>
                  <a:cs typeface="Times New Roman" pitchFamily="18" charset="0"/>
                  <a:sym typeface="Baumans"/>
                </a:rPr>
                <a:t>TOÁN HÌNH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Times New Roman" pitchFamily="18" charset="0"/>
                <a:cs typeface="Times New Roman" pitchFamily="18" charset="0"/>
              </a:endParaRPr>
            </a:p>
          </p:txBody>
        </p:sp>
        <p:grpSp>
          <p:nvGrpSpPr>
            <p:cNvPr id="105" name="Group 104">
              <a:extLst>
                <a:ext uri="{FF2B5EF4-FFF2-40B4-BE49-F238E27FC236}">
                  <a16:creationId xmlns="" xmlns:a16="http://schemas.microsoft.com/office/drawing/2014/main" id="{7EC462C3-097E-478F-9154-33220765427C}"/>
                </a:ext>
              </a:extLst>
            </p:cNvPr>
            <p:cNvGrpSpPr/>
            <p:nvPr/>
          </p:nvGrpSpPr>
          <p:grpSpPr>
            <a:xfrm>
              <a:off x="4474930" y="3900043"/>
              <a:ext cx="1316269" cy="1415783"/>
              <a:chOff x="4935906" y="2922072"/>
              <a:chExt cx="1316269" cy="1415783"/>
            </a:xfrm>
          </p:grpSpPr>
          <p:grpSp>
            <p:nvGrpSpPr>
              <p:cNvPr id="106" name="Group 105">
                <a:extLst>
                  <a:ext uri="{FF2B5EF4-FFF2-40B4-BE49-F238E27FC236}">
                    <a16:creationId xmlns=""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 xmlns:a16="http://schemas.microsoft.com/office/drawing/2014/main" id="{F38EB064-8955-4FC1-9AF5-C49985002268}"/>
                  </a:ext>
                </a:extLst>
              </p:cNvPr>
              <p:cNvSpPr txBox="1"/>
              <p:nvPr/>
            </p:nvSpPr>
            <p:spPr>
              <a:xfrm>
                <a:off x="4935906" y="2922072"/>
                <a:ext cx="1316269" cy="1415783"/>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Times New Roman" pitchFamily="18" charset="0"/>
                    <a:ea typeface="Yu Gothic UI Semilight" panose="020B0400000000000000" pitchFamily="34" charset="-128"/>
                    <a:cs typeface="Times New Roman" pitchFamily="18" charset="0"/>
                  </a:rPr>
                  <a:t>➉</a:t>
                </a:r>
                <a:endParaRPr sz="8000" dirty="0">
                  <a:solidFill>
                    <a:schemeClr val="bg1"/>
                  </a:solidFill>
                  <a:latin typeface="Times New Roman" pitchFamily="18" charset="0"/>
                  <a:cs typeface="Times New Roman" pitchFamily="18" charset="0"/>
                </a:endParaRPr>
              </a:p>
            </p:txBody>
          </p:sp>
        </p:grpSp>
      </p:grpSp>
      <p:grpSp>
        <p:nvGrpSpPr>
          <p:cNvPr id="9" name="Group 8">
            <a:extLst>
              <a:ext uri="{FF2B5EF4-FFF2-40B4-BE49-F238E27FC236}">
                <a16:creationId xmlns="" xmlns:a16="http://schemas.microsoft.com/office/drawing/2014/main" id="{439786C1-301C-402F-B908-633A570E2C52}"/>
              </a:ext>
            </a:extLst>
          </p:cNvPr>
          <p:cNvGrpSpPr/>
          <p:nvPr/>
        </p:nvGrpSpPr>
        <p:grpSpPr>
          <a:xfrm>
            <a:off x="6553200" y="3313402"/>
            <a:ext cx="16791416" cy="1309627"/>
            <a:chOff x="7007312" y="3313402"/>
            <a:chExt cx="16791416" cy="1309627"/>
          </a:xfrm>
        </p:grpSpPr>
        <p:grpSp>
          <p:nvGrpSpPr>
            <p:cNvPr id="112" name="Group 111">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4"/>
              <a:stretch>
                <a:fillRect/>
              </a:stretch>
            </p:blipFill>
            <p:spPr>
              <a:xfrm>
                <a:off x="-84747" y="97578"/>
                <a:ext cx="6395438" cy="824094"/>
              </a:xfrm>
              <a:prstGeom prst="rect">
                <a:avLst/>
              </a:prstGeom>
            </p:spPr>
          </p:pic>
          <p:sp>
            <p:nvSpPr>
              <p:cNvPr id="115"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7" name="Picture 6">
              <a:extLst>
                <a:ext uri="{FF2B5EF4-FFF2-40B4-BE49-F238E27FC236}">
                  <a16:creationId xmlns="" xmlns:a16="http://schemas.microsoft.com/office/drawing/2014/main" id="{593D231A-4F31-4CD1-BF95-3B25C6FBCE4B}"/>
                </a:ext>
              </a:extLst>
            </p:cNvPr>
            <p:cNvPicPr>
              <a:picLocks noChangeAspect="1"/>
            </p:cNvPicPr>
            <p:nvPr/>
          </p:nvPicPr>
          <p:blipFill>
            <a:blip r:embed="rId5"/>
            <a:stretch>
              <a:fillRect/>
            </a:stretch>
          </p:blipFill>
          <p:spPr>
            <a:xfrm>
              <a:off x="15925800" y="3313402"/>
              <a:ext cx="7872928" cy="1222516"/>
            </a:xfrm>
            <a:prstGeom prst="rect">
              <a:avLst/>
            </a:prstGeom>
          </p:spPr>
        </p:pic>
      </p:grpSp>
      <p:sp>
        <p:nvSpPr>
          <p:cNvPr id="10" name="TextBox 9">
            <a:extLst>
              <a:ext uri="{FF2B5EF4-FFF2-40B4-BE49-F238E27FC236}">
                <a16:creationId xmlns="" xmlns:a16="http://schemas.microsoft.com/office/drawing/2014/main" id="{EB80CDAB-FCA9-4E95-8F6A-72A9575E1286}"/>
              </a:ext>
            </a:extLst>
          </p:cNvPr>
          <p:cNvSpPr txBox="1"/>
          <p:nvPr/>
        </p:nvSpPr>
        <p:spPr>
          <a:xfrm>
            <a:off x="9829800" y="3434715"/>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2218425482"/>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38200" y="1752600"/>
                <a:ext cx="11353800" cy="116403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rgbClr val="FF0000"/>
                    </a:solidFill>
                    <a:latin typeface="Times New Roman" pitchFamily="18" charset="0"/>
                    <a:cs typeface="Times New Roman" pitchFamily="18" charset="0"/>
                  </a:rPr>
                  <a:t>Ví</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dụ</a:t>
                </a:r>
                <a:r>
                  <a:rPr lang="en-US" b="1" dirty="0">
                    <a:solidFill>
                      <a:srgbClr val="FF0000"/>
                    </a:solidFill>
                    <a:latin typeface="Times New Roman" pitchFamily="18" charset="0"/>
                    <a:cs typeface="Times New Roman" pitchFamily="18" charset="0"/>
                  </a:rPr>
                  <a:t> 4:</a:t>
                </a:r>
              </a:p>
              <a:p>
                <a:pPr marL="0" indent="0">
                  <a:lnSpc>
                    <a:spcPct val="150000"/>
                  </a:lnSpc>
                  <a:buFont typeface="Arial" panose="020B0604020202020204" pitchFamily="34" charset="0"/>
                  <a:buNone/>
                </a:pPr>
                <a:r>
                  <a:rPr lang="en-US" b="1" dirty="0">
                    <a:solidFill>
                      <a:prstClr val="black"/>
                    </a:solidFill>
                    <a:latin typeface="Times New Roman" pitchFamily="18" charset="0"/>
                    <a:cs typeface="Times New Roman" pitchFamily="18" charset="0"/>
                  </a:rPr>
                  <a:t>Cho </a:t>
                </a:r>
                <a:r>
                  <a:rPr lang="en-US" b="1" dirty="0" err="1">
                    <a:solidFill>
                      <a:prstClr val="black"/>
                    </a:solidFill>
                    <a:latin typeface="Times New Roman" pitchFamily="18" charset="0"/>
                    <a:cs typeface="Times New Roman" pitchFamily="18" charset="0"/>
                  </a:rPr>
                  <a:t>tứ</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giác</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𝑨𝑩𝑪𝑫</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Gọi</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𝑴</m:t>
                    </m:r>
                  </m:oMath>
                </a14:m>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𝑵</m:t>
                    </m:r>
                    <m:r>
                      <a:rPr lang="en-US" b="1" i="1" smtClean="0">
                        <a:solidFill>
                          <a:prstClr val="black"/>
                        </a:solidFill>
                        <a:latin typeface="Cambria Math"/>
                      </a:rPr>
                      <m:t> </m:t>
                    </m:r>
                  </m:oMath>
                </a14:m>
                <a:r>
                  <a:rPr lang="en-US" b="1" dirty="0" err="1">
                    <a:solidFill>
                      <a:prstClr val="black"/>
                    </a:solidFill>
                    <a:latin typeface="Times New Roman" pitchFamily="18" charset="0"/>
                    <a:cs typeface="Times New Roman" pitchFamily="18" charset="0"/>
                  </a:rPr>
                  <a:t>lần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lượt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trung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điểm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của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các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cạnh</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𝑨𝑩</m:t>
                    </m:r>
                  </m:oMath>
                </a14:m>
                <a:r>
                  <a:rPr lang="en-US" b="1" dirty="0">
                    <a:solidFill>
                      <a:prstClr val="black"/>
                    </a:solidFill>
                    <a:latin typeface="Times New Roman" pitchFamily="18" charset="0"/>
                    <a:cs typeface="Times New Roman" pitchFamily="18" charset="0"/>
                  </a:rPr>
                  <a:t>,</a:t>
                </a:r>
                <a14:m>
                  <m:oMath xmlns:m="http://schemas.openxmlformats.org/officeDocument/2006/math">
                    <m:r>
                      <a:rPr lang="en-US" b="1" i="0" smtClean="0">
                        <a:solidFill>
                          <a:prstClr val="black"/>
                        </a:solidFill>
                        <a:latin typeface="Cambria Math"/>
                      </a:rPr>
                      <m:t>  </m:t>
                    </m:r>
                    <m:r>
                      <a:rPr lang="en-US" b="1" i="1" smtClean="0">
                        <a:solidFill>
                          <a:prstClr val="black"/>
                        </a:solidFill>
                        <a:latin typeface="Cambria Math"/>
                      </a:rPr>
                      <m:t> </m:t>
                    </m:r>
                    <m:r>
                      <a:rPr lang="en-US" b="1" i="1">
                        <a:solidFill>
                          <a:prstClr val="black"/>
                        </a:solidFill>
                        <a:latin typeface="Cambria Math" panose="02040503050406030204" pitchFamily="18" charset="0"/>
                      </a:rPr>
                      <m:t>𝑪𝑫</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r>
                  <a:rPr lang="en-US" b="1" i="1" dirty="0">
                    <a:solidFill>
                      <a:prstClr val="black"/>
                    </a:solidFill>
                    <a:latin typeface="Times New Roman" pitchFamily="18" charset="0"/>
                    <a:cs typeface="Times New Roman" pitchFamily="18" charset="0"/>
                  </a:rPr>
                  <a:t>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trung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điểm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của</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𝑴𝑵</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Chứng</a:t>
                </a:r>
                <a:r>
                  <a:rPr lang="en-US" b="1" dirty="0">
                    <a:solidFill>
                      <a:prstClr val="black"/>
                    </a:solidFill>
                    <a:latin typeface="Times New Roman" pitchFamily="18" charset="0"/>
                    <a:cs typeface="Times New Roman" pitchFamily="18" charset="0"/>
                  </a:rPr>
                  <a:t> minh </a:t>
                </a:r>
                <a:r>
                  <a:rPr lang="en-US" b="1" dirty="0" err="1">
                    <a:solidFill>
                      <a:prstClr val="black"/>
                    </a:solidFill>
                    <a:latin typeface="Times New Roman" pitchFamily="18" charset="0"/>
                    <a:cs typeface="Times New Roman" pitchFamily="18" charset="0"/>
                  </a:rPr>
                  <a:t>rằng</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oMath>
                </a14:m>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endParaRPr>
              </a:p>
              <a:p>
                <a:endParaRPr lang="en-US" b="1" dirty="0">
                  <a:solidFill>
                    <a:prstClr val="black"/>
                  </a:solidFill>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200" y="1752600"/>
                <a:ext cx="11353800" cy="11640349"/>
              </a:xfrm>
              <a:prstGeom prst="rect">
                <a:avLst/>
              </a:prstGeom>
              <a:blipFill rotWithShape="1">
                <a:blip r:embed="rId3"/>
                <a:stretch>
                  <a:fillRect l="-2414" t="-1727"/>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2192000" y="1752600"/>
                <a:ext cx="11859491" cy="116403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pPr>
                <a:r>
                  <a:rPr lang="en-US" b="1" dirty="0" err="1">
                    <a:solidFill>
                      <a:prstClr val="black"/>
                    </a:solidFill>
                    <a:latin typeface="Times New Roman" pitchFamily="18" charset="0"/>
                    <a:cs typeface="Times New Roman" pitchFamily="18" charset="0"/>
                  </a:rPr>
                  <a:t>Mặt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khác</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𝑨𝑴</m:t>
                    </m:r>
                    <m:r>
                      <a:rPr lang="en-US" b="1" i="1">
                        <a:solidFill>
                          <a:prstClr val="black"/>
                        </a:solidFill>
                        <a:latin typeface="Cambria Math" panose="02040503050406030204" pitchFamily="18" charset="0"/>
                      </a:rPr>
                      <m:t>=</m:t>
                    </m:r>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𝒓</m:t>
                                </m:r>
                              </m:sub>
                            </m:sSub>
                          </m:e>
                        </m:acc>
                      </m:e>
                    </m:d>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không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đổi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nên</a:t>
                </a:r>
                <a:r>
                  <a:rPr lang="en-US" b="1" dirty="0">
                    <a:solidFill>
                      <a:prstClr val="black"/>
                    </a:solidFill>
                    <a:latin typeface="Times New Roman" pitchFamily="18" charset="0"/>
                    <a:cs typeface="Times New Roman" pitchFamily="18" charset="0"/>
                  </a:rPr>
                  <a:t> </a:t>
                </a:r>
                <a14:m>
                  <m:oMath xmlns:m="http://schemas.openxmlformats.org/officeDocument/2006/math">
                    <m:f>
                      <m:fPr>
                        <m:ctrlPr>
                          <a:rPr lang="en-US" b="1" i="1">
                            <a:solidFill>
                              <a:prstClr val="black"/>
                            </a:solidFill>
                            <a:latin typeface="Cambria Math"/>
                          </a:rPr>
                        </m:ctrlPr>
                      </m:fPr>
                      <m:num>
                        <m:r>
                          <a:rPr lang="en-US" b="1" i="1">
                            <a:solidFill>
                              <a:prstClr val="black"/>
                            </a:solidFill>
                            <a:latin typeface="Cambria Math" panose="02040503050406030204" pitchFamily="18" charset="0"/>
                          </a:rPr>
                          <m:t>𝑨𝑪</m:t>
                        </m:r>
                      </m:num>
                      <m:den>
                        <m:r>
                          <a:rPr lang="en-US" b="1" i="1">
                            <a:solidFill>
                              <a:prstClr val="black"/>
                            </a:solidFill>
                            <a:latin typeface="Cambria Math" panose="02040503050406030204" pitchFamily="18" charset="0"/>
                          </a:rPr>
                          <m:t>𝑨𝑴</m:t>
                        </m:r>
                      </m:den>
                    </m:f>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nhỏ</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nhất</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𝑨𝑪</m:t>
                    </m:r>
                  </m:oMath>
                </a14:m>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nhỏ</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nhất</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𝑨𝑪</m:t>
                    </m:r>
                    <m:r>
                      <a:rPr lang="en-US" b="1" i="1">
                        <a:solidFill>
                          <a:prstClr val="black"/>
                        </a:solidFill>
                        <a:latin typeface="Cambria Math" panose="02040503050406030204" pitchFamily="18" charset="0"/>
                      </a:rPr>
                      <m:t>⊥</m:t>
                    </m:r>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𝒅</m:t>
                        </m:r>
                      </m:e>
                      <m:sub>
                        <m:r>
                          <a:rPr lang="en-US" b="1" i="1">
                            <a:solidFill>
                              <a:prstClr val="black"/>
                            </a:solidFill>
                            <a:latin typeface="Cambria Math" panose="02040503050406030204" pitchFamily="18" charset="0"/>
                          </a:rPr>
                          <m:t>𝟐</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𝑨𝑴</m:t>
                    </m:r>
                    <m:r>
                      <a:rPr lang="en-US" b="1" i="1">
                        <a:solidFill>
                          <a:prstClr val="black"/>
                        </a:solidFill>
                        <a:latin typeface="Cambria Math" panose="02040503050406030204" pitchFamily="18" charset="0"/>
                      </a:rPr>
                      <m:t>⊥</m:t>
                    </m:r>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𝒅</m:t>
                        </m:r>
                      </m:e>
                      <m:sub>
                        <m:r>
                          <a:rPr lang="en-US" b="1" i="1">
                            <a:solidFill>
                              <a:prstClr val="black"/>
                            </a:solidFill>
                            <a:latin typeface="Cambria Math" panose="02040503050406030204" pitchFamily="18" charset="0"/>
                          </a:rPr>
                          <m:t>𝟐</m:t>
                        </m:r>
                      </m:sub>
                    </m:sSub>
                    <m:r>
                      <a:rPr lang="en-US" b="1" i="1">
                        <a:solidFill>
                          <a:prstClr val="black"/>
                        </a:solidFill>
                        <a:latin typeface="Cambria Math" panose="02040503050406030204" pitchFamily="18" charset="0"/>
                      </a:rPr>
                      <m:t>.</m:t>
                    </m:r>
                  </m:oMath>
                </a14:m>
                <a:endParaRPr lang="en-US" b="1" dirty="0">
                  <a:solidFill>
                    <a:prstClr val="black"/>
                  </a:solidFill>
                  <a:latin typeface="Times New Roman" pitchFamily="18" charset="0"/>
                  <a:cs typeface="Times New Roman" pitchFamily="18" charset="0"/>
                </a:endParaRPr>
              </a:p>
              <a:p>
                <a:pPr>
                  <a:lnSpc>
                    <a:spcPct val="150000"/>
                  </a:lnSpc>
                </a:pPr>
                <a:r>
                  <a:rPr lang="en-US" b="1" dirty="0" err="1">
                    <a:solidFill>
                      <a:prstClr val="black"/>
                    </a:solidFill>
                    <a:latin typeface="Times New Roman" pitchFamily="18" charset="0"/>
                    <a:cs typeface="Times New Roman" pitchFamily="18" charset="0"/>
                  </a:rPr>
                  <a:t>Vậy</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để</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tàu</a:t>
                </a:r>
                <a:r>
                  <a:rPr lang="en-US" b="1" dirty="0">
                    <a:solidFill>
                      <a:prstClr val="black"/>
                    </a:solidFill>
                    <a:latin typeface="Times New Roman" pitchFamily="18" charset="0"/>
                    <a:cs typeface="Times New Roman" pitchFamily="18" charset="0"/>
                  </a:rPr>
                  <a:t> sang </a:t>
                </a:r>
                <a:r>
                  <a:rPr lang="en-US" b="1" dirty="0" err="1">
                    <a:solidFill>
                      <a:prstClr val="black"/>
                    </a:solidFill>
                    <a:latin typeface="Times New Roman" pitchFamily="18" charset="0"/>
                    <a:cs typeface="Times New Roman" pitchFamily="18" charset="0"/>
                  </a:rPr>
                  <a:t>được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bờ</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bên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kia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nhanh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nhất</a:t>
                </a:r>
                <a:r>
                  <a:rPr lang="en-US" b="1" dirty="0">
                    <a:solidFill>
                      <a:prstClr val="black"/>
                    </a:solidFill>
                    <a:latin typeface="Times New Roman" pitchFamily="18" charset="0"/>
                    <a:cs typeface="Times New Roman" pitchFamily="18" charset="0"/>
                  </a:rPr>
                  <a:t>, ta </a:t>
                </a:r>
                <a:r>
                  <a:rPr lang="en-US" b="1" dirty="0" err="1">
                    <a:solidFill>
                      <a:prstClr val="black"/>
                    </a:solidFill>
                    <a:latin typeface="Times New Roman" pitchFamily="18" charset="0"/>
                    <a:cs typeface="Times New Roman" pitchFamily="18" charset="0"/>
                  </a:rPr>
                  <a:t>cần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giữ</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bánh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lái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để</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tàu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luôn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vuông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góc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với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bờ</a:t>
                </a:r>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endParaRPr lang="en-US" sz="4400" b="1" dirty="0">
                  <a:solidFill>
                    <a:prstClr val="black"/>
                  </a:solidFill>
                </a:endParaRPr>
              </a:p>
              <a:p>
                <a:pPr marL="0" indent="0">
                  <a:buFont typeface="Arial" panose="020B0604020202020204" pitchFamily="34" charset="0"/>
                  <a:buNone/>
                </a:pPr>
                <a:endParaRPr lang="en-US" sz="4400" b="1" dirty="0">
                  <a:solidFill>
                    <a:prstClr val="black"/>
                  </a:solidFill>
                </a:endParaRP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192000" y="1752600"/>
                <a:ext cx="11859491" cy="11640349"/>
              </a:xfrm>
              <a:prstGeom prst="rect">
                <a:avLst/>
              </a:prstGeom>
              <a:blipFill rotWithShape="1">
                <a:blip r:embed="rId4"/>
                <a:stretch>
                  <a:fillRect l="-2054" r="-1695"/>
                </a:stretch>
              </a:blipFill>
              <a:ln>
                <a:solidFill>
                  <a:srgbClr val="00B0F0"/>
                </a:solidFill>
              </a:ln>
            </p:spPr>
            <p:txBody>
              <a:bodyPr/>
              <a:lstStyle/>
              <a:p>
                <a:r>
                  <a:rPr lang="en-US">
                    <a:noFill/>
                  </a:rPr>
                  <a:t> </a:t>
                </a:r>
              </a:p>
            </p:txBody>
          </p:sp>
        </mc:Fallback>
      </mc:AlternateContent>
      <p:pic>
        <p:nvPicPr>
          <p:cNvPr id="11" name="Picture 10">
            <a:extLst>
              <a:ext uri="{FF2B5EF4-FFF2-40B4-BE49-F238E27FC236}">
                <a16:creationId xmlns="" xmlns:a16="http://schemas.microsoft.com/office/drawing/2014/main" id="{7349D8DC-3F8E-4DEC-87A8-B829F3962B66}"/>
              </a:ext>
            </a:extLst>
          </p:cNvPr>
          <p:cNvPicPr/>
          <p:nvPr/>
        </p:nvPicPr>
        <p:blipFill>
          <a:blip r:embed="rId5"/>
          <a:stretch>
            <a:fillRect/>
          </a:stretch>
        </p:blipFill>
        <p:spPr>
          <a:xfrm>
            <a:off x="3962400" y="7086600"/>
            <a:ext cx="7162799" cy="6096000"/>
          </a:xfrm>
          <a:prstGeom prst="rect">
            <a:avLst/>
          </a:prstGeom>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7300" y="152400"/>
            <a:ext cx="167894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 xmlns:a16="http://schemas.microsoft.com/office/drawing/2014/main" id="{EB80CDAB-FCA9-4E95-8F6A-72A9575E1286}"/>
              </a:ext>
            </a:extLst>
          </p:cNvPr>
          <p:cNvSpPr txBox="1"/>
          <p:nvPr/>
        </p:nvSpPr>
        <p:spPr>
          <a:xfrm>
            <a:off x="6629400" y="304800"/>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31473422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up)">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38200" y="685800"/>
                <a:ext cx="11353800" cy="127071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Vận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dụng</a:t>
                </a:r>
                <a:r>
                  <a:rPr lang="en-US" b="1" dirty="0">
                    <a:solidFill>
                      <a:srgbClr val="FF0000"/>
                    </a:solidFill>
                    <a:latin typeface="Times New Roman" pitchFamily="18" charset="0"/>
                    <a:cs typeface="Times New Roman" pitchFamily="18" charset="0"/>
                  </a:rPr>
                  <a:t>:</a:t>
                </a:r>
              </a:p>
              <a:p>
                <a:pPr marL="0" indent="0" algn="just">
                  <a:buFont typeface="Arial" panose="020B0604020202020204" pitchFamily="34" charset="0"/>
                  <a:buNone/>
                </a:pPr>
                <a:r>
                  <a:rPr lang="en-US" b="1" dirty="0" err="1">
                    <a:solidFill>
                      <a:prstClr val="black"/>
                    </a:solidFill>
                    <a:latin typeface="Times New Roman" pitchFamily="18" charset="0"/>
                    <a:cs typeface="Times New Roman" pitchFamily="18" charset="0"/>
                  </a:rPr>
                  <a:t>Tính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lực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kéo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cần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thiết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để</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kéo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một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khẩu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pháo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trọng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lượng</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𝟐𝟐𝟏𝟒𝟖</m:t>
                    </m:r>
                    <m:r>
                      <a:rPr lang="en-US" b="1" i="1">
                        <a:solidFill>
                          <a:prstClr val="black"/>
                        </a:solidFill>
                        <a:latin typeface="Cambria Math" panose="02040503050406030204" pitchFamily="18" charset="0"/>
                      </a:rPr>
                      <m:t>𝑵</m:t>
                    </m:r>
                  </m:oMath>
                </a14:m>
                <a:r>
                  <a:rPr lang="en-US" b="1" dirty="0">
                    <a:solidFill>
                      <a:prstClr val="black"/>
                    </a:solidFill>
                    <a:latin typeface="Times New Roman" pitchFamily="18" charset="0"/>
                    <a:cs typeface="Times New Roman" pitchFamily="18" charset="0"/>
                  </a:rPr>
                  <a:t> </a:t>
                </a:r>
                <a:r>
                  <a:rPr lang="en-US" b="1" dirty="0" smtClean="0">
                    <a:solidFill>
                      <a:prstClr val="black"/>
                    </a:solidFill>
                    <a:latin typeface="Times New Roman" pitchFamily="18" charset="0"/>
                    <a:cs typeface="Times New Roman" pitchFamily="18" charset="0"/>
                  </a:rPr>
                  <a:t>(ứng </a:t>
                </a:r>
                <a:r>
                  <a:rPr lang="en-US" b="1" dirty="0" err="1">
                    <a:solidFill>
                      <a:prstClr val="black"/>
                    </a:solidFill>
                    <a:latin typeface="Times New Roman" pitchFamily="18" charset="0"/>
                    <a:cs typeface="Times New Roman" pitchFamily="18" charset="0"/>
                  </a:rPr>
                  <a:t>với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khối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lượng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xấp</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xỉ</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𝟐𝟐𝟔𝟎</m:t>
                    </m:r>
                    <m:r>
                      <a:rPr lang="en-US" b="1" i="1">
                        <a:solidFill>
                          <a:prstClr val="black"/>
                        </a:solidFill>
                        <a:latin typeface="Cambria Math" panose="02040503050406030204" pitchFamily="18" charset="0"/>
                      </a:rPr>
                      <m:t>𝒌𝒈</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lên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một</a:t>
                </a:r>
                <a:r>
                  <a:rPr lang="en-US" b="1" dirty="0">
                    <a:solidFill>
                      <a:prstClr val="black"/>
                    </a:solidFill>
                    <a:latin typeface="Times New Roman" pitchFamily="18" charset="0"/>
                    <a:cs typeface="Times New Roman" pitchFamily="18" charset="0"/>
                  </a:rPr>
                  <a:t> con </a:t>
                </a:r>
                <a:r>
                  <a:rPr lang="en-US" b="1" dirty="0" err="1">
                    <a:solidFill>
                      <a:prstClr val="black"/>
                    </a:solidFill>
                    <a:latin typeface="Times New Roman" pitchFamily="18" charset="0"/>
                    <a:cs typeface="Times New Roman" pitchFamily="18" charset="0"/>
                  </a:rPr>
                  <a:t>dốc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nghiêng</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𝟑</m:t>
                    </m:r>
                    <m:sSup>
                      <m:sSupPr>
                        <m:ctrlPr>
                          <a:rPr lang="en-US" b="1" i="1">
                            <a:solidFill>
                              <a:prstClr val="black"/>
                            </a:solidFill>
                            <a:latin typeface="Cambria Math"/>
                          </a:rPr>
                        </m:ctrlPr>
                      </m:sSupPr>
                      <m:e>
                        <m:r>
                          <a:rPr lang="en-US" b="1" i="1">
                            <a:solidFill>
                              <a:prstClr val="black"/>
                            </a:solidFill>
                            <a:latin typeface="Cambria Math" panose="02040503050406030204" pitchFamily="18" charset="0"/>
                          </a:rPr>
                          <m:t>𝟎</m:t>
                        </m:r>
                      </m:e>
                      <m:sup>
                        <m:r>
                          <a:rPr lang="en-US" b="1" i="1">
                            <a:solidFill>
                              <a:prstClr val="black"/>
                            </a:solidFill>
                            <a:latin typeface="Cambria Math" panose="02040503050406030204" pitchFamily="18" charset="0"/>
                          </a:rPr>
                          <m:t>𝟎</m:t>
                        </m:r>
                      </m:sup>
                    </m:sSup>
                  </m:oMath>
                </a14:m>
                <a:r>
                  <a:rPr lang="en-US" b="1" dirty="0" smtClean="0">
                    <a:solidFill>
                      <a:prstClr val="black"/>
                    </a:solidFill>
                    <a:latin typeface="Times New Roman" pitchFamily="18" charset="0"/>
                    <a:cs typeface="Times New Roman" pitchFamily="18" charset="0"/>
                  </a:rPr>
                  <a:t> </a:t>
                </a:r>
                <a:r>
                  <a:rPr lang="en-US" b="1" dirty="0">
                    <a:solidFill>
                      <a:prstClr val="black"/>
                    </a:solidFill>
                    <a:latin typeface="Times New Roman" pitchFamily="18" charset="0"/>
                    <a:cs typeface="Times New Roman" pitchFamily="18" charset="0"/>
                  </a:rPr>
                  <a:t>so </a:t>
                </a:r>
                <a:r>
                  <a:rPr lang="en-US" b="1" dirty="0" err="1">
                    <a:solidFill>
                      <a:prstClr val="black"/>
                    </a:solidFill>
                    <a:latin typeface="Times New Roman" pitchFamily="18" charset="0"/>
                    <a:cs typeface="Times New Roman" pitchFamily="18" charset="0"/>
                  </a:rPr>
                  <a:t>với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phương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nằm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ngang</a:t>
                </a:r>
                <a:r>
                  <a:rPr lang="en-US" b="1" dirty="0">
                    <a:solidFill>
                      <a:prstClr val="black"/>
                    </a:solidFill>
                    <a:latin typeface="Times New Roman" pitchFamily="18" charset="0"/>
                    <a:cs typeface="Times New Roman" pitchFamily="18" charset="0"/>
                  </a:rPr>
                  <a:t> (H.4.18). </a:t>
                </a:r>
                <a:r>
                  <a:rPr lang="en-US" b="1" dirty="0" err="1">
                    <a:solidFill>
                      <a:prstClr val="black"/>
                    </a:solidFill>
                    <a:latin typeface="Times New Roman" pitchFamily="18" charset="0"/>
                    <a:cs typeface="Times New Roman" pitchFamily="18" charset="0"/>
                  </a:rPr>
                  <a:t>Nếu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lực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kéo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của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mỗi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người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bằng</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𝟏𝟎𝟎</m:t>
                    </m:r>
                    <m:r>
                      <a:rPr lang="en-US" b="1" i="1">
                        <a:solidFill>
                          <a:prstClr val="black"/>
                        </a:solidFill>
                        <a:latin typeface="Cambria Math" panose="02040503050406030204" pitchFamily="18" charset="0"/>
                      </a:rPr>
                      <m:t>𝑵</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thì</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cần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tối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thiểu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bao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nhiêu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người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để</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kéo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pháo</a:t>
                </a:r>
                <a:r>
                  <a:rPr lang="en-US" b="1" dirty="0">
                    <a:solidFill>
                      <a:prstClr val="black"/>
                    </a:solidFill>
                    <a:latin typeface="Times New Roman" pitchFamily="18" charset="0"/>
                    <a:cs typeface="Times New Roman" pitchFamily="18" charset="0"/>
                  </a:rPr>
                  <a:t>?</a:t>
                </a:r>
              </a:p>
              <a:p>
                <a:pPr marL="0" indent="0" algn="just">
                  <a:buFont typeface="Arial" panose="020B0604020202020204" pitchFamily="34" charset="0"/>
                  <a:buNone/>
                </a:pPr>
                <a:r>
                  <a:rPr lang="en-US" b="1" dirty="0" err="1">
                    <a:solidFill>
                      <a:srgbClr val="FF0000"/>
                    </a:solidFill>
                    <a:latin typeface="Times New Roman" pitchFamily="18" charset="0"/>
                    <a:cs typeface="Times New Roman" pitchFamily="18" charset="0"/>
                  </a:rPr>
                  <a:t>Chú</a:t>
                </a:r>
                <a:r>
                  <a:rPr lang="en-US" b="1" dirty="0">
                    <a:solidFill>
                      <a:srgbClr val="FF0000"/>
                    </a:solidFill>
                    <a:latin typeface="Times New Roman" pitchFamily="18" charset="0"/>
                    <a:cs typeface="Times New Roman" pitchFamily="18" charset="0"/>
                  </a:rPr>
                  <a:t> ý:</a:t>
                </a:r>
              </a:p>
              <a:p>
                <a:pPr marL="0" indent="0" algn="just">
                  <a:buFont typeface="Arial" panose="020B0604020202020204" pitchFamily="34" charset="0"/>
                  <a:buNone/>
                </a:pPr>
                <a:r>
                  <a:rPr lang="en-US" b="1" dirty="0">
                    <a:solidFill>
                      <a:prstClr val="black"/>
                    </a:solidFill>
                    <a:latin typeface="Times New Roman" pitchFamily="18" charset="0"/>
                    <a:cs typeface="Times New Roman" pitchFamily="18" charset="0"/>
                  </a:rPr>
                  <a:t>Ta </a:t>
                </a:r>
                <a:r>
                  <a:rPr lang="en-US" b="1" dirty="0" err="1">
                    <a:solidFill>
                      <a:prstClr val="black"/>
                    </a:solidFill>
                    <a:latin typeface="Times New Roman" pitchFamily="18" charset="0"/>
                    <a:cs typeface="Times New Roman" pitchFamily="18" charset="0"/>
                  </a:rPr>
                  <a:t>coi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khẩu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pháo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chịu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tác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động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của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lực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Trọng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lực</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𝑷</m:t>
                        </m:r>
                      </m:e>
                    </m:acc>
                  </m:oMath>
                </a14:m>
                <a:r>
                  <a:rPr lang="en-US" b="1" dirty="0">
                    <a:solidFill>
                      <a:prstClr val="black"/>
                    </a:solidFill>
                    <a:latin typeface="Times New Roman" pitchFamily="18" charset="0"/>
                    <a:cs typeface="Times New Roman" pitchFamily="18" charset="0"/>
                  </a:rPr>
                  <a:t> </a:t>
                </a:r>
                <a:r>
                  <a:rPr lang="en-US" b="1" dirty="0" smtClean="0">
                    <a:solidFill>
                      <a:prstClr val="black"/>
                    </a:solidFill>
                    <a:latin typeface="Times New Roman" pitchFamily="18" charset="0"/>
                    <a:cs typeface="Times New Roman" pitchFamily="18" charset="0"/>
                  </a:rPr>
                  <a:t>(có </a:t>
                </a:r>
                <a:r>
                  <a:rPr lang="en-US" b="1" dirty="0" err="1">
                    <a:solidFill>
                      <a:prstClr val="black"/>
                    </a:solidFill>
                    <a:latin typeface="Times New Roman" pitchFamily="18" charset="0"/>
                    <a:cs typeface="Times New Roman" pitchFamily="18" charset="0"/>
                  </a:rPr>
                  <a:t>độ</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lớn</a:t>
                </a:r>
                <a:r>
                  <a:rPr lang="en-US" b="1" dirty="0">
                    <a:solidFill>
                      <a:prstClr val="black"/>
                    </a:solidFill>
                    <a:latin typeface="Times New Roman" pitchFamily="18" charset="0"/>
                    <a:cs typeface="Times New Roman" pitchFamily="18" charset="0"/>
                  </a:rPr>
                  <a:t>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𝑷</m:t>
                            </m:r>
                          </m:e>
                        </m:acc>
                      </m:e>
                    </m:d>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𝟐𝟐𝟏𝟒𝟖</m:t>
                    </m:r>
                    <m:r>
                      <a:rPr lang="en-US" b="1" i="1">
                        <a:solidFill>
                          <a:prstClr val="black"/>
                        </a:solidFill>
                        <a:latin typeface="Cambria Math" panose="02040503050406030204" pitchFamily="18" charset="0"/>
                      </a:rPr>
                      <m:t>𝑵</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phương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vuông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góc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với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phương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nằm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ngang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hướng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xuống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dưới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phản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lực</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𝒘</m:t>
                        </m:r>
                      </m:e>
                    </m:acc>
                  </m:oMath>
                </a14:m>
                <a:r>
                  <a:rPr lang="en-US" b="1" dirty="0">
                    <a:solidFill>
                      <a:prstClr val="black"/>
                    </a:solidFill>
                    <a:latin typeface="Times New Roman" pitchFamily="18" charset="0"/>
                    <a:cs typeface="Times New Roman" pitchFamily="18" charset="0"/>
                  </a:rPr>
                  <a:t> </a:t>
                </a:r>
                <a:r>
                  <a:rPr lang="en-US" b="1" dirty="0" smtClean="0">
                    <a:solidFill>
                      <a:prstClr val="black"/>
                    </a:solidFill>
                    <a:latin typeface="Times New Roman" pitchFamily="18" charset="0"/>
                    <a:cs typeface="Times New Roman" pitchFamily="18" charset="0"/>
                  </a:rPr>
                  <a:t>(có </a:t>
                </a:r>
                <a:r>
                  <a:rPr lang="en-US" b="1" dirty="0" err="1">
                    <a:solidFill>
                      <a:prstClr val="black"/>
                    </a:solidFill>
                    <a:latin typeface="Times New Roman" pitchFamily="18" charset="0"/>
                    <a:cs typeface="Times New Roman" pitchFamily="18" charset="0"/>
                  </a:rPr>
                  <a:t>độ</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lớn</a:t>
                </a:r>
                <a:r>
                  <a:rPr lang="en-US" b="1" dirty="0">
                    <a:solidFill>
                      <a:prstClr val="black"/>
                    </a:solidFill>
                    <a:latin typeface="Times New Roman" pitchFamily="18" charset="0"/>
                    <a:cs typeface="Times New Roman" pitchFamily="18" charset="0"/>
                  </a:rPr>
                  <a:t>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𝒘</m:t>
                            </m:r>
                          </m:e>
                        </m:acc>
                      </m:e>
                    </m:d>
                    <m:r>
                      <a:rPr lang="en-US" b="1" i="1">
                        <a:solidFill>
                          <a:prstClr val="black"/>
                        </a:solidFill>
                        <a:latin typeface="Cambria Math" panose="02040503050406030204" pitchFamily="18" charset="0"/>
                      </a:rPr>
                      <m:t>=</m:t>
                    </m:r>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𝑷</m:t>
                            </m:r>
                          </m:e>
                        </m:acc>
                      </m:e>
                    </m:d>
                    <m:r>
                      <m:rPr>
                        <m:nor/>
                      </m:rPr>
                      <a:rPr lang="en-US" b="1">
                        <a:solidFill>
                          <a:prstClr val="black"/>
                        </a:solidFill>
                        <a:latin typeface="Times New Roman" pitchFamily="18" charset="0"/>
                        <a:cs typeface="Times New Roman" pitchFamily="18" charset="0"/>
                      </a:rPr>
                      <m:t>cos</m:t>
                    </m:r>
                    <m:r>
                      <m:rPr>
                        <m:nor/>
                      </m:rPr>
                      <a:rPr lang="en-US" b="1">
                        <a:solidFill>
                          <a:prstClr val="black"/>
                        </a:solidFill>
                        <a:latin typeface="Times New Roman" pitchFamily="18" charset="0"/>
                        <a:cs typeface="Times New Roman" pitchFamily="18" charset="0"/>
                      </a:rPr>
                      <m:t>3</m:t>
                    </m:r>
                    <m:sSup>
                      <m:sSupPr>
                        <m:ctrlPr>
                          <a:rPr lang="en-US" b="1" i="1">
                            <a:solidFill>
                              <a:prstClr val="black"/>
                            </a:solidFill>
                            <a:latin typeface="Cambria Math"/>
                          </a:rPr>
                        </m:ctrlPr>
                      </m:sSupPr>
                      <m:e>
                        <m:r>
                          <m:rPr>
                            <m:nor/>
                          </m:rPr>
                          <a:rPr lang="en-US" b="1">
                            <a:solidFill>
                              <a:prstClr val="black"/>
                            </a:solidFill>
                            <a:latin typeface="Times New Roman" pitchFamily="18" charset="0"/>
                            <a:cs typeface="Times New Roman" pitchFamily="18" charset="0"/>
                          </a:rPr>
                          <m:t>0</m:t>
                        </m:r>
                      </m:e>
                      <m:sup>
                        <m:r>
                          <a:rPr lang="en-US" b="1" i="1">
                            <a:solidFill>
                              <a:prstClr val="black"/>
                            </a:solidFill>
                            <a:latin typeface="Cambria Math" panose="02040503050406030204" pitchFamily="18" charset="0"/>
                          </a:rPr>
                          <m:t>𝟎</m:t>
                        </m:r>
                      </m:sup>
                    </m:sSup>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phương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vuông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góc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với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mặt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dốc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hướng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lên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trên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lực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kéo</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𝑭</m:t>
                        </m:r>
                      </m:e>
                    </m:acc>
                  </m:oMath>
                </a14:m>
                <a:r>
                  <a:rPr lang="en-US" b="1" dirty="0">
                    <a:solidFill>
                      <a:prstClr val="black"/>
                    </a:solidFill>
                    <a:latin typeface="Times New Roman" pitchFamily="18" charset="0"/>
                    <a:cs typeface="Times New Roman" pitchFamily="18" charset="0"/>
                  </a:rPr>
                  <a:t> </a:t>
                </a:r>
                <a:r>
                  <a:rPr lang="en-US" b="1" dirty="0" smtClean="0">
                    <a:solidFill>
                      <a:prstClr val="black"/>
                    </a:solidFill>
                    <a:latin typeface="Times New Roman" pitchFamily="18" charset="0"/>
                    <a:cs typeface="Times New Roman" pitchFamily="18" charset="0"/>
                  </a:rPr>
                  <a:t>(theo </a:t>
                </a:r>
                <a:r>
                  <a:rPr lang="en-US" b="1" dirty="0" err="1">
                    <a:solidFill>
                      <a:prstClr val="black"/>
                    </a:solidFill>
                    <a:latin typeface="Times New Roman" pitchFamily="18" charset="0"/>
                    <a:cs typeface="Times New Roman" pitchFamily="18" charset="0"/>
                  </a:rPr>
                  <a:t>phương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dốc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hướng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từ</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chân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dốc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lên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đỉnh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dốc</a:t>
                </a:r>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endParaRPr lang="en-US" sz="4500" b="1" dirty="0">
                  <a:solidFill>
                    <a:prstClr val="black"/>
                  </a:solidFill>
                </a:endParaRPr>
              </a:p>
              <a:p>
                <a:endParaRPr lang="en-US" sz="4500" b="1" dirty="0">
                  <a:solidFill>
                    <a:prstClr val="black"/>
                  </a:solidFill>
                </a:endParaRPr>
              </a:p>
            </p:txBody>
          </p:sp>
        </mc:Choice>
        <mc:Fallback xmlns="">
          <p:sp>
            <p:nvSpPr>
              <p:cNvPr id="99" name="Content Placeholder 2">
                <a:extLst>
                  <a:ext uri="{FF2B5EF4-FFF2-40B4-BE49-F238E27FC236}">
                    <a16:creationId xmlns="" xmlns:a16="http://schemas.microsoft.com/office/drawing/2014/main"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200" y="685800"/>
                <a:ext cx="11353800" cy="12707149"/>
              </a:xfrm>
              <a:prstGeom prst="rect">
                <a:avLst/>
              </a:prstGeom>
              <a:blipFill rotWithShape="1">
                <a:blip r:embed="rId3"/>
                <a:stretch>
                  <a:fillRect l="-2414" t="-1582" r="-2361" b="-14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2192000" y="685800"/>
                <a:ext cx="11859491" cy="127071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Lời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giải</a:t>
                </a:r>
                <a:endParaRPr lang="en-US" b="1" dirty="0">
                  <a:solidFill>
                    <a:srgbClr val="FF0000"/>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Ta </a:t>
                </a:r>
                <a:r>
                  <a:rPr lang="en-US" b="1" dirty="0" err="1">
                    <a:solidFill>
                      <a:prstClr val="black"/>
                    </a:solidFill>
                    <a:latin typeface="Times New Roman" pitchFamily="18" charset="0"/>
                    <a:cs typeface="Times New Roman" pitchFamily="18" charset="0"/>
                  </a:rPr>
                  <a:t>có</a:t>
                </a:r>
                <a:endParaRPr lang="en-US" b="1" dirty="0">
                  <a:solidFill>
                    <a:prstClr val="black"/>
                  </a:solidFill>
                  <a:latin typeface="Times New Roman" pitchFamily="18" charset="0"/>
                  <a:cs typeface="Times New Roman" pitchFamily="18" charset="0"/>
                </a:endParaRPr>
              </a:p>
              <a:p>
                <a:r>
                  <a:rPr lang="en-US" b="1" dirty="0" err="1">
                    <a:solidFill>
                      <a:prstClr val="black"/>
                    </a:solidFill>
                    <a:latin typeface="Times New Roman" pitchFamily="18" charset="0"/>
                    <a:cs typeface="Times New Roman" pitchFamily="18" charset="0"/>
                  </a:rPr>
                  <a:t>Trọng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lực</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𝑷</m:t>
                        </m:r>
                      </m:e>
                    </m:acc>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độ</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lớn</a:t>
                </a:r>
                <a:r>
                  <a:rPr lang="en-US" b="1" dirty="0">
                    <a:solidFill>
                      <a:prstClr val="black"/>
                    </a:solidFill>
                    <a:latin typeface="Times New Roman" pitchFamily="18" charset="0"/>
                    <a:cs typeface="Times New Roman" pitchFamily="18" charset="0"/>
                  </a:rPr>
                  <a:t>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𝑷</m:t>
                            </m:r>
                          </m:e>
                        </m:acc>
                      </m:e>
                    </m:d>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𝟐𝟐𝟏𝟒𝟖</m:t>
                    </m:r>
                    <m:r>
                      <a:rPr lang="en-US" b="1" i="1">
                        <a:solidFill>
                          <a:prstClr val="black"/>
                        </a:solidFill>
                        <a:latin typeface="Cambria Math" panose="02040503050406030204" pitchFamily="18" charset="0"/>
                      </a:rPr>
                      <m:t>𝑵</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phương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vuông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góc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với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phương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nằm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ngang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hướng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xuống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dưới</a:t>
                </a:r>
                <a:endParaRPr lang="en-US" b="1" dirty="0">
                  <a:solidFill>
                    <a:prstClr val="black"/>
                  </a:solidFill>
                  <a:latin typeface="Times New Roman" pitchFamily="18" charset="0"/>
                  <a:cs typeface="Times New Roman" pitchFamily="18" charset="0"/>
                </a:endParaRPr>
              </a:p>
              <a:p>
                <a:r>
                  <a:rPr lang="en-US" b="1" dirty="0" err="1">
                    <a:solidFill>
                      <a:prstClr val="black"/>
                    </a:solidFill>
                    <a:latin typeface="Times New Roman" pitchFamily="18" charset="0"/>
                    <a:cs typeface="Times New Roman" pitchFamily="18" charset="0"/>
                  </a:rPr>
                  <a:t>Phản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lực</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𝒘</m:t>
                        </m:r>
                      </m:e>
                    </m:acc>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độ</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lớn</a:t>
                </a:r>
                <a:r>
                  <a:rPr lang="en-US" b="1" dirty="0">
                    <a:solidFill>
                      <a:prstClr val="black"/>
                    </a:solidFill>
                    <a:latin typeface="Times New Roman" pitchFamily="18" charset="0"/>
                    <a:cs typeface="Times New Roman" pitchFamily="18" charset="0"/>
                  </a:rPr>
                  <a:t>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𝒘</m:t>
                            </m:r>
                          </m:e>
                        </m:acc>
                      </m:e>
                    </m:d>
                    <m:r>
                      <a:rPr lang="en-US" b="1" i="1">
                        <a:solidFill>
                          <a:prstClr val="black"/>
                        </a:solidFill>
                        <a:latin typeface="Cambria Math" panose="02040503050406030204" pitchFamily="18" charset="0"/>
                      </a:rPr>
                      <m:t>=</m:t>
                    </m:r>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𝑷</m:t>
                            </m:r>
                          </m:e>
                        </m:acc>
                      </m:e>
                    </m:d>
                    <m:r>
                      <m:rPr>
                        <m:nor/>
                      </m:rPr>
                      <a:rPr lang="en-US" b="1">
                        <a:solidFill>
                          <a:prstClr val="black"/>
                        </a:solidFill>
                        <a:latin typeface="Times New Roman" pitchFamily="18" charset="0"/>
                        <a:cs typeface="Times New Roman" pitchFamily="18" charset="0"/>
                      </a:rPr>
                      <m:t>cos</m:t>
                    </m:r>
                    <m:r>
                      <m:rPr>
                        <m:nor/>
                      </m:rPr>
                      <a:rPr lang="en-US" b="1">
                        <a:solidFill>
                          <a:prstClr val="black"/>
                        </a:solidFill>
                        <a:latin typeface="Times New Roman" pitchFamily="18" charset="0"/>
                        <a:cs typeface="Times New Roman" pitchFamily="18" charset="0"/>
                      </a:rPr>
                      <m:t>3</m:t>
                    </m:r>
                    <m:sSup>
                      <m:sSupPr>
                        <m:ctrlPr>
                          <a:rPr lang="en-US" b="1" i="1">
                            <a:solidFill>
                              <a:prstClr val="black"/>
                            </a:solidFill>
                            <a:latin typeface="Cambria Math"/>
                          </a:rPr>
                        </m:ctrlPr>
                      </m:sSupPr>
                      <m:e>
                        <m:r>
                          <m:rPr>
                            <m:nor/>
                          </m:rPr>
                          <a:rPr lang="en-US" b="1">
                            <a:solidFill>
                              <a:prstClr val="black"/>
                            </a:solidFill>
                            <a:latin typeface="Times New Roman" pitchFamily="18" charset="0"/>
                            <a:cs typeface="Times New Roman" pitchFamily="18" charset="0"/>
                          </a:rPr>
                          <m:t>0</m:t>
                        </m:r>
                      </m:e>
                      <m:sup>
                        <m:r>
                          <a:rPr lang="en-US" b="1" i="1">
                            <a:solidFill>
                              <a:prstClr val="black"/>
                            </a:solidFill>
                            <a:latin typeface="Cambria Math" panose="02040503050406030204" pitchFamily="18" charset="0"/>
                          </a:rPr>
                          <m:t>𝟎</m:t>
                        </m:r>
                      </m:sup>
                    </m:sSup>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𝟐𝟐𝟏𝟖𝟒</m:t>
                    </m:r>
                    <m:r>
                      <a:rPr lang="en-US" b="1" i="1">
                        <a:solidFill>
                          <a:prstClr val="black"/>
                        </a:solidFill>
                        <a:latin typeface="Cambria Math" panose="02040503050406030204" pitchFamily="18" charset="0"/>
                      </a:rPr>
                      <m:t>.</m:t>
                    </m:r>
                    <m:f>
                      <m:fPr>
                        <m:ctrlPr>
                          <a:rPr lang="en-US" b="1" i="1">
                            <a:solidFill>
                              <a:prstClr val="black"/>
                            </a:solidFill>
                            <a:latin typeface="Cambria Math"/>
                          </a:rPr>
                        </m:ctrlPr>
                      </m:fPr>
                      <m:num>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𝟑</m:t>
                            </m:r>
                          </m:e>
                        </m:rad>
                      </m:num>
                      <m:den>
                        <m:r>
                          <a:rPr lang="en-US" b="1" i="1">
                            <a:solidFill>
                              <a:prstClr val="black"/>
                            </a:solidFill>
                            <a:latin typeface="Cambria Math" panose="02040503050406030204" pitchFamily="18" charset="0"/>
                          </a:rPr>
                          <m:t>𝟐</m:t>
                        </m:r>
                      </m:den>
                    </m:f>
                    <m:r>
                      <a:rPr lang="en-US" b="1" i="1">
                        <a:solidFill>
                          <a:prstClr val="black"/>
                        </a:solidFill>
                        <a:latin typeface="Cambria Math" panose="02040503050406030204" pitchFamily="18" charset="0"/>
                      </a:rPr>
                      <m:t>𝑵</m:t>
                    </m:r>
                  </m:oMath>
                </a14:m>
                <a:r>
                  <a:rPr lang="en-US" b="1" dirty="0">
                    <a:solidFill>
                      <a:prstClr val="black"/>
                    </a:solidFill>
                    <a:latin typeface="Times New Roman" pitchFamily="18" charset="0"/>
                    <a:cs typeface="Times New Roman" pitchFamily="18" charset="0"/>
                  </a:rPr>
                  <a:t>, </a:t>
                </a:r>
              </a:p>
              <a:p>
                <a:r>
                  <a:rPr lang="en-US" b="1" dirty="0" err="1">
                    <a:solidFill>
                      <a:prstClr val="black"/>
                    </a:solidFill>
                    <a:latin typeface="Times New Roman" pitchFamily="18" charset="0"/>
                    <a:cs typeface="Times New Roman" pitchFamily="18" charset="0"/>
                  </a:rPr>
                  <a:t>C</a:t>
                </a:r>
                <a:r>
                  <a:rPr lang="en-US" b="1" dirty="0" err="1" smtClean="0">
                    <a:solidFill>
                      <a:prstClr val="black"/>
                    </a:solidFill>
                    <a:latin typeface="Times New Roman" pitchFamily="18" charset="0"/>
                    <a:cs typeface="Times New Roman" pitchFamily="18" charset="0"/>
                  </a:rPr>
                  <a:t>ó</a:t>
                </a:r>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phương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vuông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góc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với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mặt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dốc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hướng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lên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trên</a:t>
                </a:r>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endParaRPr lang="en-US" b="1" dirty="0">
                  <a:solidFill>
                    <a:prstClr val="black"/>
                  </a:solidFill>
                </a:endParaRP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192000" y="685800"/>
                <a:ext cx="11859491" cy="12707149"/>
              </a:xfrm>
              <a:prstGeom prst="rect">
                <a:avLst/>
              </a:prstGeom>
              <a:blipFill rotWithShape="1">
                <a:blip r:embed="rId4"/>
                <a:stretch>
                  <a:fillRect l="-2260" t="-1582" r="-462"/>
                </a:stretch>
              </a:blipFill>
              <a:ln>
                <a:solidFill>
                  <a:srgbClr val="00B0F0"/>
                </a:solidFill>
              </a:ln>
            </p:spPr>
            <p:txBody>
              <a:bodyPr/>
              <a:lstStyle/>
              <a:p>
                <a:r>
                  <a:rPr lang="en-US">
                    <a:noFill/>
                  </a:rPr>
                  <a:t> </a:t>
                </a:r>
              </a:p>
            </p:txBody>
          </p:sp>
        </mc:Fallback>
      </mc:AlternateContent>
      <p:pic>
        <p:nvPicPr>
          <p:cNvPr id="8" name="Picture 7">
            <a:extLst>
              <a:ext uri="{FF2B5EF4-FFF2-40B4-BE49-F238E27FC236}">
                <a16:creationId xmlns="" xmlns:a16="http://schemas.microsoft.com/office/drawing/2014/main" id="{6491072D-9472-47B8-8B3E-55EC1E2FF564}"/>
              </a:ext>
            </a:extLst>
          </p:cNvPr>
          <p:cNvPicPr/>
          <p:nvPr/>
        </p:nvPicPr>
        <p:blipFill>
          <a:blip r:embed="rId5"/>
          <a:stretch>
            <a:fillRect/>
          </a:stretch>
        </p:blipFill>
        <p:spPr>
          <a:xfrm>
            <a:off x="16078200" y="1524000"/>
            <a:ext cx="5410200" cy="4419600"/>
          </a:xfrm>
          <a:prstGeom prst="rect">
            <a:avLst/>
          </a:prstGeom>
        </p:spPr>
      </p:pic>
    </p:spTree>
    <p:extLst>
      <p:ext uri="{BB962C8B-B14F-4D97-AF65-F5344CB8AC3E}">
        <p14:creationId xmlns:p14="http://schemas.microsoft.com/office/powerpoint/2010/main" val="26516840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up)">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wipe(up)">
                                      <p:cBhvr>
                                        <p:cTn id="52" dur="500"/>
                                        <p:tgtEl>
                                          <p:spTgt spid="7">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7" end="7"/>
                                            </p:txEl>
                                          </p:spTgt>
                                        </p:tgtEl>
                                        <p:attrNameLst>
                                          <p:attrName>style.visibility</p:attrName>
                                        </p:attrNameLst>
                                      </p:cBhvr>
                                      <p:to>
                                        <p:strVal val="visible"/>
                                      </p:to>
                                    </p:set>
                                    <p:animEffect transition="in" filter="wipe(up)">
                                      <p:cBhvr>
                                        <p:cTn id="57" dur="500"/>
                                        <p:tgtEl>
                                          <p:spTgt spid="7">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8" end="8"/>
                                            </p:txEl>
                                          </p:spTgt>
                                        </p:tgtEl>
                                        <p:attrNameLst>
                                          <p:attrName>style.visibility</p:attrName>
                                        </p:attrNameLst>
                                      </p:cBhvr>
                                      <p:to>
                                        <p:strVal val="visible"/>
                                      </p:to>
                                    </p:set>
                                    <p:animEffect transition="in" filter="wipe(up)">
                                      <p:cBhvr>
                                        <p:cTn id="6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228600" y="304800"/>
                <a:ext cx="11963400" cy="130881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Font typeface="Arial" panose="020B0604020202020204" pitchFamily="34" charset="0"/>
                  <a:buNone/>
                </a:pPr>
                <a:r>
                  <a:rPr lang="en-US" b="1" dirty="0" err="1">
                    <a:solidFill>
                      <a:srgbClr val="FF0000"/>
                    </a:solidFill>
                    <a:latin typeface="Times New Roman" pitchFamily="18" charset="0"/>
                    <a:cs typeface="Times New Roman" pitchFamily="18" charset="0"/>
                  </a:rPr>
                  <a:t>Vận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dụng</a:t>
                </a:r>
                <a:r>
                  <a:rPr lang="en-US" b="1" dirty="0">
                    <a:solidFill>
                      <a:srgbClr val="FF0000"/>
                    </a:solidFill>
                    <a:latin typeface="Times New Roman" pitchFamily="18" charset="0"/>
                    <a:cs typeface="Times New Roman" pitchFamily="18" charset="0"/>
                  </a:rPr>
                  <a:t>:</a:t>
                </a:r>
              </a:p>
              <a:p>
                <a:pPr marL="0" indent="0" algn="just">
                  <a:buFont typeface="Arial" panose="020B0604020202020204" pitchFamily="34" charset="0"/>
                  <a:buNone/>
                </a:pPr>
                <a:r>
                  <a:rPr lang="en-US" b="1" dirty="0" err="1">
                    <a:solidFill>
                      <a:prstClr val="black"/>
                    </a:solidFill>
                    <a:latin typeface="Times New Roman" pitchFamily="18" charset="0"/>
                    <a:cs typeface="Times New Roman" pitchFamily="18" charset="0"/>
                  </a:rPr>
                  <a:t>Tính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lực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kéo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cần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thiết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để</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kéo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một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khẩu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pháo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trọng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lượng</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𝟐𝟐𝟏𝟒𝟖</m:t>
                    </m:r>
                    <m:r>
                      <a:rPr lang="en-US" b="1" i="1">
                        <a:solidFill>
                          <a:prstClr val="black"/>
                        </a:solidFill>
                        <a:latin typeface="Cambria Math" panose="02040503050406030204" pitchFamily="18" charset="0"/>
                      </a:rPr>
                      <m:t>𝑵</m:t>
                    </m:r>
                  </m:oMath>
                </a14:m>
                <a:r>
                  <a:rPr lang="en-US" b="1" dirty="0">
                    <a:solidFill>
                      <a:prstClr val="black"/>
                    </a:solidFill>
                    <a:latin typeface="Times New Roman" pitchFamily="18" charset="0"/>
                    <a:cs typeface="Times New Roman" pitchFamily="18" charset="0"/>
                  </a:rPr>
                  <a:t> </a:t>
                </a:r>
                <a:r>
                  <a:rPr lang="en-US" b="1" dirty="0" smtClean="0">
                    <a:solidFill>
                      <a:prstClr val="black"/>
                    </a:solidFill>
                    <a:latin typeface="Times New Roman" pitchFamily="18" charset="0"/>
                    <a:cs typeface="Times New Roman" pitchFamily="18" charset="0"/>
                  </a:rPr>
                  <a:t>(ứng </a:t>
                </a:r>
                <a:r>
                  <a:rPr lang="en-US" b="1" dirty="0" err="1">
                    <a:solidFill>
                      <a:prstClr val="black"/>
                    </a:solidFill>
                    <a:latin typeface="Times New Roman" pitchFamily="18" charset="0"/>
                    <a:cs typeface="Times New Roman" pitchFamily="18" charset="0"/>
                  </a:rPr>
                  <a:t>với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khối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lượng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xấp</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xỉ</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𝟐𝟐𝟔𝟎</m:t>
                    </m:r>
                    <m:r>
                      <a:rPr lang="en-US" b="1" i="1">
                        <a:solidFill>
                          <a:prstClr val="black"/>
                        </a:solidFill>
                        <a:latin typeface="Cambria Math" panose="02040503050406030204" pitchFamily="18" charset="0"/>
                      </a:rPr>
                      <m:t>𝒌𝒈</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lên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một</a:t>
                </a:r>
                <a:r>
                  <a:rPr lang="en-US" b="1" dirty="0">
                    <a:solidFill>
                      <a:prstClr val="black"/>
                    </a:solidFill>
                    <a:latin typeface="Times New Roman" pitchFamily="18" charset="0"/>
                    <a:cs typeface="Times New Roman" pitchFamily="18" charset="0"/>
                  </a:rPr>
                  <a:t> con </a:t>
                </a:r>
                <a:r>
                  <a:rPr lang="en-US" b="1" dirty="0" err="1">
                    <a:solidFill>
                      <a:prstClr val="black"/>
                    </a:solidFill>
                    <a:latin typeface="Times New Roman" pitchFamily="18" charset="0"/>
                    <a:cs typeface="Times New Roman" pitchFamily="18" charset="0"/>
                  </a:rPr>
                  <a:t>dốc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nghiêng</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𝟑</m:t>
                    </m:r>
                    <m:sSup>
                      <m:sSupPr>
                        <m:ctrlPr>
                          <a:rPr lang="en-US" b="1" i="1">
                            <a:solidFill>
                              <a:prstClr val="black"/>
                            </a:solidFill>
                            <a:latin typeface="Cambria Math"/>
                          </a:rPr>
                        </m:ctrlPr>
                      </m:sSupPr>
                      <m:e>
                        <m:r>
                          <a:rPr lang="en-US" b="1" i="1">
                            <a:solidFill>
                              <a:prstClr val="black"/>
                            </a:solidFill>
                            <a:latin typeface="Cambria Math" panose="02040503050406030204" pitchFamily="18" charset="0"/>
                          </a:rPr>
                          <m:t>𝟎</m:t>
                        </m:r>
                      </m:e>
                      <m:sup>
                        <m:r>
                          <a:rPr lang="en-US" b="1" i="1">
                            <a:solidFill>
                              <a:prstClr val="black"/>
                            </a:solidFill>
                            <a:latin typeface="Cambria Math" panose="02040503050406030204" pitchFamily="18" charset="0"/>
                          </a:rPr>
                          <m:t>𝟎</m:t>
                        </m:r>
                      </m:sup>
                    </m:sSup>
                  </m:oMath>
                </a14:m>
                <a:r>
                  <a:rPr lang="en-US" b="1" dirty="0">
                    <a:solidFill>
                      <a:prstClr val="black"/>
                    </a:solidFill>
                    <a:latin typeface="Times New Roman" pitchFamily="18" charset="0"/>
                    <a:cs typeface="Times New Roman" pitchFamily="18" charset="0"/>
                  </a:rPr>
                  <a:t>so </a:t>
                </a:r>
                <a:r>
                  <a:rPr lang="en-US" b="1" dirty="0" err="1">
                    <a:solidFill>
                      <a:prstClr val="black"/>
                    </a:solidFill>
                    <a:latin typeface="Times New Roman" pitchFamily="18" charset="0"/>
                    <a:cs typeface="Times New Roman" pitchFamily="18" charset="0"/>
                  </a:rPr>
                  <a:t>với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phương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nằm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ngang</a:t>
                </a:r>
                <a:r>
                  <a:rPr lang="en-US" b="1" dirty="0">
                    <a:solidFill>
                      <a:prstClr val="black"/>
                    </a:solidFill>
                    <a:latin typeface="Times New Roman" pitchFamily="18" charset="0"/>
                    <a:cs typeface="Times New Roman" pitchFamily="18" charset="0"/>
                  </a:rPr>
                  <a:t> (H.4.18). </a:t>
                </a:r>
                <a:r>
                  <a:rPr lang="en-US" b="1" dirty="0" err="1">
                    <a:solidFill>
                      <a:prstClr val="black"/>
                    </a:solidFill>
                    <a:latin typeface="Times New Roman" pitchFamily="18" charset="0"/>
                    <a:cs typeface="Times New Roman" pitchFamily="18" charset="0"/>
                  </a:rPr>
                  <a:t>Nếu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lực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kéo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của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mỗi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người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bằng</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𝟏𝟎𝟎</m:t>
                    </m:r>
                    <m:r>
                      <a:rPr lang="en-US" b="1" i="1">
                        <a:solidFill>
                          <a:prstClr val="black"/>
                        </a:solidFill>
                        <a:latin typeface="Cambria Math" panose="02040503050406030204" pitchFamily="18" charset="0"/>
                      </a:rPr>
                      <m:t>𝑵</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thì</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cần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tối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thiểu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bao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nhiêu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người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để</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kéo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pháo</a:t>
                </a:r>
                <a:r>
                  <a:rPr lang="en-US" b="1" dirty="0">
                    <a:solidFill>
                      <a:prstClr val="black"/>
                    </a:solidFill>
                    <a:latin typeface="Times New Roman" pitchFamily="18" charset="0"/>
                    <a:cs typeface="Times New Roman" pitchFamily="18" charset="0"/>
                  </a:rPr>
                  <a:t>?</a:t>
                </a:r>
              </a:p>
              <a:p>
                <a:pPr marL="0" indent="0" algn="just">
                  <a:buFont typeface="Arial" panose="020B0604020202020204" pitchFamily="34" charset="0"/>
                  <a:buNone/>
                </a:pPr>
                <a:r>
                  <a:rPr lang="en-US" b="1" dirty="0" err="1">
                    <a:solidFill>
                      <a:srgbClr val="FF0000"/>
                    </a:solidFill>
                    <a:latin typeface="Times New Roman" pitchFamily="18" charset="0"/>
                    <a:cs typeface="Times New Roman" pitchFamily="18" charset="0"/>
                  </a:rPr>
                  <a:t>Chú</a:t>
                </a:r>
                <a:r>
                  <a:rPr lang="en-US" b="1" dirty="0">
                    <a:solidFill>
                      <a:srgbClr val="FF0000"/>
                    </a:solidFill>
                    <a:latin typeface="Times New Roman" pitchFamily="18" charset="0"/>
                    <a:cs typeface="Times New Roman" pitchFamily="18" charset="0"/>
                  </a:rPr>
                  <a:t> ý:</a:t>
                </a:r>
              </a:p>
              <a:p>
                <a:pPr marL="0" indent="0" algn="just">
                  <a:buFont typeface="Arial" panose="020B0604020202020204" pitchFamily="34" charset="0"/>
                  <a:buNone/>
                </a:pPr>
                <a:r>
                  <a:rPr lang="en-US" b="1" dirty="0">
                    <a:solidFill>
                      <a:prstClr val="black"/>
                    </a:solidFill>
                    <a:latin typeface="Times New Roman" pitchFamily="18" charset="0"/>
                    <a:cs typeface="Times New Roman" pitchFamily="18" charset="0"/>
                  </a:rPr>
                  <a:t>Ta </a:t>
                </a:r>
                <a:r>
                  <a:rPr lang="en-US" b="1" dirty="0" err="1">
                    <a:solidFill>
                      <a:prstClr val="black"/>
                    </a:solidFill>
                    <a:latin typeface="Times New Roman" pitchFamily="18" charset="0"/>
                    <a:cs typeface="Times New Roman" pitchFamily="18" charset="0"/>
                  </a:rPr>
                  <a:t>coi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khẩu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pháo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chịu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tác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động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của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lực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Trọng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lực</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𝑷</m:t>
                        </m:r>
                      </m:e>
                    </m:acc>
                  </m:oMath>
                </a14:m>
                <a:r>
                  <a:rPr lang="en-US" b="1" dirty="0">
                    <a:solidFill>
                      <a:prstClr val="black"/>
                    </a:solidFill>
                    <a:latin typeface="Times New Roman" pitchFamily="18" charset="0"/>
                    <a:cs typeface="Times New Roman" pitchFamily="18" charset="0"/>
                  </a:rPr>
                  <a:t> </a:t>
                </a:r>
                <a:r>
                  <a:rPr lang="en-US" b="1" dirty="0" smtClean="0">
                    <a:solidFill>
                      <a:prstClr val="black"/>
                    </a:solidFill>
                    <a:latin typeface="Times New Roman" pitchFamily="18" charset="0"/>
                    <a:cs typeface="Times New Roman" pitchFamily="18" charset="0"/>
                  </a:rPr>
                  <a:t>(có </a:t>
                </a:r>
                <a:r>
                  <a:rPr lang="en-US" b="1" dirty="0" err="1">
                    <a:solidFill>
                      <a:prstClr val="black"/>
                    </a:solidFill>
                    <a:latin typeface="Times New Roman" pitchFamily="18" charset="0"/>
                    <a:cs typeface="Times New Roman" pitchFamily="18" charset="0"/>
                  </a:rPr>
                  <a:t>độ</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lớn</a:t>
                </a:r>
                <a:r>
                  <a:rPr lang="en-US" b="1" dirty="0">
                    <a:solidFill>
                      <a:prstClr val="black"/>
                    </a:solidFill>
                    <a:latin typeface="Times New Roman" pitchFamily="18" charset="0"/>
                    <a:cs typeface="Times New Roman" pitchFamily="18" charset="0"/>
                  </a:rPr>
                  <a:t>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𝑷</m:t>
                            </m:r>
                          </m:e>
                        </m:acc>
                      </m:e>
                    </m:d>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𝟐𝟐𝟏𝟒𝟖</m:t>
                    </m:r>
                    <m:r>
                      <a:rPr lang="en-US" b="1" i="1">
                        <a:solidFill>
                          <a:prstClr val="black"/>
                        </a:solidFill>
                        <a:latin typeface="Cambria Math" panose="02040503050406030204" pitchFamily="18" charset="0"/>
                      </a:rPr>
                      <m:t>𝑵</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phương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vuông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góc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với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phương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nằm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ngang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hướng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xuống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dưới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phản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lực</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𝒘</m:t>
                        </m:r>
                      </m:e>
                    </m:acc>
                  </m:oMath>
                </a14:m>
                <a:r>
                  <a:rPr lang="en-US" b="1" dirty="0">
                    <a:solidFill>
                      <a:prstClr val="black"/>
                    </a:solidFill>
                    <a:latin typeface="Times New Roman" pitchFamily="18" charset="0"/>
                    <a:cs typeface="Times New Roman" pitchFamily="18" charset="0"/>
                  </a:rPr>
                  <a:t> </a:t>
                </a:r>
                <a:r>
                  <a:rPr lang="en-US" b="1" dirty="0" smtClean="0">
                    <a:solidFill>
                      <a:prstClr val="black"/>
                    </a:solidFill>
                    <a:latin typeface="Times New Roman" pitchFamily="18" charset="0"/>
                    <a:cs typeface="Times New Roman" pitchFamily="18" charset="0"/>
                  </a:rPr>
                  <a:t>(có </a:t>
                </a:r>
                <a:r>
                  <a:rPr lang="en-US" b="1" dirty="0" err="1">
                    <a:solidFill>
                      <a:prstClr val="black"/>
                    </a:solidFill>
                    <a:latin typeface="Times New Roman" pitchFamily="18" charset="0"/>
                    <a:cs typeface="Times New Roman" pitchFamily="18" charset="0"/>
                  </a:rPr>
                  <a:t>độ</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lớn</a:t>
                </a:r>
                <a:r>
                  <a:rPr lang="en-US" b="1" dirty="0">
                    <a:solidFill>
                      <a:prstClr val="black"/>
                    </a:solidFill>
                    <a:latin typeface="Times New Roman" pitchFamily="18" charset="0"/>
                    <a:cs typeface="Times New Roman" pitchFamily="18" charset="0"/>
                  </a:rPr>
                  <a:t>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𝒘</m:t>
                            </m:r>
                          </m:e>
                        </m:acc>
                      </m:e>
                    </m:d>
                    <m:r>
                      <a:rPr lang="en-US" b="1" i="1">
                        <a:solidFill>
                          <a:prstClr val="black"/>
                        </a:solidFill>
                        <a:latin typeface="Cambria Math" panose="02040503050406030204" pitchFamily="18" charset="0"/>
                      </a:rPr>
                      <m:t>=</m:t>
                    </m:r>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𝑷</m:t>
                            </m:r>
                          </m:e>
                        </m:acc>
                      </m:e>
                    </m:d>
                    <m:r>
                      <m:rPr>
                        <m:nor/>
                      </m:rPr>
                      <a:rPr lang="en-US" b="1">
                        <a:solidFill>
                          <a:prstClr val="black"/>
                        </a:solidFill>
                        <a:latin typeface="Times New Roman" pitchFamily="18" charset="0"/>
                        <a:cs typeface="Times New Roman" pitchFamily="18" charset="0"/>
                      </a:rPr>
                      <m:t>cos</m:t>
                    </m:r>
                    <m:r>
                      <m:rPr>
                        <m:nor/>
                      </m:rPr>
                      <a:rPr lang="en-US" b="1">
                        <a:solidFill>
                          <a:prstClr val="black"/>
                        </a:solidFill>
                        <a:latin typeface="Times New Roman" pitchFamily="18" charset="0"/>
                        <a:cs typeface="Times New Roman" pitchFamily="18" charset="0"/>
                      </a:rPr>
                      <m:t>3</m:t>
                    </m:r>
                    <m:sSup>
                      <m:sSupPr>
                        <m:ctrlPr>
                          <a:rPr lang="en-US" b="1" i="1">
                            <a:solidFill>
                              <a:prstClr val="black"/>
                            </a:solidFill>
                            <a:latin typeface="Cambria Math"/>
                          </a:rPr>
                        </m:ctrlPr>
                      </m:sSupPr>
                      <m:e>
                        <m:r>
                          <m:rPr>
                            <m:nor/>
                          </m:rPr>
                          <a:rPr lang="en-US" b="1">
                            <a:solidFill>
                              <a:prstClr val="black"/>
                            </a:solidFill>
                            <a:latin typeface="Times New Roman" pitchFamily="18" charset="0"/>
                            <a:cs typeface="Times New Roman" pitchFamily="18" charset="0"/>
                          </a:rPr>
                          <m:t>0</m:t>
                        </m:r>
                      </m:e>
                      <m:sup>
                        <m:r>
                          <a:rPr lang="en-US" b="1" i="1">
                            <a:solidFill>
                              <a:prstClr val="black"/>
                            </a:solidFill>
                            <a:latin typeface="Cambria Math" panose="02040503050406030204" pitchFamily="18" charset="0"/>
                          </a:rPr>
                          <m:t>𝟎</m:t>
                        </m:r>
                      </m:sup>
                    </m:sSup>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phương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vuông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góc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với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mặt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dốc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hướng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lên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trên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lực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kéo</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𝑭</m:t>
                        </m:r>
                      </m:e>
                    </m:acc>
                  </m:oMath>
                </a14:m>
                <a:r>
                  <a:rPr lang="en-US" b="1" dirty="0">
                    <a:solidFill>
                      <a:prstClr val="black"/>
                    </a:solidFill>
                    <a:latin typeface="Times New Roman" pitchFamily="18" charset="0"/>
                    <a:cs typeface="Times New Roman" pitchFamily="18" charset="0"/>
                  </a:rPr>
                  <a:t> </a:t>
                </a:r>
                <a:r>
                  <a:rPr lang="en-US" b="1" dirty="0" smtClean="0">
                    <a:solidFill>
                      <a:prstClr val="black"/>
                    </a:solidFill>
                    <a:latin typeface="Times New Roman" pitchFamily="18" charset="0"/>
                    <a:cs typeface="Times New Roman" pitchFamily="18" charset="0"/>
                  </a:rPr>
                  <a:t>(theo </a:t>
                </a:r>
                <a:r>
                  <a:rPr lang="en-US" b="1" dirty="0" err="1">
                    <a:solidFill>
                      <a:prstClr val="black"/>
                    </a:solidFill>
                    <a:latin typeface="Times New Roman" pitchFamily="18" charset="0"/>
                    <a:cs typeface="Times New Roman" pitchFamily="18" charset="0"/>
                  </a:rPr>
                  <a:t>phương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dốc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hướng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từ</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chân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dốc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lên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đỉnh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dốc</a:t>
                </a:r>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endParaRPr lang="en-US" sz="4500" b="1" dirty="0">
                  <a:solidFill>
                    <a:prstClr val="black"/>
                  </a:solidFill>
                </a:endParaRPr>
              </a:p>
              <a:p>
                <a:endParaRPr lang="en-US" sz="4500" b="1" dirty="0">
                  <a:solidFill>
                    <a:prstClr val="black"/>
                  </a:solidFill>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228600" y="304800"/>
                <a:ext cx="11963400" cy="13088149"/>
              </a:xfrm>
              <a:prstGeom prst="rect">
                <a:avLst/>
              </a:prstGeom>
              <a:blipFill rotWithShape="1">
                <a:blip r:embed="rId3"/>
                <a:stretch>
                  <a:fillRect l="-2291" t="-1536" r="-2240"/>
                </a:stretch>
              </a:blipFill>
              <a:ln>
                <a:solidFill>
                  <a:srgbClr val="00B0F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2192000" y="304800"/>
                <a:ext cx="11859491" cy="130881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Lời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giải</a:t>
                </a:r>
                <a:endParaRPr lang="en-US" b="1" dirty="0">
                  <a:solidFill>
                    <a:srgbClr val="FF0000"/>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r>
                  <a:rPr lang="en-US" b="1" dirty="0" err="1">
                    <a:solidFill>
                      <a:prstClr val="black"/>
                    </a:solidFill>
                    <a:latin typeface="Times New Roman" pitchFamily="18" charset="0"/>
                    <a:cs typeface="Times New Roman" pitchFamily="18" charset="0"/>
                  </a:rPr>
                  <a:t>Gọi</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𝑭</m:t>
                            </m:r>
                          </m:e>
                          <m:sub>
                            <m:r>
                              <a:rPr lang="en-US" b="1" i="1">
                                <a:solidFill>
                                  <a:prstClr val="black"/>
                                </a:solidFill>
                                <a:latin typeface="Cambria Math" panose="02040503050406030204" pitchFamily="18" charset="0"/>
                              </a:rPr>
                              <m:t>𝟏</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𝑷</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𝒘</m:t>
                        </m:r>
                      </m:e>
                    </m:acc>
                  </m:oMath>
                </a14:m>
                <a:r>
                  <a:rPr lang="en-US" b="1" dirty="0">
                    <a:solidFill>
                      <a:prstClr val="black"/>
                    </a:solidFill>
                    <a:latin typeface="Times New Roman" pitchFamily="18" charset="0"/>
                    <a:cs typeface="Times New Roman" pitchFamily="18" charset="0"/>
                  </a:rPr>
                  <a:t> ta </a:t>
                </a:r>
                <a:r>
                  <a:rPr lang="en-US" b="1" dirty="0" err="1">
                    <a:solidFill>
                      <a:prstClr val="black"/>
                    </a:solidFill>
                    <a:latin typeface="Times New Roman" pitchFamily="18" charset="0"/>
                    <a:cs typeface="Times New Roman" pitchFamily="18" charset="0"/>
                  </a:rPr>
                  <a:t>có</a:t>
                </a:r>
                <a:endParaRPr lang="en-US" b="1" dirty="0">
                  <a:solidFill>
                    <a:prstClr val="black"/>
                  </a:solidFill>
                  <a:latin typeface="Times New Roman" pitchFamily="18" charset="0"/>
                  <a:cs typeface="Times New Roman" pitchFamily="18" charset="0"/>
                </a:endParaRPr>
              </a:p>
              <a:p>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𝑭</m:t>
                                </m:r>
                              </m:e>
                              <m:sub>
                                <m:r>
                                  <a:rPr lang="en-US" b="1" i="1">
                                    <a:solidFill>
                                      <a:prstClr val="black"/>
                                    </a:solidFill>
                                    <a:latin typeface="Cambria Math" panose="02040503050406030204" pitchFamily="18" charset="0"/>
                                  </a:rPr>
                                  <m:t>𝟏</m:t>
                                </m:r>
                              </m:sub>
                            </m:sSub>
                          </m:e>
                        </m:acc>
                      </m:e>
                    </m:d>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𝑶𝑪</m:t>
                    </m:r>
                    <m:r>
                      <a:rPr lang="en-US" b="1" i="1">
                        <a:solidFill>
                          <a:prstClr val="black"/>
                        </a:solidFill>
                        <a:latin typeface="Cambria Math" panose="02040503050406030204" pitchFamily="18" charset="0"/>
                      </a:rPr>
                      <m:t>=</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𝑩</m:t>
                        </m:r>
                        <m:sSup>
                          <m:sSupPr>
                            <m:ctrlPr>
                              <a:rPr lang="en-US" b="1" i="1">
                                <a:solidFill>
                                  <a:prstClr val="black"/>
                                </a:solidFill>
                                <a:latin typeface="Cambria Math"/>
                              </a:rPr>
                            </m:ctrlPr>
                          </m:sSupPr>
                          <m:e>
                            <m:r>
                              <a:rPr lang="en-US" b="1" i="1">
                                <a:solidFill>
                                  <a:prstClr val="black"/>
                                </a:solidFill>
                                <a:latin typeface="Cambria Math" panose="02040503050406030204" pitchFamily="18" charset="0"/>
                              </a:rPr>
                              <m:t>𝑪</m:t>
                            </m:r>
                          </m:e>
                          <m:sup>
                            <m:r>
                              <a:rPr lang="en-US" b="1" i="1">
                                <a:solidFill>
                                  <a:prstClr val="black"/>
                                </a:solidFill>
                                <a:latin typeface="Cambria Math" panose="02040503050406030204" pitchFamily="18" charset="0"/>
                              </a:rPr>
                              <m:t>𝟐</m:t>
                            </m:r>
                          </m:sup>
                        </m:sSup>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𝑩</m:t>
                        </m:r>
                        <m:sSup>
                          <m:sSupPr>
                            <m:ctrlPr>
                              <a:rPr lang="en-US" b="1" i="1">
                                <a:solidFill>
                                  <a:prstClr val="black"/>
                                </a:solidFill>
                                <a:latin typeface="Cambria Math"/>
                              </a:rPr>
                            </m:ctrlPr>
                          </m:sSupPr>
                          <m:e>
                            <m:r>
                              <a:rPr lang="en-US" b="1" i="1">
                                <a:solidFill>
                                  <a:prstClr val="black"/>
                                </a:solidFill>
                                <a:latin typeface="Cambria Math" panose="02040503050406030204" pitchFamily="18" charset="0"/>
                              </a:rPr>
                              <m:t>𝑶</m:t>
                            </m:r>
                          </m:e>
                          <m:sup>
                            <m:r>
                              <a:rPr lang="en-US" b="1" i="1">
                                <a:solidFill>
                                  <a:prstClr val="black"/>
                                </a:solidFill>
                                <a:latin typeface="Cambria Math" panose="02040503050406030204" pitchFamily="18" charset="0"/>
                              </a:rPr>
                              <m:t>𝟐</m:t>
                            </m:r>
                          </m:sup>
                        </m:sSup>
                      </m:e>
                    </m:rad>
                    <m:r>
                      <a:rPr lang="en-US" b="1" i="1">
                        <a:solidFill>
                          <a:prstClr val="black"/>
                        </a:solidFill>
                        <a:latin typeface="Cambria Math" panose="02040503050406030204" pitchFamily="18" charset="0"/>
                      </a:rPr>
                      <m:t>=</m:t>
                    </m:r>
                    <m:rad>
                      <m:radPr>
                        <m:degHide m:val="on"/>
                        <m:ctrlPr>
                          <a:rPr lang="en-US" b="1" i="1">
                            <a:solidFill>
                              <a:prstClr val="black"/>
                            </a:solidFill>
                            <a:latin typeface="Cambria Math"/>
                          </a:rPr>
                        </m:ctrlPr>
                      </m:radPr>
                      <m:deg/>
                      <m:e>
                        <m:sSup>
                          <m:sSupPr>
                            <m:ctrlPr>
                              <a:rPr lang="en-US" b="1" i="1">
                                <a:solidFill>
                                  <a:prstClr val="black"/>
                                </a:solidFill>
                                <a:latin typeface="Cambria Math"/>
                              </a:rPr>
                            </m:ctrlPr>
                          </m:sSupPr>
                          <m:e>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𝑷</m:t>
                                    </m:r>
                                  </m:e>
                                </m:acc>
                              </m:e>
                            </m:d>
                          </m:e>
                          <m:sup>
                            <m:r>
                              <a:rPr lang="en-US" b="1" i="1">
                                <a:solidFill>
                                  <a:prstClr val="black"/>
                                </a:solidFill>
                                <a:latin typeface="Cambria Math" panose="02040503050406030204" pitchFamily="18" charset="0"/>
                              </a:rPr>
                              <m:t>𝟐</m:t>
                            </m:r>
                          </m:sup>
                        </m:sSup>
                        <m:r>
                          <a:rPr lang="en-US" b="1" i="1">
                            <a:solidFill>
                              <a:prstClr val="black"/>
                            </a:solidFill>
                            <a:latin typeface="Cambria Math" panose="02040503050406030204" pitchFamily="18" charset="0"/>
                          </a:rPr>
                          <m:t>−</m:t>
                        </m:r>
                        <m:sSup>
                          <m:sSupPr>
                            <m:ctrlPr>
                              <a:rPr lang="en-US" b="1" i="1">
                                <a:solidFill>
                                  <a:prstClr val="black"/>
                                </a:solidFill>
                                <a:latin typeface="Cambria Math"/>
                              </a:rPr>
                            </m:ctrlPr>
                          </m:sSupPr>
                          <m:e>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𝒘</m:t>
                                    </m:r>
                                  </m:e>
                                </m:acc>
                              </m:e>
                            </m:d>
                          </m:e>
                          <m:sup>
                            <m:r>
                              <a:rPr lang="en-US" b="1" i="1">
                                <a:solidFill>
                                  <a:prstClr val="black"/>
                                </a:solidFill>
                                <a:latin typeface="Cambria Math" panose="02040503050406030204" pitchFamily="18" charset="0"/>
                              </a:rPr>
                              <m:t>𝟐</m:t>
                            </m:r>
                          </m:sup>
                        </m:sSup>
                      </m:e>
                    </m:rad>
                  </m:oMath>
                </a14:m>
                <a:endParaRPr lang="en-US" b="1" i="1" dirty="0">
                  <a:solidFill>
                    <a:prstClr val="black"/>
                  </a:solidFill>
                  <a:latin typeface="Times New Roman" pitchFamily="18" charset="0"/>
                  <a:cs typeface="Times New Roman" pitchFamily="18" charset="0"/>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𝟏𝟏𝟕𝟒</m:t>
                      </m:r>
                      <m:r>
                        <a:rPr lang="en-US" b="1" i="1">
                          <a:solidFill>
                            <a:prstClr val="black"/>
                          </a:solidFill>
                          <a:latin typeface="Cambria Math" panose="02040503050406030204" pitchFamily="18" charset="0"/>
                        </a:rPr>
                        <m:t>𝑵</m:t>
                      </m:r>
                    </m:oMath>
                  </m:oMathPara>
                </a14:m>
                <a:endParaRPr lang="en-US" b="1" dirty="0">
                  <a:solidFill>
                    <a:prstClr val="black"/>
                  </a:solidFill>
                  <a:latin typeface="Times New Roman" pitchFamily="18" charset="0"/>
                  <a:cs typeface="Times New Roman" pitchFamily="18" charset="0"/>
                </a:endParaRPr>
              </a:p>
              <a:p>
                <a:r>
                  <a:rPr lang="en-US" b="1" dirty="0" err="1">
                    <a:solidFill>
                      <a:prstClr val="black"/>
                    </a:solidFill>
                    <a:latin typeface="Times New Roman" pitchFamily="18" charset="0"/>
                    <a:cs typeface="Times New Roman" pitchFamily="18" charset="0"/>
                  </a:rPr>
                  <a:t>Để</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kéo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được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khẩu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pháo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lên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dốc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thì</a:t>
                </a:r>
                <a:r>
                  <a:rPr lang="en-US" b="1" dirty="0">
                    <a:solidFill>
                      <a:prstClr val="black"/>
                    </a:solidFill>
                    <a:latin typeface="Times New Roman" pitchFamily="18" charset="0"/>
                    <a:cs typeface="Times New Roman" pitchFamily="18" charset="0"/>
                  </a:rPr>
                  <a:t>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𝑭</m:t>
                            </m:r>
                          </m:e>
                        </m:acc>
                      </m:e>
                    </m:d>
                    <m:r>
                      <a:rPr lang="en-US" b="1" i="1">
                        <a:solidFill>
                          <a:prstClr val="black"/>
                        </a:solidFill>
                        <a:latin typeface="Cambria Math" panose="02040503050406030204" pitchFamily="18" charset="0"/>
                      </a:rPr>
                      <m:t>&gt;</m:t>
                    </m:r>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𝑭</m:t>
                                </m:r>
                              </m:e>
                              <m:sub>
                                <m:r>
                                  <a:rPr lang="en-US" b="1" i="1">
                                    <a:solidFill>
                                      <a:prstClr val="black"/>
                                    </a:solidFill>
                                    <a:latin typeface="Cambria Math" panose="02040503050406030204" pitchFamily="18" charset="0"/>
                                  </a:rPr>
                                  <m:t>𝟏</m:t>
                                </m:r>
                              </m:sub>
                            </m:sSub>
                          </m:e>
                        </m:acc>
                      </m:e>
                    </m:d>
                  </m:oMath>
                </a14:m>
                <a:r>
                  <a:rPr lang="en-US" b="1" dirty="0">
                    <a:solidFill>
                      <a:prstClr val="black"/>
                    </a:solidFill>
                    <a:latin typeface="Times New Roman" pitchFamily="18" charset="0"/>
                    <a:cs typeface="Times New Roman" pitchFamily="18" charset="0"/>
                  </a:rPr>
                  <a:t>,</a:t>
                </a:r>
              </a:p>
              <a:p>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nghĩa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số</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người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kéo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pháo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phải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lớn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hơn</a:t>
                </a:r>
                <a14:m>
                  <m:oMath xmlns:m="http://schemas.openxmlformats.org/officeDocument/2006/math">
                    <m:f>
                      <m:fPr>
                        <m:ctrlPr>
                          <a:rPr lang="en-US" b="1" i="1">
                            <a:solidFill>
                              <a:prstClr val="black"/>
                            </a:solidFill>
                            <a:latin typeface="Cambria Math"/>
                          </a:rPr>
                        </m:ctrlPr>
                      </m:fPr>
                      <m:num>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𝑭</m:t>
                                    </m:r>
                                  </m:e>
                                  <m:sub>
                                    <m:r>
                                      <a:rPr lang="en-US" b="1" i="1">
                                        <a:solidFill>
                                          <a:prstClr val="black"/>
                                        </a:solidFill>
                                        <a:latin typeface="Cambria Math" panose="02040503050406030204" pitchFamily="18" charset="0"/>
                                      </a:rPr>
                                      <m:t>𝟏</m:t>
                                    </m:r>
                                  </m:sub>
                                </m:sSub>
                              </m:e>
                            </m:acc>
                          </m:e>
                        </m:d>
                      </m:num>
                      <m:den>
                        <m:r>
                          <a:rPr lang="en-US" b="1" i="1">
                            <a:solidFill>
                              <a:prstClr val="black"/>
                            </a:solidFill>
                            <a:latin typeface="Cambria Math" panose="02040503050406030204" pitchFamily="18" charset="0"/>
                          </a:rPr>
                          <m:t>𝟏𝟎𝟎</m:t>
                        </m:r>
                      </m:den>
                    </m:f>
                    <m:r>
                      <a:rPr lang="en-US" b="1" i="1">
                        <a:solidFill>
                          <a:prstClr val="black"/>
                        </a:solidFill>
                        <a:latin typeface="Cambria Math" panose="02040503050406030204" pitchFamily="18" charset="0"/>
                      </a:rPr>
                      <m:t>=</m:t>
                    </m:r>
                    <m:f>
                      <m:fPr>
                        <m:ctrlPr>
                          <a:rPr lang="en-US" b="1" i="1">
                            <a:solidFill>
                              <a:prstClr val="black"/>
                            </a:solidFill>
                            <a:latin typeface="Cambria Math"/>
                          </a:rPr>
                        </m:ctrlPr>
                      </m:fPr>
                      <m:num>
                        <m:r>
                          <a:rPr lang="en-US" b="1" i="1">
                            <a:solidFill>
                              <a:prstClr val="black"/>
                            </a:solidFill>
                            <a:latin typeface="Cambria Math" panose="02040503050406030204" pitchFamily="18" charset="0"/>
                          </a:rPr>
                          <m:t>𝟏𝟏𝟕𝟒</m:t>
                        </m:r>
                      </m:num>
                      <m:den>
                        <m:r>
                          <a:rPr lang="en-US" b="1" i="1">
                            <a:solidFill>
                              <a:prstClr val="black"/>
                            </a:solidFill>
                            <a:latin typeface="Cambria Math" panose="02040503050406030204" pitchFamily="18" charset="0"/>
                          </a:rPr>
                          <m:t>𝟏𝟎𝟎</m:t>
                        </m:r>
                      </m:den>
                    </m:f>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𝟏𝟏</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𝟕𝟒</m:t>
                    </m:r>
                  </m:oMath>
                </a14:m>
                <a:endParaRPr lang="en-US" b="1" dirty="0">
                  <a:solidFill>
                    <a:prstClr val="black"/>
                  </a:solidFill>
                  <a:latin typeface="Times New Roman" pitchFamily="18" charset="0"/>
                  <a:cs typeface="Times New Roman" pitchFamily="18" charset="0"/>
                </a:endParaRPr>
              </a:p>
              <a:p>
                <a:r>
                  <a:rPr lang="en-US" b="1" dirty="0" err="1">
                    <a:solidFill>
                      <a:prstClr val="black"/>
                    </a:solidFill>
                    <a:latin typeface="Times New Roman" pitchFamily="18" charset="0"/>
                    <a:cs typeface="Times New Roman" pitchFamily="18" charset="0"/>
                  </a:rPr>
                  <a:t>Vậy</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cần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tối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thiểu</a:t>
                </a:r>
                <a:r>
                  <a:rPr lang="en-US" b="1" dirty="0">
                    <a:solidFill>
                      <a:prstClr val="black"/>
                    </a:solidFill>
                    <a:latin typeface="Times New Roman" pitchFamily="18" charset="0"/>
                    <a:cs typeface="Times New Roman" pitchFamily="18" charset="0"/>
                  </a:rPr>
                  <a:t> 12 </a:t>
                </a:r>
                <a:r>
                  <a:rPr lang="en-US" b="1" dirty="0" err="1">
                    <a:solidFill>
                      <a:prstClr val="black"/>
                    </a:solidFill>
                    <a:latin typeface="Times New Roman" pitchFamily="18" charset="0"/>
                    <a:cs typeface="Times New Roman" pitchFamily="18" charset="0"/>
                  </a:rPr>
                  <a:t>người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để</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kéo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pháo</a:t>
                </a:r>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endParaRPr lang="en-US" sz="4400" b="1" dirty="0">
                  <a:solidFill>
                    <a:prstClr val="black"/>
                  </a:solidFill>
                </a:endParaRPr>
              </a:p>
            </p:txBody>
          </p:sp>
        </mc:Choice>
        <mc:Fallback>
          <p:sp>
            <p:nvSpPr>
              <p:cNvPr id="7" name="Content Placeholder 2">
                <a:extLst>
                  <a:ext uri="{FF2B5EF4-FFF2-40B4-BE49-F238E27FC236}">
                    <a16:creationId xmlns="" xmlns:a16="http://schemas.microsoft.com/office/drawing/2014/main"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192000" y="304800"/>
                <a:ext cx="11859491" cy="13088149"/>
              </a:xfrm>
              <a:prstGeom prst="rect">
                <a:avLst/>
              </a:prstGeom>
              <a:blipFill rotWithShape="1">
                <a:blip r:embed="rId4"/>
                <a:stretch>
                  <a:fillRect l="-2260" t="-1536"/>
                </a:stretch>
              </a:blipFill>
              <a:ln>
                <a:solidFill>
                  <a:srgbClr val="00B0F0"/>
                </a:solidFill>
              </a:ln>
            </p:spPr>
            <p:txBody>
              <a:bodyPr/>
              <a:lstStyle/>
              <a:p>
                <a:r>
                  <a:rPr lang="en-US">
                    <a:noFill/>
                  </a:rPr>
                  <a:t> </a:t>
                </a:r>
              </a:p>
            </p:txBody>
          </p:sp>
        </mc:Fallback>
      </mc:AlternateContent>
      <p:pic>
        <p:nvPicPr>
          <p:cNvPr id="8" name="Picture 7">
            <a:extLst>
              <a:ext uri="{FF2B5EF4-FFF2-40B4-BE49-F238E27FC236}">
                <a16:creationId xmlns="" xmlns:a16="http://schemas.microsoft.com/office/drawing/2014/main" id="{6491072D-9472-47B8-8B3E-55EC1E2FF564}"/>
              </a:ext>
            </a:extLst>
          </p:cNvPr>
          <p:cNvPicPr/>
          <p:nvPr/>
        </p:nvPicPr>
        <p:blipFill>
          <a:blip r:embed="rId5"/>
          <a:stretch>
            <a:fillRect/>
          </a:stretch>
        </p:blipFill>
        <p:spPr>
          <a:xfrm>
            <a:off x="16078200" y="685800"/>
            <a:ext cx="5410200" cy="4419600"/>
          </a:xfrm>
          <a:prstGeom prst="rect">
            <a:avLst/>
          </a:prstGeom>
        </p:spPr>
      </p:pic>
    </p:spTree>
    <p:extLst>
      <p:ext uri="{BB962C8B-B14F-4D97-AF65-F5344CB8AC3E}">
        <p14:creationId xmlns:p14="http://schemas.microsoft.com/office/powerpoint/2010/main" val="5606356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wipe(up)">
                                      <p:cBhvr>
                                        <p:cTn id="7" dur="500"/>
                                        <p:tgtEl>
                                          <p:spTgt spid="7">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wipe(up)">
                                      <p:cBhvr>
                                        <p:cTn id="12" dur="500"/>
                                        <p:tgtEl>
                                          <p:spTgt spid="7">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animEffect transition="in" filter="wipe(up)">
                                      <p:cBhvr>
                                        <p:cTn id="17" dur="500"/>
                                        <p:tgtEl>
                                          <p:spTgt spid="7">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wipe(up)">
                                      <p:cBhvr>
                                        <p:cTn id="22" dur="500"/>
                                        <p:tgtEl>
                                          <p:spTgt spid="7">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Effect transition="in" filter="wipe(up)">
                                      <p:cBhvr>
                                        <p:cTn id="27" dur="500"/>
                                        <p:tgtEl>
                                          <p:spTgt spid="7">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10" end="10"/>
                                            </p:txEl>
                                          </p:spTgt>
                                        </p:tgtEl>
                                        <p:attrNameLst>
                                          <p:attrName>style.visibility</p:attrName>
                                        </p:attrNameLst>
                                      </p:cBhvr>
                                      <p:to>
                                        <p:strVal val="visible"/>
                                      </p:to>
                                    </p:set>
                                    <p:animEffect transition="in" filter="wipe(up)">
                                      <p:cBhvr>
                                        <p:cTn id="32"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38200" y="2819400"/>
                <a:ext cx="11353800" cy="105735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rgbClr val="FF0000"/>
                    </a:solidFill>
                    <a:latin typeface="Times New Roman" pitchFamily="18" charset="0"/>
                    <a:cs typeface="Times New Roman" pitchFamily="18" charset="0"/>
                  </a:rPr>
                  <a:t>Bài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tập</a:t>
                </a:r>
                <a:r>
                  <a:rPr lang="en-US" b="1" dirty="0">
                    <a:solidFill>
                      <a:srgbClr val="FF0000"/>
                    </a:solidFill>
                    <a:latin typeface="Times New Roman" pitchFamily="18" charset="0"/>
                    <a:cs typeface="Times New Roman" pitchFamily="18" charset="0"/>
                  </a:rPr>
                  <a:t>:</a:t>
                </a:r>
              </a:p>
              <a:p>
                <a:pPr marL="0" indent="0">
                  <a:buFont typeface="Arial" panose="020B0604020202020204" pitchFamily="34" charset="0"/>
                  <a:buNone/>
                </a:pPr>
                <a:r>
                  <a:rPr lang="en-US" b="1" dirty="0">
                    <a:solidFill>
                      <a:srgbClr val="FF0000"/>
                    </a:solidFill>
                    <a:latin typeface="Times New Roman" pitchFamily="18" charset="0"/>
                    <a:cs typeface="Times New Roman" pitchFamily="18" charset="0"/>
                  </a:rPr>
                  <a:t>4.6. </a:t>
                </a:r>
                <a:r>
                  <a:rPr lang="en-US" b="1" dirty="0">
                    <a:solidFill>
                      <a:prstClr val="black"/>
                    </a:solidFill>
                    <a:latin typeface="Times New Roman" pitchFamily="18" charset="0"/>
                    <a:cs typeface="Times New Roman" pitchFamily="18" charset="0"/>
                  </a:rPr>
                  <a:t>Cho </a:t>
                </a:r>
                <a:r>
                  <a:rPr lang="en-US" b="1" dirty="0" err="1">
                    <a:solidFill>
                      <a:prstClr val="black"/>
                    </a:solidFill>
                    <a:latin typeface="Times New Roman" pitchFamily="18" charset="0"/>
                    <a:cs typeface="Times New Roman" pitchFamily="18" charset="0"/>
                  </a:rPr>
                  <a:t>bốn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điểm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bất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kỳ</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m:t>
                    </m:r>
                  </m:oMath>
                </a14:m>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𝑩</m:t>
                    </m:r>
                  </m:oMath>
                </a14:m>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𝑪</m:t>
                    </m:r>
                  </m:oMath>
                </a14:m>
                <a:r>
                  <a:rPr lang="en-US" b="1" dirty="0">
                    <a:solidFill>
                      <a:prstClr val="black"/>
                    </a:solidFill>
                    <a:latin typeface="Times New Roman" pitchFamily="18" charset="0"/>
                    <a:cs typeface="Times New Roman" pitchFamily="18" charset="0"/>
                  </a:rPr>
                  <a:t>,</a:t>
                </a:r>
                <a14:m>
                  <m:oMath xmlns:m="http://schemas.openxmlformats.org/officeDocument/2006/math">
                    <m:r>
                      <a:rPr lang="en-US" b="1" i="1">
                        <a:solidFill>
                          <a:prstClr val="black"/>
                        </a:solidFill>
                        <a:latin typeface="Cambria Math" panose="02040503050406030204" pitchFamily="18" charset="0"/>
                      </a:rPr>
                      <m:t>𝑫</m:t>
                    </m:r>
                  </m:oMath>
                </a14:m>
                <a:r>
                  <a:rPr lang="en-US" b="1" dirty="0">
                    <a:solidFill>
                      <a:prstClr val="black"/>
                    </a:solidFill>
                    <a:latin typeface="Times New Roman" pitchFamily="18" charset="0"/>
                    <a:cs typeface="Times New Roman" pitchFamily="18" charset="0"/>
                  </a:rPr>
                  <a:t>. </a:t>
                </a:r>
                <a:endParaRPr lang="en-US" b="1" dirty="0" smtClean="0">
                  <a:solidFill>
                    <a:prstClr val="black"/>
                  </a:solidFill>
                  <a:latin typeface="Times New Roman" pitchFamily="18" charset="0"/>
                  <a:cs typeface="Times New Roman" pitchFamily="18" charset="0"/>
                </a:endParaRPr>
              </a:p>
              <a:p>
                <a:pPr marL="0" indent="0">
                  <a:buFont typeface="Arial" panose="020B0604020202020204" pitchFamily="34" charset="0"/>
                  <a:buNone/>
                </a:pPr>
                <a:r>
                  <a:rPr lang="en-US" b="1" dirty="0" err="1" smtClean="0">
                    <a:solidFill>
                      <a:prstClr val="black"/>
                    </a:solidFill>
                    <a:latin typeface="Times New Roman" pitchFamily="18" charset="0"/>
                    <a:cs typeface="Times New Roman" pitchFamily="18" charset="0"/>
                  </a:rPr>
                  <a:t>Hãy</a:t>
                </a:r>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chứng</a:t>
                </a:r>
                <a:r>
                  <a:rPr lang="en-US" b="1" dirty="0">
                    <a:solidFill>
                      <a:prstClr val="black"/>
                    </a:solidFill>
                    <a:latin typeface="Times New Roman" pitchFamily="18" charset="0"/>
                    <a:cs typeface="Times New Roman" pitchFamily="18" charset="0"/>
                  </a:rPr>
                  <a:t> minh </a:t>
                </a:r>
                <a:r>
                  <a:rPr lang="en-US" b="1" dirty="0" err="1">
                    <a:solidFill>
                      <a:prstClr val="black"/>
                    </a:solidFill>
                    <a:latin typeface="Times New Roman" pitchFamily="18" charset="0"/>
                    <a:cs typeface="Times New Roman" pitchFamily="18" charset="0"/>
                  </a:rPr>
                  <a:t>rằng</a:t>
                </a:r>
                <a:r>
                  <a:rPr lang="en-US"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a)</a:t>
                </a:r>
                <a14:m>
                  <m:oMath xmlns:m="http://schemas.openxmlformats.org/officeDocument/2006/math">
                    <m:acc>
                      <m:accPr>
                        <m:chr m:val="⃗"/>
                        <m:ctrlPr>
                          <a:rPr lang="en-US" b="1" i="1">
                            <a:solidFill>
                              <a:prstClr val="black"/>
                            </a:solidFill>
                            <a:latin typeface="Cambria Math"/>
                          </a:rPr>
                        </m:ctrlPr>
                      </m:accPr>
                      <m:e>
                        <m:r>
                          <a:rPr lang="en-US" b="1" i="1" smtClean="0">
                            <a:solidFill>
                              <a:prstClr val="black"/>
                            </a:solidFill>
                            <a:latin typeface="Cambria Math"/>
                          </a:rPr>
                          <m:t> </m:t>
                        </m:r>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oMath>
                </a14:m>
                <a:r>
                  <a:rPr lang="en-US"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b)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𝑩𝑫</m:t>
                        </m:r>
                      </m:e>
                    </m:acc>
                  </m:oMath>
                </a14:m>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sz="4600" b="1" dirty="0">
                  <a:solidFill>
                    <a:prstClr val="black"/>
                  </a:solidFill>
                </a:endParaRPr>
              </a:p>
              <a:p>
                <a:endParaRPr lang="en-US" sz="4600" b="1" dirty="0">
                  <a:solidFill>
                    <a:prstClr val="black"/>
                  </a:solidFill>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200" y="2819400"/>
                <a:ext cx="11353800" cy="10573549"/>
              </a:xfrm>
              <a:prstGeom prst="rect">
                <a:avLst/>
              </a:prstGeom>
              <a:blipFill rotWithShape="1">
                <a:blip r:embed="rId3"/>
                <a:stretch>
                  <a:fillRect l="-2414" t="-190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2192000" y="2819400"/>
                <a:ext cx="11859491" cy="105735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Lời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giải</a:t>
                </a:r>
                <a:endParaRPr lang="en-US" b="1" dirty="0">
                  <a:solidFill>
                    <a:srgbClr val="FF0000"/>
                  </a:solidFill>
                  <a:latin typeface="Times New Roman" pitchFamily="18" charset="0"/>
                  <a:cs typeface="Times New Roman" pitchFamily="18" charset="0"/>
                </a:endParaRP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a) Ta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𝑫𝑨</m:t>
                        </m:r>
                      </m:e>
                    </m:acc>
                  </m:oMath>
                </a14:m>
                <a:endParaRPr lang="en-US" b="1" i="1" dirty="0">
                  <a:solidFill>
                    <a:prstClr val="black"/>
                  </a:solidFill>
                  <a:latin typeface="Times New Roman" pitchFamily="18" charset="0"/>
                  <a:cs typeface="Times New Roman" pitchFamily="18" charset="0"/>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panose="02040503050406030204" pitchFamily="18" charset="0"/>
                        </a:rPr>
                        <m:t>=</m:t>
                      </m:r>
                      <m:d>
                        <m:dPr>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𝑩𝑪</m:t>
                              </m:r>
                            </m:e>
                          </m:acc>
                        </m:e>
                      </m:d>
                      <m:r>
                        <a:rPr lang="en-US" b="1" i="1">
                          <a:solidFill>
                            <a:prstClr val="black"/>
                          </a:solidFill>
                          <a:latin typeface="Cambria Math" panose="02040503050406030204" pitchFamily="18" charset="0"/>
                        </a:rPr>
                        <m:t>+</m:t>
                      </m:r>
                      <m:d>
                        <m:dPr>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𝑫𝑨</m:t>
                              </m:r>
                            </m:e>
                          </m:acc>
                        </m:e>
                      </m:d>
                    </m:oMath>
                  </m:oMathPara>
                </a14:m>
                <a:endParaRPr lang="en-US" b="1" i="1" dirty="0">
                  <a:solidFill>
                    <a:prstClr val="black"/>
                  </a:solidFill>
                  <a:latin typeface="Times New Roman" pitchFamily="18" charset="0"/>
                  <a:cs typeface="Times New Roman" pitchFamily="18" charset="0"/>
                </a:endParaRP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oMath>
                </a14:m>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b) Ta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14:m>
                  <m:oMath xmlns:m="http://schemas.openxmlformats.org/officeDocument/2006/math">
                    <m:d>
                      <m:dPr>
                        <m:begChr m:val="{"/>
                        <m:endChr m:val=""/>
                        <m:ctrlPr>
                          <a:rPr lang="en-US" b="1" i="1">
                            <a:solidFill>
                              <a:prstClr val="black"/>
                            </a:solidFill>
                            <a:latin typeface="Cambria Math"/>
                          </a:rPr>
                        </m:ctrlPr>
                      </m:dPr>
                      <m:e>
                        <m:m>
                          <m:mPr>
                            <m:mcs>
                              <m:mc>
                                <m:mcPr>
                                  <m:count m:val="1"/>
                                  <m:mcJc m:val="center"/>
                                </m:mcPr>
                              </m:mc>
                            </m:mcs>
                            <m:ctrlPr>
                              <a:rPr lang="en-US" b="1" i="1">
                                <a:solidFill>
                                  <a:prstClr val="black"/>
                                </a:solidFill>
                                <a:latin typeface="Cambria Math"/>
                              </a:rPr>
                            </m:ctrlPr>
                          </m:mPr>
                          <m:m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𝑫𝑪</m:t>
                                  </m:r>
                                </m:e>
                              </m:acc>
                            </m:e>
                          </m:mr>
                          <m:m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𝑫𝑪</m:t>
                                  </m:r>
                                </m:e>
                              </m:acc>
                            </m:e>
                          </m:mr>
                        </m:m>
                      </m:e>
                    </m:d>
                  </m:oMath>
                </a14:m>
                <a:r>
                  <a:rPr lang="en-US"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r>
                  <a:rPr lang="en-US" b="1" dirty="0" err="1">
                    <a:solidFill>
                      <a:prstClr val="black"/>
                    </a:solidFill>
                    <a:latin typeface="Times New Roman" pitchFamily="18" charset="0"/>
                    <a:cs typeface="Times New Roman" pitchFamily="18" charset="0"/>
                  </a:rPr>
                  <a:t>nên</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𝑩𝑫</m:t>
                        </m:r>
                      </m:e>
                    </m:acc>
                  </m:oMath>
                </a14:m>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endParaRPr lang="en-US" sz="4400" b="1" dirty="0">
                  <a:solidFill>
                    <a:prstClr val="black"/>
                  </a:solidFill>
                </a:endParaRP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192000" y="2819400"/>
                <a:ext cx="11859491" cy="10573549"/>
              </a:xfrm>
              <a:prstGeom prst="rect">
                <a:avLst/>
              </a:prstGeom>
              <a:blipFill rotWithShape="1">
                <a:blip r:embed="rId4"/>
                <a:stretch>
                  <a:fillRect l="-2260" t="-1901"/>
                </a:stretch>
              </a:blipFill>
              <a:ln>
                <a:solidFill>
                  <a:srgbClr val="00B0F0"/>
                </a:solidFill>
              </a:ln>
            </p:spPr>
            <p:txBody>
              <a:bodyPr/>
              <a:lstStyle/>
              <a:p>
                <a:r>
                  <a:rPr lang="en-US">
                    <a:noFill/>
                  </a:rPr>
                  <a:t> </a:t>
                </a:r>
              </a:p>
            </p:txBody>
          </p:sp>
        </mc:Fallback>
      </mc:AlternateContent>
      <p:grpSp>
        <p:nvGrpSpPr>
          <p:cNvPr id="5" name="Group 4">
            <a:extLst>
              <a:ext uri="{FF2B5EF4-FFF2-40B4-BE49-F238E27FC236}">
                <a16:creationId xmlns="" xmlns:a16="http://schemas.microsoft.com/office/drawing/2014/main" id="{439786C1-301C-402F-B908-633A570E2C52}"/>
              </a:ext>
            </a:extLst>
          </p:cNvPr>
          <p:cNvGrpSpPr/>
          <p:nvPr/>
        </p:nvGrpSpPr>
        <p:grpSpPr>
          <a:xfrm>
            <a:off x="4876800" y="914400"/>
            <a:ext cx="16791416" cy="1309627"/>
            <a:chOff x="7007312" y="3313402"/>
            <a:chExt cx="16791416" cy="1309627"/>
          </a:xfrm>
        </p:grpSpPr>
        <p:grpSp>
          <p:nvGrpSpPr>
            <p:cNvPr id="6" name="Group 5">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9" name="Picture 8">
                <a:extLst>
                  <a:ext uri="{FF2B5EF4-FFF2-40B4-BE49-F238E27FC236}">
                    <a16:creationId xmlns="" xmlns:a16="http://schemas.microsoft.com/office/drawing/2014/main" id="{E248C2BE-8566-4C92-B9DC-0F7EBDD761BF}"/>
                  </a:ext>
                </a:extLst>
              </p:cNvPr>
              <p:cNvPicPr>
                <a:picLocks noChangeAspect="1"/>
              </p:cNvPicPr>
              <p:nvPr/>
            </p:nvPicPr>
            <p:blipFill>
              <a:blip r:embed="rId5"/>
              <a:stretch>
                <a:fillRect/>
              </a:stretch>
            </p:blipFill>
            <p:spPr>
              <a:xfrm>
                <a:off x="-84747" y="97578"/>
                <a:ext cx="6395438" cy="824094"/>
              </a:xfrm>
              <a:prstGeom prst="rect">
                <a:avLst/>
              </a:prstGeom>
            </p:spPr>
          </p:pic>
          <p:sp>
            <p:nvSpPr>
              <p:cNvPr id="10"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8" name="Picture 7">
              <a:extLst>
                <a:ext uri="{FF2B5EF4-FFF2-40B4-BE49-F238E27FC236}">
                  <a16:creationId xmlns="" xmlns:a16="http://schemas.microsoft.com/office/drawing/2014/main" id="{593D231A-4F31-4CD1-BF95-3B25C6FBCE4B}"/>
                </a:ext>
              </a:extLst>
            </p:cNvPr>
            <p:cNvPicPr>
              <a:picLocks noChangeAspect="1"/>
            </p:cNvPicPr>
            <p:nvPr/>
          </p:nvPicPr>
          <p:blipFill>
            <a:blip r:embed="rId6"/>
            <a:stretch>
              <a:fillRect/>
            </a:stretch>
          </p:blipFill>
          <p:spPr>
            <a:xfrm>
              <a:off x="15925800" y="3313402"/>
              <a:ext cx="7872928" cy="1222516"/>
            </a:xfrm>
            <a:prstGeom prst="rect">
              <a:avLst/>
            </a:prstGeom>
          </p:spPr>
        </p:pic>
      </p:grpSp>
      <p:sp>
        <p:nvSpPr>
          <p:cNvPr id="11" name="TextBox 10">
            <a:extLst>
              <a:ext uri="{FF2B5EF4-FFF2-40B4-BE49-F238E27FC236}">
                <a16:creationId xmlns="" xmlns:a16="http://schemas.microsoft.com/office/drawing/2014/main" id="{EB80CDAB-FCA9-4E95-8F6A-72A9575E1286}"/>
              </a:ext>
            </a:extLst>
          </p:cNvPr>
          <p:cNvSpPr txBox="1"/>
          <p:nvPr/>
        </p:nvSpPr>
        <p:spPr>
          <a:xfrm>
            <a:off x="7452219" y="914400"/>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31590940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up)">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wipe(up)">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wipe(up)">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wipe(up)">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wipe(up)">
                                      <p:cBhvr>
                                        <p:cTn id="62" dur="500"/>
                                        <p:tgtEl>
                                          <p:spTgt spid="7">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Effect transition="in" filter="wipe(up)">
                                      <p:cBhvr>
                                        <p:cTn id="6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38200" y="2819400"/>
                <a:ext cx="11353800" cy="105735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Bài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tập</a:t>
                </a:r>
                <a:r>
                  <a:rPr lang="en-US" b="1" dirty="0">
                    <a:solidFill>
                      <a:srgbClr val="FF0000"/>
                    </a:solidFill>
                    <a:latin typeface="Times New Roman" pitchFamily="18" charset="0"/>
                    <a:cs typeface="Times New Roman" pitchFamily="18" charset="0"/>
                  </a:rPr>
                  <a:t>:</a:t>
                </a:r>
              </a:p>
              <a:p>
                <a:pPr marL="0" indent="0">
                  <a:buFont typeface="Arial" panose="020B0604020202020204" pitchFamily="34" charset="0"/>
                  <a:buNone/>
                </a:pPr>
                <a:r>
                  <a:rPr lang="en-US" b="1" dirty="0">
                    <a:solidFill>
                      <a:srgbClr val="FF0000"/>
                    </a:solidFill>
                    <a:latin typeface="Times New Roman" pitchFamily="18" charset="0"/>
                    <a:cs typeface="Times New Roman" pitchFamily="18" charset="0"/>
                  </a:rPr>
                  <a:t>4.7.  </a:t>
                </a:r>
                <a:r>
                  <a:rPr lang="en-US" b="1" dirty="0">
                    <a:solidFill>
                      <a:prstClr val="black"/>
                    </a:solidFill>
                    <a:latin typeface="Times New Roman" pitchFamily="18" charset="0"/>
                    <a:cs typeface="Times New Roman" pitchFamily="18" charset="0"/>
                  </a:rPr>
                  <a:t>Cho </a:t>
                </a:r>
                <a:r>
                  <a:rPr lang="en-US" b="1" dirty="0" err="1">
                    <a:solidFill>
                      <a:prstClr val="black"/>
                    </a:solidFill>
                    <a:latin typeface="Times New Roman" pitchFamily="18" charset="0"/>
                    <a:cs typeface="Times New Roman" pitchFamily="18" charset="0"/>
                  </a:rPr>
                  <a:t>hình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hành</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𝑨𝑩𝑪𝑫</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Hãy</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tìm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điểm</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𝑴</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để</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Tìm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mối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quan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hệ</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giữa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hai</a:t>
                </a:r>
                <a:r>
                  <a:rPr lang="en-US" b="1" dirty="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vectơ</a:t>
                </a:r>
                <a:r>
                  <a:rPr lang="en-US" b="1" dirty="0" smtClean="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𝑪𝑫</m:t>
                        </m:r>
                      </m:e>
                    </m:acc>
                  </m:oMath>
                </a14:m>
                <a:r>
                  <a:rPr lang="en-US" b="1" dirty="0" smtClean="0">
                    <a:solidFill>
                      <a:prstClr val="black"/>
                    </a:solidFill>
                    <a:latin typeface="Times New Roman" pitchFamily="18" charset="0"/>
                    <a:cs typeface="Times New Roman" pitchFamily="18" charset="0"/>
                  </a:rPr>
                  <a:t>  và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𝑪𝑴</m:t>
                        </m:r>
                      </m:e>
                    </m:acc>
                  </m:oMath>
                </a14:m>
                <a:r>
                  <a:rPr lang="en-US" b="1" dirty="0">
                    <a:solidFill>
                      <a:prstClr val="black"/>
                    </a:solidFill>
                    <a:latin typeface="Times New Roman" pitchFamily="18" charset="0"/>
                    <a:cs typeface="Times New Roman" pitchFamily="18" charset="0"/>
                  </a:rPr>
                  <a:t>.</a:t>
                </a:r>
                <a:endParaRPr lang="en-US" sz="4600" b="1" dirty="0">
                  <a:solidFill>
                    <a:prstClr val="black"/>
                  </a:solidFill>
                  <a:latin typeface="Times New Roman" pitchFamily="18" charset="0"/>
                  <a:cs typeface="Times New Roman" pitchFamily="18" charset="0"/>
                </a:endParaRPr>
              </a:p>
              <a:p>
                <a:endParaRPr lang="en-US" sz="4600" b="1" dirty="0">
                  <a:solidFill>
                    <a:prstClr val="black"/>
                  </a:solidFill>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200" y="2819400"/>
                <a:ext cx="11353800" cy="10573549"/>
              </a:xfrm>
              <a:prstGeom prst="rect">
                <a:avLst/>
              </a:prstGeom>
              <a:blipFill rotWithShape="1">
                <a:blip r:embed="rId3"/>
                <a:stretch>
                  <a:fillRect l="-2414" t="-1901" r="-1985"/>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2192000" y="2819400"/>
                <a:ext cx="11859491" cy="105735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Lời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giải</a:t>
                </a:r>
                <a:endParaRPr lang="en-US" b="1" dirty="0">
                  <a:solidFill>
                    <a:srgbClr val="FF0000"/>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Ta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thep</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quy</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tắc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hành</a:t>
                </a: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nên</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𝑴</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đỉnh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thứ</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tư</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của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hành</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𝑩𝑨𝑪𝑴</m:t>
                    </m:r>
                  </m:oMath>
                </a14:m>
                <a:r>
                  <a:rPr lang="en-US" b="1" dirty="0">
                    <a:solidFill>
                      <a:prstClr val="black"/>
                    </a:solidFill>
                    <a:latin typeface="Times New Roman" pitchFamily="18" charset="0"/>
                    <a:cs typeface="Times New Roman" pitchFamily="18" charset="0"/>
                  </a:rPr>
                  <a:t> </a:t>
                </a:r>
                <a:r>
                  <a:rPr lang="en-US" b="1" dirty="0" smtClean="0">
                    <a:solidFill>
                      <a:prstClr val="black"/>
                    </a:solidFill>
                    <a:latin typeface="Times New Roman" pitchFamily="18" charset="0"/>
                    <a:cs typeface="Times New Roman" pitchFamily="18" charset="0"/>
                  </a:rPr>
                  <a:t>(như </a:t>
                </a:r>
                <a:r>
                  <a:rPr lang="en-US" b="1" dirty="0" err="1">
                    <a:solidFill>
                      <a:prstClr val="black"/>
                    </a:solidFill>
                    <a:latin typeface="Times New Roman" pitchFamily="18" charset="0"/>
                    <a:cs typeface="Times New Roman" pitchFamily="18" charset="0"/>
                  </a:rPr>
                  <a:t>hình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vẽ</a:t>
                </a:r>
                <a:r>
                  <a:rPr lang="en-US"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endParaRPr lang="en-US" sz="4400" b="1" dirty="0">
                  <a:solidFill>
                    <a:prstClr val="black"/>
                  </a:solidFill>
                </a:endParaRP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192000" y="2819400"/>
                <a:ext cx="11859491" cy="10573549"/>
              </a:xfrm>
              <a:prstGeom prst="rect">
                <a:avLst/>
              </a:prstGeom>
              <a:blipFill rotWithShape="1">
                <a:blip r:embed="rId4"/>
                <a:stretch>
                  <a:fillRect l="-2260" t="-1901" r="-1284"/>
                </a:stretch>
              </a:blipFill>
              <a:ln>
                <a:solidFill>
                  <a:srgbClr val="00B0F0"/>
                </a:solidFill>
              </a:ln>
            </p:spPr>
            <p:txBody>
              <a:bodyPr/>
              <a:lstStyle/>
              <a:p>
                <a:r>
                  <a:rPr lang="en-US">
                    <a:noFill/>
                  </a:rPr>
                  <a:t> </a:t>
                </a:r>
              </a:p>
            </p:txBody>
          </p:sp>
        </mc:Fallback>
      </mc:AlternateContent>
      <p:pic>
        <p:nvPicPr>
          <p:cNvPr id="5" name="Picture 4">
            <a:extLst>
              <a:ext uri="{FF2B5EF4-FFF2-40B4-BE49-F238E27FC236}">
                <a16:creationId xmlns="" xmlns:a16="http://schemas.microsoft.com/office/drawing/2014/main" id="{4B15FEC2-7980-4280-8B7B-65E15848F078}"/>
              </a:ext>
            </a:extLst>
          </p:cNvPr>
          <p:cNvPicPr/>
          <p:nvPr/>
        </p:nvPicPr>
        <p:blipFill>
          <a:blip r:embed="rId5"/>
          <a:stretch>
            <a:fillRect/>
          </a:stretch>
        </p:blipFill>
        <p:spPr>
          <a:xfrm>
            <a:off x="12954000" y="4191000"/>
            <a:ext cx="10591800" cy="3505200"/>
          </a:xfrm>
          <a:prstGeom prst="rect">
            <a:avLst/>
          </a:prstGeom>
        </p:spPr>
      </p:pic>
      <p:grpSp>
        <p:nvGrpSpPr>
          <p:cNvPr id="8" name="Group 7">
            <a:extLst>
              <a:ext uri="{FF2B5EF4-FFF2-40B4-BE49-F238E27FC236}">
                <a16:creationId xmlns="" xmlns:a16="http://schemas.microsoft.com/office/drawing/2014/main" id="{439786C1-301C-402F-B908-633A570E2C52}"/>
              </a:ext>
            </a:extLst>
          </p:cNvPr>
          <p:cNvGrpSpPr/>
          <p:nvPr/>
        </p:nvGrpSpPr>
        <p:grpSpPr>
          <a:xfrm>
            <a:off x="4038600" y="838200"/>
            <a:ext cx="16791416" cy="1309627"/>
            <a:chOff x="7007312" y="3313402"/>
            <a:chExt cx="16791416" cy="1309627"/>
          </a:xfrm>
        </p:grpSpPr>
        <p:grpSp>
          <p:nvGrpSpPr>
            <p:cNvPr id="9" name="Group 8">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1" name="Picture 10">
                <a:extLst>
                  <a:ext uri="{FF2B5EF4-FFF2-40B4-BE49-F238E27FC236}">
                    <a16:creationId xmlns="" xmlns:a16="http://schemas.microsoft.com/office/drawing/2014/main" id="{E248C2BE-8566-4C92-B9DC-0F7EBDD761BF}"/>
                  </a:ext>
                </a:extLst>
              </p:cNvPr>
              <p:cNvPicPr>
                <a:picLocks noChangeAspect="1"/>
              </p:cNvPicPr>
              <p:nvPr/>
            </p:nvPicPr>
            <p:blipFill>
              <a:blip r:embed="rId6"/>
              <a:stretch>
                <a:fillRect/>
              </a:stretch>
            </p:blipFill>
            <p:spPr>
              <a:xfrm>
                <a:off x="-84747" y="97578"/>
                <a:ext cx="6395438" cy="824094"/>
              </a:xfrm>
              <a:prstGeom prst="rect">
                <a:avLst/>
              </a:prstGeom>
            </p:spPr>
          </p:pic>
          <p:sp>
            <p:nvSpPr>
              <p:cNvPr id="12"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0" name="Picture 9">
              <a:extLst>
                <a:ext uri="{FF2B5EF4-FFF2-40B4-BE49-F238E27FC236}">
                  <a16:creationId xmlns="" xmlns:a16="http://schemas.microsoft.com/office/drawing/2014/main" id="{593D231A-4F31-4CD1-BF95-3B25C6FBCE4B}"/>
                </a:ext>
              </a:extLst>
            </p:cNvPr>
            <p:cNvPicPr>
              <a:picLocks noChangeAspect="1"/>
            </p:cNvPicPr>
            <p:nvPr/>
          </p:nvPicPr>
          <p:blipFill>
            <a:blip r:embed="rId7"/>
            <a:stretch>
              <a:fillRect/>
            </a:stretch>
          </p:blipFill>
          <p:spPr>
            <a:xfrm>
              <a:off x="15925800" y="3313402"/>
              <a:ext cx="7872928" cy="1222516"/>
            </a:xfrm>
            <a:prstGeom prst="rect">
              <a:avLst/>
            </a:prstGeom>
          </p:spPr>
        </p:pic>
      </p:grpSp>
      <p:sp>
        <p:nvSpPr>
          <p:cNvPr id="13" name="TextBox 12">
            <a:extLst>
              <a:ext uri="{FF2B5EF4-FFF2-40B4-BE49-F238E27FC236}">
                <a16:creationId xmlns="" xmlns:a16="http://schemas.microsoft.com/office/drawing/2014/main" id="{EB80CDAB-FCA9-4E95-8F6A-72A9575E1286}"/>
              </a:ext>
            </a:extLst>
          </p:cNvPr>
          <p:cNvSpPr txBox="1"/>
          <p:nvPr/>
        </p:nvSpPr>
        <p:spPr>
          <a:xfrm>
            <a:off x="6629400" y="990600"/>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14346997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down)">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up)">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up)">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38200" y="2147828"/>
                <a:ext cx="11353800" cy="11245122"/>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Bài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tập</a:t>
                </a:r>
                <a:r>
                  <a:rPr lang="en-US" b="1" dirty="0">
                    <a:solidFill>
                      <a:srgbClr val="FF0000"/>
                    </a:solidFill>
                    <a:latin typeface="Times New Roman" pitchFamily="18" charset="0"/>
                    <a:cs typeface="Times New Roman" pitchFamily="18" charset="0"/>
                  </a:rPr>
                  <a:t>:</a:t>
                </a:r>
              </a:p>
              <a:p>
                <a:pPr marL="0" indent="0">
                  <a:buFont typeface="Arial" panose="020B0604020202020204" pitchFamily="34" charset="0"/>
                  <a:buNone/>
                </a:pPr>
                <a:r>
                  <a:rPr lang="en-US" b="1" dirty="0">
                    <a:solidFill>
                      <a:srgbClr val="FF0000"/>
                    </a:solidFill>
                    <a:latin typeface="Times New Roman" pitchFamily="18" charset="0"/>
                    <a:cs typeface="Times New Roman" pitchFamily="18" charset="0"/>
                  </a:rPr>
                  <a:t>4.8.  </a:t>
                </a:r>
                <a:r>
                  <a:rPr lang="en-US" b="1" dirty="0">
                    <a:solidFill>
                      <a:prstClr val="black"/>
                    </a:solidFill>
                    <a:latin typeface="Times New Roman" pitchFamily="18" charset="0"/>
                    <a:cs typeface="Times New Roman" pitchFamily="18" charset="0"/>
                  </a:rPr>
                  <a:t>Cho tam </a:t>
                </a:r>
                <a:r>
                  <a:rPr lang="en-US" b="1" dirty="0" err="1">
                    <a:solidFill>
                      <a:prstClr val="black"/>
                    </a:solidFill>
                    <a:latin typeface="Times New Roman" pitchFamily="18" charset="0"/>
                    <a:cs typeface="Times New Roman" pitchFamily="18" charset="0"/>
                  </a:rPr>
                  <a:t>giác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đều</a:t>
                </a:r>
                <a:r>
                  <a:rPr lang="en-US" b="1" dirty="0" smtClean="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𝑨𝑩𝑪</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cạnh</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𝒂</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Tính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độ</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dài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các</a:t>
                </a:r>
                <a:r>
                  <a:rPr lang="en-US" b="1" dirty="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vectơ</a:t>
                </a:r>
                <a:r>
                  <a:rPr lang="en-US" b="1" dirty="0" smtClean="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oMath>
                </a14:m>
                <a:r>
                  <a:rPr lang="en-US"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endParaRPr lang="en-US" sz="4600" b="1" dirty="0">
                  <a:solidFill>
                    <a:prstClr val="black"/>
                  </a:solidFill>
                  <a:latin typeface="Times New Roman" pitchFamily="18" charset="0"/>
                  <a:cs typeface="Times New Roman" pitchFamily="18" charset="0"/>
                </a:endParaRPr>
              </a:p>
            </p:txBody>
          </p:sp>
        </mc:Choice>
        <mc:Fallback>
          <p:sp>
            <p:nvSpPr>
              <p:cNvPr id="99" name="Content Placeholder 2">
                <a:extLst>
                  <a:ext uri="{FF2B5EF4-FFF2-40B4-BE49-F238E27FC236}">
                    <a16:creationId xmlns="" xmlns:a16="http://schemas.microsoft.com/office/drawing/2014/main"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200" y="2147828"/>
                <a:ext cx="11353800" cy="11245122"/>
              </a:xfrm>
              <a:prstGeom prst="rect">
                <a:avLst/>
              </a:prstGeom>
              <a:blipFill rotWithShape="1">
                <a:blip r:embed="rId3"/>
                <a:stretch>
                  <a:fillRect l="-2414" t="-1787"/>
                </a:stretch>
              </a:blipFill>
              <a:ln>
                <a:solidFill>
                  <a:srgbClr val="00B0F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2192000" y="2147828"/>
                <a:ext cx="11859491" cy="11245121"/>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Lời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giải</a:t>
                </a:r>
                <a:endParaRPr lang="en-US" b="1" dirty="0">
                  <a:solidFill>
                    <a:srgbClr val="FF0000"/>
                  </a:solidFill>
                  <a:latin typeface="Times New Roman" pitchFamily="18" charset="0"/>
                  <a:cs typeface="Times New Roman" pitchFamily="18" charset="0"/>
                </a:endParaRP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a) </a:t>
                </a:r>
                <a:r>
                  <a:rPr lang="en-US" b="1" dirty="0" err="1">
                    <a:solidFill>
                      <a:prstClr val="black"/>
                    </a:solidFill>
                    <a:latin typeface="Times New Roman" pitchFamily="18" charset="0"/>
                    <a:cs typeface="Times New Roman" pitchFamily="18" charset="0"/>
                  </a:rPr>
                  <a:t>Tính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độ</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dài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vectơ</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oMath>
                </a14:m>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Ta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𝑪𝑩</m:t>
                        </m:r>
                      </m:e>
                    </m:acc>
                  </m:oMath>
                </a14:m>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r>
                  <a:rPr lang="en-US" b="1" dirty="0" err="1">
                    <a:solidFill>
                      <a:prstClr val="black"/>
                    </a:solidFill>
                    <a:latin typeface="Times New Roman" pitchFamily="18" charset="0"/>
                    <a:cs typeface="Times New Roman" pitchFamily="18" charset="0"/>
                  </a:rPr>
                  <a:t>nên</a:t>
                </a:r>
                <a:r>
                  <a:rPr lang="en-US" b="1" dirty="0">
                    <a:solidFill>
                      <a:prstClr val="black"/>
                    </a:solidFill>
                    <a:latin typeface="Times New Roman" pitchFamily="18" charset="0"/>
                    <a:cs typeface="Times New Roman" pitchFamily="18" charset="0"/>
                  </a:rPr>
                  <a:t>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e>
                    </m:d>
                    <m:r>
                      <a:rPr lang="en-US" b="1" i="1">
                        <a:solidFill>
                          <a:prstClr val="black"/>
                        </a:solidFill>
                        <a:latin typeface="Cambria Math" panose="02040503050406030204" pitchFamily="18" charset="0"/>
                      </a:rPr>
                      <m:t>=</m:t>
                    </m:r>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𝑪𝑩</m:t>
                            </m:r>
                          </m:e>
                        </m:acc>
                      </m:e>
                    </m:d>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𝑪𝑩</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𝒂</m:t>
                    </m:r>
                  </m:oMath>
                </a14:m>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b) </a:t>
                </a:r>
                <a:r>
                  <a:rPr lang="en-US" b="1" dirty="0" err="1">
                    <a:solidFill>
                      <a:prstClr val="black"/>
                    </a:solidFill>
                    <a:latin typeface="Times New Roman" pitchFamily="18" charset="0"/>
                    <a:cs typeface="Times New Roman" pitchFamily="18" charset="0"/>
                  </a:rPr>
                  <a:t>Tính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độ</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dài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vectơ</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oMath>
                </a14:m>
                <a:endParaRPr lang="en-US" b="1" dirty="0">
                  <a:solidFill>
                    <a:prstClr val="black"/>
                  </a:solidFill>
                  <a:latin typeface="Times New Roman" pitchFamily="18" charset="0"/>
                  <a:cs typeface="Times New Roman" pitchFamily="18" charset="0"/>
                </a:endParaRPr>
              </a:p>
              <a:p>
                <a:r>
                  <a:rPr lang="vi-VN" b="1" dirty="0">
                    <a:solidFill>
                      <a:prstClr val="black"/>
                    </a:solidFill>
                    <a:latin typeface="Times New Roman" pitchFamily="18" charset="0"/>
                    <a:cs typeface="Times New Roman" pitchFamily="18" charset="0"/>
                  </a:rPr>
                  <a:t>Gọi </a:t>
                </a:r>
                <a14:m>
                  <m:oMath xmlns:m="http://schemas.openxmlformats.org/officeDocument/2006/math">
                    <m:r>
                      <a:rPr lang="en-US" b="1" i="1">
                        <a:solidFill>
                          <a:prstClr val="black"/>
                        </a:solidFill>
                        <a:latin typeface="Cambria Math" panose="02040503050406030204" pitchFamily="18" charset="0"/>
                      </a:rPr>
                      <m:t>𝑯</m:t>
                    </m:r>
                  </m:oMath>
                </a14:m>
                <a:r>
                  <a:rPr lang="vi-VN" b="1" dirty="0">
                    <a:solidFill>
                      <a:prstClr val="black"/>
                    </a:solidFill>
                    <a:latin typeface="Times New Roman" pitchFamily="18" charset="0"/>
                    <a:cs typeface="Times New Roman" pitchFamily="18" charset="0"/>
                  </a:rPr>
                  <a:t> là trung điểm của </a:t>
                </a:r>
                <a14:m>
                  <m:oMath xmlns:m="http://schemas.openxmlformats.org/officeDocument/2006/math">
                    <m:r>
                      <a:rPr lang="en-US" b="1" i="1">
                        <a:solidFill>
                          <a:prstClr val="black"/>
                        </a:solidFill>
                        <a:latin typeface="Cambria Math" panose="02040503050406030204" pitchFamily="18" charset="0"/>
                      </a:rPr>
                      <m:t>𝑩𝑪</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𝑨𝑯</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𝑩𝑪</m:t>
                    </m:r>
                    <m:r>
                      <a:rPr lang="en-US" b="1" i="1">
                        <a:solidFill>
                          <a:prstClr val="black"/>
                        </a:solidFill>
                        <a:latin typeface="Cambria Math" panose="02040503050406030204" pitchFamily="18" charset="0"/>
                      </a:rPr>
                      <m:t>.</m:t>
                    </m:r>
                  </m:oMath>
                </a14:m>
                <a:r>
                  <a:rPr lang="en-US" b="1" dirty="0">
                    <a:solidFill>
                      <a:prstClr val="black"/>
                    </a:solidFill>
                    <a:latin typeface="Times New Roman" pitchFamily="18" charset="0"/>
                    <a:cs typeface="Times New Roman" pitchFamily="18" charset="0"/>
                  </a:rPr>
                  <a:t>  </a:t>
                </a:r>
                <a:r>
                  <a:rPr lang="vi-VN" b="1" dirty="0">
                    <a:solidFill>
                      <a:prstClr val="black"/>
                    </a:solidFill>
                    <a:latin typeface="Times New Roman" pitchFamily="18" charset="0"/>
                    <a:cs typeface="Times New Roman" pitchFamily="18" charset="0"/>
                  </a:rPr>
                  <a:t>Suy ra </a:t>
                </a:r>
                <a14:m>
                  <m:oMath xmlns:m="http://schemas.openxmlformats.org/officeDocument/2006/math">
                    <m:r>
                      <a:rPr lang="en-US" b="1" i="1">
                        <a:solidFill>
                          <a:prstClr val="black"/>
                        </a:solidFill>
                        <a:latin typeface="Cambria Math" panose="02040503050406030204" pitchFamily="18" charset="0"/>
                      </a:rPr>
                      <m:t>𝑨𝑯</m:t>
                    </m:r>
                    <m:r>
                      <a:rPr lang="en-US" b="1" i="1">
                        <a:solidFill>
                          <a:prstClr val="black"/>
                        </a:solidFill>
                        <a:latin typeface="Cambria Math" panose="02040503050406030204" pitchFamily="18" charset="0"/>
                      </a:rPr>
                      <m:t>=</m:t>
                    </m:r>
                    <m:f>
                      <m:fPr>
                        <m:ctrlPr>
                          <a:rPr lang="en-US" b="1" i="1">
                            <a:solidFill>
                              <a:prstClr val="black"/>
                            </a:solidFill>
                            <a:latin typeface="Cambria Math"/>
                          </a:rPr>
                        </m:ctrlPr>
                      </m:fPr>
                      <m:num>
                        <m:r>
                          <a:rPr lang="en-US" b="1" i="1">
                            <a:solidFill>
                              <a:prstClr val="black"/>
                            </a:solidFill>
                            <a:latin typeface="Cambria Math" panose="02040503050406030204" pitchFamily="18" charset="0"/>
                          </a:rPr>
                          <m:t>𝑩𝑪</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𝟑</m:t>
                            </m:r>
                          </m:e>
                        </m:rad>
                      </m:num>
                      <m:den>
                        <m:r>
                          <a:rPr lang="en-US" b="1" i="1">
                            <a:solidFill>
                              <a:prstClr val="black"/>
                            </a:solidFill>
                            <a:latin typeface="Cambria Math" panose="02040503050406030204" pitchFamily="18" charset="0"/>
                          </a:rPr>
                          <m:t>𝟐</m:t>
                        </m:r>
                      </m:den>
                    </m:f>
                    <m:r>
                      <a:rPr lang="en-US" b="1" i="1">
                        <a:solidFill>
                          <a:prstClr val="black"/>
                        </a:solidFill>
                        <a:latin typeface="Cambria Math" panose="02040503050406030204" pitchFamily="18" charset="0"/>
                      </a:rPr>
                      <m:t>=</m:t>
                    </m:r>
                    <m:f>
                      <m:fPr>
                        <m:ctrlPr>
                          <a:rPr lang="en-US" b="1" i="1">
                            <a:solidFill>
                              <a:prstClr val="black"/>
                            </a:solidFill>
                            <a:latin typeface="Cambria Math"/>
                          </a:rPr>
                        </m:ctrlPr>
                      </m:fPr>
                      <m:num>
                        <m:r>
                          <a:rPr lang="en-US" b="1" i="1">
                            <a:solidFill>
                              <a:prstClr val="black"/>
                            </a:solidFill>
                            <a:latin typeface="Cambria Math" panose="02040503050406030204" pitchFamily="18" charset="0"/>
                          </a:rPr>
                          <m:t>𝒂</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𝟑</m:t>
                            </m:r>
                          </m:e>
                        </m:rad>
                      </m:num>
                      <m:den>
                        <m:r>
                          <a:rPr lang="en-US" b="1" i="1">
                            <a:solidFill>
                              <a:prstClr val="black"/>
                            </a:solidFill>
                            <a:latin typeface="Cambria Math" panose="02040503050406030204" pitchFamily="18" charset="0"/>
                          </a:rPr>
                          <m:t>𝟐</m:t>
                        </m:r>
                      </m:den>
                    </m:f>
                    <m:r>
                      <a:rPr lang="en-US" b="1" i="1">
                        <a:solidFill>
                          <a:prstClr val="black"/>
                        </a:solidFill>
                        <a:latin typeface="Cambria Math" panose="02040503050406030204" pitchFamily="18" charset="0"/>
                      </a:rPr>
                      <m:t>.</m:t>
                    </m:r>
                  </m:oMath>
                </a14:m>
                <a:endParaRPr lang="en-US" b="1" dirty="0">
                  <a:solidFill>
                    <a:prstClr val="black"/>
                  </a:solidFill>
                  <a:latin typeface="Times New Roman" pitchFamily="18" charset="0"/>
                  <a:cs typeface="Times New Roman" pitchFamily="18" charset="0"/>
                </a:endParaRPr>
              </a:p>
              <a:p>
                <a:r>
                  <a:rPr lang="en-US" b="1" dirty="0" err="1">
                    <a:solidFill>
                      <a:prstClr val="black"/>
                    </a:solidFill>
                    <a:latin typeface="Times New Roman" pitchFamily="18" charset="0"/>
                    <a:cs typeface="Times New Roman" pitchFamily="18" charset="0"/>
                  </a:rPr>
                  <a:t>Dựng</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𝑫</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điểm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sao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cho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tứ</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giác</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𝑨𝑩𝑫𝑪</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thoi</a:t>
                </a:r>
                <a:r>
                  <a:rPr lang="en-US" b="1" dirty="0">
                    <a:solidFill>
                      <a:prstClr val="black"/>
                    </a:solidFill>
                    <a:latin typeface="Times New Roman" pitchFamily="18" charset="0"/>
                    <a:cs typeface="Times New Roman" pitchFamily="18" charset="0"/>
                  </a:rPr>
                  <a:t>.</a:t>
                </a:r>
              </a:p>
              <a:p>
                <a:r>
                  <a:rPr lang="en-US" b="1" dirty="0">
                    <a:solidFill>
                      <a:prstClr val="black"/>
                    </a:solidFill>
                    <a:latin typeface="Times New Roman" pitchFamily="18" charset="0"/>
                    <a:cs typeface="Times New Roman" pitchFamily="18" charset="0"/>
                  </a:rPr>
                  <a:t>Ta</a:t>
                </a:r>
                <a:r>
                  <a:rPr lang="vi-VN" b="1" dirty="0">
                    <a:solidFill>
                      <a:prstClr val="black"/>
                    </a:solidFill>
                    <a:latin typeface="Times New Roman" pitchFamily="18" charset="0"/>
                    <a:cs typeface="Times New Roman" pitchFamily="18" charset="0"/>
                  </a:rPr>
                  <a:t> lại có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e>
                    </m:d>
                    <m:r>
                      <a:rPr lang="en-US" b="1" i="1">
                        <a:solidFill>
                          <a:prstClr val="black"/>
                        </a:solidFill>
                        <a:latin typeface="Cambria Math" panose="02040503050406030204" pitchFamily="18" charset="0"/>
                      </a:rPr>
                      <m:t>=</m:t>
                    </m:r>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e>
                    </m:d>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𝑨𝑫</m:t>
                    </m:r>
                  </m:oMath>
                </a14:m>
                <a:endParaRPr lang="en-US" b="1" i="1" dirty="0">
                  <a:solidFill>
                    <a:prstClr val="black"/>
                  </a:solidFill>
                  <a:latin typeface="Times New Roman" pitchFamily="18" charset="0"/>
                  <a:cs typeface="Times New Roman" pitchFamily="18" charset="0"/>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r>
                        <a:rPr lang="en-US" b="1" i="1">
                          <a:solidFill>
                            <a:prstClr val="black"/>
                          </a:solidFill>
                          <a:latin typeface="Cambria Math" panose="02040503050406030204" pitchFamily="18" charset="0"/>
                        </a:rPr>
                        <m:t>𝑨𝑯</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r>
                        <a:rPr lang="en-US" b="1" i="1">
                          <a:solidFill>
                            <a:prstClr val="black"/>
                          </a:solidFill>
                          <a:latin typeface="Cambria Math" panose="02040503050406030204" pitchFamily="18" charset="0"/>
                        </a:rPr>
                        <m:t>.</m:t>
                      </m:r>
                      <m:f>
                        <m:fPr>
                          <m:ctrlPr>
                            <a:rPr lang="en-US" b="1" i="1">
                              <a:solidFill>
                                <a:prstClr val="black"/>
                              </a:solidFill>
                              <a:latin typeface="Cambria Math"/>
                            </a:rPr>
                          </m:ctrlPr>
                        </m:fPr>
                        <m:num>
                          <m:r>
                            <a:rPr lang="en-US" b="1" i="1">
                              <a:solidFill>
                                <a:prstClr val="black"/>
                              </a:solidFill>
                              <a:latin typeface="Cambria Math" panose="02040503050406030204" pitchFamily="18" charset="0"/>
                            </a:rPr>
                            <m:t>𝒂</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𝟑</m:t>
                              </m:r>
                            </m:e>
                          </m:rad>
                        </m:num>
                        <m:den>
                          <m:r>
                            <a:rPr lang="en-US" b="1" i="1">
                              <a:solidFill>
                                <a:prstClr val="black"/>
                              </a:solidFill>
                              <a:latin typeface="Cambria Math" panose="02040503050406030204" pitchFamily="18" charset="0"/>
                            </a:rPr>
                            <m:t>𝟐</m:t>
                          </m:r>
                        </m:den>
                      </m:f>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𝒂</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𝟑</m:t>
                          </m:r>
                        </m:e>
                      </m:rad>
                      <m:r>
                        <a:rPr lang="en-US" b="1" i="1">
                          <a:solidFill>
                            <a:prstClr val="black"/>
                          </a:solidFill>
                          <a:latin typeface="Cambria Math" panose="02040503050406030204" pitchFamily="18" charset="0"/>
                        </a:rPr>
                        <m:t>.</m:t>
                      </m:r>
                    </m:oMath>
                  </m:oMathPara>
                </a14:m>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sz="4400" b="1" dirty="0">
                  <a:solidFill>
                    <a:prstClr val="black"/>
                  </a:solidFill>
                  <a:latin typeface="Times New Roman" pitchFamily="18" charset="0"/>
                  <a:cs typeface="Times New Roman" pitchFamily="18" charset="0"/>
                </a:endParaRPr>
              </a:p>
            </p:txBody>
          </p:sp>
        </mc:Choice>
        <mc:Fallback>
          <p:sp>
            <p:nvSpPr>
              <p:cNvPr id="7" name="Content Placeholder 2">
                <a:extLst>
                  <a:ext uri="{FF2B5EF4-FFF2-40B4-BE49-F238E27FC236}">
                    <a16:creationId xmlns="" xmlns:a16="http://schemas.microsoft.com/office/drawing/2014/main"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192000" y="2147828"/>
                <a:ext cx="11859491" cy="11245121"/>
              </a:xfrm>
              <a:prstGeom prst="rect">
                <a:avLst/>
              </a:prstGeom>
              <a:blipFill rotWithShape="1">
                <a:blip r:embed="rId4"/>
                <a:stretch>
                  <a:fillRect l="-2260" t="-1787"/>
                </a:stretch>
              </a:blipFill>
              <a:ln>
                <a:solidFill>
                  <a:srgbClr val="00B0F0"/>
                </a:solidFill>
              </a:ln>
            </p:spPr>
            <p:txBody>
              <a:bodyPr/>
              <a:lstStyle/>
              <a:p>
                <a:r>
                  <a:rPr lang="en-US">
                    <a:noFill/>
                  </a:rPr>
                  <a:t> </a:t>
                </a:r>
              </a:p>
            </p:txBody>
          </p:sp>
        </mc:Fallback>
      </mc:AlternateContent>
      <p:pic>
        <p:nvPicPr>
          <p:cNvPr id="8" name="Picture 7">
            <a:extLst>
              <a:ext uri="{FF2B5EF4-FFF2-40B4-BE49-F238E27FC236}">
                <a16:creationId xmlns="" xmlns:a16="http://schemas.microsoft.com/office/drawing/2014/main" id="{0E65945A-65D7-41C3-91A9-07FCDDB6D5A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5829300"/>
            <a:ext cx="7620000" cy="5143500"/>
          </a:xfrm>
          <a:prstGeom prst="rect">
            <a:avLst/>
          </a:prstGeom>
          <a:noFill/>
          <a:ln>
            <a:noFill/>
          </a:ln>
        </p:spPr>
      </p:pic>
      <p:grpSp>
        <p:nvGrpSpPr>
          <p:cNvPr id="6" name="Group 5">
            <a:extLst>
              <a:ext uri="{FF2B5EF4-FFF2-40B4-BE49-F238E27FC236}">
                <a16:creationId xmlns="" xmlns:a16="http://schemas.microsoft.com/office/drawing/2014/main" id="{439786C1-301C-402F-B908-633A570E2C52}"/>
              </a:ext>
            </a:extLst>
          </p:cNvPr>
          <p:cNvGrpSpPr/>
          <p:nvPr/>
        </p:nvGrpSpPr>
        <p:grpSpPr>
          <a:xfrm>
            <a:off x="4038600" y="838200"/>
            <a:ext cx="16791416" cy="1309627"/>
            <a:chOff x="7007312" y="3313402"/>
            <a:chExt cx="16791416" cy="1309627"/>
          </a:xfrm>
        </p:grpSpPr>
        <p:grpSp>
          <p:nvGrpSpPr>
            <p:cNvPr id="9" name="Group 8">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1" name="Picture 10">
                <a:extLst>
                  <a:ext uri="{FF2B5EF4-FFF2-40B4-BE49-F238E27FC236}">
                    <a16:creationId xmlns="" xmlns:a16="http://schemas.microsoft.com/office/drawing/2014/main" id="{E248C2BE-8566-4C92-B9DC-0F7EBDD761BF}"/>
                  </a:ext>
                </a:extLst>
              </p:cNvPr>
              <p:cNvPicPr>
                <a:picLocks noChangeAspect="1"/>
              </p:cNvPicPr>
              <p:nvPr/>
            </p:nvPicPr>
            <p:blipFill>
              <a:blip r:embed="rId6"/>
              <a:stretch>
                <a:fillRect/>
              </a:stretch>
            </p:blipFill>
            <p:spPr>
              <a:xfrm>
                <a:off x="-84747" y="97578"/>
                <a:ext cx="6395438" cy="824094"/>
              </a:xfrm>
              <a:prstGeom prst="rect">
                <a:avLst/>
              </a:prstGeom>
            </p:spPr>
          </p:pic>
          <p:sp>
            <p:nvSpPr>
              <p:cNvPr id="12"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0" name="Picture 9">
              <a:extLst>
                <a:ext uri="{FF2B5EF4-FFF2-40B4-BE49-F238E27FC236}">
                  <a16:creationId xmlns="" xmlns:a16="http://schemas.microsoft.com/office/drawing/2014/main" id="{593D231A-4F31-4CD1-BF95-3B25C6FBCE4B}"/>
                </a:ext>
              </a:extLst>
            </p:cNvPr>
            <p:cNvPicPr>
              <a:picLocks noChangeAspect="1"/>
            </p:cNvPicPr>
            <p:nvPr/>
          </p:nvPicPr>
          <p:blipFill>
            <a:blip r:embed="rId7"/>
            <a:stretch>
              <a:fillRect/>
            </a:stretch>
          </p:blipFill>
          <p:spPr>
            <a:xfrm>
              <a:off x="15925800" y="3313402"/>
              <a:ext cx="7872928" cy="1222516"/>
            </a:xfrm>
            <a:prstGeom prst="rect">
              <a:avLst/>
            </a:prstGeom>
          </p:spPr>
        </p:pic>
      </p:grpSp>
      <p:sp>
        <p:nvSpPr>
          <p:cNvPr id="13" name="TextBox 12">
            <a:extLst>
              <a:ext uri="{FF2B5EF4-FFF2-40B4-BE49-F238E27FC236}">
                <a16:creationId xmlns="" xmlns:a16="http://schemas.microsoft.com/office/drawing/2014/main" id="{EB80CDAB-FCA9-4E95-8F6A-72A9575E1286}"/>
              </a:ext>
            </a:extLst>
          </p:cNvPr>
          <p:cNvSpPr txBox="1"/>
          <p:nvPr/>
        </p:nvSpPr>
        <p:spPr>
          <a:xfrm>
            <a:off x="6629400" y="990600"/>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259850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up)">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up)">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up)">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up)">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Effect transition="in" filter="wipe(up)">
                                      <p:cBhvr>
                                        <p:cTn id="57" dur="500"/>
                                        <p:tgtEl>
                                          <p:spTgt spid="7">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6" end="6"/>
                                            </p:txEl>
                                          </p:spTgt>
                                        </p:tgtEl>
                                        <p:attrNameLst>
                                          <p:attrName>style.visibility</p:attrName>
                                        </p:attrNameLst>
                                      </p:cBhvr>
                                      <p:to>
                                        <p:strVal val="visible"/>
                                      </p:to>
                                    </p:set>
                                    <p:animEffect transition="in" filter="wipe(up)">
                                      <p:cBhvr>
                                        <p:cTn id="62" dur="500"/>
                                        <p:tgtEl>
                                          <p:spTgt spid="7">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xEl>
                                              <p:pRg st="7" end="7"/>
                                            </p:txEl>
                                          </p:spTgt>
                                        </p:tgtEl>
                                        <p:attrNameLst>
                                          <p:attrName>style.visibility</p:attrName>
                                        </p:attrNameLst>
                                      </p:cBhvr>
                                      <p:to>
                                        <p:strVal val="visible"/>
                                      </p:to>
                                    </p:set>
                                    <p:animEffect transition="in" filter="wipe(up)">
                                      <p:cBhvr>
                                        <p:cTn id="67" dur="500"/>
                                        <p:tgtEl>
                                          <p:spTgt spid="7">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7">
                                            <p:txEl>
                                              <p:pRg st="8" end="8"/>
                                            </p:txEl>
                                          </p:spTgt>
                                        </p:tgtEl>
                                        <p:attrNameLst>
                                          <p:attrName>style.visibility</p:attrName>
                                        </p:attrNameLst>
                                      </p:cBhvr>
                                      <p:to>
                                        <p:strVal val="visible"/>
                                      </p:to>
                                    </p:set>
                                    <p:animEffect transition="in" filter="wipe(up)">
                                      <p:cBhvr>
                                        <p:cTn id="7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533400" y="2514600"/>
                <a:ext cx="11658600" cy="108783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Bài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tập</a:t>
                </a:r>
                <a:r>
                  <a:rPr lang="en-US" b="1" dirty="0">
                    <a:solidFill>
                      <a:srgbClr val="FF0000"/>
                    </a:solidFill>
                    <a:latin typeface="Times New Roman" pitchFamily="18" charset="0"/>
                    <a:cs typeface="Times New Roman" pitchFamily="18" charset="0"/>
                  </a:rPr>
                  <a:t>:</a:t>
                </a:r>
              </a:p>
              <a:p>
                <a:pPr marL="0" indent="0">
                  <a:buFont typeface="Arial" panose="020B0604020202020204" pitchFamily="34" charset="0"/>
                  <a:buNone/>
                </a:pPr>
                <a:r>
                  <a:rPr lang="en-US" b="1" dirty="0">
                    <a:solidFill>
                      <a:srgbClr val="FF0000"/>
                    </a:solidFill>
                    <a:latin typeface="Times New Roman" pitchFamily="18" charset="0"/>
                    <a:cs typeface="Times New Roman" pitchFamily="18" charset="0"/>
                  </a:rPr>
                  <a:t> 4.9.  </a:t>
                </a:r>
                <a:r>
                  <a:rPr lang="en-US" b="1" dirty="0" err="1">
                    <a:solidFill>
                      <a:prstClr val="black"/>
                    </a:solidFill>
                    <a:latin typeface="Times New Roman" pitchFamily="18" charset="0"/>
                    <a:cs typeface="Times New Roman" pitchFamily="18" charset="0"/>
                  </a:rPr>
                  <a:t>Hình</a:t>
                </a:r>
                <a:r>
                  <a:rPr lang="en-US" b="1" dirty="0">
                    <a:solidFill>
                      <a:prstClr val="black"/>
                    </a:solidFill>
                    <a:latin typeface="Times New Roman" pitchFamily="18" charset="0"/>
                    <a:cs typeface="Times New Roman" pitchFamily="18" charset="0"/>
                  </a:rPr>
                  <a:t> 4.19 </a:t>
                </a:r>
                <a:r>
                  <a:rPr lang="en-US" b="1" dirty="0" err="1">
                    <a:solidFill>
                      <a:prstClr val="black"/>
                    </a:solidFill>
                    <a:latin typeface="Times New Roman" pitchFamily="18" charset="0"/>
                    <a:cs typeface="Times New Roman" pitchFamily="18" charset="0"/>
                  </a:rPr>
                  <a:t>biểu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diễn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hai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lực</a:t>
                </a:r>
                <a:r>
                  <a:rPr lang="en-US" b="1" dirty="0" smtClean="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𝑭</m:t>
                            </m:r>
                          </m:e>
                          <m:sub>
                            <m:r>
                              <a:rPr lang="en-US" b="1" i="1">
                                <a:solidFill>
                                  <a:prstClr val="black"/>
                                </a:solidFill>
                                <a:latin typeface="Cambria Math" panose="02040503050406030204" pitchFamily="18" charset="0"/>
                              </a:rPr>
                              <m:t>𝟏</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𝑭</m:t>
                            </m:r>
                          </m:e>
                          <m:sub>
                            <m:r>
                              <a:rPr lang="en-US" b="1" i="1">
                                <a:solidFill>
                                  <a:prstClr val="black"/>
                                </a:solidFill>
                                <a:latin typeface="Cambria Math" panose="02040503050406030204" pitchFamily="18" charset="0"/>
                              </a:rPr>
                              <m:t>𝟐</m:t>
                            </m:r>
                          </m:sub>
                        </m:sSub>
                      </m:e>
                    </m:acc>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cùng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tác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động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lên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một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vật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cho</a:t>
                </a:r>
                <a:r>
                  <a:rPr lang="en-US" b="1" dirty="0" smtClean="0">
                    <a:solidFill>
                      <a:prstClr val="black"/>
                    </a:solidFill>
                    <a:latin typeface="Times New Roman" pitchFamily="18" charset="0"/>
                    <a:cs typeface="Times New Roman" pitchFamily="18" charset="0"/>
                  </a:rPr>
                  <a:t>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𝑭</m:t>
                                </m:r>
                              </m:e>
                              <m:sub>
                                <m:r>
                                  <a:rPr lang="en-US" b="1" i="1">
                                    <a:solidFill>
                                      <a:prstClr val="black"/>
                                    </a:solidFill>
                                    <a:latin typeface="Cambria Math" panose="02040503050406030204" pitchFamily="18" charset="0"/>
                                  </a:rPr>
                                  <m:t>𝟏</m:t>
                                </m:r>
                              </m:sub>
                            </m:sSub>
                          </m:e>
                        </m:acc>
                      </m:e>
                    </m:d>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r>
                      <a:rPr lang="en-US" b="1" i="1">
                        <a:solidFill>
                          <a:prstClr val="black"/>
                        </a:solidFill>
                        <a:latin typeface="Cambria Math" panose="02040503050406030204" pitchFamily="18" charset="0"/>
                      </a:rPr>
                      <m:t>𝑵</m:t>
                    </m:r>
                    <m:r>
                      <a:rPr lang="en-US" b="1" i="1">
                        <a:solidFill>
                          <a:prstClr val="black"/>
                        </a:solidFill>
                        <a:latin typeface="Cambria Math" panose="02040503050406030204" pitchFamily="18" charset="0"/>
                      </a:rPr>
                      <m:t>, </m:t>
                    </m:r>
                  </m:oMath>
                </a14:m>
                <a:endParaRPr lang="en-US" b="1" i="1" dirty="0">
                  <a:solidFill>
                    <a:prstClr val="black"/>
                  </a:solidFill>
                  <a:latin typeface="Times New Roman" pitchFamily="18" charset="0"/>
                  <a:cs typeface="Times New Roman" pitchFamily="18" charset="0"/>
                </a:endParaRPr>
              </a:p>
              <a:p>
                <a:pPr marL="0" indent="0">
                  <a:buFont typeface="Arial" panose="020B0604020202020204" pitchFamily="34" charset="0"/>
                  <a:buNone/>
                </a:pP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𝑭</m:t>
                                </m:r>
                              </m:e>
                              <m:sub>
                                <m:r>
                                  <a:rPr lang="en-US" b="1" i="1">
                                    <a:solidFill>
                                      <a:prstClr val="black"/>
                                    </a:solidFill>
                                    <a:latin typeface="Cambria Math" panose="02040503050406030204" pitchFamily="18" charset="0"/>
                                  </a:rPr>
                                  <m:t>𝟐</m:t>
                                </m:r>
                              </m:sub>
                            </m:sSub>
                          </m:e>
                        </m:acc>
                      </m:e>
                    </m:d>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r>
                      <a:rPr lang="en-US" b="1" i="1">
                        <a:solidFill>
                          <a:prstClr val="black"/>
                        </a:solidFill>
                        <a:latin typeface="Cambria Math" panose="02040503050406030204" pitchFamily="18" charset="0"/>
                      </a:rPr>
                      <m:t>𝑵</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Tính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độ</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lớn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của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hợp</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lực</a:t>
                </a: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𝑭</m:t>
                            </m:r>
                          </m:e>
                          <m:sub>
                            <m:r>
                              <a:rPr lang="en-US" b="1" i="1">
                                <a:solidFill>
                                  <a:prstClr val="black"/>
                                </a:solidFill>
                                <a:latin typeface="Cambria Math" panose="02040503050406030204" pitchFamily="18" charset="0"/>
                              </a:rPr>
                              <m:t>𝟏</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𝑭</m:t>
                            </m:r>
                          </m:e>
                          <m:sub>
                            <m:r>
                              <a:rPr lang="en-US" b="1" i="1">
                                <a:solidFill>
                                  <a:prstClr val="black"/>
                                </a:solidFill>
                                <a:latin typeface="Cambria Math" panose="02040503050406030204" pitchFamily="18" charset="0"/>
                              </a:rPr>
                              <m:t>𝟐</m:t>
                            </m:r>
                          </m:sub>
                        </m:sSub>
                      </m:e>
                    </m:acc>
                  </m:oMath>
                </a14:m>
                <a:r>
                  <a:rPr lang="en-US" b="1" dirty="0">
                    <a:solidFill>
                      <a:prstClr val="black"/>
                    </a:solidFill>
                    <a:latin typeface="Times New Roman" pitchFamily="18" charset="0"/>
                    <a:cs typeface="Times New Roman" pitchFamily="18" charset="0"/>
                  </a:rPr>
                  <a:t> .</a:t>
                </a:r>
                <a:endParaRPr lang="en-US" sz="4600" b="1" dirty="0">
                  <a:solidFill>
                    <a:prstClr val="black"/>
                  </a:solidFill>
                  <a:latin typeface="Times New Roman" pitchFamily="18" charset="0"/>
                  <a:cs typeface="Times New Roman" pitchFamily="18" charset="0"/>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533400" y="2514600"/>
                <a:ext cx="11658600" cy="10878349"/>
              </a:xfrm>
              <a:prstGeom prst="rect">
                <a:avLst/>
              </a:prstGeom>
              <a:blipFill rotWithShape="1">
                <a:blip r:embed="rId3"/>
                <a:stretch>
                  <a:fillRect l="-2351" t="-184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2192000" y="2514600"/>
                <a:ext cx="11859491" cy="108783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Lời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giải</a:t>
                </a:r>
                <a:endParaRPr lang="en-US" b="1" dirty="0">
                  <a:solidFill>
                    <a:srgbClr val="FF0000"/>
                  </a:solidFill>
                  <a:latin typeface="Times New Roman" pitchFamily="18" charset="0"/>
                  <a:cs typeface="Times New Roman" pitchFamily="18" charset="0"/>
                </a:endParaRPr>
              </a:p>
              <a:p>
                <a:r>
                  <a:rPr lang="en-US" b="1" dirty="0" err="1">
                    <a:solidFill>
                      <a:prstClr val="black"/>
                    </a:solidFill>
                    <a:latin typeface="Times New Roman" pitchFamily="18" charset="0"/>
                    <a:cs typeface="Times New Roman" pitchFamily="18" charset="0"/>
                  </a:rPr>
                  <a:t>Gọi</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𝑭</m:t>
                            </m:r>
                          </m:e>
                          <m:sub>
                            <m:r>
                              <a:rPr lang="en-US" b="1" i="1">
                                <a:solidFill>
                                  <a:prstClr val="black"/>
                                </a:solidFill>
                                <a:latin typeface="Cambria Math" panose="02040503050406030204" pitchFamily="18" charset="0"/>
                              </a:rPr>
                              <m:t>𝟏</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𝑭</m:t>
                            </m:r>
                          </m:e>
                          <m:sub>
                            <m:r>
                              <a:rPr lang="en-US" b="1" i="1">
                                <a:solidFill>
                                  <a:prstClr val="black"/>
                                </a:solidFill>
                                <a:latin typeface="Cambria Math" panose="02040503050406030204" pitchFamily="18" charset="0"/>
                              </a:rPr>
                              <m:t>𝟐</m:t>
                            </m:r>
                          </m:sub>
                        </m:sSub>
                      </m:e>
                    </m:acc>
                  </m:oMath>
                </a14:m>
                <a:endParaRPr lang="en-US" b="1" dirty="0">
                  <a:solidFill>
                    <a:prstClr val="black"/>
                  </a:solidFill>
                  <a:latin typeface="Times New Roman" pitchFamily="18" charset="0"/>
                  <a:cs typeface="Times New Roman" pitchFamily="18" charset="0"/>
                </a:endParaRPr>
              </a:p>
              <a:p>
                <a:r>
                  <a:rPr lang="en-US" b="1" dirty="0">
                    <a:solidFill>
                      <a:prstClr val="black"/>
                    </a:solidFill>
                    <a:latin typeface="Times New Roman" pitchFamily="18" charset="0"/>
                    <a:cs typeface="Times New Roman" pitchFamily="18" charset="0"/>
                  </a:rPr>
                  <a:t>Ta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𝑭</m:t>
                            </m:r>
                          </m:e>
                          <m:sub>
                            <m:r>
                              <a:rPr lang="en-US" b="1" i="1">
                                <a:solidFill>
                                  <a:prstClr val="black"/>
                                </a:solidFill>
                                <a:latin typeface="Cambria Math" panose="02040503050406030204" pitchFamily="18" charset="0"/>
                              </a:rPr>
                              <m:t>𝟏</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𝑭</m:t>
                            </m:r>
                          </m:e>
                          <m:sub>
                            <m:r>
                              <a:rPr lang="en-US" b="1" i="1">
                                <a:solidFill>
                                  <a:prstClr val="black"/>
                                </a:solidFill>
                                <a:latin typeface="Cambria Math" panose="02040503050406030204" pitchFamily="18" charset="0"/>
                              </a:rPr>
                              <m:t>𝟐</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𝑭</m:t>
                        </m:r>
                      </m:e>
                    </m:acc>
                  </m:oMath>
                </a14:m>
                <a:endParaRPr lang="en-US" b="1" dirty="0">
                  <a:solidFill>
                    <a:prstClr val="black"/>
                  </a:solidFill>
                  <a:latin typeface="Times New Roman" pitchFamily="18" charset="0"/>
                  <a:cs typeface="Times New Roman" pitchFamily="18" charset="0"/>
                </a:endParaRPr>
              </a:p>
              <a:p>
                <a:r>
                  <a:rPr lang="en-US" b="1" dirty="0" err="1">
                    <a:solidFill>
                      <a:prstClr val="black"/>
                    </a:solidFill>
                    <a:latin typeface="Times New Roman" pitchFamily="18" charset="0"/>
                    <a:cs typeface="Times New Roman" pitchFamily="18" charset="0"/>
                  </a:rPr>
                  <a:t>Xét</a:t>
                </a:r>
                <a:r>
                  <a:rPr lang="en-US" b="1" dirty="0">
                    <a:solidFill>
                      <a:prstClr val="black"/>
                    </a:solidFill>
                    <a:latin typeface="Times New Roman" pitchFamily="18" charset="0"/>
                    <a:cs typeface="Times New Roman" pitchFamily="18" charset="0"/>
                  </a:rPr>
                  <a:t> tam </a:t>
                </a:r>
                <a:r>
                  <a:rPr lang="en-US" b="1" dirty="0" err="1">
                    <a:solidFill>
                      <a:prstClr val="black"/>
                    </a:solidFill>
                    <a:latin typeface="Times New Roman" pitchFamily="18" charset="0"/>
                    <a:cs typeface="Times New Roman" pitchFamily="18" charset="0"/>
                  </a:rPr>
                  <a:t>giác</a:t>
                </a:r>
                <a14:m>
                  <m:oMath xmlns:m="http://schemas.openxmlformats.org/officeDocument/2006/math">
                    <m:r>
                      <a:rPr lang="en-US" b="1" i="1">
                        <a:solidFill>
                          <a:prstClr val="black"/>
                        </a:solidFill>
                        <a:latin typeface="Cambria Math" panose="02040503050406030204" pitchFamily="18" charset="0"/>
                      </a:rPr>
                      <m:t>𝑨𝑩𝑫</m:t>
                    </m:r>
                  </m:oMath>
                </a14:m>
                <a:r>
                  <a:rPr lang="en-US" b="1" dirty="0">
                    <a:solidFill>
                      <a:prstClr val="black"/>
                    </a:solidFill>
                    <a:latin typeface="Times New Roman" pitchFamily="18" charset="0"/>
                    <a:cs typeface="Times New Roman" pitchFamily="18" charset="0"/>
                  </a:rPr>
                  <a:t> </a:t>
                </a:r>
              </a:p>
              <a:p>
                <a14:m>
                  <m:oMath xmlns:m="http://schemas.openxmlformats.org/officeDocument/2006/math">
                    <m:r>
                      <a:rPr lang="en-US" b="1" i="1">
                        <a:solidFill>
                          <a:prstClr val="black"/>
                        </a:solidFill>
                        <a:latin typeface="Cambria Math" panose="02040503050406030204" pitchFamily="18" charset="0"/>
                      </a:rPr>
                      <m:t>𝑨𝑫</m:t>
                    </m:r>
                    <m:r>
                      <a:rPr lang="en-US" b="1" i="1">
                        <a:solidFill>
                          <a:prstClr val="black"/>
                        </a:solidFill>
                        <a:latin typeface="Cambria Math" panose="02040503050406030204" pitchFamily="18" charset="0"/>
                      </a:rPr>
                      <m:t>=</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𝑩</m:t>
                        </m:r>
                        <m:sSup>
                          <m:sSupPr>
                            <m:ctrlPr>
                              <a:rPr lang="en-US" b="1" i="1">
                                <a:solidFill>
                                  <a:prstClr val="black"/>
                                </a:solidFill>
                                <a:latin typeface="Cambria Math"/>
                              </a:rPr>
                            </m:ctrlPr>
                          </m:sSupPr>
                          <m:e>
                            <m:r>
                              <a:rPr lang="en-US" b="1" i="1">
                                <a:solidFill>
                                  <a:prstClr val="black"/>
                                </a:solidFill>
                                <a:latin typeface="Cambria Math" panose="02040503050406030204" pitchFamily="18" charset="0"/>
                              </a:rPr>
                              <m:t>𝑨</m:t>
                            </m:r>
                          </m:e>
                          <m:sup>
                            <m:r>
                              <a:rPr lang="en-US" b="1" i="1">
                                <a:solidFill>
                                  <a:prstClr val="black"/>
                                </a:solidFill>
                                <a:latin typeface="Cambria Math" panose="02040503050406030204" pitchFamily="18" charset="0"/>
                              </a:rPr>
                              <m:t>𝟐</m:t>
                            </m:r>
                          </m:sup>
                        </m:sSup>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𝑩</m:t>
                        </m:r>
                        <m:sSup>
                          <m:sSupPr>
                            <m:ctrlPr>
                              <a:rPr lang="en-US" b="1" i="1">
                                <a:solidFill>
                                  <a:prstClr val="black"/>
                                </a:solidFill>
                                <a:latin typeface="Cambria Math"/>
                              </a:rPr>
                            </m:ctrlPr>
                          </m:sSupPr>
                          <m:e>
                            <m:r>
                              <a:rPr lang="en-US" b="1" i="1">
                                <a:solidFill>
                                  <a:prstClr val="black"/>
                                </a:solidFill>
                                <a:latin typeface="Cambria Math" panose="02040503050406030204" pitchFamily="18" charset="0"/>
                              </a:rPr>
                              <m:t>𝑫</m:t>
                            </m:r>
                          </m:e>
                          <m:sup>
                            <m:r>
                              <a:rPr lang="en-US" b="1" i="1">
                                <a:solidFill>
                                  <a:prstClr val="black"/>
                                </a:solidFill>
                                <a:latin typeface="Cambria Math" panose="02040503050406030204" pitchFamily="18" charset="0"/>
                              </a:rPr>
                              <m:t>𝟐</m:t>
                            </m:r>
                          </m:sup>
                        </m:sSup>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r>
                          <a:rPr lang="en-US" b="1" i="1">
                            <a:solidFill>
                              <a:prstClr val="black"/>
                            </a:solidFill>
                            <a:latin typeface="Cambria Math" panose="02040503050406030204" pitchFamily="18" charset="0"/>
                          </a:rPr>
                          <m:t>𝑩𝑨</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𝑩𝑫</m:t>
                        </m:r>
                        <m:r>
                          <a:rPr lang="en-US" b="1" i="1">
                            <a:solidFill>
                              <a:prstClr val="black"/>
                            </a:solidFill>
                            <a:latin typeface="Cambria Math" panose="02040503050406030204" pitchFamily="18" charset="0"/>
                          </a:rPr>
                          <m:t>.</m:t>
                        </m:r>
                        <m:r>
                          <m:rPr>
                            <m:nor/>
                          </m:rPr>
                          <a:rPr lang="en-US" b="1">
                            <a:solidFill>
                              <a:prstClr val="black"/>
                            </a:solidFill>
                            <a:latin typeface="Times New Roman" pitchFamily="18" charset="0"/>
                            <a:cs typeface="Times New Roman" pitchFamily="18" charset="0"/>
                          </a:rPr>
                          <m:t>cos</m:t>
                        </m:r>
                        <m:r>
                          <m:rPr>
                            <m:nor/>
                          </m:rPr>
                          <a:rPr lang="en-US" b="1">
                            <a:solidFill>
                              <a:prstClr val="black"/>
                            </a:solidFill>
                            <a:latin typeface="Times New Roman" pitchFamily="18" charset="0"/>
                            <a:cs typeface="Times New Roman" pitchFamily="18" charset="0"/>
                          </a:rPr>
                          <m:t>6</m:t>
                        </m:r>
                        <m:sSup>
                          <m:sSupPr>
                            <m:ctrlPr>
                              <a:rPr lang="en-US" b="1" i="1">
                                <a:solidFill>
                                  <a:prstClr val="black"/>
                                </a:solidFill>
                                <a:latin typeface="Cambria Math"/>
                              </a:rPr>
                            </m:ctrlPr>
                          </m:sSupPr>
                          <m:e>
                            <m:r>
                              <m:rPr>
                                <m:nor/>
                              </m:rPr>
                              <a:rPr lang="en-US" b="1">
                                <a:solidFill>
                                  <a:prstClr val="black"/>
                                </a:solidFill>
                                <a:latin typeface="Times New Roman" pitchFamily="18" charset="0"/>
                                <a:cs typeface="Times New Roman" pitchFamily="18" charset="0"/>
                              </a:rPr>
                              <m:t>0</m:t>
                            </m:r>
                          </m:e>
                          <m:sup>
                            <m:r>
                              <a:rPr lang="en-US" b="1" i="1">
                                <a:solidFill>
                                  <a:prstClr val="black"/>
                                </a:solidFill>
                                <a:latin typeface="Cambria Math" panose="02040503050406030204" pitchFamily="18" charset="0"/>
                              </a:rPr>
                              <m:t>𝟎</m:t>
                            </m:r>
                          </m:sup>
                        </m:sSup>
                      </m:e>
                    </m:rad>
                  </m:oMath>
                </a14:m>
                <a:r>
                  <a:rPr lang="en-US" b="1" dirty="0">
                    <a:solidFill>
                      <a:prstClr val="black"/>
                    </a:solidFill>
                    <a:latin typeface="Times New Roman" pitchFamily="18" charset="0"/>
                    <a:cs typeface="Times New Roman" pitchFamily="18" charset="0"/>
                  </a:rPr>
                  <a:t/>
                </a:r>
                <a:br>
                  <a:rPr lang="en-US" b="1" dirty="0">
                    <a:solidFill>
                      <a:prstClr val="black"/>
                    </a:solidFill>
                    <a:latin typeface="Times New Roman" pitchFamily="18" charset="0"/>
                    <a:cs typeface="Times New Roman" pitchFamily="18" charset="0"/>
                  </a:rPr>
                </a:br>
                <a14:m>
                  <m:oMath xmlns:m="http://schemas.openxmlformats.org/officeDocument/2006/math">
                    <m:r>
                      <a:rPr lang="en-US" b="1" i="1">
                        <a:solidFill>
                          <a:prstClr val="black"/>
                        </a:solidFill>
                        <a:latin typeface="Cambria Math" panose="02040503050406030204" pitchFamily="18" charset="0"/>
                      </a:rPr>
                      <m:t>=</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𝟗</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𝟒</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r>
                          <a:rPr lang="en-US" b="1" i="1">
                            <a:solidFill>
                              <a:prstClr val="black"/>
                            </a:solidFill>
                            <a:latin typeface="Cambria Math" panose="02040503050406030204" pitchFamily="18" charset="0"/>
                          </a:rPr>
                          <m:t>.</m:t>
                        </m:r>
                        <m:f>
                          <m:fPr>
                            <m:ctrlPr>
                              <a:rPr lang="en-US" b="1" i="1">
                                <a:solidFill>
                                  <a:prstClr val="black"/>
                                </a:solidFill>
                                <a:latin typeface="Cambria Math"/>
                              </a:rPr>
                            </m:ctrlPr>
                          </m:fPr>
                          <m:num>
                            <m:r>
                              <a:rPr lang="en-US" b="1" i="1">
                                <a:solidFill>
                                  <a:prstClr val="black"/>
                                </a:solidFill>
                                <a:latin typeface="Cambria Math" panose="02040503050406030204" pitchFamily="18" charset="0"/>
                              </a:rPr>
                              <m:t>𝟏</m:t>
                            </m:r>
                          </m:num>
                          <m:den>
                            <m:r>
                              <a:rPr lang="en-US" b="1" i="1">
                                <a:solidFill>
                                  <a:prstClr val="black"/>
                                </a:solidFill>
                                <a:latin typeface="Cambria Math" panose="02040503050406030204" pitchFamily="18" charset="0"/>
                              </a:rPr>
                              <m:t>𝟐</m:t>
                            </m:r>
                          </m:den>
                        </m:f>
                      </m:e>
                    </m:rad>
                    <m:r>
                      <a:rPr lang="en-US" b="1" i="1">
                        <a:solidFill>
                          <a:prstClr val="black"/>
                        </a:solidFill>
                        <a:latin typeface="Cambria Math" panose="02040503050406030204" pitchFamily="18" charset="0"/>
                      </a:rPr>
                      <m:t>=</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𝟕</m:t>
                        </m:r>
                      </m:e>
                    </m:rad>
                    <m:r>
                      <a:rPr lang="en-US" b="1" i="1">
                        <a:solidFill>
                          <a:prstClr val="black"/>
                        </a:solidFill>
                        <a:latin typeface="Cambria Math" panose="02040503050406030204" pitchFamily="18" charset="0"/>
                      </a:rPr>
                      <m:t>.</m:t>
                    </m:r>
                  </m:oMath>
                </a14:m>
                <a:endParaRPr lang="en-US" b="1" dirty="0">
                  <a:solidFill>
                    <a:prstClr val="black"/>
                  </a:solidFill>
                  <a:latin typeface="Times New Roman" pitchFamily="18" charset="0"/>
                  <a:cs typeface="Times New Roman" pitchFamily="18" charset="0"/>
                </a:endParaRPr>
              </a:p>
              <a:p>
                <a:r>
                  <a:rPr lang="en-US" b="1" dirty="0" err="1">
                    <a:solidFill>
                      <a:prstClr val="black"/>
                    </a:solidFill>
                    <a:latin typeface="Times New Roman" pitchFamily="18" charset="0"/>
                    <a:cs typeface="Times New Roman" pitchFamily="18" charset="0"/>
                  </a:rPr>
                  <a:t>Vậy</a:t>
                </a:r>
                <a:r>
                  <a:rPr lang="en-US" b="1" dirty="0">
                    <a:solidFill>
                      <a:prstClr val="black"/>
                    </a:solidFill>
                    <a:latin typeface="Times New Roman" pitchFamily="18" charset="0"/>
                    <a:cs typeface="Times New Roman" pitchFamily="18" charset="0"/>
                  </a:rPr>
                  <a:t>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𝑭</m:t>
                            </m:r>
                          </m:e>
                        </m:acc>
                      </m:e>
                    </m:d>
                    <m:r>
                      <a:rPr lang="en-US" b="1" i="1">
                        <a:solidFill>
                          <a:prstClr val="black"/>
                        </a:solidFill>
                        <a:latin typeface="Cambria Math" panose="02040503050406030204" pitchFamily="18" charset="0"/>
                      </a:rPr>
                      <m:t>=</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𝟕</m:t>
                        </m:r>
                      </m:e>
                    </m:rad>
                    <m:r>
                      <a:rPr lang="en-US" b="1" i="1">
                        <a:solidFill>
                          <a:prstClr val="black"/>
                        </a:solidFill>
                        <a:latin typeface="Cambria Math" panose="02040503050406030204" pitchFamily="18" charset="0"/>
                      </a:rPr>
                      <m:t>𝑵</m:t>
                    </m:r>
                    <m:r>
                      <a:rPr lang="en-US" b="1" i="1">
                        <a:solidFill>
                          <a:prstClr val="black"/>
                        </a:solidFill>
                        <a:latin typeface="Cambria Math" panose="02040503050406030204" pitchFamily="18" charset="0"/>
                      </a:rPr>
                      <m:t>.</m:t>
                    </m:r>
                  </m:oMath>
                </a14:m>
                <a:endParaRPr lang="en-US" sz="4400" b="1" dirty="0">
                  <a:solidFill>
                    <a:prstClr val="black"/>
                  </a:solidFill>
                  <a:latin typeface="Times New Roman" pitchFamily="18" charset="0"/>
                  <a:cs typeface="Times New Roman" pitchFamily="18" charset="0"/>
                </a:endParaRP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192000" y="2514600"/>
                <a:ext cx="11859491" cy="10878349"/>
              </a:xfrm>
              <a:prstGeom prst="rect">
                <a:avLst/>
              </a:prstGeom>
              <a:blipFill rotWithShape="1">
                <a:blip r:embed="rId4"/>
                <a:stretch>
                  <a:fillRect l="-2260" t="-1848"/>
                </a:stretch>
              </a:blipFill>
              <a:ln>
                <a:solidFill>
                  <a:srgbClr val="00B0F0"/>
                </a:solidFill>
              </a:ln>
            </p:spPr>
            <p:txBody>
              <a:bodyPr/>
              <a:lstStyle/>
              <a:p>
                <a:r>
                  <a:rPr lang="en-US">
                    <a:noFill/>
                  </a:rPr>
                  <a:t> </a:t>
                </a:r>
              </a:p>
            </p:txBody>
          </p:sp>
        </mc:Fallback>
      </mc:AlternateContent>
      <p:pic>
        <p:nvPicPr>
          <p:cNvPr id="6" name="Picture 5">
            <a:extLst>
              <a:ext uri="{FF2B5EF4-FFF2-40B4-BE49-F238E27FC236}">
                <a16:creationId xmlns="" xmlns:a16="http://schemas.microsoft.com/office/drawing/2014/main" id="{478085BD-176F-4BED-B93B-EA8664A975BD}"/>
              </a:ext>
            </a:extLst>
          </p:cNvPr>
          <p:cNvPicPr/>
          <p:nvPr/>
        </p:nvPicPr>
        <p:blipFill>
          <a:blip r:embed="rId5"/>
          <a:stretch>
            <a:fillRect/>
          </a:stretch>
        </p:blipFill>
        <p:spPr>
          <a:xfrm>
            <a:off x="3124200" y="6819900"/>
            <a:ext cx="6553200" cy="5715000"/>
          </a:xfrm>
          <a:prstGeom prst="rect">
            <a:avLst/>
          </a:prstGeom>
        </p:spPr>
      </p:pic>
      <p:pic>
        <p:nvPicPr>
          <p:cNvPr id="9" name="Picture 8">
            <a:extLst>
              <a:ext uri="{FF2B5EF4-FFF2-40B4-BE49-F238E27FC236}">
                <a16:creationId xmlns="" xmlns:a16="http://schemas.microsoft.com/office/drawing/2014/main" id="{B309EBA7-DE63-45A7-9CA4-03945F819653}"/>
              </a:ext>
            </a:extLst>
          </p:cNvPr>
          <p:cNvPicPr/>
          <p:nvPr/>
        </p:nvPicPr>
        <p:blipFill>
          <a:blip r:embed="rId6"/>
          <a:stretch>
            <a:fillRect/>
          </a:stretch>
        </p:blipFill>
        <p:spPr>
          <a:xfrm>
            <a:off x="17306923" y="8439150"/>
            <a:ext cx="6706468" cy="4953799"/>
          </a:xfrm>
          <a:prstGeom prst="rect">
            <a:avLst/>
          </a:prstGeom>
        </p:spPr>
      </p:pic>
      <p:grpSp>
        <p:nvGrpSpPr>
          <p:cNvPr id="10" name="Group 9">
            <a:extLst>
              <a:ext uri="{FF2B5EF4-FFF2-40B4-BE49-F238E27FC236}">
                <a16:creationId xmlns="" xmlns:a16="http://schemas.microsoft.com/office/drawing/2014/main" id="{439786C1-301C-402F-B908-633A570E2C52}"/>
              </a:ext>
            </a:extLst>
          </p:cNvPr>
          <p:cNvGrpSpPr/>
          <p:nvPr/>
        </p:nvGrpSpPr>
        <p:grpSpPr>
          <a:xfrm>
            <a:off x="4191000" y="762000"/>
            <a:ext cx="16791416" cy="1309627"/>
            <a:chOff x="7007312" y="3313402"/>
            <a:chExt cx="16791416" cy="1309627"/>
          </a:xfrm>
        </p:grpSpPr>
        <p:grpSp>
          <p:nvGrpSpPr>
            <p:cNvPr id="11" name="Group 10">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3" name="Picture 12">
                <a:extLst>
                  <a:ext uri="{FF2B5EF4-FFF2-40B4-BE49-F238E27FC236}">
                    <a16:creationId xmlns="" xmlns:a16="http://schemas.microsoft.com/office/drawing/2014/main" id="{E248C2BE-8566-4C92-B9DC-0F7EBDD761BF}"/>
                  </a:ext>
                </a:extLst>
              </p:cNvPr>
              <p:cNvPicPr>
                <a:picLocks noChangeAspect="1"/>
              </p:cNvPicPr>
              <p:nvPr/>
            </p:nvPicPr>
            <p:blipFill>
              <a:blip r:embed="rId7"/>
              <a:stretch>
                <a:fillRect/>
              </a:stretch>
            </p:blipFill>
            <p:spPr>
              <a:xfrm>
                <a:off x="-84747" y="97578"/>
                <a:ext cx="6395438" cy="824094"/>
              </a:xfrm>
              <a:prstGeom prst="rect">
                <a:avLst/>
              </a:prstGeom>
            </p:spPr>
          </p:pic>
          <p:sp>
            <p:nvSpPr>
              <p:cNvPr id="14"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2" name="Picture 11">
              <a:extLst>
                <a:ext uri="{FF2B5EF4-FFF2-40B4-BE49-F238E27FC236}">
                  <a16:creationId xmlns="" xmlns:a16="http://schemas.microsoft.com/office/drawing/2014/main" id="{593D231A-4F31-4CD1-BF95-3B25C6FBCE4B}"/>
                </a:ext>
              </a:extLst>
            </p:cNvPr>
            <p:cNvPicPr>
              <a:picLocks noChangeAspect="1"/>
            </p:cNvPicPr>
            <p:nvPr/>
          </p:nvPicPr>
          <p:blipFill>
            <a:blip r:embed="rId8"/>
            <a:stretch>
              <a:fillRect/>
            </a:stretch>
          </p:blipFill>
          <p:spPr>
            <a:xfrm>
              <a:off x="15925800" y="3313402"/>
              <a:ext cx="7872928" cy="1222516"/>
            </a:xfrm>
            <a:prstGeom prst="rect">
              <a:avLst/>
            </a:prstGeom>
          </p:spPr>
        </p:pic>
      </p:grpSp>
      <p:sp>
        <p:nvSpPr>
          <p:cNvPr id="15" name="TextBox 14">
            <a:extLst>
              <a:ext uri="{FF2B5EF4-FFF2-40B4-BE49-F238E27FC236}">
                <a16:creationId xmlns="" xmlns:a16="http://schemas.microsoft.com/office/drawing/2014/main" id="{EB80CDAB-FCA9-4E95-8F6A-72A9575E1286}"/>
              </a:ext>
            </a:extLst>
          </p:cNvPr>
          <p:cNvSpPr txBox="1"/>
          <p:nvPr/>
        </p:nvSpPr>
        <p:spPr>
          <a:xfrm>
            <a:off x="6629400" y="914400"/>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a:t>
            </a:r>
            <a:r>
              <a:rPr lang="en-US" sz="5800" b="1" dirty="0" smtClean="0">
                <a:solidFill>
                  <a:schemeClr val="bg1"/>
                </a:solidFill>
                <a:latin typeface="Times New Roman" pitchFamily="18" charset="0"/>
                <a:ea typeface="Tahoma" panose="020B0604030504040204" pitchFamily="34" charset="0"/>
                <a:cs typeface="Times New Roman" pitchFamily="18" charset="0"/>
              </a:rPr>
              <a:t>VEC TƠ</a:t>
            </a:r>
            <a:endParaRPr lang="en-US" sz="5800" b="1" dirty="0">
              <a:solidFill>
                <a:schemeClr val="bg1"/>
              </a:solidFill>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11365305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up)">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wipe(up)">
                                      <p:cBhvr>
                                        <p:cTn id="50" dur="500"/>
                                        <p:tgtEl>
                                          <p:spTgt spid="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Effect transition="in" filter="wipe(up)">
                                      <p:cBhvr>
                                        <p:cTn id="55" dur="500"/>
                                        <p:tgtEl>
                                          <p:spTgt spid="7">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7">
                                            <p:txEl>
                                              <p:pRg st="3" end="3"/>
                                            </p:txEl>
                                          </p:spTgt>
                                        </p:tgtEl>
                                        <p:attrNameLst>
                                          <p:attrName>style.visibility</p:attrName>
                                        </p:attrNameLst>
                                      </p:cBhvr>
                                      <p:to>
                                        <p:strVal val="visible"/>
                                      </p:to>
                                    </p:set>
                                    <p:animEffect transition="in" filter="wipe(up)">
                                      <p:cBhvr>
                                        <p:cTn id="60" dur="500"/>
                                        <p:tgtEl>
                                          <p:spTgt spid="7">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7">
                                            <p:txEl>
                                              <p:pRg st="4" end="4"/>
                                            </p:txEl>
                                          </p:spTgt>
                                        </p:tgtEl>
                                        <p:attrNameLst>
                                          <p:attrName>style.visibility</p:attrName>
                                        </p:attrNameLst>
                                      </p:cBhvr>
                                      <p:to>
                                        <p:strVal val="visible"/>
                                      </p:to>
                                    </p:set>
                                    <p:animEffect transition="in" filter="wipe(up)">
                                      <p:cBhvr>
                                        <p:cTn id="65" dur="500"/>
                                        <p:tgtEl>
                                          <p:spTgt spid="7">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7">
                                            <p:txEl>
                                              <p:pRg st="5" end="5"/>
                                            </p:txEl>
                                          </p:spTgt>
                                        </p:tgtEl>
                                        <p:attrNameLst>
                                          <p:attrName>style.visibility</p:attrName>
                                        </p:attrNameLst>
                                      </p:cBhvr>
                                      <p:to>
                                        <p:strVal val="visible"/>
                                      </p:to>
                                    </p:set>
                                    <p:animEffect transition="in" filter="wipe(up)">
                                      <p:cBhvr>
                                        <p:cTn id="7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381000" y="533400"/>
            <a:ext cx="11811000" cy="128595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Font typeface="Arial" panose="020B0604020202020204" pitchFamily="34" charset="0"/>
              <a:buNone/>
            </a:pPr>
            <a:r>
              <a:rPr lang="en-US" b="1" dirty="0" err="1">
                <a:solidFill>
                  <a:srgbClr val="FF0000"/>
                </a:solidFill>
                <a:latin typeface="Times New Roman" pitchFamily="18" charset="0"/>
                <a:cs typeface="Times New Roman" pitchFamily="18" charset="0"/>
              </a:rPr>
              <a:t>Bài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tập</a:t>
            </a:r>
            <a:r>
              <a:rPr lang="en-US" b="1" dirty="0">
                <a:solidFill>
                  <a:srgbClr val="FF0000"/>
                </a:solidFill>
                <a:latin typeface="Times New Roman" pitchFamily="18" charset="0"/>
                <a:cs typeface="Times New Roman" pitchFamily="18" charset="0"/>
              </a:rPr>
              <a:t>:</a:t>
            </a:r>
          </a:p>
          <a:p>
            <a:pPr marL="0" indent="0" algn="just">
              <a:lnSpc>
                <a:spcPct val="150000"/>
              </a:lnSpc>
              <a:spcBef>
                <a:spcPts val="0"/>
              </a:spcBef>
              <a:buFont typeface="Arial" panose="020B0604020202020204" pitchFamily="34" charset="0"/>
              <a:buNone/>
            </a:pPr>
            <a:r>
              <a:rPr lang="en-US" b="1" dirty="0">
                <a:solidFill>
                  <a:srgbClr val="FF0000"/>
                </a:solidFill>
                <a:latin typeface="Times New Roman" pitchFamily="18" charset="0"/>
                <a:cs typeface="Times New Roman" pitchFamily="18" charset="0"/>
              </a:rPr>
              <a:t>4.10.  </a:t>
            </a:r>
            <a:r>
              <a:rPr lang="en-US" b="1" dirty="0" err="1">
                <a:solidFill>
                  <a:prstClr val="black"/>
                </a:solidFill>
                <a:latin typeface="Times New Roman" pitchFamily="18" charset="0"/>
                <a:cs typeface="Times New Roman" pitchFamily="18" charset="0"/>
              </a:rPr>
              <a:t>Hai</a:t>
            </a:r>
            <a:r>
              <a:rPr lang="en-US" b="1" dirty="0">
                <a:solidFill>
                  <a:prstClr val="black"/>
                </a:solidFill>
                <a:latin typeface="Times New Roman" pitchFamily="18" charset="0"/>
                <a:cs typeface="Times New Roman" pitchFamily="18" charset="0"/>
              </a:rPr>
              <a:t> con </a:t>
            </a:r>
            <a:r>
              <a:rPr lang="en-US" b="1" dirty="0" err="1">
                <a:solidFill>
                  <a:prstClr val="black"/>
                </a:solidFill>
                <a:latin typeface="Times New Roman" pitchFamily="18" charset="0"/>
                <a:cs typeface="Times New Roman" pitchFamily="18" charset="0"/>
              </a:rPr>
              <a:t>tàu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xuất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phát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cùng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lúc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từ</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bờ</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bên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này</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để</a:t>
            </a:r>
            <a:r>
              <a:rPr lang="en-US" b="1" dirty="0">
                <a:solidFill>
                  <a:prstClr val="black"/>
                </a:solidFill>
                <a:latin typeface="Times New Roman" pitchFamily="18" charset="0"/>
                <a:cs typeface="Times New Roman" pitchFamily="18" charset="0"/>
              </a:rPr>
              <a:t> sang </a:t>
            </a:r>
            <a:r>
              <a:rPr lang="en-US" b="1" dirty="0" err="1">
                <a:solidFill>
                  <a:prstClr val="black"/>
                </a:solidFill>
                <a:latin typeface="Times New Roman" pitchFamily="18" charset="0"/>
                <a:cs typeface="Times New Roman" pitchFamily="18" charset="0"/>
              </a:rPr>
              <a:t>bờ</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bên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kia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của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dòng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sông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với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vận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tốc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riêng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không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đổi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độ</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lớn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bằng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nhau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Hai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tàu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luôn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được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giữ</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lái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sao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cho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chúng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tạo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với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bờ</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cùng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một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góc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nhọn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nhưng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một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tàu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hướng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xuống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hạ</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lưu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một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tàu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hướng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lên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thượng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nguồn</a:t>
            </a:r>
            <a:r>
              <a:rPr lang="en-US" b="1" dirty="0">
                <a:solidFill>
                  <a:prstClr val="black"/>
                </a:solidFill>
                <a:latin typeface="Times New Roman" pitchFamily="18" charset="0"/>
                <a:cs typeface="Times New Roman" pitchFamily="18" charset="0"/>
              </a:rPr>
              <a:t> </a:t>
            </a:r>
            <a:r>
              <a:rPr lang="en-US" b="1" dirty="0" smtClean="0">
                <a:solidFill>
                  <a:prstClr val="black"/>
                </a:solidFill>
                <a:latin typeface="Times New Roman" pitchFamily="18" charset="0"/>
                <a:cs typeface="Times New Roman" pitchFamily="18" charset="0"/>
              </a:rPr>
              <a:t>(</a:t>
            </a:r>
            <a:r>
              <a:rPr lang="en-US" b="1" dirty="0" err="1" smtClean="0">
                <a:solidFill>
                  <a:prstClr val="black"/>
                </a:solidFill>
                <a:latin typeface="Times New Roman" pitchFamily="18" charset="0"/>
                <a:cs typeface="Times New Roman" pitchFamily="18" charset="0"/>
              </a:rPr>
              <a:t>hình</a:t>
            </a:r>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vẽ</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Vận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tốc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dòng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nước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đáng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kể</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các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yếu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tố</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bên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ngoài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khác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không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ảnh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hưởng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đến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vận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tốc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của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các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tàu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Hỏi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tàu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nào</a:t>
            </a:r>
            <a:r>
              <a:rPr lang="en-US" b="1" dirty="0">
                <a:solidFill>
                  <a:prstClr val="black"/>
                </a:solidFill>
                <a:latin typeface="Times New Roman" pitchFamily="18" charset="0"/>
                <a:cs typeface="Times New Roman" pitchFamily="18" charset="0"/>
              </a:rPr>
              <a:t> sang </a:t>
            </a:r>
            <a:r>
              <a:rPr lang="en-US" b="1" dirty="0" err="1">
                <a:solidFill>
                  <a:prstClr val="black"/>
                </a:solidFill>
                <a:latin typeface="Times New Roman" pitchFamily="18" charset="0"/>
                <a:cs typeface="Times New Roman" pitchFamily="18" charset="0"/>
              </a:rPr>
              <a:t>bờ</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bên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kia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trước</a:t>
            </a:r>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endParaRPr lang="en-US" b="1"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2192000" y="533400"/>
                <a:ext cx="11859491" cy="128595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endParaRPr lang="en-US" b="1" dirty="0">
                  <a:solidFill>
                    <a:srgbClr val="FF0000"/>
                  </a:solidFill>
                </a:endParaRPr>
              </a:p>
              <a:p>
                <a:pPr marL="0" indent="0">
                  <a:buFont typeface="Arial" panose="020B0604020202020204" pitchFamily="34" charset="0"/>
                  <a:buNone/>
                </a:pPr>
                <a:endParaRPr lang="en-US" b="1" dirty="0">
                  <a:solidFill>
                    <a:srgbClr val="FF0000"/>
                  </a:solidFill>
                </a:endParaRPr>
              </a:p>
              <a:p>
                <a:pPr marL="0" indent="0">
                  <a:buFont typeface="Arial" panose="020B0604020202020204" pitchFamily="34" charset="0"/>
                  <a:buNone/>
                </a:pPr>
                <a:endParaRPr lang="en-US" b="1" dirty="0">
                  <a:solidFill>
                    <a:srgbClr val="FF0000"/>
                  </a:solidFill>
                </a:endParaRPr>
              </a:p>
              <a:p>
                <a:pPr marL="0" indent="0">
                  <a:buFont typeface="Arial" panose="020B0604020202020204" pitchFamily="34" charset="0"/>
                  <a:buNone/>
                </a:pPr>
                <a:endParaRPr lang="en-US" b="1" dirty="0">
                  <a:solidFill>
                    <a:srgbClr val="FF0000"/>
                  </a:solidFill>
                </a:endParaRPr>
              </a:p>
              <a:p>
                <a:pPr marL="0" indent="0">
                  <a:buFont typeface="Arial" panose="020B0604020202020204" pitchFamily="34" charset="0"/>
                  <a:buNone/>
                </a:pPr>
                <a:endParaRPr lang="en-US" b="1" dirty="0">
                  <a:solidFill>
                    <a:srgbClr val="FF0000"/>
                  </a:solidFill>
                </a:endParaRPr>
              </a:p>
              <a:p>
                <a:pPr marL="0" indent="0">
                  <a:buFont typeface="Arial" panose="020B0604020202020204" pitchFamily="34" charset="0"/>
                  <a:buNone/>
                </a:pPr>
                <a:endParaRPr lang="en-US" b="1" dirty="0">
                  <a:solidFill>
                    <a:srgbClr val="FF0000"/>
                  </a:solidFill>
                </a:endParaRPr>
              </a:p>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Lời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giải</a:t>
                </a:r>
                <a:endParaRPr lang="en-US" b="1" dirty="0">
                  <a:solidFill>
                    <a:srgbClr val="FF0000"/>
                  </a:solidFill>
                  <a:latin typeface="Times New Roman" pitchFamily="18" charset="0"/>
                  <a:cs typeface="Times New Roman" pitchFamily="18" charset="0"/>
                </a:endParaRPr>
              </a:p>
              <a:p>
                <a:r>
                  <a:rPr lang="en-US" b="1" dirty="0" err="1">
                    <a:solidFill>
                      <a:prstClr val="black"/>
                    </a:solidFill>
                    <a:latin typeface="Times New Roman" pitchFamily="18" charset="0"/>
                    <a:cs typeface="Times New Roman" pitchFamily="18" charset="0"/>
                  </a:rPr>
                  <a:t>Gọi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tàu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thứ</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nhất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tàu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hướng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xuống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hạ</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lưu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vận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tốc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thực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tế</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𝟏</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𝒓</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𝒏</m:t>
                            </m:r>
                          </m:sub>
                        </m:sSub>
                      </m:e>
                    </m:acc>
                  </m:oMath>
                </a14:m>
                <a:endParaRPr lang="en-US" b="1" dirty="0">
                  <a:solidFill>
                    <a:prstClr val="black"/>
                  </a:solidFill>
                  <a:latin typeface="Times New Roman" pitchFamily="18" charset="0"/>
                  <a:cs typeface="Times New Roman" pitchFamily="18" charset="0"/>
                </a:endParaRPr>
              </a:p>
              <a:p>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tàu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thứ</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hai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tàu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hướng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lên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thượng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nguồn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vận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tốc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thực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tế</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𝟐</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𝒓</m:t>
                            </m:r>
                          </m:sub>
                        </m:sSub>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𝒏</m:t>
                            </m:r>
                          </m:sub>
                        </m:sSub>
                      </m:e>
                    </m:acc>
                  </m:oMath>
                </a14:m>
                <a:endParaRPr lang="en-US" b="1" dirty="0">
                  <a:solidFill>
                    <a:prstClr val="black"/>
                  </a:solidFill>
                  <a:latin typeface="Times New Roman" pitchFamily="18" charset="0"/>
                  <a:cs typeface="Times New Roman" pitchFamily="18" charset="0"/>
                </a:endParaRPr>
              </a:p>
              <a:p>
                <a:r>
                  <a:rPr lang="en-US" b="1" dirty="0">
                    <a:solidFill>
                      <a:prstClr val="black"/>
                    </a:solidFill>
                    <a:latin typeface="Times New Roman" pitchFamily="18" charset="0"/>
                    <a:cs typeface="Times New Roman" pitchFamily="18" charset="0"/>
                  </a:rPr>
                  <a:t>Ta </a:t>
                </a:r>
                <a:r>
                  <a:rPr lang="en-US" b="1" dirty="0" err="1">
                    <a:solidFill>
                      <a:prstClr val="black"/>
                    </a:solidFill>
                    <a:latin typeface="Times New Roman" pitchFamily="18" charset="0"/>
                    <a:cs typeface="Times New Roman" pitchFamily="18" charset="0"/>
                  </a:rPr>
                  <a:t>thấy</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𝟏</m:t>
                            </m:r>
                          </m:sub>
                        </m:sSub>
                      </m:e>
                    </m:acc>
                    <m:r>
                      <a:rPr lang="en-US" b="1" i="1">
                        <a:solidFill>
                          <a:prstClr val="black"/>
                        </a:solidFill>
                        <a:latin typeface="Cambria Math" panose="02040503050406030204" pitchFamily="18" charset="0"/>
                      </a:rPr>
                      <m:t>&gt;</m:t>
                    </m:r>
                    <m:acc>
                      <m:accPr>
                        <m:chr m:val="⃗"/>
                        <m:ctrlPr>
                          <a:rPr lang="en-US" b="1" i="1">
                            <a:solidFill>
                              <a:prstClr val="black"/>
                            </a:solidFill>
                            <a:latin typeface="Cambria Math"/>
                          </a:rPr>
                        </m:ctrlPr>
                      </m:accPr>
                      <m:e>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𝒗</m:t>
                            </m:r>
                          </m:e>
                          <m:sub>
                            <m:r>
                              <a:rPr lang="en-US" b="1" i="1">
                                <a:solidFill>
                                  <a:prstClr val="black"/>
                                </a:solidFill>
                                <a:latin typeface="Cambria Math" panose="02040503050406030204" pitchFamily="18" charset="0"/>
                              </a:rPr>
                              <m:t>𝟐</m:t>
                            </m:r>
                          </m:sub>
                        </m:sSub>
                      </m:e>
                    </m:acc>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nên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tàu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thứ</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nhất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sẽ</a:t>
                </a:r>
                <a:r>
                  <a:rPr lang="en-US" b="1" dirty="0">
                    <a:solidFill>
                      <a:prstClr val="black"/>
                    </a:solidFill>
                    <a:latin typeface="Times New Roman" pitchFamily="18" charset="0"/>
                    <a:cs typeface="Times New Roman" pitchFamily="18" charset="0"/>
                  </a:rPr>
                  <a:t> sang </a:t>
                </a:r>
                <a:r>
                  <a:rPr lang="en-US" b="1" dirty="0" err="1">
                    <a:solidFill>
                      <a:prstClr val="black"/>
                    </a:solidFill>
                    <a:latin typeface="Times New Roman" pitchFamily="18" charset="0"/>
                    <a:cs typeface="Times New Roman" pitchFamily="18" charset="0"/>
                  </a:rPr>
                  <a:t>bờ</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bên</a:t>
                </a:r>
                <a:r>
                  <a:rPr lang="en-US" b="1" dirty="0">
                    <a:solidFill>
                      <a:prstClr val="black"/>
                    </a:solidFill>
                    <a:latin typeface="Times New Roman" pitchFamily="18" charset="0"/>
                    <a:cs typeface="Times New Roman" pitchFamily="18" charset="0"/>
                  </a:rPr>
                  <a:t> kia </a:t>
                </a:r>
                <a:r>
                  <a:rPr lang="en-US" b="1" dirty="0" err="1">
                    <a:solidFill>
                      <a:prstClr val="black"/>
                    </a:solidFill>
                    <a:latin typeface="Times New Roman" pitchFamily="18" charset="0"/>
                    <a:cs typeface="Times New Roman" pitchFamily="18" charset="0"/>
                  </a:rPr>
                  <a:t>trước</a:t>
                </a:r>
                <a:r>
                  <a:rPr lang="en-US"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endParaRPr lang="en-US" b="1" dirty="0">
                  <a:solidFill>
                    <a:srgbClr val="FF0000"/>
                  </a:solidFill>
                  <a:latin typeface="Times New Roman" pitchFamily="18" charset="0"/>
                  <a:cs typeface="Times New Roman" pitchFamily="18" charset="0"/>
                </a:endParaRPr>
              </a:p>
            </p:txBody>
          </p:sp>
        </mc:Choice>
        <mc:Fallback xmlns="">
          <p:sp>
            <p:nvSpPr>
              <p:cNvPr id="7" name="Content Placeholder 2">
                <a:extLst>
                  <a:ext uri="{FF2B5EF4-FFF2-40B4-BE49-F238E27FC236}">
                    <a16:creationId xmlns="" xmlns:a16="http://schemas.microsoft.com/office/drawing/2014/main"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192000" y="533400"/>
                <a:ext cx="11859491" cy="12859549"/>
              </a:xfrm>
              <a:prstGeom prst="rect">
                <a:avLst/>
              </a:prstGeom>
              <a:blipFill rotWithShape="1">
                <a:blip r:embed="rId3"/>
                <a:stretch>
                  <a:fillRect l="-2260" r="-668"/>
                </a:stretch>
              </a:blipFill>
              <a:ln>
                <a:solidFill>
                  <a:srgbClr val="00B0F0"/>
                </a:solidFill>
              </a:ln>
            </p:spPr>
            <p:txBody>
              <a:bodyPr/>
              <a:lstStyle/>
              <a:p>
                <a:r>
                  <a:rPr lang="en-US">
                    <a:noFill/>
                  </a:rPr>
                  <a:t> </a:t>
                </a:r>
              </a:p>
            </p:txBody>
          </p:sp>
        </mc:Fallback>
      </mc:AlternateContent>
      <p:pic>
        <p:nvPicPr>
          <p:cNvPr id="8" name="Picture 7">
            <a:extLst>
              <a:ext uri="{FF2B5EF4-FFF2-40B4-BE49-F238E27FC236}">
                <a16:creationId xmlns="" xmlns:a16="http://schemas.microsoft.com/office/drawing/2014/main" id="{83B9B361-569C-4D17-997C-0BE656D9BD76}"/>
              </a:ext>
            </a:extLst>
          </p:cNvPr>
          <p:cNvPicPr/>
          <p:nvPr/>
        </p:nvPicPr>
        <p:blipFill>
          <a:blip r:embed="rId4"/>
          <a:stretch>
            <a:fillRect/>
          </a:stretch>
        </p:blipFill>
        <p:spPr>
          <a:xfrm>
            <a:off x="13563600" y="762000"/>
            <a:ext cx="9829800" cy="5029200"/>
          </a:xfrm>
          <a:prstGeom prst="rect">
            <a:avLst/>
          </a:prstGeom>
        </p:spPr>
      </p:pic>
    </p:spTree>
    <p:extLst>
      <p:ext uri="{BB962C8B-B14F-4D97-AF65-F5344CB8AC3E}">
        <p14:creationId xmlns:p14="http://schemas.microsoft.com/office/powerpoint/2010/main" val="15111661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wipe(up)">
                                      <p:cBhvr>
                                        <p:cTn id="30" dur="500"/>
                                        <p:tgtEl>
                                          <p:spTgt spid="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wipe(up)">
                                      <p:cBhvr>
                                        <p:cTn id="35" dur="500"/>
                                        <p:tgtEl>
                                          <p:spTgt spid="7">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xEl>
                                              <p:pRg st="8" end="8"/>
                                            </p:txEl>
                                          </p:spTgt>
                                        </p:tgtEl>
                                        <p:attrNameLst>
                                          <p:attrName>style.visibility</p:attrName>
                                        </p:attrNameLst>
                                      </p:cBhvr>
                                      <p:to>
                                        <p:strVal val="visible"/>
                                      </p:to>
                                    </p:set>
                                    <p:animEffect transition="in" filter="wipe(up)">
                                      <p:cBhvr>
                                        <p:cTn id="40" dur="500"/>
                                        <p:tgtEl>
                                          <p:spTgt spid="7">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
                                            <p:txEl>
                                              <p:pRg st="9" end="9"/>
                                            </p:txEl>
                                          </p:spTgt>
                                        </p:tgtEl>
                                        <p:attrNameLst>
                                          <p:attrName>style.visibility</p:attrName>
                                        </p:attrNameLst>
                                      </p:cBhvr>
                                      <p:to>
                                        <p:strVal val="visible"/>
                                      </p:to>
                                    </p:set>
                                    <p:animEffect transition="in" filter="wipe(up)">
                                      <p:cBhvr>
                                        <p:cTn id="45"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332510" y="2743199"/>
                <a:ext cx="11859490" cy="9906001"/>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FF0000"/>
                    </a:solidFill>
                    <a:latin typeface="Times New Roman" pitchFamily="18" charset="0"/>
                    <a:cs typeface="Times New Roman" pitchFamily="18" charset="0"/>
                  </a:rPr>
                  <a:t>Bài </a:t>
                </a:r>
                <a:r>
                  <a:rPr lang="en-US" b="1" dirty="0" err="1">
                    <a:solidFill>
                      <a:srgbClr val="FF0000"/>
                    </a:solidFill>
                    <a:latin typeface="Times New Roman" pitchFamily="18" charset="0"/>
                    <a:cs typeface="Times New Roman" pitchFamily="18" charset="0"/>
                  </a:rPr>
                  <a:t>tập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trắc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nghiệm</a:t>
                </a:r>
                <a:r>
                  <a:rPr lang="en-US" b="1" dirty="0">
                    <a:solidFill>
                      <a:srgbClr val="FF0000"/>
                    </a:solidFill>
                    <a:latin typeface="Times New Roman" pitchFamily="18" charset="0"/>
                    <a:cs typeface="Times New Roman" pitchFamily="18" charset="0"/>
                  </a:rPr>
                  <a:t>:</a:t>
                </a:r>
              </a:p>
              <a:p>
                <a:pPr marL="0" indent="0">
                  <a:buFont typeface="Arial" panose="020B0604020202020204" pitchFamily="34" charset="0"/>
                  <a:buNone/>
                </a:pPr>
                <a:r>
                  <a:rPr lang="en-US" b="1" u="sng" dirty="0" err="1">
                    <a:solidFill>
                      <a:srgbClr val="FF0000"/>
                    </a:solidFill>
                    <a:latin typeface="Times New Roman" pitchFamily="18" charset="0"/>
                    <a:cs typeface="Times New Roman" pitchFamily="18" charset="0"/>
                  </a:rPr>
                  <a:t>Câu</a:t>
                </a:r>
                <a:r>
                  <a:rPr lang="en-US" b="1" u="sng" dirty="0">
                    <a:solidFill>
                      <a:srgbClr val="FF0000"/>
                    </a:solidFill>
                    <a:latin typeface="Times New Roman" pitchFamily="18" charset="0"/>
                    <a:cs typeface="Times New Roman" pitchFamily="18" charset="0"/>
                  </a:rPr>
                  <a:t> 1.</a:t>
                </a:r>
                <a:r>
                  <a:rPr lang="en-US" b="1" dirty="0">
                    <a:solidFill>
                      <a:prstClr val="black"/>
                    </a:solidFill>
                    <a:latin typeface="Times New Roman" pitchFamily="18" charset="0"/>
                    <a:cs typeface="Times New Roman" pitchFamily="18" charset="0"/>
                  </a:rPr>
                  <a:t>   </a:t>
                </a:r>
                <a:r>
                  <a:rPr lang="vi-VN" b="1" dirty="0">
                    <a:solidFill>
                      <a:prstClr val="black"/>
                    </a:solidFill>
                    <a:latin typeface="Times New Roman" pitchFamily="18" charset="0"/>
                    <a:cs typeface="Times New Roman" pitchFamily="18" charset="0"/>
                  </a:rPr>
                  <a:t>Cho hình bình hành </a:t>
                </a:r>
                <a14:m>
                  <m:oMath xmlns:m="http://schemas.openxmlformats.org/officeDocument/2006/math">
                    <m:r>
                      <a:rPr lang="en-US" b="1" i="1">
                        <a:solidFill>
                          <a:prstClr val="black"/>
                        </a:solidFill>
                        <a:latin typeface="Cambria Math" panose="02040503050406030204" pitchFamily="18" charset="0"/>
                      </a:rPr>
                      <m:t>𝑨𝑩𝑪𝑫</m:t>
                    </m:r>
                  </m:oMath>
                </a14:m>
                <a:r>
                  <a:rPr lang="vi-VN" b="1" dirty="0">
                    <a:solidFill>
                      <a:prstClr val="black"/>
                    </a:solidFill>
                    <a:latin typeface="Times New Roman" pitchFamily="18" charset="0"/>
                    <a:cs typeface="Times New Roman" pitchFamily="18" charset="0"/>
                  </a:rPr>
                  <a:t> và </a:t>
                </a:r>
                <a14:m>
                  <m:oMath xmlns:m="http://schemas.openxmlformats.org/officeDocument/2006/math">
                    <m:r>
                      <a:rPr lang="en-US" b="1" i="1">
                        <a:solidFill>
                          <a:prstClr val="black"/>
                        </a:solidFill>
                        <a:latin typeface="Cambria Math" panose="02040503050406030204" pitchFamily="18" charset="0"/>
                      </a:rPr>
                      <m:t>𝑰</m:t>
                    </m:r>
                  </m:oMath>
                </a14:m>
                <a:r>
                  <a:rPr lang="en-US" b="1" dirty="0">
                    <a:solidFill>
                      <a:prstClr val="black"/>
                    </a:solidFill>
                    <a:latin typeface="Times New Roman" pitchFamily="18" charset="0"/>
                    <a:cs typeface="Times New Roman" pitchFamily="18" charset="0"/>
                  </a:rPr>
                  <a:t> </a:t>
                </a:r>
                <a:r>
                  <a:rPr lang="vi-VN" b="1" dirty="0">
                    <a:solidFill>
                      <a:prstClr val="black"/>
                    </a:solidFill>
                    <a:latin typeface="Times New Roman" pitchFamily="18" charset="0"/>
                    <a:cs typeface="Times New Roman" pitchFamily="18" charset="0"/>
                  </a:rPr>
                  <a:t>là giao điểm của </a:t>
                </a:r>
                <a14:m>
                  <m:oMath xmlns:m="http://schemas.openxmlformats.org/officeDocument/2006/math">
                    <m:r>
                      <a:rPr lang="en-US" b="1" i="1">
                        <a:solidFill>
                          <a:prstClr val="black"/>
                        </a:solidFill>
                        <a:latin typeface="Cambria Math" panose="02040503050406030204" pitchFamily="18" charset="0"/>
                      </a:rPr>
                      <m:t>𝑨𝑪</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𝑩𝑫</m:t>
                    </m:r>
                  </m:oMath>
                </a14:m>
                <a:r>
                  <a:rPr lang="vi-VN" b="1" dirty="0">
                    <a:solidFill>
                      <a:prstClr val="black"/>
                    </a:solidFill>
                    <a:latin typeface="Times New Roman" pitchFamily="18" charset="0"/>
                    <a:cs typeface="Times New Roman" pitchFamily="18" charset="0"/>
                  </a:rPr>
                  <a:t>.</a:t>
                </a:r>
                <a:r>
                  <a:rPr lang="vi-VN" b="1" i="1" dirty="0">
                    <a:solidFill>
                      <a:prstClr val="black"/>
                    </a:solidFill>
                    <a:latin typeface="Times New Roman" pitchFamily="18" charset="0"/>
                    <a:cs typeface="Times New Roman" pitchFamily="18" charset="0"/>
                  </a:rPr>
                  <a:t> </a:t>
                </a:r>
                <a:r>
                  <a:rPr lang="vi-VN" b="1" dirty="0">
                    <a:solidFill>
                      <a:prstClr val="black"/>
                    </a:solidFill>
                    <a:latin typeface="Times New Roman" pitchFamily="18" charset="0"/>
                    <a:cs typeface="Times New Roman" pitchFamily="18" charset="0"/>
                  </a:rPr>
                  <a:t>Trong các khẳng định sau, khẳng định nào </a:t>
                </a:r>
                <a:r>
                  <a:rPr lang="vi-VN" b="1" dirty="0">
                    <a:solidFill>
                      <a:srgbClr val="FF0000"/>
                    </a:solidFill>
                    <a:latin typeface="Times New Roman" pitchFamily="18" charset="0"/>
                    <a:cs typeface="Times New Roman" pitchFamily="18" charset="0"/>
                  </a:rPr>
                  <a:t>sai</a:t>
                </a:r>
                <a:r>
                  <a:rPr lang="vi-VN" b="1" dirty="0">
                    <a:solidFill>
                      <a:prstClr val="black"/>
                    </a:solidFill>
                    <a:latin typeface="Times New Roman" pitchFamily="18" charset="0"/>
                    <a:cs typeface="Times New Roman" pitchFamily="18" charset="0"/>
                  </a:rPr>
                  <a:t>?</a:t>
                </a: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r>
                  <a:rPr lang="vi-VN" b="1" dirty="0">
                    <a:solidFill>
                      <a:prstClr val="black"/>
                    </a:solidFill>
                    <a:latin typeface="Times New Roman" pitchFamily="18" charset="0"/>
                    <a:cs typeface="Times New Roman" pitchFamily="18" charset="0"/>
                  </a:rPr>
                  <a:t>A. </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smtClean="0">
                            <a:solidFill>
                              <a:prstClr val="black"/>
                            </a:solidFill>
                            <a:latin typeface="Cambria Math" panose="02040503050406030204" pitchFamily="18" charset="0"/>
                          </a:rPr>
                          <m:t> </m:t>
                        </m:r>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𝑫𝑪</m:t>
                        </m:r>
                      </m:e>
                    </m:acc>
                  </m:oMath>
                </a14:m>
                <a:r>
                  <a:rPr lang="en-US"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B.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𝑰𝑫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oMath>
                </a14:m>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C.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oMath>
                </a14:m>
                <a:r>
                  <a:rPr lang="en-US"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D.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𝑩𝑫</m:t>
                        </m:r>
                      </m:e>
                    </m:acc>
                  </m:oMath>
                </a14:m>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endParaRPr lang="en-US" sz="4600" b="1" dirty="0">
                  <a:solidFill>
                    <a:srgbClr val="FF0000"/>
                  </a:solidFill>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332510" y="2743199"/>
                <a:ext cx="11859490" cy="9906001"/>
              </a:xfrm>
              <a:prstGeom prst="rect">
                <a:avLst/>
              </a:prstGeom>
              <a:blipFill rotWithShape="1">
                <a:blip r:embed="rId3"/>
                <a:stretch>
                  <a:fillRect l="-2311" t="-202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2192000" y="2743199"/>
                <a:ext cx="11859491" cy="9906002"/>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b="1" dirty="0" err="1">
                    <a:solidFill>
                      <a:srgbClr val="FF0000"/>
                    </a:solidFill>
                    <a:latin typeface="Times New Roman" pitchFamily="18" charset="0"/>
                    <a:cs typeface="Times New Roman" pitchFamily="18" charset="0"/>
                  </a:rPr>
                  <a:t>Lời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giải</a:t>
                </a:r>
                <a:endParaRPr lang="en-US" b="1" dirty="0">
                  <a:solidFill>
                    <a:srgbClr val="FF0000"/>
                  </a:solidFill>
                  <a:latin typeface="Times New Roman" pitchFamily="18" charset="0"/>
                  <a:cs typeface="Times New Roman" pitchFamily="18" charset="0"/>
                </a:endParaRPr>
              </a:p>
              <a:p>
                <a:pPr marL="0" indent="0">
                  <a:lnSpc>
                    <a:spcPct val="150000"/>
                  </a:lnSpc>
                  <a:buFont typeface="Arial" panose="020B0604020202020204" pitchFamily="34" charset="0"/>
                  <a:buNone/>
                </a:pPr>
                <a:r>
                  <a:rPr lang="en-US" b="1" dirty="0" err="1">
                    <a:solidFill>
                      <a:prstClr val="black"/>
                    </a:solidFill>
                    <a:latin typeface="Times New Roman" pitchFamily="18" charset="0"/>
                    <a:cs typeface="Times New Roman" pitchFamily="18" charset="0"/>
                  </a:rPr>
                  <a:t>Phương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án</a:t>
                </a:r>
                <a:r>
                  <a:rPr lang="en-US" b="1" dirty="0">
                    <a:solidFill>
                      <a:prstClr val="black"/>
                    </a:solidFill>
                    <a:latin typeface="Times New Roman" pitchFamily="18" charset="0"/>
                    <a:cs typeface="Times New Roman" pitchFamily="18" charset="0"/>
                  </a:rPr>
                  <a:t> C </a:t>
                </a:r>
                <a:r>
                  <a:rPr lang="en-US" b="1" dirty="0" err="1">
                    <a:solidFill>
                      <a:prstClr val="black"/>
                    </a:solidFill>
                    <a:latin typeface="Times New Roman" pitchFamily="18" charset="0"/>
                    <a:cs typeface="Times New Roman" pitchFamily="18" charset="0"/>
                  </a:rPr>
                  <a:t>sai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vì</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theo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quy</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tắc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hành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thì</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oMath>
                </a14:m>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endParaRPr lang="en-US" b="1" dirty="0">
                  <a:solidFill>
                    <a:srgbClr val="FF0000"/>
                  </a:solidFill>
                </a:endParaRP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192000" y="2743199"/>
                <a:ext cx="11859491" cy="9906002"/>
              </a:xfrm>
              <a:prstGeom prst="rect">
                <a:avLst/>
              </a:prstGeom>
              <a:blipFill rotWithShape="1">
                <a:blip r:embed="rId4"/>
                <a:stretch>
                  <a:fillRect l="-2260"/>
                </a:stretch>
              </a:blipFill>
              <a:ln>
                <a:solidFill>
                  <a:srgbClr val="00B0F0"/>
                </a:solidFill>
              </a:ln>
            </p:spPr>
            <p:txBody>
              <a:bodyPr/>
              <a:lstStyle/>
              <a:p>
                <a:r>
                  <a:rPr lang="en-US">
                    <a:noFill/>
                  </a:rPr>
                  <a:t> </a:t>
                </a:r>
              </a:p>
            </p:txBody>
          </p:sp>
        </mc:Fallback>
      </mc:AlternateContent>
      <p:sp>
        <p:nvSpPr>
          <p:cNvPr id="9" name="Flowchart: Connector 8">
            <a:extLst>
              <a:ext uri="{FF2B5EF4-FFF2-40B4-BE49-F238E27FC236}">
                <a16:creationId xmlns="" xmlns:a16="http://schemas.microsoft.com/office/drawing/2014/main" id="{BC3F9A87-DBBC-4B63-8F18-5CF7BCD4FA1D}"/>
              </a:ext>
            </a:extLst>
          </p:cNvPr>
          <p:cNvSpPr/>
          <p:nvPr/>
        </p:nvSpPr>
        <p:spPr>
          <a:xfrm>
            <a:off x="304800" y="7924800"/>
            <a:ext cx="838199" cy="8382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a:extLst>
              <a:ext uri="{FF2B5EF4-FFF2-40B4-BE49-F238E27FC236}">
                <a16:creationId xmlns="" xmlns:a16="http://schemas.microsoft.com/office/drawing/2014/main" id="{439786C1-301C-402F-B908-633A570E2C52}"/>
              </a:ext>
            </a:extLst>
          </p:cNvPr>
          <p:cNvGrpSpPr/>
          <p:nvPr/>
        </p:nvGrpSpPr>
        <p:grpSpPr>
          <a:xfrm>
            <a:off x="4724400" y="609600"/>
            <a:ext cx="16791416" cy="1309627"/>
            <a:chOff x="7007312" y="3313402"/>
            <a:chExt cx="16791416" cy="1309627"/>
          </a:xfrm>
        </p:grpSpPr>
        <p:grpSp>
          <p:nvGrpSpPr>
            <p:cNvPr id="8" name="Group 7">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1" name="Picture 10">
                <a:extLst>
                  <a:ext uri="{FF2B5EF4-FFF2-40B4-BE49-F238E27FC236}">
                    <a16:creationId xmlns="" xmlns:a16="http://schemas.microsoft.com/office/drawing/2014/main" id="{E248C2BE-8566-4C92-B9DC-0F7EBDD761BF}"/>
                  </a:ext>
                </a:extLst>
              </p:cNvPr>
              <p:cNvPicPr>
                <a:picLocks noChangeAspect="1"/>
              </p:cNvPicPr>
              <p:nvPr/>
            </p:nvPicPr>
            <p:blipFill>
              <a:blip r:embed="rId5"/>
              <a:stretch>
                <a:fillRect/>
              </a:stretch>
            </p:blipFill>
            <p:spPr>
              <a:xfrm>
                <a:off x="-84747" y="97578"/>
                <a:ext cx="6395438" cy="824094"/>
              </a:xfrm>
              <a:prstGeom prst="rect">
                <a:avLst/>
              </a:prstGeom>
            </p:spPr>
          </p:pic>
          <p:sp>
            <p:nvSpPr>
              <p:cNvPr id="12"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0" name="Picture 9">
              <a:extLst>
                <a:ext uri="{FF2B5EF4-FFF2-40B4-BE49-F238E27FC236}">
                  <a16:creationId xmlns="" xmlns:a16="http://schemas.microsoft.com/office/drawing/2014/main" id="{593D231A-4F31-4CD1-BF95-3B25C6FBCE4B}"/>
                </a:ext>
              </a:extLst>
            </p:cNvPr>
            <p:cNvPicPr>
              <a:picLocks noChangeAspect="1"/>
            </p:cNvPicPr>
            <p:nvPr/>
          </p:nvPicPr>
          <p:blipFill>
            <a:blip r:embed="rId6"/>
            <a:stretch>
              <a:fillRect/>
            </a:stretch>
          </p:blipFill>
          <p:spPr>
            <a:xfrm>
              <a:off x="15925800" y="3313402"/>
              <a:ext cx="7872928" cy="1222516"/>
            </a:xfrm>
            <a:prstGeom prst="rect">
              <a:avLst/>
            </a:prstGeom>
          </p:spPr>
        </p:pic>
      </p:grpSp>
      <p:sp>
        <p:nvSpPr>
          <p:cNvPr id="13" name="TextBox 12">
            <a:extLst>
              <a:ext uri="{FF2B5EF4-FFF2-40B4-BE49-F238E27FC236}">
                <a16:creationId xmlns="" xmlns:a16="http://schemas.microsoft.com/office/drawing/2014/main" id="{EB80CDAB-FCA9-4E95-8F6A-72A9575E1286}"/>
              </a:ext>
            </a:extLst>
          </p:cNvPr>
          <p:cNvSpPr txBox="1"/>
          <p:nvPr/>
        </p:nvSpPr>
        <p:spPr>
          <a:xfrm>
            <a:off x="7299819" y="685800"/>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15973200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up)">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wipe(up)">
                                      <p:cBhvr>
                                        <p:cTn id="52" dur="5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38200" y="1981200"/>
                <a:ext cx="11353800"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FF0000"/>
                    </a:solidFill>
                    <a:latin typeface="Times New Roman" pitchFamily="18" charset="0"/>
                    <a:cs typeface="Times New Roman" pitchFamily="18" charset="0"/>
                  </a:rPr>
                  <a:t>Bài </a:t>
                </a:r>
                <a:r>
                  <a:rPr lang="en-US" b="1" dirty="0" err="1">
                    <a:solidFill>
                      <a:srgbClr val="FF0000"/>
                    </a:solidFill>
                    <a:latin typeface="Times New Roman" pitchFamily="18" charset="0"/>
                    <a:cs typeface="Times New Roman" pitchFamily="18" charset="0"/>
                  </a:rPr>
                  <a:t>tập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trắc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nghiệm</a:t>
                </a:r>
                <a:r>
                  <a:rPr lang="en-US" b="1" dirty="0">
                    <a:solidFill>
                      <a:srgbClr val="FF0000"/>
                    </a:solidFill>
                    <a:latin typeface="Times New Roman" pitchFamily="18" charset="0"/>
                    <a:cs typeface="Times New Roman" pitchFamily="18" charset="0"/>
                  </a:rPr>
                  <a:t>:</a:t>
                </a:r>
              </a:p>
              <a:p>
                <a:pPr marL="0" indent="0">
                  <a:buFont typeface="Arial" panose="020B0604020202020204" pitchFamily="34" charset="0"/>
                  <a:buNone/>
                </a:pPr>
                <a:r>
                  <a:rPr lang="en-US" b="1" dirty="0" err="1">
                    <a:solidFill>
                      <a:prstClr val="black"/>
                    </a:solidFill>
                    <a:latin typeface="Times New Roman" pitchFamily="18" charset="0"/>
                    <a:cs typeface="Times New Roman" pitchFamily="18" charset="0"/>
                  </a:rPr>
                  <a:t>Câu</a:t>
                </a:r>
                <a:r>
                  <a:rPr lang="en-US" b="1" dirty="0">
                    <a:solidFill>
                      <a:prstClr val="black"/>
                    </a:solidFill>
                    <a:latin typeface="Times New Roman" pitchFamily="18" charset="0"/>
                    <a:cs typeface="Times New Roman" pitchFamily="18" charset="0"/>
                  </a:rPr>
                  <a:t> 2.  </a:t>
                </a:r>
                <a:r>
                  <a:rPr lang="en-GB" b="1" dirty="0">
                    <a:solidFill>
                      <a:prstClr val="black"/>
                    </a:solidFill>
                    <a:latin typeface="Times New Roman" pitchFamily="18" charset="0"/>
                    <a:cs typeface="Times New Roman" pitchFamily="18" charset="0"/>
                  </a:rPr>
                  <a:t>Cho 4 </a:t>
                </a:r>
                <a:r>
                  <a:rPr lang="en-GB" b="1" dirty="0" err="1">
                    <a:solidFill>
                      <a:prstClr val="black"/>
                    </a:solidFill>
                    <a:latin typeface="Times New Roman" pitchFamily="18" charset="0"/>
                    <a:cs typeface="Times New Roman" pitchFamily="18" charset="0"/>
                  </a:rPr>
                  <a:t>điểm</a:t>
                </a:r>
                <a:r>
                  <a:rPr lang="en-GB" b="1" dirty="0">
                    <a:solidFill>
                      <a:prstClr val="black"/>
                    </a:solidFill>
                    <a:latin typeface="Times New Roman" pitchFamily="18" charset="0"/>
                    <a:cs typeface="Times New Roman" pitchFamily="18" charset="0"/>
                  </a:rPr>
                  <a:t> </a:t>
                </a:r>
                <a14:m>
                  <m:oMath xmlns:m="http://schemas.openxmlformats.org/officeDocument/2006/math">
                    <m:r>
                      <a:rPr lang="en-GB" b="1" i="1">
                        <a:solidFill>
                          <a:prstClr val="black"/>
                        </a:solidFill>
                        <a:latin typeface="Cambria Math" panose="02040503050406030204" pitchFamily="18" charset="0"/>
                      </a:rPr>
                      <m:t>𝑴</m:t>
                    </m:r>
                    <m:r>
                      <a:rPr lang="en-GB" b="1" i="1">
                        <a:solidFill>
                          <a:prstClr val="black"/>
                        </a:solidFill>
                        <a:latin typeface="Cambria Math" panose="02040503050406030204" pitchFamily="18" charset="0"/>
                      </a:rPr>
                      <m:t>,</m:t>
                    </m:r>
                    <m:r>
                      <a:rPr lang="en-GB" b="1" i="1">
                        <a:solidFill>
                          <a:prstClr val="black"/>
                        </a:solidFill>
                        <a:latin typeface="Cambria Math" panose="02040503050406030204" pitchFamily="18" charset="0"/>
                      </a:rPr>
                      <m:t>𝑵</m:t>
                    </m:r>
                    <m:r>
                      <a:rPr lang="en-GB" b="1" i="1">
                        <a:solidFill>
                          <a:prstClr val="black"/>
                        </a:solidFill>
                        <a:latin typeface="Cambria Math" panose="02040503050406030204" pitchFamily="18" charset="0"/>
                      </a:rPr>
                      <m:t>,</m:t>
                    </m:r>
                    <m:r>
                      <a:rPr lang="en-GB" b="1" i="1">
                        <a:solidFill>
                          <a:prstClr val="black"/>
                        </a:solidFill>
                        <a:latin typeface="Cambria Math" panose="02040503050406030204" pitchFamily="18" charset="0"/>
                      </a:rPr>
                      <m:t>𝑷</m:t>
                    </m:r>
                    <m:r>
                      <a:rPr lang="en-GB" b="1" i="1">
                        <a:solidFill>
                          <a:prstClr val="black"/>
                        </a:solidFill>
                        <a:latin typeface="Cambria Math" panose="02040503050406030204" pitchFamily="18" charset="0"/>
                      </a:rPr>
                      <m:t>,</m:t>
                    </m:r>
                    <m:r>
                      <a:rPr lang="en-GB" b="1" i="1">
                        <a:solidFill>
                          <a:prstClr val="black"/>
                        </a:solidFill>
                        <a:latin typeface="Cambria Math" panose="02040503050406030204" pitchFamily="18" charset="0"/>
                      </a:rPr>
                      <m:t>𝑸</m:t>
                    </m:r>
                  </m:oMath>
                </a14:m>
                <a:r>
                  <a:rPr lang="en-GB" b="1" dirty="0">
                    <a:solidFill>
                      <a:prstClr val="black"/>
                    </a:solidFill>
                    <a:latin typeface="Times New Roman" pitchFamily="18" charset="0"/>
                    <a:cs typeface="Times New Roman" pitchFamily="18" charset="0"/>
                  </a:rPr>
                  <a:t>. </a:t>
                </a:r>
                <a:r>
                  <a:rPr lang="vi-VN" b="1" dirty="0">
                    <a:solidFill>
                      <a:prstClr val="black"/>
                    </a:solidFill>
                    <a:latin typeface="Times New Roman" pitchFamily="18" charset="0"/>
                    <a:cs typeface="Times New Roman" pitchFamily="18" charset="0"/>
                  </a:rPr>
                  <a:t>Trong các khẳng định sau, khẳng định nào </a:t>
                </a:r>
                <a:r>
                  <a:rPr lang="en-US" b="1" dirty="0" err="1">
                    <a:solidFill>
                      <a:srgbClr val="FF0000"/>
                    </a:solidFill>
                    <a:latin typeface="Times New Roman" pitchFamily="18" charset="0"/>
                    <a:cs typeface="Times New Roman" pitchFamily="18" charset="0"/>
                  </a:rPr>
                  <a:t>đúng</a:t>
                </a:r>
                <a:r>
                  <a:rPr lang="vi-VN" b="1" dirty="0">
                    <a:solidFill>
                      <a:prstClr val="black"/>
                    </a:solidFill>
                    <a:latin typeface="Times New Roman" pitchFamily="18" charset="0"/>
                    <a:cs typeface="Times New Roman" pitchFamily="18" charset="0"/>
                  </a:rPr>
                  <a:t>?</a:t>
                </a: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A.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𝑴𝑵</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𝑵𝑷</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𝑷𝑸</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𝑸𝑴</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𝑵𝑷</m:t>
                        </m:r>
                      </m:e>
                    </m:acc>
                  </m:oMath>
                </a14:m>
                <a:r>
                  <a:rPr lang="en-US"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B. </a:t>
                </a:r>
                <a14:m>
                  <m:oMath xmlns:m="http://schemas.openxmlformats.org/officeDocument/2006/math">
                    <m:r>
                      <a:rPr lang="en-US" b="1" smtClean="0">
                        <a:solidFill>
                          <a:prstClr val="black"/>
                        </a:solidFill>
                        <a:latin typeface="Cambria Math" panose="02040503050406030204" pitchFamily="18" charset="0"/>
                      </a:rPr>
                      <m:t> </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𝑴𝑵</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𝑵𝑷</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𝑷𝑸</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𝑸𝑴</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𝟎</m:t>
                        </m:r>
                      </m:e>
                    </m:acc>
                  </m:oMath>
                </a14:m>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C.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𝑴𝑵</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𝑵𝑷</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𝑷𝑸</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𝑸𝑴</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𝑷𝑸</m:t>
                        </m:r>
                      </m:e>
                    </m:acc>
                  </m:oMath>
                </a14:m>
                <a:r>
                  <a:rPr lang="en-US"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D.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𝑴𝑵</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𝑵𝑷</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𝑷𝑸</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𝑸𝑴</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𝑴𝑷</m:t>
                        </m:r>
                      </m:e>
                    </m:acc>
                  </m:oMath>
                </a14:m>
                <a:r>
                  <a:rPr lang="en-US"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endParaRPr lang="en-US" b="1" dirty="0">
                  <a:solidFill>
                    <a:srgbClr val="FF0000"/>
                  </a:solidFill>
                  <a:latin typeface="Times New Roman" pitchFamily="18" charset="0"/>
                  <a:cs typeface="Times New Roman" pitchFamily="18" charset="0"/>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200" y="1981200"/>
                <a:ext cx="11353800" cy="11411749"/>
              </a:xfrm>
              <a:prstGeom prst="rect">
                <a:avLst/>
              </a:prstGeom>
              <a:blipFill rotWithShape="1">
                <a:blip r:embed="rId3"/>
                <a:stretch>
                  <a:fillRect l="-2414" t="-176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Lời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giải</a:t>
                </a:r>
                <a:endParaRPr lang="en-US" b="1" dirty="0">
                  <a:solidFill>
                    <a:srgbClr val="FF0000"/>
                  </a:solidFill>
                  <a:latin typeface="Times New Roman" pitchFamily="18" charset="0"/>
                  <a:cs typeface="Times New Roman" pitchFamily="18" charset="0"/>
                </a:endParaRPr>
              </a:p>
              <a:p>
                <a:pPr marL="0" indent="0">
                  <a:buFont typeface="Arial" panose="020B0604020202020204" pitchFamily="34" charset="0"/>
                  <a:buNone/>
                </a:pPr>
                <a:r>
                  <a:rPr lang="fr-FR" b="1" dirty="0">
                    <a:solidFill>
                      <a:prstClr val="black"/>
                    </a:solidFill>
                    <a:latin typeface="Times New Roman" pitchFamily="18" charset="0"/>
                    <a:cs typeface="Times New Roman" pitchFamily="18" charset="0"/>
                  </a:rPr>
                  <a:t>Ta </a:t>
                </a:r>
                <a:r>
                  <a:rPr lang="fr-FR" b="1" dirty="0" err="1">
                    <a:solidFill>
                      <a:prstClr val="black"/>
                    </a:solidFill>
                    <a:latin typeface="Times New Roman" pitchFamily="18" charset="0"/>
                    <a:cs typeface="Times New Roman" pitchFamily="18" charset="0"/>
                  </a:rPr>
                  <a:t>có</a:t>
                </a: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𝑴𝑵</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𝑵𝑷</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𝑷𝑸</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𝑸𝑴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𝑴𝑷</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𝑷𝑸</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𝑸𝑴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𝑴𝑸</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𝑸𝑴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oMath>
                  </m:oMathPara>
                </a14:m>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srgbClr val="FF0000"/>
                  </a:solidFill>
                  <a:latin typeface="Times New Roman" pitchFamily="18" charset="0"/>
                  <a:cs typeface="Times New Roman" pitchFamily="18" charset="0"/>
                </a:endParaRP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rotWithShape="1">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 xmlns:a16="http://schemas.microsoft.com/office/drawing/2014/main" id="{A785E262-58B7-4194-8F57-B27C3D33B262}"/>
              </a:ext>
            </a:extLst>
          </p:cNvPr>
          <p:cNvSpPr/>
          <p:nvPr/>
        </p:nvSpPr>
        <p:spPr>
          <a:xfrm>
            <a:off x="838200" y="5562600"/>
            <a:ext cx="609600" cy="609600"/>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a:extLst>
              <a:ext uri="{FF2B5EF4-FFF2-40B4-BE49-F238E27FC236}">
                <a16:creationId xmlns="" xmlns:a16="http://schemas.microsoft.com/office/drawing/2014/main" id="{439786C1-301C-402F-B908-633A570E2C52}"/>
              </a:ext>
            </a:extLst>
          </p:cNvPr>
          <p:cNvGrpSpPr/>
          <p:nvPr/>
        </p:nvGrpSpPr>
        <p:grpSpPr>
          <a:xfrm>
            <a:off x="4648200" y="381000"/>
            <a:ext cx="16791416" cy="1309627"/>
            <a:chOff x="7007312" y="3313402"/>
            <a:chExt cx="16791416" cy="1309627"/>
          </a:xfrm>
        </p:grpSpPr>
        <p:grpSp>
          <p:nvGrpSpPr>
            <p:cNvPr id="8" name="Group 7">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0" name="Picture 9">
                <a:extLst>
                  <a:ext uri="{FF2B5EF4-FFF2-40B4-BE49-F238E27FC236}">
                    <a16:creationId xmlns="" xmlns:a16="http://schemas.microsoft.com/office/drawing/2014/main" id="{E248C2BE-8566-4C92-B9DC-0F7EBDD761BF}"/>
                  </a:ext>
                </a:extLst>
              </p:cNvPr>
              <p:cNvPicPr>
                <a:picLocks noChangeAspect="1"/>
              </p:cNvPicPr>
              <p:nvPr/>
            </p:nvPicPr>
            <p:blipFill>
              <a:blip r:embed="rId5"/>
              <a:stretch>
                <a:fillRect/>
              </a:stretch>
            </p:blipFill>
            <p:spPr>
              <a:xfrm>
                <a:off x="-84747" y="97578"/>
                <a:ext cx="6395438" cy="824094"/>
              </a:xfrm>
              <a:prstGeom prst="rect">
                <a:avLst/>
              </a:prstGeom>
            </p:spPr>
          </p:pic>
          <p:sp>
            <p:nvSpPr>
              <p:cNvPr id="11"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9" name="Picture 8">
              <a:extLst>
                <a:ext uri="{FF2B5EF4-FFF2-40B4-BE49-F238E27FC236}">
                  <a16:creationId xmlns="" xmlns:a16="http://schemas.microsoft.com/office/drawing/2014/main" id="{593D231A-4F31-4CD1-BF95-3B25C6FBCE4B}"/>
                </a:ext>
              </a:extLst>
            </p:cNvPr>
            <p:cNvPicPr>
              <a:picLocks noChangeAspect="1"/>
            </p:cNvPicPr>
            <p:nvPr/>
          </p:nvPicPr>
          <p:blipFill>
            <a:blip r:embed="rId6"/>
            <a:stretch>
              <a:fillRect/>
            </a:stretch>
          </p:blipFill>
          <p:spPr>
            <a:xfrm>
              <a:off x="15925800" y="3313402"/>
              <a:ext cx="7872928" cy="1222516"/>
            </a:xfrm>
            <a:prstGeom prst="rect">
              <a:avLst/>
            </a:prstGeom>
          </p:spPr>
        </p:pic>
      </p:grpSp>
      <p:sp>
        <p:nvSpPr>
          <p:cNvPr id="12" name="TextBox 11">
            <a:extLst>
              <a:ext uri="{FF2B5EF4-FFF2-40B4-BE49-F238E27FC236}">
                <a16:creationId xmlns="" xmlns:a16="http://schemas.microsoft.com/office/drawing/2014/main" id="{EB80CDAB-FCA9-4E95-8F6A-72A9575E1286}"/>
              </a:ext>
            </a:extLst>
          </p:cNvPr>
          <p:cNvSpPr txBox="1"/>
          <p:nvPr/>
        </p:nvSpPr>
        <p:spPr>
          <a:xfrm>
            <a:off x="7376019" y="462915"/>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3909525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up)">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wipe(up)">
                                      <p:cBhvr>
                                        <p:cTn id="52" dur="5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wipe(up)">
                                      <p:cBhvr>
                                        <p:cTn id="57" dur="500"/>
                                        <p:tgtEl>
                                          <p:spTgt spid="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609599" y="2057400"/>
            <a:ext cx="23012401" cy="11658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50000"/>
              </a:lnSpc>
              <a:buNone/>
            </a:pPr>
            <a:r>
              <a:rPr lang="vi-VN" b="1" dirty="0">
                <a:latin typeface="Times New Roman" pitchFamily="18" charset="0"/>
                <a:cs typeface="Times New Roman" pitchFamily="18" charset="0"/>
              </a:rPr>
              <a:t>Một con tàu chuyển động từ bờ bên này sang bờ bên kia của một dòng sông với vận tốc riêng không đổi. Giả sử vận tốc dòng nước là không đổi và đáng kể, các yếu tố bên ngoài khác không ảnh hưởng đến vận tốc thực tế của tàu. Nếu không quan tâm đến điểm đến thì cần giữ lái cho tàu tạo với bờ sông một góc bao nhiêu để tàu sang bờ bên kia được nhanh nhất</a:t>
            </a:r>
            <a:r>
              <a:rPr lang="en-US" b="1" dirty="0">
                <a:latin typeface="Times New Roman" pitchFamily="18" charset="0"/>
                <a:cs typeface="Times New Roman" pitchFamily="18" charset="0"/>
              </a:rPr>
              <a:t>?</a:t>
            </a:r>
          </a:p>
        </p:txBody>
      </p:sp>
      <p:pic>
        <p:nvPicPr>
          <p:cNvPr id="102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858000"/>
            <a:ext cx="8305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lc="http://schemas.openxmlformats.org/drawingml/2006/lockedCanvas" xmlns:a16="http://schemas.microsoft.com/office/drawing/2014/main" xmlns="" id="{439786C1-301C-402F-B908-633A570E2C52}"/>
              </a:ext>
            </a:extLst>
          </p:cNvPr>
          <p:cNvGrpSpPr/>
          <p:nvPr/>
        </p:nvGrpSpPr>
        <p:grpSpPr>
          <a:xfrm>
            <a:off x="3796292" y="381000"/>
            <a:ext cx="16791416" cy="1309627"/>
            <a:chOff x="7007312" y="3313402"/>
            <a:chExt cx="16791416" cy="1309627"/>
          </a:xfrm>
        </p:grpSpPr>
        <p:grpSp>
          <p:nvGrpSpPr>
            <p:cNvPr id="5" name="Group 4">
              <a:extLst>
                <a:ext uri="{FF2B5EF4-FFF2-40B4-BE49-F238E27FC236}">
                  <a16:creationId xmlns:lc="http://schemas.openxmlformats.org/drawingml/2006/lockedCanvas" xmlns:a16="http://schemas.microsoft.com/office/drawing/2014/main" xmlns="" id="{1F6311BF-A4CF-4E55-85D0-0A86514BB33B}"/>
                </a:ext>
              </a:extLst>
            </p:cNvPr>
            <p:cNvGrpSpPr/>
            <p:nvPr/>
          </p:nvGrpSpPr>
          <p:grpSpPr>
            <a:xfrm>
              <a:off x="7007312" y="3330718"/>
              <a:ext cx="11110067" cy="1292311"/>
              <a:chOff x="-84747" y="97578"/>
              <a:chExt cx="6395438" cy="883658"/>
            </a:xfrm>
          </p:grpSpPr>
          <p:pic>
            <p:nvPicPr>
              <p:cNvPr id="7" name="Picture 6">
                <a:extLst>
                  <a:ext uri="{FF2B5EF4-FFF2-40B4-BE49-F238E27FC236}">
                    <a16:creationId xmlns:lc="http://schemas.openxmlformats.org/drawingml/2006/lockedCanvas" xmlns:a16="http://schemas.microsoft.com/office/drawing/2014/main" xmlns="" id="{E248C2BE-8566-4C92-B9DC-0F7EBDD761BF}"/>
                  </a:ext>
                </a:extLst>
              </p:cNvPr>
              <p:cNvPicPr>
                <a:picLocks noChangeAspect="1"/>
              </p:cNvPicPr>
              <p:nvPr/>
            </p:nvPicPr>
            <p:blipFill>
              <a:blip r:embed="rId4"/>
              <a:stretch>
                <a:fillRect/>
              </a:stretch>
            </p:blipFill>
            <p:spPr>
              <a:xfrm>
                <a:off x="-84747" y="97578"/>
                <a:ext cx="6395438" cy="824094"/>
              </a:xfrm>
              <a:prstGeom prst="rect">
                <a:avLst/>
              </a:prstGeom>
            </p:spPr>
          </p:pic>
          <p:sp>
            <p:nvSpPr>
              <p:cNvPr id="8" name="TextBox 321">
                <a:extLst>
                  <a:ext uri="{FF2B5EF4-FFF2-40B4-BE49-F238E27FC236}">
                    <a16:creationId xmlns:lc="http://schemas.openxmlformats.org/drawingml/2006/lockedCanvas" xmlns:a16="http://schemas.microsoft.com/office/drawing/2014/main" xmlns="" id="{EFE5FD9A-8DAE-41E9-BE5B-4B8636094028}"/>
                  </a:ext>
                </a:extLst>
              </p:cNvPr>
              <p:cNvSpPr txBox="1"/>
              <p:nvPr/>
            </p:nvSpPr>
            <p:spPr>
              <a:xfrm>
                <a:off x="180215" y="108752"/>
                <a:ext cx="715323" cy="872484"/>
              </a:xfrm>
              <a:prstGeom prst="rect">
                <a:avLst/>
              </a:prstGeom>
              <a:noFill/>
            </p:spPr>
            <p:txBody>
              <a:bodyPr wrap="square" rtlCol="0">
                <a:noAutofit/>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6" name="Picture 5">
              <a:extLst>
                <a:ext uri="{FF2B5EF4-FFF2-40B4-BE49-F238E27FC236}">
                  <a16:creationId xmlns:lc="http://schemas.openxmlformats.org/drawingml/2006/lockedCanvas" xmlns:a16="http://schemas.microsoft.com/office/drawing/2014/main" xmlns="" id="{593D231A-4F31-4CD1-BF95-3B25C6FBCE4B}"/>
                </a:ext>
              </a:extLst>
            </p:cNvPr>
            <p:cNvPicPr>
              <a:picLocks noChangeAspect="1"/>
            </p:cNvPicPr>
            <p:nvPr/>
          </p:nvPicPr>
          <p:blipFill>
            <a:blip r:embed="rId5"/>
            <a:stretch>
              <a:fillRect/>
            </a:stretch>
          </p:blipFill>
          <p:spPr>
            <a:xfrm>
              <a:off x="15925800" y="3313402"/>
              <a:ext cx="7872928" cy="1222516"/>
            </a:xfrm>
            <a:prstGeom prst="rect">
              <a:avLst/>
            </a:prstGeom>
          </p:spPr>
        </p:pic>
      </p:grpSp>
      <p:sp>
        <p:nvSpPr>
          <p:cNvPr id="9" name="TextBox 8">
            <a:extLst>
              <a:ext uri="{FF2B5EF4-FFF2-40B4-BE49-F238E27FC236}">
                <a16:creationId xmlns="" xmlns:a16="http://schemas.microsoft.com/office/drawing/2014/main" id="{EB80CDAB-FCA9-4E95-8F6A-72A9575E1286}"/>
              </a:ext>
            </a:extLst>
          </p:cNvPr>
          <p:cNvSpPr txBox="1"/>
          <p:nvPr/>
        </p:nvSpPr>
        <p:spPr>
          <a:xfrm>
            <a:off x="6477000" y="462915"/>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grpSp>
        <p:nvGrpSpPr>
          <p:cNvPr id="10" name="Group 9">
            <a:extLst>
              <a:ext uri="{FF2B5EF4-FFF2-40B4-BE49-F238E27FC236}">
                <a16:creationId xmlns:lc="http://schemas.openxmlformats.org/drawingml/2006/lockedCanvas" xmlns:a16="http://schemas.microsoft.com/office/drawing/2014/main" xmlns="" id="{439786C1-301C-402F-B908-633A570E2C52}"/>
              </a:ext>
            </a:extLst>
          </p:cNvPr>
          <p:cNvGrpSpPr/>
          <p:nvPr/>
        </p:nvGrpSpPr>
        <p:grpSpPr>
          <a:xfrm>
            <a:off x="3276600" y="214373"/>
            <a:ext cx="17324816" cy="1690627"/>
            <a:chOff x="7007312" y="3313402"/>
            <a:chExt cx="16791416" cy="1309627"/>
          </a:xfrm>
        </p:grpSpPr>
        <p:grpSp>
          <p:nvGrpSpPr>
            <p:cNvPr id="11" name="Group 10">
              <a:extLst>
                <a:ext uri="{FF2B5EF4-FFF2-40B4-BE49-F238E27FC236}">
                  <a16:creationId xmlns:lc="http://schemas.openxmlformats.org/drawingml/2006/lockedCanvas" xmlns:a16="http://schemas.microsoft.com/office/drawing/2014/main" xmlns="" id="{1F6311BF-A4CF-4E55-85D0-0A86514BB33B}"/>
                </a:ext>
              </a:extLst>
            </p:cNvPr>
            <p:cNvGrpSpPr/>
            <p:nvPr/>
          </p:nvGrpSpPr>
          <p:grpSpPr>
            <a:xfrm>
              <a:off x="7007312" y="3330718"/>
              <a:ext cx="11110067" cy="1292311"/>
              <a:chOff x="-84747" y="97578"/>
              <a:chExt cx="6395438" cy="883658"/>
            </a:xfrm>
          </p:grpSpPr>
          <p:pic>
            <p:nvPicPr>
              <p:cNvPr id="13" name="Picture 12">
                <a:extLst>
                  <a:ext uri="{FF2B5EF4-FFF2-40B4-BE49-F238E27FC236}">
                    <a16:creationId xmlns:lc="http://schemas.openxmlformats.org/drawingml/2006/lockedCanvas" xmlns:a16="http://schemas.microsoft.com/office/drawing/2014/main" xmlns="" id="{E248C2BE-8566-4C92-B9DC-0F7EBDD761BF}"/>
                  </a:ext>
                </a:extLst>
              </p:cNvPr>
              <p:cNvPicPr>
                <a:picLocks noChangeAspect="1"/>
              </p:cNvPicPr>
              <p:nvPr/>
            </p:nvPicPr>
            <p:blipFill>
              <a:blip r:embed="rId4"/>
              <a:stretch>
                <a:fillRect/>
              </a:stretch>
            </p:blipFill>
            <p:spPr>
              <a:xfrm>
                <a:off x="-84747" y="97578"/>
                <a:ext cx="6395438" cy="824094"/>
              </a:xfrm>
              <a:prstGeom prst="rect">
                <a:avLst/>
              </a:prstGeom>
            </p:spPr>
          </p:pic>
          <p:sp>
            <p:nvSpPr>
              <p:cNvPr id="14" name="TextBox 321">
                <a:extLst>
                  <a:ext uri="{FF2B5EF4-FFF2-40B4-BE49-F238E27FC236}">
                    <a16:creationId xmlns:lc="http://schemas.openxmlformats.org/drawingml/2006/lockedCanvas" xmlns:a16="http://schemas.microsoft.com/office/drawing/2014/main" xmlns="" id="{EFE5FD9A-8DAE-41E9-BE5B-4B8636094028}"/>
                  </a:ext>
                </a:extLst>
              </p:cNvPr>
              <p:cNvSpPr txBox="1"/>
              <p:nvPr/>
            </p:nvSpPr>
            <p:spPr>
              <a:xfrm>
                <a:off x="180215" y="108752"/>
                <a:ext cx="715323" cy="872484"/>
              </a:xfrm>
              <a:prstGeom prst="rect">
                <a:avLst/>
              </a:prstGeom>
              <a:noFill/>
            </p:spPr>
            <p:txBody>
              <a:bodyPr wrap="square" rtlCol="0">
                <a:noAutofit/>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2" name="Picture 11">
              <a:extLst>
                <a:ext uri="{FF2B5EF4-FFF2-40B4-BE49-F238E27FC236}">
                  <a16:creationId xmlns:lc="http://schemas.openxmlformats.org/drawingml/2006/lockedCanvas" xmlns:a16="http://schemas.microsoft.com/office/drawing/2014/main" xmlns="" id="{593D231A-4F31-4CD1-BF95-3B25C6FBCE4B}"/>
                </a:ext>
              </a:extLst>
            </p:cNvPr>
            <p:cNvPicPr>
              <a:picLocks noChangeAspect="1"/>
            </p:cNvPicPr>
            <p:nvPr/>
          </p:nvPicPr>
          <p:blipFill>
            <a:blip r:embed="rId5"/>
            <a:stretch>
              <a:fillRect/>
            </a:stretch>
          </p:blipFill>
          <p:spPr>
            <a:xfrm>
              <a:off x="15925800" y="3313402"/>
              <a:ext cx="7872928" cy="1222516"/>
            </a:xfrm>
            <a:prstGeom prst="rect">
              <a:avLst/>
            </a:prstGeom>
          </p:spPr>
        </p:pic>
      </p:grpSp>
      <p:sp>
        <p:nvSpPr>
          <p:cNvPr id="15" name="TextBox 14">
            <a:extLst>
              <a:ext uri="{FF2B5EF4-FFF2-40B4-BE49-F238E27FC236}">
                <a16:creationId xmlns="" xmlns:a16="http://schemas.microsoft.com/office/drawing/2014/main" id="{EB80CDAB-FCA9-4E95-8F6A-72A9575E1286}"/>
              </a:ext>
            </a:extLst>
          </p:cNvPr>
          <p:cNvSpPr txBox="1"/>
          <p:nvPr/>
        </p:nvSpPr>
        <p:spPr>
          <a:xfrm>
            <a:off x="6629400" y="615315"/>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1781698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left)">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38200" y="1981200"/>
                <a:ext cx="11353800"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Bài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tập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trắc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nghiệm</a:t>
                </a:r>
                <a:r>
                  <a:rPr lang="en-US" b="1" dirty="0">
                    <a:solidFill>
                      <a:srgbClr val="FF0000"/>
                    </a:solidFill>
                    <a:latin typeface="Times New Roman" pitchFamily="18" charset="0"/>
                    <a:cs typeface="Times New Roman" pitchFamily="18" charset="0"/>
                  </a:rPr>
                  <a:t>:</a:t>
                </a:r>
              </a:p>
              <a:p>
                <a:pPr marL="0" indent="0">
                  <a:buFont typeface="Arial" panose="020B0604020202020204" pitchFamily="34" charset="0"/>
                  <a:buNone/>
                </a:pPr>
                <a:r>
                  <a:rPr lang="vi-VN" b="1" dirty="0">
                    <a:solidFill>
                      <a:prstClr val="black"/>
                    </a:solidFill>
                    <a:latin typeface="Times New Roman" pitchFamily="18" charset="0"/>
                    <a:cs typeface="Times New Roman" pitchFamily="18" charset="0"/>
                  </a:rPr>
                  <a:t>Câu </a:t>
                </a:r>
                <a:r>
                  <a:rPr lang="en-US" b="1" dirty="0">
                    <a:solidFill>
                      <a:prstClr val="black"/>
                    </a:solidFill>
                    <a:latin typeface="Times New Roman" pitchFamily="18" charset="0"/>
                    <a:cs typeface="Times New Roman" pitchFamily="18" charset="0"/>
                  </a:rPr>
                  <a:t>3</a:t>
                </a:r>
                <a:r>
                  <a:rPr lang="vi-VN" b="1" dirty="0">
                    <a:solidFill>
                      <a:prstClr val="black"/>
                    </a:solidFill>
                    <a:latin typeface="Times New Roman" pitchFamily="18" charset="0"/>
                    <a:cs typeface="Times New Roman" pitchFamily="18" charset="0"/>
                  </a:rPr>
                  <a:t>. </a:t>
                </a:r>
                <a:r>
                  <a:rPr lang="en-US" b="1" dirty="0">
                    <a:solidFill>
                      <a:prstClr val="black"/>
                    </a:solidFill>
                    <a:latin typeface="Times New Roman" pitchFamily="18" charset="0"/>
                    <a:cs typeface="Times New Roman" pitchFamily="18" charset="0"/>
                  </a:rPr>
                  <a:t>  Cho </a:t>
                </a:r>
                <a:r>
                  <a:rPr lang="en-US" b="1" dirty="0" err="1">
                    <a:solidFill>
                      <a:prstClr val="black"/>
                    </a:solidFill>
                    <a:latin typeface="Times New Roman" pitchFamily="18" charset="0"/>
                    <a:cs typeface="Times New Roman" pitchFamily="18" charset="0"/>
                  </a:rPr>
                  <a:t>bốn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điểm</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m:t>
                    </m:r>
                    <m:r>
                      <a:rPr lang="en-US" b="1" i="1">
                        <a:solidFill>
                          <a:prstClr val="black"/>
                        </a:solidFill>
                        <a:latin typeface="Cambria Math" panose="02040503050406030204" pitchFamily="18" charset="0"/>
                      </a:rPr>
                      <m:t>, </m:t>
                    </m:r>
                    <m:r>
                      <a:rPr lang="en-US" b="1" i="1">
                        <a:solidFill>
                          <a:prstClr val="black"/>
                        </a:solidFill>
                        <a:latin typeface="Cambria Math" panose="02040503050406030204" pitchFamily="18" charset="0"/>
                      </a:rPr>
                      <m:t>𝑩</m:t>
                    </m:r>
                    <m:r>
                      <a:rPr lang="en-US" b="1" i="1">
                        <a:solidFill>
                          <a:prstClr val="black"/>
                        </a:solidFill>
                        <a:latin typeface="Cambria Math" panose="02040503050406030204" pitchFamily="18" charset="0"/>
                      </a:rPr>
                      <m:t>, </m:t>
                    </m:r>
                    <m:r>
                      <a:rPr lang="en-US" b="1" i="1">
                        <a:solidFill>
                          <a:prstClr val="black"/>
                        </a:solidFill>
                        <a:latin typeface="Cambria Math" panose="02040503050406030204" pitchFamily="18" charset="0"/>
                      </a:rPr>
                      <m:t>𝑪</m:t>
                    </m:r>
                    <m:r>
                      <a:rPr lang="en-US" b="1" i="1">
                        <a:solidFill>
                          <a:prstClr val="black"/>
                        </a:solidFill>
                        <a:latin typeface="Cambria Math" panose="02040503050406030204" pitchFamily="18" charset="0"/>
                      </a:rPr>
                      <m:t>, </m:t>
                    </m:r>
                    <m:r>
                      <a:rPr lang="en-US" b="1" i="1">
                        <a:solidFill>
                          <a:prstClr val="black"/>
                        </a:solidFill>
                        <a:latin typeface="Cambria Math" panose="02040503050406030204" pitchFamily="18" charset="0"/>
                      </a:rPr>
                      <m:t>𝑫</m:t>
                    </m:r>
                  </m:oMath>
                </a14:m>
                <a:r>
                  <a:rPr lang="en-US" b="1" dirty="0">
                    <a:solidFill>
                      <a:prstClr val="black"/>
                    </a:solidFill>
                    <a:latin typeface="Times New Roman" pitchFamily="18" charset="0"/>
                    <a:cs typeface="Times New Roman" pitchFamily="18" charset="0"/>
                  </a:rPr>
                  <a:t>. </a:t>
                </a:r>
                <a:r>
                  <a:rPr lang="vi-VN" b="1" dirty="0">
                    <a:solidFill>
                      <a:prstClr val="black"/>
                    </a:solidFill>
                    <a:latin typeface="Times New Roman" pitchFamily="18" charset="0"/>
                    <a:cs typeface="Times New Roman" pitchFamily="18" charset="0"/>
                  </a:rPr>
                  <a:t>Trong các khẳng định sau, khẳng định nào </a:t>
                </a:r>
                <a:r>
                  <a:rPr lang="en-US" b="1" dirty="0" err="1">
                    <a:solidFill>
                      <a:srgbClr val="FF0000"/>
                    </a:solidFill>
                    <a:latin typeface="Times New Roman" pitchFamily="18" charset="0"/>
                    <a:cs typeface="Times New Roman" pitchFamily="18" charset="0"/>
                  </a:rPr>
                  <a:t>đúng</a:t>
                </a:r>
                <a:r>
                  <a:rPr lang="vi-VN" b="1" dirty="0">
                    <a:solidFill>
                      <a:prstClr val="black"/>
                    </a:solidFill>
                    <a:latin typeface="Times New Roman" pitchFamily="18" charset="0"/>
                    <a:cs typeface="Times New Roman" pitchFamily="18" charset="0"/>
                  </a:rPr>
                  <a:t>?</a:t>
                </a: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A.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𝑪𝑩</m:t>
                        </m:r>
                      </m:e>
                    </m:acc>
                  </m:oMath>
                </a14:m>
                <a:r>
                  <a:rPr lang="en-US"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B.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𝑫𝑨</m:t>
                        </m:r>
                      </m:e>
                    </m:acc>
                  </m:oMath>
                </a14:m>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C.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𝑫𝑨</m:t>
                        </m:r>
                      </m:e>
                    </m:acc>
                  </m:oMath>
                </a14:m>
                <a:r>
                  <a:rPr lang="en-US"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D.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𝑪𝑩</m:t>
                        </m:r>
                      </m:e>
                    </m:acc>
                  </m:oMath>
                </a14:m>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endParaRPr lang="en-US" sz="4600" b="1" dirty="0">
                  <a:solidFill>
                    <a:srgbClr val="FF0000"/>
                  </a:solidFill>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200" y="1981200"/>
                <a:ext cx="11353800" cy="11411749"/>
              </a:xfrm>
              <a:prstGeom prst="rect">
                <a:avLst/>
              </a:prstGeom>
              <a:blipFill rotWithShape="1">
                <a:blip r:embed="rId3"/>
                <a:stretch>
                  <a:fillRect l="-2414" t="-1761" r="-2307"/>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Lời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giải</a:t>
                </a:r>
                <a:endParaRPr lang="en-US" b="1" dirty="0">
                  <a:solidFill>
                    <a:srgbClr val="FF0000"/>
                  </a:solidFill>
                  <a:latin typeface="Times New Roman" pitchFamily="18" charset="0"/>
                  <a:cs typeface="Times New Roman" pitchFamily="18" charset="0"/>
                </a:endParaRPr>
              </a:p>
              <a:p>
                <a:pPr marL="0" indent="0">
                  <a:buFont typeface="Arial" panose="020B0604020202020204" pitchFamily="34" charset="0"/>
                  <a:buNone/>
                </a:pPr>
                <a:r>
                  <a:rPr lang="fr-FR" b="1" dirty="0">
                    <a:solidFill>
                      <a:prstClr val="black"/>
                    </a:solidFill>
                    <a:latin typeface="Times New Roman" pitchFamily="18" charset="0"/>
                    <a:cs typeface="Times New Roman" pitchFamily="18" charset="0"/>
                  </a:rPr>
                  <a:t>Ta </a:t>
                </a:r>
                <a:r>
                  <a:rPr lang="fr-FR" b="1" dirty="0" err="1">
                    <a:solidFill>
                      <a:prstClr val="black"/>
                    </a:solidFill>
                    <a:latin typeface="Times New Roman" pitchFamily="18" charset="0"/>
                    <a:cs typeface="Times New Roman" pitchFamily="18" charset="0"/>
                  </a:rPr>
                  <a:t>có</a:t>
                </a: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𝑩𝑫</m:t>
                        </m:r>
                      </m:e>
                    </m:acc>
                  </m:oMath>
                </a14:m>
                <a:r>
                  <a:rPr lang="en-US" b="1" i="1" dirty="0">
                    <a:solidFill>
                      <a:prstClr val="black"/>
                    </a:solidFill>
                    <a:latin typeface="Times New Roman" pitchFamily="18" charset="0"/>
                    <a:cs typeface="Times New Roman" pitchFamily="18" charset="0"/>
                  </a:rPr>
                  <a:t> </a:t>
                </a:r>
              </a:p>
              <a:p>
                <a:pPr marL="0" indent="0">
                  <a:buFont typeface="Arial" panose="020B0604020202020204" pitchFamily="34" charset="0"/>
                  <a:buNone/>
                </a:pPr>
                <a14:m>
                  <m:oMath xmlns:m="http://schemas.openxmlformats.org/officeDocument/2006/math">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𝑪𝑩</m:t>
                        </m:r>
                      </m:e>
                    </m:acc>
                  </m:oMath>
                </a14:m>
                <a:r>
                  <a:rPr lang="fr-FR" b="1" dirty="0">
                    <a:solidFill>
                      <a:prstClr val="black"/>
                    </a:solidFill>
                    <a:latin typeface="Times New Roman" pitchFamily="18" charset="0"/>
                    <a:cs typeface="Times New Roman" pitchFamily="18" charset="0"/>
                  </a:rPr>
                  <a:t>.</a:t>
                </a: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srgbClr val="FF0000"/>
                  </a:solidFill>
                </a:endParaRP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rotWithShape="1">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 xmlns:a16="http://schemas.microsoft.com/office/drawing/2014/main" id="{A785E262-58B7-4194-8F57-B27C3D33B262}"/>
              </a:ext>
            </a:extLst>
          </p:cNvPr>
          <p:cNvSpPr/>
          <p:nvPr/>
        </p:nvSpPr>
        <p:spPr>
          <a:xfrm>
            <a:off x="838200" y="4572000"/>
            <a:ext cx="609600" cy="6096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a:extLst>
              <a:ext uri="{FF2B5EF4-FFF2-40B4-BE49-F238E27FC236}">
                <a16:creationId xmlns="" xmlns:a16="http://schemas.microsoft.com/office/drawing/2014/main" id="{439786C1-301C-402F-B908-633A570E2C52}"/>
              </a:ext>
            </a:extLst>
          </p:cNvPr>
          <p:cNvGrpSpPr/>
          <p:nvPr/>
        </p:nvGrpSpPr>
        <p:grpSpPr>
          <a:xfrm>
            <a:off x="5334000" y="519173"/>
            <a:ext cx="16791416" cy="1309627"/>
            <a:chOff x="7007312" y="3313402"/>
            <a:chExt cx="16791416" cy="1309627"/>
          </a:xfrm>
        </p:grpSpPr>
        <p:grpSp>
          <p:nvGrpSpPr>
            <p:cNvPr id="8" name="Group 7">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0" name="Picture 9">
                <a:extLst>
                  <a:ext uri="{FF2B5EF4-FFF2-40B4-BE49-F238E27FC236}">
                    <a16:creationId xmlns="" xmlns:a16="http://schemas.microsoft.com/office/drawing/2014/main" id="{E248C2BE-8566-4C92-B9DC-0F7EBDD761BF}"/>
                  </a:ext>
                </a:extLst>
              </p:cNvPr>
              <p:cNvPicPr>
                <a:picLocks noChangeAspect="1"/>
              </p:cNvPicPr>
              <p:nvPr/>
            </p:nvPicPr>
            <p:blipFill>
              <a:blip r:embed="rId5"/>
              <a:stretch>
                <a:fillRect/>
              </a:stretch>
            </p:blipFill>
            <p:spPr>
              <a:xfrm>
                <a:off x="-84747" y="97578"/>
                <a:ext cx="6395438" cy="824094"/>
              </a:xfrm>
              <a:prstGeom prst="rect">
                <a:avLst/>
              </a:prstGeom>
            </p:spPr>
          </p:pic>
          <p:sp>
            <p:nvSpPr>
              <p:cNvPr id="11"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9" name="Picture 8">
              <a:extLst>
                <a:ext uri="{FF2B5EF4-FFF2-40B4-BE49-F238E27FC236}">
                  <a16:creationId xmlns="" xmlns:a16="http://schemas.microsoft.com/office/drawing/2014/main" id="{593D231A-4F31-4CD1-BF95-3B25C6FBCE4B}"/>
                </a:ext>
              </a:extLst>
            </p:cNvPr>
            <p:cNvPicPr>
              <a:picLocks noChangeAspect="1"/>
            </p:cNvPicPr>
            <p:nvPr/>
          </p:nvPicPr>
          <p:blipFill>
            <a:blip r:embed="rId6"/>
            <a:stretch>
              <a:fillRect/>
            </a:stretch>
          </p:blipFill>
          <p:spPr>
            <a:xfrm>
              <a:off x="15925800" y="3313402"/>
              <a:ext cx="7872928" cy="1222516"/>
            </a:xfrm>
            <a:prstGeom prst="rect">
              <a:avLst/>
            </a:prstGeom>
          </p:spPr>
        </p:pic>
      </p:grpSp>
      <p:sp>
        <p:nvSpPr>
          <p:cNvPr id="12" name="TextBox 11">
            <a:extLst>
              <a:ext uri="{FF2B5EF4-FFF2-40B4-BE49-F238E27FC236}">
                <a16:creationId xmlns="" xmlns:a16="http://schemas.microsoft.com/office/drawing/2014/main" id="{EB80CDAB-FCA9-4E95-8F6A-72A9575E1286}"/>
              </a:ext>
            </a:extLst>
          </p:cNvPr>
          <p:cNvSpPr txBox="1"/>
          <p:nvPr/>
        </p:nvSpPr>
        <p:spPr>
          <a:xfrm>
            <a:off x="8153400" y="609600"/>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24072742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up)">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wipe(up)">
                                      <p:cBhvr>
                                        <p:cTn id="52" dur="5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wipe(up)">
                                      <p:cBhvr>
                                        <p:cTn id="57" dur="500"/>
                                        <p:tgtEl>
                                          <p:spTgt spid="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3" end="3"/>
                                            </p:txEl>
                                          </p:spTgt>
                                        </p:tgtEl>
                                        <p:attrNameLst>
                                          <p:attrName>style.visibility</p:attrName>
                                        </p:attrNameLst>
                                      </p:cBhvr>
                                      <p:to>
                                        <p:strVal val="visible"/>
                                      </p:to>
                                    </p:set>
                                    <p:animEffect transition="in" filter="wipe(up)">
                                      <p:cBhvr>
                                        <p:cTn id="62" dur="500"/>
                                        <p:tgtEl>
                                          <p:spTgt spid="7">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38200" y="1981200"/>
                <a:ext cx="11353800"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Bài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tập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trắc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nghiệm</a:t>
                </a:r>
                <a:r>
                  <a:rPr lang="en-US" b="1" dirty="0">
                    <a:solidFill>
                      <a:srgbClr val="FF0000"/>
                    </a:solidFill>
                    <a:latin typeface="Times New Roman" pitchFamily="18" charset="0"/>
                    <a:cs typeface="Times New Roman" pitchFamily="18" charset="0"/>
                  </a:rPr>
                  <a:t>:</a:t>
                </a:r>
              </a:p>
              <a:p>
                <a:pPr marL="0" indent="0">
                  <a:buFont typeface="Arial" panose="020B0604020202020204" pitchFamily="34" charset="0"/>
                  <a:buNone/>
                </a:pPr>
                <a:r>
                  <a:rPr lang="vi-VN" b="1" dirty="0">
                    <a:solidFill>
                      <a:prstClr val="black"/>
                    </a:solidFill>
                    <a:latin typeface="Times New Roman" pitchFamily="18" charset="0"/>
                    <a:cs typeface="Times New Roman" pitchFamily="18" charset="0"/>
                  </a:rPr>
                  <a:t>Câu </a:t>
                </a:r>
                <a:r>
                  <a:rPr lang="fr-FR" b="1" dirty="0">
                    <a:solidFill>
                      <a:prstClr val="black"/>
                    </a:solidFill>
                    <a:latin typeface="Times New Roman" pitchFamily="18" charset="0"/>
                    <a:cs typeface="Times New Roman" pitchFamily="18" charset="0"/>
                  </a:rPr>
                  <a:t>4</a:t>
                </a:r>
                <a:r>
                  <a:rPr lang="vi-VN" b="1" dirty="0">
                    <a:solidFill>
                      <a:prstClr val="black"/>
                    </a:solidFill>
                    <a:latin typeface="Times New Roman" pitchFamily="18" charset="0"/>
                    <a:cs typeface="Times New Roman" pitchFamily="18" charset="0"/>
                  </a:rPr>
                  <a:t>. </a:t>
                </a:r>
                <a:r>
                  <a:rPr lang="fr-FR" b="1" dirty="0">
                    <a:solidFill>
                      <a:prstClr val="black"/>
                    </a:solidFill>
                    <a:latin typeface="Times New Roman" pitchFamily="18" charset="0"/>
                    <a:cs typeface="Times New Roman" pitchFamily="18" charset="0"/>
                  </a:rPr>
                  <a:t> </a:t>
                </a:r>
                <a:r>
                  <a:rPr lang="fr-FR" b="1" dirty="0" smtClean="0">
                    <a:solidFill>
                      <a:prstClr val="black"/>
                    </a:solidFill>
                    <a:latin typeface="Times New Roman" pitchFamily="18" charset="0"/>
                    <a:cs typeface="Times New Roman" pitchFamily="18" charset="0"/>
                  </a:rPr>
                  <a:t>Cho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𝒖</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𝑩𝑫</m:t>
                        </m:r>
                      </m:e>
                    </m:acc>
                  </m:oMath>
                </a14:m>
                <a:r>
                  <a:rPr lang="fr-FR" b="1" dirty="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với</a:t>
                </a:r>
                <a:r>
                  <a:rPr lang="fr-FR" b="1" dirty="0">
                    <a:solidFill>
                      <a:prstClr val="black"/>
                    </a:solidFill>
                    <a:latin typeface="Times New Roman" pitchFamily="18" charset="0"/>
                    <a:cs typeface="Times New Roman" pitchFamily="18" charset="0"/>
                  </a:rPr>
                  <a:t> </a:t>
                </a:r>
                <a:r>
                  <a:rPr lang="fr-FR" b="1" dirty="0" smtClean="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𝟒</m:t>
                    </m:r>
                  </m:oMath>
                </a14:m>
                <a:r>
                  <a:rPr lang="fr-FR" b="1" dirty="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điểm</a:t>
                </a:r>
                <a:r>
                  <a:rPr lang="fr-FR" b="1" dirty="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bất</a:t>
                </a:r>
                <a:r>
                  <a:rPr lang="fr-FR" b="1" dirty="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kì</a:t>
                </a:r>
                <a:r>
                  <a:rPr lang="fr-FR"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m:t>
                    </m:r>
                  </m:oMath>
                </a14:m>
                <a:r>
                  <a:rPr lang="fr-FR"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𝑩</m:t>
                    </m:r>
                  </m:oMath>
                </a14:m>
                <a:r>
                  <a:rPr lang="fr-FR"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𝑪</m:t>
                    </m:r>
                  </m:oMath>
                </a14:m>
                <a:r>
                  <a:rPr lang="fr-FR"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𝑫</m:t>
                    </m:r>
                  </m:oMath>
                </a14:m>
                <a:r>
                  <a:rPr lang="fr-FR"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Chọn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khẳng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định</a:t>
                </a:r>
                <a:r>
                  <a:rPr lang="en-US" b="1" dirty="0">
                    <a:solidFill>
                      <a:prstClr val="black"/>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đúng</a:t>
                </a:r>
                <a:r>
                  <a:rPr lang="en-US"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A.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𝒖</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oMath>
                </a14:m>
                <a:r>
                  <a:rPr lang="en-US" b="1" dirty="0">
                    <a:solidFill>
                      <a:prstClr val="black"/>
                    </a:solidFill>
                    <a:latin typeface="Times New Roman" pitchFamily="18" charset="0"/>
                    <a:cs typeface="Times New Roman" pitchFamily="18" charset="0"/>
                  </a:rPr>
                  <a:t>.	              B.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𝒖</m:t>
                        </m:r>
                      </m:e>
                    </m:acc>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𝑫𝑪</m:t>
                        </m:r>
                      </m:e>
                    </m:acc>
                  </m:oMath>
                </a14:m>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C.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𝒖</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oMath>
                </a14:m>
                <a:r>
                  <a:rPr lang="en-US" b="1" dirty="0">
                    <a:solidFill>
                      <a:prstClr val="black"/>
                    </a:solidFill>
                    <a:latin typeface="Times New Roman" pitchFamily="18" charset="0"/>
                    <a:cs typeface="Times New Roman" pitchFamily="18" charset="0"/>
                  </a:rPr>
                  <a:t>.	              D.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𝒖</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𝑩𝑪</m:t>
                        </m:r>
                      </m:e>
                    </m:acc>
                  </m:oMath>
                </a14:m>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endParaRPr lang="en-US" sz="4600" b="1" dirty="0">
                  <a:solidFill>
                    <a:srgbClr val="FF0000"/>
                  </a:solidFill>
                  <a:latin typeface="Times New Roman" pitchFamily="18" charset="0"/>
                  <a:cs typeface="Times New Roman" pitchFamily="18" charset="0"/>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200" y="1981200"/>
                <a:ext cx="11353800" cy="11411749"/>
              </a:xfrm>
              <a:prstGeom prst="rect">
                <a:avLst/>
              </a:prstGeom>
              <a:blipFill rotWithShape="1">
                <a:blip r:embed="rId3"/>
                <a:stretch>
                  <a:fillRect l="-2414" t="-176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Lời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giải</a:t>
                </a:r>
                <a:endParaRPr lang="en-US" b="1" dirty="0">
                  <a:solidFill>
                    <a:srgbClr val="FF0000"/>
                  </a:solidFill>
                  <a:latin typeface="Times New Roman" pitchFamily="18" charset="0"/>
                  <a:cs typeface="Times New Roman" pitchFamily="18" charset="0"/>
                </a:endParaRPr>
              </a:p>
              <a:p>
                <a:pPr marL="0" indent="0">
                  <a:buFont typeface="Arial" panose="020B0604020202020204" pitchFamily="34" charset="0"/>
                  <a:buNone/>
                </a:pPr>
                <a:r>
                  <a:rPr lang="fr-FR" b="1" dirty="0">
                    <a:solidFill>
                      <a:prstClr val="black"/>
                    </a:solidFill>
                    <a:latin typeface="Times New Roman" pitchFamily="18" charset="0"/>
                    <a:cs typeface="Times New Roman" pitchFamily="18" charset="0"/>
                  </a:rPr>
                  <a:t>Ta </a:t>
                </a:r>
                <a:r>
                  <a:rPr lang="fr-FR" b="1" dirty="0" err="1">
                    <a:solidFill>
                      <a:prstClr val="black"/>
                    </a:solidFill>
                    <a:latin typeface="Times New Roman" pitchFamily="18" charset="0"/>
                    <a:cs typeface="Times New Roman" pitchFamily="18" charset="0"/>
                  </a:rPr>
                  <a:t>có</a:t>
                </a:r>
                <a:r>
                  <a:rPr lang="fr-FR"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𝒖</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oMath>
                </a14:m>
                <a:endParaRPr lang="en-US" b="1" i="1" dirty="0">
                  <a:solidFill>
                    <a:prstClr val="black"/>
                  </a:solidFill>
                  <a:latin typeface="Times New Roman" pitchFamily="18" charset="0"/>
                  <a:cs typeface="Times New Roman" pitchFamily="18" charset="0"/>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𝑫𝑪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oMath>
                  </m:oMathPara>
                </a14:m>
                <a:endParaRPr lang="en-US" b="1" dirty="0">
                  <a:solidFill>
                    <a:prstClr val="black"/>
                  </a:solidFill>
                  <a:latin typeface="Times New Roman" pitchFamily="18" charset="0"/>
                  <a:cs typeface="Times New Roman" pitchFamily="18" charset="0"/>
                </a:endParaRP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rotWithShape="1">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 xmlns:a16="http://schemas.microsoft.com/office/drawing/2014/main" id="{A785E262-58B7-4194-8F57-B27C3D33B262}"/>
              </a:ext>
            </a:extLst>
          </p:cNvPr>
          <p:cNvSpPr/>
          <p:nvPr/>
        </p:nvSpPr>
        <p:spPr>
          <a:xfrm>
            <a:off x="845127" y="5334000"/>
            <a:ext cx="609600" cy="6096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a:extLst>
              <a:ext uri="{FF2B5EF4-FFF2-40B4-BE49-F238E27FC236}">
                <a16:creationId xmlns="" xmlns:a16="http://schemas.microsoft.com/office/drawing/2014/main" id="{439786C1-301C-402F-B908-633A570E2C52}"/>
              </a:ext>
            </a:extLst>
          </p:cNvPr>
          <p:cNvGrpSpPr/>
          <p:nvPr/>
        </p:nvGrpSpPr>
        <p:grpSpPr>
          <a:xfrm>
            <a:off x="4343400" y="457200"/>
            <a:ext cx="16791416" cy="1309627"/>
            <a:chOff x="7007312" y="3313402"/>
            <a:chExt cx="16791416" cy="1309627"/>
          </a:xfrm>
        </p:grpSpPr>
        <p:grpSp>
          <p:nvGrpSpPr>
            <p:cNvPr id="8" name="Group 7">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0" name="Picture 9">
                <a:extLst>
                  <a:ext uri="{FF2B5EF4-FFF2-40B4-BE49-F238E27FC236}">
                    <a16:creationId xmlns="" xmlns:a16="http://schemas.microsoft.com/office/drawing/2014/main" id="{E248C2BE-8566-4C92-B9DC-0F7EBDD761BF}"/>
                  </a:ext>
                </a:extLst>
              </p:cNvPr>
              <p:cNvPicPr>
                <a:picLocks noChangeAspect="1"/>
              </p:cNvPicPr>
              <p:nvPr/>
            </p:nvPicPr>
            <p:blipFill>
              <a:blip r:embed="rId5"/>
              <a:stretch>
                <a:fillRect/>
              </a:stretch>
            </p:blipFill>
            <p:spPr>
              <a:xfrm>
                <a:off x="-84747" y="97578"/>
                <a:ext cx="6395438" cy="824094"/>
              </a:xfrm>
              <a:prstGeom prst="rect">
                <a:avLst/>
              </a:prstGeom>
            </p:spPr>
          </p:pic>
          <p:sp>
            <p:nvSpPr>
              <p:cNvPr id="11"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9" name="Picture 8">
              <a:extLst>
                <a:ext uri="{FF2B5EF4-FFF2-40B4-BE49-F238E27FC236}">
                  <a16:creationId xmlns="" xmlns:a16="http://schemas.microsoft.com/office/drawing/2014/main" id="{593D231A-4F31-4CD1-BF95-3B25C6FBCE4B}"/>
                </a:ext>
              </a:extLst>
            </p:cNvPr>
            <p:cNvPicPr>
              <a:picLocks noChangeAspect="1"/>
            </p:cNvPicPr>
            <p:nvPr/>
          </p:nvPicPr>
          <p:blipFill>
            <a:blip r:embed="rId6"/>
            <a:stretch>
              <a:fillRect/>
            </a:stretch>
          </p:blipFill>
          <p:spPr>
            <a:xfrm>
              <a:off x="15925800" y="3313402"/>
              <a:ext cx="7872928" cy="1222516"/>
            </a:xfrm>
            <a:prstGeom prst="rect">
              <a:avLst/>
            </a:prstGeom>
          </p:spPr>
        </p:pic>
      </p:grpSp>
      <p:sp>
        <p:nvSpPr>
          <p:cNvPr id="12" name="TextBox 11">
            <a:extLst>
              <a:ext uri="{FF2B5EF4-FFF2-40B4-BE49-F238E27FC236}">
                <a16:creationId xmlns="" xmlns:a16="http://schemas.microsoft.com/office/drawing/2014/main" id="{EB80CDAB-FCA9-4E95-8F6A-72A9575E1286}"/>
              </a:ext>
            </a:extLst>
          </p:cNvPr>
          <p:cNvSpPr txBox="1"/>
          <p:nvPr/>
        </p:nvSpPr>
        <p:spPr>
          <a:xfrm>
            <a:off x="6629400" y="533400"/>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2372703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up)">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38200" y="1981200"/>
                <a:ext cx="11353800"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Bài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tập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trắc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nghiệm</a:t>
                </a:r>
                <a:r>
                  <a:rPr lang="en-US" b="1" dirty="0">
                    <a:solidFill>
                      <a:srgbClr val="FF0000"/>
                    </a:solidFill>
                    <a:latin typeface="Times New Roman" pitchFamily="18" charset="0"/>
                    <a:cs typeface="Times New Roman" pitchFamily="18" charset="0"/>
                  </a:rPr>
                  <a:t>:</a:t>
                </a:r>
              </a:p>
              <a:p>
                <a:pPr marL="0" indent="0">
                  <a:buFont typeface="Arial" panose="020B0604020202020204" pitchFamily="34" charset="0"/>
                  <a:buNone/>
                </a:pPr>
                <a:r>
                  <a:rPr lang="en-US" b="1" dirty="0" err="1">
                    <a:solidFill>
                      <a:prstClr val="black"/>
                    </a:solidFill>
                    <a:latin typeface="Times New Roman" pitchFamily="18" charset="0"/>
                    <a:cs typeface="Times New Roman" pitchFamily="18" charset="0"/>
                  </a:rPr>
                  <a:t>Câu</a:t>
                </a:r>
                <a:r>
                  <a:rPr lang="en-US" b="1" dirty="0">
                    <a:solidFill>
                      <a:prstClr val="black"/>
                    </a:solidFill>
                    <a:latin typeface="Times New Roman" pitchFamily="18" charset="0"/>
                    <a:cs typeface="Times New Roman" pitchFamily="18" charset="0"/>
                  </a:rPr>
                  <a:t> 5.   Cho tam </a:t>
                </a:r>
                <a:r>
                  <a:rPr lang="en-US" b="1" dirty="0" err="1">
                    <a:solidFill>
                      <a:prstClr val="black"/>
                    </a:solidFill>
                    <a:latin typeface="Times New Roman" pitchFamily="18" charset="0"/>
                    <a:cs typeface="Times New Roman" pitchFamily="18" charset="0"/>
                  </a:rPr>
                  <a:t>giác</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𝑨𝑩𝑪</m:t>
                    </m:r>
                    <m:r>
                      <a:rPr lang="en-US" b="1" i="1">
                        <a:solidFill>
                          <a:prstClr val="black"/>
                        </a:solidFill>
                        <a:latin typeface="Cambria Math" panose="02040503050406030204" pitchFamily="18" charset="0"/>
                      </a:rPr>
                      <m:t>.</m:t>
                    </m:r>
                  </m:oMath>
                </a14:m>
                <a:r>
                  <a:rPr lang="en-US" b="1" dirty="0">
                    <a:solidFill>
                      <a:prstClr val="black"/>
                    </a:solidFill>
                    <a:latin typeface="Times New Roman" pitchFamily="18" charset="0"/>
                    <a:cs typeface="Times New Roman" pitchFamily="18" charset="0"/>
                  </a:rPr>
                  <a:t> </a:t>
                </a:r>
                <a:r>
                  <a:rPr lang="vi-VN" b="1" dirty="0">
                    <a:solidFill>
                      <a:prstClr val="black"/>
                    </a:solidFill>
                    <a:latin typeface="Times New Roman" pitchFamily="18" charset="0"/>
                    <a:cs typeface="Times New Roman" pitchFamily="18" charset="0"/>
                  </a:rPr>
                  <a:t>Trong các khẳng định sau, khẳng định nào </a:t>
                </a:r>
                <a:r>
                  <a:rPr lang="en-US" b="1" dirty="0" err="1">
                    <a:solidFill>
                      <a:srgbClr val="FF0000"/>
                    </a:solidFill>
                    <a:latin typeface="Times New Roman" pitchFamily="18" charset="0"/>
                    <a:cs typeface="Times New Roman" pitchFamily="18" charset="0"/>
                  </a:rPr>
                  <a:t>đúng</a:t>
                </a:r>
                <a:r>
                  <a:rPr lang="vi-VN" b="1" dirty="0">
                    <a:solidFill>
                      <a:prstClr val="black"/>
                    </a:solidFill>
                    <a:latin typeface="Times New Roman" pitchFamily="18" charset="0"/>
                    <a:cs typeface="Times New Roman" pitchFamily="18" charset="0"/>
                  </a:rPr>
                  <a:t>?</a:t>
                </a: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A.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𝑩𝑪</m:t>
                        </m:r>
                      </m:e>
                    </m:acc>
                  </m:oMath>
                </a14:m>
                <a:r>
                  <a:rPr lang="en-US" b="1" dirty="0">
                    <a:solidFill>
                      <a:prstClr val="black"/>
                    </a:solidFill>
                    <a:latin typeface="Times New Roman" pitchFamily="18" charset="0"/>
                    <a:cs typeface="Times New Roman" pitchFamily="18" charset="0"/>
                  </a:rPr>
                  <a:t>.	  B.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𝑪𝑩</m:t>
                        </m:r>
                      </m:e>
                    </m:acc>
                  </m:oMath>
                </a14:m>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C.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𝑪𝑩</m:t>
                        </m:r>
                      </m:e>
                    </m:acc>
                  </m:oMath>
                </a14:m>
                <a:r>
                  <a:rPr lang="en-US" b="1" dirty="0">
                    <a:solidFill>
                      <a:prstClr val="black"/>
                    </a:solidFill>
                    <a:latin typeface="Times New Roman" pitchFamily="18" charset="0"/>
                    <a:cs typeface="Times New Roman" pitchFamily="18" charset="0"/>
                  </a:rPr>
                  <a:t>.	  D.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oMath>
                </a14:m>
                <a:r>
                  <a:rPr lang="en-US" b="1" dirty="0">
                    <a:solidFill>
                      <a:prstClr val="black"/>
                    </a:solidFill>
                  </a:rPr>
                  <a:t>.</a:t>
                </a: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200" y="1981200"/>
                <a:ext cx="11353800" cy="11411749"/>
              </a:xfrm>
              <a:prstGeom prst="rect">
                <a:avLst/>
              </a:prstGeom>
              <a:blipFill rotWithShape="1">
                <a:blip r:embed="rId3"/>
                <a:stretch>
                  <a:fillRect l="-2414" t="-176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rgbClr val="FF0000"/>
                    </a:solidFill>
                    <a:latin typeface="Times New Roman" pitchFamily="18" charset="0"/>
                    <a:cs typeface="Times New Roman" pitchFamily="18" charset="0"/>
                  </a:rPr>
                  <a:t>Lời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giải</a:t>
                </a:r>
                <a:endParaRPr lang="en-US" b="1" dirty="0">
                  <a:solidFill>
                    <a:srgbClr val="FF0000"/>
                  </a:solidFill>
                  <a:latin typeface="Times New Roman" pitchFamily="18" charset="0"/>
                  <a:cs typeface="Times New Roman" pitchFamily="18" charset="0"/>
                </a:endParaRPr>
              </a:p>
              <a:p>
                <a:pPr marL="0" indent="0">
                  <a:buFont typeface="Arial" panose="020B0604020202020204" pitchFamily="34" charset="0"/>
                  <a:buNone/>
                </a:pPr>
                <a:r>
                  <a:rPr lang="en-US" b="1" dirty="0" err="1">
                    <a:solidFill>
                      <a:prstClr val="black"/>
                    </a:solidFill>
                    <a:latin typeface="Times New Roman" pitchFamily="18" charset="0"/>
                    <a:cs typeface="Times New Roman" pitchFamily="18" charset="0"/>
                  </a:rPr>
                  <a:t>Xét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các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đáp</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án</a:t>
                </a:r>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sym typeface="Wingdings" panose="05000000000000000000" pitchFamily="2" charset="2"/>
                  </a:rPr>
                  <a: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Đáp</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án</a:t>
                </a:r>
                <a:r>
                  <a:rPr lang="en-US" b="1" dirty="0">
                    <a:solidFill>
                      <a:prstClr val="black"/>
                    </a:solidFill>
                    <a:latin typeface="Times New Roman" pitchFamily="18" charset="0"/>
                    <a:cs typeface="Times New Roman" pitchFamily="18" charset="0"/>
                  </a:rPr>
                  <a:t>. A. Ta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𝑩𝑪</m:t>
                        </m:r>
                      </m:e>
                    </m:acc>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với</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𝑫</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điểm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thỏa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mãn</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𝑨𝑩𝑫𝑪</m:t>
                    </m:r>
                    <m:r>
                      <a:rPr lang="en-US" b="1" i="1" smtClean="0">
                        <a:solidFill>
                          <a:prstClr val="black"/>
                        </a:solidFill>
                        <a:latin typeface="Cambria Math"/>
                      </a:rPr>
                      <m:t> </m:t>
                    </m:r>
                  </m:oMath>
                </a14:m>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hành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Suy</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ra</a:t>
                </a:r>
                <a:r>
                  <a:rPr lang="en-US" b="1" dirty="0">
                    <a:solidFill>
                      <a:prstClr val="black"/>
                    </a:solidFill>
                    <a:latin typeface="Times New Roman" pitchFamily="18" charset="0"/>
                    <a:cs typeface="Times New Roman" pitchFamily="18" charset="0"/>
                  </a:rPr>
                  <a:t> A </a:t>
                </a:r>
                <a:r>
                  <a:rPr lang="en-US" b="1" dirty="0" err="1">
                    <a:solidFill>
                      <a:prstClr val="black"/>
                    </a:solidFill>
                    <a:latin typeface="Times New Roman" pitchFamily="18" charset="0"/>
                    <a:cs typeface="Times New Roman" pitchFamily="18" charset="0"/>
                  </a:rPr>
                  <a:t>sai</a:t>
                </a:r>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sym typeface="Wingdings" panose="05000000000000000000" pitchFamily="2" charset="2"/>
                  </a:rPr>
                  <a: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Đáp</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án</a:t>
                </a:r>
                <a:r>
                  <a:rPr lang="en-US" b="1" dirty="0">
                    <a:solidFill>
                      <a:prstClr val="black"/>
                    </a:solidFill>
                    <a:latin typeface="Times New Roman" pitchFamily="18" charset="0"/>
                    <a:cs typeface="Times New Roman" pitchFamily="18" charset="0"/>
                  </a:rPr>
                  <a:t>. B. Ta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𝑴𝑷</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𝑵𝑴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𝑵𝑴</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𝑴𝑷</m:t>
                        </m:r>
                      </m:e>
                    </m:acc>
                  </m:oMath>
                </a14:m>
                <a:endParaRPr lang="en-US" b="1" i="1" dirty="0">
                  <a:solidFill>
                    <a:prstClr val="black"/>
                  </a:solidFill>
                  <a:latin typeface="Times New Roman" pitchFamily="18" charset="0"/>
                  <a:cs typeface="Times New Roman" pitchFamily="18" charset="0"/>
                </a:endParaRPr>
              </a:p>
              <a:p>
                <a:pPr marL="0" indent="0">
                  <a:buFont typeface="Arial" panose="020B0604020202020204" pitchFamily="34" charset="0"/>
                  <a:buNone/>
                </a:pPr>
                <a14:m>
                  <m:oMath xmlns:m="http://schemas.openxmlformats.org/officeDocument/2006/math">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𝑵𝑷</m:t>
                        </m:r>
                      </m:e>
                    </m:acc>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Suy</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ra</a:t>
                </a:r>
                <a:r>
                  <a:rPr lang="en-US" b="1" dirty="0">
                    <a:solidFill>
                      <a:prstClr val="black"/>
                    </a:solidFill>
                    <a:latin typeface="Times New Roman" pitchFamily="18" charset="0"/>
                    <a:cs typeface="Times New Roman" pitchFamily="18" charset="0"/>
                  </a:rPr>
                  <a:t> B </a:t>
                </a:r>
                <a:r>
                  <a:rPr lang="en-US" b="1" dirty="0" err="1">
                    <a:solidFill>
                      <a:prstClr val="black"/>
                    </a:solidFill>
                    <a:latin typeface="Times New Roman" pitchFamily="18" charset="0"/>
                    <a:cs typeface="Times New Roman" pitchFamily="18" charset="0"/>
                  </a:rPr>
                  <a:t>đúng</a:t>
                </a:r>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sym typeface="Wingdings" panose="05000000000000000000" pitchFamily="2" charset="2"/>
                  </a:rPr>
                  <a: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Đáp</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án</a:t>
                </a:r>
                <a:r>
                  <a:rPr lang="en-US" b="1" dirty="0">
                    <a:solidFill>
                      <a:prstClr val="black"/>
                    </a:solidFill>
                    <a:latin typeface="Times New Roman" pitchFamily="18" charset="0"/>
                    <a:cs typeface="Times New Roman" pitchFamily="18" charset="0"/>
                  </a:rPr>
                  <a:t>. C. Ta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𝑩𝑨</m:t>
                        </m:r>
                      </m:e>
                    </m:acc>
                    <m:r>
                      <a:rPr lang="en-US" b="1" i="1">
                        <a:solidFill>
                          <a:prstClr val="black"/>
                        </a:solidFill>
                        <a:latin typeface="Cambria Math" panose="02040503050406030204" pitchFamily="18" charset="0"/>
                      </a:rPr>
                      <m:t>=−</m:t>
                    </m:r>
                    <m:d>
                      <m:dPr>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e>
                    </m:d>
                  </m:oMath>
                </a14:m>
                <a:endParaRPr lang="en-US" b="1" i="1" dirty="0">
                  <a:solidFill>
                    <a:prstClr val="black"/>
                  </a:solidFill>
                  <a:latin typeface="Times New Roman" pitchFamily="18" charset="0"/>
                  <a:cs typeface="Times New Roman" pitchFamily="18" charset="0"/>
                </a:endParaRPr>
              </a:p>
              <a:p>
                <a:pPr marL="0" indent="0">
                  <a:buFont typeface="Arial" panose="020B0604020202020204" pitchFamily="34" charset="0"/>
                  <a:buNone/>
                </a:pPr>
                <a14:m>
                  <m:oMath xmlns:m="http://schemas.openxmlformats.org/officeDocument/2006/math">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𝑪𝑩</m:t>
                        </m:r>
                      </m:e>
                    </m:acc>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với</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𝑫</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điểm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thỏa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mãn</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𝑨𝑩𝑫𝑪</m:t>
                    </m:r>
                    <m:r>
                      <a:rPr lang="en-US" b="1" i="1" smtClean="0">
                        <a:solidFill>
                          <a:prstClr val="black"/>
                        </a:solidFill>
                        <a:latin typeface="Cambria Math"/>
                      </a:rPr>
                      <m:t> </m:t>
                    </m:r>
                  </m:oMath>
                </a14:m>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hành</a:t>
                </a:r>
                <a:r>
                  <a:rPr lang="en-US" b="1" dirty="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Suy</a:t>
                </a:r>
                <a:r>
                  <a:rPr lang="fr-FR" b="1" dirty="0">
                    <a:solidFill>
                      <a:prstClr val="black"/>
                    </a:solidFill>
                    <a:latin typeface="Times New Roman" pitchFamily="18" charset="0"/>
                    <a:cs typeface="Times New Roman" pitchFamily="18" charset="0"/>
                  </a:rPr>
                  <a:t> ra C </a:t>
                </a:r>
                <a:r>
                  <a:rPr lang="fr-FR" b="1" dirty="0" err="1">
                    <a:solidFill>
                      <a:prstClr val="black"/>
                    </a:solidFill>
                    <a:latin typeface="Times New Roman" pitchFamily="18" charset="0"/>
                    <a:cs typeface="Times New Roman" pitchFamily="18" charset="0"/>
                  </a:rPr>
                  <a:t>sai</a:t>
                </a:r>
                <a:r>
                  <a:rPr lang="fr-FR" b="1" dirty="0">
                    <a:solidFill>
                      <a:prstClr val="black"/>
                    </a:solidFill>
                    <a:latin typeface="Times New Roman" pitchFamily="18" charset="0"/>
                    <a:cs typeface="Times New Roman" pitchFamily="18" charset="0"/>
                  </a:rPr>
                  <a:t>.</a:t>
                </a: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sym typeface="Wingdings" panose="05000000000000000000" pitchFamily="2" charset="2"/>
                  </a:rPr>
                  <a:t></a:t>
                </a:r>
                <a:r>
                  <a:rPr lang="fr-FR" b="1" dirty="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Đáp</a:t>
                </a:r>
                <a:r>
                  <a:rPr lang="fr-FR" b="1" dirty="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án</a:t>
                </a:r>
                <a:r>
                  <a:rPr lang="fr-FR" b="1" dirty="0">
                    <a:solidFill>
                      <a:prstClr val="black"/>
                    </a:solidFill>
                    <a:latin typeface="Times New Roman" pitchFamily="18" charset="0"/>
                    <a:cs typeface="Times New Roman" pitchFamily="18" charset="0"/>
                  </a:rPr>
                  <a:t>. D. Ta </a:t>
                </a:r>
                <a:r>
                  <a:rPr lang="fr-FR" b="1" dirty="0" err="1">
                    <a:solidFill>
                      <a:prstClr val="black"/>
                    </a:solidFill>
                    <a:latin typeface="Times New Roman" pitchFamily="18" charset="0"/>
                    <a:cs typeface="Times New Roman" pitchFamily="18" charset="0"/>
                  </a:rPr>
                  <a:t>có</a:t>
                </a:r>
                <a:r>
                  <a:rPr lang="fr-FR"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oMath>
                </a14:m>
                <a:endParaRPr lang="en-US" b="1" i="1" dirty="0">
                  <a:solidFill>
                    <a:prstClr val="black"/>
                  </a:solidFill>
                  <a:latin typeface="Times New Roman" pitchFamily="18" charset="0"/>
                  <a:cs typeface="Times New Roman" pitchFamily="18" charset="0"/>
                </a:endParaRPr>
              </a:p>
              <a:p>
                <a:pPr marL="0" indent="0">
                  <a:buFont typeface="Arial" panose="020B0604020202020204" pitchFamily="34" charset="0"/>
                  <a:buNone/>
                </a:pPr>
                <a14:m>
                  <m:oMath xmlns:m="http://schemas.openxmlformats.org/officeDocument/2006/math">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oMath>
                </a14:m>
                <a:r>
                  <a:rPr lang="fr-FR" b="1" dirty="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Suy</a:t>
                </a:r>
                <a:r>
                  <a:rPr lang="fr-FR" b="1" dirty="0">
                    <a:solidFill>
                      <a:prstClr val="black"/>
                    </a:solidFill>
                    <a:latin typeface="Times New Roman" pitchFamily="18" charset="0"/>
                    <a:cs typeface="Times New Roman" pitchFamily="18" charset="0"/>
                  </a:rPr>
                  <a:t> ra D </a:t>
                </a:r>
                <a:r>
                  <a:rPr lang="fr-FR" b="1" dirty="0" err="1">
                    <a:solidFill>
                      <a:prstClr val="black"/>
                    </a:solidFill>
                    <a:latin typeface="Times New Roman" pitchFamily="18" charset="0"/>
                    <a:cs typeface="Times New Roman" pitchFamily="18" charset="0"/>
                  </a:rPr>
                  <a:t>sai</a:t>
                </a:r>
                <a:r>
                  <a:rPr lang="fr-FR" b="1" dirty="0">
                    <a:solidFill>
                      <a:prstClr val="black"/>
                    </a:solidFill>
                    <a:latin typeface="Times New Roman" pitchFamily="18" charset="0"/>
                    <a:cs typeface="Times New Roman" pitchFamily="18" charset="0"/>
                  </a:rPr>
                  <a:t>.</a:t>
                </a: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endParaRP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rotWithShape="1">
                <a:blip r:embed="rId4"/>
                <a:stretch>
                  <a:fillRect l="-2260" t="-1761" r="-2054"/>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 xmlns:a16="http://schemas.microsoft.com/office/drawing/2014/main" id="{A785E262-58B7-4194-8F57-B27C3D33B262}"/>
              </a:ext>
            </a:extLst>
          </p:cNvPr>
          <p:cNvSpPr/>
          <p:nvPr/>
        </p:nvSpPr>
        <p:spPr>
          <a:xfrm>
            <a:off x="6400800" y="4495800"/>
            <a:ext cx="838200" cy="8382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a:extLst>
              <a:ext uri="{FF2B5EF4-FFF2-40B4-BE49-F238E27FC236}">
                <a16:creationId xmlns="" xmlns:a16="http://schemas.microsoft.com/office/drawing/2014/main" id="{439786C1-301C-402F-B908-633A570E2C52}"/>
              </a:ext>
            </a:extLst>
          </p:cNvPr>
          <p:cNvGrpSpPr/>
          <p:nvPr/>
        </p:nvGrpSpPr>
        <p:grpSpPr>
          <a:xfrm>
            <a:off x="4953000" y="533400"/>
            <a:ext cx="16791416" cy="1309627"/>
            <a:chOff x="7007312" y="3313402"/>
            <a:chExt cx="16791416" cy="1309627"/>
          </a:xfrm>
        </p:grpSpPr>
        <p:grpSp>
          <p:nvGrpSpPr>
            <p:cNvPr id="8" name="Group 7">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0" name="Picture 9">
                <a:extLst>
                  <a:ext uri="{FF2B5EF4-FFF2-40B4-BE49-F238E27FC236}">
                    <a16:creationId xmlns="" xmlns:a16="http://schemas.microsoft.com/office/drawing/2014/main" id="{E248C2BE-8566-4C92-B9DC-0F7EBDD761BF}"/>
                  </a:ext>
                </a:extLst>
              </p:cNvPr>
              <p:cNvPicPr>
                <a:picLocks noChangeAspect="1"/>
              </p:cNvPicPr>
              <p:nvPr/>
            </p:nvPicPr>
            <p:blipFill>
              <a:blip r:embed="rId5"/>
              <a:stretch>
                <a:fillRect/>
              </a:stretch>
            </p:blipFill>
            <p:spPr>
              <a:xfrm>
                <a:off x="-84747" y="97578"/>
                <a:ext cx="6395438" cy="824094"/>
              </a:xfrm>
              <a:prstGeom prst="rect">
                <a:avLst/>
              </a:prstGeom>
            </p:spPr>
          </p:pic>
          <p:sp>
            <p:nvSpPr>
              <p:cNvPr id="11"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9" name="Picture 8">
              <a:extLst>
                <a:ext uri="{FF2B5EF4-FFF2-40B4-BE49-F238E27FC236}">
                  <a16:creationId xmlns="" xmlns:a16="http://schemas.microsoft.com/office/drawing/2014/main" id="{593D231A-4F31-4CD1-BF95-3B25C6FBCE4B}"/>
                </a:ext>
              </a:extLst>
            </p:cNvPr>
            <p:cNvPicPr>
              <a:picLocks noChangeAspect="1"/>
            </p:cNvPicPr>
            <p:nvPr/>
          </p:nvPicPr>
          <p:blipFill>
            <a:blip r:embed="rId6"/>
            <a:stretch>
              <a:fillRect/>
            </a:stretch>
          </p:blipFill>
          <p:spPr>
            <a:xfrm>
              <a:off x="15925800" y="3313402"/>
              <a:ext cx="7872928" cy="1222516"/>
            </a:xfrm>
            <a:prstGeom prst="rect">
              <a:avLst/>
            </a:prstGeom>
          </p:spPr>
        </p:pic>
      </p:grpSp>
      <p:sp>
        <p:nvSpPr>
          <p:cNvPr id="12" name="TextBox 11">
            <a:extLst>
              <a:ext uri="{FF2B5EF4-FFF2-40B4-BE49-F238E27FC236}">
                <a16:creationId xmlns="" xmlns:a16="http://schemas.microsoft.com/office/drawing/2014/main" id="{EB80CDAB-FCA9-4E95-8F6A-72A9575E1286}"/>
              </a:ext>
            </a:extLst>
          </p:cNvPr>
          <p:cNvSpPr txBox="1"/>
          <p:nvPr/>
        </p:nvSpPr>
        <p:spPr>
          <a:xfrm>
            <a:off x="7299819" y="609600"/>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1347320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up)">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wipe(up)">
                                      <p:cBhvr>
                                        <p:cTn id="52" dur="5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wipe(up)">
                                      <p:cBhvr>
                                        <p:cTn id="57" dur="500"/>
                                        <p:tgtEl>
                                          <p:spTgt spid="7">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wipe(up)">
                                      <p:cBhvr>
                                        <p:cTn id="62" dur="500"/>
                                        <p:tgtEl>
                                          <p:spTgt spid="7">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animEffect transition="in" filter="wipe(up)">
                                      <p:cBhvr>
                                        <p:cTn id="67" dur="500"/>
                                        <p:tgtEl>
                                          <p:spTgt spid="7">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7">
                                            <p:txEl>
                                              <p:pRg st="7" end="7"/>
                                            </p:txEl>
                                          </p:spTgt>
                                        </p:tgtEl>
                                        <p:attrNameLst>
                                          <p:attrName>style.visibility</p:attrName>
                                        </p:attrNameLst>
                                      </p:cBhvr>
                                      <p:to>
                                        <p:strVal val="visible"/>
                                      </p:to>
                                    </p:set>
                                    <p:animEffect transition="in" filter="wipe(up)">
                                      <p:cBhvr>
                                        <p:cTn id="72" dur="500"/>
                                        <p:tgtEl>
                                          <p:spTgt spid="7">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7">
                                            <p:txEl>
                                              <p:pRg st="8" end="8"/>
                                            </p:txEl>
                                          </p:spTgt>
                                        </p:tgtEl>
                                        <p:attrNameLst>
                                          <p:attrName>style.visibility</p:attrName>
                                        </p:attrNameLst>
                                      </p:cBhvr>
                                      <p:to>
                                        <p:strVal val="visible"/>
                                      </p:to>
                                    </p:set>
                                    <p:animEffect transition="in" filter="wipe(up)">
                                      <p:cBhvr>
                                        <p:cTn id="77" dur="500"/>
                                        <p:tgtEl>
                                          <p:spTgt spid="7">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wipe(down)">
                                      <p:cBhvr>
                                        <p:cTn id="8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38200" y="1981200"/>
                <a:ext cx="11353800"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Bài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tập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trắc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nghiệm</a:t>
                </a:r>
                <a:r>
                  <a:rPr lang="en-US" b="1" dirty="0">
                    <a:solidFill>
                      <a:srgbClr val="FF0000"/>
                    </a:solidFill>
                    <a:latin typeface="Times New Roman" pitchFamily="18" charset="0"/>
                    <a:cs typeface="Times New Roman" pitchFamily="18" charset="0"/>
                  </a:rPr>
                  <a:t>:</a:t>
                </a:r>
              </a:p>
              <a:p>
                <a:pPr marL="0" indent="0">
                  <a:buFont typeface="Arial" panose="020B0604020202020204" pitchFamily="34" charset="0"/>
                  <a:buNone/>
                </a:pPr>
                <a:r>
                  <a:rPr lang="fr-FR" b="1" dirty="0" err="1">
                    <a:solidFill>
                      <a:prstClr val="black"/>
                    </a:solidFill>
                    <a:latin typeface="Times New Roman" pitchFamily="18" charset="0"/>
                    <a:cs typeface="Times New Roman" pitchFamily="18" charset="0"/>
                  </a:rPr>
                  <a:t>Câu</a:t>
                </a:r>
                <a:r>
                  <a:rPr lang="fr-FR" b="1" dirty="0">
                    <a:solidFill>
                      <a:prstClr val="black"/>
                    </a:solidFill>
                    <a:latin typeface="Times New Roman" pitchFamily="18" charset="0"/>
                    <a:cs typeface="Times New Roman" pitchFamily="18" charset="0"/>
                  </a:rPr>
                  <a:t> 6</a:t>
                </a:r>
                <a:r>
                  <a:rPr lang="vi-VN" b="1" dirty="0">
                    <a:solidFill>
                      <a:prstClr val="black"/>
                    </a:solidFill>
                    <a:latin typeface="Times New Roman" pitchFamily="18" charset="0"/>
                    <a:cs typeface="Times New Roman" pitchFamily="18" charset="0"/>
                  </a:rPr>
                  <a:t>. </a:t>
                </a:r>
                <a:r>
                  <a:rPr lang="fr-FR" b="1" dirty="0">
                    <a:solidFill>
                      <a:prstClr val="black"/>
                    </a:solidFill>
                    <a:latin typeface="Times New Roman" pitchFamily="18" charset="0"/>
                    <a:cs typeface="Times New Roman" pitchFamily="18" charset="0"/>
                  </a:rPr>
                  <a:t>  Cho </a:t>
                </a:r>
                <a:r>
                  <a:rPr lang="fr-FR" b="1" dirty="0" err="1">
                    <a:solidFill>
                      <a:prstClr val="black"/>
                    </a:solidFill>
                    <a:latin typeface="Times New Roman" pitchFamily="18" charset="0"/>
                    <a:cs typeface="Times New Roman" pitchFamily="18" charset="0"/>
                  </a:rPr>
                  <a:t>hình</a:t>
                </a:r>
                <a:r>
                  <a:rPr lang="fr-FR" b="1" dirty="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vuông</a:t>
                </a:r>
                <a:r>
                  <a:rPr lang="fr-FR" b="1" dirty="0">
                    <a:solidFill>
                      <a:prstClr val="black"/>
                    </a:solidFill>
                    <a:latin typeface="Times New Roman" pitchFamily="18" charset="0"/>
                    <a:cs typeface="Times New Roman" pitchFamily="18" charset="0"/>
                  </a:rPr>
                  <a:t> </a:t>
                </a:r>
                <a14:m>
                  <m:oMath xmlns:m="http://schemas.openxmlformats.org/officeDocument/2006/math">
                    <m:r>
                      <a:rPr lang="en-GB" b="1" i="1">
                        <a:solidFill>
                          <a:prstClr val="black"/>
                        </a:solidFill>
                        <a:latin typeface="Cambria Math" panose="02040503050406030204" pitchFamily="18" charset="0"/>
                      </a:rPr>
                      <m:t>𝑨𝑩𝑪𝑫</m:t>
                    </m:r>
                  </m:oMath>
                </a14:m>
                <a:r>
                  <a:rPr lang="fr-FR" b="1" dirty="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có</a:t>
                </a:r>
                <a:r>
                  <a:rPr lang="fr-FR" b="1" dirty="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cạnh</a:t>
                </a:r>
                <a:r>
                  <a:rPr lang="fr-FR" b="1" dirty="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bằng</a:t>
                </a:r>
                <a:r>
                  <a:rPr lang="fr-FR" b="1" dirty="0">
                    <a:solidFill>
                      <a:prstClr val="black"/>
                    </a:solidFill>
                    <a:latin typeface="Times New Roman" pitchFamily="18" charset="0"/>
                    <a:cs typeface="Times New Roman" pitchFamily="18" charset="0"/>
                  </a:rPr>
                  <a:t> </a:t>
                </a:r>
                <a14:m>
                  <m:oMath xmlns:m="http://schemas.openxmlformats.org/officeDocument/2006/math">
                    <m:r>
                      <a:rPr lang="en-GB" b="1" i="1">
                        <a:solidFill>
                          <a:prstClr val="black"/>
                        </a:solidFill>
                        <a:latin typeface="Cambria Math" panose="02040503050406030204" pitchFamily="18" charset="0"/>
                      </a:rPr>
                      <m:t>𝒂</m:t>
                    </m:r>
                  </m:oMath>
                </a14:m>
                <a:r>
                  <a:rPr lang="fr-FR" b="1" dirty="0">
                    <a:solidFill>
                      <a:prstClr val="black"/>
                    </a:solidFill>
                    <a:latin typeface="Times New Roman" pitchFamily="18" charset="0"/>
                    <a:cs typeface="Times New Roman" pitchFamily="18" charset="0"/>
                  </a:rPr>
                  <a:t>. </a:t>
                </a:r>
                <a:r>
                  <a:rPr lang="en-GB" b="1" dirty="0" err="1">
                    <a:solidFill>
                      <a:prstClr val="black"/>
                    </a:solidFill>
                    <a:latin typeface="Times New Roman" pitchFamily="18" charset="0"/>
                    <a:cs typeface="Times New Roman" pitchFamily="18" charset="0"/>
                  </a:rPr>
                  <a:t>Tính</a:t>
                </a:r>
                <a:r>
                  <a:rPr lang="en-GB" b="1" dirty="0">
                    <a:solidFill>
                      <a:prstClr val="black"/>
                    </a:solidFill>
                    <a:latin typeface="Times New Roman" pitchFamily="18" charset="0"/>
                    <a:cs typeface="Times New Roman" pitchFamily="18" charset="0"/>
                  </a:rPr>
                  <a:t>  </a:t>
                </a:r>
                <a:r>
                  <a:rPr lang="en-GB" b="1" dirty="0" err="1">
                    <a:solidFill>
                      <a:prstClr val="black"/>
                    </a:solidFill>
                    <a:latin typeface="Times New Roman" pitchFamily="18" charset="0"/>
                    <a:cs typeface="Times New Roman" pitchFamily="18" charset="0"/>
                  </a:rPr>
                  <a:t>độ</a:t>
                </a:r>
                <a:r>
                  <a:rPr lang="en-GB" b="1" dirty="0">
                    <a:solidFill>
                      <a:prstClr val="black"/>
                    </a:solidFill>
                    <a:latin typeface="Times New Roman" pitchFamily="18" charset="0"/>
                    <a:cs typeface="Times New Roman" pitchFamily="18" charset="0"/>
                  </a:rPr>
                  <a:t> </a:t>
                </a:r>
                <a:r>
                  <a:rPr lang="en-GB" b="1" dirty="0" err="1">
                    <a:solidFill>
                      <a:prstClr val="black"/>
                    </a:solidFill>
                    <a:latin typeface="Times New Roman" pitchFamily="18" charset="0"/>
                    <a:cs typeface="Times New Roman" pitchFamily="18" charset="0"/>
                  </a:rPr>
                  <a:t>dài</a:t>
                </a:r>
                <a:r>
                  <a:rPr lang="en-GB" b="1" dirty="0">
                    <a:solidFill>
                      <a:prstClr val="black"/>
                    </a:solidFill>
                    <a:latin typeface="Times New Roman" pitchFamily="18" charset="0"/>
                    <a:cs typeface="Times New Roman" pitchFamily="18" charset="0"/>
                  </a:rPr>
                  <a:t> </a:t>
                </a:r>
                <a:r>
                  <a:rPr lang="en-GB" b="1" dirty="0" err="1">
                    <a:solidFill>
                      <a:prstClr val="black"/>
                    </a:solidFill>
                    <a:latin typeface="Times New Roman" pitchFamily="18" charset="0"/>
                    <a:cs typeface="Times New Roman" pitchFamily="18" charset="0"/>
                  </a:rPr>
                  <a:t>vectơ</a:t>
                </a:r>
                <a:r>
                  <a:rPr lang="en-GB"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𝑨𝑩</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𝑨𝑫</m:t>
                        </m:r>
                      </m:e>
                    </m:acc>
                  </m:oMath>
                </a14:m>
                <a:r>
                  <a:rPr lang="en-GB" b="1" dirty="0">
                    <a:solidFill>
                      <a:prstClr val="black"/>
                    </a:solidFill>
                    <a:latin typeface="Times New Roman" pitchFamily="18" charset="0"/>
                    <a:cs typeface="Times New Roman" pitchFamily="18" charset="0"/>
                  </a:rPr>
                  <a:t> </a:t>
                </a:r>
                <a:r>
                  <a:rPr lang="en-GB" b="1" dirty="0" err="1">
                    <a:solidFill>
                      <a:prstClr val="black"/>
                    </a:solidFill>
                    <a:latin typeface="Times New Roman" pitchFamily="18" charset="0"/>
                    <a:cs typeface="Times New Roman" pitchFamily="18" charset="0"/>
                  </a:rPr>
                  <a:t>theo</a:t>
                </a:r>
                <a:r>
                  <a:rPr lang="en-GB" b="1" dirty="0">
                    <a:solidFill>
                      <a:prstClr val="black"/>
                    </a:solidFill>
                    <a:latin typeface="Times New Roman" pitchFamily="18" charset="0"/>
                    <a:cs typeface="Times New Roman" pitchFamily="18" charset="0"/>
                  </a:rPr>
                  <a:t> </a:t>
                </a:r>
                <a14:m>
                  <m:oMath xmlns:m="http://schemas.openxmlformats.org/officeDocument/2006/math">
                    <m:r>
                      <a:rPr lang="en-GB" b="1" i="1">
                        <a:solidFill>
                          <a:prstClr val="black"/>
                        </a:solidFill>
                        <a:latin typeface="Cambria Math" panose="02040503050406030204" pitchFamily="18" charset="0"/>
                      </a:rPr>
                      <m:t>𝒂</m:t>
                    </m:r>
                  </m:oMath>
                </a14:m>
                <a:r>
                  <a:rPr lang="en-GB" b="1" dirty="0">
                    <a:solidFill>
                      <a:prstClr val="black"/>
                    </a:solidFill>
                    <a:latin typeface="Times New Roman" pitchFamily="18" charset="0"/>
                    <a:cs typeface="Times New Roman" pitchFamily="18" charset="0"/>
                  </a:rPr>
                  <a:t>.</a:t>
                </a: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A.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𝑨𝑩</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𝑨𝑫</m:t>
                            </m:r>
                          </m:e>
                        </m:acc>
                      </m:e>
                    </m:d>
                    <m:r>
                      <a:rPr lang="en-GB" b="1" i="1">
                        <a:solidFill>
                          <a:prstClr val="black"/>
                        </a:solidFill>
                        <a:latin typeface="Cambria Math" panose="02040503050406030204" pitchFamily="18" charset="0"/>
                      </a:rPr>
                      <m:t>=</m:t>
                    </m:r>
                    <m:f>
                      <m:fPr>
                        <m:ctrlPr>
                          <a:rPr lang="en-US" b="1" i="1">
                            <a:solidFill>
                              <a:prstClr val="black"/>
                            </a:solidFill>
                            <a:latin typeface="Cambria Math"/>
                          </a:rPr>
                        </m:ctrlPr>
                      </m:fPr>
                      <m:num>
                        <m:r>
                          <a:rPr lang="en-GB" b="1" i="1">
                            <a:solidFill>
                              <a:prstClr val="black"/>
                            </a:solidFill>
                            <a:latin typeface="Cambria Math" panose="02040503050406030204" pitchFamily="18" charset="0"/>
                          </a:rPr>
                          <m:t>𝒂</m:t>
                        </m:r>
                        <m:rad>
                          <m:radPr>
                            <m:degHide m:val="on"/>
                            <m:ctrlPr>
                              <a:rPr lang="en-US" b="1" i="1">
                                <a:solidFill>
                                  <a:prstClr val="black"/>
                                </a:solidFill>
                                <a:latin typeface="Cambria Math"/>
                              </a:rPr>
                            </m:ctrlPr>
                          </m:radPr>
                          <m:deg/>
                          <m:e>
                            <m:r>
                              <a:rPr lang="en-GB" b="1" i="1">
                                <a:solidFill>
                                  <a:prstClr val="black"/>
                                </a:solidFill>
                                <a:latin typeface="Cambria Math" panose="02040503050406030204" pitchFamily="18" charset="0"/>
                              </a:rPr>
                              <m:t>𝟐</m:t>
                            </m:r>
                          </m:e>
                        </m:rad>
                      </m:num>
                      <m:den>
                        <m:r>
                          <a:rPr lang="en-GB" b="1" i="1">
                            <a:solidFill>
                              <a:prstClr val="black"/>
                            </a:solidFill>
                            <a:latin typeface="Cambria Math" panose="02040503050406030204" pitchFamily="18" charset="0"/>
                          </a:rPr>
                          <m:t>𝟐</m:t>
                        </m:r>
                      </m:den>
                    </m:f>
                  </m:oMath>
                </a14:m>
                <a:r>
                  <a:rPr lang="en-US"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B.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𝑨𝑩</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𝑨𝑫</m:t>
                            </m:r>
                          </m:e>
                        </m:acc>
                      </m:e>
                    </m:d>
                    <m:r>
                      <a:rPr lang="en-GB" b="1" i="1">
                        <a:solidFill>
                          <a:prstClr val="black"/>
                        </a:solidFill>
                        <a:latin typeface="Cambria Math" panose="02040503050406030204" pitchFamily="18" charset="0"/>
                      </a:rPr>
                      <m:t>=</m:t>
                    </m:r>
                    <m:r>
                      <a:rPr lang="en-GB" b="1" i="1">
                        <a:solidFill>
                          <a:prstClr val="black"/>
                        </a:solidFill>
                        <a:latin typeface="Cambria Math" panose="02040503050406030204" pitchFamily="18" charset="0"/>
                      </a:rPr>
                      <m:t>𝒂</m:t>
                    </m:r>
                  </m:oMath>
                </a14:m>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C.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𝑨𝑩</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𝑨𝑫</m:t>
                            </m:r>
                          </m:e>
                        </m:acc>
                      </m:e>
                    </m:d>
                    <m:r>
                      <a:rPr lang="en-GB" b="1" i="1">
                        <a:solidFill>
                          <a:prstClr val="black"/>
                        </a:solidFill>
                        <a:latin typeface="Cambria Math" panose="02040503050406030204" pitchFamily="18" charset="0"/>
                      </a:rPr>
                      <m:t>=</m:t>
                    </m:r>
                    <m:r>
                      <a:rPr lang="en-GB" b="1" i="1">
                        <a:solidFill>
                          <a:prstClr val="black"/>
                        </a:solidFill>
                        <a:latin typeface="Cambria Math" panose="02040503050406030204" pitchFamily="18" charset="0"/>
                      </a:rPr>
                      <m:t>𝟐</m:t>
                    </m:r>
                    <m:r>
                      <a:rPr lang="en-GB" b="1" i="1">
                        <a:solidFill>
                          <a:prstClr val="black"/>
                        </a:solidFill>
                        <a:latin typeface="Cambria Math" panose="02040503050406030204" pitchFamily="18" charset="0"/>
                      </a:rPr>
                      <m:t>𝒂</m:t>
                    </m:r>
                  </m:oMath>
                </a14:m>
                <a:r>
                  <a:rPr lang="en-US"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D.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𝑨𝑩</m:t>
                            </m:r>
                          </m:e>
                        </m:acc>
                        <m:r>
                          <a:rPr lang="en-GB"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𝑨𝑫</m:t>
                            </m:r>
                          </m:e>
                        </m:acc>
                      </m:e>
                    </m:d>
                    <m:r>
                      <a:rPr lang="en-GB" b="1" i="1">
                        <a:solidFill>
                          <a:prstClr val="black"/>
                        </a:solidFill>
                        <a:latin typeface="Cambria Math" panose="02040503050406030204" pitchFamily="18" charset="0"/>
                      </a:rPr>
                      <m:t>=</m:t>
                    </m:r>
                    <m:r>
                      <a:rPr lang="en-GB" b="1" i="1">
                        <a:solidFill>
                          <a:prstClr val="black"/>
                        </a:solidFill>
                        <a:latin typeface="Cambria Math" panose="02040503050406030204" pitchFamily="18" charset="0"/>
                      </a:rPr>
                      <m:t>𝒂</m:t>
                    </m:r>
                    <m:rad>
                      <m:radPr>
                        <m:degHide m:val="on"/>
                        <m:ctrlPr>
                          <a:rPr lang="en-US" b="1" i="1">
                            <a:solidFill>
                              <a:prstClr val="black"/>
                            </a:solidFill>
                            <a:latin typeface="Cambria Math"/>
                          </a:rPr>
                        </m:ctrlPr>
                      </m:radPr>
                      <m:deg/>
                      <m:e>
                        <m:r>
                          <a:rPr lang="en-GB" b="1" i="1">
                            <a:solidFill>
                              <a:prstClr val="black"/>
                            </a:solidFill>
                            <a:latin typeface="Cambria Math" panose="02040503050406030204" pitchFamily="18" charset="0"/>
                          </a:rPr>
                          <m:t>𝟐</m:t>
                        </m:r>
                      </m:e>
                    </m:rad>
                  </m:oMath>
                </a14:m>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endParaRPr lang="en-US" sz="4600" b="1" dirty="0">
                  <a:solidFill>
                    <a:srgbClr val="FF0000"/>
                  </a:solidFill>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200" y="1981200"/>
                <a:ext cx="11353800" cy="11411749"/>
              </a:xfrm>
              <a:prstGeom prst="rect">
                <a:avLst/>
              </a:prstGeom>
              <a:blipFill rotWithShape="1">
                <a:blip r:embed="rId3"/>
                <a:stretch>
                  <a:fillRect l="-2414" t="-176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Lời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giải</a:t>
                </a:r>
                <a:endParaRPr lang="en-US" b="1" dirty="0">
                  <a:solidFill>
                    <a:srgbClr val="FF0000"/>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r>
                  <a:rPr lang="fr-FR" b="1" dirty="0">
                    <a:solidFill>
                      <a:prstClr val="black"/>
                    </a:solidFill>
                    <a:latin typeface="Times New Roman" pitchFamily="18" charset="0"/>
                    <a:cs typeface="Times New Roman" pitchFamily="18" charset="0"/>
                  </a:rPr>
                  <a:t>Ta </a:t>
                </a:r>
                <a:r>
                  <a:rPr lang="fr-FR" b="1" dirty="0" err="1">
                    <a:solidFill>
                      <a:prstClr val="black"/>
                    </a:solidFill>
                    <a:latin typeface="Times New Roman" pitchFamily="18" charset="0"/>
                    <a:cs typeface="Times New Roman" pitchFamily="18" charset="0"/>
                  </a:rPr>
                  <a:t>có</a:t>
                </a:r>
                <a:r>
                  <a:rPr lang="fr-FR"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oMath>
                </a14:m>
                <a:r>
                  <a:rPr lang="fr-FR"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r>
                  <a:rPr lang="fr-FR" b="1" dirty="0" err="1">
                    <a:solidFill>
                      <a:prstClr val="black"/>
                    </a:solidFill>
                    <a:latin typeface="Times New Roman" pitchFamily="18" charset="0"/>
                    <a:cs typeface="Times New Roman" pitchFamily="18" charset="0"/>
                  </a:rPr>
                  <a:t>Suy</a:t>
                </a:r>
                <a:r>
                  <a:rPr lang="fr-FR" b="1" dirty="0">
                    <a:solidFill>
                      <a:prstClr val="black"/>
                    </a:solidFill>
                    <a:latin typeface="Times New Roman" pitchFamily="18" charset="0"/>
                    <a:cs typeface="Times New Roman" pitchFamily="18" charset="0"/>
                  </a:rPr>
                  <a:t> ra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𝑨𝑫</m:t>
                            </m:r>
                          </m:e>
                        </m:acc>
                      </m:e>
                    </m:d>
                    <m:r>
                      <a:rPr lang="en-US" b="1" i="1">
                        <a:solidFill>
                          <a:prstClr val="black"/>
                        </a:solidFill>
                        <a:latin typeface="Cambria Math" panose="02040503050406030204" pitchFamily="18" charset="0"/>
                      </a:rPr>
                      <m:t>=</m:t>
                    </m:r>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e>
                    </m:d>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𝑨𝑪</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𝒂</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𝟐</m:t>
                        </m:r>
                      </m:e>
                    </m:rad>
                    <m:r>
                      <a:rPr lang="en-US" b="1" i="1">
                        <a:solidFill>
                          <a:prstClr val="black"/>
                        </a:solidFill>
                        <a:latin typeface="Cambria Math" panose="02040503050406030204" pitchFamily="18" charset="0"/>
                      </a:rPr>
                      <m:t>.</m:t>
                    </m:r>
                  </m:oMath>
                </a14:m>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rotWithShape="1">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 xmlns:a16="http://schemas.microsoft.com/office/drawing/2014/main" id="{A785E262-58B7-4194-8F57-B27C3D33B262}"/>
              </a:ext>
            </a:extLst>
          </p:cNvPr>
          <p:cNvSpPr/>
          <p:nvPr/>
        </p:nvSpPr>
        <p:spPr>
          <a:xfrm>
            <a:off x="609601" y="8686800"/>
            <a:ext cx="838199" cy="7620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a:extLst>
              <a:ext uri="{FF2B5EF4-FFF2-40B4-BE49-F238E27FC236}">
                <a16:creationId xmlns="" xmlns:a16="http://schemas.microsoft.com/office/drawing/2014/main" id="{03F9095E-C899-42D2-8D6E-F6E1985A2DE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49400" y="2514600"/>
            <a:ext cx="4191000" cy="4343400"/>
          </a:xfrm>
          <a:prstGeom prst="rect">
            <a:avLst/>
          </a:prstGeom>
          <a:noFill/>
          <a:ln>
            <a:noFill/>
          </a:ln>
        </p:spPr>
      </p:pic>
      <p:grpSp>
        <p:nvGrpSpPr>
          <p:cNvPr id="9" name="Group 8">
            <a:extLst>
              <a:ext uri="{FF2B5EF4-FFF2-40B4-BE49-F238E27FC236}">
                <a16:creationId xmlns="" xmlns:a16="http://schemas.microsoft.com/office/drawing/2014/main" id="{439786C1-301C-402F-B908-633A570E2C52}"/>
              </a:ext>
            </a:extLst>
          </p:cNvPr>
          <p:cNvGrpSpPr/>
          <p:nvPr/>
        </p:nvGrpSpPr>
        <p:grpSpPr>
          <a:xfrm>
            <a:off x="4953000" y="457200"/>
            <a:ext cx="16791416" cy="1309627"/>
            <a:chOff x="7007312" y="3313402"/>
            <a:chExt cx="16791416" cy="1309627"/>
          </a:xfrm>
        </p:grpSpPr>
        <p:grpSp>
          <p:nvGrpSpPr>
            <p:cNvPr id="10" name="Group 9">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2" name="Picture 11">
                <a:extLst>
                  <a:ext uri="{FF2B5EF4-FFF2-40B4-BE49-F238E27FC236}">
                    <a16:creationId xmlns="" xmlns:a16="http://schemas.microsoft.com/office/drawing/2014/main" id="{E248C2BE-8566-4C92-B9DC-0F7EBDD761BF}"/>
                  </a:ext>
                </a:extLst>
              </p:cNvPr>
              <p:cNvPicPr>
                <a:picLocks noChangeAspect="1"/>
              </p:cNvPicPr>
              <p:nvPr/>
            </p:nvPicPr>
            <p:blipFill>
              <a:blip r:embed="rId6"/>
              <a:stretch>
                <a:fillRect/>
              </a:stretch>
            </p:blipFill>
            <p:spPr>
              <a:xfrm>
                <a:off x="-84747" y="97578"/>
                <a:ext cx="6395438" cy="824094"/>
              </a:xfrm>
              <a:prstGeom prst="rect">
                <a:avLst/>
              </a:prstGeom>
            </p:spPr>
          </p:pic>
          <p:sp>
            <p:nvSpPr>
              <p:cNvPr id="13"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 xmlns:a16="http://schemas.microsoft.com/office/drawing/2014/main" id="{593D231A-4F31-4CD1-BF95-3B25C6FBCE4B}"/>
                </a:ext>
              </a:extLst>
            </p:cNvPr>
            <p:cNvPicPr>
              <a:picLocks noChangeAspect="1"/>
            </p:cNvPicPr>
            <p:nvPr/>
          </p:nvPicPr>
          <p:blipFill>
            <a:blip r:embed="rId7"/>
            <a:stretch>
              <a:fillRect/>
            </a:stretch>
          </p:blipFill>
          <p:spPr>
            <a:xfrm>
              <a:off x="15925800" y="3313402"/>
              <a:ext cx="7872928" cy="1222516"/>
            </a:xfrm>
            <a:prstGeom prst="rect">
              <a:avLst/>
            </a:prstGeom>
          </p:spPr>
        </p:pic>
      </p:grpSp>
      <p:sp>
        <p:nvSpPr>
          <p:cNvPr id="14" name="TextBox 13">
            <a:extLst>
              <a:ext uri="{FF2B5EF4-FFF2-40B4-BE49-F238E27FC236}">
                <a16:creationId xmlns="" xmlns:a16="http://schemas.microsoft.com/office/drawing/2014/main" id="{EB80CDAB-FCA9-4E95-8F6A-72A9575E1286}"/>
              </a:ext>
            </a:extLst>
          </p:cNvPr>
          <p:cNvSpPr txBox="1"/>
          <p:nvPr/>
        </p:nvSpPr>
        <p:spPr>
          <a:xfrm>
            <a:off x="7528419" y="609600"/>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17531358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up)">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animEffect transition="in" filter="wipe(up)">
                                      <p:cBhvr>
                                        <p:cTn id="57" dur="500"/>
                                        <p:tgtEl>
                                          <p:spTgt spid="7">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7" end="7"/>
                                            </p:txEl>
                                          </p:spTgt>
                                        </p:tgtEl>
                                        <p:attrNameLst>
                                          <p:attrName>style.visibility</p:attrName>
                                        </p:attrNameLst>
                                      </p:cBhvr>
                                      <p:to>
                                        <p:strVal val="visible"/>
                                      </p:to>
                                    </p:set>
                                    <p:animEffect transition="in" filter="wipe(up)">
                                      <p:cBhvr>
                                        <p:cTn id="62" dur="500"/>
                                        <p:tgtEl>
                                          <p:spTgt spid="7">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38200" y="1981200"/>
                <a:ext cx="11353800"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Bài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tập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trắc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nghiệm</a:t>
                </a:r>
                <a:r>
                  <a:rPr lang="en-US" b="1" dirty="0">
                    <a:solidFill>
                      <a:srgbClr val="FF0000"/>
                    </a:solidFill>
                    <a:latin typeface="Times New Roman" pitchFamily="18" charset="0"/>
                    <a:cs typeface="Times New Roman" pitchFamily="18" charset="0"/>
                  </a:rPr>
                  <a:t>:</a:t>
                </a:r>
              </a:p>
              <a:p>
                <a:pPr marL="0" indent="0">
                  <a:buFont typeface="Arial" panose="020B0604020202020204" pitchFamily="34" charset="0"/>
                  <a:buNone/>
                </a:pPr>
                <a:r>
                  <a:rPr lang="fr-FR" b="1" dirty="0" err="1">
                    <a:solidFill>
                      <a:prstClr val="black"/>
                    </a:solidFill>
                    <a:latin typeface="Times New Roman" pitchFamily="18" charset="0"/>
                    <a:cs typeface="Times New Roman" pitchFamily="18" charset="0"/>
                  </a:rPr>
                  <a:t>Câu</a:t>
                </a:r>
                <a:r>
                  <a:rPr lang="fr-FR" b="1" dirty="0">
                    <a:solidFill>
                      <a:prstClr val="black"/>
                    </a:solidFill>
                    <a:latin typeface="Times New Roman" pitchFamily="18" charset="0"/>
                    <a:cs typeface="Times New Roman" pitchFamily="18" charset="0"/>
                  </a:rPr>
                  <a:t> 7.   Cho </a:t>
                </a:r>
                <a:r>
                  <a:rPr lang="fr-FR" b="1" dirty="0" err="1">
                    <a:solidFill>
                      <a:prstClr val="black"/>
                    </a:solidFill>
                    <a:latin typeface="Times New Roman" pitchFamily="18" charset="0"/>
                    <a:cs typeface="Times New Roman" pitchFamily="18" charset="0"/>
                  </a:rPr>
                  <a:t>tam</a:t>
                </a:r>
                <a:r>
                  <a:rPr lang="fr-FR" b="1" dirty="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giác</a:t>
                </a:r>
                <a:r>
                  <a:rPr lang="fr-FR"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𝑨𝑩𝑪</m:t>
                    </m:r>
                  </m:oMath>
                </a14:m>
                <a:r>
                  <a:rPr lang="en-US" b="1" i="1" dirty="0">
                    <a:solidFill>
                      <a:prstClr val="black"/>
                    </a:solidFill>
                    <a:latin typeface="Times New Roman" pitchFamily="18" charset="0"/>
                    <a:cs typeface="Times New Roman" pitchFamily="18" charset="0"/>
                  </a:rPr>
                  <a:t> </a:t>
                </a:r>
                <a:r>
                  <a:rPr lang="fr-FR" b="1" i="1" dirty="0">
                    <a:solidFill>
                      <a:prstClr val="black"/>
                    </a:solidFill>
                    <a:latin typeface="Times New Roman" pitchFamily="18" charset="0"/>
                    <a:cs typeface="Times New Roman" pitchFamily="18" charset="0"/>
                  </a:rPr>
                  <a:t>.</a:t>
                </a:r>
                <a:r>
                  <a:rPr lang="fr-FR" b="1" dirty="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Gọi</a:t>
                </a:r>
                <a:r>
                  <a:rPr lang="fr-FR"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𝑴</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𝑵</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𝑷</m:t>
                    </m:r>
                  </m:oMath>
                </a14:m>
                <a:r>
                  <a:rPr lang="en-US" b="1" dirty="0">
                    <a:solidFill>
                      <a:prstClr val="black"/>
                    </a:solidFill>
                    <a:latin typeface="Times New Roman" pitchFamily="18" charset="0"/>
                    <a:cs typeface="Times New Roman" pitchFamily="18" charset="0"/>
                  </a:rPr>
                  <a:t> </a:t>
                </a:r>
                <a:r>
                  <a:rPr lang="en-US" b="1" i="1" dirty="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lần</a:t>
                </a:r>
                <a:r>
                  <a:rPr lang="fr-FR" b="1" dirty="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lượt</a:t>
                </a:r>
                <a:r>
                  <a:rPr lang="fr-FR" b="1" dirty="0">
                    <a:solidFill>
                      <a:prstClr val="black"/>
                    </a:solidFill>
                    <a:latin typeface="Times New Roman" pitchFamily="18" charset="0"/>
                    <a:cs typeface="Times New Roman" pitchFamily="18" charset="0"/>
                  </a:rPr>
                  <a:t> là </a:t>
                </a:r>
                <a:r>
                  <a:rPr lang="fr-FR" b="1" dirty="0" err="1">
                    <a:solidFill>
                      <a:prstClr val="black"/>
                    </a:solidFill>
                    <a:latin typeface="Times New Roman" pitchFamily="18" charset="0"/>
                    <a:cs typeface="Times New Roman" pitchFamily="18" charset="0"/>
                  </a:rPr>
                  <a:t>trung</a:t>
                </a:r>
                <a:r>
                  <a:rPr lang="fr-FR" b="1" dirty="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điểm</a:t>
                </a:r>
                <a:r>
                  <a:rPr lang="fr-FR" b="1" dirty="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của</a:t>
                </a:r>
                <a:r>
                  <a:rPr lang="fr-FR" b="1" dirty="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các</a:t>
                </a:r>
                <a:r>
                  <a:rPr lang="fr-FR" b="1" dirty="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cạnh</a:t>
                </a:r>
                <a:r>
                  <a:rPr lang="fr-FR"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𝑨𝑩</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𝑨𝑪</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𝑩𝑪</m:t>
                    </m:r>
                  </m:oMath>
                </a14:m>
                <a:r>
                  <a:rPr lang="fr-FR" b="1" i="1" dirty="0">
                    <a:solidFill>
                      <a:prstClr val="black"/>
                    </a:solidFill>
                    <a:latin typeface="Times New Roman" pitchFamily="18" charset="0"/>
                    <a:cs typeface="Times New Roman" pitchFamily="18" charset="0"/>
                  </a:rPr>
                  <a:t>.</a:t>
                </a:r>
                <a:r>
                  <a:rPr lang="fr-FR" b="1" dirty="0">
                    <a:solidFill>
                      <a:prstClr val="black"/>
                    </a:solidFill>
                    <a:latin typeface="Times New Roman" pitchFamily="18" charset="0"/>
                    <a:cs typeface="Times New Roman" pitchFamily="18" charset="0"/>
                  </a:rPr>
                  <a:t> Khi </a:t>
                </a:r>
                <a:r>
                  <a:rPr lang="fr-FR" b="1" dirty="0" err="1">
                    <a:solidFill>
                      <a:prstClr val="black"/>
                    </a:solidFill>
                    <a:latin typeface="Times New Roman" pitchFamily="18" charset="0"/>
                    <a:cs typeface="Times New Roman" pitchFamily="18" charset="0"/>
                  </a:rPr>
                  <a:t>đó</a:t>
                </a:r>
                <a:r>
                  <a:rPr lang="fr-FR"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𝑴𝑷</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𝑵𝑷</m:t>
                        </m:r>
                      </m:e>
                    </m:acc>
                  </m:oMath>
                </a14:m>
                <a:r>
                  <a:rPr lang="fr-FR" b="1" dirty="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bằng</a:t>
                </a:r>
                <a:r>
                  <a:rPr lang="fr-FR" b="1" dirty="0">
                    <a:solidFill>
                      <a:prstClr val="black"/>
                    </a:solidFill>
                    <a:latin typeface="Times New Roman" pitchFamily="18" charset="0"/>
                    <a:cs typeface="Times New Roman" pitchFamily="18" charset="0"/>
                  </a:rPr>
                  <a:t> </a:t>
                </a:r>
                <a:r>
                  <a:rPr lang="fr-FR" b="1" dirty="0" err="1" smtClean="0">
                    <a:solidFill>
                      <a:prstClr val="black"/>
                    </a:solidFill>
                    <a:latin typeface="Times New Roman" pitchFamily="18" charset="0"/>
                    <a:cs typeface="Times New Roman" pitchFamily="18" charset="0"/>
                  </a:rPr>
                  <a:t>vectơ</a:t>
                </a:r>
                <a:r>
                  <a:rPr lang="fr-FR" b="1" dirty="0" smtClean="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nào</a:t>
                </a:r>
                <a:r>
                  <a:rPr lang="fr-FR" b="1" dirty="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trong</a:t>
                </a:r>
                <a:r>
                  <a:rPr lang="fr-FR" b="1" dirty="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các</a:t>
                </a:r>
                <a:r>
                  <a:rPr lang="fr-FR" b="1" dirty="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vectơ</a:t>
                </a:r>
                <a:r>
                  <a:rPr lang="fr-FR" b="1" dirty="0">
                    <a:solidFill>
                      <a:prstClr val="black"/>
                    </a:solidFill>
                    <a:latin typeface="Times New Roman" pitchFamily="18" charset="0"/>
                    <a:cs typeface="Times New Roman" pitchFamily="18" charset="0"/>
                  </a:rPr>
                  <a:t> </a:t>
                </a:r>
                <a:r>
                  <a:rPr lang="fr-FR" b="1" dirty="0" err="1">
                    <a:solidFill>
                      <a:prstClr val="black"/>
                    </a:solidFill>
                    <a:latin typeface="Times New Roman" pitchFamily="18" charset="0"/>
                    <a:cs typeface="Times New Roman" pitchFamily="18" charset="0"/>
                  </a:rPr>
                  <a:t>sau</a:t>
                </a:r>
                <a:r>
                  <a:rPr lang="fr-FR" b="1" dirty="0">
                    <a:solidFill>
                      <a:prstClr val="black"/>
                    </a:solidFill>
                    <a:latin typeface="Times New Roman" pitchFamily="18" charset="0"/>
                    <a:cs typeface="Times New Roman" pitchFamily="18" charset="0"/>
                  </a:rPr>
                  <a:t>?</a:t>
                </a: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r>
                  <a:rPr lang="fr-FR" b="1" dirty="0">
                    <a:solidFill>
                      <a:prstClr val="black"/>
                    </a:solidFill>
                    <a:latin typeface="Times New Roman" pitchFamily="18" charset="0"/>
                    <a:cs typeface="Times New Roman" pitchFamily="18" charset="0"/>
                  </a:rPr>
                  <a:t>A.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𝑨𝑴</m:t>
                        </m:r>
                      </m:e>
                    </m:acc>
                  </m:oMath>
                </a14:m>
                <a:r>
                  <a:rPr lang="en-US" b="1" dirty="0">
                    <a:solidFill>
                      <a:prstClr val="black"/>
                    </a:solidFill>
                    <a:latin typeface="Times New Roman" pitchFamily="18" charset="0"/>
                    <a:cs typeface="Times New Roman" pitchFamily="18" charset="0"/>
                  </a:rPr>
                  <a:t>.		B.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𝑷𝑩</m:t>
                        </m:r>
                      </m:e>
                    </m:acc>
                  </m:oMath>
                </a14:m>
                <a:r>
                  <a:rPr lang="en-US"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C.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𝑨𝑷</m:t>
                        </m:r>
                      </m:e>
                    </m:acc>
                  </m:oMath>
                </a14:m>
                <a:r>
                  <a:rPr lang="en-US" b="1" dirty="0">
                    <a:solidFill>
                      <a:prstClr val="black"/>
                    </a:solidFill>
                    <a:latin typeface="Times New Roman" pitchFamily="18" charset="0"/>
                    <a:cs typeface="Times New Roman" pitchFamily="18" charset="0"/>
                  </a:rPr>
                  <a:t>.		</a:t>
                </a:r>
                <a:r>
                  <a:rPr lang="en-US" b="1" dirty="0" smtClean="0">
                    <a:solidFill>
                      <a:prstClr val="black"/>
                    </a:solidFill>
                    <a:latin typeface="Times New Roman" pitchFamily="18" charset="0"/>
                    <a:cs typeface="Times New Roman" pitchFamily="18" charset="0"/>
                  </a:rPr>
                  <a:t>            D</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𝑴𝑵</m:t>
                        </m:r>
                      </m:e>
                    </m:acc>
                  </m:oMath>
                </a14:m>
                <a:r>
                  <a:rPr lang="en-US" b="1" dirty="0">
                    <a:solidFill>
                      <a:prstClr val="black"/>
                    </a:solidFill>
                    <a:latin typeface="Times New Roman" pitchFamily="18" charset="0"/>
                    <a:cs typeface="Times New Roman" pitchFamily="18" charset="0"/>
                  </a:rPr>
                  <a:t>. </a:t>
                </a:r>
                <a:r>
                  <a:rPr lang="fr-FR" b="1" dirty="0">
                    <a:solidFill>
                      <a:prstClr val="black"/>
                    </a:solidFill>
                    <a:latin typeface="Times New Roman" pitchFamily="18" charset="0"/>
                    <a:cs typeface="Times New Roman" pitchFamily="18" charset="0"/>
                  </a:rPr>
                  <a:t>    </a:t>
                </a: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sz="4600" b="1" dirty="0">
                  <a:solidFill>
                    <a:srgbClr val="FF0000"/>
                  </a:solidFill>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200" y="1981200"/>
                <a:ext cx="11353800" cy="11411749"/>
              </a:xfrm>
              <a:prstGeom prst="rect">
                <a:avLst/>
              </a:prstGeom>
              <a:blipFill rotWithShape="1">
                <a:blip r:embed="rId3"/>
                <a:stretch>
                  <a:fillRect l="-2414" t="-176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Lời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giải</a:t>
                </a:r>
                <a:endParaRPr lang="en-US" b="1" dirty="0">
                  <a:solidFill>
                    <a:srgbClr val="FF0000"/>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Ta </a:t>
                </a:r>
                <a:r>
                  <a:rPr lang="en-US" b="1" dirty="0" err="1">
                    <a:solidFill>
                      <a:prstClr val="black"/>
                    </a:solidFill>
                    <a:latin typeface="Times New Roman" pitchFamily="18" charset="0"/>
                    <a:cs typeface="Times New Roman" pitchFamily="18" charset="0"/>
                  </a:rPr>
                  <a:t>có</a:t>
                </a: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𝑴𝑷</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𝑵𝑷</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𝑨𝑵</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𝑵𝑷</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𝑨𝑷</m:t>
                          </m:r>
                        </m:e>
                      </m:acc>
                      <m:r>
                        <a:rPr lang="en-US" b="1" i="1">
                          <a:solidFill>
                            <a:prstClr val="black"/>
                          </a:solidFill>
                          <a:latin typeface="Cambria Math" panose="02040503050406030204" pitchFamily="18" charset="0"/>
                        </a:rPr>
                        <m:t>.</m:t>
                      </m:r>
                    </m:oMath>
                  </m:oMathPara>
                </a14:m>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endParaRP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rotWithShape="1">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 xmlns:a16="http://schemas.microsoft.com/office/drawing/2014/main" id="{A785E262-58B7-4194-8F57-B27C3D33B262}"/>
              </a:ext>
            </a:extLst>
          </p:cNvPr>
          <p:cNvSpPr/>
          <p:nvPr/>
        </p:nvSpPr>
        <p:spPr>
          <a:xfrm>
            <a:off x="838200" y="6934200"/>
            <a:ext cx="609600" cy="6096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a:extLst>
              <a:ext uri="{FF2B5EF4-FFF2-40B4-BE49-F238E27FC236}">
                <a16:creationId xmlns="" xmlns:a16="http://schemas.microsoft.com/office/drawing/2014/main" id="{BEACFACB-B64F-4643-9B9E-8D6F01B2D3B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63800" y="1995055"/>
            <a:ext cx="5105400" cy="3567545"/>
          </a:xfrm>
          <a:prstGeom prst="rect">
            <a:avLst/>
          </a:prstGeom>
          <a:noFill/>
          <a:ln>
            <a:noFill/>
          </a:ln>
        </p:spPr>
      </p:pic>
      <p:grpSp>
        <p:nvGrpSpPr>
          <p:cNvPr id="9" name="Group 8">
            <a:extLst>
              <a:ext uri="{FF2B5EF4-FFF2-40B4-BE49-F238E27FC236}">
                <a16:creationId xmlns="" xmlns:a16="http://schemas.microsoft.com/office/drawing/2014/main" id="{439786C1-301C-402F-B908-633A570E2C52}"/>
              </a:ext>
            </a:extLst>
          </p:cNvPr>
          <p:cNvGrpSpPr/>
          <p:nvPr/>
        </p:nvGrpSpPr>
        <p:grpSpPr>
          <a:xfrm>
            <a:off x="4876800" y="457200"/>
            <a:ext cx="16791416" cy="1309627"/>
            <a:chOff x="7007312" y="3313402"/>
            <a:chExt cx="16791416" cy="1309627"/>
          </a:xfrm>
        </p:grpSpPr>
        <p:grpSp>
          <p:nvGrpSpPr>
            <p:cNvPr id="10" name="Group 9">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2" name="Picture 11">
                <a:extLst>
                  <a:ext uri="{FF2B5EF4-FFF2-40B4-BE49-F238E27FC236}">
                    <a16:creationId xmlns="" xmlns:a16="http://schemas.microsoft.com/office/drawing/2014/main" id="{E248C2BE-8566-4C92-B9DC-0F7EBDD761BF}"/>
                  </a:ext>
                </a:extLst>
              </p:cNvPr>
              <p:cNvPicPr>
                <a:picLocks noChangeAspect="1"/>
              </p:cNvPicPr>
              <p:nvPr/>
            </p:nvPicPr>
            <p:blipFill>
              <a:blip r:embed="rId6"/>
              <a:stretch>
                <a:fillRect/>
              </a:stretch>
            </p:blipFill>
            <p:spPr>
              <a:xfrm>
                <a:off x="-84747" y="97578"/>
                <a:ext cx="6395438" cy="824094"/>
              </a:xfrm>
              <a:prstGeom prst="rect">
                <a:avLst/>
              </a:prstGeom>
            </p:spPr>
          </p:pic>
          <p:sp>
            <p:nvSpPr>
              <p:cNvPr id="13"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 xmlns:a16="http://schemas.microsoft.com/office/drawing/2014/main" id="{593D231A-4F31-4CD1-BF95-3B25C6FBCE4B}"/>
                </a:ext>
              </a:extLst>
            </p:cNvPr>
            <p:cNvPicPr>
              <a:picLocks noChangeAspect="1"/>
            </p:cNvPicPr>
            <p:nvPr/>
          </p:nvPicPr>
          <p:blipFill>
            <a:blip r:embed="rId7"/>
            <a:stretch>
              <a:fillRect/>
            </a:stretch>
          </p:blipFill>
          <p:spPr>
            <a:xfrm>
              <a:off x="15925800" y="3313402"/>
              <a:ext cx="7872928" cy="1222516"/>
            </a:xfrm>
            <a:prstGeom prst="rect">
              <a:avLst/>
            </a:prstGeom>
          </p:spPr>
        </p:pic>
      </p:grpSp>
      <p:sp>
        <p:nvSpPr>
          <p:cNvPr id="14" name="TextBox 13">
            <a:extLst>
              <a:ext uri="{FF2B5EF4-FFF2-40B4-BE49-F238E27FC236}">
                <a16:creationId xmlns="" xmlns:a16="http://schemas.microsoft.com/office/drawing/2014/main" id="{EB80CDAB-FCA9-4E95-8F6A-72A9575E1286}"/>
              </a:ext>
            </a:extLst>
          </p:cNvPr>
          <p:cNvSpPr txBox="1"/>
          <p:nvPr/>
        </p:nvSpPr>
        <p:spPr>
          <a:xfrm>
            <a:off x="7376019" y="609600"/>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2684301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up)">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wipe(up)">
                                      <p:cBhvr>
                                        <p:cTn id="52" dur="500"/>
                                        <p:tgtEl>
                                          <p:spTgt spid="7">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38200" y="1981200"/>
                <a:ext cx="11353800"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rgbClr val="FF0000"/>
                    </a:solidFill>
                    <a:latin typeface="Times New Roman" pitchFamily="18" charset="0"/>
                    <a:cs typeface="Times New Roman" pitchFamily="18" charset="0"/>
                  </a:rPr>
                  <a:t>Bài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tập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trắc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nghiệm</a:t>
                </a:r>
                <a:r>
                  <a:rPr lang="en-US" b="1" dirty="0">
                    <a:solidFill>
                      <a:srgbClr val="FF0000"/>
                    </a:solidFill>
                    <a:latin typeface="Times New Roman" pitchFamily="18" charset="0"/>
                    <a:cs typeface="Times New Roman" pitchFamily="18" charset="0"/>
                  </a:rPr>
                  <a:t>:</a:t>
                </a:r>
              </a:p>
              <a:p>
                <a:pPr marL="0" indent="0">
                  <a:buFont typeface="Arial" panose="020B0604020202020204" pitchFamily="34" charset="0"/>
                  <a:buNone/>
                </a:pPr>
                <a:r>
                  <a:rPr lang="en-US" b="1" dirty="0" err="1">
                    <a:solidFill>
                      <a:prstClr val="black"/>
                    </a:solidFill>
                    <a:latin typeface="Times New Roman" pitchFamily="18" charset="0"/>
                    <a:cs typeface="Times New Roman" pitchFamily="18" charset="0"/>
                  </a:rPr>
                  <a:t>Câu</a:t>
                </a:r>
                <a:r>
                  <a:rPr lang="en-US" b="1" dirty="0">
                    <a:solidFill>
                      <a:prstClr val="black"/>
                    </a:solidFill>
                    <a:latin typeface="Times New Roman" pitchFamily="18" charset="0"/>
                    <a:cs typeface="Times New Roman" pitchFamily="18" charset="0"/>
                  </a:rPr>
                  <a:t> 8.  Cho </a:t>
                </a:r>
                <a:r>
                  <a:rPr lang="en-US" b="1" dirty="0" err="1">
                    <a:solidFill>
                      <a:prstClr val="black"/>
                    </a:solidFill>
                    <a:latin typeface="Times New Roman" pitchFamily="18" charset="0"/>
                    <a:cs typeface="Times New Roman" pitchFamily="18" charset="0"/>
                  </a:rPr>
                  <a:t>ba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điểm</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𝑩</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𝑪</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thuộc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đường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tròn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tâm</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𝑶</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thỏa</a:t>
                </a:r>
                <a:r>
                  <a:rPr lang="en-US" b="1" dirty="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mãn</a:t>
                </a:r>
                <a:endParaRPr lang="en-US" b="1" dirty="0" smtClean="0">
                  <a:solidFill>
                    <a:prstClr val="black"/>
                  </a:solidFill>
                  <a:latin typeface="Times New Roman" pitchFamily="18" charset="0"/>
                  <a:cs typeface="Times New Roman" pitchFamily="18" charset="0"/>
                </a:endParaRPr>
              </a:p>
              <a:p>
                <a:pPr marL="0" indent="0">
                  <a:buFont typeface="Arial" panose="020B0604020202020204" pitchFamily="34" charset="0"/>
                  <a:buNone/>
                </a:pPr>
                <a:r>
                  <a:rPr lang="en-US" b="1" dirty="0" smtClean="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r>
                      <a:rPr lang="en-US" b="1" i="1">
                        <a:solidFill>
                          <a:prstClr val="black"/>
                        </a:solidFill>
                        <a:latin typeface="Cambria Math" panose="02040503050406030204" pitchFamily="18" charset="0"/>
                      </a:rPr>
                      <m:t>.</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Tính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góc</a:t>
                </a:r>
                <a14:m>
                  <m:oMath xmlns:m="http://schemas.openxmlformats.org/officeDocument/2006/math">
                    <m:acc>
                      <m:accPr>
                        <m:chr m:val="̂"/>
                        <m:ctrlPr>
                          <a:rPr lang="en-US" b="1" i="1">
                            <a:solidFill>
                              <a:prstClr val="black"/>
                            </a:solidFill>
                            <a:latin typeface="Cambria Math"/>
                          </a:rPr>
                        </m:ctrlPr>
                      </m:accPr>
                      <m:e>
                        <m:r>
                          <a:rPr lang="en-US" b="1" i="1" smtClean="0">
                            <a:solidFill>
                              <a:prstClr val="black"/>
                            </a:solidFill>
                            <a:latin typeface="Cambria Math"/>
                          </a:rPr>
                          <m:t> </m:t>
                        </m:r>
                        <m:r>
                          <a:rPr lang="en-US" b="1" i="1">
                            <a:solidFill>
                              <a:prstClr val="black"/>
                            </a:solidFill>
                            <a:latin typeface="Cambria Math" panose="02040503050406030204" pitchFamily="18" charset="0"/>
                          </a:rPr>
                          <m:t>𝑨𝑶𝑩</m:t>
                        </m:r>
                      </m:e>
                    </m:acc>
                    <m:r>
                      <a:rPr lang="en-US" b="1" i="1">
                        <a:solidFill>
                          <a:prstClr val="black"/>
                        </a:solidFill>
                        <a:latin typeface="Cambria Math" panose="02040503050406030204" pitchFamily="18" charset="0"/>
                      </a:rPr>
                      <m:t>.</m:t>
                    </m:r>
                  </m:oMath>
                </a14:m>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A.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𝑨𝑶𝑩</m:t>
                        </m:r>
                      </m:e>
                    </m:acc>
                    <m:r>
                      <a:rPr lang="en-GB" b="1" i="1">
                        <a:solidFill>
                          <a:prstClr val="black"/>
                        </a:solidFill>
                        <a:latin typeface="Cambria Math" panose="02040503050406030204" pitchFamily="18" charset="0"/>
                      </a:rPr>
                      <m:t>=</m:t>
                    </m:r>
                    <m:r>
                      <a:rPr lang="en-GB" b="1" i="1">
                        <a:solidFill>
                          <a:prstClr val="black"/>
                        </a:solidFill>
                        <a:latin typeface="Cambria Math" panose="02040503050406030204" pitchFamily="18" charset="0"/>
                      </a:rPr>
                      <m:t>𝟏𝟐</m:t>
                    </m:r>
                    <m:sSup>
                      <m:sSupPr>
                        <m:ctrlPr>
                          <a:rPr lang="en-US" b="1" i="1">
                            <a:solidFill>
                              <a:prstClr val="black"/>
                            </a:solidFill>
                            <a:latin typeface="Cambria Math"/>
                          </a:rPr>
                        </m:ctrlPr>
                      </m:sSupPr>
                      <m:e>
                        <m:r>
                          <a:rPr lang="en-GB" b="1" i="1">
                            <a:solidFill>
                              <a:prstClr val="black"/>
                            </a:solidFill>
                            <a:latin typeface="Cambria Math" panose="02040503050406030204" pitchFamily="18" charset="0"/>
                          </a:rPr>
                          <m:t>𝟎</m:t>
                        </m:r>
                      </m:e>
                      <m:sup>
                        <m:r>
                          <a:rPr lang="en-GB" b="1" i="1">
                            <a:solidFill>
                              <a:prstClr val="black"/>
                            </a:solidFill>
                            <a:latin typeface="Cambria Math" panose="02040503050406030204" pitchFamily="18" charset="0"/>
                          </a:rPr>
                          <m:t>𝟎</m:t>
                        </m:r>
                      </m:sup>
                    </m:sSup>
                  </m:oMath>
                </a14:m>
                <a:r>
                  <a:rPr lang="en-US" b="1" dirty="0">
                    <a:solidFill>
                      <a:prstClr val="black"/>
                    </a:solidFill>
                    <a:latin typeface="Times New Roman" pitchFamily="18" charset="0"/>
                    <a:cs typeface="Times New Roman" pitchFamily="18" charset="0"/>
                  </a:rPr>
                  <a:t>.	B.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𝑨𝑶𝑩</m:t>
                        </m:r>
                      </m:e>
                    </m:acc>
                    <m:r>
                      <a:rPr lang="en-GB" b="1" i="1">
                        <a:solidFill>
                          <a:prstClr val="black"/>
                        </a:solidFill>
                        <a:latin typeface="Cambria Math" panose="02040503050406030204" pitchFamily="18" charset="0"/>
                      </a:rPr>
                      <m:t>=</m:t>
                    </m:r>
                    <m:r>
                      <a:rPr lang="en-GB" b="1" i="1">
                        <a:solidFill>
                          <a:prstClr val="black"/>
                        </a:solidFill>
                        <a:latin typeface="Cambria Math" panose="02040503050406030204" pitchFamily="18" charset="0"/>
                      </a:rPr>
                      <m:t>𝟔</m:t>
                    </m:r>
                    <m:sSup>
                      <m:sSupPr>
                        <m:ctrlPr>
                          <a:rPr lang="en-US" b="1" i="1">
                            <a:solidFill>
                              <a:prstClr val="black"/>
                            </a:solidFill>
                            <a:latin typeface="Cambria Math"/>
                          </a:rPr>
                        </m:ctrlPr>
                      </m:sSupPr>
                      <m:e>
                        <m:r>
                          <a:rPr lang="en-GB" b="1" i="1">
                            <a:solidFill>
                              <a:prstClr val="black"/>
                            </a:solidFill>
                            <a:latin typeface="Cambria Math" panose="02040503050406030204" pitchFamily="18" charset="0"/>
                          </a:rPr>
                          <m:t>𝟎</m:t>
                        </m:r>
                      </m:e>
                      <m:sup>
                        <m:r>
                          <a:rPr lang="en-GB" b="1" i="1">
                            <a:solidFill>
                              <a:prstClr val="black"/>
                            </a:solidFill>
                            <a:latin typeface="Cambria Math" panose="02040503050406030204" pitchFamily="18" charset="0"/>
                          </a:rPr>
                          <m:t>𝟎</m:t>
                        </m:r>
                      </m:sup>
                    </m:sSup>
                  </m:oMath>
                </a14:m>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C.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𝑨𝑶𝑩</m:t>
                        </m:r>
                      </m:e>
                    </m:acc>
                    <m:r>
                      <a:rPr lang="en-GB" b="1" i="1">
                        <a:solidFill>
                          <a:prstClr val="black"/>
                        </a:solidFill>
                        <a:latin typeface="Cambria Math" panose="02040503050406030204" pitchFamily="18" charset="0"/>
                      </a:rPr>
                      <m:t>=</m:t>
                    </m:r>
                    <m:r>
                      <a:rPr lang="en-GB" b="1" i="1">
                        <a:solidFill>
                          <a:prstClr val="black"/>
                        </a:solidFill>
                        <a:latin typeface="Cambria Math" panose="02040503050406030204" pitchFamily="18" charset="0"/>
                      </a:rPr>
                      <m:t>𝟗</m:t>
                    </m:r>
                    <m:sSup>
                      <m:sSupPr>
                        <m:ctrlPr>
                          <a:rPr lang="en-US" b="1" i="1">
                            <a:solidFill>
                              <a:prstClr val="black"/>
                            </a:solidFill>
                            <a:latin typeface="Cambria Math"/>
                          </a:rPr>
                        </m:ctrlPr>
                      </m:sSupPr>
                      <m:e>
                        <m:r>
                          <a:rPr lang="en-GB" b="1" i="1">
                            <a:solidFill>
                              <a:prstClr val="black"/>
                            </a:solidFill>
                            <a:latin typeface="Cambria Math" panose="02040503050406030204" pitchFamily="18" charset="0"/>
                          </a:rPr>
                          <m:t>𝟎</m:t>
                        </m:r>
                      </m:e>
                      <m:sup>
                        <m:r>
                          <a:rPr lang="en-GB" b="1" i="1">
                            <a:solidFill>
                              <a:prstClr val="black"/>
                            </a:solidFill>
                            <a:latin typeface="Cambria Math" panose="02040503050406030204" pitchFamily="18" charset="0"/>
                          </a:rPr>
                          <m:t>𝟎</m:t>
                        </m:r>
                      </m:sup>
                    </m:sSup>
                  </m:oMath>
                </a14:m>
                <a:r>
                  <a:rPr lang="en-US" b="1" dirty="0">
                    <a:solidFill>
                      <a:prstClr val="black"/>
                    </a:solidFill>
                    <a:latin typeface="Times New Roman" pitchFamily="18" charset="0"/>
                    <a:cs typeface="Times New Roman" pitchFamily="18" charset="0"/>
                  </a:rPr>
                  <a:t>.	D.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𝑨𝑶𝑩</m:t>
                        </m:r>
                      </m:e>
                    </m:acc>
                    <m:r>
                      <a:rPr lang="en-GB" b="1" i="1">
                        <a:solidFill>
                          <a:prstClr val="black"/>
                        </a:solidFill>
                        <a:latin typeface="Cambria Math" panose="02040503050406030204" pitchFamily="18" charset="0"/>
                      </a:rPr>
                      <m:t>=</m:t>
                    </m:r>
                    <m:r>
                      <a:rPr lang="en-GB" b="1" i="1">
                        <a:solidFill>
                          <a:prstClr val="black"/>
                        </a:solidFill>
                        <a:latin typeface="Cambria Math" panose="02040503050406030204" pitchFamily="18" charset="0"/>
                      </a:rPr>
                      <m:t>𝟏𝟓</m:t>
                    </m:r>
                    <m:sSup>
                      <m:sSupPr>
                        <m:ctrlPr>
                          <a:rPr lang="en-US" b="1" i="1">
                            <a:solidFill>
                              <a:prstClr val="black"/>
                            </a:solidFill>
                            <a:latin typeface="Cambria Math"/>
                          </a:rPr>
                        </m:ctrlPr>
                      </m:sSupPr>
                      <m:e>
                        <m:r>
                          <a:rPr lang="en-GB" b="1" i="1">
                            <a:solidFill>
                              <a:prstClr val="black"/>
                            </a:solidFill>
                            <a:latin typeface="Cambria Math" panose="02040503050406030204" pitchFamily="18" charset="0"/>
                          </a:rPr>
                          <m:t>𝟎</m:t>
                        </m:r>
                      </m:e>
                      <m:sup>
                        <m:r>
                          <a:rPr lang="en-GB" b="1" i="1">
                            <a:solidFill>
                              <a:prstClr val="black"/>
                            </a:solidFill>
                            <a:latin typeface="Cambria Math" panose="02040503050406030204" pitchFamily="18" charset="0"/>
                          </a:rPr>
                          <m:t>𝟎</m:t>
                        </m:r>
                      </m:sup>
                    </m:sSup>
                  </m:oMath>
                </a14:m>
                <a:r>
                  <a:rPr lang="en-US" b="1" dirty="0">
                    <a:solidFill>
                      <a:prstClr val="black"/>
                    </a:solidFill>
                    <a:latin typeface="Times New Roman" pitchFamily="18" charset="0"/>
                    <a:cs typeface="Times New Roman" pitchFamily="18" charset="0"/>
                  </a:rPr>
                  <a:t>.   </a:t>
                </a:r>
                <a:r>
                  <a:rPr lang="fr-FR" b="1" dirty="0">
                    <a:solidFill>
                      <a:prstClr val="black"/>
                    </a:solidFill>
                    <a:latin typeface="Times New Roman" pitchFamily="18" charset="0"/>
                    <a:cs typeface="Times New Roman" pitchFamily="18" charset="0"/>
                  </a:rPr>
                  <a:t>                         </a:t>
                </a: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sz="4600" b="1" dirty="0">
                  <a:solidFill>
                    <a:srgbClr val="FF0000"/>
                  </a:solidFill>
                  <a:latin typeface="Times New Roman" pitchFamily="18" charset="0"/>
                  <a:cs typeface="Times New Roman" pitchFamily="18" charset="0"/>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200" y="1981200"/>
                <a:ext cx="11353800" cy="11411749"/>
              </a:xfrm>
              <a:prstGeom prst="rect">
                <a:avLst/>
              </a:prstGeom>
              <a:blipFill rotWithShape="1">
                <a:blip r:embed="rId3"/>
                <a:stretch>
                  <a:fillRect l="-2414" t="-176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Lời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giải</a:t>
                </a:r>
                <a:endParaRPr lang="en-US" b="1" dirty="0">
                  <a:solidFill>
                    <a:srgbClr val="FF0000"/>
                  </a:solidFill>
                  <a:latin typeface="Times New Roman" pitchFamily="18" charset="0"/>
                  <a:cs typeface="Times New Roman" pitchFamily="18" charset="0"/>
                </a:endParaRP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Do </a:t>
                </a:r>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𝑶𝑨</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𝑶𝑪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𝟎</m:t>
                        </m:r>
                      </m:e>
                    </m:acc>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nên</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𝑶</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trọng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tâm</a:t>
                </a:r>
                <a:r>
                  <a:rPr lang="en-US" b="1" dirty="0">
                    <a:solidFill>
                      <a:prstClr val="black"/>
                    </a:solidFill>
                    <a:latin typeface="Times New Roman" pitchFamily="18" charset="0"/>
                    <a:cs typeface="Times New Roman" pitchFamily="18" charset="0"/>
                  </a:rPr>
                  <a:t> tam </a:t>
                </a:r>
                <a:r>
                  <a:rPr lang="en-US" b="1" dirty="0" err="1">
                    <a:solidFill>
                      <a:prstClr val="black"/>
                    </a:solidFill>
                    <a:latin typeface="Times New Roman" pitchFamily="18" charset="0"/>
                    <a:cs typeface="Times New Roman" pitchFamily="18" charset="0"/>
                  </a:rPr>
                  <a:t>giác</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𝑨𝑩𝑪</m:t>
                    </m:r>
                  </m:oMath>
                </a14:m>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r>
                  <a:rPr lang="en-US" b="1" dirty="0" err="1">
                    <a:solidFill>
                      <a:prstClr val="black"/>
                    </a:solidFill>
                    <a:latin typeface="Times New Roman" pitchFamily="18" charset="0"/>
                    <a:cs typeface="Times New Roman" pitchFamily="18" charset="0"/>
                  </a:rPr>
                  <a:t>Mà</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𝑶</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tâm</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đường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tròn</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ngoại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tiếp</a:t>
                </a:r>
                <a:r>
                  <a:rPr lang="en-US" b="1" dirty="0">
                    <a:solidFill>
                      <a:prstClr val="black"/>
                    </a:solidFill>
                    <a:latin typeface="Times New Roman" pitchFamily="18" charset="0"/>
                    <a:cs typeface="Times New Roman" pitchFamily="18" charset="0"/>
                  </a:rPr>
                  <a:t> tam </a:t>
                </a:r>
                <a:r>
                  <a:rPr lang="en-US" b="1" dirty="0" err="1">
                    <a:solidFill>
                      <a:prstClr val="black"/>
                    </a:solidFill>
                    <a:latin typeface="Times New Roman" pitchFamily="18" charset="0"/>
                    <a:cs typeface="Times New Roman" pitchFamily="18" charset="0"/>
                  </a:rPr>
                  <a:t>giác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nên</a:t>
                </a:r>
                <a:r>
                  <a:rPr lang="en-US" b="1" dirty="0">
                    <a:solidFill>
                      <a:prstClr val="black"/>
                    </a:solidFill>
                    <a:latin typeface="Times New Roman" pitchFamily="18" charset="0"/>
                    <a:cs typeface="Times New Roman" pitchFamily="18" charset="0"/>
                  </a:rPr>
                  <a:t> tam </a:t>
                </a:r>
                <a:r>
                  <a:rPr lang="en-US" b="1" dirty="0" err="1">
                    <a:solidFill>
                      <a:prstClr val="black"/>
                    </a:solidFill>
                    <a:latin typeface="Times New Roman" pitchFamily="18" charset="0"/>
                    <a:cs typeface="Times New Roman" pitchFamily="18" charset="0"/>
                  </a:rPr>
                  <a:t>giác</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𝑨𝑩𝑪</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tam </a:t>
                </a:r>
                <a:r>
                  <a:rPr lang="en-US" b="1" dirty="0" err="1">
                    <a:solidFill>
                      <a:prstClr val="black"/>
                    </a:solidFill>
                    <a:latin typeface="Times New Roman" pitchFamily="18" charset="0"/>
                    <a:cs typeface="Times New Roman" pitchFamily="18" charset="0"/>
                  </a:rPr>
                  <a:t>giác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đều</a:t>
                </a:r>
                <a:r>
                  <a:rPr lang="en-US"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r>
                  <a:rPr lang="en-US" b="1" dirty="0" err="1">
                    <a:solidFill>
                      <a:prstClr val="black"/>
                    </a:solidFill>
                    <a:latin typeface="Times New Roman" pitchFamily="18" charset="0"/>
                    <a:cs typeface="Times New Roman" pitchFamily="18" charset="0"/>
                  </a:rPr>
                  <a:t>Suy</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ra</a:t>
                </a:r>
                <a:r>
                  <a:rPr lang="en-US" b="1" dirty="0">
                    <a:solidFill>
                      <a:prstClr val="black"/>
                    </a:solidFill>
                    <a:latin typeface="Times New Roman" pitchFamily="18" charset="0"/>
                    <a:cs typeface="Times New Roman" pitchFamily="18" charset="0"/>
                  </a:rPr>
                  <a:t> </a:t>
                </a:r>
                <a14:m>
                  <m:oMath xmlns:m="http://schemas.openxmlformats.org/officeDocument/2006/math">
                    <m:acc>
                      <m:accPr>
                        <m:chr m:val="̂"/>
                        <m:ctrlPr>
                          <a:rPr lang="en-US" b="1" i="1">
                            <a:solidFill>
                              <a:prstClr val="black"/>
                            </a:solidFill>
                            <a:latin typeface="Cambria Math"/>
                          </a:rPr>
                        </m:ctrlPr>
                      </m:accPr>
                      <m:e>
                        <m:r>
                          <a:rPr lang="en-GB" b="1" i="1">
                            <a:solidFill>
                              <a:prstClr val="black"/>
                            </a:solidFill>
                            <a:latin typeface="Cambria Math" panose="02040503050406030204" pitchFamily="18" charset="0"/>
                          </a:rPr>
                          <m:t>𝑨𝑶𝑩</m:t>
                        </m:r>
                      </m:e>
                    </m:acc>
                    <m:r>
                      <a:rPr lang="en-GB" b="1" i="1">
                        <a:solidFill>
                          <a:prstClr val="black"/>
                        </a:solidFill>
                        <a:latin typeface="Cambria Math" panose="02040503050406030204" pitchFamily="18" charset="0"/>
                      </a:rPr>
                      <m:t>=</m:t>
                    </m:r>
                    <m:r>
                      <a:rPr lang="en-GB" b="1" i="1">
                        <a:solidFill>
                          <a:prstClr val="black"/>
                        </a:solidFill>
                        <a:latin typeface="Cambria Math" panose="02040503050406030204" pitchFamily="18" charset="0"/>
                      </a:rPr>
                      <m:t>𝟏𝟐</m:t>
                    </m:r>
                    <m:sSup>
                      <m:sSupPr>
                        <m:ctrlPr>
                          <a:rPr lang="en-US" b="1" i="1">
                            <a:solidFill>
                              <a:prstClr val="black"/>
                            </a:solidFill>
                            <a:latin typeface="Cambria Math"/>
                          </a:rPr>
                        </m:ctrlPr>
                      </m:sSupPr>
                      <m:e>
                        <m:r>
                          <a:rPr lang="en-GB" b="1" i="1">
                            <a:solidFill>
                              <a:prstClr val="black"/>
                            </a:solidFill>
                            <a:latin typeface="Cambria Math" panose="02040503050406030204" pitchFamily="18" charset="0"/>
                          </a:rPr>
                          <m:t>𝟎</m:t>
                        </m:r>
                      </m:e>
                      <m:sup>
                        <m:r>
                          <a:rPr lang="en-GB" b="1" i="1">
                            <a:solidFill>
                              <a:prstClr val="black"/>
                            </a:solidFill>
                            <a:latin typeface="Cambria Math" panose="02040503050406030204" pitchFamily="18" charset="0"/>
                          </a:rPr>
                          <m:t>𝟎</m:t>
                        </m:r>
                      </m:sup>
                    </m:sSup>
                    <m:r>
                      <a:rPr lang="en-GB" b="1" i="1">
                        <a:solidFill>
                          <a:prstClr val="black"/>
                        </a:solidFill>
                        <a:latin typeface="Cambria Math" panose="02040503050406030204" pitchFamily="18" charset="0"/>
                      </a:rPr>
                      <m:t>.</m:t>
                    </m:r>
                  </m:oMath>
                </a14:m>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rotWithShape="1">
                <a:blip r:embed="rId4"/>
                <a:stretch>
                  <a:fillRect l="-2260" t="-1761" r="-462"/>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 xmlns:a16="http://schemas.microsoft.com/office/drawing/2014/main" id="{A785E262-58B7-4194-8F57-B27C3D33B262}"/>
              </a:ext>
            </a:extLst>
          </p:cNvPr>
          <p:cNvSpPr/>
          <p:nvPr/>
        </p:nvSpPr>
        <p:spPr>
          <a:xfrm>
            <a:off x="838200" y="5486400"/>
            <a:ext cx="609600" cy="6096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2" name="Group 11">
            <a:extLst>
              <a:ext uri="{FF2B5EF4-FFF2-40B4-BE49-F238E27FC236}">
                <a16:creationId xmlns="" xmlns:a16="http://schemas.microsoft.com/office/drawing/2014/main" id="{439786C1-301C-402F-B908-633A570E2C52}"/>
              </a:ext>
            </a:extLst>
          </p:cNvPr>
          <p:cNvGrpSpPr/>
          <p:nvPr/>
        </p:nvGrpSpPr>
        <p:grpSpPr>
          <a:xfrm>
            <a:off x="5410200" y="457200"/>
            <a:ext cx="16791416" cy="1309627"/>
            <a:chOff x="7007312" y="3313402"/>
            <a:chExt cx="16791416" cy="1309627"/>
          </a:xfrm>
        </p:grpSpPr>
        <p:grpSp>
          <p:nvGrpSpPr>
            <p:cNvPr id="13" name="Group 12">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5" name="Picture 14">
                <a:extLst>
                  <a:ext uri="{FF2B5EF4-FFF2-40B4-BE49-F238E27FC236}">
                    <a16:creationId xmlns="" xmlns:a16="http://schemas.microsoft.com/office/drawing/2014/main" id="{E248C2BE-8566-4C92-B9DC-0F7EBDD761BF}"/>
                  </a:ext>
                </a:extLst>
              </p:cNvPr>
              <p:cNvPicPr>
                <a:picLocks noChangeAspect="1"/>
              </p:cNvPicPr>
              <p:nvPr/>
            </p:nvPicPr>
            <p:blipFill>
              <a:blip r:embed="rId5"/>
              <a:stretch>
                <a:fillRect/>
              </a:stretch>
            </p:blipFill>
            <p:spPr>
              <a:xfrm>
                <a:off x="-84747" y="97578"/>
                <a:ext cx="6395438" cy="824094"/>
              </a:xfrm>
              <a:prstGeom prst="rect">
                <a:avLst/>
              </a:prstGeom>
            </p:spPr>
          </p:pic>
          <p:sp>
            <p:nvSpPr>
              <p:cNvPr id="16"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4" name="Picture 13">
              <a:extLst>
                <a:ext uri="{FF2B5EF4-FFF2-40B4-BE49-F238E27FC236}">
                  <a16:creationId xmlns="" xmlns:a16="http://schemas.microsoft.com/office/drawing/2014/main" id="{593D231A-4F31-4CD1-BF95-3B25C6FBCE4B}"/>
                </a:ext>
              </a:extLst>
            </p:cNvPr>
            <p:cNvPicPr>
              <a:picLocks noChangeAspect="1"/>
            </p:cNvPicPr>
            <p:nvPr/>
          </p:nvPicPr>
          <p:blipFill>
            <a:blip r:embed="rId6"/>
            <a:stretch>
              <a:fillRect/>
            </a:stretch>
          </p:blipFill>
          <p:spPr>
            <a:xfrm>
              <a:off x="15925800" y="3313402"/>
              <a:ext cx="7872928" cy="1222516"/>
            </a:xfrm>
            <a:prstGeom prst="rect">
              <a:avLst/>
            </a:prstGeom>
          </p:spPr>
        </p:pic>
      </p:grpSp>
      <p:sp>
        <p:nvSpPr>
          <p:cNvPr id="17" name="TextBox 16">
            <a:extLst>
              <a:ext uri="{FF2B5EF4-FFF2-40B4-BE49-F238E27FC236}">
                <a16:creationId xmlns="" xmlns:a16="http://schemas.microsoft.com/office/drawing/2014/main" id="{EB80CDAB-FCA9-4E95-8F6A-72A9575E1286}"/>
              </a:ext>
            </a:extLst>
          </p:cNvPr>
          <p:cNvSpPr txBox="1"/>
          <p:nvPr/>
        </p:nvSpPr>
        <p:spPr>
          <a:xfrm>
            <a:off x="7924800" y="609600"/>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2961483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up)">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wipe(up)">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wipe(up)">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wipe(up)">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38200" y="1981200"/>
                <a:ext cx="11353800"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Bài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tập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trắc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nghiệm</a:t>
                </a:r>
                <a:r>
                  <a:rPr lang="en-US" b="1" dirty="0">
                    <a:solidFill>
                      <a:srgbClr val="FF0000"/>
                    </a:solidFill>
                    <a:latin typeface="Times New Roman" pitchFamily="18" charset="0"/>
                    <a:cs typeface="Times New Roman" pitchFamily="18" charset="0"/>
                  </a:rPr>
                  <a:t>:</a:t>
                </a:r>
              </a:p>
              <a:p>
                <a:pPr marL="0" indent="0">
                  <a:buFont typeface="Arial" panose="020B0604020202020204" pitchFamily="34" charset="0"/>
                  <a:buNone/>
                </a:pPr>
                <a:r>
                  <a:rPr lang="en-US" b="1" dirty="0" err="1">
                    <a:solidFill>
                      <a:prstClr val="black"/>
                    </a:solidFill>
                    <a:latin typeface="Times New Roman" pitchFamily="18" charset="0"/>
                    <a:cs typeface="Times New Roman" pitchFamily="18" charset="0"/>
                  </a:rPr>
                  <a:t>Câu</a:t>
                </a:r>
                <a:r>
                  <a:rPr lang="en-US" b="1" dirty="0">
                    <a:solidFill>
                      <a:prstClr val="black"/>
                    </a:solidFill>
                    <a:latin typeface="Times New Roman" pitchFamily="18" charset="0"/>
                    <a:cs typeface="Times New Roman" pitchFamily="18" charset="0"/>
                  </a:rPr>
                  <a:t> 9.   </a:t>
                </a:r>
                <a:r>
                  <a:rPr lang="vi-VN" b="1" dirty="0">
                    <a:solidFill>
                      <a:prstClr val="black"/>
                    </a:solidFill>
                    <a:latin typeface="Times New Roman" pitchFamily="18" charset="0"/>
                    <a:cs typeface="Times New Roman" pitchFamily="18" charset="0"/>
                  </a:rPr>
                  <a:t>Cho hình </a:t>
                </a:r>
                <a:r>
                  <a:rPr lang="en-US" b="1" dirty="0" err="1">
                    <a:solidFill>
                      <a:prstClr val="black"/>
                    </a:solidFill>
                    <a:latin typeface="Times New Roman" pitchFamily="18" charset="0"/>
                    <a:cs typeface="Times New Roman" pitchFamily="18" charset="0"/>
                  </a:rPr>
                  <a:t>vuông</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𝑨𝑩𝑪𝑫</m:t>
                    </m:r>
                  </m:oMath>
                </a14:m>
                <a:r>
                  <a:rPr lang="en-US" b="1" dirty="0">
                    <a:solidFill>
                      <a:prstClr val="black"/>
                    </a:solidFill>
                    <a:latin typeface="Times New Roman" pitchFamily="18" charset="0"/>
                    <a:cs typeface="Times New Roman" pitchFamily="18" charset="0"/>
                  </a:rPr>
                  <a:t> </a:t>
                </a:r>
                <a:r>
                  <a:rPr lang="vi-VN" b="1" dirty="0">
                    <a:solidFill>
                      <a:prstClr val="black"/>
                    </a:solidFill>
                    <a:latin typeface="Times New Roman" pitchFamily="18" charset="0"/>
                    <a:cs typeface="Times New Roman" pitchFamily="18" charset="0"/>
                  </a:rPr>
                  <a:t>có </a:t>
                </a:r>
                <a:r>
                  <a:rPr lang="en-US" b="1" dirty="0" err="1">
                    <a:solidFill>
                      <a:prstClr val="black"/>
                    </a:solidFill>
                    <a:latin typeface="Times New Roman" pitchFamily="18" charset="0"/>
                    <a:cs typeface="Times New Roman" pitchFamily="18" charset="0"/>
                  </a:rPr>
                  <a:t>cạnh</a:t>
                </a:r>
                <a:r>
                  <a:rPr lang="vi-VN" b="1" dirty="0">
                    <a:solidFill>
                      <a:prstClr val="black"/>
                    </a:solidFill>
                    <a:latin typeface="Times New Roman" pitchFamily="18" charset="0"/>
                    <a:cs typeface="Times New Roman" pitchFamily="18" charset="0"/>
                  </a:rPr>
                  <a:t> bằng </a:t>
                </a:r>
                <a14:m>
                  <m:oMath xmlns:m="http://schemas.openxmlformats.org/officeDocument/2006/math">
                    <m:r>
                      <a:rPr lang="vi-VN" b="1" i="1">
                        <a:solidFill>
                          <a:prstClr val="black"/>
                        </a:solidFill>
                        <a:latin typeface="Cambria Math" panose="02040503050406030204" pitchFamily="18" charset="0"/>
                      </a:rPr>
                      <m:t>𝒂</m:t>
                    </m:r>
                  </m:oMath>
                </a14:m>
                <a:r>
                  <a:rPr lang="vi-VN" b="1" dirty="0">
                    <a:solidFill>
                      <a:prstClr val="black"/>
                    </a:solidFill>
                    <a:latin typeface="Times New Roman" pitchFamily="18" charset="0"/>
                    <a:cs typeface="Times New Roman" pitchFamily="18" charset="0"/>
                  </a:rPr>
                  <a:t>. Khi đó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vi-VN" b="1" i="1">
                                <a:solidFill>
                                  <a:prstClr val="black"/>
                                </a:solidFill>
                                <a:latin typeface="Cambria Math" panose="02040503050406030204" pitchFamily="18" charset="0"/>
                              </a:rPr>
                              <m:t>𝑨𝑩</m:t>
                            </m:r>
                          </m:e>
                        </m:acc>
                        <m:r>
                          <a:rPr lang="vi-VN"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vi-VN" b="1" i="1">
                                <a:solidFill>
                                  <a:prstClr val="black"/>
                                </a:solidFill>
                                <a:latin typeface="Cambria Math" panose="02040503050406030204" pitchFamily="18" charset="0"/>
                              </a:rPr>
                              <m:t>𝑨𝑪</m:t>
                            </m:r>
                          </m:e>
                        </m:acc>
                      </m:e>
                    </m:d>
                  </m:oMath>
                </a14:m>
                <a:r>
                  <a:rPr lang="vi-VN" b="1" dirty="0">
                    <a:solidFill>
                      <a:prstClr val="black"/>
                    </a:solidFill>
                    <a:latin typeface="Times New Roman" pitchFamily="18" charset="0"/>
                    <a:cs typeface="Times New Roman" pitchFamily="18" charset="0"/>
                  </a:rPr>
                  <a:t> bằng</a:t>
                </a: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A. </a:t>
                </a:r>
                <a14:m>
                  <m:oMath xmlns:m="http://schemas.openxmlformats.org/officeDocument/2006/math">
                    <m:f>
                      <m:fPr>
                        <m:ctrlPr>
                          <a:rPr lang="en-US" b="1" i="1">
                            <a:solidFill>
                              <a:prstClr val="black"/>
                            </a:solidFill>
                            <a:latin typeface="Cambria Math"/>
                          </a:rPr>
                        </m:ctrlPr>
                      </m:fPr>
                      <m:num>
                        <m:r>
                          <a:rPr lang="vi-VN" b="1" i="1">
                            <a:solidFill>
                              <a:prstClr val="black"/>
                            </a:solidFill>
                            <a:latin typeface="Cambria Math" panose="02040503050406030204" pitchFamily="18" charset="0"/>
                          </a:rPr>
                          <m:t>𝒂</m:t>
                        </m:r>
                        <m:rad>
                          <m:radPr>
                            <m:degHide m:val="on"/>
                            <m:ctrlPr>
                              <a:rPr lang="en-US" b="1" i="1">
                                <a:solidFill>
                                  <a:prstClr val="black"/>
                                </a:solidFill>
                                <a:latin typeface="Cambria Math"/>
                              </a:rPr>
                            </m:ctrlPr>
                          </m:radPr>
                          <m:deg/>
                          <m:e>
                            <m:r>
                              <a:rPr lang="vi-VN" b="1" i="1">
                                <a:solidFill>
                                  <a:prstClr val="black"/>
                                </a:solidFill>
                                <a:latin typeface="Cambria Math" panose="02040503050406030204" pitchFamily="18" charset="0"/>
                              </a:rPr>
                              <m:t>𝟓</m:t>
                            </m:r>
                          </m:e>
                        </m:rad>
                      </m:num>
                      <m:den>
                        <m:r>
                          <a:rPr lang="vi-VN" b="1" i="1">
                            <a:solidFill>
                              <a:prstClr val="black"/>
                            </a:solidFill>
                            <a:latin typeface="Cambria Math" panose="02040503050406030204" pitchFamily="18" charset="0"/>
                          </a:rPr>
                          <m:t>𝟐</m:t>
                        </m:r>
                      </m:den>
                    </m:f>
                  </m:oMath>
                </a14:m>
                <a:r>
                  <a:rPr lang="en-US" b="1" dirty="0">
                    <a:solidFill>
                      <a:prstClr val="black"/>
                    </a:solidFill>
                    <a:latin typeface="Times New Roman" pitchFamily="18" charset="0"/>
                    <a:cs typeface="Times New Roman" pitchFamily="18" charset="0"/>
                  </a:rPr>
                  <a:t>.		B. </a:t>
                </a:r>
                <a14:m>
                  <m:oMath xmlns:m="http://schemas.openxmlformats.org/officeDocument/2006/math">
                    <m:f>
                      <m:fPr>
                        <m:ctrlPr>
                          <a:rPr lang="en-US" b="1" i="1">
                            <a:solidFill>
                              <a:prstClr val="black"/>
                            </a:solidFill>
                            <a:latin typeface="Cambria Math"/>
                          </a:rPr>
                        </m:ctrlPr>
                      </m:fPr>
                      <m:num>
                        <m:r>
                          <a:rPr lang="vi-VN" b="1" i="1">
                            <a:solidFill>
                              <a:prstClr val="black"/>
                            </a:solidFill>
                            <a:latin typeface="Cambria Math" panose="02040503050406030204" pitchFamily="18" charset="0"/>
                          </a:rPr>
                          <m:t>𝒂</m:t>
                        </m:r>
                        <m:rad>
                          <m:radPr>
                            <m:degHide m:val="on"/>
                            <m:ctrlPr>
                              <a:rPr lang="en-US" b="1" i="1">
                                <a:solidFill>
                                  <a:prstClr val="black"/>
                                </a:solidFill>
                                <a:latin typeface="Cambria Math"/>
                              </a:rPr>
                            </m:ctrlPr>
                          </m:radPr>
                          <m:deg/>
                          <m:e>
                            <m:r>
                              <a:rPr lang="vi-VN" b="1" i="1">
                                <a:solidFill>
                                  <a:prstClr val="black"/>
                                </a:solidFill>
                                <a:latin typeface="Cambria Math" panose="02040503050406030204" pitchFamily="18" charset="0"/>
                              </a:rPr>
                              <m:t>𝟑</m:t>
                            </m:r>
                          </m:e>
                        </m:rad>
                      </m:num>
                      <m:den>
                        <m:r>
                          <a:rPr lang="vi-VN" b="1" i="1">
                            <a:solidFill>
                              <a:prstClr val="black"/>
                            </a:solidFill>
                            <a:latin typeface="Cambria Math" panose="02040503050406030204" pitchFamily="18" charset="0"/>
                          </a:rPr>
                          <m:t>𝟐</m:t>
                        </m:r>
                      </m:den>
                    </m:f>
                  </m:oMath>
                </a14:m>
                <a:r>
                  <a:rPr lang="en-US"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C. </a:t>
                </a:r>
                <a14:m>
                  <m:oMath xmlns:m="http://schemas.openxmlformats.org/officeDocument/2006/math">
                    <m:f>
                      <m:fPr>
                        <m:ctrlPr>
                          <a:rPr lang="en-US" b="1" i="1">
                            <a:solidFill>
                              <a:prstClr val="black"/>
                            </a:solidFill>
                            <a:latin typeface="Cambria Math"/>
                          </a:rPr>
                        </m:ctrlPr>
                      </m:fPr>
                      <m:num>
                        <m:r>
                          <a:rPr lang="vi-VN" b="1" i="1">
                            <a:solidFill>
                              <a:prstClr val="black"/>
                            </a:solidFill>
                            <a:latin typeface="Cambria Math" panose="02040503050406030204" pitchFamily="18" charset="0"/>
                          </a:rPr>
                          <m:t>𝒂</m:t>
                        </m:r>
                        <m:rad>
                          <m:radPr>
                            <m:degHide m:val="on"/>
                            <m:ctrlPr>
                              <a:rPr lang="en-US" b="1" i="1">
                                <a:solidFill>
                                  <a:prstClr val="black"/>
                                </a:solidFill>
                                <a:latin typeface="Cambria Math"/>
                              </a:rPr>
                            </m:ctrlPr>
                          </m:radPr>
                          <m:deg/>
                          <m:e>
                            <m:r>
                              <a:rPr lang="vi-VN" b="1" i="1">
                                <a:solidFill>
                                  <a:prstClr val="black"/>
                                </a:solidFill>
                                <a:latin typeface="Cambria Math" panose="02040503050406030204" pitchFamily="18" charset="0"/>
                              </a:rPr>
                              <m:t>𝟑</m:t>
                            </m:r>
                          </m:e>
                        </m:rad>
                      </m:num>
                      <m:den>
                        <m:r>
                          <a:rPr lang="vi-VN" b="1" i="1">
                            <a:solidFill>
                              <a:prstClr val="black"/>
                            </a:solidFill>
                            <a:latin typeface="Cambria Math" panose="02040503050406030204" pitchFamily="18" charset="0"/>
                          </a:rPr>
                          <m:t>𝟑</m:t>
                        </m:r>
                      </m:den>
                    </m:f>
                  </m:oMath>
                </a14:m>
                <a:r>
                  <a:rPr lang="en-US" b="1" dirty="0">
                    <a:solidFill>
                      <a:prstClr val="black"/>
                    </a:solidFill>
                    <a:latin typeface="Times New Roman" pitchFamily="18" charset="0"/>
                    <a:cs typeface="Times New Roman" pitchFamily="18" charset="0"/>
                  </a:rPr>
                  <a:t>.		D. </a:t>
                </a:r>
                <a14:m>
                  <m:oMath xmlns:m="http://schemas.openxmlformats.org/officeDocument/2006/math">
                    <m:r>
                      <a:rPr lang="vi-VN" b="1" i="1">
                        <a:solidFill>
                          <a:prstClr val="black"/>
                        </a:solidFill>
                        <a:latin typeface="Cambria Math" panose="02040503050406030204" pitchFamily="18" charset="0"/>
                      </a:rPr>
                      <m:t>𝒂</m:t>
                    </m:r>
                    <m:rad>
                      <m:radPr>
                        <m:degHide m:val="on"/>
                        <m:ctrlPr>
                          <a:rPr lang="en-US" b="1" i="1">
                            <a:solidFill>
                              <a:prstClr val="black"/>
                            </a:solidFill>
                            <a:latin typeface="Cambria Math"/>
                          </a:rPr>
                        </m:ctrlPr>
                      </m:radPr>
                      <m:deg/>
                      <m:e>
                        <m:r>
                          <a:rPr lang="vi-VN" b="1" i="1">
                            <a:solidFill>
                              <a:prstClr val="black"/>
                            </a:solidFill>
                            <a:latin typeface="Cambria Math" panose="02040503050406030204" pitchFamily="18" charset="0"/>
                          </a:rPr>
                          <m:t>𝟓</m:t>
                        </m:r>
                      </m:e>
                    </m:rad>
                  </m:oMath>
                </a14:m>
                <a:r>
                  <a:rPr lang="en-US" b="1" dirty="0">
                    <a:solidFill>
                      <a:prstClr val="black"/>
                    </a:solidFill>
                    <a:latin typeface="Times New Roman" pitchFamily="18" charset="0"/>
                    <a:cs typeface="Times New Roman" pitchFamily="18" charset="0"/>
                  </a:rPr>
                  <a:t>. </a:t>
                </a:r>
                <a:endParaRPr lang="en-US" sz="4600" b="1" dirty="0">
                  <a:solidFill>
                    <a:srgbClr val="FF0000"/>
                  </a:solidFill>
                  <a:latin typeface="Times New Roman" pitchFamily="18" charset="0"/>
                  <a:cs typeface="Times New Roman" pitchFamily="18" charset="0"/>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200" y="1981200"/>
                <a:ext cx="11353800" cy="11411749"/>
              </a:xfrm>
              <a:prstGeom prst="rect">
                <a:avLst/>
              </a:prstGeom>
              <a:blipFill rotWithShape="1">
                <a:blip r:embed="rId3"/>
                <a:stretch>
                  <a:fillRect l="-2414" t="-176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Lời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giải</a:t>
                </a:r>
                <a:endParaRPr lang="en-US" b="1" dirty="0">
                  <a:solidFill>
                    <a:srgbClr val="FF0000"/>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r>
                  <a:rPr lang="en-US" b="1" dirty="0" err="1">
                    <a:solidFill>
                      <a:prstClr val="black"/>
                    </a:solidFill>
                    <a:latin typeface="Times New Roman" pitchFamily="18" charset="0"/>
                    <a:cs typeface="Times New Roman" pitchFamily="18" charset="0"/>
                  </a:rPr>
                  <a:t>Dựng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hành</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𝑨𝑩𝑬𝑪</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tâm</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𝑭</m:t>
                    </m:r>
                  </m:oMath>
                </a14:m>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Ta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vi-VN" b="1" i="1">
                                <a:solidFill>
                                  <a:prstClr val="black"/>
                                </a:solidFill>
                                <a:latin typeface="Cambria Math" panose="02040503050406030204" pitchFamily="18" charset="0"/>
                              </a:rPr>
                              <m:t>𝑨𝑩</m:t>
                            </m:r>
                          </m:e>
                        </m:acc>
                        <m:r>
                          <a:rPr lang="vi-VN"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vi-VN" b="1" i="1">
                                <a:solidFill>
                                  <a:prstClr val="black"/>
                                </a:solidFill>
                                <a:latin typeface="Cambria Math" panose="02040503050406030204" pitchFamily="18" charset="0"/>
                              </a:rPr>
                              <m:t>𝑨𝑪</m:t>
                            </m:r>
                          </m:e>
                        </m:acc>
                      </m:e>
                    </m:d>
                    <m:r>
                      <a:rPr lang="vi-VN" b="1" i="1">
                        <a:solidFill>
                          <a:prstClr val="black"/>
                        </a:solidFill>
                        <a:latin typeface="Cambria Math" panose="02040503050406030204" pitchFamily="18" charset="0"/>
                      </a:rPr>
                      <m:t>=</m:t>
                    </m:r>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vi-VN" b="1" i="1">
                                <a:solidFill>
                                  <a:prstClr val="black"/>
                                </a:solidFill>
                                <a:latin typeface="Cambria Math" panose="02040503050406030204" pitchFamily="18" charset="0"/>
                              </a:rPr>
                              <m:t>𝑨𝑬</m:t>
                            </m:r>
                          </m:e>
                        </m:acc>
                      </m:e>
                    </m:d>
                    <m:r>
                      <a:rPr lang="vi-VN" b="1" i="1">
                        <a:solidFill>
                          <a:prstClr val="black"/>
                        </a:solidFill>
                        <a:latin typeface="Cambria Math" panose="02040503050406030204" pitchFamily="18" charset="0"/>
                      </a:rPr>
                      <m:t>=</m:t>
                    </m:r>
                    <m:r>
                      <a:rPr lang="vi-VN" b="1" i="1">
                        <a:solidFill>
                          <a:prstClr val="black"/>
                        </a:solidFill>
                        <a:latin typeface="Cambria Math" panose="02040503050406030204" pitchFamily="18" charset="0"/>
                      </a:rPr>
                      <m:t>𝑨𝑬</m:t>
                    </m:r>
                    <m:r>
                      <a:rPr lang="vi-VN" b="1" i="1">
                        <a:solidFill>
                          <a:prstClr val="black"/>
                        </a:solidFill>
                        <a:latin typeface="Cambria Math" panose="02040503050406030204" pitchFamily="18" charset="0"/>
                      </a:rPr>
                      <m:t>=</m:t>
                    </m:r>
                    <m:r>
                      <a:rPr lang="vi-VN" b="1" i="1">
                        <a:solidFill>
                          <a:prstClr val="black"/>
                        </a:solidFill>
                        <a:latin typeface="Cambria Math" panose="02040503050406030204" pitchFamily="18" charset="0"/>
                      </a:rPr>
                      <m:t>𝟐</m:t>
                    </m:r>
                    <m:r>
                      <a:rPr lang="vi-VN" b="1" i="1">
                        <a:solidFill>
                          <a:prstClr val="black"/>
                        </a:solidFill>
                        <a:latin typeface="Cambria Math" panose="02040503050406030204" pitchFamily="18" charset="0"/>
                      </a:rPr>
                      <m:t>𝑨𝑭</m:t>
                    </m:r>
                  </m:oMath>
                </a14:m>
                <a:endParaRPr lang="en-US" b="1" i="1" dirty="0">
                  <a:solidFill>
                    <a:prstClr val="black"/>
                  </a:solidFill>
                  <a:latin typeface="Times New Roman" pitchFamily="18" charset="0"/>
                  <a:cs typeface="Times New Roman" pitchFamily="18" charset="0"/>
                </a:endParaRPr>
              </a:p>
              <a:p>
                <a:pPr marL="0" indent="0">
                  <a:buFont typeface="Arial" panose="020B0604020202020204" pitchFamily="34" charset="0"/>
                  <a:buNone/>
                </a:pPr>
                <a14:m>
                  <m:oMath xmlns:m="http://schemas.openxmlformats.org/officeDocument/2006/math">
                    <m:r>
                      <a:rPr lang="vi-VN" b="1" i="1">
                        <a:solidFill>
                          <a:prstClr val="black"/>
                        </a:solidFill>
                        <a:latin typeface="Cambria Math" panose="02040503050406030204" pitchFamily="18" charset="0"/>
                      </a:rPr>
                      <m:t>=</m:t>
                    </m:r>
                    <m:r>
                      <a:rPr lang="vi-VN" b="1" i="1">
                        <a:solidFill>
                          <a:prstClr val="black"/>
                        </a:solidFill>
                        <a:latin typeface="Cambria Math" panose="02040503050406030204" pitchFamily="18" charset="0"/>
                      </a:rPr>
                      <m:t>𝟐</m:t>
                    </m:r>
                    <m:rad>
                      <m:radPr>
                        <m:degHide m:val="on"/>
                        <m:ctrlPr>
                          <a:rPr lang="en-US" b="1" i="1">
                            <a:solidFill>
                              <a:prstClr val="black"/>
                            </a:solidFill>
                            <a:latin typeface="Cambria Math"/>
                          </a:rPr>
                        </m:ctrlPr>
                      </m:radPr>
                      <m:deg/>
                      <m:e>
                        <m:r>
                          <a:rPr lang="vi-VN" b="1" i="1">
                            <a:solidFill>
                              <a:prstClr val="black"/>
                            </a:solidFill>
                            <a:latin typeface="Cambria Math" panose="02040503050406030204" pitchFamily="18" charset="0"/>
                          </a:rPr>
                          <m:t>𝑨</m:t>
                        </m:r>
                        <m:sSup>
                          <m:sSupPr>
                            <m:ctrlPr>
                              <a:rPr lang="en-US" b="1" i="1">
                                <a:solidFill>
                                  <a:prstClr val="black"/>
                                </a:solidFill>
                                <a:latin typeface="Cambria Math"/>
                              </a:rPr>
                            </m:ctrlPr>
                          </m:sSupPr>
                          <m:e>
                            <m:r>
                              <a:rPr lang="vi-VN" b="1" i="1">
                                <a:solidFill>
                                  <a:prstClr val="black"/>
                                </a:solidFill>
                                <a:latin typeface="Cambria Math" panose="02040503050406030204" pitchFamily="18" charset="0"/>
                              </a:rPr>
                              <m:t>𝑩</m:t>
                            </m:r>
                          </m:e>
                          <m:sup>
                            <m:r>
                              <a:rPr lang="vi-VN" b="1" i="1">
                                <a:solidFill>
                                  <a:prstClr val="black"/>
                                </a:solidFill>
                                <a:latin typeface="Cambria Math" panose="02040503050406030204" pitchFamily="18" charset="0"/>
                              </a:rPr>
                              <m:t>𝟐</m:t>
                            </m:r>
                          </m:sup>
                        </m:sSup>
                        <m:r>
                          <a:rPr lang="vi-VN" b="1" i="1">
                            <a:solidFill>
                              <a:prstClr val="black"/>
                            </a:solidFill>
                            <a:latin typeface="Cambria Math" panose="02040503050406030204" pitchFamily="18" charset="0"/>
                          </a:rPr>
                          <m:t>+</m:t>
                        </m:r>
                        <m:r>
                          <a:rPr lang="vi-VN" b="1" i="1">
                            <a:solidFill>
                              <a:prstClr val="black"/>
                            </a:solidFill>
                            <a:latin typeface="Cambria Math" panose="02040503050406030204" pitchFamily="18" charset="0"/>
                          </a:rPr>
                          <m:t>𝑩</m:t>
                        </m:r>
                        <m:sSup>
                          <m:sSupPr>
                            <m:ctrlPr>
                              <a:rPr lang="en-US" b="1" i="1">
                                <a:solidFill>
                                  <a:prstClr val="black"/>
                                </a:solidFill>
                                <a:latin typeface="Cambria Math"/>
                              </a:rPr>
                            </m:ctrlPr>
                          </m:sSupPr>
                          <m:e>
                            <m:r>
                              <a:rPr lang="vi-VN" b="1" i="1">
                                <a:solidFill>
                                  <a:prstClr val="black"/>
                                </a:solidFill>
                                <a:latin typeface="Cambria Math" panose="02040503050406030204" pitchFamily="18" charset="0"/>
                              </a:rPr>
                              <m:t>𝑭</m:t>
                            </m:r>
                          </m:e>
                          <m:sup>
                            <m:r>
                              <a:rPr lang="vi-VN" b="1" i="1">
                                <a:solidFill>
                                  <a:prstClr val="black"/>
                                </a:solidFill>
                                <a:latin typeface="Cambria Math" panose="02040503050406030204" pitchFamily="18" charset="0"/>
                              </a:rPr>
                              <m:t>𝟐</m:t>
                            </m:r>
                          </m:sup>
                        </m:sSup>
                      </m:e>
                    </m:rad>
                    <m:r>
                      <a:rPr lang="vi-VN" b="1" i="1">
                        <a:solidFill>
                          <a:prstClr val="black"/>
                        </a:solidFill>
                        <a:latin typeface="Cambria Math" panose="02040503050406030204" pitchFamily="18" charset="0"/>
                      </a:rPr>
                      <m:t>=</m:t>
                    </m:r>
                    <m:r>
                      <a:rPr lang="vi-VN" b="1" i="1">
                        <a:solidFill>
                          <a:prstClr val="black"/>
                        </a:solidFill>
                        <a:latin typeface="Cambria Math" panose="02040503050406030204" pitchFamily="18" charset="0"/>
                      </a:rPr>
                      <m:t>𝟐</m:t>
                    </m:r>
                    <m:rad>
                      <m:radPr>
                        <m:degHide m:val="on"/>
                        <m:ctrlPr>
                          <a:rPr lang="en-US" b="1" i="1">
                            <a:solidFill>
                              <a:prstClr val="black"/>
                            </a:solidFill>
                            <a:latin typeface="Cambria Math"/>
                          </a:rPr>
                        </m:ctrlPr>
                      </m:radPr>
                      <m:deg/>
                      <m:e>
                        <m:sSup>
                          <m:sSupPr>
                            <m:ctrlPr>
                              <a:rPr lang="en-US" b="1" i="1">
                                <a:solidFill>
                                  <a:prstClr val="black"/>
                                </a:solidFill>
                                <a:latin typeface="Cambria Math"/>
                              </a:rPr>
                            </m:ctrlPr>
                          </m:sSupPr>
                          <m:e>
                            <m:r>
                              <a:rPr lang="vi-VN" b="1" i="1">
                                <a:solidFill>
                                  <a:prstClr val="black"/>
                                </a:solidFill>
                                <a:latin typeface="Cambria Math" panose="02040503050406030204" pitchFamily="18" charset="0"/>
                              </a:rPr>
                              <m:t>𝒂</m:t>
                            </m:r>
                          </m:e>
                          <m:sup>
                            <m:r>
                              <a:rPr lang="vi-VN" b="1" i="1">
                                <a:solidFill>
                                  <a:prstClr val="black"/>
                                </a:solidFill>
                                <a:latin typeface="Cambria Math" panose="02040503050406030204" pitchFamily="18" charset="0"/>
                              </a:rPr>
                              <m:t>𝟐</m:t>
                            </m:r>
                          </m:sup>
                        </m:sSup>
                        <m:r>
                          <a:rPr lang="vi-VN" b="1" i="1">
                            <a:solidFill>
                              <a:prstClr val="black"/>
                            </a:solidFill>
                            <a:latin typeface="Cambria Math" panose="02040503050406030204" pitchFamily="18" charset="0"/>
                          </a:rPr>
                          <m:t>+</m:t>
                        </m:r>
                        <m:f>
                          <m:fPr>
                            <m:ctrlPr>
                              <a:rPr lang="en-US" b="1" i="1">
                                <a:solidFill>
                                  <a:prstClr val="black"/>
                                </a:solidFill>
                                <a:latin typeface="Cambria Math"/>
                              </a:rPr>
                            </m:ctrlPr>
                          </m:fPr>
                          <m:num>
                            <m:sSup>
                              <m:sSupPr>
                                <m:ctrlPr>
                                  <a:rPr lang="en-US" b="1" i="1">
                                    <a:solidFill>
                                      <a:prstClr val="black"/>
                                    </a:solidFill>
                                    <a:latin typeface="Cambria Math"/>
                                  </a:rPr>
                                </m:ctrlPr>
                              </m:sSupPr>
                              <m:e>
                                <m:r>
                                  <a:rPr lang="vi-VN" b="1" i="1">
                                    <a:solidFill>
                                      <a:prstClr val="black"/>
                                    </a:solidFill>
                                    <a:latin typeface="Cambria Math" panose="02040503050406030204" pitchFamily="18" charset="0"/>
                                  </a:rPr>
                                  <m:t>𝒂</m:t>
                                </m:r>
                              </m:e>
                              <m:sup>
                                <m:r>
                                  <a:rPr lang="vi-VN" b="1" i="1">
                                    <a:solidFill>
                                      <a:prstClr val="black"/>
                                    </a:solidFill>
                                    <a:latin typeface="Cambria Math" panose="02040503050406030204" pitchFamily="18" charset="0"/>
                                  </a:rPr>
                                  <m:t>𝟐</m:t>
                                </m:r>
                              </m:sup>
                            </m:sSup>
                          </m:num>
                          <m:den>
                            <m:r>
                              <a:rPr lang="vi-VN" b="1" i="1">
                                <a:solidFill>
                                  <a:prstClr val="black"/>
                                </a:solidFill>
                                <a:latin typeface="Cambria Math" panose="02040503050406030204" pitchFamily="18" charset="0"/>
                              </a:rPr>
                              <m:t>𝟒</m:t>
                            </m:r>
                          </m:den>
                        </m:f>
                      </m:e>
                    </m:rad>
                    <m:r>
                      <a:rPr lang="vi-VN" b="1" i="1">
                        <a:solidFill>
                          <a:prstClr val="black"/>
                        </a:solidFill>
                        <a:latin typeface="Cambria Math" panose="02040503050406030204" pitchFamily="18" charset="0"/>
                      </a:rPr>
                      <m:t>=</m:t>
                    </m:r>
                    <m:r>
                      <a:rPr lang="vi-VN" b="1" i="1">
                        <a:solidFill>
                          <a:prstClr val="black"/>
                        </a:solidFill>
                        <a:latin typeface="Cambria Math" panose="02040503050406030204" pitchFamily="18" charset="0"/>
                      </a:rPr>
                      <m:t>𝒂</m:t>
                    </m:r>
                    <m:rad>
                      <m:radPr>
                        <m:degHide m:val="on"/>
                        <m:ctrlPr>
                          <a:rPr lang="en-US" b="1" i="1">
                            <a:solidFill>
                              <a:prstClr val="black"/>
                            </a:solidFill>
                            <a:latin typeface="Cambria Math"/>
                          </a:rPr>
                        </m:ctrlPr>
                      </m:radPr>
                      <m:deg/>
                      <m:e>
                        <m:r>
                          <a:rPr lang="vi-VN" b="1" i="1">
                            <a:solidFill>
                              <a:prstClr val="black"/>
                            </a:solidFill>
                            <a:latin typeface="Cambria Math" panose="02040503050406030204" pitchFamily="18" charset="0"/>
                          </a:rPr>
                          <m:t>𝟓</m:t>
                        </m:r>
                      </m:e>
                    </m:rad>
                  </m:oMath>
                </a14:m>
                <a:r>
                  <a:rPr lang="vi-VN" b="1" dirty="0">
                    <a:solidFill>
                      <a:prstClr val="black"/>
                    </a:solidFill>
                    <a:latin typeface="Times New Roman" pitchFamily="18" charset="0"/>
                    <a:cs typeface="Times New Roman" pitchFamily="18" charset="0"/>
                  </a:rPr>
                  <a:t>.</a:t>
                </a: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endParaRP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rotWithShape="1">
                <a:blip r:embed="rId4"/>
                <a:stretch>
                  <a:fillRect l="-2260" t="-1761"/>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 xmlns:a16="http://schemas.microsoft.com/office/drawing/2014/main" id="{A785E262-58B7-4194-8F57-B27C3D33B262}"/>
              </a:ext>
            </a:extLst>
          </p:cNvPr>
          <p:cNvSpPr/>
          <p:nvPr/>
        </p:nvSpPr>
        <p:spPr>
          <a:xfrm>
            <a:off x="4343400" y="6096000"/>
            <a:ext cx="838200" cy="8382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a:extLst>
              <a:ext uri="{FF2B5EF4-FFF2-40B4-BE49-F238E27FC236}">
                <a16:creationId xmlns="" xmlns:a16="http://schemas.microsoft.com/office/drawing/2014/main" id="{D9D5B0B7-6A3A-49F3-8D8F-5886AF57464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82800" y="2362200"/>
            <a:ext cx="5867400" cy="3505200"/>
          </a:xfrm>
          <a:prstGeom prst="rect">
            <a:avLst/>
          </a:prstGeom>
          <a:noFill/>
          <a:ln>
            <a:noFill/>
          </a:ln>
        </p:spPr>
      </p:pic>
      <p:grpSp>
        <p:nvGrpSpPr>
          <p:cNvPr id="9" name="Group 8">
            <a:extLst>
              <a:ext uri="{FF2B5EF4-FFF2-40B4-BE49-F238E27FC236}">
                <a16:creationId xmlns="" xmlns:a16="http://schemas.microsoft.com/office/drawing/2014/main" id="{439786C1-301C-402F-B908-633A570E2C52}"/>
              </a:ext>
            </a:extLst>
          </p:cNvPr>
          <p:cNvGrpSpPr/>
          <p:nvPr/>
        </p:nvGrpSpPr>
        <p:grpSpPr>
          <a:xfrm>
            <a:off x="4495800" y="533400"/>
            <a:ext cx="16791416" cy="1309627"/>
            <a:chOff x="7007312" y="3313402"/>
            <a:chExt cx="16791416" cy="1309627"/>
          </a:xfrm>
        </p:grpSpPr>
        <p:grpSp>
          <p:nvGrpSpPr>
            <p:cNvPr id="10" name="Group 9">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2" name="Picture 11">
                <a:extLst>
                  <a:ext uri="{FF2B5EF4-FFF2-40B4-BE49-F238E27FC236}">
                    <a16:creationId xmlns="" xmlns:a16="http://schemas.microsoft.com/office/drawing/2014/main" id="{E248C2BE-8566-4C92-B9DC-0F7EBDD761BF}"/>
                  </a:ext>
                </a:extLst>
              </p:cNvPr>
              <p:cNvPicPr>
                <a:picLocks noChangeAspect="1"/>
              </p:cNvPicPr>
              <p:nvPr/>
            </p:nvPicPr>
            <p:blipFill>
              <a:blip r:embed="rId6"/>
              <a:stretch>
                <a:fillRect/>
              </a:stretch>
            </p:blipFill>
            <p:spPr>
              <a:xfrm>
                <a:off x="-84747" y="97578"/>
                <a:ext cx="6395438" cy="824094"/>
              </a:xfrm>
              <a:prstGeom prst="rect">
                <a:avLst/>
              </a:prstGeom>
            </p:spPr>
          </p:pic>
          <p:sp>
            <p:nvSpPr>
              <p:cNvPr id="13"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 xmlns:a16="http://schemas.microsoft.com/office/drawing/2014/main" id="{593D231A-4F31-4CD1-BF95-3B25C6FBCE4B}"/>
                </a:ext>
              </a:extLst>
            </p:cNvPr>
            <p:cNvPicPr>
              <a:picLocks noChangeAspect="1"/>
            </p:cNvPicPr>
            <p:nvPr/>
          </p:nvPicPr>
          <p:blipFill>
            <a:blip r:embed="rId7"/>
            <a:stretch>
              <a:fillRect/>
            </a:stretch>
          </p:blipFill>
          <p:spPr>
            <a:xfrm>
              <a:off x="15925800" y="3313402"/>
              <a:ext cx="7872928" cy="1222516"/>
            </a:xfrm>
            <a:prstGeom prst="rect">
              <a:avLst/>
            </a:prstGeom>
          </p:spPr>
        </p:pic>
      </p:grpSp>
      <p:sp>
        <p:nvSpPr>
          <p:cNvPr id="14" name="TextBox 13">
            <a:extLst>
              <a:ext uri="{FF2B5EF4-FFF2-40B4-BE49-F238E27FC236}">
                <a16:creationId xmlns="" xmlns:a16="http://schemas.microsoft.com/office/drawing/2014/main" id="{EB80CDAB-FCA9-4E95-8F6A-72A9575E1286}"/>
              </a:ext>
            </a:extLst>
          </p:cNvPr>
          <p:cNvSpPr txBox="1"/>
          <p:nvPr/>
        </p:nvSpPr>
        <p:spPr>
          <a:xfrm>
            <a:off x="6629400" y="609600"/>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35169805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up)">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wipe(up)">
                                      <p:cBhvr>
                                        <p:cTn id="52" dur="500"/>
                                        <p:tgtEl>
                                          <p:spTgt spid="7">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7" end="7"/>
                                            </p:txEl>
                                          </p:spTgt>
                                        </p:tgtEl>
                                        <p:attrNameLst>
                                          <p:attrName>style.visibility</p:attrName>
                                        </p:attrNameLst>
                                      </p:cBhvr>
                                      <p:to>
                                        <p:strVal val="visible"/>
                                      </p:to>
                                    </p:set>
                                    <p:animEffect transition="in" filter="wipe(up)">
                                      <p:cBhvr>
                                        <p:cTn id="57" dur="500"/>
                                        <p:tgtEl>
                                          <p:spTgt spid="7">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38200" y="1981200"/>
                <a:ext cx="11353800"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rgbClr val="FF0000"/>
                    </a:solidFill>
                    <a:latin typeface="Times New Roman" pitchFamily="18" charset="0"/>
                    <a:cs typeface="Times New Roman" pitchFamily="18" charset="0"/>
                  </a:rPr>
                  <a:t>Bài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tập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trắc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nghiệm</a:t>
                </a:r>
                <a:r>
                  <a:rPr lang="en-US" b="1" dirty="0">
                    <a:solidFill>
                      <a:srgbClr val="FF0000"/>
                    </a:solidFill>
                    <a:latin typeface="Times New Roman" pitchFamily="18" charset="0"/>
                    <a:cs typeface="Times New Roman" pitchFamily="18" charset="0"/>
                  </a:rPr>
                  <a:t>:</a:t>
                </a:r>
              </a:p>
              <a:p>
                <a:pPr marL="0" indent="0">
                  <a:buFont typeface="Arial" panose="020B0604020202020204" pitchFamily="34" charset="0"/>
                  <a:buNone/>
                </a:pPr>
                <a:r>
                  <a:rPr lang="en-US" b="1" dirty="0" err="1">
                    <a:solidFill>
                      <a:prstClr val="black"/>
                    </a:solidFill>
                    <a:latin typeface="Times New Roman" pitchFamily="18" charset="0"/>
                    <a:cs typeface="Times New Roman" pitchFamily="18" charset="0"/>
                  </a:rPr>
                  <a:t>Câu</a:t>
                </a:r>
                <a:r>
                  <a:rPr lang="en-US" b="1" dirty="0">
                    <a:solidFill>
                      <a:prstClr val="black"/>
                    </a:solidFill>
                    <a:latin typeface="Times New Roman" pitchFamily="18" charset="0"/>
                    <a:cs typeface="Times New Roman" pitchFamily="18" charset="0"/>
                  </a:rPr>
                  <a:t> 10. Cho </a:t>
                </a:r>
                <a:r>
                  <a:rPr lang="en-US" b="1" dirty="0" err="1">
                    <a:solidFill>
                      <a:prstClr val="black"/>
                    </a:solidFill>
                    <a:latin typeface="Times New Roman" pitchFamily="18" charset="0"/>
                    <a:cs typeface="Times New Roman" pitchFamily="18" charset="0"/>
                  </a:rPr>
                  <a:t>hình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thang</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𝑨𝑩𝑪𝑫</m:t>
                    </m:r>
                  </m:oMath>
                </a14:m>
                <a:r>
                  <a:rPr lang="en-US" b="1" dirty="0">
                    <a:solidFill>
                      <a:prstClr val="black"/>
                    </a:solidFill>
                    <a:latin typeface="Times New Roman" pitchFamily="18" charset="0"/>
                    <a:cs typeface="Times New Roman" pitchFamily="18" charset="0"/>
                  </a:rPr>
                  <a:t> </a:t>
                </a:r>
                <a14:m>
                  <m:oMath xmlns:m="http://schemas.openxmlformats.org/officeDocument/2006/math">
                    <m:d>
                      <m:dPr>
                        <m:ctrlPr>
                          <a:rPr lang="en-US" b="1" i="1">
                            <a:solidFill>
                              <a:prstClr val="black"/>
                            </a:solidFill>
                            <a:latin typeface="Cambria Math"/>
                          </a:rPr>
                        </m:ctrlPr>
                      </m:dPr>
                      <m:e>
                        <m:r>
                          <a:rPr lang="en-US" b="1" i="1">
                            <a:solidFill>
                              <a:prstClr val="black"/>
                            </a:solidFill>
                            <a:latin typeface="Cambria Math" panose="02040503050406030204" pitchFamily="18" charset="0"/>
                          </a:rPr>
                          <m:t>𝑨𝑩</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𝑪𝑫</m:t>
                        </m:r>
                      </m:e>
                    </m:d>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có</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hai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đường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chéo</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vuông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góc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với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nhau</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Biết</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𝑨𝑩</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𝑪𝑫</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𝟑𝟎</m:t>
                    </m:r>
                    <m:r>
                      <a:rPr lang="en-US" b="1" i="1" smtClean="0">
                        <a:solidFill>
                          <a:prstClr val="black"/>
                        </a:solidFill>
                        <a:latin typeface="Cambria Math"/>
                      </a:rPr>
                      <m:t> </m:t>
                    </m:r>
                    <m:r>
                      <a:rPr lang="en-US" b="1" i="1">
                        <a:solidFill>
                          <a:prstClr val="black"/>
                        </a:solidFill>
                        <a:latin typeface="Cambria Math" panose="02040503050406030204" pitchFamily="18" charset="0"/>
                      </a:rPr>
                      <m:t>𝒄𝒎</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Tính</a:t>
                </a:r>
                <a:r>
                  <a:rPr lang="en-US" b="1" dirty="0">
                    <a:solidFill>
                      <a:prstClr val="black"/>
                    </a:solidFill>
                    <a:latin typeface="Times New Roman" pitchFamily="18" charset="0"/>
                    <a:cs typeface="Times New Roman" pitchFamily="18" charset="0"/>
                  </a:rPr>
                  <a:t> </a:t>
                </a:r>
                <a14:m>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𝑩𝑫</m:t>
                            </m:r>
                          </m:e>
                        </m:acc>
                      </m:e>
                    </m:d>
                  </m:oMath>
                </a14:m>
                <a:r>
                  <a:rPr lang="en-US" b="1" dirty="0">
                    <a:solidFill>
                      <a:prstClr val="black"/>
                    </a:solidFill>
                    <a:latin typeface="Times New Roman" pitchFamily="18" charset="0"/>
                    <a:cs typeface="Times New Roman" pitchFamily="18" charset="0"/>
                  </a:rPr>
                  <a:t>.</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A. </a:t>
                </a:r>
                <a14:m>
                  <m:oMath xmlns:m="http://schemas.openxmlformats.org/officeDocument/2006/math">
                    <m:r>
                      <a:rPr lang="vi-VN" b="1" i="1">
                        <a:solidFill>
                          <a:prstClr val="black"/>
                        </a:solidFill>
                        <a:latin typeface="Cambria Math" panose="02040503050406030204" pitchFamily="18" charset="0"/>
                      </a:rPr>
                      <m:t>𝟐𝟓</m:t>
                    </m:r>
                    <m:r>
                      <a:rPr lang="vi-VN" b="1" i="1">
                        <a:solidFill>
                          <a:prstClr val="black"/>
                        </a:solidFill>
                        <a:latin typeface="Cambria Math" panose="02040503050406030204" pitchFamily="18" charset="0"/>
                      </a:rPr>
                      <m:t>𝒄𝒎</m:t>
                    </m:r>
                  </m:oMath>
                </a14:m>
                <a:r>
                  <a:rPr lang="en-US" b="1" dirty="0">
                    <a:solidFill>
                      <a:prstClr val="black"/>
                    </a:solidFill>
                    <a:latin typeface="Times New Roman" pitchFamily="18" charset="0"/>
                    <a:cs typeface="Times New Roman" pitchFamily="18" charset="0"/>
                  </a:rPr>
                  <a:t>.	B. </a:t>
                </a:r>
                <a14:m>
                  <m:oMath xmlns:m="http://schemas.openxmlformats.org/officeDocument/2006/math">
                    <m:r>
                      <a:rPr lang="vi-VN" b="1" i="1">
                        <a:solidFill>
                          <a:prstClr val="black"/>
                        </a:solidFill>
                        <a:latin typeface="Cambria Math" panose="02040503050406030204" pitchFamily="18" charset="0"/>
                      </a:rPr>
                      <m:t>𝟐𝟎</m:t>
                    </m:r>
                    <m:r>
                      <a:rPr lang="vi-VN" b="1" i="1">
                        <a:solidFill>
                          <a:prstClr val="black"/>
                        </a:solidFill>
                        <a:latin typeface="Cambria Math" panose="02040503050406030204" pitchFamily="18" charset="0"/>
                      </a:rPr>
                      <m:t>𝒄𝒎</m:t>
                    </m:r>
                  </m:oMath>
                </a14:m>
                <a:r>
                  <a:rPr lang="en-US"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r>
                  <a:rPr lang="en-US" b="1" dirty="0">
                    <a:solidFill>
                      <a:prstClr val="black"/>
                    </a:solidFill>
                    <a:latin typeface="Times New Roman" pitchFamily="18" charset="0"/>
                    <a:cs typeface="Times New Roman" pitchFamily="18" charset="0"/>
                  </a:rPr>
                  <a:t>C. </a:t>
                </a:r>
                <a14:m>
                  <m:oMath xmlns:m="http://schemas.openxmlformats.org/officeDocument/2006/math">
                    <m:r>
                      <a:rPr lang="vi-VN" b="1" i="1">
                        <a:solidFill>
                          <a:prstClr val="black"/>
                        </a:solidFill>
                        <a:latin typeface="Cambria Math" panose="02040503050406030204" pitchFamily="18" charset="0"/>
                      </a:rPr>
                      <m:t>𝟏𝟓</m:t>
                    </m:r>
                    <m:r>
                      <a:rPr lang="vi-VN" b="1" i="1">
                        <a:solidFill>
                          <a:prstClr val="black"/>
                        </a:solidFill>
                        <a:latin typeface="Cambria Math" panose="02040503050406030204" pitchFamily="18" charset="0"/>
                      </a:rPr>
                      <m:t>𝒄𝒎</m:t>
                    </m:r>
                  </m:oMath>
                </a14:m>
                <a:r>
                  <a:rPr lang="en-US" b="1" dirty="0">
                    <a:solidFill>
                      <a:prstClr val="black"/>
                    </a:solidFill>
                    <a:latin typeface="Times New Roman" pitchFamily="18" charset="0"/>
                    <a:cs typeface="Times New Roman" pitchFamily="18" charset="0"/>
                  </a:rPr>
                  <a:t>.	D. </a:t>
                </a:r>
                <a14:m>
                  <m:oMath xmlns:m="http://schemas.openxmlformats.org/officeDocument/2006/math">
                    <m:r>
                      <a:rPr lang="vi-VN" b="1" i="1">
                        <a:solidFill>
                          <a:prstClr val="black"/>
                        </a:solidFill>
                        <a:latin typeface="Cambria Math" panose="02040503050406030204" pitchFamily="18" charset="0"/>
                      </a:rPr>
                      <m:t>𝟑𝟎</m:t>
                    </m:r>
                    <m:r>
                      <a:rPr lang="vi-VN" b="1" i="1">
                        <a:solidFill>
                          <a:prstClr val="black"/>
                        </a:solidFill>
                        <a:latin typeface="Cambria Math" panose="02040503050406030204" pitchFamily="18" charset="0"/>
                      </a:rPr>
                      <m:t>𝒄𝒎</m:t>
                    </m:r>
                  </m:oMath>
                </a14:m>
                <a:r>
                  <a:rPr lang="en-US" b="1" dirty="0">
                    <a:solidFill>
                      <a:prstClr val="black"/>
                    </a:solidFill>
                    <a:latin typeface="Times New Roman" pitchFamily="18" charset="0"/>
                    <a:cs typeface="Times New Roman" pitchFamily="18" charset="0"/>
                  </a:rPr>
                  <a:t>.   </a:t>
                </a:r>
                <a:r>
                  <a:rPr lang="fr-FR" b="1" dirty="0">
                    <a:solidFill>
                      <a:prstClr val="black"/>
                    </a:solidFill>
                    <a:latin typeface="Times New Roman" pitchFamily="18" charset="0"/>
                    <a:cs typeface="Times New Roman" pitchFamily="18" charset="0"/>
                  </a:rPr>
                  <a:t>                                    </a:t>
                </a: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sz="4600" b="1" dirty="0">
                  <a:solidFill>
                    <a:srgbClr val="FF0000"/>
                  </a:solidFill>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200" y="1981200"/>
                <a:ext cx="11353800" cy="11411749"/>
              </a:xfrm>
              <a:prstGeom prst="rect">
                <a:avLst/>
              </a:prstGeom>
              <a:blipFill rotWithShape="1">
                <a:blip r:embed="rId3"/>
                <a:stretch>
                  <a:fillRect l="-2414" t="-1761" r="-912"/>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FF0000"/>
                    </a:solidFill>
                    <a:latin typeface="Times New Roman" pitchFamily="18" charset="0"/>
                    <a:cs typeface="Times New Roman" pitchFamily="18" charset="0"/>
                  </a:rPr>
                  <a:t>Lời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giải</a:t>
                </a:r>
                <a:endParaRPr lang="en-US" b="1" dirty="0">
                  <a:solidFill>
                    <a:srgbClr val="FF0000"/>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r>
                  <a:rPr lang="en-US" b="1" dirty="0" err="1">
                    <a:solidFill>
                      <a:prstClr val="black"/>
                    </a:solidFill>
                    <a:latin typeface="Times New Roman" pitchFamily="18" charset="0"/>
                    <a:cs typeface="Times New Roman" pitchFamily="18" charset="0"/>
                  </a:rPr>
                  <a:t>Dựng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hành</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𝑨𝑩𝑬𝑪</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hành</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𝑩𝑬𝑭𝑫</m:t>
                    </m:r>
                  </m:oMath>
                </a14:m>
                <a:r>
                  <a:rPr lang="en-US" b="1" dirty="0">
                    <a:solidFill>
                      <a:prstClr val="black"/>
                    </a:solidFill>
                    <a:latin typeface="Times New Roman" pitchFamily="18" charset="0"/>
                    <a:cs typeface="Times New Roman" pitchFamily="18" charset="0"/>
                  </a:rPr>
                  <a:t>. </a:t>
                </a:r>
              </a:p>
              <a:p>
                <a:pPr marL="0" indent="0">
                  <a:buFont typeface="Arial" panose="020B0604020202020204" pitchFamily="34" charset="0"/>
                  <a:buNone/>
                </a:pPr>
                <a:r>
                  <a:rPr lang="en-US" b="1" dirty="0" err="1">
                    <a:solidFill>
                      <a:prstClr val="black"/>
                    </a:solidFill>
                    <a:latin typeface="Times New Roman" pitchFamily="18" charset="0"/>
                    <a:cs typeface="Times New Roman" pitchFamily="18" charset="0"/>
                  </a:rPr>
                  <a:t>Vì</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𝑨𝑪</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𝑩𝑫</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nên</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𝑩𝑫</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𝑩𝑬</m:t>
                    </m:r>
                  </m:oMath>
                </a14:m>
                <a:r>
                  <a:rPr lang="en-US" b="1" dirty="0">
                    <a:solidFill>
                      <a:prstClr val="black"/>
                    </a:solidFill>
                    <a:latin typeface="Times New Roman" pitchFamily="18" charset="0"/>
                    <a:cs typeface="Times New Roman" pitchFamily="18" charset="0"/>
                  </a:rPr>
                  <a:t>. Do </a:t>
                </a:r>
                <a:r>
                  <a:rPr lang="en-US" b="1" dirty="0" err="1">
                    <a:solidFill>
                      <a:prstClr val="black"/>
                    </a:solidFill>
                    <a:latin typeface="Times New Roman" pitchFamily="18" charset="0"/>
                    <a:cs typeface="Times New Roman" pitchFamily="18" charset="0"/>
                  </a:rPr>
                  <a:t>đó</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hành</a:t>
                </a:r>
                <a:r>
                  <a:rPr lang="en-US" b="1" dirty="0">
                    <a:solidFill>
                      <a:prstClr val="black"/>
                    </a:solidFill>
                    <a:latin typeface="Times New Roman" pitchFamily="18" charset="0"/>
                    <a:cs typeface="Times New Roman" pitchFamily="18" charset="0"/>
                  </a:rPr>
                  <a:t> </a:t>
                </a:r>
                <a14:m>
                  <m:oMath xmlns:m="http://schemas.openxmlformats.org/officeDocument/2006/math">
                    <m:r>
                      <a:rPr lang="en-US" b="1" i="1">
                        <a:solidFill>
                          <a:prstClr val="black"/>
                        </a:solidFill>
                        <a:latin typeface="Cambria Math" panose="02040503050406030204" pitchFamily="18" charset="0"/>
                      </a:rPr>
                      <m:t>𝑩𝑬𝑭𝑫</m:t>
                    </m:r>
                  </m:oMath>
                </a14:m>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là</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hình</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chữ</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nhật</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Khi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đó</a:t>
                </a:r>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𝑨𝑪</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𝑩𝑫</m:t>
                              </m:r>
                            </m:e>
                          </m:acc>
                        </m:e>
                      </m:d>
                      <m:r>
                        <a:rPr lang="en-US" b="1" i="1">
                          <a:solidFill>
                            <a:prstClr val="black"/>
                          </a:solidFill>
                          <a:latin typeface="Cambria Math" panose="02040503050406030204" pitchFamily="18" charset="0"/>
                        </a:rPr>
                        <m:t>=</m:t>
                      </m:r>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𝑩𝑬</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𝑩𝑫</m:t>
                              </m:r>
                            </m:e>
                          </m:acc>
                        </m:e>
                      </m:d>
                      <m:r>
                        <a:rPr lang="en-US" b="1" i="1">
                          <a:solidFill>
                            <a:prstClr val="black"/>
                          </a:solidFill>
                          <a:latin typeface="Cambria Math" panose="02040503050406030204" pitchFamily="18" charset="0"/>
                        </a:rPr>
                        <m:t>=</m:t>
                      </m:r>
                      <m:d>
                        <m:dPr>
                          <m:begChr m:val="|"/>
                          <m:endChr m:val="|"/>
                          <m:ctrlPr>
                            <a:rPr lang="en-US" b="1" i="1">
                              <a:solidFill>
                                <a:prstClr val="black"/>
                              </a:solidFill>
                              <a:latin typeface="Cambria Math"/>
                            </a:rPr>
                          </m:ctrlPr>
                        </m:dPr>
                        <m:e>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𝑩𝑭</m:t>
                              </m:r>
                            </m:e>
                          </m:acc>
                        </m:e>
                      </m:d>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𝑩𝑭</m:t>
                      </m:r>
                    </m:oMath>
                  </m:oMathPara>
                </a14:m>
                <a:endParaRPr lang="en-US" b="1" i="1" dirty="0">
                  <a:solidFill>
                    <a:prstClr val="black"/>
                  </a:solidFill>
                  <a:latin typeface="Times New Roman" pitchFamily="18" charset="0"/>
                  <a:cs typeface="Times New Roman" pitchFamily="18" charset="0"/>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𝑫𝑬</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𝟑𝟎</m:t>
                      </m:r>
                      <m:r>
                        <a:rPr lang="en-US" b="1" i="1">
                          <a:solidFill>
                            <a:prstClr val="black"/>
                          </a:solidFill>
                          <a:latin typeface="Cambria Math" panose="02040503050406030204" pitchFamily="18" charset="0"/>
                        </a:rPr>
                        <m:t>𝒄𝒎</m:t>
                      </m:r>
                      <m:r>
                        <a:rPr lang="en-US" b="1" i="1">
                          <a:solidFill>
                            <a:prstClr val="black"/>
                          </a:solidFill>
                          <a:latin typeface="Cambria Math" panose="02040503050406030204" pitchFamily="18" charset="0"/>
                        </a:rPr>
                        <m:t>.</m:t>
                      </m:r>
                    </m:oMath>
                  </m:oMathPara>
                </a14:m>
                <a:endParaRPr lang="en-US" b="1" dirty="0">
                  <a:solidFill>
                    <a:prstClr val="black"/>
                  </a:solidFill>
                  <a:latin typeface="Times New Roman" pitchFamily="18" charset="0"/>
                  <a:cs typeface="Times New Roman" pitchFamily="18" charset="0"/>
                </a:endParaRPr>
              </a:p>
              <a:p>
                <a:pPr marL="0" indent="0">
                  <a:buFont typeface="Arial" panose="020B0604020202020204" pitchFamily="34" charset="0"/>
                  <a:buNone/>
                </a:pPr>
                <a:endParaRPr lang="en-US" b="1" dirty="0">
                  <a:solidFill>
                    <a:prstClr val="black"/>
                  </a:solidFill>
                </a:endParaRP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rotWithShape="1">
                <a:blip r:embed="rId4"/>
                <a:stretch>
                  <a:fillRect l="-2260" t="-1761" r="-462"/>
                </a:stretch>
              </a:blipFill>
              <a:ln>
                <a:solidFill>
                  <a:srgbClr val="00B0F0"/>
                </a:solidFill>
              </a:ln>
            </p:spPr>
            <p:txBody>
              <a:bodyPr/>
              <a:lstStyle/>
              <a:p>
                <a:r>
                  <a:rPr lang="en-US">
                    <a:noFill/>
                  </a:rPr>
                  <a:t> </a:t>
                </a:r>
              </a:p>
            </p:txBody>
          </p:sp>
        </mc:Fallback>
      </mc:AlternateContent>
      <p:sp>
        <p:nvSpPr>
          <p:cNvPr id="4" name="Flowchart: Connector 3">
            <a:extLst>
              <a:ext uri="{FF2B5EF4-FFF2-40B4-BE49-F238E27FC236}">
                <a16:creationId xmlns="" xmlns:a16="http://schemas.microsoft.com/office/drawing/2014/main" id="{A785E262-58B7-4194-8F57-B27C3D33B262}"/>
              </a:ext>
            </a:extLst>
          </p:cNvPr>
          <p:cNvSpPr/>
          <p:nvPr/>
        </p:nvSpPr>
        <p:spPr>
          <a:xfrm>
            <a:off x="4343400" y="6096000"/>
            <a:ext cx="838200" cy="83820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a:extLst>
              <a:ext uri="{FF2B5EF4-FFF2-40B4-BE49-F238E27FC236}">
                <a16:creationId xmlns="" xmlns:a16="http://schemas.microsoft.com/office/drawing/2014/main" id="{E4F18148-BFAE-4F2F-8310-4B27E037998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63800" y="2438400"/>
            <a:ext cx="6400800" cy="5486400"/>
          </a:xfrm>
          <a:prstGeom prst="rect">
            <a:avLst/>
          </a:prstGeom>
          <a:noFill/>
          <a:ln>
            <a:noFill/>
          </a:ln>
        </p:spPr>
      </p:pic>
      <p:grpSp>
        <p:nvGrpSpPr>
          <p:cNvPr id="9" name="Group 8">
            <a:extLst>
              <a:ext uri="{FF2B5EF4-FFF2-40B4-BE49-F238E27FC236}">
                <a16:creationId xmlns="" xmlns:a16="http://schemas.microsoft.com/office/drawing/2014/main" id="{439786C1-301C-402F-B908-633A570E2C52}"/>
              </a:ext>
            </a:extLst>
          </p:cNvPr>
          <p:cNvGrpSpPr/>
          <p:nvPr/>
        </p:nvGrpSpPr>
        <p:grpSpPr>
          <a:xfrm>
            <a:off x="3886200" y="533400"/>
            <a:ext cx="16791416" cy="1309627"/>
            <a:chOff x="7007312" y="3313402"/>
            <a:chExt cx="16791416" cy="1309627"/>
          </a:xfrm>
        </p:grpSpPr>
        <p:grpSp>
          <p:nvGrpSpPr>
            <p:cNvPr id="10" name="Group 9">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2" name="Picture 11">
                <a:extLst>
                  <a:ext uri="{FF2B5EF4-FFF2-40B4-BE49-F238E27FC236}">
                    <a16:creationId xmlns="" xmlns:a16="http://schemas.microsoft.com/office/drawing/2014/main" id="{E248C2BE-8566-4C92-B9DC-0F7EBDD761BF}"/>
                  </a:ext>
                </a:extLst>
              </p:cNvPr>
              <p:cNvPicPr>
                <a:picLocks noChangeAspect="1"/>
              </p:cNvPicPr>
              <p:nvPr/>
            </p:nvPicPr>
            <p:blipFill>
              <a:blip r:embed="rId6"/>
              <a:stretch>
                <a:fillRect/>
              </a:stretch>
            </p:blipFill>
            <p:spPr>
              <a:xfrm>
                <a:off x="-84747" y="97578"/>
                <a:ext cx="6395438" cy="824094"/>
              </a:xfrm>
              <a:prstGeom prst="rect">
                <a:avLst/>
              </a:prstGeom>
            </p:spPr>
          </p:pic>
          <p:sp>
            <p:nvSpPr>
              <p:cNvPr id="13"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 xmlns:a16="http://schemas.microsoft.com/office/drawing/2014/main" id="{593D231A-4F31-4CD1-BF95-3B25C6FBCE4B}"/>
                </a:ext>
              </a:extLst>
            </p:cNvPr>
            <p:cNvPicPr>
              <a:picLocks noChangeAspect="1"/>
            </p:cNvPicPr>
            <p:nvPr/>
          </p:nvPicPr>
          <p:blipFill>
            <a:blip r:embed="rId7"/>
            <a:stretch>
              <a:fillRect/>
            </a:stretch>
          </p:blipFill>
          <p:spPr>
            <a:xfrm>
              <a:off x="15925800" y="3313402"/>
              <a:ext cx="7872928" cy="1222516"/>
            </a:xfrm>
            <a:prstGeom prst="rect">
              <a:avLst/>
            </a:prstGeom>
          </p:spPr>
        </p:pic>
      </p:grpSp>
      <p:sp>
        <p:nvSpPr>
          <p:cNvPr id="14" name="TextBox 13">
            <a:extLst>
              <a:ext uri="{FF2B5EF4-FFF2-40B4-BE49-F238E27FC236}">
                <a16:creationId xmlns="" xmlns:a16="http://schemas.microsoft.com/office/drawing/2014/main" id="{EB80CDAB-FCA9-4E95-8F6A-72A9575E1286}"/>
              </a:ext>
            </a:extLst>
          </p:cNvPr>
          <p:cNvSpPr txBox="1"/>
          <p:nvPr/>
        </p:nvSpPr>
        <p:spPr>
          <a:xfrm>
            <a:off x="6629400" y="691515"/>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34758020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wipe(up)">
                                      <p:cBhvr>
                                        <p:cTn id="47" dur="500"/>
                                        <p:tgtEl>
                                          <p:spTgt spid="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wipe(up)">
                                      <p:cBhvr>
                                        <p:cTn id="52" dur="500"/>
                                        <p:tgtEl>
                                          <p:spTgt spid="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animEffect transition="in" filter="wipe(up)">
                                      <p:cBhvr>
                                        <p:cTn id="57" dur="500"/>
                                        <p:tgtEl>
                                          <p:spTgt spid="7">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10" end="10"/>
                                            </p:txEl>
                                          </p:spTgt>
                                        </p:tgtEl>
                                        <p:attrNameLst>
                                          <p:attrName>style.visibility</p:attrName>
                                        </p:attrNameLst>
                                      </p:cBhvr>
                                      <p:to>
                                        <p:strVal val="visible"/>
                                      </p:to>
                                    </p:set>
                                    <p:animEffect transition="in" filter="wipe(up)">
                                      <p:cBhvr>
                                        <p:cTn id="62" dur="500"/>
                                        <p:tgtEl>
                                          <p:spTgt spid="7">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1" name="Picture 17"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2168" y="8696326"/>
            <a:ext cx="10342032" cy="135890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0867" y="7397753"/>
            <a:ext cx="10452101" cy="1774826"/>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3239" y="8194677"/>
            <a:ext cx="4614333" cy="309245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09039" y="5397500"/>
            <a:ext cx="10913533" cy="2162176"/>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106" y="6581779"/>
            <a:ext cx="4694765" cy="4705350"/>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38" y="4664079"/>
            <a:ext cx="8978899" cy="3419474"/>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7734" y="6092826"/>
            <a:ext cx="4356101" cy="51943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33" y="7848600"/>
            <a:ext cx="8775701" cy="2501900"/>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6867" y="8093079"/>
            <a:ext cx="4436533" cy="3194050"/>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2428879"/>
            <a:ext cx="10176933" cy="2378074"/>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18039" y="3663950"/>
            <a:ext cx="3238499" cy="7623176"/>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96333" y="2387600"/>
            <a:ext cx="11362267" cy="3000376"/>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73168" y="4387850"/>
            <a:ext cx="4707467" cy="6899276"/>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995839" y="9725026"/>
            <a:ext cx="3729565" cy="1447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0" y="533400"/>
            <a:ext cx="17068800" cy="830997"/>
          </a:xfrm>
          <a:prstGeom prst="rect">
            <a:avLst/>
          </a:prstGeom>
          <a:noFill/>
        </p:spPr>
        <p:txBody>
          <a:bodyPr wrap="square" rtlCol="0">
            <a:spAutoFit/>
          </a:bodyPr>
          <a:lstStyle/>
          <a:p>
            <a:pPr algn="ctr"/>
            <a:r>
              <a:rPr lang="en-US" sz="4800" b="1" dirty="0" smtClean="0">
                <a:solidFill>
                  <a:srgbClr val="FF0000"/>
                </a:solidFill>
                <a:latin typeface="Times New Roman" pitchFamily="18" charset="0"/>
                <a:cs typeface="Times New Roman" pitchFamily="18" charset="0"/>
              </a:rPr>
              <a:t>SƠ ĐỒ TƯ DUY</a:t>
            </a:r>
            <a:endParaRPr 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68292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righ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righ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righ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righ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righ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righ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 xmlns:a16="http://schemas.microsoft.com/office/drawing/2014/main" id="{D87ADF89-46F9-4713-9744-A644701231B8}"/>
              </a:ext>
            </a:extLst>
          </p:cNvPr>
          <p:cNvSpPr txBox="1">
            <a:spLocks/>
          </p:cNvSpPr>
          <p:nvPr/>
        </p:nvSpPr>
        <p:spPr>
          <a:xfrm>
            <a:off x="838200" y="2209800"/>
            <a:ext cx="23164800" cy="9906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13317" y="3200295"/>
                <a:ext cx="23137091" cy="99060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smtClean="0">
                    <a:latin typeface="Tahoma" pitchFamily="34" charset="0"/>
                    <a:ea typeface="Tahoma" pitchFamily="34" charset="0"/>
                    <a:cs typeface="Tahoma" pitchFamily="34" charset="0"/>
                  </a:rPr>
                  <a:t>            </a:t>
                </a:r>
                <a:r>
                  <a:rPr lang="en-US" b="1" dirty="0">
                    <a:latin typeface="Times New Roman" pitchFamily="18" charset="0"/>
                    <a:ea typeface="Tahoma" pitchFamily="34" charset="0"/>
                    <a:cs typeface="Times New Roman" pitchFamily="18" charset="0"/>
                  </a:rPr>
                  <a:t>HĐ1: </a:t>
                </a:r>
                <a:r>
                  <a:rPr lang="vi-VN" b="1" dirty="0">
                    <a:latin typeface="Times New Roman" pitchFamily="18" charset="0"/>
                    <a:ea typeface="Tahoma" pitchFamily="34" charset="0"/>
                    <a:cs typeface="Times New Roman" pitchFamily="18" charset="0"/>
                  </a:rPr>
                  <a:t>Với </a:t>
                </a:r>
                <a:r>
                  <a:rPr lang="fr-FR" b="1" dirty="0" err="1">
                    <a:latin typeface="Times New Roman" pitchFamily="18" charset="0"/>
                    <a:ea typeface="Tahoma" pitchFamily="34" charset="0"/>
                    <a:cs typeface="Times New Roman" pitchFamily="18" charset="0"/>
                  </a:rPr>
                  <a:t>hai</a:t>
                </a:r>
                <a:r>
                  <a:rPr lang="fr-FR" b="1" dirty="0">
                    <a:latin typeface="Times New Roman" pitchFamily="18" charset="0"/>
                    <a:ea typeface="Tahoma" pitchFamily="34" charset="0"/>
                    <a:cs typeface="Times New Roman" pitchFamily="18" charset="0"/>
                  </a:rPr>
                  <a:t> </a:t>
                </a:r>
                <a:r>
                  <a:rPr lang="fr-FR" b="1" dirty="0" err="1">
                    <a:latin typeface="Times New Roman" pitchFamily="18" charset="0"/>
                    <a:ea typeface="Tahoma" pitchFamily="34" charset="0"/>
                    <a:cs typeface="Times New Roman" pitchFamily="18" charset="0"/>
                  </a:rPr>
                  <a:t>vectơ</a:t>
                </a:r>
                <a:r>
                  <a:rPr lang="fr-FR" b="1" dirty="0">
                    <a:latin typeface="Times New Roman" pitchFamily="18" charset="0"/>
                    <a:ea typeface="Tahoma" pitchFamily="34" charset="0"/>
                    <a:cs typeface="Times New Roman" pitchFamily="18" charset="0"/>
                  </a:rPr>
                  <a:t>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𝒂</m:t>
                        </m:r>
                      </m:e>
                    </m:acc>
                  </m:oMath>
                </a14:m>
                <a:r>
                  <a:rPr lang="fr-FR" b="1" dirty="0">
                    <a:latin typeface="Times New Roman" pitchFamily="18" charset="0"/>
                    <a:ea typeface="Tahoma" pitchFamily="34" charset="0"/>
                    <a:cs typeface="Times New Roman" pitchFamily="18" charset="0"/>
                  </a:rPr>
                  <a:t> </a:t>
                </a:r>
                <a:r>
                  <a:rPr lang="fr-FR" b="1" dirty="0" err="1">
                    <a:latin typeface="Times New Roman" pitchFamily="18" charset="0"/>
                    <a:ea typeface="Tahoma" pitchFamily="34" charset="0"/>
                    <a:cs typeface="Times New Roman" pitchFamily="18" charset="0"/>
                  </a:rPr>
                  <a:t>và</a:t>
                </a:r>
                <a:r>
                  <a:rPr lang="fr-FR" b="1" dirty="0">
                    <a:latin typeface="Times New Roman" pitchFamily="18" charset="0"/>
                    <a:ea typeface="Tahoma" pitchFamily="34" charset="0"/>
                    <a:cs typeface="Times New Roman" pitchFamily="18" charset="0"/>
                  </a:rPr>
                  <a:t>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𝒃</m:t>
                        </m:r>
                      </m:e>
                    </m:acc>
                  </m:oMath>
                </a14:m>
                <a:r>
                  <a:rPr lang="fr-FR" b="1" dirty="0">
                    <a:latin typeface="Times New Roman" pitchFamily="18" charset="0"/>
                    <a:ea typeface="Tahoma" pitchFamily="34" charset="0"/>
                    <a:cs typeface="Times New Roman" pitchFamily="18" charset="0"/>
                  </a:rPr>
                  <a:t> </a:t>
                </a:r>
                <a:r>
                  <a:rPr lang="fr-FR" b="1" dirty="0" err="1">
                    <a:latin typeface="Times New Roman" pitchFamily="18" charset="0"/>
                    <a:ea typeface="Tahoma" pitchFamily="34" charset="0"/>
                    <a:cs typeface="Times New Roman" pitchFamily="18" charset="0"/>
                  </a:rPr>
                  <a:t>cho</a:t>
                </a:r>
                <a:r>
                  <a:rPr lang="fr-FR" b="1" dirty="0">
                    <a:latin typeface="Times New Roman" pitchFamily="18" charset="0"/>
                    <a:ea typeface="Tahoma" pitchFamily="34" charset="0"/>
                    <a:cs typeface="Times New Roman" pitchFamily="18" charset="0"/>
                  </a:rPr>
                  <a:t> </a:t>
                </a:r>
                <a:r>
                  <a:rPr lang="fr-FR" b="1" dirty="0" err="1">
                    <a:latin typeface="Times New Roman" pitchFamily="18" charset="0"/>
                    <a:ea typeface="Tahoma" pitchFamily="34" charset="0"/>
                    <a:cs typeface="Times New Roman" pitchFamily="18" charset="0"/>
                  </a:rPr>
                  <a:t>trước</a:t>
                </a:r>
                <a:r>
                  <a:rPr lang="fr-FR" b="1" dirty="0">
                    <a:latin typeface="Times New Roman" pitchFamily="18" charset="0"/>
                    <a:ea typeface="Tahoma" pitchFamily="34" charset="0"/>
                    <a:cs typeface="Times New Roman" pitchFamily="18" charset="0"/>
                  </a:rPr>
                  <a:t>. </a:t>
                </a:r>
                <a:r>
                  <a:rPr lang="fr-FR" b="1" dirty="0" err="1">
                    <a:latin typeface="Times New Roman" pitchFamily="18" charset="0"/>
                    <a:ea typeface="Tahoma" pitchFamily="34" charset="0"/>
                    <a:cs typeface="Times New Roman" pitchFamily="18" charset="0"/>
                  </a:rPr>
                  <a:t>Lấy</a:t>
                </a:r>
                <a:r>
                  <a:rPr lang="fr-FR" b="1" dirty="0">
                    <a:latin typeface="Times New Roman" pitchFamily="18" charset="0"/>
                    <a:ea typeface="Tahoma" pitchFamily="34" charset="0"/>
                    <a:cs typeface="Times New Roman" pitchFamily="18" charset="0"/>
                  </a:rPr>
                  <a:t> </a:t>
                </a:r>
                <a:r>
                  <a:rPr lang="fr-FR" b="1" dirty="0" err="1">
                    <a:latin typeface="Times New Roman" pitchFamily="18" charset="0"/>
                    <a:ea typeface="Tahoma" pitchFamily="34" charset="0"/>
                    <a:cs typeface="Times New Roman" pitchFamily="18" charset="0"/>
                  </a:rPr>
                  <a:t>một</a:t>
                </a:r>
                <a:r>
                  <a:rPr lang="fr-FR" b="1" dirty="0">
                    <a:latin typeface="Times New Roman" pitchFamily="18" charset="0"/>
                    <a:ea typeface="Tahoma" pitchFamily="34" charset="0"/>
                    <a:cs typeface="Times New Roman" pitchFamily="18" charset="0"/>
                  </a:rPr>
                  <a:t> </a:t>
                </a:r>
                <a:r>
                  <a:rPr lang="fr-FR" b="1" dirty="0" err="1">
                    <a:latin typeface="Times New Roman" pitchFamily="18" charset="0"/>
                    <a:ea typeface="Tahoma" pitchFamily="34" charset="0"/>
                    <a:cs typeface="Times New Roman" pitchFamily="18" charset="0"/>
                  </a:rPr>
                  <a:t>điểm</a:t>
                </a:r>
                <a:r>
                  <a:rPr lang="fr-FR" b="1" dirty="0">
                    <a:latin typeface="Times New Roman" pitchFamily="18" charset="0"/>
                    <a:ea typeface="Tahoma" pitchFamily="34" charset="0"/>
                    <a:cs typeface="Times New Roman" pitchFamily="18" charset="0"/>
                  </a:rPr>
                  <a:t> </a:t>
                </a:r>
                <a14:m>
                  <m:oMath xmlns:m="http://schemas.openxmlformats.org/officeDocument/2006/math">
                    <m:r>
                      <a:rPr lang="en-US" b="1" i="1">
                        <a:latin typeface="Cambria Math" panose="02040503050406030204" pitchFamily="18" charset="0"/>
                      </a:rPr>
                      <m:t>𝑨</m:t>
                    </m:r>
                  </m:oMath>
                </a14:m>
                <a:r>
                  <a:rPr lang="fr-FR" b="1" dirty="0">
                    <a:latin typeface="Times New Roman" pitchFamily="18" charset="0"/>
                    <a:ea typeface="Tahoma" pitchFamily="34" charset="0"/>
                    <a:cs typeface="Times New Roman" pitchFamily="18" charset="0"/>
                  </a:rPr>
                  <a:t> </a:t>
                </a:r>
                <a:r>
                  <a:rPr lang="fr-FR" b="1" dirty="0" err="1">
                    <a:latin typeface="Times New Roman" pitchFamily="18" charset="0"/>
                    <a:ea typeface="Tahoma" pitchFamily="34" charset="0"/>
                    <a:cs typeface="Times New Roman" pitchFamily="18" charset="0"/>
                  </a:rPr>
                  <a:t>tùy</a:t>
                </a:r>
                <a:r>
                  <a:rPr lang="fr-FR" b="1" dirty="0">
                    <a:latin typeface="Times New Roman" pitchFamily="18" charset="0"/>
                    <a:ea typeface="Tahoma" pitchFamily="34" charset="0"/>
                    <a:cs typeface="Times New Roman" pitchFamily="18" charset="0"/>
                  </a:rPr>
                  <a:t> ý</a:t>
                </a:r>
                <a:r>
                  <a:rPr lang="fr-FR" b="1" dirty="0" smtClean="0">
                    <a:latin typeface="Times New Roman" pitchFamily="18" charset="0"/>
                    <a:ea typeface="Tahoma" pitchFamily="34" charset="0"/>
                    <a:cs typeface="Times New Roman" pitchFamily="18" charset="0"/>
                  </a:rPr>
                  <a:t>,  </a:t>
                </a:r>
                <a:r>
                  <a:rPr lang="fr-FR" b="1" dirty="0" err="1" smtClean="0">
                    <a:latin typeface="Times New Roman" pitchFamily="18" charset="0"/>
                    <a:ea typeface="Tahoma" pitchFamily="34" charset="0"/>
                    <a:cs typeface="Times New Roman" pitchFamily="18" charset="0"/>
                  </a:rPr>
                  <a:t>vẽ</a:t>
                </a:r>
                <a:endParaRPr lang="fr-FR" b="1" dirty="0" smtClean="0">
                  <a:latin typeface="Times New Roman" pitchFamily="18" charset="0"/>
                  <a:ea typeface="Tahoma" pitchFamily="34" charset="0"/>
                  <a:cs typeface="Times New Roman" pitchFamily="18" charset="0"/>
                </a:endParaRPr>
              </a:p>
              <a:p>
                <a:pPr marL="0" indent="0">
                  <a:buNone/>
                </a:pPr>
                <a:r>
                  <a:rPr lang="fr-FR" b="1" dirty="0" smtClean="0">
                    <a:latin typeface="Times New Roman" pitchFamily="18" charset="0"/>
                    <a:ea typeface="Tahoma" pitchFamily="34" charset="0"/>
                    <a:cs typeface="Times New Roman" pitchFamily="18" charset="0"/>
                  </a:rPr>
                  <a:t>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𝑨𝑩</m:t>
                        </m:r>
                      </m:e>
                    </m:acc>
                    <m:r>
                      <a:rPr lang="fr-FR" b="1" i="1">
                        <a:latin typeface="Cambria Math" panose="02040503050406030204" pitchFamily="18" charset="0"/>
                      </a:rPr>
                      <m:t>=</m:t>
                    </m:r>
                    <m:acc>
                      <m:accPr>
                        <m:chr m:val="⃗"/>
                        <m:ctrlPr>
                          <a:rPr lang="en-US" b="1" i="1">
                            <a:latin typeface="Cambria Math"/>
                          </a:rPr>
                        </m:ctrlPr>
                      </m:accPr>
                      <m:e>
                        <m:r>
                          <a:rPr lang="en-US" b="1" i="1">
                            <a:latin typeface="Cambria Math" panose="02040503050406030204" pitchFamily="18" charset="0"/>
                          </a:rPr>
                          <m:t>𝒂</m:t>
                        </m:r>
                      </m:e>
                    </m:acc>
                    <m:r>
                      <a:rPr lang="fr-FR" b="1" i="1">
                        <a:latin typeface="Cambria Math" panose="02040503050406030204" pitchFamily="18" charset="0"/>
                      </a:rPr>
                      <m:t>, </m:t>
                    </m:r>
                    <m:r>
                      <a:rPr lang="en-US" b="1" i="1" smtClean="0">
                        <a:latin typeface="Cambria Math"/>
                      </a:rPr>
                      <m:t> </m:t>
                    </m:r>
                    <m:acc>
                      <m:accPr>
                        <m:chr m:val="⃗"/>
                        <m:ctrlPr>
                          <a:rPr lang="en-US" b="1" i="1">
                            <a:latin typeface="Cambria Math"/>
                          </a:rPr>
                        </m:ctrlPr>
                      </m:accPr>
                      <m:e>
                        <m:r>
                          <a:rPr lang="en-US" b="1" i="1">
                            <a:latin typeface="Cambria Math" panose="02040503050406030204" pitchFamily="18" charset="0"/>
                          </a:rPr>
                          <m:t>𝑩𝑪</m:t>
                        </m:r>
                      </m:e>
                    </m:acc>
                    <m:r>
                      <a:rPr lang="fr-FR" b="1" i="1">
                        <a:latin typeface="Cambria Math" panose="02040503050406030204" pitchFamily="18" charset="0"/>
                      </a:rPr>
                      <m:t>=</m:t>
                    </m:r>
                    <m:acc>
                      <m:accPr>
                        <m:chr m:val="⃗"/>
                        <m:ctrlPr>
                          <a:rPr lang="en-US" b="1" i="1">
                            <a:latin typeface="Cambria Math"/>
                          </a:rPr>
                        </m:ctrlPr>
                      </m:accPr>
                      <m:e>
                        <m:r>
                          <a:rPr lang="en-US" b="1" i="1">
                            <a:latin typeface="Cambria Math" panose="02040503050406030204" pitchFamily="18" charset="0"/>
                          </a:rPr>
                          <m:t>𝒃</m:t>
                        </m:r>
                      </m:e>
                    </m:acc>
                  </m:oMath>
                </a14:m>
                <a:r>
                  <a:rPr lang="fr-FR" b="1" dirty="0">
                    <a:latin typeface="Times New Roman" pitchFamily="18" charset="0"/>
                    <a:ea typeface="Tahoma" pitchFamily="34" charset="0"/>
                    <a:cs typeface="Times New Roman" pitchFamily="18" charset="0"/>
                  </a:rPr>
                  <a:t>.</a:t>
                </a:r>
                <a:r>
                  <a:rPr lang="vi-VN" b="1" dirty="0">
                    <a:latin typeface="Times New Roman" pitchFamily="18" charset="0"/>
                    <a:ea typeface="Tahoma" pitchFamily="34" charset="0"/>
                    <a:cs typeface="Times New Roman" pitchFamily="18" charset="0"/>
                  </a:rPr>
                  <a:t> Lấy điểm </a:t>
                </a:r>
                <a14:m>
                  <m:oMath xmlns:m="http://schemas.openxmlformats.org/officeDocument/2006/math">
                    <m:sSup>
                      <m:sSupPr>
                        <m:ctrlPr>
                          <a:rPr lang="en-US" b="1" i="1">
                            <a:latin typeface="Cambria Math"/>
                          </a:rPr>
                        </m:ctrlPr>
                      </m:sSupPr>
                      <m:e>
                        <m:r>
                          <a:rPr lang="vi-VN" b="1" i="1">
                            <a:latin typeface="Cambria Math" panose="02040503050406030204" pitchFamily="18" charset="0"/>
                          </a:rPr>
                          <m:t>𝑨</m:t>
                        </m:r>
                      </m:e>
                      <m:sup>
                        <m:r>
                          <a:rPr lang="vi-VN" b="1" i="1">
                            <a:latin typeface="Cambria Math" panose="02040503050406030204" pitchFamily="18" charset="0"/>
                          </a:rPr>
                          <m:t>′</m:t>
                        </m:r>
                      </m:sup>
                    </m:sSup>
                  </m:oMath>
                </a14:m>
                <a:r>
                  <a:rPr lang="vi-VN" b="1" dirty="0">
                    <a:latin typeface="Times New Roman" pitchFamily="18" charset="0"/>
                    <a:ea typeface="Tahoma" pitchFamily="34" charset="0"/>
                    <a:cs typeface="Times New Roman" pitchFamily="18" charset="0"/>
                  </a:rPr>
                  <a:t> khác </a:t>
                </a:r>
                <a14:m>
                  <m:oMath xmlns:m="http://schemas.openxmlformats.org/officeDocument/2006/math">
                    <m:r>
                      <a:rPr lang="vi-VN" b="1" i="1">
                        <a:latin typeface="Cambria Math" panose="02040503050406030204" pitchFamily="18" charset="0"/>
                      </a:rPr>
                      <m:t>𝑨</m:t>
                    </m:r>
                  </m:oMath>
                </a14:m>
                <a:r>
                  <a:rPr lang="vi-VN" b="1" dirty="0">
                    <a:latin typeface="Times New Roman" pitchFamily="18" charset="0"/>
                    <a:ea typeface="Tahoma" pitchFamily="34" charset="0"/>
                    <a:cs typeface="Times New Roman" pitchFamily="18" charset="0"/>
                  </a:rPr>
                  <a:t>  và cũng vẽ các </a:t>
                </a:r>
                <a:r>
                  <a:rPr lang="vi-VN" b="1" dirty="0" smtClean="0">
                    <a:latin typeface="Times New Roman" pitchFamily="18" charset="0"/>
                    <a:ea typeface="Tahoma" pitchFamily="34" charset="0"/>
                    <a:cs typeface="Times New Roman" pitchFamily="18" charset="0"/>
                  </a:rPr>
                  <a:t>v</a:t>
                </a:r>
                <a:r>
                  <a:rPr lang="en-US" b="1" dirty="0" err="1" smtClean="0">
                    <a:latin typeface="Times New Roman" pitchFamily="18" charset="0"/>
                    <a:ea typeface="Tahoma" pitchFamily="34" charset="0"/>
                    <a:cs typeface="Times New Roman" pitchFamily="18" charset="0"/>
                  </a:rPr>
                  <a:t>ec</a:t>
                </a:r>
                <a:r>
                  <a:rPr lang="vi-VN" b="1" dirty="0" smtClean="0">
                    <a:latin typeface="Times New Roman" pitchFamily="18" charset="0"/>
                    <a:ea typeface="Tahoma" pitchFamily="34" charset="0"/>
                    <a:cs typeface="Times New Roman" pitchFamily="18" charset="0"/>
                  </a:rPr>
                  <a:t>tơ</a:t>
                </a:r>
                <a:r>
                  <a:rPr lang="en-US" b="1" dirty="0" smtClean="0">
                    <a:latin typeface="Times New Roman" pitchFamily="18" charset="0"/>
                    <a:ea typeface="Tahoma" pitchFamily="34" charset="0"/>
                    <a:cs typeface="Times New Roman" pitchFamily="18" charset="0"/>
                  </a:rPr>
                  <a:t> </a:t>
                </a:r>
                <a:r>
                  <a:rPr lang="vi-VN" b="1" dirty="0" smtClean="0">
                    <a:latin typeface="Times New Roman" pitchFamily="18" charset="0"/>
                    <a:ea typeface="Tahoma" pitchFamily="34" charset="0"/>
                    <a:cs typeface="Times New Roman" pitchFamily="18" charset="0"/>
                  </a:rPr>
                  <a:t> </a:t>
                </a:r>
                <a14:m>
                  <m:oMath xmlns:m="http://schemas.openxmlformats.org/officeDocument/2006/math">
                    <m:acc>
                      <m:accPr>
                        <m:chr m:val="⃗"/>
                        <m:ctrlPr>
                          <a:rPr lang="en-US" b="1" i="1">
                            <a:latin typeface="Cambria Math"/>
                          </a:rPr>
                        </m:ctrlPr>
                      </m:accPr>
                      <m:e>
                        <m:sSup>
                          <m:sSupPr>
                            <m:ctrlPr>
                              <a:rPr lang="en-US" b="1" i="1">
                                <a:latin typeface="Cambria Math"/>
                              </a:rPr>
                            </m:ctrlPr>
                          </m:sSupPr>
                          <m:e>
                            <m:r>
                              <a:rPr lang="vi-VN" b="1" i="1">
                                <a:latin typeface="Cambria Math" panose="02040503050406030204" pitchFamily="18" charset="0"/>
                              </a:rPr>
                              <m:t>𝑨</m:t>
                            </m:r>
                          </m:e>
                          <m:sup>
                            <m:r>
                              <a:rPr lang="vi-VN" b="1" i="1">
                                <a:latin typeface="Cambria Math" panose="02040503050406030204" pitchFamily="18" charset="0"/>
                              </a:rPr>
                              <m:t>′</m:t>
                            </m:r>
                          </m:sup>
                        </m:sSup>
                        <m:sSup>
                          <m:sSupPr>
                            <m:ctrlPr>
                              <a:rPr lang="en-US" b="1" i="1">
                                <a:latin typeface="Cambria Math"/>
                              </a:rPr>
                            </m:ctrlPr>
                          </m:sSupPr>
                          <m:e>
                            <m:r>
                              <a:rPr lang="vi-VN" b="1" i="1">
                                <a:latin typeface="Cambria Math" panose="02040503050406030204" pitchFamily="18" charset="0"/>
                              </a:rPr>
                              <m:t>𝑩</m:t>
                            </m:r>
                          </m:e>
                          <m:sup>
                            <m:r>
                              <a:rPr lang="vi-VN" b="1" i="1">
                                <a:latin typeface="Cambria Math" panose="02040503050406030204" pitchFamily="18" charset="0"/>
                              </a:rPr>
                              <m:t>′</m:t>
                            </m:r>
                          </m:sup>
                        </m:sSup>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𝒂</m:t>
                        </m:r>
                      </m:e>
                    </m:acc>
                    <m:r>
                      <a:rPr lang="en-US" b="1" i="1" smtClean="0">
                        <a:latin typeface="Cambria Math"/>
                      </a:rPr>
                      <m:t>,</m:t>
                    </m:r>
                  </m:oMath>
                </a14:m>
                <a:endParaRPr lang="en-US" b="1" i="1" dirty="0">
                  <a:latin typeface="Times New Roman" pitchFamily="18" charset="0"/>
                  <a:cs typeface="Times New Roman" pitchFamily="18" charset="0"/>
                </a:endParaRPr>
              </a:p>
              <a:p>
                <a:pPr marL="0" indent="0">
                  <a:buNone/>
                </a:pPr>
                <a14:m>
                  <m:oMath xmlns:m="http://schemas.openxmlformats.org/officeDocument/2006/math">
                    <m:acc>
                      <m:accPr>
                        <m:chr m:val="⃗"/>
                        <m:ctrlPr>
                          <a:rPr lang="en-US" b="1" i="1">
                            <a:latin typeface="Cambria Math"/>
                          </a:rPr>
                        </m:ctrlPr>
                      </m:accPr>
                      <m:e>
                        <m:sSup>
                          <m:sSupPr>
                            <m:ctrlPr>
                              <a:rPr lang="en-US" b="1" i="1">
                                <a:latin typeface="Cambria Math"/>
                              </a:rPr>
                            </m:ctrlPr>
                          </m:sSupPr>
                          <m:e>
                            <m:r>
                              <a:rPr lang="vi-VN" b="1" i="1">
                                <a:latin typeface="Cambria Math"/>
                              </a:rPr>
                              <m:t>𝑩</m:t>
                            </m:r>
                          </m:e>
                          <m:sup>
                            <m:r>
                              <a:rPr lang="vi-VN" b="1" i="1">
                                <a:latin typeface="Cambria Math"/>
                              </a:rPr>
                              <m:t>′</m:t>
                            </m:r>
                          </m:sup>
                        </m:sSup>
                        <m:r>
                          <a:rPr lang="en-US" b="1" i="1" smtClean="0">
                            <a:latin typeface="Cambria Math"/>
                          </a:rPr>
                          <m:t>𝑪</m:t>
                        </m:r>
                        <m:r>
                          <a:rPr lang="en-US" b="1" i="1" smtClean="0">
                            <a:latin typeface="Cambria Math"/>
                          </a:rPr>
                          <m:t>′</m:t>
                        </m:r>
                      </m:e>
                    </m:acc>
                    <m:r>
                      <a:rPr lang="vi-VN" b="1" i="1">
                        <a:latin typeface="Cambria Math"/>
                      </a:rPr>
                      <m:t>=</m:t>
                    </m:r>
                    <m:acc>
                      <m:accPr>
                        <m:chr m:val="⃗"/>
                        <m:ctrlPr>
                          <a:rPr lang="en-US" b="1" i="1">
                            <a:latin typeface="Cambria Math"/>
                          </a:rPr>
                        </m:ctrlPr>
                      </m:accPr>
                      <m:e>
                        <m:r>
                          <a:rPr lang="en-US" b="1" i="1" smtClean="0">
                            <a:latin typeface="Cambria Math"/>
                          </a:rPr>
                          <m:t>𝒃</m:t>
                        </m:r>
                      </m:e>
                    </m:acc>
                  </m:oMath>
                </a14:m>
                <a:r>
                  <a:rPr lang="vi-VN" b="1" dirty="0">
                    <a:latin typeface="Times New Roman" pitchFamily="18" charset="0"/>
                    <a:ea typeface="Tahoma" pitchFamily="34" charset="0"/>
                    <a:cs typeface="Times New Roman" pitchFamily="18" charset="0"/>
                  </a:rPr>
                  <a:t>. Hỏi hai </a:t>
                </a:r>
                <a:r>
                  <a:rPr lang="vi-VN" b="1" dirty="0" smtClean="0">
                    <a:latin typeface="Times New Roman" pitchFamily="18" charset="0"/>
                    <a:ea typeface="Tahoma" pitchFamily="34" charset="0"/>
                    <a:cs typeface="Times New Roman" pitchFamily="18" charset="0"/>
                  </a:rPr>
                  <a:t>v</a:t>
                </a:r>
                <a:r>
                  <a:rPr lang="en-US" b="1" dirty="0" err="1" smtClean="0">
                    <a:latin typeface="Times New Roman" pitchFamily="18" charset="0"/>
                    <a:ea typeface="Tahoma" pitchFamily="34" charset="0"/>
                    <a:cs typeface="Times New Roman" pitchFamily="18" charset="0"/>
                  </a:rPr>
                  <a:t>ec</a:t>
                </a:r>
                <a:r>
                  <a:rPr lang="vi-VN" b="1" dirty="0" smtClean="0">
                    <a:latin typeface="Times New Roman" pitchFamily="18" charset="0"/>
                    <a:ea typeface="Tahoma" pitchFamily="34" charset="0"/>
                    <a:cs typeface="Times New Roman" pitchFamily="18" charset="0"/>
                  </a:rPr>
                  <a:t>tơ </a:t>
                </a:r>
                <a14:m>
                  <m:oMath xmlns:m="http://schemas.openxmlformats.org/officeDocument/2006/math">
                    <m:acc>
                      <m:accPr>
                        <m:chr m:val="⃗"/>
                        <m:ctrlPr>
                          <a:rPr lang="en-US" b="1" i="1">
                            <a:latin typeface="Cambria Math"/>
                          </a:rPr>
                        </m:ctrlPr>
                      </m:accPr>
                      <m:e>
                        <m:r>
                          <a:rPr lang="en-US" b="1" i="1" smtClean="0">
                            <a:latin typeface="Cambria Math"/>
                          </a:rPr>
                          <m:t> </m:t>
                        </m:r>
                        <m:r>
                          <a:rPr lang="vi-VN" b="1" i="1">
                            <a:latin typeface="Cambria Math" panose="02040503050406030204" pitchFamily="18" charset="0"/>
                          </a:rPr>
                          <m:t>𝑨𝑪</m:t>
                        </m:r>
                      </m:e>
                    </m:acc>
                  </m:oMath>
                </a14:m>
                <a:r>
                  <a:rPr lang="vi-VN" b="1" dirty="0">
                    <a:latin typeface="Times New Roman" pitchFamily="18" charset="0"/>
                    <a:ea typeface="Tahoma" pitchFamily="34" charset="0"/>
                    <a:cs typeface="Times New Roman" pitchFamily="18" charset="0"/>
                  </a:rPr>
                  <a:t> và </a:t>
                </a:r>
                <a14:m>
                  <m:oMath xmlns:m="http://schemas.openxmlformats.org/officeDocument/2006/math">
                    <m:acc>
                      <m:accPr>
                        <m:chr m:val="⃗"/>
                        <m:ctrlPr>
                          <a:rPr lang="en-US" b="1" i="1">
                            <a:latin typeface="Cambria Math"/>
                          </a:rPr>
                        </m:ctrlPr>
                      </m:accPr>
                      <m:e>
                        <m:sSup>
                          <m:sSupPr>
                            <m:ctrlPr>
                              <a:rPr lang="en-US" b="1" i="1">
                                <a:latin typeface="Cambria Math"/>
                              </a:rPr>
                            </m:ctrlPr>
                          </m:sSupPr>
                          <m:e>
                            <m:r>
                              <a:rPr lang="vi-VN" b="1" i="1">
                                <a:latin typeface="Cambria Math" panose="02040503050406030204" pitchFamily="18" charset="0"/>
                              </a:rPr>
                              <m:t>𝑨</m:t>
                            </m:r>
                          </m:e>
                          <m:sup>
                            <m:r>
                              <a:rPr lang="vi-VN" b="1" i="1">
                                <a:latin typeface="Cambria Math" panose="02040503050406030204" pitchFamily="18" charset="0"/>
                              </a:rPr>
                              <m:t>′</m:t>
                            </m:r>
                          </m:sup>
                        </m:sSup>
                        <m:sSup>
                          <m:sSupPr>
                            <m:ctrlPr>
                              <a:rPr lang="en-US" b="1" i="1">
                                <a:latin typeface="Cambria Math"/>
                              </a:rPr>
                            </m:ctrlPr>
                          </m:sSupPr>
                          <m:e>
                            <m:r>
                              <a:rPr lang="vi-VN" b="1" i="1">
                                <a:latin typeface="Cambria Math" panose="02040503050406030204" pitchFamily="18" charset="0"/>
                              </a:rPr>
                              <m:t>𝑪</m:t>
                            </m:r>
                          </m:e>
                          <m:sup>
                            <m:r>
                              <a:rPr lang="vi-VN" b="1" i="1">
                                <a:latin typeface="Cambria Math" panose="02040503050406030204" pitchFamily="18" charset="0"/>
                              </a:rPr>
                              <m:t>′</m:t>
                            </m:r>
                          </m:sup>
                        </m:sSup>
                      </m:e>
                    </m:acc>
                  </m:oMath>
                </a14:m>
                <a:r>
                  <a:rPr lang="vi-VN" b="1" dirty="0">
                    <a:latin typeface="Times New Roman" pitchFamily="18" charset="0"/>
                    <a:ea typeface="Tahoma" pitchFamily="34" charset="0"/>
                    <a:cs typeface="Times New Roman" pitchFamily="18" charset="0"/>
                  </a:rPr>
                  <a:t> có mối quan hệ gì?</a:t>
                </a:r>
                <a:endParaRPr lang="en-US" b="1" dirty="0">
                  <a:latin typeface="Times New Roman" pitchFamily="18" charset="0"/>
                  <a:ea typeface="Tahoma" pitchFamily="34" charset="0"/>
                  <a:cs typeface="Times New Roman" pitchFamily="18" charset="0"/>
                </a:endParaRPr>
              </a:p>
              <a:p>
                <a:endParaRPr lang="en-US" dirty="0">
                  <a:latin typeface="Tahoma" pitchFamily="34" charset="0"/>
                  <a:ea typeface="Tahoma" pitchFamily="34" charset="0"/>
                  <a:cs typeface="Tahoma" pitchFamily="34" charset="0"/>
                </a:endParaRPr>
              </a:p>
            </p:txBody>
          </p:sp>
        </mc:Choice>
        <mc:Fallback xmlns="">
          <p:sp>
            <p:nvSpPr>
              <p:cNvPr id="99" name="Content Placeholder 2">
                <a:extLst>
                  <a:ext uri="{FF2B5EF4-FFF2-40B4-BE49-F238E27FC236}">
                    <a16:creationId xmlns="" xmlns:a16="http://schemas.microsoft.com/office/drawing/2014/main"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13317" y="3200295"/>
                <a:ext cx="23137091" cy="9906001"/>
              </a:xfrm>
              <a:prstGeom prst="rect">
                <a:avLst/>
              </a:prstGeom>
              <a:blipFill rotWithShape="1">
                <a:blip r:embed="rId3"/>
                <a:stretch>
                  <a:fillRect t="-1045"/>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317" y="3275044"/>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5"/>
          <a:stretch>
            <a:fillRect/>
          </a:stretch>
        </p:blipFill>
        <p:spPr>
          <a:xfrm>
            <a:off x="885631" y="6234508"/>
            <a:ext cx="10925369" cy="6948091"/>
          </a:xfrm>
          <a:prstGeom prst="rect">
            <a:avLst/>
          </a:prstGeom>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 xmlns:a16="http://schemas.microsoft.com/office/drawing/2014/main" id="{08B49A2E-2A9D-46FD-AE9C-29462A33F0E6}"/>
                  </a:ext>
                </a:extLst>
              </p:cNvPr>
              <p:cNvSpPr txBox="1">
                <a:spLocks/>
              </p:cNvSpPr>
              <p:nvPr/>
            </p:nvSpPr>
            <p:spPr>
              <a:xfrm>
                <a:off x="11905864" y="7366105"/>
                <a:ext cx="11792336" cy="3149600"/>
              </a:xfrm>
              <a:prstGeom prst="rect">
                <a:avLst/>
              </a:prstGeom>
              <a:solidFill>
                <a:srgbClr val="D6F7FE"/>
              </a:solidFill>
              <a:ln>
                <a:no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b="1" dirty="0">
                    <a:solidFill>
                      <a:srgbClr val="FF0000"/>
                    </a:solidFill>
                    <a:latin typeface="+mj-lt"/>
                    <a:ea typeface="Tahoma" pitchFamily="34" charset="0"/>
                    <a:cs typeface="Tahoma" pitchFamily="34" charset="0"/>
                  </a:rPr>
                  <a:t>Lời giải</a:t>
                </a:r>
                <a:endParaRPr lang="en-US" b="1" dirty="0">
                  <a:solidFill>
                    <a:srgbClr val="FF0000"/>
                  </a:solidFill>
                  <a:latin typeface="+mj-lt"/>
                  <a:ea typeface="Tahoma" pitchFamily="34" charset="0"/>
                  <a:cs typeface="Tahoma" pitchFamily="34" charset="0"/>
                </a:endParaRPr>
              </a:p>
              <a:p>
                <a:pPr marL="0" indent="0" algn="ctr">
                  <a:buNone/>
                </a:pPr>
                <a:r>
                  <a:rPr lang="vi-VN" b="1" dirty="0">
                    <a:latin typeface="+mj-lt"/>
                    <a:ea typeface="Tahoma" pitchFamily="34" charset="0"/>
                    <a:cs typeface="Tahoma" pitchFamily="34" charset="0"/>
                  </a:rPr>
                  <a:t>Ta thấy hai </a:t>
                </a:r>
                <a:r>
                  <a:rPr lang="vi-VN" b="1" dirty="0" smtClean="0">
                    <a:latin typeface="+mj-lt"/>
                    <a:ea typeface="Tahoma" pitchFamily="34" charset="0"/>
                    <a:cs typeface="Tahoma" pitchFamily="34" charset="0"/>
                  </a:rPr>
                  <a:t>v</a:t>
                </a:r>
                <a:r>
                  <a:rPr lang="en-US" b="1" dirty="0" err="1" smtClean="0">
                    <a:latin typeface="+mj-lt"/>
                    <a:ea typeface="Tahoma" pitchFamily="34" charset="0"/>
                    <a:cs typeface="Tahoma" pitchFamily="34" charset="0"/>
                  </a:rPr>
                  <a:t>ec</a:t>
                </a:r>
                <a:r>
                  <a:rPr lang="vi-VN" b="1" dirty="0" smtClean="0">
                    <a:latin typeface="+mj-lt"/>
                    <a:ea typeface="Tahoma" pitchFamily="34" charset="0"/>
                    <a:cs typeface="Tahoma" pitchFamily="34" charset="0"/>
                  </a:rPr>
                  <a:t>tơ</a:t>
                </a:r>
                <a:r>
                  <a:rPr lang="en-US" b="1" dirty="0" smtClean="0">
                    <a:latin typeface="+mj-lt"/>
                    <a:ea typeface="Tahoma" pitchFamily="34" charset="0"/>
                    <a:cs typeface="Tahoma" pitchFamily="34" charset="0"/>
                  </a:rPr>
                  <a:t> </a:t>
                </a:r>
                <a:r>
                  <a:rPr lang="vi-VN" b="1" dirty="0" smtClean="0">
                    <a:latin typeface="+mj-lt"/>
                    <a:ea typeface="Tahoma" pitchFamily="34" charset="0"/>
                    <a:cs typeface="Tahoma" pitchFamily="34" charset="0"/>
                  </a:rPr>
                  <a:t> </a:t>
                </a:r>
                <a14:m>
                  <m:oMath xmlns:m="http://schemas.openxmlformats.org/officeDocument/2006/math">
                    <m:acc>
                      <m:accPr>
                        <m:chr m:val="⃗"/>
                        <m:ctrlPr>
                          <a:rPr lang="en-US" b="1" i="1">
                            <a:latin typeface="Cambria Math"/>
                          </a:rPr>
                        </m:ctrlPr>
                      </m:accPr>
                      <m:e>
                        <m:r>
                          <a:rPr lang="en-US" b="1" i="1">
                            <a:latin typeface="Cambria Math"/>
                          </a:rPr>
                          <m:t>𝑨𝑪</m:t>
                        </m:r>
                      </m:e>
                    </m:acc>
                  </m:oMath>
                </a14:m>
                <a:r>
                  <a:rPr lang="vi-VN" b="1" dirty="0">
                    <a:latin typeface="+mj-lt"/>
                    <a:ea typeface="Tahoma" pitchFamily="34" charset="0"/>
                    <a:cs typeface="Tahoma" pitchFamily="34" charset="0"/>
                  </a:rPr>
                  <a:t> và </a:t>
                </a:r>
                <a14:m>
                  <m:oMath xmlns:m="http://schemas.openxmlformats.org/officeDocument/2006/math">
                    <m:acc>
                      <m:accPr>
                        <m:chr m:val="⃗"/>
                        <m:ctrlPr>
                          <a:rPr lang="en-US" b="1" i="1">
                            <a:latin typeface="Cambria Math"/>
                          </a:rPr>
                        </m:ctrlPr>
                      </m:accPr>
                      <m:e>
                        <m:r>
                          <a:rPr lang="en-US" b="1" i="1">
                            <a:latin typeface="Cambria Math"/>
                          </a:rPr>
                          <m:t>𝑨</m:t>
                        </m:r>
                        <m:r>
                          <a:rPr lang="en-US" b="1" i="1">
                            <a:latin typeface="Cambria Math"/>
                          </a:rPr>
                          <m:t>′</m:t>
                        </m:r>
                        <m:r>
                          <a:rPr lang="en-US" b="1" i="1">
                            <a:latin typeface="Cambria Math"/>
                          </a:rPr>
                          <m:t>𝑪</m:t>
                        </m:r>
                        <m:r>
                          <a:rPr lang="en-US" b="1" i="1">
                            <a:latin typeface="Cambria Math"/>
                          </a:rPr>
                          <m:t>′</m:t>
                        </m:r>
                      </m:e>
                    </m:acc>
                  </m:oMath>
                </a14:m>
                <a:r>
                  <a:rPr lang="en-US" b="1" dirty="0">
                    <a:latin typeface="+mj-lt"/>
                    <a:ea typeface="Tahoma" pitchFamily="34" charset="0"/>
                    <a:cs typeface="Tahoma" pitchFamily="34" charset="0"/>
                  </a:rPr>
                  <a:t> </a:t>
                </a:r>
                <a:r>
                  <a:rPr lang="vi-VN" b="1" dirty="0">
                    <a:latin typeface="+mj-lt"/>
                    <a:ea typeface="Tahoma" pitchFamily="34" charset="0"/>
                    <a:cs typeface="Tahoma" pitchFamily="34" charset="0"/>
                  </a:rPr>
                  <a:t> bằng nhau.</a:t>
                </a:r>
                <a:endParaRPr lang="en-US" b="1" dirty="0">
                  <a:latin typeface="+mj-lt"/>
                  <a:ea typeface="Tahoma" pitchFamily="34" charset="0"/>
                  <a:cs typeface="Tahoma" pitchFamily="34" charset="0"/>
                </a:endParaRPr>
              </a:p>
              <a:p>
                <a:pPr marL="0" indent="0" algn="ctr">
                  <a:buNone/>
                </a:pPr>
                <a:endParaRPr lang="en-US" b="1" dirty="0">
                  <a:latin typeface="Tahoma" pitchFamily="34" charset="0"/>
                  <a:ea typeface="Tahoma" pitchFamily="34" charset="0"/>
                  <a:cs typeface="Tahoma" pitchFamily="34" charset="0"/>
                </a:endParaRPr>
              </a:p>
            </p:txBody>
          </p:sp>
        </mc:Choice>
        <mc:Fallback xmlns="">
          <p:sp>
            <p:nvSpPr>
              <p:cNvPr id="9" name="Content Placeholder 2">
                <a:extLst>
                  <a:ext uri="{FF2B5EF4-FFF2-40B4-BE49-F238E27FC236}">
                    <a16:creationId xmlns="" xmlns:a16="http://schemas.microsoft.com/office/drawing/2014/main"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1905864" y="7366105"/>
                <a:ext cx="11792336" cy="3149600"/>
              </a:xfrm>
              <a:prstGeom prst="rect">
                <a:avLst/>
              </a:prstGeom>
              <a:blipFill rotWithShape="1">
                <a:blip r:embed="rId6"/>
                <a:stretch>
                  <a:fillRect/>
                </a:stretch>
              </a:blipFill>
              <a:ln>
                <a:noFill/>
              </a:ln>
            </p:spPr>
            <p:txBody>
              <a:bodyPr/>
              <a:lstStyle/>
              <a:p>
                <a:r>
                  <a:rPr lang="en-US">
                    <a:noFill/>
                  </a:rPr>
                  <a:t> </a:t>
                </a:r>
              </a:p>
            </p:txBody>
          </p:sp>
        </mc:Fallback>
      </mc:AlternateContent>
      <p:grpSp>
        <p:nvGrpSpPr>
          <p:cNvPr id="8" name="Group 7">
            <a:extLst>
              <a:ext uri="{FF2B5EF4-FFF2-40B4-BE49-F238E27FC236}">
                <a16:creationId xmlns="" xmlns:a16="http://schemas.microsoft.com/office/drawing/2014/main" id="{439786C1-301C-402F-B908-633A570E2C52}"/>
              </a:ext>
            </a:extLst>
          </p:cNvPr>
          <p:cNvGrpSpPr/>
          <p:nvPr/>
        </p:nvGrpSpPr>
        <p:grpSpPr>
          <a:xfrm>
            <a:off x="4495800" y="381000"/>
            <a:ext cx="16791416" cy="1309627"/>
            <a:chOff x="7007312" y="3313402"/>
            <a:chExt cx="16791416" cy="1309627"/>
          </a:xfrm>
        </p:grpSpPr>
        <p:grpSp>
          <p:nvGrpSpPr>
            <p:cNvPr id="10" name="Group 9">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2" name="Picture 11">
                <a:extLst>
                  <a:ext uri="{FF2B5EF4-FFF2-40B4-BE49-F238E27FC236}">
                    <a16:creationId xmlns="" xmlns:a16="http://schemas.microsoft.com/office/drawing/2014/main" id="{E248C2BE-8566-4C92-B9DC-0F7EBDD761BF}"/>
                  </a:ext>
                </a:extLst>
              </p:cNvPr>
              <p:cNvPicPr>
                <a:picLocks noChangeAspect="1"/>
              </p:cNvPicPr>
              <p:nvPr/>
            </p:nvPicPr>
            <p:blipFill>
              <a:blip r:embed="rId7"/>
              <a:stretch>
                <a:fillRect/>
              </a:stretch>
            </p:blipFill>
            <p:spPr>
              <a:xfrm>
                <a:off x="-84747" y="97578"/>
                <a:ext cx="6395438" cy="824094"/>
              </a:xfrm>
              <a:prstGeom prst="rect">
                <a:avLst/>
              </a:prstGeom>
            </p:spPr>
          </p:pic>
          <p:sp>
            <p:nvSpPr>
              <p:cNvPr id="13"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 xmlns:a16="http://schemas.microsoft.com/office/drawing/2014/main" id="{593D231A-4F31-4CD1-BF95-3B25C6FBCE4B}"/>
                </a:ext>
              </a:extLst>
            </p:cNvPr>
            <p:cNvPicPr>
              <a:picLocks noChangeAspect="1"/>
            </p:cNvPicPr>
            <p:nvPr/>
          </p:nvPicPr>
          <p:blipFill>
            <a:blip r:embed="rId8"/>
            <a:stretch>
              <a:fillRect/>
            </a:stretch>
          </p:blipFill>
          <p:spPr>
            <a:xfrm>
              <a:off x="15925800" y="3313402"/>
              <a:ext cx="7872928" cy="1222516"/>
            </a:xfrm>
            <a:prstGeom prst="rect">
              <a:avLst/>
            </a:prstGeom>
          </p:spPr>
        </p:pic>
      </p:grpSp>
      <p:sp>
        <p:nvSpPr>
          <p:cNvPr id="14" name="TextBox 13">
            <a:extLst>
              <a:ext uri="{FF2B5EF4-FFF2-40B4-BE49-F238E27FC236}">
                <a16:creationId xmlns="" xmlns:a16="http://schemas.microsoft.com/office/drawing/2014/main" id="{EB80CDAB-FCA9-4E95-8F6A-72A9575E1286}"/>
              </a:ext>
            </a:extLst>
          </p:cNvPr>
          <p:cNvSpPr txBox="1"/>
          <p:nvPr/>
        </p:nvSpPr>
        <p:spPr>
          <a:xfrm>
            <a:off x="6918819" y="381000"/>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481614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wipe(left)">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left)">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left)">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99">
                                            <p:txEl>
                                              <p:pRg st="2" end="2"/>
                                            </p:txEl>
                                          </p:spTgt>
                                        </p:tgtEl>
                                        <p:attrNameLst>
                                          <p:attrName>style.visibility</p:attrName>
                                        </p:attrNameLst>
                                      </p:cBhvr>
                                      <p:to>
                                        <p:strVal val="visible"/>
                                      </p:to>
                                    </p:set>
                                    <p:animEffect transition="in" filter="wipe(left)">
                                      <p:cBhvr>
                                        <p:cTn id="31" dur="500"/>
                                        <p:tgtEl>
                                          <p:spTgt spid="9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wipe(left)">
                                      <p:cBhvr>
                                        <p:cTn id="45" dur="500"/>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9">
                                            <p:txEl>
                                              <p:pRg st="1" end="1"/>
                                            </p:txEl>
                                          </p:spTgt>
                                        </p:tgtEl>
                                        <p:attrNameLst>
                                          <p:attrName>style.visibility</p:attrName>
                                        </p:attrNameLst>
                                      </p:cBhvr>
                                      <p:to>
                                        <p:strVal val="visible"/>
                                      </p:to>
                                    </p:set>
                                    <p:animEffect transition="in" filter="wipe(left)">
                                      <p:cBhvr>
                                        <p:cTn id="5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latin typeface="Times New Roman" pitchFamily="18" charset="0"/>
                <a:cs typeface="Times New Roman" pitchFamily="18" charset="0"/>
              </a:rPr>
              <a:t>1. TỔNG CỦA HAI VÉC TƠ</a:t>
            </a:r>
            <a:endParaRPr lang="en-US"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61848" y="3276600"/>
                <a:ext cx="11558752" cy="99822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Aft>
                    <a:spcPts val="2400"/>
                  </a:spcAft>
                </a:pPr>
                <a:r>
                  <a:rPr lang="fr-FR" sz="4500" b="1" dirty="0">
                    <a:latin typeface="Times New Roman" pitchFamily="18" charset="0"/>
                    <a:ea typeface="Tahoma" pitchFamily="34" charset="0"/>
                    <a:cs typeface="Times New Roman" pitchFamily="18" charset="0"/>
                  </a:rPr>
                  <a:t>Cho </a:t>
                </a:r>
                <a:r>
                  <a:rPr lang="fr-FR" sz="4500" b="1" dirty="0" err="1">
                    <a:latin typeface="Times New Roman" pitchFamily="18" charset="0"/>
                    <a:ea typeface="Tahoma" pitchFamily="34" charset="0"/>
                    <a:cs typeface="Times New Roman" pitchFamily="18" charset="0"/>
                  </a:rPr>
                  <a:t>hai</a:t>
                </a:r>
                <a:r>
                  <a:rPr lang="fr-FR" sz="4500" b="1" dirty="0">
                    <a:latin typeface="Times New Roman" pitchFamily="18" charset="0"/>
                    <a:ea typeface="Tahoma" pitchFamily="34" charset="0"/>
                    <a:cs typeface="Times New Roman" pitchFamily="18" charset="0"/>
                  </a:rPr>
                  <a:t> </a:t>
                </a:r>
                <a:r>
                  <a:rPr lang="fr-FR" sz="4500" b="1" dirty="0" err="1">
                    <a:latin typeface="Times New Roman" pitchFamily="18" charset="0"/>
                    <a:ea typeface="Tahoma" pitchFamily="34" charset="0"/>
                    <a:cs typeface="Times New Roman" pitchFamily="18" charset="0"/>
                  </a:rPr>
                  <a:t>vectơ</a:t>
                </a:r>
                <a:r>
                  <a:rPr lang="fr-FR" sz="4500" b="1" dirty="0">
                    <a:latin typeface="Times New Roman" pitchFamily="18" charset="0"/>
                    <a:ea typeface="Tahoma" pitchFamily="34" charset="0"/>
                    <a:cs typeface="Times New Roman" pitchFamily="18" charset="0"/>
                  </a:rPr>
                  <a:t> </a:t>
                </a:r>
                <a14:m>
                  <m:oMath xmlns:m="http://schemas.openxmlformats.org/officeDocument/2006/math">
                    <m:acc>
                      <m:accPr>
                        <m:chr m:val="⃗"/>
                        <m:ctrlPr>
                          <a:rPr lang="en-US" sz="4500" b="1" i="1">
                            <a:latin typeface="Cambria Math"/>
                          </a:rPr>
                        </m:ctrlPr>
                      </m:accPr>
                      <m:e>
                        <m:r>
                          <a:rPr lang="en-US" sz="4500" b="1" i="1">
                            <a:latin typeface="Cambria Math"/>
                          </a:rPr>
                          <m:t>𝒂</m:t>
                        </m:r>
                      </m:e>
                    </m:acc>
                  </m:oMath>
                </a14:m>
                <a:r>
                  <a:rPr lang="fr-FR" sz="4500" b="1" dirty="0">
                    <a:latin typeface="Times New Roman" pitchFamily="18" charset="0"/>
                    <a:ea typeface="Tahoma" pitchFamily="34" charset="0"/>
                    <a:cs typeface="Times New Roman" pitchFamily="18" charset="0"/>
                  </a:rPr>
                  <a:t> </a:t>
                </a:r>
                <a:r>
                  <a:rPr lang="fr-FR" sz="4500" b="1" dirty="0" err="1">
                    <a:latin typeface="Times New Roman" pitchFamily="18" charset="0"/>
                    <a:ea typeface="Tahoma" pitchFamily="34" charset="0"/>
                    <a:cs typeface="Times New Roman" pitchFamily="18" charset="0"/>
                  </a:rPr>
                  <a:t>và</a:t>
                </a:r>
                <a:r>
                  <a:rPr lang="fr-FR" sz="4500" b="1" dirty="0">
                    <a:latin typeface="Times New Roman" pitchFamily="18" charset="0"/>
                    <a:ea typeface="Tahoma" pitchFamily="34" charset="0"/>
                    <a:cs typeface="Times New Roman" pitchFamily="18" charset="0"/>
                  </a:rPr>
                  <a:t> </a:t>
                </a:r>
                <a14:m>
                  <m:oMath xmlns:m="http://schemas.openxmlformats.org/officeDocument/2006/math">
                    <m:acc>
                      <m:accPr>
                        <m:chr m:val="⃗"/>
                        <m:ctrlPr>
                          <a:rPr lang="en-US" sz="4500" b="1" i="1">
                            <a:latin typeface="Cambria Math"/>
                          </a:rPr>
                        </m:ctrlPr>
                      </m:accPr>
                      <m:e>
                        <m:r>
                          <a:rPr lang="en-US" sz="4500" b="1" i="1">
                            <a:latin typeface="Cambria Math"/>
                          </a:rPr>
                          <m:t>𝒃</m:t>
                        </m:r>
                      </m:e>
                    </m:acc>
                  </m:oMath>
                </a14:m>
                <a:r>
                  <a:rPr lang="fr-FR" sz="4500" b="1" dirty="0">
                    <a:latin typeface="Times New Roman" pitchFamily="18" charset="0"/>
                    <a:ea typeface="Tahoma" pitchFamily="34" charset="0"/>
                    <a:cs typeface="Times New Roman" pitchFamily="18" charset="0"/>
                  </a:rPr>
                  <a:t>. </a:t>
                </a:r>
                <a:r>
                  <a:rPr lang="fr-FR" sz="4500" b="1" dirty="0" err="1">
                    <a:latin typeface="Times New Roman" pitchFamily="18" charset="0"/>
                    <a:ea typeface="Tahoma" pitchFamily="34" charset="0"/>
                    <a:cs typeface="Times New Roman" pitchFamily="18" charset="0"/>
                  </a:rPr>
                  <a:t>Lấy</a:t>
                </a:r>
                <a:r>
                  <a:rPr lang="fr-FR" sz="4500" b="1" dirty="0">
                    <a:latin typeface="Times New Roman" pitchFamily="18" charset="0"/>
                    <a:ea typeface="Tahoma" pitchFamily="34" charset="0"/>
                    <a:cs typeface="Times New Roman" pitchFamily="18" charset="0"/>
                  </a:rPr>
                  <a:t> </a:t>
                </a:r>
                <a:r>
                  <a:rPr lang="fr-FR" sz="4500" b="1" dirty="0" err="1">
                    <a:latin typeface="Times New Roman" pitchFamily="18" charset="0"/>
                    <a:ea typeface="Tahoma" pitchFamily="34" charset="0"/>
                    <a:cs typeface="Times New Roman" pitchFamily="18" charset="0"/>
                  </a:rPr>
                  <a:t>một</a:t>
                </a:r>
                <a:r>
                  <a:rPr lang="fr-FR" sz="4500" b="1" dirty="0">
                    <a:latin typeface="Times New Roman" pitchFamily="18" charset="0"/>
                    <a:ea typeface="Tahoma" pitchFamily="34" charset="0"/>
                    <a:cs typeface="Times New Roman" pitchFamily="18" charset="0"/>
                  </a:rPr>
                  <a:t> </a:t>
                </a:r>
                <a:r>
                  <a:rPr lang="fr-FR" sz="4500" b="1" dirty="0" err="1">
                    <a:latin typeface="Times New Roman" pitchFamily="18" charset="0"/>
                    <a:ea typeface="Tahoma" pitchFamily="34" charset="0"/>
                    <a:cs typeface="Times New Roman" pitchFamily="18" charset="0"/>
                  </a:rPr>
                  <a:t>điểm</a:t>
                </a:r>
                <a:r>
                  <a:rPr lang="fr-FR" sz="4500" b="1" dirty="0">
                    <a:latin typeface="Times New Roman" pitchFamily="18" charset="0"/>
                    <a:ea typeface="Tahoma" pitchFamily="34" charset="0"/>
                    <a:cs typeface="Times New Roman" pitchFamily="18" charset="0"/>
                  </a:rPr>
                  <a:t> </a:t>
                </a:r>
                <a14:m>
                  <m:oMath xmlns:m="http://schemas.openxmlformats.org/officeDocument/2006/math">
                    <m:r>
                      <a:rPr lang="en-US" sz="4500" b="1" i="1">
                        <a:latin typeface="Cambria Math"/>
                      </a:rPr>
                      <m:t>𝑨</m:t>
                    </m:r>
                  </m:oMath>
                </a14:m>
                <a:r>
                  <a:rPr lang="fr-FR" sz="4500" b="1" dirty="0">
                    <a:latin typeface="Times New Roman" pitchFamily="18" charset="0"/>
                    <a:ea typeface="Tahoma" pitchFamily="34" charset="0"/>
                    <a:cs typeface="Times New Roman" pitchFamily="18" charset="0"/>
                  </a:rPr>
                  <a:t> </a:t>
                </a:r>
                <a:r>
                  <a:rPr lang="fr-FR" sz="4500" b="1" dirty="0" err="1">
                    <a:latin typeface="Times New Roman" pitchFamily="18" charset="0"/>
                    <a:ea typeface="Tahoma" pitchFamily="34" charset="0"/>
                    <a:cs typeface="Times New Roman" pitchFamily="18" charset="0"/>
                  </a:rPr>
                  <a:t>tùy</a:t>
                </a:r>
                <a:r>
                  <a:rPr lang="fr-FR" sz="4500" b="1" dirty="0">
                    <a:latin typeface="Times New Roman" pitchFamily="18" charset="0"/>
                    <a:ea typeface="Tahoma" pitchFamily="34" charset="0"/>
                    <a:cs typeface="Times New Roman" pitchFamily="18" charset="0"/>
                  </a:rPr>
                  <a:t> ý, </a:t>
                </a:r>
                <a:r>
                  <a:rPr lang="fr-FR" sz="4500" b="1" dirty="0" err="1">
                    <a:latin typeface="Times New Roman" pitchFamily="18" charset="0"/>
                    <a:ea typeface="Tahoma" pitchFamily="34" charset="0"/>
                    <a:cs typeface="Times New Roman" pitchFamily="18" charset="0"/>
                  </a:rPr>
                  <a:t>vẽ</a:t>
                </a:r>
                <a:r>
                  <a:rPr lang="fr-FR" sz="4500" b="1" dirty="0">
                    <a:latin typeface="Times New Roman" pitchFamily="18" charset="0"/>
                    <a:ea typeface="Tahoma" pitchFamily="34" charset="0"/>
                    <a:cs typeface="Times New Roman" pitchFamily="18" charset="0"/>
                  </a:rPr>
                  <a:t> </a:t>
                </a:r>
                <a14:m>
                  <m:oMath xmlns:m="http://schemas.openxmlformats.org/officeDocument/2006/math">
                    <m:acc>
                      <m:accPr>
                        <m:chr m:val="⃗"/>
                        <m:ctrlPr>
                          <a:rPr lang="en-US" sz="4500" b="1" i="1">
                            <a:latin typeface="Cambria Math"/>
                          </a:rPr>
                        </m:ctrlPr>
                      </m:accPr>
                      <m:e>
                        <m:r>
                          <a:rPr lang="en-US" sz="4500" b="1" i="1">
                            <a:latin typeface="Cambria Math"/>
                          </a:rPr>
                          <m:t>𝑨𝑩</m:t>
                        </m:r>
                      </m:e>
                    </m:acc>
                    <m:r>
                      <a:rPr lang="fr-FR" sz="4500" b="1" i="1">
                        <a:latin typeface="Cambria Math"/>
                      </a:rPr>
                      <m:t>=</m:t>
                    </m:r>
                    <m:acc>
                      <m:accPr>
                        <m:chr m:val="⃗"/>
                        <m:ctrlPr>
                          <a:rPr lang="en-US" sz="4500" b="1" i="1">
                            <a:latin typeface="Cambria Math"/>
                          </a:rPr>
                        </m:ctrlPr>
                      </m:accPr>
                      <m:e>
                        <m:r>
                          <a:rPr lang="en-US" sz="4500" b="1" i="1">
                            <a:latin typeface="Cambria Math"/>
                          </a:rPr>
                          <m:t>𝒂</m:t>
                        </m:r>
                      </m:e>
                    </m:acc>
                    <m:r>
                      <a:rPr lang="fr-FR" sz="4500" b="1" i="1">
                        <a:latin typeface="Cambria Math"/>
                      </a:rPr>
                      <m:t>, </m:t>
                    </m:r>
                    <m:acc>
                      <m:accPr>
                        <m:chr m:val="⃗"/>
                        <m:ctrlPr>
                          <a:rPr lang="en-US" sz="4500" b="1" i="1">
                            <a:latin typeface="Cambria Math"/>
                          </a:rPr>
                        </m:ctrlPr>
                      </m:accPr>
                      <m:e>
                        <m:r>
                          <a:rPr lang="en-US" sz="4500" b="1" i="1">
                            <a:latin typeface="Cambria Math"/>
                          </a:rPr>
                          <m:t>𝑩𝑪</m:t>
                        </m:r>
                      </m:e>
                    </m:acc>
                    <m:r>
                      <a:rPr lang="fr-FR" sz="4500" b="1" i="1">
                        <a:latin typeface="Cambria Math"/>
                      </a:rPr>
                      <m:t>=</m:t>
                    </m:r>
                    <m:acc>
                      <m:accPr>
                        <m:chr m:val="⃗"/>
                        <m:ctrlPr>
                          <a:rPr lang="en-US" sz="4500" b="1" i="1">
                            <a:latin typeface="Cambria Math"/>
                          </a:rPr>
                        </m:ctrlPr>
                      </m:accPr>
                      <m:e>
                        <m:r>
                          <a:rPr lang="en-US" sz="4500" b="1" i="1">
                            <a:latin typeface="Cambria Math"/>
                          </a:rPr>
                          <m:t>𝒃</m:t>
                        </m:r>
                      </m:e>
                    </m:acc>
                  </m:oMath>
                </a14:m>
                <a:r>
                  <a:rPr lang="en-US" sz="4500" b="1" dirty="0">
                    <a:latin typeface="Times New Roman" pitchFamily="18" charset="0"/>
                    <a:ea typeface="Tahoma" pitchFamily="34" charset="0"/>
                    <a:cs typeface="Times New Roman" pitchFamily="18" charset="0"/>
                  </a:rPr>
                  <a:t> </a:t>
                </a:r>
                <a:r>
                  <a:rPr lang="vi-VN" sz="4500" b="1" dirty="0">
                    <a:latin typeface="Times New Roman" pitchFamily="18" charset="0"/>
                    <a:ea typeface="Tahoma" pitchFamily="34" charset="0"/>
                    <a:cs typeface="Times New Roman" pitchFamily="18" charset="0"/>
                  </a:rPr>
                  <a:t>(H4.13).</a:t>
                </a:r>
                <a:r>
                  <a:rPr lang="fr-FR" sz="4500" b="1" dirty="0">
                    <a:latin typeface="Times New Roman" pitchFamily="18" charset="0"/>
                    <a:ea typeface="Tahoma" pitchFamily="34" charset="0"/>
                    <a:cs typeface="Times New Roman" pitchFamily="18" charset="0"/>
                  </a:rPr>
                  <a:t> </a:t>
                </a:r>
                <a:r>
                  <a:rPr lang="fr-FR" sz="4500" b="1" dirty="0" err="1">
                    <a:latin typeface="Times New Roman" pitchFamily="18" charset="0"/>
                    <a:ea typeface="Tahoma" pitchFamily="34" charset="0"/>
                    <a:cs typeface="Times New Roman" pitchFamily="18" charset="0"/>
                  </a:rPr>
                  <a:t>Vectơ</a:t>
                </a:r>
                <a:r>
                  <a:rPr lang="fr-FR" sz="4500" b="1" dirty="0">
                    <a:latin typeface="Times New Roman" pitchFamily="18" charset="0"/>
                    <a:ea typeface="Tahoma" pitchFamily="34" charset="0"/>
                    <a:cs typeface="Times New Roman" pitchFamily="18" charset="0"/>
                  </a:rPr>
                  <a:t> </a:t>
                </a:r>
                <a14:m>
                  <m:oMath xmlns:m="http://schemas.openxmlformats.org/officeDocument/2006/math">
                    <m:acc>
                      <m:accPr>
                        <m:chr m:val="⃗"/>
                        <m:ctrlPr>
                          <a:rPr lang="en-US" sz="4500" b="1" i="1">
                            <a:latin typeface="Cambria Math"/>
                          </a:rPr>
                        </m:ctrlPr>
                      </m:accPr>
                      <m:e>
                        <m:r>
                          <a:rPr lang="en-US" sz="4500" b="1" i="1">
                            <a:latin typeface="Cambria Math"/>
                          </a:rPr>
                          <m:t>𝑨𝑪</m:t>
                        </m:r>
                      </m:e>
                    </m:acc>
                  </m:oMath>
                </a14:m>
                <a:r>
                  <a:rPr lang="fr-FR" sz="4500" b="1" dirty="0">
                    <a:latin typeface="Times New Roman" pitchFamily="18" charset="0"/>
                    <a:ea typeface="Tahoma" pitchFamily="34" charset="0"/>
                    <a:cs typeface="Times New Roman" pitchFamily="18" charset="0"/>
                  </a:rPr>
                  <a:t> </a:t>
                </a:r>
                <a:r>
                  <a:rPr lang="fr-FR" sz="4500" b="1" dirty="0" err="1">
                    <a:latin typeface="Times New Roman" pitchFamily="18" charset="0"/>
                    <a:ea typeface="Tahoma" pitchFamily="34" charset="0"/>
                    <a:cs typeface="Times New Roman" pitchFamily="18" charset="0"/>
                  </a:rPr>
                  <a:t>được</a:t>
                </a:r>
                <a:r>
                  <a:rPr lang="fr-FR" sz="4500" b="1" dirty="0">
                    <a:latin typeface="Times New Roman" pitchFamily="18" charset="0"/>
                    <a:ea typeface="Tahoma" pitchFamily="34" charset="0"/>
                    <a:cs typeface="Times New Roman" pitchFamily="18" charset="0"/>
                  </a:rPr>
                  <a:t> </a:t>
                </a:r>
                <a:r>
                  <a:rPr lang="fr-FR" sz="4500" b="1" dirty="0" err="1">
                    <a:latin typeface="Times New Roman" pitchFamily="18" charset="0"/>
                    <a:ea typeface="Tahoma" pitchFamily="34" charset="0"/>
                    <a:cs typeface="Times New Roman" pitchFamily="18" charset="0"/>
                  </a:rPr>
                  <a:t>gọi</a:t>
                </a:r>
                <a:r>
                  <a:rPr lang="fr-FR" sz="4500" b="1" dirty="0">
                    <a:latin typeface="Times New Roman" pitchFamily="18" charset="0"/>
                    <a:ea typeface="Tahoma" pitchFamily="34" charset="0"/>
                    <a:cs typeface="Times New Roman" pitchFamily="18" charset="0"/>
                  </a:rPr>
                  <a:t> là </a:t>
                </a:r>
                <a:r>
                  <a:rPr lang="fr-FR" sz="4500" b="1" dirty="0" err="1">
                    <a:latin typeface="Times New Roman" pitchFamily="18" charset="0"/>
                    <a:ea typeface="Tahoma" pitchFamily="34" charset="0"/>
                    <a:cs typeface="Times New Roman" pitchFamily="18" charset="0"/>
                  </a:rPr>
                  <a:t>tổng</a:t>
                </a:r>
                <a:r>
                  <a:rPr lang="fr-FR" sz="4500" b="1" dirty="0">
                    <a:latin typeface="Times New Roman" pitchFamily="18" charset="0"/>
                    <a:ea typeface="Tahoma" pitchFamily="34" charset="0"/>
                    <a:cs typeface="Times New Roman" pitchFamily="18" charset="0"/>
                  </a:rPr>
                  <a:t> </a:t>
                </a:r>
                <a:r>
                  <a:rPr lang="fr-FR" sz="4500" b="1" dirty="0" err="1">
                    <a:latin typeface="Times New Roman" pitchFamily="18" charset="0"/>
                    <a:ea typeface="Tahoma" pitchFamily="34" charset="0"/>
                    <a:cs typeface="Times New Roman" pitchFamily="18" charset="0"/>
                  </a:rPr>
                  <a:t>của</a:t>
                </a:r>
                <a:r>
                  <a:rPr lang="fr-FR" sz="4500" b="1" dirty="0">
                    <a:latin typeface="Times New Roman" pitchFamily="18" charset="0"/>
                    <a:ea typeface="Tahoma" pitchFamily="34" charset="0"/>
                    <a:cs typeface="Times New Roman" pitchFamily="18" charset="0"/>
                  </a:rPr>
                  <a:t> </a:t>
                </a:r>
                <a:r>
                  <a:rPr lang="fr-FR" sz="4500" b="1" dirty="0" err="1">
                    <a:latin typeface="Times New Roman" pitchFamily="18" charset="0"/>
                    <a:ea typeface="Tahoma" pitchFamily="34" charset="0"/>
                    <a:cs typeface="Times New Roman" pitchFamily="18" charset="0"/>
                  </a:rPr>
                  <a:t>hai</a:t>
                </a:r>
                <a:r>
                  <a:rPr lang="fr-FR" sz="4500" b="1" dirty="0">
                    <a:latin typeface="Times New Roman" pitchFamily="18" charset="0"/>
                    <a:ea typeface="Tahoma" pitchFamily="34" charset="0"/>
                    <a:cs typeface="Times New Roman" pitchFamily="18" charset="0"/>
                  </a:rPr>
                  <a:t> </a:t>
                </a:r>
                <a:r>
                  <a:rPr lang="fr-FR" sz="4500" b="1" dirty="0" err="1">
                    <a:latin typeface="Times New Roman" pitchFamily="18" charset="0"/>
                    <a:ea typeface="Tahoma" pitchFamily="34" charset="0"/>
                    <a:cs typeface="Times New Roman" pitchFamily="18" charset="0"/>
                  </a:rPr>
                  <a:t>vectơ</a:t>
                </a:r>
                <a:r>
                  <a:rPr lang="fr-FR" sz="4500" b="1" dirty="0">
                    <a:latin typeface="Times New Roman" pitchFamily="18" charset="0"/>
                    <a:ea typeface="Tahoma" pitchFamily="34" charset="0"/>
                    <a:cs typeface="Times New Roman" pitchFamily="18" charset="0"/>
                  </a:rPr>
                  <a:t> </a:t>
                </a:r>
                <a14:m>
                  <m:oMath xmlns:m="http://schemas.openxmlformats.org/officeDocument/2006/math">
                    <m:acc>
                      <m:accPr>
                        <m:chr m:val="⃗"/>
                        <m:ctrlPr>
                          <a:rPr lang="en-US" sz="4500" b="1" i="1">
                            <a:latin typeface="Cambria Math"/>
                          </a:rPr>
                        </m:ctrlPr>
                      </m:accPr>
                      <m:e>
                        <m:r>
                          <a:rPr lang="en-US" sz="4500" b="1" i="1">
                            <a:latin typeface="Cambria Math"/>
                          </a:rPr>
                          <m:t>𝒂</m:t>
                        </m:r>
                      </m:e>
                    </m:acc>
                  </m:oMath>
                </a14:m>
                <a:r>
                  <a:rPr lang="en-US" sz="4500" b="1" dirty="0">
                    <a:latin typeface="Times New Roman" pitchFamily="18" charset="0"/>
                    <a:ea typeface="Tahoma" pitchFamily="34" charset="0"/>
                    <a:cs typeface="Times New Roman" pitchFamily="18" charset="0"/>
                  </a:rPr>
                  <a:t> </a:t>
                </a:r>
                <a:r>
                  <a:rPr lang="fr-FR" sz="4500" b="1" dirty="0" err="1">
                    <a:latin typeface="Times New Roman" pitchFamily="18" charset="0"/>
                    <a:ea typeface="Tahoma" pitchFamily="34" charset="0"/>
                    <a:cs typeface="Times New Roman" pitchFamily="18" charset="0"/>
                  </a:rPr>
                  <a:t>và</a:t>
                </a:r>
                <a:r>
                  <a:rPr lang="fr-FR" sz="4500" b="1" dirty="0">
                    <a:latin typeface="Times New Roman" pitchFamily="18" charset="0"/>
                    <a:ea typeface="Tahoma" pitchFamily="34" charset="0"/>
                    <a:cs typeface="Times New Roman" pitchFamily="18" charset="0"/>
                  </a:rPr>
                  <a:t> </a:t>
                </a:r>
                <a14:m>
                  <m:oMath xmlns:m="http://schemas.openxmlformats.org/officeDocument/2006/math">
                    <m:acc>
                      <m:accPr>
                        <m:chr m:val="⃗"/>
                        <m:ctrlPr>
                          <a:rPr lang="en-US" sz="4500" b="1" i="1">
                            <a:latin typeface="Cambria Math"/>
                          </a:rPr>
                        </m:ctrlPr>
                      </m:accPr>
                      <m:e>
                        <m:r>
                          <a:rPr lang="en-US" sz="4500" b="1" i="1">
                            <a:latin typeface="Cambria Math"/>
                          </a:rPr>
                          <m:t>𝒃</m:t>
                        </m:r>
                      </m:e>
                    </m:acc>
                  </m:oMath>
                </a14:m>
                <a:r>
                  <a:rPr lang="vi-VN" sz="4500" b="1" dirty="0">
                    <a:latin typeface="Times New Roman" pitchFamily="18" charset="0"/>
                    <a:ea typeface="Tahoma" pitchFamily="34" charset="0"/>
                    <a:cs typeface="Times New Roman" pitchFamily="18" charset="0"/>
                  </a:rPr>
                  <a:t> và được kí hiệu là </a:t>
                </a:r>
                <a14:m>
                  <m:oMath xmlns:m="http://schemas.openxmlformats.org/officeDocument/2006/math">
                    <m:acc>
                      <m:accPr>
                        <m:chr m:val="⃗"/>
                        <m:ctrlPr>
                          <a:rPr lang="en-US" sz="4500" b="1" i="1">
                            <a:latin typeface="Cambria Math"/>
                          </a:rPr>
                        </m:ctrlPr>
                      </m:accPr>
                      <m:e>
                        <m:r>
                          <a:rPr lang="vi-VN" sz="4500" b="1" i="1">
                            <a:latin typeface="Cambria Math"/>
                          </a:rPr>
                          <m:t>𝒂</m:t>
                        </m:r>
                      </m:e>
                    </m:acc>
                    <m:r>
                      <a:rPr lang="vi-VN" sz="4500" b="1" i="1">
                        <a:latin typeface="Cambria Math"/>
                      </a:rPr>
                      <m:t>+</m:t>
                    </m:r>
                    <m:acc>
                      <m:accPr>
                        <m:chr m:val="⃗"/>
                        <m:ctrlPr>
                          <a:rPr lang="en-US" sz="4500" b="1" i="1">
                            <a:latin typeface="Cambria Math"/>
                          </a:rPr>
                        </m:ctrlPr>
                      </m:accPr>
                      <m:e>
                        <m:r>
                          <a:rPr lang="vi-VN" sz="4500" b="1" i="1">
                            <a:latin typeface="Cambria Math"/>
                          </a:rPr>
                          <m:t>𝒃</m:t>
                        </m:r>
                      </m:e>
                    </m:acc>
                  </m:oMath>
                </a14:m>
                <a:endParaRPr lang="en-US" sz="4500" b="1" dirty="0">
                  <a:latin typeface="Times New Roman" pitchFamily="18" charset="0"/>
                  <a:ea typeface="Tahoma" pitchFamily="34" charset="0"/>
                  <a:cs typeface="Times New Roman" pitchFamily="18" charset="0"/>
                </a:endParaRPr>
              </a:p>
              <a:p>
                <a:pPr>
                  <a:lnSpc>
                    <a:spcPct val="100000"/>
                  </a:lnSpc>
                  <a:spcAft>
                    <a:spcPts val="2400"/>
                  </a:spcAft>
                </a:pPr>
                <a:r>
                  <a:rPr lang="vi-VN" sz="4500" b="1" dirty="0">
                    <a:latin typeface="Times New Roman" pitchFamily="18" charset="0"/>
                    <a:ea typeface="Tahoma" pitchFamily="34" charset="0"/>
                    <a:cs typeface="Times New Roman" pitchFamily="18" charset="0"/>
                  </a:rPr>
                  <a:t>Phép lấy tổng của hai </a:t>
                </a:r>
                <a:r>
                  <a:rPr lang="vi-VN" sz="4500" b="1" dirty="0" smtClean="0">
                    <a:latin typeface="Times New Roman" pitchFamily="18" charset="0"/>
                    <a:ea typeface="Tahoma" pitchFamily="34" charset="0"/>
                    <a:cs typeface="Times New Roman" pitchFamily="18" charset="0"/>
                  </a:rPr>
                  <a:t>v</a:t>
                </a:r>
                <a:r>
                  <a:rPr lang="en-US" sz="4500" b="1" dirty="0" err="1" smtClean="0">
                    <a:latin typeface="Times New Roman" pitchFamily="18" charset="0"/>
                    <a:ea typeface="Tahoma" pitchFamily="34" charset="0"/>
                    <a:cs typeface="Times New Roman" pitchFamily="18" charset="0"/>
                  </a:rPr>
                  <a:t>ec</a:t>
                </a:r>
                <a:r>
                  <a:rPr lang="en-US" sz="4500" b="1" dirty="0" smtClean="0">
                    <a:latin typeface="Times New Roman" pitchFamily="18" charset="0"/>
                    <a:ea typeface="Tahoma" pitchFamily="34" charset="0"/>
                    <a:cs typeface="Times New Roman" pitchFamily="18" charset="0"/>
                  </a:rPr>
                  <a:t> </a:t>
                </a:r>
                <a:r>
                  <a:rPr lang="vi-VN" sz="4500" b="1" dirty="0" smtClean="0">
                    <a:latin typeface="Times New Roman" pitchFamily="18" charset="0"/>
                    <a:ea typeface="Tahoma" pitchFamily="34" charset="0"/>
                    <a:cs typeface="Times New Roman" pitchFamily="18" charset="0"/>
                  </a:rPr>
                  <a:t>tơ </a:t>
                </a:r>
                <a:r>
                  <a:rPr lang="vi-VN" sz="4500" b="1" dirty="0">
                    <a:latin typeface="Times New Roman" pitchFamily="18" charset="0"/>
                    <a:ea typeface="Tahoma" pitchFamily="34" charset="0"/>
                    <a:cs typeface="Times New Roman" pitchFamily="18" charset="0"/>
                  </a:rPr>
                  <a:t>được gọi là phép cộng véc tơ.</a:t>
                </a:r>
                <a:endParaRPr lang="en-US" sz="4500" b="1" dirty="0">
                  <a:latin typeface="Times New Roman" pitchFamily="18" charset="0"/>
                  <a:ea typeface="Tahoma" pitchFamily="34" charset="0"/>
                  <a:cs typeface="Times New Roman" pitchFamily="18" charset="0"/>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61848" y="3276600"/>
                <a:ext cx="11558752" cy="9982200"/>
              </a:xfrm>
              <a:prstGeom prst="rect">
                <a:avLst/>
              </a:prstGeom>
              <a:blipFill rotWithShape="1">
                <a:blip r:embed="rId3"/>
                <a:stretch>
                  <a:fillRect l="-1896" r="-2159"/>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2420600" y="3318668"/>
            <a:ext cx="11630891" cy="994013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pic>
        <p:nvPicPr>
          <p:cNvPr id="6" name="Picture 5"/>
          <p:cNvPicPr/>
          <p:nvPr/>
        </p:nvPicPr>
        <p:blipFill>
          <a:blip r:embed="rId4"/>
          <a:stretch>
            <a:fillRect/>
          </a:stretch>
        </p:blipFill>
        <p:spPr>
          <a:xfrm>
            <a:off x="12649200" y="4724400"/>
            <a:ext cx="11353800" cy="6781800"/>
          </a:xfrm>
          <a:prstGeom prst="rect">
            <a:avLst/>
          </a:prstGeom>
        </p:spPr>
      </p:pic>
      <p:grpSp>
        <p:nvGrpSpPr>
          <p:cNvPr id="9" name="Group 8">
            <a:extLst>
              <a:ext uri="{FF2B5EF4-FFF2-40B4-BE49-F238E27FC236}">
                <a16:creationId xmlns="" xmlns:a16="http://schemas.microsoft.com/office/drawing/2014/main" id="{439786C1-301C-402F-B908-633A570E2C52}"/>
              </a:ext>
            </a:extLst>
          </p:cNvPr>
          <p:cNvGrpSpPr/>
          <p:nvPr/>
        </p:nvGrpSpPr>
        <p:grpSpPr>
          <a:xfrm>
            <a:off x="5638800" y="304800"/>
            <a:ext cx="16791416" cy="1309627"/>
            <a:chOff x="7007312" y="3313402"/>
            <a:chExt cx="16791416" cy="1309627"/>
          </a:xfrm>
        </p:grpSpPr>
        <p:grpSp>
          <p:nvGrpSpPr>
            <p:cNvPr id="10" name="Group 9">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2" name="Picture 11">
                <a:extLst>
                  <a:ext uri="{FF2B5EF4-FFF2-40B4-BE49-F238E27FC236}">
                    <a16:creationId xmlns="" xmlns:a16="http://schemas.microsoft.com/office/drawing/2014/main" id="{E248C2BE-8566-4C92-B9DC-0F7EBDD761BF}"/>
                  </a:ext>
                </a:extLst>
              </p:cNvPr>
              <p:cNvPicPr>
                <a:picLocks noChangeAspect="1"/>
              </p:cNvPicPr>
              <p:nvPr/>
            </p:nvPicPr>
            <p:blipFill>
              <a:blip r:embed="rId5"/>
              <a:stretch>
                <a:fillRect/>
              </a:stretch>
            </p:blipFill>
            <p:spPr>
              <a:xfrm>
                <a:off x="-84747" y="97578"/>
                <a:ext cx="6395438" cy="824094"/>
              </a:xfrm>
              <a:prstGeom prst="rect">
                <a:avLst/>
              </a:prstGeom>
            </p:spPr>
          </p:pic>
          <p:sp>
            <p:nvSpPr>
              <p:cNvPr id="13"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 xmlns:a16="http://schemas.microsoft.com/office/drawing/2014/main" id="{593D231A-4F31-4CD1-BF95-3B25C6FBCE4B}"/>
                </a:ext>
              </a:extLst>
            </p:cNvPr>
            <p:cNvPicPr>
              <a:picLocks noChangeAspect="1"/>
            </p:cNvPicPr>
            <p:nvPr/>
          </p:nvPicPr>
          <p:blipFill>
            <a:blip r:embed="rId6"/>
            <a:stretch>
              <a:fillRect/>
            </a:stretch>
          </p:blipFill>
          <p:spPr>
            <a:xfrm>
              <a:off x="15925800" y="3313402"/>
              <a:ext cx="7872928" cy="1222516"/>
            </a:xfrm>
            <a:prstGeom prst="rect">
              <a:avLst/>
            </a:prstGeom>
          </p:spPr>
        </p:pic>
      </p:grpSp>
      <p:sp>
        <p:nvSpPr>
          <p:cNvPr id="14" name="TextBox 13">
            <a:extLst>
              <a:ext uri="{FF2B5EF4-FFF2-40B4-BE49-F238E27FC236}">
                <a16:creationId xmlns="" xmlns:a16="http://schemas.microsoft.com/office/drawing/2014/main" id="{EB80CDAB-FCA9-4E95-8F6A-72A9575E1286}"/>
              </a:ext>
            </a:extLst>
          </p:cNvPr>
          <p:cNvSpPr txBox="1"/>
          <p:nvPr/>
        </p:nvSpPr>
        <p:spPr>
          <a:xfrm>
            <a:off x="7909419" y="304800"/>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481614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9"/>
                                        </p:tgtEl>
                                        <p:attrNameLst>
                                          <p:attrName>style.visibility</p:attrName>
                                        </p:attrNameLst>
                                      </p:cBhvr>
                                      <p:to>
                                        <p:strVal val="visible"/>
                                      </p:to>
                                    </p:set>
                                    <p:animEffect transition="in" filter="wipe(left)">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left)">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left)">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nodePh="1">
                                  <p:stCondLst>
                                    <p:cond delay="0"/>
                                  </p:stCondLst>
                                  <p:endCondLst>
                                    <p:cond evt="begin" delay="0">
                                      <p:tn val="30"/>
                                    </p:cond>
                                  </p:end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 xmlns:a16="http://schemas.microsoft.com/office/drawing/2014/main" id="{D87ADF89-46F9-4713-9744-A644701231B8}"/>
              </a:ext>
            </a:extLst>
          </p:cNvPr>
          <p:cNvSpPr txBox="1">
            <a:spLocks/>
          </p:cNvSpPr>
          <p:nvPr/>
        </p:nvSpPr>
        <p:spPr>
          <a:xfrm>
            <a:off x="838200" y="2260600"/>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latin typeface="Times New Roman" pitchFamily="18" charset="0"/>
                <a:cs typeface="Times New Roman" pitchFamily="18" charset="0"/>
              </a:rPr>
              <a:t>1. TỔNG CỦA HAI VÉC TƠ</a:t>
            </a:r>
            <a:endParaRPr lang="en-US"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38199" y="3657599"/>
                <a:ext cx="23137091" cy="80010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2400"/>
                  </a:spcBef>
                  <a:buNone/>
                </a:pPr>
                <a:r>
                  <a:rPr lang="en-US" b="1" dirty="0"/>
                  <a:t>              </a:t>
                </a:r>
                <a:r>
                  <a:rPr lang="en-US" b="1" dirty="0">
                    <a:latin typeface="Times New Roman" pitchFamily="18" charset="0"/>
                    <a:ea typeface="Tahoma" panose="020B0604030504040204" pitchFamily="34" charset="0"/>
                    <a:cs typeface="Times New Roman" pitchFamily="18" charset="0"/>
                  </a:rPr>
                  <a:t>HĐ2: </a:t>
                </a:r>
                <a:r>
                  <a:rPr lang="vi-VN" b="1" dirty="0">
                    <a:latin typeface="Times New Roman" pitchFamily="18" charset="0"/>
                    <a:ea typeface="Tahoma" panose="020B0604030504040204" pitchFamily="34" charset="0"/>
                    <a:cs typeface="Times New Roman" pitchFamily="18" charset="0"/>
                  </a:rPr>
                  <a:t>Cho hình bình hành </a:t>
                </a:r>
                <a14:m>
                  <m:oMath xmlns:m="http://schemas.openxmlformats.org/officeDocument/2006/math">
                    <m:r>
                      <a:rPr lang="vi-VN" b="1" i="1">
                        <a:latin typeface="Cambria Math" panose="02040503050406030204" pitchFamily="18" charset="0"/>
                      </a:rPr>
                      <m:t>𝑨𝑩𝑪𝑫</m:t>
                    </m:r>
                  </m:oMath>
                </a14:m>
                <a:r>
                  <a:rPr lang="vi-VN" b="1" dirty="0">
                    <a:latin typeface="Times New Roman" pitchFamily="18" charset="0"/>
                    <a:ea typeface="Tahoma" panose="020B0604030504040204" pitchFamily="34" charset="0"/>
                    <a:cs typeface="Times New Roman" pitchFamily="18" charset="0"/>
                  </a:rPr>
                  <a:t>. </a:t>
                </a:r>
                <a:endParaRPr lang="en-US" b="1" dirty="0">
                  <a:latin typeface="Times New Roman" pitchFamily="18" charset="0"/>
                  <a:ea typeface="Tahoma" panose="020B0604030504040204" pitchFamily="34" charset="0"/>
                  <a:cs typeface="Times New Roman" pitchFamily="18" charset="0"/>
                </a:endParaRPr>
              </a:p>
              <a:p>
                <a:pPr marL="0" indent="0">
                  <a:spcBef>
                    <a:spcPts val="3600"/>
                  </a:spcBef>
                  <a:buNone/>
                </a:pPr>
                <a:r>
                  <a:rPr lang="en-US" b="1" dirty="0">
                    <a:latin typeface="Times New Roman" pitchFamily="18" charset="0"/>
                    <a:ea typeface="Tahoma" panose="020B0604030504040204" pitchFamily="34" charset="0"/>
                    <a:cs typeface="Times New Roman" pitchFamily="18" charset="0"/>
                  </a:rPr>
                  <a:t>                      </a:t>
                </a:r>
                <a:r>
                  <a:rPr lang="vi-VN" b="1" dirty="0">
                    <a:latin typeface="Times New Roman" pitchFamily="18" charset="0"/>
                    <a:ea typeface="Tahoma" panose="020B0604030504040204" pitchFamily="34" charset="0"/>
                    <a:cs typeface="Times New Roman" pitchFamily="18" charset="0"/>
                  </a:rPr>
                  <a:t>Tìm mối quan hệ giữa hai </a:t>
                </a:r>
                <a:r>
                  <a:rPr lang="vi-VN" b="1" dirty="0" smtClean="0">
                    <a:latin typeface="Times New Roman" pitchFamily="18" charset="0"/>
                    <a:ea typeface="Tahoma" panose="020B0604030504040204" pitchFamily="34" charset="0"/>
                    <a:cs typeface="Times New Roman" pitchFamily="18" charset="0"/>
                  </a:rPr>
                  <a:t>v</a:t>
                </a:r>
                <a:r>
                  <a:rPr lang="en-US" b="1" dirty="0" err="1" smtClean="0">
                    <a:latin typeface="Times New Roman" pitchFamily="18" charset="0"/>
                    <a:ea typeface="Tahoma" panose="020B0604030504040204" pitchFamily="34" charset="0"/>
                    <a:cs typeface="Times New Roman" pitchFamily="18" charset="0"/>
                  </a:rPr>
                  <a:t>ec</a:t>
                </a:r>
                <a:r>
                  <a:rPr lang="vi-VN" b="1" dirty="0" smtClean="0">
                    <a:latin typeface="Times New Roman" pitchFamily="18" charset="0"/>
                    <a:ea typeface="Tahoma" panose="020B0604030504040204" pitchFamily="34" charset="0"/>
                    <a:cs typeface="Times New Roman" pitchFamily="18" charset="0"/>
                  </a:rPr>
                  <a:t>tơ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𝑨𝑫</m:t>
                        </m:r>
                      </m:e>
                    </m:acc>
                  </m:oMath>
                </a14:m>
                <a:r>
                  <a:rPr lang="en-US" b="1" dirty="0">
                    <a:latin typeface="Times New Roman" pitchFamily="18" charset="0"/>
                    <a:ea typeface="Tahoma" panose="020B0604030504040204" pitchFamily="34" charset="0"/>
                    <a:cs typeface="Times New Roman" pitchFamily="18" charset="0"/>
                  </a:rPr>
                  <a:t> </a:t>
                </a:r>
                <a:r>
                  <a:rPr lang="vi-VN" b="1" dirty="0">
                    <a:latin typeface="Times New Roman" pitchFamily="18" charset="0"/>
                    <a:ea typeface="Tahoma" panose="020B0604030504040204" pitchFamily="34" charset="0"/>
                    <a:cs typeface="Times New Roman" pitchFamily="18" charset="0"/>
                  </a:rPr>
                  <a:t>và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𝑨𝑪</m:t>
                        </m:r>
                      </m:e>
                    </m:acc>
                  </m:oMath>
                </a14:m>
                <a:r>
                  <a:rPr lang="en-US" b="1" dirty="0">
                    <a:latin typeface="Times New Roman" pitchFamily="18" charset="0"/>
                    <a:ea typeface="Tahoma" panose="020B0604030504040204" pitchFamily="34" charset="0"/>
                    <a:cs typeface="Times New Roman" pitchFamily="18" charset="0"/>
                  </a:rPr>
                  <a:t>.</a:t>
                </a:r>
              </a:p>
              <a:p>
                <a:pPr>
                  <a:spcBef>
                    <a:spcPts val="3600"/>
                  </a:spcBef>
                </a:pPr>
                <a:endParaRPr lang="en-US" dirty="0">
                  <a:latin typeface="Times New Roman" pitchFamily="18" charset="0"/>
                  <a:cs typeface="Times New Roman" pitchFamily="18" charset="0"/>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199" y="3657599"/>
                <a:ext cx="23137091" cy="8001001"/>
              </a:xfrm>
              <a:prstGeom prst="rect">
                <a:avLst/>
              </a:prstGeom>
              <a:blipFill rotWithShape="1">
                <a:blip r:embed="rId3"/>
                <a:stretch>
                  <a:fillRect t="-1597"/>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3810000"/>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 xmlns:a16="http://schemas.microsoft.com/office/drawing/2014/main" id="{08B49A2E-2A9D-46FD-AE9C-29462A33F0E6}"/>
                  </a:ext>
                </a:extLst>
              </p:cNvPr>
              <p:cNvSpPr txBox="1">
                <a:spLocks/>
              </p:cNvSpPr>
              <p:nvPr/>
            </p:nvSpPr>
            <p:spPr>
              <a:xfrm>
                <a:off x="11201400" y="5994400"/>
                <a:ext cx="12230100" cy="4292600"/>
              </a:xfrm>
              <a:prstGeom prst="rect">
                <a:avLst/>
              </a:prstGeom>
              <a:solidFill>
                <a:srgbClr val="D6F7FE"/>
              </a:solidFill>
              <a:ln>
                <a:no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b="1" dirty="0">
                    <a:latin typeface="Times New Roman" pitchFamily="18" charset="0"/>
                    <a:ea typeface="Tahoma" panose="020B0604030504040204" pitchFamily="34" charset="0"/>
                    <a:cs typeface="Times New Roman" pitchFamily="18" charset="0"/>
                  </a:rPr>
                  <a:t>Lời giải</a:t>
                </a:r>
                <a:endParaRPr lang="en-US" b="1" dirty="0">
                  <a:latin typeface="Times New Roman" pitchFamily="18" charset="0"/>
                  <a:ea typeface="Tahoma" panose="020B0604030504040204" pitchFamily="34" charset="0"/>
                  <a:cs typeface="Times New Roman" pitchFamily="18" charset="0"/>
                </a:endParaRPr>
              </a:p>
              <a:p>
                <a:pPr marL="0" indent="0">
                  <a:buNone/>
                </a:pPr>
                <a:r>
                  <a:rPr lang="en-US" b="1" dirty="0">
                    <a:latin typeface="Times New Roman" pitchFamily="18" charset="0"/>
                    <a:ea typeface="Tahoma" panose="020B0604030504040204" pitchFamily="34" charset="0"/>
                    <a:cs typeface="Times New Roman" pitchFamily="18" charset="0"/>
                  </a:rPr>
                  <a:t>  </a:t>
                </a:r>
                <a:r>
                  <a:rPr lang="vi-VN" b="1" dirty="0">
                    <a:latin typeface="Times New Roman" pitchFamily="18" charset="0"/>
                    <a:ea typeface="Tahoma" panose="020B0604030504040204" pitchFamily="34" charset="0"/>
                    <a:cs typeface="Times New Roman" pitchFamily="18" charset="0"/>
                  </a:rPr>
                  <a:t>Do </a:t>
                </a:r>
                <a14:m>
                  <m:oMath xmlns:m="http://schemas.openxmlformats.org/officeDocument/2006/math">
                    <m:r>
                      <a:rPr lang="vi-VN" b="1" i="1">
                        <a:latin typeface="Cambria Math" panose="02040503050406030204" pitchFamily="18" charset="0"/>
                      </a:rPr>
                      <m:t>𝑨𝑩𝑪𝑫</m:t>
                    </m:r>
                  </m:oMath>
                </a14:m>
                <a:r>
                  <a:rPr lang="en-US" b="1" dirty="0" smtClean="0">
                    <a:latin typeface="Times New Roman" pitchFamily="18" charset="0"/>
                    <a:ea typeface="Tahoma" panose="020B0604030504040204" pitchFamily="34" charset="0"/>
                    <a:cs typeface="Times New Roman" pitchFamily="18" charset="0"/>
                  </a:rPr>
                  <a:t> </a:t>
                </a:r>
                <a:r>
                  <a:rPr lang="vi-VN" b="1" dirty="0">
                    <a:latin typeface="Times New Roman" pitchFamily="18" charset="0"/>
                    <a:ea typeface="Tahoma" panose="020B0604030504040204" pitchFamily="34" charset="0"/>
                    <a:cs typeface="Times New Roman" pitchFamily="18" charset="0"/>
                  </a:rPr>
                  <a:t> là hình bình hành nên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𝑨𝑫</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𝑩𝑪</m:t>
                        </m:r>
                      </m:e>
                    </m:acc>
                  </m:oMath>
                </a14:m>
                <a:r>
                  <a:rPr lang="vi-VN" b="1" dirty="0">
                    <a:latin typeface="Times New Roman" pitchFamily="18" charset="0"/>
                    <a:ea typeface="Tahoma" panose="020B0604030504040204" pitchFamily="34" charset="0"/>
                    <a:cs typeface="Times New Roman" pitchFamily="18" charset="0"/>
                  </a:rPr>
                  <a:t>. </a:t>
                </a:r>
                <a:endParaRPr lang="en-US" b="1" dirty="0">
                  <a:latin typeface="Times New Roman" pitchFamily="18" charset="0"/>
                  <a:ea typeface="Tahoma" panose="020B0604030504040204" pitchFamily="34" charset="0"/>
                  <a:cs typeface="Times New Roman" pitchFamily="18" charset="0"/>
                </a:endParaRPr>
              </a:p>
              <a:p>
                <a:pPr marL="0" indent="0">
                  <a:buNone/>
                </a:pPr>
                <a:r>
                  <a:rPr lang="en-US" b="1" dirty="0">
                    <a:latin typeface="Times New Roman" pitchFamily="18" charset="0"/>
                    <a:ea typeface="Tahoma" panose="020B0604030504040204" pitchFamily="34" charset="0"/>
                    <a:cs typeface="Times New Roman" pitchFamily="18" charset="0"/>
                  </a:rPr>
                  <a:t>  </a:t>
                </a:r>
                <a:r>
                  <a:rPr lang="vi-VN" b="1" dirty="0">
                    <a:latin typeface="Times New Roman" pitchFamily="18" charset="0"/>
                    <a:ea typeface="Tahoma" panose="020B0604030504040204" pitchFamily="34" charset="0"/>
                    <a:cs typeface="Times New Roman" pitchFamily="18" charset="0"/>
                  </a:rPr>
                  <a:t>Suy ra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r>
                      <a:rPr lang="vi-VN" b="1">
                        <a:latin typeface="Cambria Math" panose="02040503050406030204" pitchFamily="18" charset="0"/>
                      </a:rPr>
                      <m:t> </m:t>
                    </m:r>
                    <m:acc>
                      <m:accPr>
                        <m:chr m:val="⃗"/>
                        <m:ctrlPr>
                          <a:rPr lang="en-US" b="1" i="1">
                            <a:latin typeface="Cambria Math"/>
                          </a:rPr>
                        </m:ctrlPr>
                      </m:accPr>
                      <m:e>
                        <m:r>
                          <a:rPr lang="vi-VN" b="1" i="1">
                            <a:latin typeface="Cambria Math" panose="02040503050406030204" pitchFamily="18" charset="0"/>
                          </a:rPr>
                          <m:t>𝑨𝑫</m:t>
                        </m:r>
                      </m:e>
                    </m:acc>
                    <m:r>
                      <a:rPr lang="vi-VN" b="1">
                        <a:latin typeface="Cambria Math" panose="02040503050406030204" pitchFamily="18" charset="0"/>
                      </a:rPr>
                      <m:t>= </m:t>
                    </m:r>
                    <m:acc>
                      <m:accPr>
                        <m:chr m:val="⃗"/>
                        <m:ctrlPr>
                          <a:rPr lang="en-US" b="1" i="1">
                            <a:latin typeface="Cambria Math"/>
                          </a:rPr>
                        </m:ctrlPr>
                      </m:accPr>
                      <m:e>
                        <m:r>
                          <a:rPr lang="vi-VN" b="1" i="1">
                            <a:latin typeface="Cambria Math" panose="02040503050406030204" pitchFamily="18" charset="0"/>
                          </a:rPr>
                          <m:t>𝑨𝑩</m:t>
                        </m:r>
                      </m:e>
                    </m:acc>
                    <m:r>
                      <a:rPr lang="vi-VN" b="1">
                        <a:latin typeface="Cambria Math" panose="02040503050406030204" pitchFamily="18" charset="0"/>
                      </a:rPr>
                      <m:t>+ </m:t>
                    </m:r>
                    <m:acc>
                      <m:accPr>
                        <m:chr m:val="⃗"/>
                        <m:ctrlPr>
                          <a:rPr lang="en-US" b="1" i="1">
                            <a:latin typeface="Cambria Math"/>
                          </a:rPr>
                        </m:ctrlPr>
                      </m:accPr>
                      <m:e>
                        <m:r>
                          <a:rPr lang="vi-VN" b="1" i="1">
                            <a:latin typeface="Cambria Math" panose="02040503050406030204" pitchFamily="18" charset="0"/>
                          </a:rPr>
                          <m:t>𝑩𝑪</m:t>
                        </m:r>
                      </m:e>
                    </m:acc>
                    <m:r>
                      <a:rPr lang="vi-VN" b="1">
                        <a:latin typeface="Cambria Math" panose="02040503050406030204" pitchFamily="18" charset="0"/>
                      </a:rPr>
                      <m:t>= </m:t>
                    </m:r>
                    <m:acc>
                      <m:accPr>
                        <m:chr m:val="⃗"/>
                        <m:ctrlPr>
                          <a:rPr lang="en-US" b="1" i="1">
                            <a:latin typeface="Cambria Math"/>
                          </a:rPr>
                        </m:ctrlPr>
                      </m:accPr>
                      <m:e>
                        <m:r>
                          <a:rPr lang="vi-VN" b="1" i="1">
                            <a:latin typeface="Cambria Math" panose="02040503050406030204" pitchFamily="18" charset="0"/>
                          </a:rPr>
                          <m:t>𝑨𝑪</m:t>
                        </m:r>
                      </m:e>
                    </m:acc>
                    <m:r>
                      <a:rPr lang="vi-VN" b="1">
                        <a:latin typeface="Cambria Math" panose="02040503050406030204" pitchFamily="18" charset="0"/>
                      </a:rPr>
                      <m:t> </m:t>
                    </m:r>
                  </m:oMath>
                </a14:m>
                <a:r>
                  <a:rPr lang="vi-VN" b="1" dirty="0">
                    <a:latin typeface="Times New Roman" pitchFamily="18" charset="0"/>
                    <a:ea typeface="Tahoma" panose="020B0604030504040204" pitchFamily="34" charset="0"/>
                    <a:cs typeface="Times New Roman" pitchFamily="18" charset="0"/>
                  </a:rPr>
                  <a:t>  .</a:t>
                </a:r>
                <a:endParaRPr lang="en-US" b="1" dirty="0">
                  <a:latin typeface="Times New Roman" pitchFamily="18" charset="0"/>
                  <a:ea typeface="Tahoma" panose="020B0604030504040204" pitchFamily="34" charset="0"/>
                  <a:cs typeface="Times New Roman" pitchFamily="18" charset="0"/>
                </a:endParaRPr>
              </a:p>
              <a:p>
                <a:pPr marL="0" indent="0">
                  <a:buNone/>
                </a:pPr>
                <a:r>
                  <a:rPr lang="en-US" b="1" dirty="0">
                    <a:latin typeface="Times New Roman" pitchFamily="18" charset="0"/>
                    <a:ea typeface="Tahoma" panose="020B0604030504040204" pitchFamily="34" charset="0"/>
                    <a:cs typeface="Times New Roman" pitchFamily="18" charset="0"/>
                  </a:rPr>
                  <a:t>  </a:t>
                </a:r>
                <a:r>
                  <a:rPr lang="vi-VN" b="1" dirty="0">
                    <a:latin typeface="Times New Roman" pitchFamily="18" charset="0"/>
                    <a:ea typeface="Tahoma" panose="020B0604030504040204" pitchFamily="34" charset="0"/>
                    <a:cs typeface="Times New Roman" pitchFamily="18" charset="0"/>
                  </a:rPr>
                  <a:t>Vậy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r>
                      <a:rPr lang="vi-VN" b="1">
                        <a:latin typeface="Cambria Math" panose="02040503050406030204" pitchFamily="18" charset="0"/>
                      </a:rPr>
                      <m:t> </m:t>
                    </m:r>
                    <m:acc>
                      <m:accPr>
                        <m:chr m:val="⃗"/>
                        <m:ctrlPr>
                          <a:rPr lang="en-US" b="1" i="1">
                            <a:latin typeface="Cambria Math"/>
                          </a:rPr>
                        </m:ctrlPr>
                      </m:accPr>
                      <m:e>
                        <m:r>
                          <a:rPr lang="vi-VN" b="1" i="1">
                            <a:latin typeface="Cambria Math" panose="02040503050406030204" pitchFamily="18" charset="0"/>
                          </a:rPr>
                          <m:t>𝑨𝑫</m:t>
                        </m:r>
                      </m:e>
                    </m:acc>
                    <m:r>
                      <a:rPr lang="vi-VN" b="1">
                        <a:latin typeface="Cambria Math" panose="02040503050406030204" pitchFamily="18" charset="0"/>
                      </a:rPr>
                      <m:t>=  </m:t>
                    </m:r>
                    <m:acc>
                      <m:accPr>
                        <m:chr m:val="⃗"/>
                        <m:ctrlPr>
                          <a:rPr lang="en-US" b="1" i="1">
                            <a:latin typeface="Cambria Math"/>
                          </a:rPr>
                        </m:ctrlPr>
                      </m:accPr>
                      <m:e>
                        <m:r>
                          <a:rPr lang="vi-VN" b="1" i="1">
                            <a:latin typeface="Cambria Math" panose="02040503050406030204" pitchFamily="18" charset="0"/>
                          </a:rPr>
                          <m:t>𝑨𝑪</m:t>
                        </m:r>
                      </m:e>
                    </m:acc>
                    <m:r>
                      <a:rPr lang="en-US" b="1" i="0" smtClean="0">
                        <a:latin typeface="Cambria Math"/>
                      </a:rPr>
                      <m:t>.</m:t>
                    </m:r>
                  </m:oMath>
                </a14:m>
                <a:endParaRPr lang="en-US" b="1" dirty="0">
                  <a:latin typeface="Times New Roman" pitchFamily="18" charset="0"/>
                  <a:ea typeface="Tahoma" panose="020B0604030504040204" pitchFamily="34" charset="0"/>
                  <a:cs typeface="Times New Roman" pitchFamily="18" charset="0"/>
                </a:endParaRPr>
              </a:p>
            </p:txBody>
          </p:sp>
        </mc:Choice>
        <mc:Fallback xmlns="">
          <p:sp>
            <p:nvSpPr>
              <p:cNvPr id="9"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1201400" y="5994400"/>
                <a:ext cx="12230100" cy="4292600"/>
              </a:xfrm>
              <a:prstGeom prst="rect">
                <a:avLst/>
              </a:prstGeom>
              <a:blipFill rotWithShape="1">
                <a:blip r:embed="rId5"/>
                <a:stretch>
                  <a:fillRect r="-748" b="-1135"/>
                </a:stretch>
              </a:blipFill>
              <a:ln>
                <a:noFill/>
              </a:ln>
            </p:spPr>
            <p:txBody>
              <a:bodyPr/>
              <a:lstStyle/>
              <a:p>
                <a:r>
                  <a:rPr lang="en-US">
                    <a:noFill/>
                  </a:rPr>
                  <a:t> </a:t>
                </a:r>
              </a:p>
            </p:txBody>
          </p:sp>
        </mc:Fallback>
      </mc:AlternateContent>
      <p:pic>
        <p:nvPicPr>
          <p:cNvPr id="7" name="Picture 6"/>
          <p:cNvPicPr/>
          <p:nvPr/>
        </p:nvPicPr>
        <p:blipFill>
          <a:blip r:embed="rId6"/>
          <a:stretch>
            <a:fillRect/>
          </a:stretch>
        </p:blipFill>
        <p:spPr>
          <a:xfrm>
            <a:off x="2895600" y="5460807"/>
            <a:ext cx="6248399" cy="4216785"/>
          </a:xfrm>
          <a:prstGeom prst="rect">
            <a:avLst/>
          </a:prstGeom>
        </p:spPr>
      </p:pic>
      <p:grpSp>
        <p:nvGrpSpPr>
          <p:cNvPr id="30" name="Group 29">
            <a:extLst>
              <a:ext uri="{FF2B5EF4-FFF2-40B4-BE49-F238E27FC236}">
                <a16:creationId xmlns:lc="http://schemas.openxmlformats.org/drawingml/2006/lockedCanvas" xmlns:a16="http://schemas.microsoft.com/office/drawing/2014/main" xmlns="" id="{439786C1-301C-402F-B908-633A570E2C52}"/>
              </a:ext>
            </a:extLst>
          </p:cNvPr>
          <p:cNvGrpSpPr/>
          <p:nvPr/>
        </p:nvGrpSpPr>
        <p:grpSpPr>
          <a:xfrm>
            <a:off x="3276600" y="214373"/>
            <a:ext cx="17324816" cy="1690627"/>
            <a:chOff x="7007312" y="3313402"/>
            <a:chExt cx="16791416" cy="1309627"/>
          </a:xfrm>
        </p:grpSpPr>
        <p:grpSp>
          <p:nvGrpSpPr>
            <p:cNvPr id="31" name="Group 30">
              <a:extLst>
                <a:ext uri="{FF2B5EF4-FFF2-40B4-BE49-F238E27FC236}">
                  <a16:creationId xmlns:lc="http://schemas.openxmlformats.org/drawingml/2006/lockedCanvas" xmlns:a16="http://schemas.microsoft.com/office/drawing/2014/main" xmlns="" id="{1F6311BF-A4CF-4E55-85D0-0A86514BB33B}"/>
                </a:ext>
              </a:extLst>
            </p:cNvPr>
            <p:cNvGrpSpPr/>
            <p:nvPr/>
          </p:nvGrpSpPr>
          <p:grpSpPr>
            <a:xfrm>
              <a:off x="7007312" y="3330718"/>
              <a:ext cx="11110067" cy="1292311"/>
              <a:chOff x="-84747" y="97578"/>
              <a:chExt cx="6395438" cy="883658"/>
            </a:xfrm>
          </p:grpSpPr>
          <p:pic>
            <p:nvPicPr>
              <p:cNvPr id="33" name="Picture 32">
                <a:extLst>
                  <a:ext uri="{FF2B5EF4-FFF2-40B4-BE49-F238E27FC236}">
                    <a16:creationId xmlns:lc="http://schemas.openxmlformats.org/drawingml/2006/lockedCanvas" xmlns:a16="http://schemas.microsoft.com/office/drawing/2014/main" xmlns="" id="{E248C2BE-8566-4C92-B9DC-0F7EBDD761BF}"/>
                  </a:ext>
                </a:extLst>
              </p:cNvPr>
              <p:cNvPicPr>
                <a:picLocks noChangeAspect="1"/>
              </p:cNvPicPr>
              <p:nvPr/>
            </p:nvPicPr>
            <p:blipFill>
              <a:blip r:embed="rId7"/>
              <a:stretch>
                <a:fillRect/>
              </a:stretch>
            </p:blipFill>
            <p:spPr>
              <a:xfrm>
                <a:off x="-84747" y="97578"/>
                <a:ext cx="6395438" cy="824094"/>
              </a:xfrm>
              <a:prstGeom prst="rect">
                <a:avLst/>
              </a:prstGeom>
            </p:spPr>
          </p:pic>
          <p:sp>
            <p:nvSpPr>
              <p:cNvPr id="34" name="TextBox 321">
                <a:extLst>
                  <a:ext uri="{FF2B5EF4-FFF2-40B4-BE49-F238E27FC236}">
                    <a16:creationId xmlns:lc="http://schemas.openxmlformats.org/drawingml/2006/lockedCanvas" xmlns:a16="http://schemas.microsoft.com/office/drawing/2014/main" xmlns="" id="{EFE5FD9A-8DAE-41E9-BE5B-4B8636094028}"/>
                  </a:ext>
                </a:extLst>
              </p:cNvPr>
              <p:cNvSpPr txBox="1"/>
              <p:nvPr/>
            </p:nvSpPr>
            <p:spPr>
              <a:xfrm>
                <a:off x="180215" y="108752"/>
                <a:ext cx="715323" cy="872484"/>
              </a:xfrm>
              <a:prstGeom prst="rect">
                <a:avLst/>
              </a:prstGeom>
              <a:noFill/>
            </p:spPr>
            <p:txBody>
              <a:bodyPr wrap="square" rtlCol="0">
                <a:noAutofit/>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32" name="Picture 31">
              <a:extLst>
                <a:ext uri="{FF2B5EF4-FFF2-40B4-BE49-F238E27FC236}">
                  <a16:creationId xmlns:lc="http://schemas.openxmlformats.org/drawingml/2006/lockedCanvas" xmlns:a16="http://schemas.microsoft.com/office/drawing/2014/main" xmlns="" id="{593D231A-4F31-4CD1-BF95-3B25C6FBCE4B}"/>
                </a:ext>
              </a:extLst>
            </p:cNvPr>
            <p:cNvPicPr>
              <a:picLocks noChangeAspect="1"/>
            </p:cNvPicPr>
            <p:nvPr/>
          </p:nvPicPr>
          <p:blipFill>
            <a:blip r:embed="rId8"/>
            <a:stretch>
              <a:fillRect/>
            </a:stretch>
          </p:blipFill>
          <p:spPr>
            <a:xfrm>
              <a:off x="15925800" y="3313402"/>
              <a:ext cx="7872928" cy="1222516"/>
            </a:xfrm>
            <a:prstGeom prst="rect">
              <a:avLst/>
            </a:prstGeom>
          </p:spPr>
        </p:pic>
      </p:grpSp>
      <p:sp>
        <p:nvSpPr>
          <p:cNvPr id="35" name="TextBox 34">
            <a:extLst>
              <a:ext uri="{FF2B5EF4-FFF2-40B4-BE49-F238E27FC236}">
                <a16:creationId xmlns="" xmlns:a16="http://schemas.microsoft.com/office/drawing/2014/main" id="{EB80CDAB-FCA9-4E95-8F6A-72A9575E1286}"/>
              </a:ext>
            </a:extLst>
          </p:cNvPr>
          <p:cNvSpPr txBox="1"/>
          <p:nvPr/>
        </p:nvSpPr>
        <p:spPr>
          <a:xfrm>
            <a:off x="6172200" y="615315"/>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40789933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wipe(left)">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left)">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left)">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wipe(left)">
                                      <p:cBhvr>
                                        <p:cTn id="40" dur="500"/>
                                        <p:tgtEl>
                                          <p:spTgt spid="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
                                            <p:txEl>
                                              <p:pRg st="1" end="1"/>
                                            </p:txEl>
                                          </p:spTgt>
                                        </p:tgtEl>
                                        <p:attrNameLst>
                                          <p:attrName>style.visibility</p:attrName>
                                        </p:attrNameLst>
                                      </p:cBhvr>
                                      <p:to>
                                        <p:strVal val="visible"/>
                                      </p:to>
                                    </p:set>
                                    <p:animEffect transition="in" filter="wipe(left)">
                                      <p:cBhvr>
                                        <p:cTn id="45" dur="500"/>
                                        <p:tgtEl>
                                          <p:spTgt spid="9">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9">
                                            <p:txEl>
                                              <p:pRg st="2" end="2"/>
                                            </p:txEl>
                                          </p:spTgt>
                                        </p:tgtEl>
                                        <p:attrNameLst>
                                          <p:attrName>style.visibility</p:attrName>
                                        </p:attrNameLst>
                                      </p:cBhvr>
                                      <p:to>
                                        <p:strVal val="visible"/>
                                      </p:to>
                                    </p:set>
                                    <p:animEffect transition="in" filter="wipe(left)">
                                      <p:cBhvr>
                                        <p:cTn id="50" dur="500"/>
                                        <p:tgtEl>
                                          <p:spTgt spid="9">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Effect transition="in" filter="wipe(left)">
                                      <p:cBhvr>
                                        <p:cTn id="5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 xmlns:a16="http://schemas.microsoft.com/office/drawing/2014/main" id="{D87ADF89-46F9-4713-9744-A644701231B8}"/>
              </a:ext>
            </a:extLst>
          </p:cNvPr>
          <p:cNvSpPr txBox="1">
            <a:spLocks/>
          </p:cNvSpPr>
          <p:nvPr/>
        </p:nvSpPr>
        <p:spPr>
          <a:xfrm>
            <a:off x="838200" y="1956349"/>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latin typeface="Times New Roman" pitchFamily="18" charset="0"/>
                <a:cs typeface="Times New Roman" pitchFamily="18" charset="0"/>
              </a:rPr>
              <a:t>1. TỔNG CỦA HAI VÉC TƠ</a:t>
            </a:r>
            <a:endParaRPr lang="en-US"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38200" y="3429000"/>
                <a:ext cx="11506200" cy="94488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3000"/>
                  </a:spcBef>
                  <a:spcAft>
                    <a:spcPts val="1200"/>
                  </a:spcAft>
                </a:pPr>
                <a:r>
                  <a:rPr lang="vi-VN" b="1" dirty="0">
                    <a:solidFill>
                      <a:srgbClr val="FF0000"/>
                    </a:solidFill>
                    <a:latin typeface="Times New Roman" pitchFamily="18" charset="0"/>
                    <a:ea typeface="Tahoma" panose="020B0604030504040204" pitchFamily="34" charset="0"/>
                    <a:cs typeface="Times New Roman" pitchFamily="18" charset="0"/>
                  </a:rPr>
                  <a:t>Quy tắc ba điểm:</a:t>
                </a:r>
                <a:r>
                  <a:rPr lang="vi-VN" dirty="0">
                    <a:solidFill>
                      <a:srgbClr val="FF0000"/>
                    </a:solidFill>
                    <a:latin typeface="Times New Roman" pitchFamily="18" charset="0"/>
                    <a:ea typeface="Tahoma" panose="020B0604030504040204" pitchFamily="34" charset="0"/>
                    <a:cs typeface="Times New Roman" pitchFamily="18" charset="0"/>
                  </a:rPr>
                  <a:t> </a:t>
                </a:r>
                <a:r>
                  <a:rPr lang="vi-VN" b="1" dirty="0">
                    <a:latin typeface="Times New Roman" pitchFamily="18" charset="0"/>
                    <a:ea typeface="Tahoma" panose="020B0604030504040204" pitchFamily="34" charset="0"/>
                    <a:cs typeface="Times New Roman" pitchFamily="18" charset="0"/>
                  </a:rPr>
                  <a:t>Với ba điểm bất kì </a:t>
                </a:r>
                <a14:m>
                  <m:oMath xmlns:m="http://schemas.openxmlformats.org/officeDocument/2006/math">
                    <m:r>
                      <a:rPr lang="vi-VN" b="1" i="1">
                        <a:latin typeface="Cambria Math" panose="02040503050406030204" pitchFamily="18" charset="0"/>
                      </a:rPr>
                      <m:t>𝑨</m:t>
                    </m:r>
                    <m:r>
                      <a:rPr lang="vi-VN" b="1" i="1">
                        <a:latin typeface="Cambria Math" panose="02040503050406030204" pitchFamily="18" charset="0"/>
                      </a:rPr>
                      <m:t>,</m:t>
                    </m:r>
                    <m:r>
                      <a:rPr lang="vi-VN" b="1" i="1">
                        <a:latin typeface="Cambria Math" panose="02040503050406030204" pitchFamily="18" charset="0"/>
                      </a:rPr>
                      <m:t>𝑩</m:t>
                    </m:r>
                    <m:r>
                      <a:rPr lang="vi-VN" b="1" i="1">
                        <a:latin typeface="Cambria Math" panose="02040503050406030204" pitchFamily="18" charset="0"/>
                      </a:rPr>
                      <m:t>,</m:t>
                    </m:r>
                    <m:r>
                      <a:rPr lang="vi-VN" b="1" i="1">
                        <a:latin typeface="Cambria Math" panose="02040503050406030204" pitchFamily="18" charset="0"/>
                      </a:rPr>
                      <m:t>𝑪</m:t>
                    </m:r>
                  </m:oMath>
                </a14:m>
                <a:r>
                  <a:rPr lang="vi-VN" b="1" dirty="0">
                    <a:latin typeface="Times New Roman" pitchFamily="18" charset="0"/>
                    <a:ea typeface="Tahoma" panose="020B0604030504040204" pitchFamily="34" charset="0"/>
                    <a:cs typeface="Times New Roman" pitchFamily="18" charset="0"/>
                  </a:rPr>
                  <a:t>, ta có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𝑩𝑪</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𝑨𝑪</m:t>
                        </m:r>
                      </m:e>
                    </m:acc>
                  </m:oMath>
                </a14:m>
                <a:r>
                  <a:rPr lang="vi-VN" b="1" dirty="0">
                    <a:latin typeface="Times New Roman" pitchFamily="18" charset="0"/>
                    <a:ea typeface="Tahoma" panose="020B0604030504040204" pitchFamily="34" charset="0"/>
                    <a:cs typeface="Times New Roman" pitchFamily="18" charset="0"/>
                  </a:rPr>
                  <a:t>.</a:t>
                </a:r>
                <a:endParaRPr lang="en-US" b="1" dirty="0">
                  <a:latin typeface="Times New Roman" pitchFamily="18" charset="0"/>
                  <a:ea typeface="Tahoma" panose="020B0604030504040204" pitchFamily="34" charset="0"/>
                  <a:cs typeface="Times New Roman" pitchFamily="18" charset="0"/>
                </a:endParaRPr>
              </a:p>
              <a:p>
                <a:pPr>
                  <a:spcAft>
                    <a:spcPts val="1200"/>
                  </a:spcAft>
                </a:pPr>
                <a:r>
                  <a:rPr lang="vi-VN" b="1" dirty="0">
                    <a:solidFill>
                      <a:srgbClr val="FF0000"/>
                    </a:solidFill>
                    <a:latin typeface="Times New Roman" pitchFamily="18" charset="0"/>
                    <a:ea typeface="Tahoma" panose="020B0604030504040204" pitchFamily="34" charset="0"/>
                    <a:cs typeface="Times New Roman" pitchFamily="18" charset="0"/>
                  </a:rPr>
                  <a:t>Quy tắc hình bình hành: </a:t>
                </a:r>
                <a:r>
                  <a:rPr lang="vi-VN" b="1" dirty="0">
                    <a:latin typeface="Times New Roman" pitchFamily="18" charset="0"/>
                    <a:ea typeface="Tahoma" panose="020B0604030504040204" pitchFamily="34" charset="0"/>
                    <a:cs typeface="Times New Roman" pitchFamily="18" charset="0"/>
                  </a:rPr>
                  <a:t>Nếu </a:t>
                </a:r>
                <a14:m>
                  <m:oMath xmlns:m="http://schemas.openxmlformats.org/officeDocument/2006/math">
                    <m:r>
                      <a:rPr lang="vi-VN" b="1" i="1">
                        <a:latin typeface="Cambria Math" panose="02040503050406030204" pitchFamily="18" charset="0"/>
                      </a:rPr>
                      <m:t>𝑨𝑩𝑪𝑫</m:t>
                    </m:r>
                  </m:oMath>
                </a14:m>
                <a:r>
                  <a:rPr lang="vi-VN" b="1" dirty="0">
                    <a:latin typeface="Times New Roman" pitchFamily="18" charset="0"/>
                    <a:ea typeface="Tahoma" panose="020B0604030504040204" pitchFamily="34" charset="0"/>
                    <a:cs typeface="Times New Roman" pitchFamily="18" charset="0"/>
                  </a:rPr>
                  <a:t> là một hình bình hành thì</a:t>
                </a:r>
                <a:endParaRPr lang="en-US" b="1" dirty="0">
                  <a:latin typeface="Times New Roman" pitchFamily="18" charset="0"/>
                  <a:ea typeface="Tahoma" panose="020B0604030504040204" pitchFamily="34" charset="0"/>
                  <a:cs typeface="Times New Roman" pitchFamily="18" charset="0"/>
                </a:endParaRPr>
              </a:p>
              <a:p>
                <a:pPr marL="0" indent="0">
                  <a:spcAft>
                    <a:spcPts val="1200"/>
                  </a:spcAft>
                  <a:buNone/>
                </a:pPr>
                <a:r>
                  <a:rPr lang="en-US" b="1" dirty="0">
                    <a:latin typeface="Times New Roman" pitchFamily="18" charset="0"/>
                    <a:ea typeface="Tahoma" panose="020B0604030504040204" pitchFamily="34" charset="0"/>
                    <a:cs typeface="Times New Roman" pitchFamily="18" charset="0"/>
                  </a:rPr>
                  <a:t>	</a:t>
                </a:r>
                <a:r>
                  <a:rPr lang="vi-VN"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𝑨𝑫</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𝑨𝑪</m:t>
                        </m:r>
                      </m:e>
                    </m:acc>
                  </m:oMath>
                </a14:m>
                <a:r>
                  <a:rPr lang="vi-VN" b="1" dirty="0">
                    <a:latin typeface="Times New Roman" pitchFamily="18" charset="0"/>
                    <a:ea typeface="Tahoma" panose="020B0604030504040204" pitchFamily="34" charset="0"/>
                    <a:cs typeface="Times New Roman" pitchFamily="18" charset="0"/>
                  </a:rPr>
                  <a:t>.</a:t>
                </a:r>
                <a:endParaRPr lang="en-US" b="1" dirty="0">
                  <a:latin typeface="Times New Roman" pitchFamily="18" charset="0"/>
                  <a:ea typeface="Tahoma" panose="020B0604030504040204" pitchFamily="34" charset="0"/>
                  <a:cs typeface="Times New Roman" pitchFamily="18" charset="0"/>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200" y="3429000"/>
                <a:ext cx="11506200" cy="9448800"/>
              </a:xfrm>
              <a:prstGeom prst="rect">
                <a:avLst/>
              </a:prstGeom>
              <a:blipFill rotWithShape="1">
                <a:blip r:embed="rId3"/>
                <a:stretch>
                  <a:fillRect l="-2170"/>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2344400" y="3429001"/>
            <a:ext cx="11630891" cy="9448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pic>
        <p:nvPicPr>
          <p:cNvPr id="5" name="Picture 4"/>
          <p:cNvPicPr/>
          <p:nvPr/>
        </p:nvPicPr>
        <p:blipFill>
          <a:blip r:embed="rId4"/>
          <a:stretch>
            <a:fillRect/>
          </a:stretch>
        </p:blipFill>
        <p:spPr>
          <a:xfrm>
            <a:off x="13031754" y="3429001"/>
            <a:ext cx="10515601" cy="9448799"/>
          </a:xfrm>
          <a:prstGeom prst="rect">
            <a:avLst/>
          </a:prstGeom>
        </p:spPr>
      </p:pic>
      <p:grpSp>
        <p:nvGrpSpPr>
          <p:cNvPr id="9" name="Group 8">
            <a:extLst>
              <a:ext uri="{FF2B5EF4-FFF2-40B4-BE49-F238E27FC236}">
                <a16:creationId xmlns="" xmlns:a16="http://schemas.microsoft.com/office/drawing/2014/main" id="{439786C1-301C-402F-B908-633A570E2C52}"/>
              </a:ext>
            </a:extLst>
          </p:cNvPr>
          <p:cNvGrpSpPr/>
          <p:nvPr/>
        </p:nvGrpSpPr>
        <p:grpSpPr>
          <a:xfrm>
            <a:off x="4876800" y="304800"/>
            <a:ext cx="16791416" cy="1309627"/>
            <a:chOff x="7007312" y="3313402"/>
            <a:chExt cx="16791416" cy="1309627"/>
          </a:xfrm>
        </p:grpSpPr>
        <p:grpSp>
          <p:nvGrpSpPr>
            <p:cNvPr id="10" name="Group 9">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2" name="Picture 11">
                <a:extLst>
                  <a:ext uri="{FF2B5EF4-FFF2-40B4-BE49-F238E27FC236}">
                    <a16:creationId xmlns="" xmlns:a16="http://schemas.microsoft.com/office/drawing/2014/main" id="{E248C2BE-8566-4C92-B9DC-0F7EBDD761BF}"/>
                  </a:ext>
                </a:extLst>
              </p:cNvPr>
              <p:cNvPicPr>
                <a:picLocks noChangeAspect="1"/>
              </p:cNvPicPr>
              <p:nvPr/>
            </p:nvPicPr>
            <p:blipFill>
              <a:blip r:embed="rId5"/>
              <a:stretch>
                <a:fillRect/>
              </a:stretch>
            </p:blipFill>
            <p:spPr>
              <a:xfrm>
                <a:off x="-84747" y="97578"/>
                <a:ext cx="6395438" cy="824094"/>
              </a:xfrm>
              <a:prstGeom prst="rect">
                <a:avLst/>
              </a:prstGeom>
            </p:spPr>
          </p:pic>
          <p:sp>
            <p:nvSpPr>
              <p:cNvPr id="13"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 xmlns:a16="http://schemas.microsoft.com/office/drawing/2014/main" id="{593D231A-4F31-4CD1-BF95-3B25C6FBCE4B}"/>
                </a:ext>
              </a:extLst>
            </p:cNvPr>
            <p:cNvPicPr>
              <a:picLocks noChangeAspect="1"/>
            </p:cNvPicPr>
            <p:nvPr/>
          </p:nvPicPr>
          <p:blipFill>
            <a:blip r:embed="rId6"/>
            <a:stretch>
              <a:fillRect/>
            </a:stretch>
          </p:blipFill>
          <p:spPr>
            <a:xfrm>
              <a:off x="15925800" y="3313402"/>
              <a:ext cx="7872928" cy="1222516"/>
            </a:xfrm>
            <a:prstGeom prst="rect">
              <a:avLst/>
            </a:prstGeom>
          </p:spPr>
        </p:pic>
      </p:grpSp>
      <p:sp>
        <p:nvSpPr>
          <p:cNvPr id="14" name="TextBox 13">
            <a:extLst>
              <a:ext uri="{FF2B5EF4-FFF2-40B4-BE49-F238E27FC236}">
                <a16:creationId xmlns="" xmlns:a16="http://schemas.microsoft.com/office/drawing/2014/main" id="{EB80CDAB-FCA9-4E95-8F6A-72A9575E1286}"/>
              </a:ext>
            </a:extLst>
          </p:cNvPr>
          <p:cNvSpPr txBox="1"/>
          <p:nvPr/>
        </p:nvSpPr>
        <p:spPr>
          <a:xfrm>
            <a:off x="6918819" y="304800"/>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9401788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left)">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left)">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left)">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9">
                                            <p:txEl>
                                              <p:pRg st="2" end="2"/>
                                            </p:txEl>
                                          </p:spTgt>
                                        </p:tgtEl>
                                        <p:attrNameLst>
                                          <p:attrName>style.visibility</p:attrName>
                                        </p:attrNameLst>
                                      </p:cBhvr>
                                      <p:to>
                                        <p:strVal val="visible"/>
                                      </p:to>
                                    </p:set>
                                    <p:animEffect transition="in" filter="wipe(left)">
                                      <p:cBhvr>
                                        <p:cTn id="31" dur="500"/>
                                        <p:tgtEl>
                                          <p:spTgt spid="9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nodePh="1">
                                  <p:stCondLst>
                                    <p:cond delay="0"/>
                                  </p:stCondLst>
                                  <p:endCondLst>
                                    <p:cond evt="begin" delay="0">
                                      <p:tn val="39"/>
                                    </p:cond>
                                  </p:end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wipe(left)">
                                      <p:cBhvr>
                                        <p:cTn id="4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 xmlns:a16="http://schemas.microsoft.com/office/drawing/2014/main" id="{D87ADF89-46F9-4713-9744-A644701231B8}"/>
              </a:ext>
            </a:extLst>
          </p:cNvPr>
          <p:cNvSpPr txBox="1">
            <a:spLocks/>
          </p:cNvSpPr>
          <p:nvPr/>
        </p:nvSpPr>
        <p:spPr>
          <a:xfrm>
            <a:off x="990600" y="2260600"/>
            <a:ext cx="230124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latin typeface="Times New Roman" pitchFamily="18" charset="0"/>
                <a:cs typeface="Times New Roman" pitchFamily="18" charset="0"/>
              </a:rPr>
              <a:t>1. TỔNG CỦA HAI VÉC TƠ</a:t>
            </a:r>
            <a:endParaRPr lang="en-US"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942109" y="3352800"/>
                <a:ext cx="23137091" cy="9753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a:t>          </a:t>
                </a:r>
                <a:r>
                  <a:rPr lang="en-US" b="1" dirty="0">
                    <a:latin typeface="Times New Roman" pitchFamily="18" charset="0"/>
                    <a:ea typeface="Tahoma" panose="020B0604030504040204" pitchFamily="34" charset="0"/>
                    <a:cs typeface="Times New Roman" pitchFamily="18" charset="0"/>
                  </a:rPr>
                  <a:t>HĐ3: </a:t>
                </a:r>
                <a:r>
                  <a:rPr lang="vi-VN" b="1" dirty="0">
                    <a:latin typeface="Times New Roman" pitchFamily="18" charset="0"/>
                    <a:ea typeface="Tahoma" panose="020B0604030504040204" pitchFamily="34" charset="0"/>
                    <a:cs typeface="Times New Roman" pitchFamily="18" charset="0"/>
                  </a:rPr>
                  <a:t>a) Trong hình </a:t>
                </a:r>
                <a:r>
                  <a:rPr lang="vi-VN" b="1" dirty="0" smtClean="0">
                    <a:latin typeface="Times New Roman" pitchFamily="18" charset="0"/>
                    <a:ea typeface="Tahoma" panose="020B0604030504040204" pitchFamily="34" charset="0"/>
                    <a:cs typeface="Times New Roman" pitchFamily="18" charset="0"/>
                  </a:rPr>
                  <a:t>4.14</a:t>
                </a:r>
                <a:r>
                  <a:rPr lang="en-US" b="1" dirty="0" smtClean="0">
                    <a:latin typeface="Times New Roman" pitchFamily="18" charset="0"/>
                    <a:ea typeface="Tahoma" panose="020B0604030504040204" pitchFamily="34" charset="0"/>
                    <a:cs typeface="Times New Roman" pitchFamily="18" charset="0"/>
                  </a:rPr>
                  <a:t> </a:t>
                </a:r>
                <a:r>
                  <a:rPr lang="vi-VN" b="1" dirty="0" smtClean="0">
                    <a:latin typeface="Times New Roman" pitchFamily="18" charset="0"/>
                    <a:ea typeface="Tahoma" panose="020B0604030504040204" pitchFamily="34" charset="0"/>
                    <a:cs typeface="Times New Roman" pitchFamily="18" charset="0"/>
                  </a:rPr>
                  <a:t>a</a:t>
                </a:r>
                <a:r>
                  <a:rPr lang="vi-VN" b="1" dirty="0">
                    <a:latin typeface="Times New Roman" pitchFamily="18" charset="0"/>
                    <a:ea typeface="Tahoma" panose="020B0604030504040204" pitchFamily="34" charset="0"/>
                    <a:cs typeface="Times New Roman" pitchFamily="18" charset="0"/>
                  </a:rPr>
                  <a:t>, hãy chỉ ra </a:t>
                </a:r>
                <a:r>
                  <a:rPr lang="vi-VN" b="1" dirty="0" smtClean="0">
                    <a:latin typeface="Times New Roman" pitchFamily="18" charset="0"/>
                    <a:ea typeface="Tahoma" panose="020B0604030504040204" pitchFamily="34" charset="0"/>
                    <a:cs typeface="Times New Roman" pitchFamily="18" charset="0"/>
                  </a:rPr>
                  <a:t>v</a:t>
                </a:r>
                <a:r>
                  <a:rPr lang="en-US" b="1" dirty="0" err="1" smtClean="0">
                    <a:latin typeface="Times New Roman" pitchFamily="18" charset="0"/>
                    <a:ea typeface="Tahoma" panose="020B0604030504040204" pitchFamily="34" charset="0"/>
                    <a:cs typeface="Times New Roman" pitchFamily="18" charset="0"/>
                  </a:rPr>
                  <a:t>ec</a:t>
                </a:r>
                <a:r>
                  <a:rPr lang="vi-VN" b="1" dirty="0" smtClean="0">
                    <a:latin typeface="Times New Roman" pitchFamily="18" charset="0"/>
                    <a:ea typeface="Tahoma" panose="020B0604030504040204" pitchFamily="34" charset="0"/>
                    <a:cs typeface="Times New Roman" pitchFamily="18" charset="0"/>
                  </a:rPr>
                  <a:t>tơ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𝒃</m:t>
                        </m:r>
                      </m:e>
                    </m:acc>
                  </m:oMath>
                </a14:m>
                <a:r>
                  <a:rPr lang="vi-VN" b="1" dirty="0">
                    <a:latin typeface="Times New Roman" pitchFamily="18" charset="0"/>
                    <a:ea typeface="Tahoma" panose="020B0604030504040204" pitchFamily="34" charset="0"/>
                    <a:cs typeface="Times New Roman" pitchFamily="18" charset="0"/>
                  </a:rPr>
                  <a:t> và </a:t>
                </a:r>
                <a:r>
                  <a:rPr lang="vi-VN" b="1" dirty="0" smtClean="0">
                    <a:latin typeface="Times New Roman" pitchFamily="18" charset="0"/>
                    <a:ea typeface="Tahoma" panose="020B0604030504040204" pitchFamily="34" charset="0"/>
                    <a:cs typeface="Times New Roman" pitchFamily="18" charset="0"/>
                  </a:rPr>
                  <a:t>v</a:t>
                </a:r>
                <a:r>
                  <a:rPr lang="en-US" b="1" dirty="0" err="1" smtClean="0">
                    <a:latin typeface="Times New Roman" pitchFamily="18" charset="0"/>
                    <a:ea typeface="Tahoma" panose="020B0604030504040204" pitchFamily="34" charset="0"/>
                    <a:cs typeface="Times New Roman" pitchFamily="18" charset="0"/>
                  </a:rPr>
                  <a:t>ec</a:t>
                </a:r>
                <a:r>
                  <a:rPr lang="vi-VN" b="1" dirty="0" smtClean="0">
                    <a:latin typeface="Times New Roman" pitchFamily="18" charset="0"/>
                    <a:ea typeface="Tahoma" panose="020B0604030504040204" pitchFamily="34" charset="0"/>
                    <a:cs typeface="Times New Roman" pitchFamily="18" charset="0"/>
                  </a:rPr>
                  <a:t>tơ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𝒂</m:t>
                        </m:r>
                      </m:e>
                    </m:acc>
                  </m:oMath>
                </a14:m>
                <a:endParaRPr lang="en-US" b="1" dirty="0">
                  <a:latin typeface="Times New Roman" pitchFamily="18" charset="0"/>
                  <a:ea typeface="Tahoma" panose="020B0604030504040204" pitchFamily="34" charset="0"/>
                  <a:cs typeface="Times New Roman" pitchFamily="18" charset="0"/>
                </a:endParaRPr>
              </a:p>
              <a:p>
                <a:pPr marL="0" indent="0">
                  <a:buNone/>
                </a:pPr>
                <a:r>
                  <a:rPr lang="en-US" b="1" dirty="0">
                    <a:latin typeface="Times New Roman" pitchFamily="18" charset="0"/>
                    <a:ea typeface="Tahoma" panose="020B0604030504040204" pitchFamily="34" charset="0"/>
                    <a:cs typeface="Times New Roman" pitchFamily="18" charset="0"/>
                  </a:rPr>
                  <a:t>        </a:t>
                </a:r>
                <a:r>
                  <a:rPr lang="vi-VN" b="1" dirty="0">
                    <a:latin typeface="Times New Roman" pitchFamily="18" charset="0"/>
                    <a:ea typeface="Tahoma" panose="020B0604030504040204" pitchFamily="34" charset="0"/>
                    <a:cs typeface="Times New Roman" pitchFamily="18" charset="0"/>
                  </a:rPr>
                  <a:t>b) Trong hình </a:t>
                </a:r>
                <a:r>
                  <a:rPr lang="vi-VN" b="1" dirty="0" smtClean="0">
                    <a:latin typeface="Times New Roman" pitchFamily="18" charset="0"/>
                    <a:ea typeface="Tahoma" panose="020B0604030504040204" pitchFamily="34" charset="0"/>
                    <a:cs typeface="Times New Roman" pitchFamily="18" charset="0"/>
                  </a:rPr>
                  <a:t>4.14</a:t>
                </a:r>
                <a:r>
                  <a:rPr lang="en-US" b="1" dirty="0" smtClean="0">
                    <a:latin typeface="Times New Roman" pitchFamily="18" charset="0"/>
                    <a:ea typeface="Tahoma" panose="020B0604030504040204" pitchFamily="34" charset="0"/>
                    <a:cs typeface="Times New Roman" pitchFamily="18" charset="0"/>
                  </a:rPr>
                  <a:t> </a:t>
                </a:r>
                <a:r>
                  <a:rPr lang="vi-VN" b="1" dirty="0" smtClean="0">
                    <a:latin typeface="Times New Roman" pitchFamily="18" charset="0"/>
                    <a:ea typeface="Tahoma" panose="020B0604030504040204" pitchFamily="34" charset="0"/>
                    <a:cs typeface="Times New Roman" pitchFamily="18" charset="0"/>
                  </a:rPr>
                  <a:t>b</a:t>
                </a:r>
                <a:r>
                  <a:rPr lang="vi-VN" b="1" dirty="0">
                    <a:latin typeface="Times New Roman" pitchFamily="18" charset="0"/>
                    <a:ea typeface="Tahoma" panose="020B0604030504040204" pitchFamily="34" charset="0"/>
                    <a:cs typeface="Times New Roman" pitchFamily="18" charset="0"/>
                  </a:rPr>
                  <a:t>, hãy chỉ ra </a:t>
                </a:r>
                <a:r>
                  <a:rPr lang="vi-VN" b="1" dirty="0" smtClean="0">
                    <a:latin typeface="Times New Roman" pitchFamily="18" charset="0"/>
                    <a:ea typeface="Tahoma" panose="020B0604030504040204" pitchFamily="34" charset="0"/>
                    <a:cs typeface="Times New Roman" pitchFamily="18" charset="0"/>
                  </a:rPr>
                  <a:t>v</a:t>
                </a:r>
                <a:r>
                  <a:rPr lang="en-US" b="1" dirty="0" err="1" smtClean="0">
                    <a:latin typeface="Times New Roman" pitchFamily="18" charset="0"/>
                    <a:ea typeface="Tahoma" panose="020B0604030504040204" pitchFamily="34" charset="0"/>
                    <a:cs typeface="Times New Roman" pitchFamily="18" charset="0"/>
                  </a:rPr>
                  <a:t>ec</a:t>
                </a:r>
                <a:r>
                  <a:rPr lang="vi-VN" b="1" dirty="0" smtClean="0">
                    <a:latin typeface="Times New Roman" pitchFamily="18" charset="0"/>
                    <a:ea typeface="Tahoma" panose="020B0604030504040204" pitchFamily="34" charset="0"/>
                    <a:cs typeface="Times New Roman" pitchFamily="18" charset="0"/>
                  </a:rPr>
                  <a:t>tơ </a:t>
                </a:r>
                <a14:m>
                  <m:oMath xmlns:m="http://schemas.openxmlformats.org/officeDocument/2006/math">
                    <m:d>
                      <m:dPr>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𝒃</m:t>
                            </m:r>
                          </m:e>
                        </m:acc>
                      </m:e>
                    </m:d>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𝒄</m:t>
                        </m:r>
                      </m:e>
                    </m:acc>
                  </m:oMath>
                </a14:m>
                <a:r>
                  <a:rPr lang="vi-VN" b="1" dirty="0">
                    <a:latin typeface="Times New Roman" pitchFamily="18" charset="0"/>
                    <a:ea typeface="Tahoma" panose="020B0604030504040204" pitchFamily="34" charset="0"/>
                    <a:cs typeface="Times New Roman" pitchFamily="18" charset="0"/>
                  </a:rPr>
                  <a:t> và </a:t>
                </a:r>
                <a:r>
                  <a:rPr lang="vi-VN" b="1" dirty="0" smtClean="0">
                    <a:latin typeface="Times New Roman" pitchFamily="18" charset="0"/>
                    <a:ea typeface="Tahoma" panose="020B0604030504040204" pitchFamily="34" charset="0"/>
                    <a:cs typeface="Times New Roman" pitchFamily="18" charset="0"/>
                  </a:rPr>
                  <a:t>v</a:t>
                </a:r>
                <a:r>
                  <a:rPr lang="en-US" b="1" dirty="0" err="1" smtClean="0">
                    <a:latin typeface="Times New Roman" pitchFamily="18" charset="0"/>
                    <a:ea typeface="Tahoma" panose="020B0604030504040204" pitchFamily="34" charset="0"/>
                    <a:cs typeface="Times New Roman" pitchFamily="18" charset="0"/>
                  </a:rPr>
                  <a:t>ec</a:t>
                </a:r>
                <a:r>
                  <a:rPr lang="vi-VN" b="1" dirty="0" smtClean="0">
                    <a:latin typeface="Times New Roman" pitchFamily="18" charset="0"/>
                    <a:ea typeface="Tahoma" panose="020B0604030504040204" pitchFamily="34" charset="0"/>
                    <a:cs typeface="Times New Roman" pitchFamily="18" charset="0"/>
                  </a:rPr>
                  <a:t>tơ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d>
                      <m:dPr>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𝒄</m:t>
                            </m:r>
                          </m:e>
                        </m:acc>
                      </m:e>
                    </m:d>
                  </m:oMath>
                </a14:m>
                <a:endParaRPr lang="en-US" b="1" dirty="0">
                  <a:latin typeface="Times New Roman" pitchFamily="18" charset="0"/>
                  <a:ea typeface="Tahoma" panose="020B0604030504040204" pitchFamily="34" charset="0"/>
                  <a:cs typeface="Times New Roman" pitchFamily="18" charset="0"/>
                </a:endParaRPr>
              </a:p>
              <a:p>
                <a:pPr marL="0" indent="0">
                  <a:spcBef>
                    <a:spcPts val="3600"/>
                  </a:spcBef>
                  <a:buNone/>
                </a:pPr>
                <a:r>
                  <a:rPr lang="en-US" b="1" dirty="0">
                    <a:latin typeface="Tahoma" panose="020B0604030504040204" pitchFamily="34" charset="0"/>
                    <a:ea typeface="Tahoma" panose="020B0604030504040204" pitchFamily="34" charset="0"/>
                    <a:cs typeface="Tahoma" panose="020B0604030504040204" pitchFamily="34" charset="0"/>
                  </a:rPr>
                  <a:t>.</a:t>
                </a:r>
              </a:p>
              <a:p>
                <a:pPr>
                  <a:spcBef>
                    <a:spcPts val="3600"/>
                  </a:spcBef>
                </a:pPr>
                <a:endParaRPr lang="en-US" dirty="0"/>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942109" y="3352800"/>
                <a:ext cx="23137091" cy="9753600"/>
              </a:xfrm>
              <a:prstGeom prst="rect">
                <a:avLst/>
              </a:prstGeom>
              <a:blipFill rotWithShape="1">
                <a:blip r:embed="rId3"/>
                <a:stretch>
                  <a:fillRect l="-1185" t="-1061"/>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581400"/>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 xmlns:a16="http://schemas.microsoft.com/office/drawing/2014/main" id="{08B49A2E-2A9D-46FD-AE9C-29462A33F0E6}"/>
                  </a:ext>
                </a:extLst>
              </p:cNvPr>
              <p:cNvSpPr txBox="1">
                <a:spLocks/>
              </p:cNvSpPr>
              <p:nvPr/>
            </p:nvSpPr>
            <p:spPr>
              <a:xfrm>
                <a:off x="10429876" y="5334000"/>
                <a:ext cx="13532276" cy="75438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b="1" dirty="0">
                    <a:latin typeface="Times New Roman" pitchFamily="18" charset="0"/>
                    <a:ea typeface="Tahoma" panose="020B0604030504040204" pitchFamily="34" charset="0"/>
                    <a:cs typeface="Times New Roman" pitchFamily="18" charset="0"/>
                  </a:rPr>
                  <a:t>Lời giải</a:t>
                </a:r>
                <a:endParaRPr lang="en-US" b="1" dirty="0">
                  <a:latin typeface="Times New Roman" pitchFamily="18" charset="0"/>
                  <a:ea typeface="Tahoma" panose="020B0604030504040204" pitchFamily="34" charset="0"/>
                  <a:cs typeface="Times New Roman" pitchFamily="18" charset="0"/>
                </a:endParaRPr>
              </a:p>
              <a:p>
                <a:r>
                  <a:rPr lang="vi-VN" sz="4500" b="1" dirty="0">
                    <a:latin typeface="Times New Roman" pitchFamily="18" charset="0"/>
                    <a:ea typeface="Tahoma" panose="020B0604030504040204" pitchFamily="34" charset="0"/>
                    <a:cs typeface="Times New Roman" pitchFamily="18" charset="0"/>
                  </a:rPr>
                  <a:t>Dựa vào hình </a:t>
                </a:r>
                <a:r>
                  <a:rPr lang="vi-VN" sz="4500" b="1" dirty="0" smtClean="0">
                    <a:latin typeface="Times New Roman" pitchFamily="18" charset="0"/>
                    <a:ea typeface="Tahoma" panose="020B0604030504040204" pitchFamily="34" charset="0"/>
                    <a:cs typeface="Times New Roman" pitchFamily="18" charset="0"/>
                  </a:rPr>
                  <a:t>4.14</a:t>
                </a:r>
                <a:r>
                  <a:rPr lang="en-US" sz="4500" b="1" dirty="0" smtClean="0">
                    <a:latin typeface="Times New Roman" pitchFamily="18" charset="0"/>
                    <a:ea typeface="Tahoma" panose="020B0604030504040204" pitchFamily="34" charset="0"/>
                    <a:cs typeface="Times New Roman" pitchFamily="18" charset="0"/>
                  </a:rPr>
                  <a:t> </a:t>
                </a:r>
                <a:r>
                  <a:rPr lang="vi-VN" sz="4500" b="1" dirty="0" smtClean="0">
                    <a:latin typeface="Times New Roman" pitchFamily="18" charset="0"/>
                    <a:ea typeface="Tahoma" panose="020B0604030504040204" pitchFamily="34" charset="0"/>
                    <a:cs typeface="Times New Roman" pitchFamily="18" charset="0"/>
                  </a:rPr>
                  <a:t>a </a:t>
                </a:r>
                <a:r>
                  <a:rPr lang="vi-VN" sz="4500" b="1" dirty="0">
                    <a:latin typeface="Times New Roman" pitchFamily="18" charset="0"/>
                    <a:ea typeface="Tahoma" panose="020B0604030504040204" pitchFamily="34" charset="0"/>
                    <a:cs typeface="Times New Roman" pitchFamily="18" charset="0"/>
                  </a:rPr>
                  <a:t>ta có</a:t>
                </a:r>
                <a:r>
                  <a:rPr lang="en-US" sz="4500" b="1" dirty="0">
                    <a:latin typeface="Times New Roman" pitchFamily="18" charset="0"/>
                    <a:ea typeface="Tahoma" panose="020B0604030504040204" pitchFamily="34" charset="0"/>
                    <a:cs typeface="Times New Roman" pitchFamily="18" charset="0"/>
                  </a:rPr>
                  <a:t>:</a:t>
                </a:r>
              </a:p>
              <a:p>
                <a:pPr marL="0" indent="0">
                  <a:buNone/>
                </a:pPr>
                <a:r>
                  <a:rPr lang="vi-VN" sz="45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500" b="1" i="1">
                            <a:latin typeface="Cambria Math"/>
                          </a:rPr>
                        </m:ctrlPr>
                      </m:accPr>
                      <m:e>
                        <m:r>
                          <a:rPr lang="vi-VN" sz="4500" b="1" i="1">
                            <a:latin typeface="Cambria Math" panose="02040503050406030204" pitchFamily="18" charset="0"/>
                          </a:rPr>
                          <m:t>𝒂</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𝒃</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𝑨𝑩</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𝑩𝑪</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𝑨𝑪</m:t>
                        </m:r>
                      </m:e>
                    </m:acc>
                  </m:oMath>
                </a14:m>
                <a:r>
                  <a:rPr lang="vi-VN" sz="4500" b="1" dirty="0">
                    <a:latin typeface="Times New Roman" pitchFamily="18" charset="0"/>
                    <a:ea typeface="Tahoma" panose="020B0604030504040204" pitchFamily="34" charset="0"/>
                    <a:cs typeface="Times New Roman" pitchFamily="18" charset="0"/>
                  </a:rPr>
                  <a:t> </a:t>
                </a:r>
                <a:r>
                  <a:rPr lang="en-US" sz="45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500" b="1" i="1">
                            <a:latin typeface="Cambria Math"/>
                          </a:rPr>
                        </m:ctrlPr>
                      </m:accPr>
                      <m:e>
                        <m:r>
                          <a:rPr lang="vi-VN" sz="4500" b="1" i="1">
                            <a:latin typeface="Cambria Math" panose="02040503050406030204" pitchFamily="18" charset="0"/>
                          </a:rPr>
                          <m:t>𝒃</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𝒂</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𝑨𝑫</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𝑫𝑪</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𝑨𝑪</m:t>
                        </m:r>
                      </m:e>
                    </m:acc>
                  </m:oMath>
                </a14:m>
                <a:r>
                  <a:rPr lang="vi-VN" sz="4500" b="1" dirty="0">
                    <a:latin typeface="Times New Roman" pitchFamily="18" charset="0"/>
                    <a:ea typeface="Tahoma" panose="020B0604030504040204" pitchFamily="34" charset="0"/>
                    <a:cs typeface="Times New Roman" pitchFamily="18" charset="0"/>
                  </a:rPr>
                  <a:t>.</a:t>
                </a:r>
                <a:endParaRPr lang="en-US" sz="4500" b="1" dirty="0">
                  <a:latin typeface="Times New Roman" pitchFamily="18" charset="0"/>
                  <a:ea typeface="Tahoma" panose="020B0604030504040204" pitchFamily="34" charset="0"/>
                  <a:cs typeface="Times New Roman" pitchFamily="18" charset="0"/>
                </a:endParaRPr>
              </a:p>
              <a:p>
                <a:r>
                  <a:rPr lang="vi-VN" sz="4500" b="1" dirty="0">
                    <a:latin typeface="Times New Roman" pitchFamily="18" charset="0"/>
                    <a:ea typeface="Tahoma" panose="020B0604030504040204" pitchFamily="34" charset="0"/>
                    <a:cs typeface="Times New Roman" pitchFamily="18" charset="0"/>
                  </a:rPr>
                  <a:t>Dựa vào hình </a:t>
                </a:r>
                <a:r>
                  <a:rPr lang="vi-VN" sz="4500" b="1" dirty="0" smtClean="0">
                    <a:latin typeface="Times New Roman" pitchFamily="18" charset="0"/>
                    <a:ea typeface="Tahoma" panose="020B0604030504040204" pitchFamily="34" charset="0"/>
                    <a:cs typeface="Times New Roman" pitchFamily="18" charset="0"/>
                  </a:rPr>
                  <a:t>4.14</a:t>
                </a:r>
                <a:r>
                  <a:rPr lang="en-US" sz="4500" b="1" dirty="0" smtClean="0">
                    <a:latin typeface="Times New Roman" pitchFamily="18" charset="0"/>
                    <a:ea typeface="Tahoma" panose="020B0604030504040204" pitchFamily="34" charset="0"/>
                    <a:cs typeface="Times New Roman" pitchFamily="18" charset="0"/>
                  </a:rPr>
                  <a:t> </a:t>
                </a:r>
                <a:r>
                  <a:rPr lang="vi-VN" sz="4500" b="1" dirty="0" smtClean="0">
                    <a:latin typeface="Times New Roman" pitchFamily="18" charset="0"/>
                    <a:ea typeface="Tahoma" panose="020B0604030504040204" pitchFamily="34" charset="0"/>
                    <a:cs typeface="Times New Roman" pitchFamily="18" charset="0"/>
                  </a:rPr>
                  <a:t>b </a:t>
                </a:r>
                <a:r>
                  <a:rPr lang="vi-VN" sz="4500" b="1" dirty="0">
                    <a:latin typeface="Times New Roman" pitchFamily="18" charset="0"/>
                    <a:ea typeface="Tahoma" panose="020B0604030504040204" pitchFamily="34" charset="0"/>
                    <a:cs typeface="Times New Roman" pitchFamily="18" charset="0"/>
                  </a:rPr>
                  <a:t>ta có:</a:t>
                </a:r>
                <a14:m>
                  <m:oMath xmlns:m="http://schemas.openxmlformats.org/officeDocument/2006/math">
                    <m:r>
                      <a:rPr lang="vi-VN" sz="4500" b="1" i="1">
                        <a:latin typeface="Cambria Math" panose="02040503050406030204" pitchFamily="18" charset="0"/>
                      </a:rPr>
                      <m:t> </m:t>
                    </m:r>
                  </m:oMath>
                </a14:m>
                <a:endParaRPr lang="en-US" sz="4500" b="1" dirty="0">
                  <a:latin typeface="Times New Roman" pitchFamily="18" charset="0"/>
                  <a:ea typeface="Tahoma" panose="020B0604030504040204" pitchFamily="34" charset="0"/>
                  <a:cs typeface="Times New Roman" pitchFamily="18" charset="0"/>
                </a:endParaRPr>
              </a:p>
              <a:p>
                <a:pPr marL="0" indent="0">
                  <a:buNone/>
                </a:pPr>
                <a14:m>
                  <m:oMath xmlns:m="http://schemas.openxmlformats.org/officeDocument/2006/math">
                    <m:d>
                      <m:dPr>
                        <m:ctrlPr>
                          <a:rPr lang="en-US" sz="4500" b="1" i="1">
                            <a:latin typeface="Cambria Math"/>
                          </a:rPr>
                        </m:ctrlPr>
                      </m:dPr>
                      <m:e>
                        <m:acc>
                          <m:accPr>
                            <m:chr m:val="⃗"/>
                            <m:ctrlPr>
                              <a:rPr lang="en-US" sz="4500" b="1" i="1">
                                <a:latin typeface="Cambria Math"/>
                              </a:rPr>
                            </m:ctrlPr>
                          </m:accPr>
                          <m:e>
                            <m:r>
                              <a:rPr lang="vi-VN" sz="4500" b="1" i="1">
                                <a:latin typeface="Cambria Math" panose="02040503050406030204" pitchFamily="18" charset="0"/>
                              </a:rPr>
                              <m:t>𝒂</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𝒃</m:t>
                            </m:r>
                          </m:e>
                        </m:acc>
                      </m:e>
                    </m:d>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𝒄</m:t>
                        </m:r>
                      </m:e>
                    </m:acc>
                    <m:r>
                      <a:rPr lang="vi-VN" sz="4500" b="1" i="1">
                        <a:latin typeface="Cambria Math" panose="02040503050406030204" pitchFamily="18" charset="0"/>
                      </a:rPr>
                      <m:t>= </m:t>
                    </m:r>
                    <m:d>
                      <m:dPr>
                        <m:ctrlPr>
                          <a:rPr lang="en-US" sz="4500" b="1" i="1">
                            <a:latin typeface="Cambria Math"/>
                          </a:rPr>
                        </m:ctrlPr>
                      </m:dPr>
                      <m:e>
                        <m:acc>
                          <m:accPr>
                            <m:chr m:val="⃗"/>
                            <m:ctrlPr>
                              <a:rPr lang="en-US" sz="4500" b="1" i="1">
                                <a:latin typeface="Cambria Math"/>
                              </a:rPr>
                            </m:ctrlPr>
                          </m:accPr>
                          <m:e>
                            <m:r>
                              <a:rPr lang="vi-VN" sz="4500" b="1" i="1">
                                <a:latin typeface="Cambria Math" panose="02040503050406030204" pitchFamily="18" charset="0"/>
                              </a:rPr>
                              <m:t>𝑨𝑩</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𝑩𝑪</m:t>
                            </m:r>
                          </m:e>
                        </m:acc>
                      </m:e>
                    </m:d>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𝑪𝑫</m:t>
                        </m:r>
                      </m:e>
                    </m:acc>
                    <m:r>
                      <a:rPr lang="vi-VN" sz="4500" b="1" i="1">
                        <a:latin typeface="Cambria Math" panose="02040503050406030204" pitchFamily="18" charset="0"/>
                      </a:rPr>
                      <m:t>= </m:t>
                    </m:r>
                    <m:acc>
                      <m:accPr>
                        <m:chr m:val="⃗"/>
                        <m:ctrlPr>
                          <a:rPr lang="en-US" sz="4500" b="1" i="1">
                            <a:latin typeface="Cambria Math"/>
                          </a:rPr>
                        </m:ctrlPr>
                      </m:accPr>
                      <m:e>
                        <m:r>
                          <a:rPr lang="vi-VN" sz="4500" b="1" i="1">
                            <a:latin typeface="Cambria Math" panose="02040503050406030204" pitchFamily="18" charset="0"/>
                          </a:rPr>
                          <m:t>𝑨𝑪</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𝑪𝑫</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𝑨𝑫</m:t>
                        </m:r>
                      </m:e>
                    </m:acc>
                  </m:oMath>
                </a14:m>
                <a:r>
                  <a:rPr lang="vi-VN" sz="4500" b="1" dirty="0">
                    <a:latin typeface="Times New Roman" pitchFamily="18" charset="0"/>
                    <a:ea typeface="Tahoma" panose="020B0604030504040204" pitchFamily="34" charset="0"/>
                    <a:cs typeface="Times New Roman" pitchFamily="18" charset="0"/>
                  </a:rPr>
                  <a:t> </a:t>
                </a:r>
                <a:endParaRPr lang="en-US" sz="4500" b="1" dirty="0">
                  <a:latin typeface="Times New Roman" pitchFamily="18" charset="0"/>
                  <a:ea typeface="Tahoma" panose="020B0604030504040204" pitchFamily="34" charset="0"/>
                  <a:cs typeface="Times New Roman" pitchFamily="18" charset="0"/>
                </a:endParaRPr>
              </a:p>
              <a:p>
                <a:pPr marL="0" indent="0">
                  <a:buNone/>
                </a:pPr>
                <a:r>
                  <a:rPr lang="en-US" sz="4500"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sz="4500" b="1" i="1">
                            <a:latin typeface="Cambria Math"/>
                          </a:rPr>
                        </m:ctrlPr>
                      </m:accPr>
                      <m:e>
                        <m:r>
                          <a:rPr lang="vi-VN" sz="4500" b="1" i="1">
                            <a:latin typeface="Cambria Math" panose="02040503050406030204" pitchFamily="18" charset="0"/>
                          </a:rPr>
                          <m:t>𝒂</m:t>
                        </m:r>
                      </m:e>
                    </m:acc>
                    <m:r>
                      <a:rPr lang="vi-VN" sz="4500" b="1" i="1">
                        <a:latin typeface="Cambria Math" panose="02040503050406030204" pitchFamily="18" charset="0"/>
                      </a:rPr>
                      <m:t>+</m:t>
                    </m:r>
                    <m:d>
                      <m:dPr>
                        <m:ctrlPr>
                          <a:rPr lang="en-US" sz="4500" b="1" i="1">
                            <a:latin typeface="Cambria Math"/>
                          </a:rPr>
                        </m:ctrlPr>
                      </m:dPr>
                      <m:e>
                        <m:acc>
                          <m:accPr>
                            <m:chr m:val="⃗"/>
                            <m:ctrlPr>
                              <a:rPr lang="en-US" sz="4500" b="1" i="1">
                                <a:latin typeface="Cambria Math"/>
                              </a:rPr>
                            </m:ctrlPr>
                          </m:accPr>
                          <m:e>
                            <m:r>
                              <a:rPr lang="vi-VN" sz="4500" b="1" i="1">
                                <a:latin typeface="Cambria Math" panose="02040503050406030204" pitchFamily="18" charset="0"/>
                              </a:rPr>
                              <m:t>𝒃</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𝒄</m:t>
                            </m:r>
                          </m:e>
                        </m:acc>
                      </m:e>
                    </m:d>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𝑨𝑩</m:t>
                        </m:r>
                      </m:e>
                    </m:acc>
                    <m:r>
                      <a:rPr lang="vi-VN" sz="4500" b="1" i="1">
                        <a:latin typeface="Cambria Math" panose="02040503050406030204" pitchFamily="18" charset="0"/>
                      </a:rPr>
                      <m:t>+</m:t>
                    </m:r>
                    <m:d>
                      <m:dPr>
                        <m:ctrlPr>
                          <a:rPr lang="en-US" sz="4500" b="1" i="1">
                            <a:latin typeface="Cambria Math"/>
                          </a:rPr>
                        </m:ctrlPr>
                      </m:dPr>
                      <m:e>
                        <m:acc>
                          <m:accPr>
                            <m:chr m:val="⃗"/>
                            <m:ctrlPr>
                              <a:rPr lang="en-US" sz="4500" b="1" i="1">
                                <a:latin typeface="Cambria Math"/>
                              </a:rPr>
                            </m:ctrlPr>
                          </m:accPr>
                          <m:e>
                            <m:r>
                              <a:rPr lang="vi-VN" sz="4500" b="1" i="1">
                                <a:latin typeface="Cambria Math" panose="02040503050406030204" pitchFamily="18" charset="0"/>
                              </a:rPr>
                              <m:t>𝑩𝑪</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𝑪𝑫</m:t>
                            </m:r>
                          </m:e>
                        </m:acc>
                      </m:e>
                    </m:d>
                    <m:r>
                      <a:rPr lang="vi-VN" sz="4500" b="1" i="1">
                        <a:latin typeface="Cambria Math" panose="02040503050406030204" pitchFamily="18" charset="0"/>
                      </a:rPr>
                      <m:t>= </m:t>
                    </m:r>
                    <m:acc>
                      <m:accPr>
                        <m:chr m:val="⃗"/>
                        <m:ctrlPr>
                          <a:rPr lang="en-US" sz="4500" b="1" i="1">
                            <a:latin typeface="Cambria Math"/>
                          </a:rPr>
                        </m:ctrlPr>
                      </m:accPr>
                      <m:e>
                        <m:r>
                          <a:rPr lang="vi-VN" sz="4500" b="1" i="1">
                            <a:latin typeface="Cambria Math" panose="02040503050406030204" pitchFamily="18" charset="0"/>
                          </a:rPr>
                          <m:t>𝑨𝑩</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𝑩𝑫</m:t>
                        </m:r>
                      </m:e>
                    </m:acc>
                    <m:r>
                      <a:rPr lang="vi-VN" sz="4500" b="1" i="1">
                        <a:latin typeface="Cambria Math" panose="02040503050406030204" pitchFamily="18" charset="0"/>
                      </a:rPr>
                      <m:t>=</m:t>
                    </m:r>
                    <m:acc>
                      <m:accPr>
                        <m:chr m:val="⃗"/>
                        <m:ctrlPr>
                          <a:rPr lang="en-US" sz="4500" b="1" i="1">
                            <a:latin typeface="Cambria Math"/>
                          </a:rPr>
                        </m:ctrlPr>
                      </m:accPr>
                      <m:e>
                        <m:r>
                          <a:rPr lang="vi-VN" sz="4500" b="1" i="1">
                            <a:latin typeface="Cambria Math" panose="02040503050406030204" pitchFamily="18" charset="0"/>
                          </a:rPr>
                          <m:t>𝑨𝑫</m:t>
                        </m:r>
                      </m:e>
                    </m:acc>
                  </m:oMath>
                </a14:m>
                <a:endParaRPr lang="en-US" sz="4500" b="1" dirty="0">
                  <a:latin typeface="Times New Roman" pitchFamily="18" charset="0"/>
                  <a:ea typeface="Tahoma" panose="020B0604030504040204" pitchFamily="34" charset="0"/>
                  <a:cs typeface="Times New Roman" pitchFamily="18" charset="0"/>
                </a:endParaRPr>
              </a:p>
            </p:txBody>
          </p:sp>
        </mc:Choice>
        <mc:Fallback xmlns="">
          <p:sp>
            <p:nvSpPr>
              <p:cNvPr id="9"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0429876" y="5334000"/>
                <a:ext cx="13532276" cy="7543800"/>
              </a:xfrm>
              <a:prstGeom prst="rect">
                <a:avLst/>
              </a:prstGeom>
              <a:blipFill rotWithShape="1">
                <a:blip r:embed="rId5"/>
                <a:stretch>
                  <a:fillRect l="-1665"/>
                </a:stretch>
              </a:blipFill>
              <a:ln>
                <a:solidFill>
                  <a:srgbClr val="00B0F0"/>
                </a:solidFill>
              </a:ln>
            </p:spPr>
            <p:txBody>
              <a:bodyPr/>
              <a:lstStyle/>
              <a:p>
                <a:r>
                  <a:rPr lang="en-US">
                    <a:noFill/>
                  </a:rPr>
                  <a:t> </a:t>
                </a:r>
              </a:p>
            </p:txBody>
          </p:sp>
        </mc:Fallback>
      </mc:AlternateContent>
      <p:pic>
        <p:nvPicPr>
          <p:cNvPr id="8" name="Picture 7"/>
          <p:cNvPicPr/>
          <p:nvPr/>
        </p:nvPicPr>
        <p:blipFill>
          <a:blip r:embed="rId6"/>
          <a:stretch>
            <a:fillRect/>
          </a:stretch>
        </p:blipFill>
        <p:spPr>
          <a:xfrm>
            <a:off x="1143000" y="5257800"/>
            <a:ext cx="9286875" cy="7543800"/>
          </a:xfrm>
          <a:prstGeom prst="rect">
            <a:avLst/>
          </a:prstGeom>
        </p:spPr>
      </p:pic>
      <p:grpSp>
        <p:nvGrpSpPr>
          <p:cNvPr id="10" name="Group 9">
            <a:extLst>
              <a:ext uri="{FF2B5EF4-FFF2-40B4-BE49-F238E27FC236}">
                <a16:creationId xmlns="" xmlns:a16="http://schemas.microsoft.com/office/drawing/2014/main" id="{439786C1-301C-402F-B908-633A570E2C52}"/>
              </a:ext>
            </a:extLst>
          </p:cNvPr>
          <p:cNvGrpSpPr/>
          <p:nvPr/>
        </p:nvGrpSpPr>
        <p:grpSpPr>
          <a:xfrm>
            <a:off x="4495800" y="304800"/>
            <a:ext cx="17096216" cy="1600200"/>
            <a:chOff x="7007312" y="3313402"/>
            <a:chExt cx="16791416" cy="1309627"/>
          </a:xfrm>
        </p:grpSpPr>
        <p:grpSp>
          <p:nvGrpSpPr>
            <p:cNvPr id="11" name="Group 10">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3" name="Picture 12">
                <a:extLst>
                  <a:ext uri="{FF2B5EF4-FFF2-40B4-BE49-F238E27FC236}">
                    <a16:creationId xmlns="" xmlns:a16="http://schemas.microsoft.com/office/drawing/2014/main" id="{E248C2BE-8566-4C92-B9DC-0F7EBDD761BF}"/>
                  </a:ext>
                </a:extLst>
              </p:cNvPr>
              <p:cNvPicPr>
                <a:picLocks noChangeAspect="1"/>
              </p:cNvPicPr>
              <p:nvPr/>
            </p:nvPicPr>
            <p:blipFill>
              <a:blip r:embed="rId7"/>
              <a:stretch>
                <a:fillRect/>
              </a:stretch>
            </p:blipFill>
            <p:spPr>
              <a:xfrm>
                <a:off x="-84747" y="97578"/>
                <a:ext cx="6395438" cy="824094"/>
              </a:xfrm>
              <a:prstGeom prst="rect">
                <a:avLst/>
              </a:prstGeom>
            </p:spPr>
          </p:pic>
          <p:sp>
            <p:nvSpPr>
              <p:cNvPr id="14"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2" name="Picture 11">
              <a:extLst>
                <a:ext uri="{FF2B5EF4-FFF2-40B4-BE49-F238E27FC236}">
                  <a16:creationId xmlns="" xmlns:a16="http://schemas.microsoft.com/office/drawing/2014/main" id="{593D231A-4F31-4CD1-BF95-3B25C6FBCE4B}"/>
                </a:ext>
              </a:extLst>
            </p:cNvPr>
            <p:cNvPicPr>
              <a:picLocks noChangeAspect="1"/>
            </p:cNvPicPr>
            <p:nvPr/>
          </p:nvPicPr>
          <p:blipFill>
            <a:blip r:embed="rId8"/>
            <a:stretch>
              <a:fillRect/>
            </a:stretch>
          </p:blipFill>
          <p:spPr>
            <a:xfrm>
              <a:off x="15925800" y="3313402"/>
              <a:ext cx="7872928" cy="1222516"/>
            </a:xfrm>
            <a:prstGeom prst="rect">
              <a:avLst/>
            </a:prstGeom>
          </p:spPr>
        </p:pic>
      </p:grpSp>
      <p:sp>
        <p:nvSpPr>
          <p:cNvPr id="15" name="TextBox 14">
            <a:extLst>
              <a:ext uri="{FF2B5EF4-FFF2-40B4-BE49-F238E27FC236}">
                <a16:creationId xmlns="" xmlns:a16="http://schemas.microsoft.com/office/drawing/2014/main" id="{EB80CDAB-FCA9-4E95-8F6A-72A9575E1286}"/>
              </a:ext>
            </a:extLst>
          </p:cNvPr>
          <p:cNvSpPr txBox="1"/>
          <p:nvPr/>
        </p:nvSpPr>
        <p:spPr>
          <a:xfrm>
            <a:off x="7147419" y="457200"/>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936359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99"/>
                                        </p:tgtEl>
                                        <p:attrNameLst>
                                          <p:attrName>style.visibility</p:attrName>
                                        </p:attrNameLst>
                                      </p:cBhvr>
                                      <p:to>
                                        <p:strVal val="visible"/>
                                      </p:to>
                                    </p:set>
                                    <p:animEffect transition="in" filter="wipe(left)">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left)">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left)">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99">
                                            <p:txEl>
                                              <p:pRg st="2" end="2"/>
                                            </p:txEl>
                                          </p:spTgt>
                                        </p:tgtEl>
                                        <p:attrNameLst>
                                          <p:attrName>style.visibility</p:attrName>
                                        </p:attrNameLst>
                                      </p:cBhvr>
                                      <p:to>
                                        <p:strVal val="visible"/>
                                      </p:to>
                                    </p:set>
                                    <p:animEffect transition="in" filter="wipe(left)">
                                      <p:cBhvr>
                                        <p:cTn id="31" dur="500"/>
                                        <p:tgtEl>
                                          <p:spTgt spid="9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9">
                                            <p:txEl>
                                              <p:pRg st="0" end="0"/>
                                            </p:txEl>
                                          </p:spTgt>
                                        </p:tgtEl>
                                        <p:attrNameLst>
                                          <p:attrName>style.visibility</p:attrName>
                                        </p:attrNameLst>
                                      </p:cBhvr>
                                      <p:to>
                                        <p:strVal val="visible"/>
                                      </p:to>
                                    </p:set>
                                    <p:animEffect transition="in" filter="wipe(left)">
                                      <p:cBhvr>
                                        <p:cTn id="45" dur="500"/>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9">
                                            <p:txEl>
                                              <p:pRg st="1" end="1"/>
                                            </p:txEl>
                                          </p:spTgt>
                                        </p:tgtEl>
                                        <p:attrNameLst>
                                          <p:attrName>style.visibility</p:attrName>
                                        </p:attrNameLst>
                                      </p:cBhvr>
                                      <p:to>
                                        <p:strVal val="visible"/>
                                      </p:to>
                                    </p:set>
                                    <p:animEffect transition="in" filter="wipe(left)">
                                      <p:cBhvr>
                                        <p:cTn id="50" dur="500"/>
                                        <p:tgtEl>
                                          <p:spTgt spid="9">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iterate type="wd">
                                    <p:tmPct val="10000"/>
                                  </p:iterate>
                                  <p:childTnLst>
                                    <p:set>
                                      <p:cBhvr>
                                        <p:cTn id="54" dur="1" fill="hold">
                                          <p:stCondLst>
                                            <p:cond delay="0"/>
                                          </p:stCondLst>
                                        </p:cTn>
                                        <p:tgtEl>
                                          <p:spTgt spid="9">
                                            <p:txEl>
                                              <p:pRg st="2" end="2"/>
                                            </p:txEl>
                                          </p:spTgt>
                                        </p:tgtEl>
                                        <p:attrNameLst>
                                          <p:attrName>style.visibility</p:attrName>
                                        </p:attrNameLst>
                                      </p:cBhvr>
                                      <p:to>
                                        <p:strVal val="visible"/>
                                      </p:to>
                                    </p:set>
                                    <p:animEffect transition="in" filter="wipe(left)">
                                      <p:cBhvr>
                                        <p:cTn id="55" dur="500"/>
                                        <p:tgtEl>
                                          <p:spTgt spid="9">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9">
                                            <p:txEl>
                                              <p:pRg st="3" end="3"/>
                                            </p:txEl>
                                          </p:spTgt>
                                        </p:tgtEl>
                                        <p:attrNameLst>
                                          <p:attrName>style.visibility</p:attrName>
                                        </p:attrNameLst>
                                      </p:cBhvr>
                                      <p:to>
                                        <p:strVal val="visible"/>
                                      </p:to>
                                    </p:set>
                                    <p:animEffect transition="in" filter="wipe(left)">
                                      <p:cBhvr>
                                        <p:cTn id="60" dur="500"/>
                                        <p:tgtEl>
                                          <p:spTgt spid="9">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9">
                                            <p:txEl>
                                              <p:pRg st="4" end="4"/>
                                            </p:txEl>
                                          </p:spTgt>
                                        </p:tgtEl>
                                        <p:attrNameLst>
                                          <p:attrName>style.visibility</p:attrName>
                                        </p:attrNameLst>
                                      </p:cBhvr>
                                      <p:to>
                                        <p:strVal val="visible"/>
                                      </p:to>
                                    </p:set>
                                    <p:animEffect transition="in" filter="wipe(left)">
                                      <p:cBhvr>
                                        <p:cTn id="65" dur="500"/>
                                        <p:tgtEl>
                                          <p:spTgt spid="9">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iterate type="wd">
                                    <p:tmPct val="10000"/>
                                  </p:iterate>
                                  <p:childTnLst>
                                    <p:set>
                                      <p:cBhvr>
                                        <p:cTn id="69" dur="1" fill="hold">
                                          <p:stCondLst>
                                            <p:cond delay="0"/>
                                          </p:stCondLst>
                                        </p:cTn>
                                        <p:tgtEl>
                                          <p:spTgt spid="9">
                                            <p:txEl>
                                              <p:pRg st="5" end="5"/>
                                            </p:txEl>
                                          </p:spTgt>
                                        </p:tgtEl>
                                        <p:attrNameLst>
                                          <p:attrName>style.visibility</p:attrName>
                                        </p:attrNameLst>
                                      </p:cBhvr>
                                      <p:to>
                                        <p:strVal val="visible"/>
                                      </p:to>
                                    </p:set>
                                    <p:animEffect transition="in" filter="wipe(left)">
                                      <p:cBhvr>
                                        <p:cTn id="7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 xmlns:a16="http://schemas.microsoft.com/office/drawing/2014/main" id="{D87ADF89-46F9-4713-9744-A644701231B8}"/>
              </a:ext>
            </a:extLst>
          </p:cNvPr>
          <p:cNvSpPr txBox="1">
            <a:spLocks/>
          </p:cNvSpPr>
          <p:nvPr/>
        </p:nvSpPr>
        <p:spPr>
          <a:xfrm>
            <a:off x="912967" y="1940474"/>
            <a:ext cx="23138524" cy="1351892"/>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latin typeface="Times New Roman" pitchFamily="18" charset="0"/>
                <a:cs typeface="Times New Roman" pitchFamily="18" charset="0"/>
              </a:rPr>
              <a:t>1. TỔNG CỦA HAI VÉC TƠ</a:t>
            </a:r>
            <a:endParaRPr lang="en-US"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861848" y="3276600"/>
                <a:ext cx="13844752" cy="56388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latin typeface="Times New Roman" pitchFamily="18" charset="0"/>
                    <a:ea typeface="Tahoma" panose="020B0604030504040204" pitchFamily="34" charset="0"/>
                    <a:cs typeface="Times New Roman" pitchFamily="18" charset="0"/>
                  </a:rPr>
                  <a:t>Với ba </a:t>
                </a:r>
                <a:r>
                  <a:rPr lang="vi-VN" b="1" dirty="0" smtClean="0">
                    <a:latin typeface="Times New Roman" pitchFamily="18" charset="0"/>
                    <a:ea typeface="Tahoma" panose="020B0604030504040204" pitchFamily="34" charset="0"/>
                    <a:cs typeface="Times New Roman" pitchFamily="18" charset="0"/>
                  </a:rPr>
                  <a:t>v</a:t>
                </a:r>
                <a:r>
                  <a:rPr lang="en-US" b="1" dirty="0" err="1" smtClean="0">
                    <a:latin typeface="Times New Roman" pitchFamily="18" charset="0"/>
                    <a:ea typeface="Tahoma" panose="020B0604030504040204" pitchFamily="34" charset="0"/>
                    <a:cs typeface="Times New Roman" pitchFamily="18" charset="0"/>
                  </a:rPr>
                  <a:t>ec</a:t>
                </a:r>
                <a:r>
                  <a:rPr lang="vi-VN" b="1" dirty="0" smtClean="0">
                    <a:latin typeface="Times New Roman" pitchFamily="18" charset="0"/>
                    <a:ea typeface="Tahoma" panose="020B0604030504040204" pitchFamily="34" charset="0"/>
                    <a:cs typeface="Times New Roman" pitchFamily="18" charset="0"/>
                  </a:rPr>
                  <a:t>tơ </a:t>
                </a:r>
                <a:r>
                  <a:rPr lang="en-US" b="1" dirty="0" smtClean="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𝒄</m:t>
                        </m:r>
                      </m:e>
                    </m:acc>
                  </m:oMath>
                </a14:m>
                <a:r>
                  <a:rPr lang="vi-VN" b="1" dirty="0">
                    <a:latin typeface="Times New Roman" pitchFamily="18" charset="0"/>
                    <a:ea typeface="Tahoma" panose="020B0604030504040204" pitchFamily="34" charset="0"/>
                    <a:cs typeface="Times New Roman" pitchFamily="18" charset="0"/>
                  </a:rPr>
                  <a:t> </a:t>
                </a:r>
                <a:r>
                  <a:rPr lang="en-US" b="1" dirty="0" smtClean="0">
                    <a:latin typeface="Times New Roman" pitchFamily="18" charset="0"/>
                    <a:ea typeface="Tahoma" panose="020B0604030504040204" pitchFamily="34" charset="0"/>
                    <a:cs typeface="Times New Roman" pitchFamily="18" charset="0"/>
                  </a:rPr>
                  <a:t> </a:t>
                </a:r>
                <a:r>
                  <a:rPr lang="vi-VN" b="1" dirty="0" smtClean="0">
                    <a:latin typeface="Times New Roman" pitchFamily="18" charset="0"/>
                    <a:ea typeface="Tahoma" panose="020B0604030504040204" pitchFamily="34" charset="0"/>
                    <a:cs typeface="Times New Roman" pitchFamily="18" charset="0"/>
                  </a:rPr>
                  <a:t>tùy </a:t>
                </a:r>
                <a:r>
                  <a:rPr lang="vi-VN" b="1" dirty="0">
                    <a:latin typeface="Times New Roman" pitchFamily="18" charset="0"/>
                    <a:ea typeface="Tahoma" panose="020B0604030504040204" pitchFamily="34" charset="0"/>
                    <a:cs typeface="Times New Roman" pitchFamily="18" charset="0"/>
                  </a:rPr>
                  <a:t>ý:</a:t>
                </a:r>
                <a:endParaRPr lang="en-US" b="1" dirty="0">
                  <a:latin typeface="Times New Roman" pitchFamily="18" charset="0"/>
                  <a:ea typeface="Tahoma" panose="020B0604030504040204" pitchFamily="34" charset="0"/>
                  <a:cs typeface="Times New Roman" pitchFamily="18" charset="0"/>
                </a:endParaRPr>
              </a:p>
              <a:p>
                <a:pPr lvl="0"/>
                <a:r>
                  <a:rPr lang="vi-VN" b="1" dirty="0">
                    <a:latin typeface="Times New Roman" pitchFamily="18" charset="0"/>
                    <a:ea typeface="Tahoma" panose="020B0604030504040204" pitchFamily="34" charset="0"/>
                    <a:cs typeface="Times New Roman" pitchFamily="18" charset="0"/>
                  </a:rPr>
                  <a:t>Tính chất giao hoán: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𝒂</m:t>
                        </m:r>
                      </m:e>
                    </m:acc>
                  </m:oMath>
                </a14:m>
                <a:endParaRPr lang="en-US" b="1" dirty="0">
                  <a:latin typeface="Times New Roman" pitchFamily="18" charset="0"/>
                  <a:ea typeface="Tahoma" panose="020B0604030504040204" pitchFamily="34" charset="0"/>
                  <a:cs typeface="Times New Roman" pitchFamily="18" charset="0"/>
                </a:endParaRPr>
              </a:p>
              <a:p>
                <a:pPr lvl="0"/>
                <a:r>
                  <a:rPr lang="vi-VN" b="1" dirty="0">
                    <a:latin typeface="Times New Roman" pitchFamily="18" charset="0"/>
                    <a:ea typeface="Tahoma" panose="020B0604030504040204" pitchFamily="34" charset="0"/>
                    <a:cs typeface="Times New Roman" pitchFamily="18" charset="0"/>
                  </a:rPr>
                  <a:t>Tính chất kết hợp: </a:t>
                </a:r>
                <a14:m>
                  <m:oMath xmlns:m="http://schemas.openxmlformats.org/officeDocument/2006/math">
                    <m:d>
                      <m:dPr>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𝒃</m:t>
                            </m:r>
                          </m:e>
                        </m:acc>
                      </m:e>
                    </m:d>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𝒄</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d>
                      <m:dPr>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𝒄</m:t>
                            </m:r>
                          </m:e>
                        </m:acc>
                      </m:e>
                    </m:d>
                  </m:oMath>
                </a14:m>
                <a:endParaRPr lang="en-US" b="1" dirty="0">
                  <a:latin typeface="Times New Roman" pitchFamily="18" charset="0"/>
                  <a:ea typeface="Tahoma" panose="020B0604030504040204" pitchFamily="34" charset="0"/>
                  <a:cs typeface="Times New Roman" pitchFamily="18" charset="0"/>
                </a:endParaRPr>
              </a:p>
              <a:p>
                <a:pPr lvl="0"/>
                <a:r>
                  <a:rPr lang="vi-VN" b="1" dirty="0">
                    <a:latin typeface="Times New Roman" pitchFamily="18" charset="0"/>
                    <a:ea typeface="Tahoma" panose="020B0604030504040204" pitchFamily="34" charset="0"/>
                    <a:cs typeface="Times New Roman" pitchFamily="18" charset="0"/>
                  </a:rPr>
                  <a:t>Tính chất của </a:t>
                </a:r>
                <a:r>
                  <a:rPr lang="vi-VN" b="1" dirty="0" smtClean="0">
                    <a:latin typeface="Times New Roman" pitchFamily="18" charset="0"/>
                    <a:ea typeface="Tahoma" panose="020B0604030504040204" pitchFamily="34" charset="0"/>
                    <a:cs typeface="Times New Roman" pitchFamily="18" charset="0"/>
                  </a:rPr>
                  <a:t>v</a:t>
                </a:r>
                <a:r>
                  <a:rPr lang="en-US" b="1" dirty="0" err="1" smtClean="0">
                    <a:latin typeface="Times New Roman" pitchFamily="18" charset="0"/>
                    <a:ea typeface="Tahoma" panose="020B0604030504040204" pitchFamily="34" charset="0"/>
                    <a:cs typeface="Times New Roman" pitchFamily="18" charset="0"/>
                  </a:rPr>
                  <a:t>ec</a:t>
                </a:r>
                <a:r>
                  <a:rPr lang="vi-VN" b="1" dirty="0" smtClean="0">
                    <a:latin typeface="Times New Roman" pitchFamily="18" charset="0"/>
                    <a:ea typeface="Tahoma" panose="020B0604030504040204" pitchFamily="34" charset="0"/>
                    <a:cs typeface="Times New Roman" pitchFamily="18" charset="0"/>
                  </a:rPr>
                  <a:t>tơ </a:t>
                </a:r>
                <a:r>
                  <a:rPr lang="vi-VN" b="1" dirty="0">
                    <a:latin typeface="Times New Roman" pitchFamily="18" charset="0"/>
                    <a:ea typeface="Tahoma" panose="020B0604030504040204" pitchFamily="34" charset="0"/>
                    <a:cs typeface="Times New Roman" pitchFamily="18" charset="0"/>
                  </a:rPr>
                  <a:t>– không: </a:t>
                </a:r>
                <a:endParaRPr lang="en-US" b="1" dirty="0">
                  <a:latin typeface="Times New Roman" pitchFamily="18" charset="0"/>
                  <a:ea typeface="Tahoma" panose="020B0604030504040204" pitchFamily="34" charset="0"/>
                  <a:cs typeface="Times New Roman" pitchFamily="18" charset="0"/>
                </a:endParaRPr>
              </a:p>
              <a:p>
                <a:pPr marL="0" lvl="0" indent="0">
                  <a:buNone/>
                </a:pPr>
                <a:r>
                  <a:rPr lang="en-US" b="1" dirty="0">
                    <a:latin typeface="Times New Roman" pitchFamily="18" charset="0"/>
                    <a:ea typeface="Tahoma" panose="020B0604030504040204" pitchFamily="34" charset="0"/>
                    <a:cs typeface="Times New Roman" pitchFamily="18" charset="0"/>
                  </a:rPr>
                  <a:t>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𝟎</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𝟎</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𝒂</m:t>
                        </m:r>
                      </m:e>
                    </m:acc>
                  </m:oMath>
                </a14:m>
                <a:endParaRPr lang="en-US" b="1" dirty="0">
                  <a:latin typeface="Times New Roman" pitchFamily="18" charset="0"/>
                  <a:ea typeface="Tahoma" panose="020B0604030504040204" pitchFamily="34" charset="0"/>
                  <a:cs typeface="Times New Roman" pitchFamily="18" charset="0"/>
                </a:endParaRPr>
              </a:p>
            </p:txBody>
          </p:sp>
        </mc:Choice>
        <mc:Fallback xmlns="">
          <p:sp>
            <p:nvSpPr>
              <p:cNvPr id="99" name="Content Placeholder 2">
                <a:extLst>
                  <a:ext uri="{FF2B5EF4-FFF2-40B4-BE49-F238E27FC236}">
                    <a16:creationId xmlns="" xmlns:a16="http://schemas.microsoft.com/office/drawing/2014/main"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61848" y="3276600"/>
                <a:ext cx="13844752" cy="5638800"/>
              </a:xfrm>
              <a:prstGeom prst="rect">
                <a:avLst/>
              </a:prstGeom>
              <a:blipFill rotWithShape="1">
                <a:blip r:embed="rId3"/>
                <a:stretch>
                  <a:fillRect l="-1759"/>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 xmlns:a16="http://schemas.microsoft.com/office/drawing/2014/main" id="{08B49A2E-2A9D-46FD-AE9C-29462A33F0E6}"/>
              </a:ext>
            </a:extLst>
          </p:cNvPr>
          <p:cNvSpPr txBox="1">
            <a:spLocks/>
          </p:cNvSpPr>
          <p:nvPr/>
        </p:nvSpPr>
        <p:spPr>
          <a:xfrm>
            <a:off x="14706600" y="3276600"/>
            <a:ext cx="9344891" cy="5638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p:nvPr/>
        </p:nvPicPr>
        <p:blipFill>
          <a:blip r:embed="rId4"/>
          <a:stretch>
            <a:fillRect/>
          </a:stretch>
        </p:blipFill>
        <p:spPr>
          <a:xfrm>
            <a:off x="14730249" y="3292366"/>
            <a:ext cx="9321242" cy="5638800"/>
          </a:xfrm>
          <a:prstGeom prst="rect">
            <a:avLst/>
          </a:prstGeom>
        </p:spPr>
      </p:pic>
      <mc:AlternateContent xmlns:mc="http://schemas.openxmlformats.org/markup-compatibility/2006" xmlns:a14="http://schemas.microsoft.com/office/drawing/2010/main">
        <mc:Choice Requires="a14">
          <p:sp>
            <p:nvSpPr>
              <p:cNvPr id="16" name="Content Placeholder 2">
                <a:extLst>
                  <a:ext uri="{FF2B5EF4-FFF2-40B4-BE49-F238E27FC236}">
                    <a16:creationId xmlns="" xmlns:a16="http://schemas.microsoft.com/office/drawing/2014/main" id="{14822BB7-DB89-4357-87F0-6E511FC44A6A}"/>
                  </a:ext>
                </a:extLst>
              </p:cNvPr>
              <p:cNvSpPr txBox="1">
                <a:spLocks/>
              </p:cNvSpPr>
              <p:nvPr/>
            </p:nvSpPr>
            <p:spPr>
              <a:xfrm>
                <a:off x="838200" y="8915400"/>
                <a:ext cx="23213291" cy="38862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solidFill>
                      <a:srgbClr val="FF0000"/>
                    </a:solidFill>
                    <a:latin typeface="Times New Roman" pitchFamily="18" charset="0"/>
                    <a:ea typeface="Tahoma" pitchFamily="34" charset="0"/>
                    <a:cs typeface="Times New Roman" pitchFamily="18" charset="0"/>
                  </a:rPr>
                  <a:t>Chú ý.</a:t>
                </a:r>
                <a:r>
                  <a:rPr lang="vi-VN" b="1" dirty="0">
                    <a:latin typeface="Times New Roman" pitchFamily="18" charset="0"/>
                    <a:ea typeface="Tahoma" pitchFamily="34" charset="0"/>
                    <a:cs typeface="Times New Roman" pitchFamily="18" charset="0"/>
                  </a:rPr>
                  <a:t> Do các </a:t>
                </a:r>
                <a:r>
                  <a:rPr lang="vi-VN" b="1" dirty="0" smtClean="0">
                    <a:latin typeface="Times New Roman" pitchFamily="18" charset="0"/>
                    <a:ea typeface="Tahoma" pitchFamily="34" charset="0"/>
                    <a:cs typeface="Times New Roman" pitchFamily="18" charset="0"/>
                  </a:rPr>
                  <a:t>v</a:t>
                </a:r>
                <a:r>
                  <a:rPr lang="en-US" b="1" dirty="0" err="1" smtClean="0">
                    <a:latin typeface="Times New Roman" pitchFamily="18" charset="0"/>
                    <a:ea typeface="Tahoma" pitchFamily="34" charset="0"/>
                    <a:cs typeface="Times New Roman" pitchFamily="18" charset="0"/>
                  </a:rPr>
                  <a:t>ec</a:t>
                </a:r>
                <a:r>
                  <a:rPr lang="vi-VN" b="1" dirty="0" smtClean="0">
                    <a:latin typeface="Times New Roman" pitchFamily="18" charset="0"/>
                    <a:ea typeface="Tahoma" pitchFamily="34" charset="0"/>
                    <a:cs typeface="Times New Roman" pitchFamily="18" charset="0"/>
                  </a:rPr>
                  <a:t>tơ </a:t>
                </a:r>
                <a14:m>
                  <m:oMath xmlns:m="http://schemas.openxmlformats.org/officeDocument/2006/math">
                    <m:d>
                      <m:dPr>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𝒃</m:t>
                            </m:r>
                          </m:e>
                        </m:acc>
                      </m:e>
                    </m:d>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𝒄</m:t>
                        </m:r>
                      </m:e>
                    </m:acc>
                  </m:oMath>
                </a14:m>
                <a:r>
                  <a:rPr lang="vi-VN" b="1" dirty="0">
                    <a:latin typeface="Times New Roman" pitchFamily="18" charset="0"/>
                    <a:ea typeface="Tahoma" pitchFamily="34" charset="0"/>
                    <a:cs typeface="Times New Roman" pitchFamily="18" charset="0"/>
                  </a:rPr>
                  <a:t> và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d>
                      <m:dPr>
                        <m:ctrlPr>
                          <a:rPr lang="en-US" b="1" i="1">
                            <a:latin typeface="Cambria Math"/>
                          </a:rPr>
                        </m:ctrlPr>
                      </m:dPr>
                      <m:e>
                        <m:acc>
                          <m:accPr>
                            <m:chr m:val="⃗"/>
                            <m:ctrlPr>
                              <a:rPr lang="en-US" b="1" i="1">
                                <a:latin typeface="Cambria Math"/>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𝒄</m:t>
                            </m:r>
                          </m:e>
                        </m:acc>
                      </m:e>
                    </m:d>
                  </m:oMath>
                </a14:m>
                <a:r>
                  <a:rPr lang="vi-VN" b="1" dirty="0">
                    <a:latin typeface="Times New Roman" pitchFamily="18" charset="0"/>
                    <a:ea typeface="Tahoma" pitchFamily="34" charset="0"/>
                    <a:cs typeface="Times New Roman" pitchFamily="18" charset="0"/>
                  </a:rPr>
                  <a:t> bằng nhau, nên ta còn viết chúng dưới dạng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𝒄</m:t>
                        </m:r>
                      </m:e>
                    </m:acc>
                  </m:oMath>
                </a14:m>
                <a:r>
                  <a:rPr lang="vi-VN" b="1" dirty="0">
                    <a:latin typeface="Times New Roman" pitchFamily="18" charset="0"/>
                    <a:ea typeface="Tahoma" pitchFamily="34" charset="0"/>
                    <a:cs typeface="Times New Roman" pitchFamily="18" charset="0"/>
                  </a:rPr>
                  <a:t> và gọi là tổng của ba </a:t>
                </a:r>
                <a:r>
                  <a:rPr lang="vi-VN" b="1" dirty="0" smtClean="0">
                    <a:latin typeface="Times New Roman" pitchFamily="18" charset="0"/>
                    <a:ea typeface="Tahoma" pitchFamily="34" charset="0"/>
                    <a:cs typeface="Times New Roman" pitchFamily="18" charset="0"/>
                  </a:rPr>
                  <a:t>v</a:t>
                </a:r>
                <a:r>
                  <a:rPr lang="en-US" b="1" dirty="0" err="1" smtClean="0">
                    <a:latin typeface="Times New Roman" pitchFamily="18" charset="0"/>
                    <a:ea typeface="Tahoma" pitchFamily="34" charset="0"/>
                    <a:cs typeface="Times New Roman" pitchFamily="18" charset="0"/>
                  </a:rPr>
                  <a:t>ec</a:t>
                </a:r>
                <a:r>
                  <a:rPr lang="vi-VN" b="1" dirty="0" smtClean="0">
                    <a:latin typeface="Times New Roman" pitchFamily="18" charset="0"/>
                    <a:ea typeface="Tahoma" pitchFamily="34" charset="0"/>
                    <a:cs typeface="Times New Roman" pitchFamily="18" charset="0"/>
                  </a:rPr>
                  <a:t>tơ </a:t>
                </a:r>
                <a14:m>
                  <m:oMath xmlns:m="http://schemas.openxmlformats.org/officeDocument/2006/math">
                    <m:acc>
                      <m:accPr>
                        <m:chr m:val="⃗"/>
                        <m:ctrlPr>
                          <a:rPr lang="en-US" b="1" i="1">
                            <a:latin typeface="Cambria Math"/>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a:rPr>
                        </m:ctrlPr>
                      </m:accPr>
                      <m:e>
                        <m:r>
                          <a:rPr lang="vi-VN" b="1" i="1">
                            <a:latin typeface="Cambria Math" panose="02040503050406030204" pitchFamily="18" charset="0"/>
                          </a:rPr>
                          <m:t>𝒄</m:t>
                        </m:r>
                      </m:e>
                    </m:acc>
                  </m:oMath>
                </a14:m>
                <a:r>
                  <a:rPr lang="vi-VN" b="1" dirty="0">
                    <a:latin typeface="Times New Roman" pitchFamily="18" charset="0"/>
                    <a:ea typeface="Tahoma" pitchFamily="34" charset="0"/>
                    <a:cs typeface="Times New Roman" pitchFamily="18" charset="0"/>
                  </a:rPr>
                  <a:t>. Tương tự, ta cũng có thể viết tổng của một số </a:t>
                </a:r>
                <a:r>
                  <a:rPr lang="vi-VN" b="1" dirty="0" smtClean="0">
                    <a:latin typeface="Times New Roman" pitchFamily="18" charset="0"/>
                    <a:ea typeface="Tahoma" pitchFamily="34" charset="0"/>
                    <a:cs typeface="Times New Roman" pitchFamily="18" charset="0"/>
                  </a:rPr>
                  <a:t>v</a:t>
                </a:r>
                <a:r>
                  <a:rPr lang="en-US" b="1" dirty="0" err="1" smtClean="0">
                    <a:latin typeface="Times New Roman" pitchFamily="18" charset="0"/>
                    <a:ea typeface="Tahoma" pitchFamily="34" charset="0"/>
                    <a:cs typeface="Times New Roman" pitchFamily="18" charset="0"/>
                  </a:rPr>
                  <a:t>ec</a:t>
                </a:r>
                <a:r>
                  <a:rPr lang="vi-VN" b="1" dirty="0" smtClean="0">
                    <a:latin typeface="Times New Roman" pitchFamily="18" charset="0"/>
                    <a:ea typeface="Tahoma" pitchFamily="34" charset="0"/>
                    <a:cs typeface="Times New Roman" pitchFamily="18" charset="0"/>
                  </a:rPr>
                  <a:t>tơ </a:t>
                </a:r>
                <a:r>
                  <a:rPr lang="vi-VN" b="1" dirty="0">
                    <a:latin typeface="Times New Roman" pitchFamily="18" charset="0"/>
                    <a:ea typeface="Tahoma" pitchFamily="34" charset="0"/>
                    <a:cs typeface="Times New Roman" pitchFamily="18" charset="0"/>
                  </a:rPr>
                  <a:t>mà không cần dùng dấu ngoặc</a:t>
                </a:r>
                <a:endParaRPr lang="en-US" b="1" dirty="0">
                  <a:latin typeface="Times New Roman" pitchFamily="18" charset="0"/>
                  <a:ea typeface="Tahoma" pitchFamily="34" charset="0"/>
                  <a:cs typeface="Times New Roman" pitchFamily="18" charset="0"/>
                </a:endParaRPr>
              </a:p>
            </p:txBody>
          </p:sp>
        </mc:Choice>
        <mc:Fallback xmlns="">
          <p:sp>
            <p:nvSpPr>
              <p:cNvPr id="16"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200" y="8915400"/>
                <a:ext cx="23213291" cy="3886200"/>
              </a:xfrm>
              <a:prstGeom prst="rect">
                <a:avLst/>
              </a:prstGeom>
              <a:blipFill rotWithShape="1">
                <a:blip r:embed="rId5"/>
                <a:stretch>
                  <a:fillRect l="-1076" r="-1339"/>
                </a:stretch>
              </a:blipFill>
              <a:ln>
                <a:solidFill>
                  <a:srgbClr val="00B0F0"/>
                </a:solidFill>
              </a:ln>
            </p:spPr>
            <p:txBody>
              <a:bodyPr/>
              <a:lstStyle/>
              <a:p>
                <a:r>
                  <a:rPr lang="en-US">
                    <a:noFill/>
                  </a:rPr>
                  <a:t> </a:t>
                </a:r>
              </a:p>
            </p:txBody>
          </p:sp>
        </mc:Fallback>
      </mc:AlternateContent>
      <p:grpSp>
        <p:nvGrpSpPr>
          <p:cNvPr id="11" name="Group 10">
            <a:extLst>
              <a:ext uri="{FF2B5EF4-FFF2-40B4-BE49-F238E27FC236}">
                <a16:creationId xmlns="" xmlns:a16="http://schemas.microsoft.com/office/drawing/2014/main" id="{439786C1-301C-402F-B908-633A570E2C52}"/>
              </a:ext>
            </a:extLst>
          </p:cNvPr>
          <p:cNvGrpSpPr/>
          <p:nvPr/>
        </p:nvGrpSpPr>
        <p:grpSpPr>
          <a:xfrm>
            <a:off x="4495800" y="304800"/>
            <a:ext cx="17096216" cy="1600200"/>
            <a:chOff x="7007312" y="3313402"/>
            <a:chExt cx="16791416" cy="1309627"/>
          </a:xfrm>
        </p:grpSpPr>
        <p:grpSp>
          <p:nvGrpSpPr>
            <p:cNvPr id="12" name="Group 11">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4" name="Picture 13">
                <a:extLst>
                  <a:ext uri="{FF2B5EF4-FFF2-40B4-BE49-F238E27FC236}">
                    <a16:creationId xmlns="" xmlns:a16="http://schemas.microsoft.com/office/drawing/2014/main" id="{E248C2BE-8566-4C92-B9DC-0F7EBDD761BF}"/>
                  </a:ext>
                </a:extLst>
              </p:cNvPr>
              <p:cNvPicPr>
                <a:picLocks noChangeAspect="1"/>
              </p:cNvPicPr>
              <p:nvPr/>
            </p:nvPicPr>
            <p:blipFill>
              <a:blip r:embed="rId6"/>
              <a:stretch>
                <a:fillRect/>
              </a:stretch>
            </p:blipFill>
            <p:spPr>
              <a:xfrm>
                <a:off x="-84747" y="97578"/>
                <a:ext cx="6395438" cy="824094"/>
              </a:xfrm>
              <a:prstGeom prst="rect">
                <a:avLst/>
              </a:prstGeom>
            </p:spPr>
          </p:pic>
          <p:sp>
            <p:nvSpPr>
              <p:cNvPr id="15"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imes New Roman" pitchFamily="18" charset="0"/>
                    <a:ea typeface="Calibri" panose="020F0502020204030204" pitchFamily="34" charset="0"/>
                    <a:cs typeface="Times New Roman"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 xmlns:a16="http://schemas.microsoft.com/office/drawing/2014/main" id="{593D231A-4F31-4CD1-BF95-3B25C6FBCE4B}"/>
                </a:ext>
              </a:extLst>
            </p:cNvPr>
            <p:cNvPicPr>
              <a:picLocks noChangeAspect="1"/>
            </p:cNvPicPr>
            <p:nvPr/>
          </p:nvPicPr>
          <p:blipFill>
            <a:blip r:embed="rId7"/>
            <a:stretch>
              <a:fillRect/>
            </a:stretch>
          </p:blipFill>
          <p:spPr>
            <a:xfrm>
              <a:off x="15925800" y="3313402"/>
              <a:ext cx="7872928" cy="1222516"/>
            </a:xfrm>
            <a:prstGeom prst="rect">
              <a:avLst/>
            </a:prstGeom>
          </p:spPr>
        </p:pic>
      </p:grpSp>
      <p:sp>
        <p:nvSpPr>
          <p:cNvPr id="17" name="TextBox 16">
            <a:extLst>
              <a:ext uri="{FF2B5EF4-FFF2-40B4-BE49-F238E27FC236}">
                <a16:creationId xmlns="" xmlns:a16="http://schemas.microsoft.com/office/drawing/2014/main" id="{EB80CDAB-FCA9-4E95-8F6A-72A9575E1286}"/>
              </a:ext>
            </a:extLst>
          </p:cNvPr>
          <p:cNvSpPr txBox="1"/>
          <p:nvPr/>
        </p:nvSpPr>
        <p:spPr>
          <a:xfrm>
            <a:off x="7147419" y="457200"/>
            <a:ext cx="12359781" cy="984885"/>
          </a:xfrm>
          <a:prstGeom prst="rect">
            <a:avLst/>
          </a:prstGeom>
          <a:noFill/>
        </p:spPr>
        <p:txBody>
          <a:bodyPr wrap="square" rtlCol="0">
            <a:spAutoFit/>
          </a:bodyPr>
          <a:lstStyle/>
          <a:p>
            <a:r>
              <a:rPr lang="en-US" sz="5800" b="1" dirty="0">
                <a:solidFill>
                  <a:schemeClr val="bg1"/>
                </a:solidFill>
                <a:latin typeface="Times New Roman" pitchFamily="18" charset="0"/>
                <a:ea typeface="Tahoma" panose="020B0604030504040204" pitchFamily="34" charset="0"/>
                <a:cs typeface="Times New Roman" pitchFamily="18" charset="0"/>
              </a:rPr>
              <a:t>TỔNG VÀ HIỆU CỦA HAI VECTƠ</a:t>
            </a:r>
          </a:p>
        </p:txBody>
      </p:sp>
    </p:spTree>
    <p:extLst>
      <p:ext uri="{BB962C8B-B14F-4D97-AF65-F5344CB8AC3E}">
        <p14:creationId xmlns:p14="http://schemas.microsoft.com/office/powerpoint/2010/main" val="38730791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wipe(up)">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up)">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up)">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9">
                                            <p:txEl>
                                              <p:pRg st="2" end="2"/>
                                            </p:txEl>
                                          </p:spTgt>
                                        </p:tgtEl>
                                        <p:attrNameLst>
                                          <p:attrName>style.visibility</p:attrName>
                                        </p:attrNameLst>
                                      </p:cBhvr>
                                      <p:to>
                                        <p:strVal val="visible"/>
                                      </p:to>
                                    </p:set>
                                    <p:animEffect transition="in" filter="wipe(up)">
                                      <p:cBhvr>
                                        <p:cTn id="31" dur="500"/>
                                        <p:tgtEl>
                                          <p:spTgt spid="9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9">
                                            <p:txEl>
                                              <p:pRg st="3" end="3"/>
                                            </p:txEl>
                                          </p:spTgt>
                                        </p:tgtEl>
                                        <p:attrNameLst>
                                          <p:attrName>style.visibility</p:attrName>
                                        </p:attrNameLst>
                                      </p:cBhvr>
                                      <p:to>
                                        <p:strVal val="visible"/>
                                      </p:to>
                                    </p:set>
                                    <p:animEffect transition="in" filter="wipe(up)">
                                      <p:cBhvr>
                                        <p:cTn id="36" dur="500"/>
                                        <p:tgtEl>
                                          <p:spTgt spid="9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9">
                                            <p:txEl>
                                              <p:pRg st="4" end="4"/>
                                            </p:txEl>
                                          </p:spTgt>
                                        </p:tgtEl>
                                        <p:attrNameLst>
                                          <p:attrName>style.visibility</p:attrName>
                                        </p:attrNameLst>
                                      </p:cBhvr>
                                      <p:to>
                                        <p:strVal val="visible"/>
                                      </p:to>
                                    </p:set>
                                    <p:animEffect transition="in" filter="wipe(up)">
                                      <p:cBhvr>
                                        <p:cTn id="41" dur="500"/>
                                        <p:tgtEl>
                                          <p:spTgt spid="99">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up)">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nodePh="1">
                                  <p:stCondLst>
                                    <p:cond delay="0"/>
                                  </p:stCondLst>
                                  <p:endCondLst>
                                    <p:cond evt="begin" delay="0">
                                      <p:tn val="49"/>
                                    </p:cond>
                                  </p:endCondLst>
                                  <p:childTnLst>
                                    <p:set>
                                      <p:cBhvr>
                                        <p:cTn id="50" dur="1" fill="hold">
                                          <p:stCondLst>
                                            <p:cond delay="0"/>
                                          </p:stCondLst>
                                        </p:cTn>
                                        <p:tgtEl>
                                          <p:spTgt spid="7">
                                            <p:txEl>
                                              <p:pRg st="0" end="0"/>
                                            </p:txEl>
                                          </p:spTgt>
                                        </p:tgtEl>
                                        <p:attrNameLst>
                                          <p:attrName>style.visibility</p:attrName>
                                        </p:attrNameLst>
                                      </p:cBhvr>
                                      <p:to>
                                        <p:strVal val="visible"/>
                                      </p:to>
                                    </p:set>
                                    <p:animEffect transition="in" filter="wipe(up)">
                                      <p:cBhvr>
                                        <p:cTn id="51" dur="500"/>
                                        <p:tgtEl>
                                          <p:spTgt spid="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16">
                                            <p:txEl>
                                              <p:pRg st="0" end="0"/>
                                            </p:txEl>
                                          </p:spTgt>
                                        </p:tgtEl>
                                        <p:attrNameLst>
                                          <p:attrName>style.visibility</p:attrName>
                                        </p:attrNameLst>
                                      </p:cBhvr>
                                      <p:to>
                                        <p:strVal val="visible"/>
                                      </p:to>
                                    </p:set>
                                    <p:animEffect transition="in" filter="wipe(up)">
                                      <p:cBhvr>
                                        <p:cTn id="61"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0</TotalTime>
  <Words>4666</Words>
  <Application>Microsoft Office PowerPoint</Application>
  <PresentationFormat>Custom</PresentationFormat>
  <Paragraphs>431</Paragraphs>
  <Slides>38</Slides>
  <Notes>36</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38</vt:i4>
      </vt:variant>
    </vt:vector>
  </HeadingPairs>
  <TitlesOfParts>
    <vt:vector size="43" baseType="lpstr">
      <vt:lpstr>Office Theme</vt:lpstr>
      <vt:lpstr>1_Office Theme</vt:lpstr>
      <vt:lpstr>2_Office Theme</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subject/>
  <dc:creator/>
  <cp:keywords>thuvienhoclieu.com</cp:keywords>
  <dc:description>thuvienhoclieu.com</dc:description>
  <cp:lastModifiedBy/>
  <cp:revision>1</cp:revision>
  <dcterms:created xsi:type="dcterms:W3CDTF">2022-09-05T08:19:07Z</dcterms:created>
  <dcterms:modified xsi:type="dcterms:W3CDTF">2023-10-28T04:31:36Z</dcterms:modified>
  <cp:category/>
</cp:coreProperties>
</file>