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4" r:id="rId2"/>
    <p:sldId id="315" r:id="rId3"/>
    <p:sldId id="275" r:id="rId4"/>
    <p:sldId id="276" r:id="rId5"/>
    <p:sldId id="277" r:id="rId6"/>
    <p:sldId id="289" r:id="rId7"/>
    <p:sldId id="290" r:id="rId8"/>
    <p:sldId id="291" r:id="rId9"/>
    <p:sldId id="295" r:id="rId10"/>
    <p:sldId id="296" r:id="rId11"/>
    <p:sldId id="297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8" r:id="rId20"/>
    <p:sldId id="299" r:id="rId21"/>
    <p:sldId id="300" r:id="rId22"/>
    <p:sldId id="301" r:id="rId23"/>
    <p:sldId id="302" r:id="rId24"/>
    <p:sldId id="303" r:id="rId25"/>
    <p:sldId id="316" r:id="rId26"/>
    <p:sldId id="317" r:id="rId27"/>
    <p:sldId id="318" r:id="rId28"/>
    <p:sldId id="319" r:id="rId29"/>
    <p:sldId id="320" r:id="rId30"/>
    <p:sldId id="305" r:id="rId31"/>
    <p:sldId id="306" r:id="rId32"/>
    <p:sldId id="307" r:id="rId33"/>
    <p:sldId id="308" r:id="rId34"/>
    <p:sldId id="309" r:id="rId35"/>
    <p:sldId id="321" r:id="rId36"/>
    <p:sldId id="322" r:id="rId37"/>
    <p:sldId id="323" r:id="rId38"/>
    <p:sldId id="324" r:id="rId39"/>
    <p:sldId id="327" r:id="rId40"/>
    <p:sldId id="325" r:id="rId41"/>
    <p:sldId id="32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8.wmf"/><Relationship Id="rId4" Type="http://schemas.openxmlformats.org/officeDocument/2006/relationships/image" Target="../media/image23.wmf"/><Relationship Id="rId9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9C8F9-A1C4-48FA-92A7-6745AAB8219C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506E8-10C9-4AE5-8A72-0014ECCD8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3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6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63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93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62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47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527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80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9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5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101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10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5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12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41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26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0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7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2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9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5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3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7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9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114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45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4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9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4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DED34-AE9C-4911-A332-D584C7FFEAA7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49466-0830-48EC-9DFA-3E8AF862B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70.png"/><Relationship Id="rId7" Type="http://schemas.openxmlformats.org/officeDocument/2006/relationships/image" Target="../media/image88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0.png"/><Relationship Id="rId5" Type="http://schemas.openxmlformats.org/officeDocument/2006/relationships/image" Target="../media/image490.png"/><Relationship Id="rId4" Type="http://schemas.openxmlformats.org/officeDocument/2006/relationships/image" Target="../media/image480.png"/><Relationship Id="rId9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530.png"/><Relationship Id="rId7" Type="http://schemas.openxmlformats.org/officeDocument/2006/relationships/image" Target="../media/image88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0.png"/><Relationship Id="rId5" Type="http://schemas.openxmlformats.org/officeDocument/2006/relationships/image" Target="../media/image720.png"/><Relationship Id="rId4" Type="http://schemas.openxmlformats.org/officeDocument/2006/relationships/image" Target="../media/image540.png"/><Relationship Id="rId9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590.png"/><Relationship Id="rId7" Type="http://schemas.openxmlformats.org/officeDocument/2006/relationships/image" Target="../media/image88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Relationship Id="rId9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820.png"/><Relationship Id="rId7" Type="http://schemas.openxmlformats.org/officeDocument/2006/relationships/image" Target="../media/image86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0.png"/><Relationship Id="rId5" Type="http://schemas.openxmlformats.org/officeDocument/2006/relationships/image" Target="../media/image94.png"/><Relationship Id="rId4" Type="http://schemas.openxmlformats.org/officeDocument/2006/relationships/image" Target="../media/image90.jpeg"/><Relationship Id="rId9" Type="http://schemas.openxmlformats.org/officeDocument/2006/relationships/image" Target="../media/image8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3" Type="http://schemas.openxmlformats.org/officeDocument/2006/relationships/image" Target="../media/image900.png"/><Relationship Id="rId7" Type="http://schemas.openxmlformats.org/officeDocument/2006/relationships/image" Target="../media/image920.png"/><Relationship Id="rId2" Type="http://schemas.openxmlformats.org/officeDocument/2006/relationships/image" Target="../media/image89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0.png"/><Relationship Id="rId11" Type="http://schemas.openxmlformats.org/officeDocument/2006/relationships/image" Target="../media/image960.png"/><Relationship Id="rId5" Type="http://schemas.openxmlformats.org/officeDocument/2006/relationships/image" Target="../media/image94.png"/><Relationship Id="rId10" Type="http://schemas.openxmlformats.org/officeDocument/2006/relationships/image" Target="../media/image950.png"/><Relationship Id="rId4" Type="http://schemas.openxmlformats.org/officeDocument/2006/relationships/image" Target="../media/image90.jpeg"/><Relationship Id="rId9" Type="http://schemas.openxmlformats.org/officeDocument/2006/relationships/image" Target="../media/image9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1.png"/><Relationship Id="rId3" Type="http://schemas.openxmlformats.org/officeDocument/2006/relationships/image" Target="../media/image791.png"/><Relationship Id="rId7" Type="http://schemas.openxmlformats.org/officeDocument/2006/relationships/image" Target="../media/image88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1.png"/><Relationship Id="rId5" Type="http://schemas.openxmlformats.org/officeDocument/2006/relationships/image" Target="../media/image811.png"/><Relationship Id="rId4" Type="http://schemas.openxmlformats.org/officeDocument/2006/relationships/image" Target="../media/image801.png"/><Relationship Id="rId9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51.png"/><Relationship Id="rId7" Type="http://schemas.openxmlformats.org/officeDocument/2006/relationships/image" Target="../media/image98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871.png"/><Relationship Id="rId4" Type="http://schemas.openxmlformats.org/officeDocument/2006/relationships/image" Target="../media/image861.png"/><Relationship Id="rId9" Type="http://schemas.openxmlformats.org/officeDocument/2006/relationships/image" Target="../media/image10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11.png"/><Relationship Id="rId7" Type="http://schemas.openxmlformats.org/officeDocument/2006/relationships/image" Target="../media/image103.png"/><Relationship Id="rId12" Type="http://schemas.openxmlformats.org/officeDocument/2006/relationships/image" Target="../media/image109.png"/><Relationship Id="rId2" Type="http://schemas.openxmlformats.org/officeDocument/2006/relationships/image" Target="../media/image1001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2.png"/><Relationship Id="rId11" Type="http://schemas.openxmlformats.org/officeDocument/2006/relationships/image" Target="../media/image108.png"/><Relationship Id="rId5" Type="http://schemas.openxmlformats.org/officeDocument/2006/relationships/image" Target="../media/image94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90.jpe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80.png"/><Relationship Id="rId7" Type="http://schemas.openxmlformats.org/officeDocument/2006/relationships/image" Target="../media/image88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0.png"/><Relationship Id="rId5" Type="http://schemas.openxmlformats.org/officeDocument/2006/relationships/image" Target="../media/image1000.png"/><Relationship Id="rId4" Type="http://schemas.openxmlformats.org/officeDocument/2006/relationships/image" Target="../media/image990.png"/><Relationship Id="rId9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80.png"/><Relationship Id="rId7" Type="http://schemas.openxmlformats.org/officeDocument/2006/relationships/image" Target="../media/image88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0.png"/><Relationship Id="rId5" Type="http://schemas.openxmlformats.org/officeDocument/2006/relationships/image" Target="../media/image1000.png"/><Relationship Id="rId4" Type="http://schemas.openxmlformats.org/officeDocument/2006/relationships/image" Target="../media/image990.png"/><Relationship Id="rId9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8.png"/><Relationship Id="rId7" Type="http://schemas.openxmlformats.org/officeDocument/2006/relationships/image" Target="../media/image119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5" Type="http://schemas.openxmlformats.org/officeDocument/2006/relationships/image" Target="../media/image94.png"/><Relationship Id="rId4" Type="http://schemas.openxmlformats.org/officeDocument/2006/relationships/image" Target="../media/image90.jpeg"/><Relationship Id="rId9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8.png"/><Relationship Id="rId7" Type="http://schemas.openxmlformats.org/officeDocument/2006/relationships/image" Target="../media/image12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png"/><Relationship Id="rId5" Type="http://schemas.openxmlformats.org/officeDocument/2006/relationships/image" Target="../media/image94.png"/><Relationship Id="rId10" Type="http://schemas.openxmlformats.org/officeDocument/2006/relationships/image" Target="../media/image123.png"/><Relationship Id="rId4" Type="http://schemas.openxmlformats.org/officeDocument/2006/relationships/image" Target="../media/image90.jpeg"/><Relationship Id="rId9" Type="http://schemas.openxmlformats.org/officeDocument/2006/relationships/image" Target="../media/image1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5.wmf"/><Relationship Id="rId22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490747" y="0"/>
            <a:ext cx="11358690" cy="6710082"/>
            <a:chOff x="1438692" y="1793819"/>
            <a:chExt cx="22717380" cy="106290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8692" y="1793819"/>
              <a:ext cx="22717380" cy="10629027"/>
              <a:chOff x="1438692" y="1793819"/>
              <a:chExt cx="22717380" cy="1062902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76018" y="1797127"/>
                <a:ext cx="22680054" cy="10625719"/>
                <a:chOff x="-3638810" y="3448230"/>
                <a:chExt cx="22680054" cy="1062571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38810" y="3448230"/>
                  <a:ext cx="22680054" cy="10625719"/>
                  <a:chOff x="-3638810" y="3448230"/>
                  <a:chExt cx="22680054" cy="1062571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38810" y="3580684"/>
                    <a:ext cx="22680054" cy="10493265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7620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tIns="9000" rIns="18000" bIns="9000" rtlCol="0" anchor="ctr"/>
                  <a:lstStyle/>
                  <a:p>
                    <a:pPr algn="ctr"/>
                    <a:endParaRPr lang="en-US" sz="23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668570" y="3448230"/>
                    <a:ext cx="4072270" cy="10865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  <a:defRPr/>
                    </a:pPr>
                    <a:r>
                      <a:rPr lang="en-US" sz="27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05" tIns="22853" rIns="45705" bIns="22853" rtlCol="0" anchor="ctr"/>
              <a:lstStyle/>
              <a:p>
                <a:pPr algn="ctr"/>
                <a:endParaRPr lang="en-US" sz="9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8692" y="6012517"/>
                <a:ext cx="10206737" cy="1003273"/>
                <a:chOff x="7450558" y="7834555"/>
                <a:chExt cx="10207920" cy="1003389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73744" y="7850045"/>
                  <a:ext cx="8584734" cy="9878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24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GÓC GIỮA HAI VECTƠ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0558" y="7834555"/>
                  <a:ext cx="1383018" cy="925045"/>
                  <a:chOff x="7450631" y="8291755"/>
                  <a:chExt cx="1371600" cy="92504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828148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0631" y="8356987"/>
                    <a:ext cx="1371600" cy="859813"/>
                    <a:chOff x="7450631" y="8356987"/>
                    <a:chExt cx="1371600" cy="859813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0671" y="803694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848670" y="8360620"/>
                      <a:ext cx="690677" cy="85618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5" y="7460332"/>
                <a:ext cx="11834131" cy="1077850"/>
                <a:chOff x="7459672" y="7170625"/>
                <a:chExt cx="11835489" cy="107797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1076" y="7260700"/>
                  <a:ext cx="10184085" cy="9878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2400" b="1" spc="-75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TÍCH VÔ HƯỚNG CỦA HAI VECTƠ</a:t>
                  </a: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2" y="7170625"/>
                  <a:ext cx="1411234" cy="977046"/>
                  <a:chOff x="7459669" y="6189930"/>
                  <a:chExt cx="1399583" cy="97704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617966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87652" y="6307165"/>
                    <a:ext cx="1371600" cy="859811"/>
                    <a:chOff x="7487652" y="6307165"/>
                    <a:chExt cx="1371600" cy="859811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807692" y="598712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885688" y="6310796"/>
                      <a:ext cx="690676" cy="85618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2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8" y="8899393"/>
                <a:ext cx="18667430" cy="1064034"/>
                <a:chOff x="7459670" y="7441560"/>
                <a:chExt cx="24135459" cy="1064156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9" y="7517816"/>
                  <a:ext cx="22065210" cy="9879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2400" b="1" spc="-75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BIỂU THỨC TỌA ĐỘ VÀ TÍNH CHẤT CỦA TÍCH VÔ HƯỚNG</a:t>
                  </a: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7441560"/>
                  <a:ext cx="1800333" cy="972704"/>
                  <a:chOff x="7459669" y="6460865"/>
                  <a:chExt cx="1785470" cy="972704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6450598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93" y="6537082"/>
                    <a:ext cx="1775946" cy="896487"/>
                    <a:chOff x="7469193" y="6537082"/>
                    <a:chExt cx="1775946" cy="89648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87" y="6043388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6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986550" y="6577388"/>
                      <a:ext cx="892885" cy="85618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2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099020" y="3402603"/>
              <a:ext cx="18924000" cy="1222412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45713" tIns="22850" rIns="45713" bIns="2285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</a:t>
              </a:r>
              <a:r>
                <a:rPr lang="vi-VN" sz="3200" dirty="0" smtClean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10: TÍCH VÔ HƯỚNG CỦA HAI VEC TƠ</a:t>
              </a:r>
              <a:r>
                <a:rPr lang="en-US" sz="3200" dirty="0" smtClean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  </a:t>
              </a:r>
              <a:endParaRPr sz="32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219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65948"/>
                <a:ext cx="7277100" cy="57844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  Khi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 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tù</a:t>
                </a: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5948"/>
                <a:ext cx="7277100" cy="5784476"/>
              </a:xfrm>
              <a:prstGeom prst="rect">
                <a:avLst/>
              </a:prstGeom>
              <a:blipFill>
                <a:blip r:embed="rId3"/>
                <a:stretch>
                  <a:fillRect l="-1171" t="-136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3A2B33A-AC74-46EB-AE4C-4775A84D79F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552358" y="1295400"/>
            <a:ext cx="4419600" cy="33909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90714"/>
            <a:ext cx="12192000" cy="747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VÔ HƯỚNG CỦA HAI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0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00" y="1371600"/>
                <a:ext cx="11849100" cy="48387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𝒄𝒐𝒔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Khi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" y="1371600"/>
                <a:ext cx="11849100" cy="4838700"/>
              </a:xfrm>
              <a:prstGeom prst="rect">
                <a:avLst/>
              </a:prstGeom>
              <a:blipFill>
                <a:blip r:embed="rId3"/>
                <a:stretch>
                  <a:fillRect l="-719" t="-16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0" y="90714"/>
            <a:ext cx="12192000" cy="747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VÔ HƯỚNG CỦA HAI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3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155" y="990600"/>
                <a:ext cx="7148946" cy="57531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2. 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ABCD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bằng.Tính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u="sng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do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𝑩𝑫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endParaRPr lang="en-US" sz="24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5" y="990600"/>
                <a:ext cx="7148946" cy="5753100"/>
              </a:xfrm>
              <a:prstGeom prst="rect">
                <a:avLst/>
              </a:prstGeom>
              <a:blipFill>
                <a:blip r:embed="rId3"/>
                <a:stretch>
                  <a:fillRect l="-1191" t="-13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48A386E-63B8-4A7A-8283-C3B8AE7CDC12}"/>
              </a:ext>
            </a:extLst>
          </p:cNvPr>
          <p:cNvSpPr/>
          <p:nvPr/>
        </p:nvSpPr>
        <p:spPr>
          <a:xfrm>
            <a:off x="8648700" y="1676400"/>
            <a:ext cx="2286000" cy="2286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E1A19-68DE-435E-A869-14A3EF21B861}"/>
              </a:ext>
            </a:extLst>
          </p:cNvPr>
          <p:cNvCxnSpPr>
            <a:cxnSpLocks/>
          </p:cNvCxnSpPr>
          <p:nvPr/>
        </p:nvCxnSpPr>
        <p:spPr>
          <a:xfrm>
            <a:off x="8648700" y="1676400"/>
            <a:ext cx="2286000" cy="2286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18FA8F-7A46-4EEF-86C7-26AF54145239}"/>
              </a:ext>
            </a:extLst>
          </p:cNvPr>
          <p:cNvCxnSpPr>
            <a:cxnSpLocks/>
          </p:cNvCxnSpPr>
          <p:nvPr/>
        </p:nvCxnSpPr>
        <p:spPr>
          <a:xfrm flipH="1">
            <a:off x="8648700" y="1676400"/>
            <a:ext cx="2286000" cy="22860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6C585-6138-46DD-91E4-55ABD0172C8D}"/>
              </a:ext>
            </a:extLst>
          </p:cNvPr>
          <p:cNvSpPr/>
          <p:nvPr/>
        </p:nvSpPr>
        <p:spPr>
          <a:xfrm>
            <a:off x="9036517" y="4114800"/>
            <a:ext cx="138221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Hình 4.43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28CFDF-9C50-4103-9846-1DC046301000}"/>
                  </a:ext>
                </a:extLst>
              </p:cNvPr>
              <p:cNvSpPr/>
              <p:nvPr/>
            </p:nvSpPr>
            <p:spPr>
              <a:xfrm>
                <a:off x="8305800" y="12954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28CFDF-9C50-4103-9846-1DC046301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2954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A5CBB3-67EB-4686-A876-7CBD9E98E2B8}"/>
                  </a:ext>
                </a:extLst>
              </p:cNvPr>
              <p:cNvSpPr/>
              <p:nvPr/>
            </p:nvSpPr>
            <p:spPr>
              <a:xfrm>
                <a:off x="10971020" y="1338072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1A5CBB3-67EB-4686-A876-7CBD9E98E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1020" y="1338072"/>
                <a:ext cx="4572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E42337-BD57-46B5-BB85-277C1E50243E}"/>
                  </a:ext>
                </a:extLst>
              </p:cNvPr>
              <p:cNvSpPr/>
              <p:nvPr/>
            </p:nvSpPr>
            <p:spPr>
              <a:xfrm>
                <a:off x="10934700" y="3733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7E42337-BD57-46B5-BB85-277C1E502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700" y="37338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3A3038-3DCE-4CAA-A7F2-984DD0BCCC72}"/>
                  </a:ext>
                </a:extLst>
              </p:cNvPr>
              <p:cNvSpPr/>
              <p:nvPr/>
            </p:nvSpPr>
            <p:spPr>
              <a:xfrm>
                <a:off x="8291945" y="38100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93A3038-3DCE-4CAA-A7F2-984DD0BC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945" y="3810000"/>
                <a:ext cx="4572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5078DF-CAC7-46D0-BCDE-C2E4A9D77187}"/>
                  </a:ext>
                </a:extLst>
              </p:cNvPr>
              <p:cNvSpPr txBox="1"/>
              <p:nvPr/>
            </p:nvSpPr>
            <p:spPr>
              <a:xfrm>
                <a:off x="7710981" y="4696178"/>
                <a:ext cx="4033283" cy="1236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>
                  <a:defRPr/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 </a:t>
                </a:r>
              </a:p>
              <a:p>
                <a:pPr defTabSz="1088639">
                  <a:defRPr/>
                </a:pP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5078DF-CAC7-46D0-BCDE-C2E4A9D77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981" y="4696178"/>
                <a:ext cx="4033283" cy="1236300"/>
              </a:xfrm>
              <a:prstGeom prst="rect">
                <a:avLst/>
              </a:prstGeom>
              <a:blipFill>
                <a:blip r:embed="rId8"/>
                <a:stretch>
                  <a:fillRect l="-2417" t="-3941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17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990600"/>
                <a:ext cx="6591300" cy="5867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2. Cho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ABC </a:t>
                </a:r>
                <a:r>
                  <a:rPr lang="en-US" sz="2400" b="1" i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𝑩𝑪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𝑪𝑨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sin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ABC ,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𝒄𝒐𝒔𝑨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𝒃𝒄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𝒄𝒐𝒔𝑨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24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6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𝒃𝒄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6591300" cy="5867400"/>
              </a:xfrm>
              <a:prstGeom prst="rect">
                <a:avLst/>
              </a:prstGeom>
              <a:blipFill>
                <a:blip r:embed="rId3"/>
                <a:stretch>
                  <a:fillRect l="-1293" t="-134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0553EBA-EED9-4C8D-A86A-FF458EC469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91400" y="1295400"/>
            <a:ext cx="3848100" cy="27813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00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933592"/>
            <a:ext cx="12192000" cy="473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BIỂU THỨC TOẠ ĐỘ VÀ TÍNH CHẤT CỦA TÍCH VÔ HƯỚNG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07461"/>
                <a:ext cx="12192000" cy="54505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3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HĐ2:  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=(</m:t>
                    </m:r>
                    <m:func>
                      <m:funcPr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3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23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kiểm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tra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3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3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3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vi-VN" sz="23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</a:t>
                </a:r>
                <a:r>
                  <a:rPr lang="en-US" sz="23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vi-VN" sz="23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23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2300" b="1" i="0" smtClean="0">
                        <a:latin typeface="Cambria Math" panose="02040503050406030204" pitchFamily="18" charset="0"/>
                      </a:rPr>
                      <m:t>                        </m:t>
                    </m:r>
                  </m:oMath>
                </a14:m>
                <a:endParaRPr lang="vi-VN" sz="23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buAutoNum type="alphaLcParenR"/>
                </a:pPr>
                <a:r>
                  <a:rPr lang="en-US" sz="2300" b="1" u="sng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300" b="1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23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3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3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endParaRPr lang="en-US" sz="23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23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3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3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3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endParaRPr lang="en-US" sz="23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3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23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1">
                            <a:latin typeface="Cambria Math" panose="02040503050406030204" pitchFamily="18" charset="0"/>
                          </a:rPr>
                          <m:t>𝒌</m:t>
                        </m:r>
                      </m:fName>
                      <m:e>
                        <m:d>
                          <m:dPr>
                            <m:ctrlPr>
                              <a:rPr lang="en-US" sz="23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3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3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3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3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3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3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07461"/>
                <a:ext cx="12192000" cy="5450540"/>
              </a:xfrm>
              <a:prstGeom prst="rect">
                <a:avLst/>
              </a:prstGeom>
              <a:blipFill>
                <a:blip r:embed="rId3"/>
                <a:stretch>
                  <a:fillRect l="-649" t="-14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0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659" y="986632"/>
                <a:ext cx="7808457" cy="58713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HĐ3: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Ox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24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            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𝑶𝑨</m:t>
                              </m:r>
                            </m:e>
                          </m:acc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59" y="986632"/>
                <a:ext cx="7808457" cy="5871368"/>
              </a:xfrm>
              <a:prstGeom prst="rect">
                <a:avLst/>
              </a:prstGeom>
              <a:blipFill>
                <a:blip r:embed="rId3"/>
                <a:stretch>
                  <a:fillRect l="-1169" t="-13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B6DE7B1-A929-4F41-A1A6-2AA592AB4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1066800"/>
            <a:ext cx="3469341" cy="3824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0B477F-E5AE-486E-A835-0581936B07FF}"/>
                  </a:ext>
                </a:extLst>
              </p:cNvPr>
              <p:cNvSpPr txBox="1"/>
              <p:nvPr/>
            </p:nvSpPr>
            <p:spPr>
              <a:xfrm>
                <a:off x="1100308" y="6106499"/>
                <a:ext cx="6289158" cy="620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acc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0B477F-E5AE-486E-A835-0581936B0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08" y="6106499"/>
                <a:ext cx="6289158" cy="6208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49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" y="876299"/>
                <a:ext cx="11925300" cy="621683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15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HĐ3: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150" b="1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Ox</m:t>
                    </m:r>
                    <m:r>
                      <a:rPr lang="en-US" sz="215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15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15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15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15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15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150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150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15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15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15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15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15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15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5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5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15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5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15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50" b="1" i="1">
                        <a:latin typeface="Cambria Math" panose="02040503050406030204" pitchFamily="18" charset="0"/>
                      </a:rPr>
                      <m:t>𝑶</m:t>
                    </m:r>
                    <m:sSup>
                      <m:sSupPr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15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15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5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15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15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b="1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endParaRPr lang="vi-VN" sz="24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d>
                      <m:d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2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876299"/>
                <a:ext cx="11925300" cy="6216831"/>
              </a:xfrm>
              <a:prstGeom prst="rect">
                <a:avLst/>
              </a:prstGeom>
              <a:blipFill>
                <a:blip r:embed="rId3"/>
                <a:stretch>
                  <a:fillRect l="-766" t="-10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3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028700"/>
                <a:ext cx="11811000" cy="5638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Oxy,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b="1" i="1" dirty="0"/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28700"/>
                <a:ext cx="11811000" cy="5638800"/>
              </a:xfrm>
              <a:prstGeom prst="rect">
                <a:avLst/>
              </a:prstGeom>
              <a:blipFill>
                <a:blip r:embed="rId3"/>
                <a:stretch>
                  <a:fillRect l="-722" t="-14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C745D50-13E3-4312-9540-F8FEA137280C}"/>
              </a:ext>
            </a:extLst>
          </p:cNvPr>
          <p:cNvSpPr txBox="1"/>
          <p:nvPr/>
        </p:nvSpPr>
        <p:spPr>
          <a:xfrm>
            <a:off x="164383" y="5579467"/>
            <a:ext cx="1801333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50" b="1" dirty="0">
                <a:solidFill>
                  <a:prstClr val="black"/>
                </a:solidFill>
                <a:latin typeface="Calibri"/>
              </a:rPr>
              <a:t>Ta </a:t>
            </a:r>
            <a:r>
              <a:rPr lang="en-US" sz="2150" b="1" dirty="0" err="1">
                <a:solidFill>
                  <a:prstClr val="black"/>
                </a:solidFill>
                <a:latin typeface="Calibri"/>
              </a:rPr>
              <a:t>có</a:t>
            </a:r>
            <a:r>
              <a:rPr lang="en-US" sz="2150" b="1" dirty="0">
                <a:solidFill>
                  <a:prstClr val="black"/>
                </a:solidFill>
                <a:latin typeface="Calibri"/>
              </a:rPr>
              <a:t>: </a:t>
            </a:r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9C8D4-445A-4A76-8053-AD61F8F37622}"/>
                  </a:ext>
                </a:extLst>
              </p:cNvPr>
              <p:cNvSpPr txBox="1"/>
              <p:nvPr/>
            </p:nvSpPr>
            <p:spPr>
              <a:xfrm>
                <a:off x="893051" y="5528565"/>
                <a:ext cx="3200400" cy="11315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>
                  <a:lnSpc>
                    <a:spcPct val="150000"/>
                  </a:lnSpc>
                  <a:defRPr/>
                </a:pPr>
                <a:r>
                  <a:rPr lang="en-US" sz="2150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15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15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15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15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5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15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5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15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15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1088639">
                  <a:lnSpc>
                    <a:spcPct val="150000"/>
                  </a:lnSpc>
                  <a:defRPr/>
                </a:pPr>
                <a:r>
                  <a:rPr lang="en-US" sz="2150" b="1" dirty="0">
                    <a:solidFill>
                      <a:prstClr val="black"/>
                    </a:solidFill>
                    <a:latin typeface="Calibri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15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50" b="1" i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9C8D4-445A-4A76-8053-AD61F8F37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051" y="5528565"/>
                <a:ext cx="3200400" cy="11315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A4BDDF-DCBF-4485-BCE5-E72F7D6862B8}"/>
                  </a:ext>
                </a:extLst>
              </p:cNvPr>
              <p:cNvSpPr txBox="1"/>
              <p:nvPr/>
            </p:nvSpPr>
            <p:spPr>
              <a:xfrm>
                <a:off x="6288018" y="4493144"/>
                <a:ext cx="5307874" cy="1652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5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1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p>
                                  <m: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1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+(−</m:t>
                              </m:r>
                              <m:r>
                                <a:rPr lang="en-US" sz="21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21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1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1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215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vi-VN" sz="215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1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1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150" b="1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A4BDDF-DCBF-4485-BCE5-E72F7D68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018" y="4493144"/>
                <a:ext cx="5307874" cy="16521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75907-9DA4-4384-851C-1DC2F87A7453}"/>
                  </a:ext>
                </a:extLst>
              </p:cNvPr>
              <p:cNvSpPr txBox="1"/>
              <p:nvPr/>
            </p:nvSpPr>
            <p:spPr>
              <a:xfrm>
                <a:off x="3827417" y="5067769"/>
                <a:ext cx="3020533" cy="6910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prstClr val="black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>
                        <a:solidFill>
                          <a:prstClr val="black"/>
                        </a:solidFill>
                        <a:latin typeface="Calibri"/>
                      </a:rPr>
                      <m:t>cos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875907-9DA4-4384-851C-1DC2F87A7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417" y="5067769"/>
                <a:ext cx="3020533" cy="691023"/>
              </a:xfrm>
              <a:prstGeom prst="rect">
                <a:avLst/>
              </a:prstGeom>
              <a:blipFill>
                <a:blip r:embed="rId6"/>
                <a:stretch>
                  <a:fillRect l="-3232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213CCD-D8A7-4A82-9C1E-A006C26D6BD5}"/>
                  </a:ext>
                </a:extLst>
              </p:cNvPr>
              <p:cNvSpPr txBox="1"/>
              <p:nvPr/>
            </p:nvSpPr>
            <p:spPr>
              <a:xfrm>
                <a:off x="6631160" y="6112070"/>
                <a:ext cx="2639533" cy="588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1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1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15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e>
                      </m:d>
                      <m:r>
                        <a:rPr lang="en-US" sz="21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215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215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15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2213CCD-D8A7-4A82-9C1E-A006C26D6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160" y="6112070"/>
                <a:ext cx="2639533" cy="5886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27417" y="5185954"/>
            <a:ext cx="0" cy="148726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75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952500"/>
                <a:ext cx="11849100" cy="59055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HĐ4:  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So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So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buAutoNum type="alphaLcParenR"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m:rPr>
                        <m:nor/>
                      </m:rPr>
                      <a:rPr lang="en-US" sz="2400" b="1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m:rPr>
                        <m:nor/>
                      </m:rPr>
                      <a:rPr lang="en-US" sz="2400" b="1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m:rPr>
                        <m:nor/>
                      </m:rPr>
                      <a:rPr lang="en-US" sz="2400" b="1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ra: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952500"/>
                <a:ext cx="11849100" cy="5905500"/>
              </a:xfrm>
              <a:prstGeom prst="rect">
                <a:avLst/>
              </a:prstGeom>
              <a:blipFill>
                <a:blip r:embed="rId3"/>
                <a:stretch>
                  <a:fillRect l="-719" t="-13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9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0" y="939801"/>
            <a:ext cx="12192000" cy="622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sz="27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1638300"/>
                <a:ext cx="6172200" cy="52197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k, ta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hoán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endParaRPr lang="vi-V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𝒌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𝒌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638300"/>
                <a:ext cx="6172200" cy="5219700"/>
              </a:xfrm>
              <a:prstGeom prst="rect">
                <a:avLst/>
              </a:prstGeom>
              <a:blipFill>
                <a:blip r:embed="rId3"/>
                <a:stretch>
                  <a:fillRect l="-1182" t="-15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638300"/>
                <a:ext cx="6019799" cy="52197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ý: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phối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638300"/>
                <a:ext cx="6019799" cy="5219700"/>
              </a:xfrm>
              <a:prstGeom prst="rect">
                <a:avLst/>
              </a:prstGeom>
              <a:blipFill>
                <a:blip r:embed="rId4"/>
                <a:stretch>
                  <a:fillRect l="-1314" t="-1515" r="-2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2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Jordan tổ chức thi kéo xe tải 21 tấ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067"/>
            <a:ext cx="5839097" cy="6439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7" y="222067"/>
            <a:ext cx="5225142" cy="6518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038497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HOẠT ĐỘNG KHỞI ĐỘNG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309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81" y="1638300"/>
                <a:ext cx="5945457" cy="511333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1" y="1638300"/>
                <a:ext cx="5945457" cy="5113338"/>
              </a:xfrm>
              <a:prstGeom prst="rect">
                <a:avLst/>
              </a:prstGeom>
              <a:blipFill>
                <a:blip r:embed="rId3"/>
                <a:stretch>
                  <a:fillRect l="-1227" t="-13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5966139" y="1638300"/>
            <a:ext cx="6225862" cy="507127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419100" y="987354"/>
            <a:ext cx="11311346" cy="501793"/>
            <a:chOff x="22440" y="-84541"/>
            <a:chExt cx="4207755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850471" cy="431321"/>
              <a:chOff x="31572" y="-115954"/>
              <a:chExt cx="119662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02361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500" b="1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65802" y="-84541"/>
              <a:ext cx="3964393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4.    (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toán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7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  <a:endPara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17C804C-9D63-40B3-B7E0-2E90A7EBBA7A}"/>
              </a:ext>
            </a:extLst>
          </p:cNvPr>
          <p:cNvSpPr txBox="1"/>
          <p:nvPr/>
        </p:nvSpPr>
        <p:spPr>
          <a:xfrm>
            <a:off x="266700" y="3392966"/>
            <a:ext cx="441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E19D4-1C8B-4491-B123-782706CEDDEE}"/>
                  </a:ext>
                </a:extLst>
              </p:cNvPr>
              <p:cNvSpPr txBox="1"/>
              <p:nvPr/>
            </p:nvSpPr>
            <p:spPr>
              <a:xfrm>
                <a:off x="266700" y="3812940"/>
                <a:ext cx="5543551" cy="1919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BE19D4-1C8B-4491-B123-782706CED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3812940"/>
                <a:ext cx="5543551" cy="1919372"/>
              </a:xfrm>
              <a:prstGeom prst="rect">
                <a:avLst/>
              </a:prstGeom>
              <a:blipFill>
                <a:blip r:embed="rId4"/>
                <a:stretch>
                  <a:fillRect l="-1430" t="-1905" b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9CCB6F-35F6-4A22-957B-32831AF0A79C}"/>
                  </a:ext>
                </a:extLst>
              </p:cNvPr>
              <p:cNvSpPr txBox="1"/>
              <p:nvPr/>
            </p:nvSpPr>
            <p:spPr>
              <a:xfrm>
                <a:off x="5966138" y="1635049"/>
                <a:ext cx="6111563" cy="4801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e>
                    </m:func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200" b="1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)+(</m:t>
                    </m:r>
                    <m:sSubSup>
                      <m:sSub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en-US" sz="2200" b="1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 2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200" b="1">
                              <a:latin typeface="Times New Roman" panose="020206030504050203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sub>
                    </m:sSub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sSub>
                      <m:sSub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sub>
                    </m:sSub>
                  </m:oMath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2200" b="1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endParaRPr lang="en-US" sz="2200" b="1" i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9CCB6F-35F6-4A22-957B-32831AF0A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138" y="1635049"/>
                <a:ext cx="6111563" cy="4801123"/>
              </a:xfrm>
              <a:prstGeom prst="rect">
                <a:avLst/>
              </a:prstGeom>
              <a:blipFill>
                <a:blip r:embed="rId5"/>
                <a:stretch>
                  <a:fillRect l="-1297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/>
              <p:nvPr/>
            </p:nvSpPr>
            <p:spPr>
              <a:xfrm>
                <a:off x="320361" y="5578519"/>
                <a:ext cx="5645777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61" y="5578519"/>
                <a:ext cx="5645777" cy="1107996"/>
              </a:xfrm>
              <a:prstGeom prst="rect">
                <a:avLst/>
              </a:prstGeom>
              <a:blipFill>
                <a:blip r:embed="rId6"/>
                <a:stretch>
                  <a:fillRect l="-1404" t="-3846" r="-540" b="-10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0E9A9C2-005D-4889-83BE-A9735A467C8A}"/>
              </a:ext>
            </a:extLst>
          </p:cNvPr>
          <p:cNvSpPr txBox="1"/>
          <p:nvPr/>
        </p:nvSpPr>
        <p:spPr>
          <a:xfrm>
            <a:off x="2660024" y="2937265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200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1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2" grpId="0"/>
      <p:bldP spid="25" grpId="0"/>
      <p:bldP spid="27" grpId="0"/>
      <p:bldP spid="2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7524" y="1632626"/>
                <a:ext cx="5967846" cy="511333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4" y="1632626"/>
                <a:ext cx="5967846" cy="5113338"/>
              </a:xfrm>
              <a:prstGeom prst="rect">
                <a:avLst/>
              </a:prstGeom>
              <a:blipFill>
                <a:blip r:embed="rId3"/>
                <a:stretch>
                  <a:fillRect l="-1223" t="-13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142491" y="1632626"/>
            <a:ext cx="5815446" cy="507127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Tahoma" panose="020B060403050404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419100" y="987354"/>
            <a:ext cx="11087101" cy="501793"/>
            <a:chOff x="22440" y="-84541"/>
            <a:chExt cx="4207755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850471" cy="431321"/>
              <a:chOff x="31572" y="-115954"/>
              <a:chExt cx="119662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02361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500" b="1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65802" y="-84541"/>
              <a:ext cx="3964393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4.    (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Ứng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toán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)</a:t>
              </a:r>
              <a:endParaRPr lang="en-US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/>
              <p:nvPr/>
            </p:nvSpPr>
            <p:spPr>
              <a:xfrm>
                <a:off x="175975" y="3771629"/>
                <a:ext cx="5914184" cy="115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O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C7C4464-9A0B-434C-A72C-C62B0E63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5" y="3771629"/>
                <a:ext cx="5914184" cy="1151341"/>
              </a:xfrm>
              <a:prstGeom prst="rect">
                <a:avLst/>
              </a:prstGeom>
              <a:blipFill>
                <a:blip r:embed="rId4"/>
                <a:stretch>
                  <a:fillRect l="-1340" t="-3704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17C804C-9D63-40B3-B7E0-2E90A7EBBA7A}"/>
              </a:ext>
            </a:extLst>
          </p:cNvPr>
          <p:cNvSpPr txBox="1"/>
          <p:nvPr/>
        </p:nvSpPr>
        <p:spPr>
          <a:xfrm>
            <a:off x="304800" y="3251619"/>
            <a:ext cx="57447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(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vô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). (H.4.44)</a:t>
            </a:r>
            <a:endParaRPr lang="en-US" sz="9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4E216E-7303-489C-AE67-E0E641810D52}"/>
                  </a:ext>
                </a:extLst>
              </p:cNvPr>
              <p:cNvSpPr txBox="1"/>
              <p:nvPr/>
            </p:nvSpPr>
            <p:spPr>
              <a:xfrm>
                <a:off x="175975" y="5011353"/>
                <a:ext cx="5914183" cy="1368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(O)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R. Ta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𝑴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𝑴𝑨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𝑴𝑶</m:t>
                                  </m:r>
                                </m:e>
                              </m:acc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𝑶𝑪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4E216E-7303-489C-AE67-E0E641810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5" y="5011353"/>
                <a:ext cx="5914183" cy="1368965"/>
              </a:xfrm>
              <a:prstGeom prst="rect">
                <a:avLst/>
              </a:prstGeom>
              <a:blipFill>
                <a:blip r:embed="rId5"/>
                <a:stretch>
                  <a:fillRect l="-1340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8884CD-48DA-4E75-A85C-9A3CB3DBFC47}"/>
                  </a:ext>
                </a:extLst>
              </p:cNvPr>
              <p:cNvSpPr txBox="1"/>
              <p:nvPr/>
            </p:nvSpPr>
            <p:spPr>
              <a:xfrm>
                <a:off x="6295987" y="4212625"/>
                <a:ext cx="5817957" cy="2714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𝑶𝑩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𝑴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(O).</a:t>
                </a: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C8884CD-48DA-4E75-A85C-9A3CB3DBF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987" y="4212625"/>
                <a:ext cx="5817957" cy="2714141"/>
              </a:xfrm>
              <a:prstGeom prst="rect">
                <a:avLst/>
              </a:prstGeom>
              <a:blipFill>
                <a:blip r:embed="rId6"/>
                <a:stretch>
                  <a:fillRect l="-1363" r="-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E1CF8F08-8DEE-46A4-B432-E5E4ADC14EAA}"/>
              </a:ext>
            </a:extLst>
          </p:cNvPr>
          <p:cNvSpPr txBox="1"/>
          <p:nvPr/>
        </p:nvSpPr>
        <p:spPr>
          <a:xfrm>
            <a:off x="2438400" y="2838100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200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554A3D-B573-47B7-A1B0-DB683C25D01F}"/>
              </a:ext>
            </a:extLst>
          </p:cNvPr>
          <p:cNvSpPr/>
          <p:nvPr/>
        </p:nvSpPr>
        <p:spPr>
          <a:xfrm>
            <a:off x="8781098" y="1976628"/>
            <a:ext cx="2062119" cy="2061972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F50AA9-53D2-4EDE-A1A0-F88E499E6480}"/>
              </a:ext>
            </a:extLst>
          </p:cNvPr>
          <p:cNvSpPr/>
          <p:nvPr/>
        </p:nvSpPr>
        <p:spPr>
          <a:xfrm>
            <a:off x="9780227" y="2963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E9EAFB-B892-4EE2-A848-1EC7ABEB9B7F}"/>
              </a:ext>
            </a:extLst>
          </p:cNvPr>
          <p:cNvSpPr/>
          <p:nvPr/>
        </p:nvSpPr>
        <p:spPr>
          <a:xfrm>
            <a:off x="9643067" y="3005328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51A3D84-16FB-412A-9C34-D2AD390C8637}"/>
              </a:ext>
            </a:extLst>
          </p:cNvPr>
          <p:cNvSpPr/>
          <p:nvPr/>
        </p:nvSpPr>
        <p:spPr>
          <a:xfrm>
            <a:off x="8919167" y="1986153"/>
            <a:ext cx="1786815" cy="1476375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285D843-FD4E-4549-9ADD-1A26C0595126}"/>
              </a:ext>
            </a:extLst>
          </p:cNvPr>
          <p:cNvCxnSpPr>
            <a:cxnSpLocks/>
            <a:stCxn id="23" idx="0"/>
            <a:endCxn id="40" idx="0"/>
          </p:cNvCxnSpPr>
          <p:nvPr/>
        </p:nvCxnSpPr>
        <p:spPr>
          <a:xfrm flipH="1" flipV="1">
            <a:off x="9812575" y="1986153"/>
            <a:ext cx="13373" cy="976999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08CB17A-40F2-4E58-B76D-AFF5AA9E2F0F}"/>
              </a:ext>
            </a:extLst>
          </p:cNvPr>
          <p:cNvCxnSpPr>
            <a:cxnSpLocks/>
          </p:cNvCxnSpPr>
          <p:nvPr/>
        </p:nvCxnSpPr>
        <p:spPr>
          <a:xfrm>
            <a:off x="9850476" y="3018880"/>
            <a:ext cx="906455" cy="46318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8811E19-23C0-4AD8-91A8-3EA170A406E3}"/>
              </a:ext>
            </a:extLst>
          </p:cNvPr>
          <p:cNvCxnSpPr>
            <a:cxnSpLocks/>
          </p:cNvCxnSpPr>
          <p:nvPr/>
        </p:nvCxnSpPr>
        <p:spPr>
          <a:xfrm flipH="1">
            <a:off x="8893154" y="3016896"/>
            <a:ext cx="932794" cy="453657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B57EF9A-EB74-4ACE-9848-C906E24860D5}"/>
              </a:ext>
            </a:extLst>
          </p:cNvPr>
          <p:cNvSpPr/>
          <p:nvPr/>
        </p:nvSpPr>
        <p:spPr>
          <a:xfrm>
            <a:off x="9551627" y="1545337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61ADDC-4233-4BDC-A131-1AF416A289D7}"/>
              </a:ext>
            </a:extLst>
          </p:cNvPr>
          <p:cNvSpPr/>
          <p:nvPr/>
        </p:nvSpPr>
        <p:spPr>
          <a:xfrm>
            <a:off x="8397129" y="3314429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3C299B4-26BB-4EEF-8D58-E6E1E3BEF7DF}"/>
              </a:ext>
            </a:extLst>
          </p:cNvPr>
          <p:cNvSpPr/>
          <p:nvPr/>
        </p:nvSpPr>
        <p:spPr>
          <a:xfrm>
            <a:off x="10659277" y="32766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F6FCB05-DE93-42E2-A1BC-359CA4B94CCD}"/>
              </a:ext>
            </a:extLst>
          </p:cNvPr>
          <p:cNvCxnSpPr>
            <a:cxnSpLocks/>
            <a:endCxn id="40" idx="2"/>
          </p:cNvCxnSpPr>
          <p:nvPr/>
        </p:nvCxnSpPr>
        <p:spPr>
          <a:xfrm flipH="1">
            <a:off x="8919167" y="2218483"/>
            <a:ext cx="222697" cy="12440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FF99D30-C72A-46A2-901F-33393967EB61}"/>
              </a:ext>
            </a:extLst>
          </p:cNvPr>
          <p:cNvCxnSpPr>
            <a:cxnSpLocks/>
          </p:cNvCxnSpPr>
          <p:nvPr/>
        </p:nvCxnSpPr>
        <p:spPr>
          <a:xfrm flipV="1">
            <a:off x="9144993" y="1984652"/>
            <a:ext cx="647680" cy="22580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D177E16-AB88-499E-A156-10E3465D29F0}"/>
              </a:ext>
            </a:extLst>
          </p:cNvPr>
          <p:cNvCxnSpPr>
            <a:cxnSpLocks/>
            <a:endCxn id="40" idx="4"/>
          </p:cNvCxnSpPr>
          <p:nvPr/>
        </p:nvCxnSpPr>
        <p:spPr>
          <a:xfrm>
            <a:off x="9144993" y="2200633"/>
            <a:ext cx="1560989" cy="12618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283CBE37-F4ED-440B-BC4E-9CE69CE5AA2D}"/>
              </a:ext>
            </a:extLst>
          </p:cNvPr>
          <p:cNvSpPr/>
          <p:nvPr/>
        </p:nvSpPr>
        <p:spPr>
          <a:xfrm>
            <a:off x="9092045" y="2819400"/>
            <a:ext cx="43295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1976E6A-7A0C-4CEF-B6F4-0C04239EF7D9}"/>
              </a:ext>
            </a:extLst>
          </p:cNvPr>
          <p:cNvSpPr/>
          <p:nvPr/>
        </p:nvSpPr>
        <p:spPr>
          <a:xfrm>
            <a:off x="6432945" y="2544726"/>
            <a:ext cx="188691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4.44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AE77E13-E51A-4F2F-B288-8095B149E433}"/>
              </a:ext>
            </a:extLst>
          </p:cNvPr>
          <p:cNvSpPr/>
          <p:nvPr/>
        </p:nvSpPr>
        <p:spPr>
          <a:xfrm>
            <a:off x="8710582" y="1761283"/>
            <a:ext cx="43295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27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  <p:bldP spid="29" grpId="0"/>
      <p:bldP spid="22" grpId="0"/>
      <p:bldP spid="4" grpId="0"/>
      <p:bldP spid="6" grpId="0"/>
      <p:bldP spid="24" grpId="0"/>
      <p:bldP spid="3" grpId="0" animBg="1"/>
      <p:bldP spid="40" grpId="0" animBg="1"/>
      <p:bldP spid="59" grpId="0"/>
      <p:bldP spid="60" grpId="0"/>
      <p:bldP spid="61" grpId="0"/>
      <p:bldP spid="87" grpId="0"/>
      <p:bldP spid="88" grpId="0"/>
      <p:bldP spid="8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5" y="1449136"/>
                <a:ext cx="5910263" cy="533266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A(-1; 2), B(8; -1), C(8; 8).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H.</a:t>
                </a:r>
              </a:p>
              <a:p>
                <a:pPr marL="0" indent="0">
                  <a:buNone/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5" y="1449136"/>
                <a:ext cx="5910263" cy="5332664"/>
              </a:xfrm>
              <a:prstGeom prst="rect">
                <a:avLst/>
              </a:prstGeom>
              <a:blipFill>
                <a:blip r:embed="rId3"/>
                <a:stretch>
                  <a:fillRect l="-1236" t="-12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266700" y="914400"/>
            <a:ext cx="8159925" cy="501793"/>
            <a:chOff x="22440" y="-84541"/>
            <a:chExt cx="3096839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1127852" cy="431321"/>
              <a:chOff x="31572" y="-115954"/>
              <a:chExt cx="158690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41389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500" b="1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27351" y="-84541"/>
              <a:ext cx="2891928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</a:t>
              </a:r>
              <a:r>
                <a:rPr lang="en-US" sz="2700" b="1" dirty="0">
                  <a:solidFill>
                    <a:srgbClr val="0000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endParaRPr lang="en-US" sz="2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D4E216E-7303-489C-AE67-E0E641810D52}"/>
              </a:ext>
            </a:extLst>
          </p:cNvPr>
          <p:cNvSpPr txBox="1"/>
          <p:nvPr/>
        </p:nvSpPr>
        <p:spPr>
          <a:xfrm>
            <a:off x="3039291" y="4003624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200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224155" y="1449136"/>
            <a:ext cx="5815446" cy="533266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6C9A1-6FBE-447D-B798-30F5F26E0EAE}"/>
                  </a:ext>
                </a:extLst>
              </p:cNvPr>
              <p:cNvSpPr txBox="1"/>
              <p:nvPr/>
            </p:nvSpPr>
            <p:spPr>
              <a:xfrm>
                <a:off x="244430" y="4424535"/>
                <a:ext cx="5870188" cy="2592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𝑯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𝑨𝑯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𝑩𝑯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𝑪𝑨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28600">
                  <a:lnSpc>
                    <a:spcPct val="150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𝑨𝑯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𝑩𝑪</m:t>
                        </m:r>
                      </m:e>
                    </m:acc>
                    <m:r>
                      <m:rPr>
                        <m:nor/>
                      </m:rPr>
                      <a:rPr lang="en-US" sz="2200" b="1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b="1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200" b="1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𝑩𝑯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ra</a:t>
                </a:r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𝑨𝑯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𝑩𝑪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22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2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𝑩𝑯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𝑪𝑨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26C9A1-6FBE-447D-B798-30F5F26E0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0" y="4424535"/>
                <a:ext cx="5870188" cy="2592248"/>
              </a:xfrm>
              <a:prstGeom prst="rect">
                <a:avLst/>
              </a:prstGeom>
              <a:blipFill>
                <a:blip r:embed="rId4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/>
              <p:nvPr/>
            </p:nvSpPr>
            <p:spPr>
              <a:xfrm>
                <a:off x="6289288" y="3239837"/>
                <a:ext cx="5870188" cy="3588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 </m:t>
                      </m:r>
                    </m:oMath>
                  </m:oMathPara>
                </a14:m>
                <a:endParaRPr lang="en-US" sz="22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𝑩𝑯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𝑨𝑯</m:t>
                                </m:r>
                              </m:e>
                            </m:acc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</m:t>
                            </m:r>
                            <m:acc>
                              <m:accPr>
                                <m:chr m:val="⃗"/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𝑩𝑯</m:t>
                                </m:r>
                              </m:e>
                            </m:acc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𝑪𝑨</m:t>
                                </m:r>
                              </m:e>
                            </m:acc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𝟗</m:t>
                            </m:r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e>
                            </m:d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22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𝑯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288" y="3239837"/>
                <a:ext cx="5870188" cy="3588290"/>
              </a:xfrm>
              <a:prstGeom prst="rect">
                <a:avLst/>
              </a:prstGeom>
              <a:blipFill>
                <a:blip r:embed="rId5"/>
                <a:stretch>
                  <a:fillRect l="-1350" t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759E1-5B0D-48D6-9561-4ED1C7EB92AE}"/>
              </a:ext>
            </a:extLst>
          </p:cNvPr>
          <p:cNvCxnSpPr>
            <a:cxnSpLocks/>
          </p:cNvCxnSpPr>
          <p:nvPr/>
        </p:nvCxnSpPr>
        <p:spPr>
          <a:xfrm flipH="1">
            <a:off x="8032223" y="1639637"/>
            <a:ext cx="730778" cy="1219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DBAAFB-113A-4EB7-90D4-1132390B1CA8}"/>
              </a:ext>
            </a:extLst>
          </p:cNvPr>
          <p:cNvCxnSpPr>
            <a:cxnSpLocks/>
          </p:cNvCxnSpPr>
          <p:nvPr/>
        </p:nvCxnSpPr>
        <p:spPr>
          <a:xfrm>
            <a:off x="8763000" y="1650504"/>
            <a:ext cx="1752600" cy="1219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4BA3A5-BFD0-4AC9-9682-EF8A4DF28B05}"/>
              </a:ext>
            </a:extLst>
          </p:cNvPr>
          <p:cNvCxnSpPr>
            <a:cxnSpLocks/>
          </p:cNvCxnSpPr>
          <p:nvPr/>
        </p:nvCxnSpPr>
        <p:spPr>
          <a:xfrm>
            <a:off x="8039100" y="2849312"/>
            <a:ext cx="2457450" cy="191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E8D35A2-6212-43E3-A739-452C8252779C}"/>
              </a:ext>
            </a:extLst>
          </p:cNvPr>
          <p:cNvSpPr/>
          <p:nvPr/>
        </p:nvSpPr>
        <p:spPr>
          <a:xfrm>
            <a:off x="8305800" y="1346648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A3FDCD-F4A3-44C7-A6F8-E5338E3CC52D}"/>
              </a:ext>
            </a:extLst>
          </p:cNvPr>
          <p:cNvSpPr/>
          <p:nvPr/>
        </p:nvSpPr>
        <p:spPr>
          <a:xfrm>
            <a:off x="7620000" y="2668337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BC41A4-96AB-4246-8CAE-CC74A3634249}"/>
              </a:ext>
            </a:extLst>
          </p:cNvPr>
          <p:cNvSpPr/>
          <p:nvPr/>
        </p:nvSpPr>
        <p:spPr>
          <a:xfrm>
            <a:off x="10394563" y="2706437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45A7AF-1B60-4620-9C99-BA4AE2B45FEC}"/>
              </a:ext>
            </a:extLst>
          </p:cNvPr>
          <p:cNvCxnSpPr>
            <a:cxnSpLocks/>
          </p:cNvCxnSpPr>
          <p:nvPr/>
        </p:nvCxnSpPr>
        <p:spPr>
          <a:xfrm>
            <a:off x="8763000" y="1666870"/>
            <a:ext cx="0" cy="11919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76E542F-96C3-4366-B35E-7695EE905D82}"/>
              </a:ext>
            </a:extLst>
          </p:cNvPr>
          <p:cNvSpPr/>
          <p:nvPr/>
        </p:nvSpPr>
        <p:spPr>
          <a:xfrm>
            <a:off x="8543925" y="2782637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7006A0-17AA-491E-A9F1-1454E690BBD8}"/>
              </a:ext>
            </a:extLst>
          </p:cNvPr>
          <p:cNvSpPr/>
          <p:nvPr/>
        </p:nvSpPr>
        <p:spPr>
          <a:xfrm>
            <a:off x="8763000" y="2706437"/>
            <a:ext cx="114300" cy="13330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52B152-353C-4C95-9585-448387A5EAC4}"/>
              </a:ext>
            </a:extLst>
          </p:cNvPr>
          <p:cNvCxnSpPr>
            <a:cxnSpLocks/>
          </p:cNvCxnSpPr>
          <p:nvPr/>
        </p:nvCxnSpPr>
        <p:spPr>
          <a:xfrm flipV="1">
            <a:off x="8039100" y="1708598"/>
            <a:ext cx="852488" cy="11311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5B8B526-686A-42F4-9C79-AF4DB6D6A391}"/>
              </a:ext>
            </a:extLst>
          </p:cNvPr>
          <p:cNvSpPr/>
          <p:nvPr/>
        </p:nvSpPr>
        <p:spPr>
          <a:xfrm rot="18278314">
            <a:off x="8811954" y="1745646"/>
            <a:ext cx="150773" cy="149281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A22D7C-F338-484C-A05B-53873ACCEB86}"/>
              </a:ext>
            </a:extLst>
          </p:cNvPr>
          <p:cNvSpPr/>
          <p:nvPr/>
        </p:nvSpPr>
        <p:spPr>
          <a:xfrm>
            <a:off x="8763000" y="1323725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E3C8D2-18FA-4F2D-85A6-B42B85D21D09}"/>
              </a:ext>
            </a:extLst>
          </p:cNvPr>
          <p:cNvSpPr/>
          <p:nvPr/>
        </p:nvSpPr>
        <p:spPr>
          <a:xfrm>
            <a:off x="6415620" y="2021308"/>
            <a:ext cx="166390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4.45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0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  <p:bldP spid="31" grpId="0"/>
      <p:bldP spid="32" grpId="0"/>
      <p:bldP spid="36" grpId="0"/>
      <p:bldP spid="35" grpId="0" animBg="1"/>
      <p:bldP spid="40" grpId="0" animBg="1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5" y="1638300"/>
                <a:ext cx="5967846" cy="511333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A(-1; 2), B(8; -1), C(8; 8).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H.</a:t>
                </a:r>
              </a:p>
              <a:p>
                <a:pPr marL="0" indent="0">
                  <a:buNone/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5" y="1638300"/>
                <a:ext cx="5967846" cy="5113338"/>
              </a:xfrm>
              <a:prstGeom prst="rect">
                <a:avLst/>
              </a:prstGeom>
              <a:blipFill>
                <a:blip r:embed="rId3"/>
                <a:stretch>
                  <a:fillRect l="-1223" t="-1308" r="-16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419100" y="987354"/>
            <a:ext cx="8159925" cy="501793"/>
            <a:chOff x="22440" y="-84541"/>
            <a:chExt cx="3096839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1127852" cy="431321"/>
              <a:chOff x="31572" y="-115954"/>
              <a:chExt cx="1586907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413894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500" b="1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27351" y="-84541"/>
              <a:ext cx="2891928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Luyện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4. </a:t>
              </a:r>
              <a:endParaRPr lang="en-US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D4E216E-7303-489C-AE67-E0E641810D52}"/>
              </a:ext>
            </a:extLst>
          </p:cNvPr>
          <p:cNvSpPr txBox="1"/>
          <p:nvPr/>
        </p:nvSpPr>
        <p:spPr>
          <a:xfrm>
            <a:off x="2895600" y="3844257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2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22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286500" y="1638300"/>
            <a:ext cx="5701146" cy="511333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Tahoma" panose="020B060403050404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6759E1-5B0D-48D6-9561-4ED1C7EB92AE}"/>
              </a:ext>
            </a:extLst>
          </p:cNvPr>
          <p:cNvCxnSpPr>
            <a:cxnSpLocks/>
          </p:cNvCxnSpPr>
          <p:nvPr/>
        </p:nvCxnSpPr>
        <p:spPr>
          <a:xfrm flipH="1">
            <a:off x="8032223" y="1828800"/>
            <a:ext cx="730778" cy="1219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4DBAAFB-113A-4EB7-90D4-1132390B1CA8}"/>
              </a:ext>
            </a:extLst>
          </p:cNvPr>
          <p:cNvCxnSpPr>
            <a:cxnSpLocks/>
          </p:cNvCxnSpPr>
          <p:nvPr/>
        </p:nvCxnSpPr>
        <p:spPr>
          <a:xfrm>
            <a:off x="8763000" y="1839667"/>
            <a:ext cx="1752600" cy="1219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4BA3A5-BFD0-4AC9-9682-EF8A4DF28B05}"/>
              </a:ext>
            </a:extLst>
          </p:cNvPr>
          <p:cNvCxnSpPr>
            <a:cxnSpLocks/>
          </p:cNvCxnSpPr>
          <p:nvPr/>
        </p:nvCxnSpPr>
        <p:spPr>
          <a:xfrm>
            <a:off x="8039100" y="3038475"/>
            <a:ext cx="2457450" cy="191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E8D35A2-6212-43E3-A739-452C8252779C}"/>
              </a:ext>
            </a:extLst>
          </p:cNvPr>
          <p:cNvSpPr/>
          <p:nvPr/>
        </p:nvSpPr>
        <p:spPr>
          <a:xfrm>
            <a:off x="8305800" y="1535812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A3FDCD-F4A3-44C7-A6F8-E5338E3CC52D}"/>
              </a:ext>
            </a:extLst>
          </p:cNvPr>
          <p:cNvSpPr/>
          <p:nvPr/>
        </p:nvSpPr>
        <p:spPr>
          <a:xfrm>
            <a:off x="7620000" y="28575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2BC41A4-96AB-4246-8CAE-CC74A3634249}"/>
              </a:ext>
            </a:extLst>
          </p:cNvPr>
          <p:cNvSpPr/>
          <p:nvPr/>
        </p:nvSpPr>
        <p:spPr>
          <a:xfrm>
            <a:off x="10394563" y="2895601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45A7AF-1B60-4620-9C99-BA4AE2B45FEC}"/>
              </a:ext>
            </a:extLst>
          </p:cNvPr>
          <p:cNvCxnSpPr>
            <a:cxnSpLocks/>
          </p:cNvCxnSpPr>
          <p:nvPr/>
        </p:nvCxnSpPr>
        <p:spPr>
          <a:xfrm>
            <a:off x="8763000" y="1856034"/>
            <a:ext cx="0" cy="119196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E76E542F-96C3-4366-B35E-7695EE905D82}"/>
              </a:ext>
            </a:extLst>
          </p:cNvPr>
          <p:cNvSpPr/>
          <p:nvPr/>
        </p:nvSpPr>
        <p:spPr>
          <a:xfrm>
            <a:off x="8543925" y="2971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7006A0-17AA-491E-A9F1-1454E690BBD8}"/>
              </a:ext>
            </a:extLst>
          </p:cNvPr>
          <p:cNvSpPr/>
          <p:nvPr/>
        </p:nvSpPr>
        <p:spPr>
          <a:xfrm>
            <a:off x="8763000" y="2895600"/>
            <a:ext cx="114300" cy="13330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052B152-353C-4C95-9585-448387A5EAC4}"/>
              </a:ext>
            </a:extLst>
          </p:cNvPr>
          <p:cNvCxnSpPr>
            <a:cxnSpLocks/>
          </p:cNvCxnSpPr>
          <p:nvPr/>
        </p:nvCxnSpPr>
        <p:spPr>
          <a:xfrm flipV="1">
            <a:off x="8039100" y="1897762"/>
            <a:ext cx="852488" cy="11311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5B8B526-686A-42F4-9C79-AF4DB6D6A391}"/>
              </a:ext>
            </a:extLst>
          </p:cNvPr>
          <p:cNvSpPr/>
          <p:nvPr/>
        </p:nvSpPr>
        <p:spPr>
          <a:xfrm rot="18278314">
            <a:off x="8811954" y="1934810"/>
            <a:ext cx="150773" cy="149281"/>
          </a:xfrm>
          <a:prstGeom prst="rect">
            <a:avLst/>
          </a:prstGeom>
          <a:noFill/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A22D7C-F338-484C-A05B-53873ACCEB86}"/>
              </a:ext>
            </a:extLst>
          </p:cNvPr>
          <p:cNvSpPr/>
          <p:nvPr/>
        </p:nvSpPr>
        <p:spPr>
          <a:xfrm>
            <a:off x="8763000" y="1512889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DE3C8D2-18FA-4F2D-85A6-B42B85D21D09}"/>
              </a:ext>
            </a:extLst>
          </p:cNvPr>
          <p:cNvSpPr/>
          <p:nvPr/>
        </p:nvSpPr>
        <p:spPr>
          <a:xfrm>
            <a:off x="6286500" y="2210471"/>
            <a:ext cx="179302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4.45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0317AA-6FF9-46AB-B915-47C7B31E6DC8}"/>
                  </a:ext>
                </a:extLst>
              </p:cNvPr>
              <p:cNvSpPr txBox="1"/>
              <p:nvPr/>
            </p:nvSpPr>
            <p:spPr>
              <a:xfrm>
                <a:off x="204355" y="4466002"/>
                <a:ext cx="5967845" cy="1921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2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2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2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𝟗𝟎</m:t>
                        </m:r>
                      </m:e>
                    </m:rad>
                  </m:oMath>
                </a14:m>
                <a:endParaRPr lang="en-US" sz="2200" b="1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20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</m:oMath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00317AA-6FF9-46AB-B915-47C7B31E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5" y="4466002"/>
                <a:ext cx="5967845" cy="1921616"/>
              </a:xfrm>
              <a:prstGeom prst="rect">
                <a:avLst/>
              </a:prstGeom>
              <a:blipFill>
                <a:blip r:embed="rId4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EA0A30-1B6A-4DE9-BD3F-09A44CA2E6A5}"/>
                  </a:ext>
                </a:extLst>
              </p:cNvPr>
              <p:cNvSpPr txBox="1"/>
              <p:nvPr/>
            </p:nvSpPr>
            <p:spPr>
              <a:xfrm>
                <a:off x="6696589" y="3961486"/>
                <a:ext cx="4381501" cy="1894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>
                  <a:lnSpc>
                    <a:spcPct val="107000"/>
                  </a:lnSpc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2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088639">
                  <a:lnSpc>
                    <a:spcPct val="107000"/>
                  </a:lnSpc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=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𝟏𝟏𝟕</m:t>
                          </m:r>
                        </m:e>
                      </m:rad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1088639">
                  <a:lnSpc>
                    <a:spcPct val="107000"/>
                  </a:lnSpc>
                  <a:spcAft>
                    <a:spcPts val="4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2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𝟖</m:t>
                                  </m:r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2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2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088639">
                  <a:lnSpc>
                    <a:spcPct val="107000"/>
                  </a:lnSpc>
                  <a:spcAft>
                    <a:spcPts val="400"/>
                  </a:spcAft>
                  <a:defRPr/>
                </a:pPr>
                <a:r>
                  <a:rPr lang="en-US" sz="2200" b="1" dirty="0">
                    <a:solidFill>
                      <a:prstClr val="black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</m:oMath>
                </a14:m>
                <a:endParaRPr lang="en-US" sz="2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8EA0A30-1B6A-4DE9-BD3F-09A44CA2E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589" y="3961486"/>
                <a:ext cx="4381501" cy="18948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3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5" y="1638300"/>
                <a:ext cx="6084934" cy="511333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sz="2200" b="1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5" y="1638300"/>
                <a:ext cx="6084934" cy="5113338"/>
              </a:xfrm>
              <a:prstGeom prst="rect">
                <a:avLst/>
              </a:prstGeom>
              <a:blipFill>
                <a:blip r:embed="rId3"/>
                <a:stretch>
                  <a:fillRect l="-1200" t="-5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C857-19BA-4D3F-8A2C-FAB8063383BF}"/>
              </a:ext>
            </a:extLst>
          </p:cNvPr>
          <p:cNvGrpSpPr/>
          <p:nvPr/>
        </p:nvGrpSpPr>
        <p:grpSpPr>
          <a:xfrm>
            <a:off x="419100" y="987354"/>
            <a:ext cx="5175445" cy="501793"/>
            <a:chOff x="22440" y="-84541"/>
            <a:chExt cx="1964175" cy="43274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A1DAFE8-232B-4B1C-86B5-2E04DA1DBB52}"/>
                </a:ext>
              </a:extLst>
            </p:cNvPr>
            <p:cNvGrpSpPr/>
            <p:nvPr/>
          </p:nvGrpSpPr>
          <p:grpSpPr>
            <a:xfrm>
              <a:off x="22440" y="-83115"/>
              <a:ext cx="910957" cy="431321"/>
              <a:chOff x="31572" y="-115954"/>
              <a:chExt cx="1281732" cy="53378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D3555F39-075F-4F66-97CD-74F676A8EB96}"/>
                  </a:ext>
                </a:extLst>
              </p:cNvPr>
              <p:cNvSpPr/>
              <p:nvPr/>
            </p:nvSpPr>
            <p:spPr>
              <a:xfrm>
                <a:off x="204585" y="-114253"/>
                <a:ext cx="1108719" cy="53208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400"/>
                  </a:spcAft>
                </a:pPr>
                <a:r>
                  <a:rPr lang="en-US" sz="500" b="1">
                    <a:solidFill>
                      <a:srgbClr val="0000CC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60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77FCAFCA-03EA-462D-AB95-7A728A62588E}"/>
                  </a:ext>
                </a:extLst>
              </p:cNvPr>
              <p:cNvSpPr/>
              <p:nvPr/>
            </p:nvSpPr>
            <p:spPr>
              <a:xfrm>
                <a:off x="31572" y="-114253"/>
                <a:ext cx="142414" cy="52861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39EA3BC-9EBA-4C16-AC46-2CD85D80D640}"/>
                  </a:ext>
                </a:extLst>
              </p:cNvPr>
              <p:cNvSpPr/>
              <p:nvPr/>
            </p:nvSpPr>
            <p:spPr>
              <a:xfrm>
                <a:off x="116273" y="-115954"/>
                <a:ext cx="173013" cy="530316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</p:grpSp>
        <p:sp>
          <p:nvSpPr>
            <p:cNvPr id="16" name="TextBox 56">
              <a:extLst>
                <a:ext uri="{FF2B5EF4-FFF2-40B4-BE49-F238E27FC236}">
                  <a16:creationId xmlns:a16="http://schemas.microsoft.com/office/drawing/2014/main" id="{F5411963-BD80-428C-80CC-FB8B2464281C}"/>
                </a:ext>
              </a:extLst>
            </p:cNvPr>
            <p:cNvSpPr txBox="1"/>
            <p:nvPr/>
          </p:nvSpPr>
          <p:spPr>
            <a:xfrm>
              <a:off x="205603" y="-84541"/>
              <a:ext cx="1781012" cy="42994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Vận</a:t>
              </a:r>
              <a:r>
                <a:rPr lang="en-US" sz="27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700" b="1" dirty="0" err="1">
                  <a:solidFill>
                    <a:srgbClr val="0000CC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dụng</a:t>
              </a:r>
              <a:endParaRPr lang="en-US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/>
              <p:nvPr/>
            </p:nvSpPr>
            <p:spPr>
              <a:xfrm>
                <a:off x="6667500" y="3379574"/>
                <a:ext cx="5870188" cy="3653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 algn="just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114300"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2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𝑭</m:t>
                                      </m:r>
                                    </m:e>
                                    <m:sub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2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°+</m:t>
                      </m:r>
                      <m:sSubSup>
                        <m:sSubSupPr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r>
                  <a:rPr lang="en-US" sz="22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22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</m:acc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14300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𝜶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tạo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endParaRPr lang="en-US" sz="22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14300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2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unc>
                      <m:funcPr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𝒄𝒐𝒔</m:t>
                        </m:r>
                      </m:fName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𝜶</m:t>
                        </m:r>
                      </m:e>
                    </m:fun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A1C60-D6BF-43FD-BA57-9EE58A948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0" y="3379574"/>
                <a:ext cx="5870188" cy="3653693"/>
              </a:xfrm>
              <a:prstGeom prst="rect">
                <a:avLst/>
              </a:prstGeom>
              <a:blipFill>
                <a:blip r:embed="rId4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6EC997D8-2B1B-4A87-9DAA-FE43868DB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337" y="1747489"/>
            <a:ext cx="2827713" cy="1714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7BC30-0365-4108-B78C-CD2EC0007BCB}"/>
                  </a:ext>
                </a:extLst>
              </p:cNvPr>
              <p:cNvSpPr txBox="1"/>
              <p:nvPr/>
            </p:nvSpPr>
            <p:spPr>
              <a:xfrm>
                <a:off x="249888" y="3345284"/>
                <a:ext cx="5823716" cy="1753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06000"/>
                  </a:lnSpc>
                </a:pP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cập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F7BC30-0365-4108-B78C-CD2EC0007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8" y="3345284"/>
                <a:ext cx="5823716" cy="1753557"/>
              </a:xfrm>
              <a:prstGeom prst="rect">
                <a:avLst/>
              </a:prstGeom>
              <a:blipFill>
                <a:blip r:embed="rId6"/>
                <a:stretch>
                  <a:fillRect l="-1361" t="-2439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FB3EE486-06DD-4007-AE10-CD54D979FC8B}"/>
              </a:ext>
            </a:extLst>
          </p:cNvPr>
          <p:cNvSpPr txBox="1"/>
          <p:nvPr/>
        </p:nvSpPr>
        <p:spPr>
          <a:xfrm>
            <a:off x="6973250" y="2925185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200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119A91-B16D-438A-8B83-5AD2471CCB46}"/>
                  </a:ext>
                </a:extLst>
              </p:cNvPr>
              <p:cNvSpPr txBox="1"/>
              <p:nvPr/>
            </p:nvSpPr>
            <p:spPr>
              <a:xfrm>
                <a:off x="204355" y="4876800"/>
                <a:ext cx="5891646" cy="1753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06000"/>
                  </a:lnSpc>
                </a:pPr>
                <a:r>
                  <a:rPr lang="en-US" sz="2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mối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sinh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E119A91-B16D-438A-8B83-5AD2471CC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5" y="4876800"/>
                <a:ext cx="5891646" cy="1753557"/>
              </a:xfrm>
              <a:prstGeom prst="rect">
                <a:avLst/>
              </a:prstGeom>
              <a:blipFill>
                <a:blip r:embed="rId7"/>
                <a:stretch>
                  <a:fillRect l="-1346" t="-1042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60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5" y="1524000"/>
                <a:ext cx="5853440" cy="511333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4.21.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Oxy,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=(−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;−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5" y="1524000"/>
                <a:ext cx="5853440" cy="5113338"/>
              </a:xfrm>
              <a:prstGeom prst="rect">
                <a:avLst/>
              </a:prstGeom>
              <a:blipFill>
                <a:blip r:embed="rId3"/>
                <a:stretch>
                  <a:fillRect l="-1559" t="-1546" r="-124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524000"/>
                <a:ext cx="5815446" cy="511333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24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24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e>
                                    </m:rad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4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, 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24000"/>
                <a:ext cx="5815446" cy="5113338"/>
              </a:xfrm>
              <a:prstGeom prst="rect">
                <a:avLst/>
              </a:prstGeom>
              <a:blipFill>
                <a:blip r:embed="rId4"/>
                <a:stretch>
                  <a:fillRect l="-157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204355" y="969541"/>
            <a:ext cx="5167746" cy="592559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 TẬP</a:t>
              </a:r>
              <a:endParaRPr lang="en-US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BFD377B-0561-4330-AEEF-B5E753ACD7B2}"/>
              </a:ext>
            </a:extLst>
          </p:cNvPr>
          <p:cNvSpPr txBox="1"/>
          <p:nvPr/>
        </p:nvSpPr>
        <p:spPr>
          <a:xfrm>
            <a:off x="2297100" y="4382125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200" i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97F54-9DF0-4AA8-8932-3C13D2D4BDB4}"/>
              </a:ext>
            </a:extLst>
          </p:cNvPr>
          <p:cNvSpPr txBox="1"/>
          <p:nvPr/>
        </p:nvSpPr>
        <p:spPr>
          <a:xfrm>
            <a:off x="1371600" y="5105400"/>
            <a:ext cx="285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/>
              <p:nvPr/>
            </p:nvSpPr>
            <p:spPr>
              <a:xfrm>
                <a:off x="242561" y="5029200"/>
                <a:ext cx="5853440" cy="115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Vận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, 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. 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 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61" y="5029200"/>
                <a:ext cx="5853440" cy="1154803"/>
              </a:xfrm>
              <a:prstGeom prst="rect">
                <a:avLst/>
              </a:prstGeom>
              <a:blipFill>
                <a:blip r:embed="rId5"/>
                <a:stretch>
                  <a:fillRect l="-1667" t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2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5" y="1520559"/>
                <a:ext cx="5891646" cy="52310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4.22.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         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5" y="1520559"/>
                <a:ext cx="5891646" cy="5231080"/>
              </a:xfrm>
              <a:prstGeom prst="rect">
                <a:avLst/>
              </a:prstGeom>
              <a:blipFill>
                <a:blip r:embed="rId3"/>
                <a:stretch>
                  <a:fillRect l="-1550" t="-151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520559"/>
                <a:ext cx="5815446" cy="523108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4.23.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Oxy,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400"/>
                  </a:spcAft>
                  <a:buNone/>
                </a:pPr>
                <a:endParaRPr lang="en-US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400"/>
                  </a:spcAft>
                  <a:buNone/>
                </a:pPr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20559"/>
                <a:ext cx="5815446" cy="5231080"/>
              </a:xfrm>
              <a:prstGeom prst="rect">
                <a:avLst/>
              </a:prstGeom>
              <a:blipFill>
                <a:blip r:embed="rId4"/>
                <a:stretch>
                  <a:fillRect l="-1571" t="-8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204355" y="956981"/>
            <a:ext cx="5126195" cy="401534"/>
            <a:chOff x="0" y="56998"/>
            <a:chExt cx="11741767" cy="232991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534829" y="56998"/>
              <a:ext cx="11206938" cy="2329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 TẬP</a:t>
              </a:r>
              <a:endParaRPr lang="en-US" sz="27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 b="1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 b="1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 b="1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 b="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 b="1"/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BFD377B-0561-4330-AEEF-B5E753ACD7B2}"/>
              </a:ext>
            </a:extLst>
          </p:cNvPr>
          <p:cNvSpPr txBox="1"/>
          <p:nvPr/>
        </p:nvSpPr>
        <p:spPr>
          <a:xfrm>
            <a:off x="2502900" y="3162300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200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/>
              <p:nvPr/>
            </p:nvSpPr>
            <p:spPr>
              <a:xfrm>
                <a:off x="157069" y="3685130"/>
                <a:ext cx="5853440" cy="1698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5108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51BE15-3E5E-475F-BB92-213046795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69" y="3685130"/>
                <a:ext cx="5853440" cy="1698478"/>
              </a:xfrm>
              <a:prstGeom prst="rect">
                <a:avLst/>
              </a:prstGeom>
              <a:blipFill>
                <a:blip r:embed="rId5"/>
                <a:stretch>
                  <a:fillRect t="-2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242561" y="5010705"/>
                <a:ext cx="5732731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=|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=−|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|⋅|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61" y="5010705"/>
                <a:ext cx="5732731" cy="1338828"/>
              </a:xfrm>
              <a:prstGeom prst="rect">
                <a:avLst/>
              </a:prstGeom>
              <a:blipFill>
                <a:blip r:embed="rId6"/>
                <a:stretch>
                  <a:fillRect l="-1702" t="-3636" r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0069597-23CC-411A-9D74-AE90204EB379}"/>
              </a:ext>
            </a:extLst>
          </p:cNvPr>
          <p:cNvSpPr txBox="1"/>
          <p:nvPr/>
        </p:nvSpPr>
        <p:spPr>
          <a:xfrm>
            <a:off x="8115300" y="4246722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200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65DE6-7CC8-4598-8F2D-ADC12793F771}"/>
                  </a:ext>
                </a:extLst>
              </p:cNvPr>
              <p:cNvSpPr txBox="1"/>
              <p:nvPr/>
            </p:nvSpPr>
            <p:spPr>
              <a:xfrm>
                <a:off x="6224350" y="4745940"/>
                <a:ext cx="4994252" cy="1852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lphaLcParenR"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; −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, </m:t>
                    </m:r>
                  </m:oMath>
                </a14:m>
                <a:endParaRPr lang="en-US" sz="24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; −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4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𝑨𝑴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. 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𝑩𝑴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24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665DE6-7CC8-4598-8F2D-ADC12793F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350" y="4745940"/>
                <a:ext cx="4994252" cy="1852943"/>
              </a:xfrm>
              <a:prstGeom prst="rect">
                <a:avLst/>
              </a:prstGeom>
              <a:blipFill>
                <a:blip r:embed="rId7"/>
                <a:stretch>
                  <a:fillRect l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76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4355" y="1423648"/>
                <a:ext cx="5873520" cy="53279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4.23.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Oxy,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55" y="1423648"/>
                <a:ext cx="5873520" cy="5327991"/>
              </a:xfrm>
              <a:prstGeom prst="rect">
                <a:avLst/>
              </a:prstGeom>
              <a:blipFill>
                <a:blip r:embed="rId3"/>
                <a:stretch>
                  <a:fillRect l="-1554" t="-7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7875" y="1423648"/>
                <a:ext cx="5961726" cy="53279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6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4.24.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Oxy,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6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ABC.</a:t>
                </a:r>
              </a:p>
              <a:p>
                <a:pPr marL="0" indent="0">
                  <a:lnSpc>
                    <a:spcPct val="106000"/>
                  </a:lnSpc>
                  <a:spcAft>
                    <a:spcPts val="400"/>
                  </a:spcAft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trực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</a:t>
                </a:r>
                <a:r>
                  <a:rPr 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875" y="1423648"/>
                <a:ext cx="5961726" cy="5327991"/>
              </a:xfrm>
              <a:prstGeom prst="rect">
                <a:avLst/>
              </a:prstGeom>
              <a:blipFill>
                <a:blip r:embed="rId4"/>
                <a:stretch>
                  <a:fillRect l="-1429" t="-7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204355" y="969541"/>
            <a:ext cx="5167746" cy="777948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 TẬP</a:t>
              </a:r>
              <a:endParaRPr lang="en-US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533795" y="4381124"/>
                <a:ext cx="5732731" cy="2263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. 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Vậy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95" y="4381124"/>
                <a:ext cx="5732731" cy="2263377"/>
              </a:xfrm>
              <a:prstGeom prst="rect">
                <a:avLst/>
              </a:prstGeom>
              <a:blipFill>
                <a:blip r:embed="rId5"/>
                <a:stretch>
                  <a:fillRect l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2297100" y="3899077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200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D182A2-6E3B-4599-B957-8B89D405DDE5}"/>
              </a:ext>
            </a:extLst>
          </p:cNvPr>
          <p:cNvSpPr txBox="1"/>
          <p:nvPr/>
        </p:nvSpPr>
        <p:spPr>
          <a:xfrm>
            <a:off x="8255676" y="4155179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22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endParaRPr lang="en-US" sz="2200" i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6077875" y="4516816"/>
                <a:ext cx="5486005" cy="1826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e>
                      </m:rad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𝑩𝑪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9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875" y="4516816"/>
                <a:ext cx="5486005" cy="18266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6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52400" y="1423648"/>
            <a:ext cx="5967846" cy="532799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4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6224155" y="1423648"/>
            <a:ext cx="5815446" cy="532799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6000"/>
              </a:lnSpc>
              <a:spcAft>
                <a:spcPts val="400"/>
              </a:spcAft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204355" y="969541"/>
            <a:ext cx="5167746" cy="777948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 TẬP</a:t>
              </a:r>
              <a:endParaRPr lang="en-US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2465301" y="1616050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200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6369320" y="1905000"/>
                <a:ext cx="5618326" cy="4995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ử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ó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𝑨𝑯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; −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 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𝑩𝑯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, 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ì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400" b="1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&amp;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𝑪𝑨</m:t>
                                  </m:r>
                                </m:e>
                              </m:acc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&amp;−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e>
                              </m:d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𝑯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𝟏𝟑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; 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320" y="1905000"/>
                <a:ext cx="5618326" cy="49955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4BE8DD-AF37-41AE-97C5-38794BB892E8}"/>
                  </a:ext>
                </a:extLst>
              </p:cNvPr>
              <p:cNvSpPr txBox="1"/>
              <p:nvPr/>
            </p:nvSpPr>
            <p:spPr>
              <a:xfrm>
                <a:off x="302915" y="2421664"/>
                <a:ext cx="5967846" cy="3362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𝟒𝟓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≈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44BE8DD-AF37-41AE-97C5-38794BB89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15" y="2421664"/>
                <a:ext cx="5967846" cy="33627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49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423648"/>
                <a:ext cx="5967846" cy="53279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4.25.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ABC,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23648"/>
                <a:ext cx="5967846" cy="5327991"/>
              </a:xfrm>
              <a:prstGeom prst="rect">
                <a:avLst/>
              </a:prstGeom>
              <a:blipFill>
                <a:blip r:embed="rId3"/>
                <a:stretch>
                  <a:fillRect l="-1427" t="-14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4155" y="1423648"/>
                <a:ext cx="5815446" cy="53279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4.26. Cho tam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ta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               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𝑮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155" y="1423648"/>
                <a:ext cx="5815446" cy="5327991"/>
              </a:xfrm>
              <a:prstGeom prst="rect">
                <a:avLst/>
              </a:prstGeom>
              <a:blipFill>
                <a:blip r:embed="rId4"/>
                <a:stretch>
                  <a:fillRect l="-1464" t="-1484" r="-305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AA129BE-5122-4FBA-8265-15841BB5D36F}"/>
              </a:ext>
            </a:extLst>
          </p:cNvPr>
          <p:cNvGrpSpPr/>
          <p:nvPr/>
        </p:nvGrpSpPr>
        <p:grpSpPr>
          <a:xfrm>
            <a:off x="204355" y="969541"/>
            <a:ext cx="5167746" cy="777948"/>
            <a:chOff x="0" y="64286"/>
            <a:chExt cx="11836941" cy="451406"/>
          </a:xfrm>
        </p:grpSpPr>
        <p:sp>
          <p:nvSpPr>
            <p:cNvPr id="23" name="TextBox 321">
              <a:extLst>
                <a:ext uri="{FF2B5EF4-FFF2-40B4-BE49-F238E27FC236}">
                  <a16:creationId xmlns:a16="http://schemas.microsoft.com/office/drawing/2014/main" id="{84561076-F37A-4328-B5ED-04D526299FBA}"/>
                </a:ext>
              </a:extLst>
            </p:cNvPr>
            <p:cNvSpPr txBox="1"/>
            <p:nvPr/>
          </p:nvSpPr>
          <p:spPr>
            <a:xfrm>
              <a:off x="630003" y="64286"/>
              <a:ext cx="1120693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400"/>
                </a:spcAft>
              </a:pPr>
              <a:r>
                <a:rPr lang="en-US" sz="27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 TẬP</a:t>
              </a:r>
              <a:endParaRPr lang="en-US" sz="27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D722B4-D1AA-418A-B3F5-46195608D5E6}"/>
                </a:ext>
              </a:extLst>
            </p:cNvPr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0F00313-32CA-4486-97D8-294D232CF560}"/>
                  </a:ext>
                </a:extLst>
              </p:cNvPr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8" name="Arrow: Pentagon 27">
                  <a:extLst>
                    <a:ext uri="{FF2B5EF4-FFF2-40B4-BE49-F238E27FC236}">
                      <a16:creationId xmlns:a16="http://schemas.microsoft.com/office/drawing/2014/main" id="{6BF32CCB-4B18-41B6-9E2B-D7AEFC4B1F56}"/>
                    </a:ext>
                  </a:extLst>
                </p:cNvPr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rgbClr val="5B9BD5">
                    <a:lumMod val="40000"/>
                    <a:lumOff val="6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29" name="Arrow: Chevron 28">
                  <a:extLst>
                    <a:ext uri="{FF2B5EF4-FFF2-40B4-BE49-F238E27FC236}">
                      <a16:creationId xmlns:a16="http://schemas.microsoft.com/office/drawing/2014/main" id="{995F4057-B922-4668-ADCC-D06528D6FE8D}"/>
                    </a:ext>
                  </a:extLst>
                </p:cNvPr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FFC000">
                    <a:lumMod val="40000"/>
                    <a:lumOff val="60000"/>
                  </a:srgbClr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  <p:sp>
              <p:nvSpPr>
                <p:cNvPr id="30" name="Arrow: Chevron 29">
                  <a:extLst>
                    <a:ext uri="{FF2B5EF4-FFF2-40B4-BE49-F238E27FC236}">
                      <a16:creationId xmlns:a16="http://schemas.microsoft.com/office/drawing/2014/main" id="{375D7090-717D-46C4-BE1B-76857B206083}"/>
                    </a:ext>
                  </a:extLst>
                </p:cNvPr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endParaRPr lang="en-US" sz="900"/>
                </a:p>
              </p:txBody>
            </p:sp>
          </p:grpSp>
          <p:sp>
            <p:nvSpPr>
              <p:cNvPr id="26" name="Flowchart: Terminator 25">
                <a:extLst>
                  <a:ext uri="{FF2B5EF4-FFF2-40B4-BE49-F238E27FC236}">
                    <a16:creationId xmlns:a16="http://schemas.microsoft.com/office/drawing/2014/main" id="{17076260-E40D-4538-B5FB-CCB9023D5645}"/>
                  </a:ext>
                </a:extLst>
              </p:cNvPr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3D7E5B9-C576-4A31-994D-1E712DEA87F8}"/>
                  </a:ext>
                </a:extLst>
              </p:cNvPr>
              <p:cNvSpPr/>
              <p:nvPr/>
            </p:nvSpPr>
            <p:spPr>
              <a:xfrm>
                <a:off x="211659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 sz="9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/>
              <p:nvPr/>
            </p:nvSpPr>
            <p:spPr>
              <a:xfrm>
                <a:off x="437849" y="3180449"/>
                <a:ext cx="5732731" cy="359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func>
                  </m:oMath>
                </a14:m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𝑨𝑪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𝑨𝑩</m:t>
                                      </m:r>
                                    </m:e>
                                  </m:acc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𝑨𝑪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pos m:val="top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ba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ba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bar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866CA-F3C7-45B9-97C4-B8A9C9485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49" y="3180449"/>
                <a:ext cx="5732731" cy="3592458"/>
              </a:xfrm>
              <a:prstGeom prst="rect">
                <a:avLst/>
              </a:prstGeom>
              <a:blipFill>
                <a:blip r:embed="rId5"/>
                <a:stretch>
                  <a:fillRect l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89D45BE-EF27-4E60-AEB4-AB17CF67CBC5}"/>
              </a:ext>
            </a:extLst>
          </p:cNvPr>
          <p:cNvSpPr txBox="1"/>
          <p:nvPr/>
        </p:nvSpPr>
        <p:spPr>
          <a:xfrm>
            <a:off x="2400118" y="2889639"/>
            <a:ext cx="1257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200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D182A2-6E3B-4599-B957-8B89D405DDE5}"/>
              </a:ext>
            </a:extLst>
          </p:cNvPr>
          <p:cNvSpPr txBox="1"/>
          <p:nvPr/>
        </p:nvSpPr>
        <p:spPr>
          <a:xfrm>
            <a:off x="8171131" y="2715018"/>
            <a:ext cx="1257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endParaRPr lang="en-US" sz="2200" i="1" dirty="0">
              <a:solidFill>
                <a:srgbClr val="0000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/>
              <p:nvPr/>
            </p:nvSpPr>
            <p:spPr>
              <a:xfrm>
                <a:off x="6172200" y="3429000"/>
                <a:ext cx="6362700" cy="2267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𝑴𝑨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𝑴𝑩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𝑴𝑪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22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𝑮𝑨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2200" b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𝑮𝑩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𝑴𝑮</m:t>
                                  </m:r>
                                </m:e>
                              </m:acc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𝑮𝑪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>
                          <a:latin typeface="Cambria Math" panose="02040503050406030204" pitchFamily="18" charset="0"/>
                        </a:rPr>
                        <m:t>     =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𝐌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𝑴𝑮</m:t>
                          </m:r>
                        </m:e>
                      </m:acc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</m:d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𝑮𝑨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𝑮𝑩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𝑮𝑪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2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𝟑𝐌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𝐆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2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US" sz="9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C95274-470E-48A1-9499-52F3C3F89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429000"/>
                <a:ext cx="6362700" cy="2267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19100" y="965225"/>
            <a:ext cx="11582400" cy="406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GÓC GIỮA HAI VECTƠ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5C06D40-9CC1-4802-BA11-CF631AA77BCD}"/>
              </a:ext>
            </a:extLst>
          </p:cNvPr>
          <p:cNvSpPr/>
          <p:nvPr/>
        </p:nvSpPr>
        <p:spPr>
          <a:xfrm>
            <a:off x="7353300" y="1828800"/>
            <a:ext cx="3352800" cy="1600200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D8AF3E-9EC5-4B70-8943-ACE15900A589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9029700" y="1828800"/>
            <a:ext cx="419100" cy="160020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2347DA-03B7-4CD1-9222-BB1CA925DA42}"/>
              </a:ext>
            </a:extLst>
          </p:cNvPr>
          <p:cNvCxnSpPr>
            <a:cxnSpLocks/>
            <a:stCxn id="3" idx="2"/>
            <a:endCxn id="3" idx="0"/>
          </p:cNvCxnSpPr>
          <p:nvPr/>
        </p:nvCxnSpPr>
        <p:spPr>
          <a:xfrm flipV="1">
            <a:off x="7353300" y="1828800"/>
            <a:ext cx="1676400" cy="16002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88BB8DD-B248-492F-BEBC-14E9331BFF7D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7353300" y="3429000"/>
            <a:ext cx="20955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EA51EC46-9D5D-4F00-B7D0-A59926F27050}"/>
              </a:ext>
            </a:extLst>
          </p:cNvPr>
          <p:cNvSpPr/>
          <p:nvPr/>
        </p:nvSpPr>
        <p:spPr>
          <a:xfrm rot="15351051">
            <a:off x="9207710" y="3114126"/>
            <a:ext cx="436947" cy="486584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0350E249-CC12-411E-B78F-D932A1CB7A8E}"/>
              </a:ext>
            </a:extLst>
          </p:cNvPr>
          <p:cNvSpPr/>
          <p:nvPr/>
        </p:nvSpPr>
        <p:spPr>
          <a:xfrm rot="6145243">
            <a:off x="9020443" y="1912440"/>
            <a:ext cx="309496" cy="366121"/>
          </a:xfrm>
          <a:prstGeom prst="arc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0CCD6B-ED17-4322-8671-550A6AD1D87A}"/>
                  </a:ext>
                </a:extLst>
              </p:cNvPr>
              <p:cNvSpPr/>
              <p:nvPr/>
            </p:nvSpPr>
            <p:spPr>
              <a:xfrm>
                <a:off x="6970204" y="3352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0CCD6B-ED17-4322-8671-550A6AD1D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204" y="3352800"/>
                <a:ext cx="457200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504155-849B-4D60-95C1-9702C848B389}"/>
                  </a:ext>
                </a:extLst>
              </p:cNvPr>
              <p:cNvSpPr/>
              <p:nvPr/>
            </p:nvSpPr>
            <p:spPr>
              <a:xfrm>
                <a:off x="8695149" y="1447801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B504155-849B-4D60-95C1-9702C848B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149" y="1447801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38BD12-49AC-4CF3-AEBD-34210F5944F8}"/>
                  </a:ext>
                </a:extLst>
              </p:cNvPr>
              <p:cNvSpPr/>
              <p:nvPr/>
            </p:nvSpPr>
            <p:spPr>
              <a:xfrm>
                <a:off x="10736008" y="327263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C38BD12-49AC-4CF3-AEBD-34210F5944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6008" y="3272630"/>
                <a:ext cx="4572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30171C-5D37-4D85-BF72-FEF8268FFF14}"/>
                  </a:ext>
                </a:extLst>
              </p:cNvPr>
              <p:cNvSpPr/>
              <p:nvPr/>
            </p:nvSpPr>
            <p:spPr>
              <a:xfrm>
                <a:off x="8806311" y="2971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</m:e>
                        <m:sup>
                          <m:r>
                            <a:rPr lang="en-US" sz="9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30171C-5D37-4D85-BF72-FEF8268FFF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311" y="29718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133871-131C-428B-AEC6-219E843EF5C5}"/>
                  </a:ext>
                </a:extLst>
              </p:cNvPr>
              <p:cNvSpPr/>
              <p:nvPr/>
            </p:nvSpPr>
            <p:spPr>
              <a:xfrm>
                <a:off x="9182100" y="2247900"/>
                <a:ext cx="419100" cy="2667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16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3133871-131C-428B-AEC6-219E843EF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100" y="2247900"/>
                <a:ext cx="419100" cy="266700"/>
              </a:xfrm>
              <a:prstGeom prst="rect">
                <a:avLst/>
              </a:prstGeom>
              <a:blipFill>
                <a:blip r:embed="rId7"/>
                <a:stretch>
                  <a:fillRect l="-13043" b="-2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>
            <a:extLst>
              <a:ext uri="{FF2B5EF4-FFF2-40B4-BE49-F238E27FC236}">
                <a16:creationId xmlns:a16="http://schemas.microsoft.com/office/drawing/2014/main" id="{82C2A509-3D3D-4E5D-8266-DE011F542B57}"/>
              </a:ext>
            </a:extLst>
          </p:cNvPr>
          <p:cNvSpPr/>
          <p:nvPr/>
        </p:nvSpPr>
        <p:spPr>
          <a:xfrm rot="1543240">
            <a:off x="7324503" y="3124200"/>
            <a:ext cx="457200" cy="45720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68CAA6E-7F56-4B04-91BB-689E022CD93D}"/>
              </a:ext>
            </a:extLst>
          </p:cNvPr>
          <p:cNvCxnSpPr>
            <a:cxnSpLocks/>
          </p:cNvCxnSpPr>
          <p:nvPr/>
        </p:nvCxnSpPr>
        <p:spPr>
          <a:xfrm flipV="1">
            <a:off x="7698262" y="3200400"/>
            <a:ext cx="150339" cy="834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1E44B27-EB18-4599-BA20-7FBA6AE9E54C}"/>
              </a:ext>
            </a:extLst>
          </p:cNvPr>
          <p:cNvSpPr/>
          <p:nvPr/>
        </p:nvSpPr>
        <p:spPr>
          <a:xfrm>
            <a:off x="8343805" y="3743036"/>
            <a:ext cx="138221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Hình 4.39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46B509-8847-423C-BDF6-ACB092B07F2C}"/>
                  </a:ext>
                </a:extLst>
              </p:cNvPr>
              <p:cNvSpPr/>
              <p:nvPr/>
            </p:nvSpPr>
            <p:spPr>
              <a:xfrm>
                <a:off x="9434961" y="339428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346B509-8847-423C-BDF6-ACB092B07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961" y="3394286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ECDBC09-E8CF-451E-9C03-E4CEDF682746}"/>
              </a:ext>
            </a:extLst>
          </p:cNvPr>
          <p:cNvCxnSpPr>
            <a:cxnSpLocks/>
          </p:cNvCxnSpPr>
          <p:nvPr/>
        </p:nvCxnSpPr>
        <p:spPr>
          <a:xfrm flipH="1" flipV="1">
            <a:off x="7595740" y="5216883"/>
            <a:ext cx="1040823" cy="8001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D9AD082-0297-4C28-8F08-7185677D018D}"/>
              </a:ext>
            </a:extLst>
          </p:cNvPr>
          <p:cNvCxnSpPr>
            <a:cxnSpLocks/>
          </p:cNvCxnSpPr>
          <p:nvPr/>
        </p:nvCxnSpPr>
        <p:spPr>
          <a:xfrm>
            <a:off x="8622723" y="6019800"/>
            <a:ext cx="18166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c 36">
            <a:extLst>
              <a:ext uri="{FF2B5EF4-FFF2-40B4-BE49-F238E27FC236}">
                <a16:creationId xmlns:a16="http://schemas.microsoft.com/office/drawing/2014/main" id="{10201817-7D35-428F-AA3A-F08456DFE782}"/>
              </a:ext>
            </a:extLst>
          </p:cNvPr>
          <p:cNvSpPr/>
          <p:nvPr/>
        </p:nvSpPr>
        <p:spPr>
          <a:xfrm rot="20290766">
            <a:off x="8249660" y="5815514"/>
            <a:ext cx="641103" cy="641518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5DF84CF-466A-4C3A-944D-C1949FEE3ACC}"/>
              </a:ext>
            </a:extLst>
          </p:cNvPr>
          <p:cNvCxnSpPr>
            <a:cxnSpLocks/>
          </p:cNvCxnSpPr>
          <p:nvPr/>
        </p:nvCxnSpPr>
        <p:spPr>
          <a:xfrm flipH="1" flipV="1">
            <a:off x="7717482" y="4517788"/>
            <a:ext cx="1040823" cy="8001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14233BE-F077-474A-964B-DC246AF663FF}"/>
              </a:ext>
            </a:extLst>
          </p:cNvPr>
          <p:cNvCxnSpPr>
            <a:cxnSpLocks/>
          </p:cNvCxnSpPr>
          <p:nvPr/>
        </p:nvCxnSpPr>
        <p:spPr>
          <a:xfrm>
            <a:off x="9147930" y="5711726"/>
            <a:ext cx="181667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DE50489F-E22D-4EB7-981D-D01D818CEC8F}"/>
              </a:ext>
            </a:extLst>
          </p:cNvPr>
          <p:cNvSpPr/>
          <p:nvPr/>
        </p:nvSpPr>
        <p:spPr>
          <a:xfrm>
            <a:off x="8388817" y="6248400"/>
            <a:ext cx="138221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Hình 4.40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0FCCDF-C55D-407A-866E-E3BBBCCC0DDB}"/>
                  </a:ext>
                </a:extLst>
              </p:cNvPr>
              <p:cNvSpPr/>
              <p:nvPr/>
            </p:nvSpPr>
            <p:spPr>
              <a:xfrm>
                <a:off x="8255562" y="5952097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50FCCDF-C55D-407A-866E-E3BBBCCC0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562" y="5952097"/>
                <a:ext cx="457200" cy="4572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160A0D-E987-4A30-A114-070F44849EE7}"/>
                  </a:ext>
                </a:extLst>
              </p:cNvPr>
              <p:cNvSpPr/>
              <p:nvPr/>
            </p:nvSpPr>
            <p:spPr>
              <a:xfrm>
                <a:off x="7184082" y="5029559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3160A0D-E987-4A30-A114-070F44849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082" y="5029559"/>
                <a:ext cx="457200" cy="457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EB41A-C9B4-4019-A618-DF00280AAB78}"/>
                  </a:ext>
                </a:extLst>
              </p:cNvPr>
              <p:cNvSpPr/>
              <p:nvPr/>
            </p:nvSpPr>
            <p:spPr>
              <a:xfrm>
                <a:off x="10342459" y="5981401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41EB41A-C9B4-4019-A618-DF00280AAB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2459" y="5981401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EDA512-0F27-4121-A966-1B6EC0ECA6D4}"/>
                  </a:ext>
                </a:extLst>
              </p:cNvPr>
              <p:cNvSpPr/>
              <p:nvPr/>
            </p:nvSpPr>
            <p:spPr>
              <a:xfrm>
                <a:off x="9846387" y="5276162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9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6EDA512-0F27-4121-A966-1B6EC0ECA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387" y="5276162"/>
                <a:ext cx="457200" cy="4572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1D1F1D-CAD6-4B86-A91E-229968263B5F}"/>
                  </a:ext>
                </a:extLst>
              </p:cNvPr>
              <p:cNvSpPr/>
              <p:nvPr/>
            </p:nvSpPr>
            <p:spPr>
              <a:xfrm rot="2235963">
                <a:off x="8168949" y="4549449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9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9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1D1F1D-CAD6-4B86-A91E-229968263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35963">
                <a:off x="8168949" y="4549449"/>
                <a:ext cx="45720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9100" y="1828800"/>
                <a:ext cx="6112329" cy="406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HĐ1.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4.39 ,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BAC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 4.40). Khi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828800"/>
                <a:ext cx="6112329" cy="4065024"/>
              </a:xfrm>
              <a:prstGeom prst="rect">
                <a:avLst/>
              </a:prstGeom>
              <a:blipFill>
                <a:blip r:embed="rId13"/>
                <a:stretch>
                  <a:fillRect l="-1597" t="-1199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02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3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19" grpId="0" animBg="1"/>
      <p:bldP spid="30" grpId="0"/>
      <p:bldP spid="31" grpId="0"/>
      <p:bldP spid="37" grpId="0" animBg="1"/>
      <p:bldP spid="44" grpId="0"/>
      <p:bldP spid="45" grpId="0"/>
      <p:bldP spid="46" grpId="0"/>
      <p:bldP spid="47" grpId="0"/>
      <p:bldP spid="50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0671" y="3314700"/>
            <a:ext cx="11931187" cy="3352800"/>
            <a:chOff x="48567" y="4381499"/>
            <a:chExt cx="23018772" cy="67055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1455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242" y="2552700"/>
            <a:ext cx="11778089" cy="617268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a14:m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70670" y="1295402"/>
            <a:ext cx="11971940" cy="1200734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92552"/>
                <a:chOff x="2028795" y="4384805"/>
                <a:chExt cx="3503060" cy="892552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36322" y="786028"/>
            <a:ext cx="9828022" cy="461665"/>
            <a:chOff x="-288923" y="1892299"/>
            <a:chExt cx="19659598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5" y="1922269"/>
              <a:ext cx="369529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3" y="1892299"/>
              <a:ext cx="17283112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24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761868" y="3860272"/>
                <a:ext cx="10184919" cy="2414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868" y="3860272"/>
                <a:ext cx="10184919" cy="2414059"/>
              </a:xfrm>
              <a:prstGeom prst="rect">
                <a:avLst/>
              </a:prstGeom>
              <a:blipFill>
                <a:blip r:embed="rId8"/>
                <a:stretch>
                  <a:fillRect l="-898" t="-2020" r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700182" y="1741021"/>
                <a:ext cx="11102414" cy="539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14960" indent="-314960" algn="just">
                  <a:lnSpc>
                    <a:spcPct val="150000"/>
                  </a:lnSpc>
                  <a:tabLst>
                    <a:tab pos="314960" algn="l"/>
                  </a:tabLst>
                </a:pPr>
                <a:r>
                  <a:rPr lang="vi-VN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 mặt phẳng tọa độ, độ dài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vi-VN" sz="2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</a:t>
                </a:r>
                <a:endParaRPr lang="en-US" sz="22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82" y="1741021"/>
                <a:ext cx="11102414" cy="539378"/>
              </a:xfrm>
              <a:prstGeom prst="rect">
                <a:avLst/>
              </a:prstGeom>
              <a:blipFill>
                <a:blip r:embed="rId9"/>
                <a:stretch>
                  <a:fillRect l="-714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403751" y="842945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9324281" y="2593942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7286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984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0671" y="3352800"/>
            <a:ext cx="11931187" cy="3314700"/>
            <a:chOff x="48567" y="4381499"/>
            <a:chExt cx="23018772" cy="662939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606934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9255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242" y="2552700"/>
            <a:ext cx="11778089" cy="617268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𝟖𝟗</m:t>
                          </m:r>
                        </m:e>
                      </m:ra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𝟖𝟗</m:t>
                      </m:r>
                    </m:oMath>
                  </a14:m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</m:oMath>
                  </a14:m>
                  <a:r>
                    <a:rPr lang="en-US" sz="22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367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70670" y="1295402"/>
            <a:ext cx="11971940" cy="1200734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92552"/>
                <a:chOff x="2028795" y="4384805"/>
                <a:chExt cx="3503060" cy="892552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36322" y="786028"/>
            <a:ext cx="9828022" cy="461665"/>
            <a:chOff x="-288923" y="1892299"/>
            <a:chExt cx="19659598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5" y="1922269"/>
              <a:ext cx="369529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3" y="1892299"/>
              <a:ext cx="17283112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24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077274" y="3794842"/>
                <a:ext cx="10489719" cy="3096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274" y="3794842"/>
                <a:ext cx="10489719" cy="3096104"/>
              </a:xfrm>
              <a:prstGeom prst="rect">
                <a:avLst/>
              </a:prstGeom>
              <a:blipFill>
                <a:blip r:embed="rId8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695536" y="1808784"/>
                <a:ext cx="111024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36" y="1808784"/>
                <a:ext cx="11102414" cy="461665"/>
              </a:xfrm>
              <a:prstGeom prst="rect">
                <a:avLst/>
              </a:prstGeom>
              <a:blipFill>
                <a:blip r:embed="rId9"/>
                <a:stretch>
                  <a:fillRect l="-82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403751" y="842945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9324281" y="2593942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13063"/>
            <a:ext cx="12192000" cy="7294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3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0671" y="3285788"/>
            <a:ext cx="11931187" cy="3381712"/>
            <a:chOff x="48567" y="4381499"/>
            <a:chExt cx="23018772" cy="602917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46912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4"/>
                <a:ext cx="2872839" cy="79565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242" y="2552700"/>
            <a:ext cx="11778089" cy="617268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70670" y="1295402"/>
            <a:ext cx="11971940" cy="1200734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92552"/>
                <a:chOff x="2028795" y="4384805"/>
                <a:chExt cx="3503060" cy="892552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36322" y="786028"/>
            <a:ext cx="9828022" cy="461665"/>
            <a:chOff x="-288923" y="1892299"/>
            <a:chExt cx="19659598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5" y="1922269"/>
              <a:ext cx="369529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3" y="1892299"/>
              <a:ext cx="17283112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24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97970" y="3800600"/>
                <a:ext cx="11444640" cy="2573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ếu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ra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𝟏𝟑𝟓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0" y="3800600"/>
                <a:ext cx="11444640" cy="2573653"/>
              </a:xfrm>
              <a:prstGeom prst="rect">
                <a:avLst/>
              </a:prstGeom>
              <a:blipFill>
                <a:blip r:embed="rId8"/>
                <a:stretch>
                  <a:fillRect l="-799" b="-3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695536" y="1808784"/>
                <a:ext cx="11102414" cy="516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36" y="1808784"/>
                <a:ext cx="11102414" cy="516488"/>
              </a:xfrm>
              <a:prstGeom prst="rect">
                <a:avLst/>
              </a:prstGeom>
              <a:blipFill>
                <a:blip r:embed="rId9"/>
                <a:stretch>
                  <a:fillRect l="-824" b="-27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403751" y="842945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290191" y="2606010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6761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1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6362963" y="2111222"/>
            <a:ext cx="5638565" cy="850907"/>
            <a:chOff x="12439525" y="4524747"/>
            <a:chExt cx="11277130" cy="1701814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24747"/>
              <a:ext cx="11277130" cy="1687960"/>
              <a:chOff x="6248168" y="2017080"/>
              <a:chExt cx="5638565" cy="84398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98" y="2017080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4868069" y="5128167"/>
                  <a:ext cx="1705808" cy="8771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it-IT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68069" y="5128167"/>
                  <a:ext cx="1705808" cy="87716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393241" y="4619581"/>
                  <a:ext cx="3411594" cy="16069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𝐚</m:t>
                                </m:r>
                              </m:e>
                              <m:sup>
                                <m:r>
                                  <a:rPr lang="it-IT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ad>
                              <m:radPr>
                                <m:degHide m:val="on"/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it-IT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it-IT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93241" y="4619581"/>
                  <a:ext cx="3411594" cy="160698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176369" y="3334581"/>
            <a:ext cx="11924260" cy="3256720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74756" y="3160931"/>
            <a:ext cx="1800000" cy="468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1" y="4753497"/>
              <a:ext cx="2872841" cy="98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3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155230" y="1185996"/>
            <a:ext cx="6194370" cy="174202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958691"/>
            <a:ext cx="1828190" cy="469672"/>
            <a:chOff x="923003" y="3917552"/>
            <a:chExt cx="4003839" cy="1180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121594"/>
              <a:chOff x="2028795" y="4338300"/>
              <a:chExt cx="3564797" cy="112159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5" y="4338300"/>
                <a:ext cx="3061077" cy="1121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3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3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176369" y="1440215"/>
                <a:ext cx="5950424" cy="87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US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it-IT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it-IT" sz="2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it-IT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độ dài cạnh bằng </a:t>
                </a:r>
                <a14:m>
                  <m:oMath xmlns:m="http://schemas.openxmlformats.org/officeDocument/2006/math">
                    <m:r>
                      <a:rPr lang="it-IT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it-IT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it-IT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14:m>
                  <m:oMath xmlns:m="http://schemas.openxmlformats.org/officeDocument/2006/math">
                    <m:r>
                      <a:rPr lang="it-IT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it-IT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9" y="1440215"/>
                <a:ext cx="5950424" cy="878189"/>
              </a:xfrm>
              <a:prstGeom prst="rect">
                <a:avLst/>
              </a:prstGeom>
              <a:blipFill>
                <a:blip r:embed="rId6"/>
                <a:stretch>
                  <a:fillRect l="-1639" t="-6250" b="-14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3105522" y="38209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2990479" y="3465836"/>
                <a:ext cx="6392393" cy="2771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400" b="1" dirty="0"/>
                  <a:t>Ta </a:t>
                </a:r>
                <a:r>
                  <a:rPr lang="fr-FR" sz="2400" b="1" dirty="0" err="1"/>
                  <a:t>có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400" b="1" dirty="0"/>
                  <a:t>	        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fr-FR" sz="2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400" b="1" dirty="0"/>
                  <a:t>	        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/>
                  <a:t>.</a:t>
                </a:r>
                <a:endParaRPr lang="en-US" sz="2400" b="1" dirty="0"/>
              </a:p>
              <a:p>
                <a:pPr>
                  <a:lnSpc>
                    <a:spcPct val="150000"/>
                  </a:lnSpc>
                </a:pPr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479" y="3465836"/>
                <a:ext cx="6392393" cy="2771849"/>
              </a:xfrm>
              <a:prstGeom prst="rect">
                <a:avLst/>
              </a:prstGeom>
              <a:blipFill>
                <a:blip r:embed="rId7"/>
                <a:stretch>
                  <a:fillRect l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9522755" y="1231381"/>
            <a:ext cx="2468235" cy="7502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9206255" y="1319157"/>
            <a:ext cx="540000" cy="54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6675765" y="1231381"/>
            <a:ext cx="2468235" cy="7502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6317556" y="1309974"/>
            <a:ext cx="540000" cy="54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10156617" y="1423568"/>
                <a:ext cx="903132" cy="4708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it-IT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it-IT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6617" y="1423568"/>
                <a:ext cx="903132" cy="4708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7667181" y="1211948"/>
                <a:ext cx="432839" cy="778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e>
                            <m:sup>
                              <m:r>
                                <a:rPr lang="it-IT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it-IT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181" y="1211948"/>
                <a:ext cx="432839" cy="778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25887997-7610-4738-9606-75AF70B5A772}"/>
              </a:ext>
            </a:extLst>
          </p:cNvPr>
          <p:cNvSpPr/>
          <p:nvPr/>
        </p:nvSpPr>
        <p:spPr>
          <a:xfrm>
            <a:off x="6358215" y="2279083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1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6362963" y="2091920"/>
            <a:ext cx="5638537" cy="940605"/>
            <a:chOff x="12439525" y="4486144"/>
            <a:chExt cx="11277074" cy="1881209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3591" y="4486144"/>
                  <a:ext cx="3631578" cy="1706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4486144"/>
                  <a:ext cx="3631578" cy="1706107"/>
                </a:xfrm>
                <a:prstGeom prst="rect">
                  <a:avLst/>
                </a:prstGeom>
                <a:blipFill>
                  <a:blip r:embed="rId2"/>
                  <a:stretch>
                    <a:fillRect r="-9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440223" y="4661246"/>
                  <a:ext cx="3411594" cy="1706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223" y="4661246"/>
                  <a:ext cx="3411594" cy="17061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114300" y="3235513"/>
            <a:ext cx="11924260" cy="3445850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74756" y="3048000"/>
            <a:ext cx="1800000" cy="468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1" y="4753497"/>
              <a:ext cx="2872841" cy="98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3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155230" y="1185996"/>
            <a:ext cx="6194370" cy="174202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958691"/>
            <a:ext cx="1828190" cy="469672"/>
            <a:chOff x="923003" y="3917552"/>
            <a:chExt cx="4003839" cy="1180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121594"/>
              <a:chOff x="2028795" y="4338300"/>
              <a:chExt cx="3564797" cy="112159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5" y="4338300"/>
                <a:ext cx="3061077" cy="1121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3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3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176369" y="1440215"/>
                <a:ext cx="59504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fr-FR" sz="2400" b="1" dirty="0" err="1"/>
                  <a:t>Trong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mặt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phẳng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tọa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độ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fr-FR" sz="2400" b="1" dirty="0"/>
                  <a:t>, </a:t>
                </a:r>
                <a:r>
                  <a:rPr lang="pt-BR" sz="2400" b="1" dirty="0"/>
                  <a:t>cho tam giác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2400" b="1" dirty="0"/>
                  <a:t> có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pt-BR" sz="2400" b="1" dirty="0"/>
                  <a:t>,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2400" b="1" dirty="0"/>
                  <a:t>,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pt-BR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2400" b="1" dirty="0"/>
                  <a:t>. Xác định tọa độ  trực tâm </a:t>
                </a:r>
                <a14:m>
                  <m:oMath xmlns:m="http://schemas.openxmlformats.org/officeDocument/2006/math">
                    <m:r>
                      <a:rPr lang="pt-BR" sz="2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pt-BR" sz="2400" b="1" dirty="0"/>
                  <a:t> của tam giác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2400" b="1" dirty="0"/>
                  <a:t>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9" y="1440215"/>
                <a:ext cx="5950424" cy="1200329"/>
              </a:xfrm>
              <a:prstGeom prst="rect">
                <a:avLst/>
              </a:prstGeom>
              <a:blipFill>
                <a:blip r:embed="rId6"/>
                <a:stretch>
                  <a:fillRect l="-1639" t="-4061" r="-2664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3105522" y="370797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376107" y="3557260"/>
                <a:ext cx="8333324" cy="2104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200" b="1" dirty="0"/>
                  <a:t>Gọi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2200" b="1" dirty="0"/>
                  <a:t>. Ta </a:t>
                </a:r>
                <a:r>
                  <a:rPr lang="fr-FR" sz="2200" b="1" dirty="0" err="1"/>
                  <a:t>có</a:t>
                </a:r>
                <a:r>
                  <a:rPr lang="fr-FR" sz="22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fr-FR" sz="2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fr-FR" sz="2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fr-FR" sz="22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2200" b="1" i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fr-FR" sz="2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fr-FR" sz="22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22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fr-FR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2200" b="1" dirty="0"/>
                  <a:t>.</a:t>
                </a:r>
                <a:endParaRPr lang="en-US" sz="2200" b="1" dirty="0"/>
              </a:p>
              <a:p>
                <a:r>
                  <a:rPr lang="fr-FR" sz="2200" b="1" dirty="0" err="1"/>
                  <a:t>Vì</a:t>
                </a:r>
                <a:r>
                  <a:rPr lang="fr-FR" sz="2200" b="1" dirty="0"/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FR" sz="2200" b="1" dirty="0"/>
                  <a:t> là </a:t>
                </a:r>
                <a:r>
                  <a:rPr lang="fr-FR" sz="2200" b="1" dirty="0" err="1"/>
                  <a:t>trực</a:t>
                </a:r>
                <a:r>
                  <a:rPr lang="fr-FR" sz="2200" b="1" dirty="0"/>
                  <a:t> </a:t>
                </a:r>
                <a:r>
                  <a:rPr lang="fr-FR" sz="2200" b="1" dirty="0" err="1"/>
                  <a:t>tâm</a:t>
                </a:r>
                <a:r>
                  <a:rPr lang="fr-FR" sz="2200" b="1" dirty="0"/>
                  <a:t> </a:t>
                </a:r>
                <a:r>
                  <a:rPr lang="fr-FR" sz="2200" b="1" dirty="0" err="1"/>
                  <a:t>nên</a:t>
                </a:r>
                <a:r>
                  <a:rPr lang="fr-FR" sz="22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b="1" i="1">
                                      <a:latin typeface="Cambria Math" panose="02040503050406030204" pitchFamily="18" charset="0"/>
                                    </a:rPr>
                                    <m:t>𝑨𝑯</m:t>
                                  </m:r>
                                </m:e>
                              </m:acc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b="1" i="1">
                                      <a:latin typeface="Cambria Math" panose="020405030504060302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b="1" i="1">
                                      <a:latin typeface="Cambria Math" panose="02040503050406030204" pitchFamily="18" charset="0"/>
                                    </a:rPr>
                                    <m:t>𝑩𝑯</m:t>
                                  </m:r>
                                </m:e>
                              </m:acc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sz="2200" b="1" i="1">
                                      <a:latin typeface="Cambria Math" panose="02040503050406030204" pitchFamily="18" charset="0"/>
                                    </a:rPr>
                                    <m:t>𝑨𝑪</m:t>
                                  </m:r>
                                </m:e>
                              </m:acc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r>
                      <a:rPr lang="fr-FR" sz="2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𝟏𝟒</m:t>
                              </m:r>
                            </m:e>
                          </m:mr>
                          <m:mr>
                            <m:e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fr-FR" sz="2200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2200" b="1" dirty="0"/>
              </a:p>
              <a:p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7" y="3557260"/>
                <a:ext cx="8333324" cy="2104807"/>
              </a:xfrm>
              <a:prstGeom prst="rect">
                <a:avLst/>
              </a:prstGeom>
              <a:blipFill>
                <a:blip r:embed="rId7"/>
                <a:stretch>
                  <a:fillRect l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9522755" y="1231381"/>
            <a:ext cx="2468235" cy="7502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9206255" y="1319157"/>
            <a:ext cx="540000" cy="54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6675765" y="1231381"/>
            <a:ext cx="2468235" cy="7502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6317556" y="1309974"/>
            <a:ext cx="540000" cy="54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9808010" y="1210441"/>
                <a:ext cx="1945084" cy="853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010" y="1210441"/>
                <a:ext cx="1945084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7089519" y="1240684"/>
                <a:ext cx="1945084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519" y="1240684"/>
                <a:ext cx="1945084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E22C2E3-A9EA-4BAF-8011-DAB37FA27E48}"/>
              </a:ext>
            </a:extLst>
          </p:cNvPr>
          <p:cNvSpPr/>
          <p:nvPr/>
        </p:nvSpPr>
        <p:spPr>
          <a:xfrm flipH="1">
            <a:off x="6247704" y="1291561"/>
            <a:ext cx="731613" cy="62391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1013EA-6846-4FD6-9AC4-3A10DDEC4E5A}"/>
              </a:ext>
            </a:extLst>
          </p:cNvPr>
          <p:cNvCxnSpPr>
            <a:cxnSpLocks/>
          </p:cNvCxnSpPr>
          <p:nvPr/>
        </p:nvCxnSpPr>
        <p:spPr>
          <a:xfrm flipH="1">
            <a:off x="8918907" y="3316070"/>
            <a:ext cx="730778" cy="17961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B13037-EB93-4BDD-837A-3DC70F452DC4}"/>
              </a:ext>
            </a:extLst>
          </p:cNvPr>
          <p:cNvCxnSpPr>
            <a:cxnSpLocks/>
          </p:cNvCxnSpPr>
          <p:nvPr/>
        </p:nvCxnSpPr>
        <p:spPr>
          <a:xfrm>
            <a:off x="9649685" y="3316070"/>
            <a:ext cx="1752600" cy="18070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AEA12B-61F6-411D-883D-1AB2AD6EF189}"/>
              </a:ext>
            </a:extLst>
          </p:cNvPr>
          <p:cNvCxnSpPr>
            <a:cxnSpLocks/>
          </p:cNvCxnSpPr>
          <p:nvPr/>
        </p:nvCxnSpPr>
        <p:spPr>
          <a:xfrm>
            <a:off x="8925785" y="5102734"/>
            <a:ext cx="2457450" cy="191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299E31A-8B2E-4062-A1D4-098F2C7CFC1D}"/>
              </a:ext>
            </a:extLst>
          </p:cNvPr>
          <p:cNvSpPr/>
          <p:nvPr/>
        </p:nvSpPr>
        <p:spPr>
          <a:xfrm>
            <a:off x="9144547" y="3123728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2E870A-7C6D-49A6-8A35-96B5AC40FA9F}"/>
              </a:ext>
            </a:extLst>
          </p:cNvPr>
          <p:cNvSpPr/>
          <p:nvPr/>
        </p:nvSpPr>
        <p:spPr>
          <a:xfrm>
            <a:off x="8506685" y="4921759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B1555C0-7288-49AB-96D1-C062524E59B7}"/>
              </a:ext>
            </a:extLst>
          </p:cNvPr>
          <p:cNvSpPr/>
          <p:nvPr/>
        </p:nvSpPr>
        <p:spPr>
          <a:xfrm>
            <a:off x="11281248" y="495986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688B107-54B2-4079-A30B-8B43F9935C01}"/>
              </a:ext>
            </a:extLst>
          </p:cNvPr>
          <p:cNvCxnSpPr>
            <a:cxnSpLocks/>
          </p:cNvCxnSpPr>
          <p:nvPr/>
        </p:nvCxnSpPr>
        <p:spPr>
          <a:xfrm>
            <a:off x="9649685" y="3316070"/>
            <a:ext cx="0" cy="17961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17416C9-C97D-4D4F-A225-C4CE1CB4D4D1}"/>
              </a:ext>
            </a:extLst>
          </p:cNvPr>
          <p:cNvSpPr/>
          <p:nvPr/>
        </p:nvSpPr>
        <p:spPr>
          <a:xfrm>
            <a:off x="9592594" y="4157015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528FB54-7CA8-4DAC-AC8C-69CC58F7817C}"/>
              </a:ext>
            </a:extLst>
          </p:cNvPr>
          <p:cNvSpPr/>
          <p:nvPr/>
        </p:nvSpPr>
        <p:spPr>
          <a:xfrm>
            <a:off x="9649685" y="4959859"/>
            <a:ext cx="114300" cy="13330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822F49-5E43-4CF0-A352-F3DD772137D1}"/>
              </a:ext>
            </a:extLst>
          </p:cNvPr>
          <p:cNvCxnSpPr>
            <a:cxnSpLocks/>
          </p:cNvCxnSpPr>
          <p:nvPr/>
        </p:nvCxnSpPr>
        <p:spPr>
          <a:xfrm flipV="1">
            <a:off x="8925785" y="3811370"/>
            <a:ext cx="1170716" cy="128178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6CC3D8CE-9CAA-4E13-9228-15390FD2061C}"/>
              </a:ext>
            </a:extLst>
          </p:cNvPr>
          <p:cNvSpPr/>
          <p:nvPr/>
        </p:nvSpPr>
        <p:spPr>
          <a:xfrm rot="2586275">
            <a:off x="10055822" y="3831101"/>
            <a:ext cx="108658" cy="13592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0A80D1-7342-4702-88DF-472EA3A91C10}"/>
                  </a:ext>
                </a:extLst>
              </p:cNvPr>
              <p:cNvSpPr txBox="1"/>
              <p:nvPr/>
            </p:nvSpPr>
            <p:spPr>
              <a:xfrm>
                <a:off x="4170871" y="5121834"/>
                <a:ext cx="2312670" cy="1618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fr-FR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fr-FR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𝟐𝟓</m:t>
                                    </m:r>
                                  </m:num>
                                  <m:den>
                                    <m:r>
                                      <a:rPr lang="fr-FR" sz="2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fr-FR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fr-FR" sz="22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2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𝟓𝟖</m:t>
                                    </m:r>
                                  </m:num>
                                  <m:den>
                                    <m:r>
                                      <a:rPr lang="fr-FR" sz="22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9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F0A80D1-7342-4702-88DF-472EA3A91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871" y="5121834"/>
                <a:ext cx="2312670" cy="16185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D796A0-A8C8-4C12-859D-A5F0FDC566E5}"/>
                  </a:ext>
                </a:extLst>
              </p:cNvPr>
              <p:cNvSpPr txBox="1"/>
              <p:nvPr/>
            </p:nvSpPr>
            <p:spPr>
              <a:xfrm>
                <a:off x="6635096" y="5530544"/>
                <a:ext cx="3552215" cy="599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088639">
                  <a:defRPr/>
                </a:pPr>
                <a:r>
                  <a:rPr lang="fr-FR" sz="2200" b="1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r>
                  <a:rPr lang="fr-FR" sz="2200" b="1" dirty="0" err="1">
                    <a:solidFill>
                      <a:prstClr val="black"/>
                    </a:solidFill>
                    <a:latin typeface="Calibri"/>
                  </a:rPr>
                  <a:t>Vậy</a:t>
                </a:r>
                <a:r>
                  <a:rPr lang="fr-FR" sz="22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fr-FR" sz="2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fr-FR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fr-FR" sz="2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𝟓𝟖</m:t>
                            </m:r>
                          </m:num>
                          <m:den>
                            <m:r>
                              <a:rPr lang="fr-FR" sz="22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2200" b="1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. </a:t>
                </a:r>
                <a:endParaRPr lang="en-US" sz="22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D796A0-A8C8-4C12-859D-A5F0FDC56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096" y="5530544"/>
                <a:ext cx="3552215" cy="599010"/>
              </a:xfrm>
              <a:prstGeom prst="rect">
                <a:avLst/>
              </a:prstGeom>
              <a:blipFill>
                <a:blip r:embed="rId11"/>
                <a:stretch>
                  <a:fillRect l="-2230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4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7" grpId="0" animBg="1"/>
      <p:bldP spid="39" grpId="0"/>
      <p:bldP spid="40" grpId="0"/>
      <p:bldP spid="41" grpId="0"/>
      <p:bldP spid="43" grpId="0"/>
      <p:bldP spid="44" grpId="0" animBg="1"/>
      <p:bldP spid="47" grpId="0" animBg="1"/>
      <p:bldP spid="46" grpId="0"/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0671" y="3285788"/>
            <a:ext cx="11931187" cy="3206193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4"/>
                <a:ext cx="2872839" cy="79565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242" y="2552700"/>
            <a:ext cx="11778089" cy="617268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2200" b="1">
                          <a:latin typeface="Cambria Math" panose="02040503050406030204" pitchFamily="18" charset="0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200" b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200" b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rad>
                    </m:oMath>
                  </a14:m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4265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fr-FR" sz="22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2200" b="1">
                              <a:latin typeface="Cambria Math" panose="02040503050406030204" pitchFamily="18" charset="0"/>
                            </a:rPr>
                            <m:t>𝟏𝟓</m:t>
                          </m:r>
                        </m:e>
                      </m:ra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70670" y="1295402"/>
            <a:ext cx="11971940" cy="1200734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92552"/>
                <a:chOff x="2028795" y="4384805"/>
                <a:chExt cx="3503060" cy="892552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36322" y="786028"/>
            <a:ext cx="9828022" cy="461665"/>
            <a:chOff x="-288923" y="1892299"/>
            <a:chExt cx="19659598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5" y="1922269"/>
              <a:ext cx="369529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3" y="1892299"/>
              <a:ext cx="17283112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185461" y="4094893"/>
                <a:ext cx="9749240" cy="18640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400" b="1" dirty="0"/>
                  <a:t>Ta </a:t>
                </a:r>
                <a:r>
                  <a:rPr lang="fr-FR" sz="2400" b="1" dirty="0" err="1"/>
                  <a:t>có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𝑪𝑩</m:t>
                                </m:r>
                              </m:e>
                            </m:acc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𝑨𝑪</m:t>
                                    </m:r>
                                  </m:e>
                                </m:acc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fr-FR" sz="2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400" b="1" i="1">
                                            <a:latin typeface="Cambria Math" panose="02040503050406030204" pitchFamily="18" charset="0"/>
                                          </a:rPr>
                                          <m:t>𝑨𝑩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fr-FR" sz="2400" b="1" i="1">
                                            <a:latin typeface="Cambria Math" panose="02040503050406030204" pitchFamily="18" charset="0"/>
                                          </a:rPr>
                                          <m:t>𝑨𝑪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fr-FR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sz="2400" b="1" i="1" dirty="0"/>
              </a:p>
              <a:p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fr-FR" sz="2400" b="1" dirty="0"/>
                  <a:t>.</a:t>
                </a:r>
                <a:endPara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461" y="4094893"/>
                <a:ext cx="9749240" cy="1864036"/>
              </a:xfrm>
              <a:prstGeom prst="rect">
                <a:avLst/>
              </a:prstGeom>
              <a:blipFill>
                <a:blip r:embed="rId8"/>
                <a:stretch>
                  <a:fillRect b="-6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695536" y="1808784"/>
                <a:ext cx="11102414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400" b="1" dirty="0"/>
                  <a:t>Cho </a:t>
                </a:r>
                <a:r>
                  <a:rPr lang="fr-FR" sz="2400" b="1" dirty="0" err="1"/>
                  <a:t>tam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giác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b="1" dirty="0" err="1"/>
                  <a:t>vuông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tại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b="1" dirty="0" err="1"/>
                  <a:t>và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𝟗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;</m:t>
                        </m:r>
                      </m:e>
                      <m:sub/>
                    </m:sSub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fr-FR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fr-FR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fr-FR" sz="2400" b="1" dirty="0"/>
                  <a:t>. </a:t>
                </a:r>
                <a:r>
                  <a:rPr lang="fr-FR" sz="2400" b="1" dirty="0" err="1"/>
                  <a:t>Độ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dài</a:t>
                </a:r>
                <a:r>
                  <a:rPr lang="fr-FR" sz="2400" b="1" dirty="0"/>
                  <a:t> </a:t>
                </a:r>
                <a:r>
                  <a:rPr lang="fr-FR" sz="2400" b="1" dirty="0" err="1"/>
                  <a:t>cạnh</a:t>
                </a:r>
                <a:r>
                  <a:rPr lang="fr-FR" sz="2400" b="1" dirty="0"/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fr-FR" sz="2400" b="1" dirty="0"/>
                  <a:t> </a:t>
                </a:r>
                <a:r>
                  <a:rPr lang="fr-FR" sz="2400" b="1" dirty="0" err="1"/>
                  <a:t>bằng</a:t>
                </a:r>
                <a:r>
                  <a:rPr lang="vi-VN" sz="2400" b="1" dirty="0"/>
                  <a:t>?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36" y="1808784"/>
                <a:ext cx="11102414" cy="508857"/>
              </a:xfrm>
              <a:prstGeom prst="rect">
                <a:avLst/>
              </a:prstGeom>
              <a:blipFill>
                <a:blip r:embed="rId9"/>
                <a:stretch>
                  <a:fillRect l="-824" t="-1205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403751" y="842945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6343659" y="2620962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6761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5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70671" y="3194347"/>
            <a:ext cx="11931187" cy="3441584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4"/>
                <a:ext cx="2872839" cy="79565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242" y="2552700"/>
            <a:ext cx="11778089" cy="617268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sz="22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22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sz="22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sz="2200" b="1">
                          <a:latin typeface="Cambria Math" panose="02040503050406030204" pitchFamily="18" charset="0"/>
                        </a:rPr>
                        <m:t>°</m:t>
                      </m:r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70670" y="1295402"/>
            <a:ext cx="11971940" cy="1200734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92552"/>
                <a:chOff x="2028795" y="4384805"/>
                <a:chExt cx="3503060" cy="892552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7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36322" y="786028"/>
            <a:ext cx="9828022" cy="461665"/>
            <a:chOff x="-288923" y="1892299"/>
            <a:chExt cx="19659598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5" y="1922269"/>
              <a:ext cx="369529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3" y="1892299"/>
              <a:ext cx="17283112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24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BÀI TẬP TRẮC NGHIỆM CỦNG CỐ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245214" y="3874838"/>
                <a:ext cx="11985282" cy="2671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•</m:t>
                    </m:r>
                    <m:d>
                      <m:dPr>
                        <m:begChr m:val="|"/>
                        <m:endChr m:val="|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•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     •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vi-VN" sz="22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•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𝟒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⇒|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2200" b="1" i="1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2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acc>
                              <m:accPr>
                                <m:chr m:val="⃗"/>
                                <m:ctrlP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|.|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14" y="3874838"/>
                <a:ext cx="11985282" cy="2671757"/>
              </a:xfrm>
              <a:prstGeom prst="rect">
                <a:avLst/>
              </a:prstGeom>
              <a:blipFill>
                <a:blip r:embed="rId8"/>
                <a:stretch>
                  <a:fillRect l="-661" b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978732" y="1546489"/>
                <a:ext cx="10832269" cy="940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400" b="1" dirty="0"/>
                  <a:t>              </a:t>
                </a:r>
                <a:r>
                  <a:rPr lang="fr-FR" sz="2400" b="1" dirty="0" smtClean="0"/>
                  <a:t>  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2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,|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|=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32" y="1546489"/>
                <a:ext cx="10832269" cy="940642"/>
              </a:xfrm>
              <a:prstGeom prst="rect">
                <a:avLst/>
              </a:prstGeom>
              <a:blipFill>
                <a:blip r:embed="rId9"/>
                <a:stretch>
                  <a:fillRect l="-9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403751" y="842945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3315778" y="2600467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6761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65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6362963" y="2119303"/>
            <a:ext cx="5638537" cy="835900"/>
            <a:chOff x="12439525" y="4540909"/>
            <a:chExt cx="11277074" cy="1671800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356351" y="5053593"/>
                  <a:ext cx="3631578" cy="8771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6351" y="5053593"/>
                  <a:ext cx="3631578" cy="87716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161585" y="4855367"/>
                  <a:ext cx="3411594" cy="8771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en-US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1585" y="4855367"/>
                  <a:ext cx="3411594" cy="8771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176369" y="3334581"/>
            <a:ext cx="11924260" cy="3256720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74756" y="3160931"/>
            <a:ext cx="1800000" cy="468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1" y="4753497"/>
              <a:ext cx="2872841" cy="98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3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155230" y="1185996"/>
            <a:ext cx="6194370" cy="1742022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958691"/>
            <a:ext cx="1828190" cy="469672"/>
            <a:chOff x="923003" y="3917552"/>
            <a:chExt cx="4003839" cy="1180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121594"/>
              <a:chOff x="2028795" y="4338300"/>
              <a:chExt cx="3564797" cy="112159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5" y="4338300"/>
                <a:ext cx="3061077" cy="1121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3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3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176369" y="1440215"/>
                <a:ext cx="5950424" cy="1619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𝑪𝑫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9" y="1440215"/>
                <a:ext cx="5950424" cy="1619354"/>
              </a:xfrm>
              <a:prstGeom prst="rect">
                <a:avLst/>
              </a:prstGeom>
              <a:blipFill>
                <a:blip r:embed="rId6"/>
                <a:stretch>
                  <a:fillRect l="-1332" t="-225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3105522" y="38209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376107" y="3670191"/>
                <a:ext cx="8333324" cy="3057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𝑫𝑯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𝑪𝑫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𝑨𝑫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𝑨𝑩𝑯𝑫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𝑨𝑯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𝑯𝑪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𝑨𝑫</m:t>
                              </m:r>
                            </m:e>
                          </m:acc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𝑯𝑪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fun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07" y="3670191"/>
                <a:ext cx="8333324" cy="3057568"/>
              </a:xfrm>
              <a:prstGeom prst="rect">
                <a:avLst/>
              </a:prstGeom>
              <a:blipFill>
                <a:blip r:embed="rId7"/>
                <a:stretch>
                  <a:fillRect l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9522755" y="1231381"/>
            <a:ext cx="2468235" cy="7502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9206255" y="1319157"/>
            <a:ext cx="540000" cy="54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6675765" y="1231381"/>
            <a:ext cx="2468235" cy="7502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6317556" y="1309974"/>
            <a:ext cx="540000" cy="54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10259577" y="1422805"/>
                <a:ext cx="726994" cy="43858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9577" y="1422805"/>
                <a:ext cx="726994" cy="4385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7546704" y="1394388"/>
                <a:ext cx="558679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𝐚</m:t>
                          </m:r>
                        </m:e>
                        <m:sup>
                          <m:r>
                            <a:rPr lang="en-US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704" y="1394388"/>
                <a:ext cx="558679" cy="4385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E22C2E3-A9EA-4BAF-8011-DAB37FA27E48}"/>
              </a:ext>
            </a:extLst>
          </p:cNvPr>
          <p:cNvSpPr/>
          <p:nvPr/>
        </p:nvSpPr>
        <p:spPr>
          <a:xfrm>
            <a:off x="6332313" y="1315294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C088F496-F8DE-47D4-8010-561D0C5730C5}"/>
              </a:ext>
            </a:extLst>
          </p:cNvPr>
          <p:cNvSpPr/>
          <p:nvPr/>
        </p:nvSpPr>
        <p:spPr>
          <a:xfrm>
            <a:off x="8433716" y="3908304"/>
            <a:ext cx="3103387" cy="1807386"/>
          </a:xfrm>
          <a:prstGeom prst="trapezoid">
            <a:avLst>
              <a:gd name="adj" fmla="val 57147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7959FF-39A4-431A-A3CC-3FFB5DD409FE}"/>
              </a:ext>
            </a:extLst>
          </p:cNvPr>
          <p:cNvCxnSpPr>
            <a:cxnSpLocks/>
          </p:cNvCxnSpPr>
          <p:nvPr/>
        </p:nvCxnSpPr>
        <p:spPr>
          <a:xfrm>
            <a:off x="9476255" y="3902798"/>
            <a:ext cx="7533" cy="18128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EF0981-E558-446D-93C9-65D93191B7B0}"/>
              </a:ext>
            </a:extLst>
          </p:cNvPr>
          <p:cNvCxnSpPr>
            <a:cxnSpLocks/>
          </p:cNvCxnSpPr>
          <p:nvPr/>
        </p:nvCxnSpPr>
        <p:spPr>
          <a:xfrm flipV="1">
            <a:off x="9483787" y="3908304"/>
            <a:ext cx="993713" cy="180738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172E56-A65A-41F0-AB5D-AD4A26BB5014}"/>
                  </a:ext>
                </a:extLst>
              </p:cNvPr>
              <p:cNvSpPr/>
              <p:nvPr/>
            </p:nvSpPr>
            <p:spPr>
              <a:xfrm>
                <a:off x="9723993" y="3423212"/>
                <a:ext cx="44275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172E56-A65A-41F0-AB5D-AD4A26BB50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993" y="3423212"/>
                <a:ext cx="44275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DCB49B6-BAB8-4E90-9FE6-9F9FB492F9D6}"/>
                  </a:ext>
                </a:extLst>
              </p:cNvPr>
              <p:cNvSpPr/>
              <p:nvPr/>
            </p:nvSpPr>
            <p:spPr>
              <a:xfrm>
                <a:off x="9058933" y="3477921"/>
                <a:ext cx="45397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DCB49B6-BAB8-4E90-9FE6-9F9FB492F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933" y="3477921"/>
                <a:ext cx="45397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810A584-9772-481C-B2BD-9FB4E12740A9}"/>
                  </a:ext>
                </a:extLst>
              </p:cNvPr>
              <p:cNvSpPr/>
              <p:nvPr/>
            </p:nvSpPr>
            <p:spPr>
              <a:xfrm>
                <a:off x="10434631" y="3478758"/>
                <a:ext cx="47160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810A584-9772-481C-B2BD-9FB4E1274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4631" y="3478758"/>
                <a:ext cx="471604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F9301A-9803-4078-A3D9-FC95C8542988}"/>
                  </a:ext>
                </a:extLst>
              </p:cNvPr>
              <p:cNvSpPr/>
              <p:nvPr/>
            </p:nvSpPr>
            <p:spPr>
              <a:xfrm>
                <a:off x="11371122" y="5731652"/>
                <a:ext cx="444352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EF9301A-9803-4078-A3D9-FC95C85429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1122" y="5731652"/>
                <a:ext cx="44435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42739-32BE-401E-8D92-BF2FEBBE5476}"/>
                  </a:ext>
                </a:extLst>
              </p:cNvPr>
              <p:cNvSpPr/>
              <p:nvPr/>
            </p:nvSpPr>
            <p:spPr>
              <a:xfrm>
                <a:off x="8109970" y="5756854"/>
                <a:ext cx="47961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1C42739-32BE-401E-8D92-BF2FEBBE5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970" y="5756854"/>
                <a:ext cx="479618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047D501-B5B1-480B-BE9E-D0A703D287F0}"/>
                  </a:ext>
                </a:extLst>
              </p:cNvPr>
              <p:cNvSpPr/>
              <p:nvPr/>
            </p:nvSpPr>
            <p:spPr>
              <a:xfrm>
                <a:off x="9279221" y="5761111"/>
                <a:ext cx="4908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047D501-B5B1-480B-BE9E-D0A703D287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221" y="5761111"/>
                <a:ext cx="490840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FFD6B3B-0E22-46C7-8035-D1D96A5BC55C}"/>
                  </a:ext>
                </a:extLst>
              </p:cNvPr>
              <p:cNvSpPr/>
              <p:nvPr/>
            </p:nvSpPr>
            <p:spPr>
              <a:xfrm>
                <a:off x="8153400" y="4491779"/>
                <a:ext cx="796372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2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FFD6B3B-0E22-46C7-8035-D1D96A5BC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491779"/>
                <a:ext cx="796372" cy="4708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itle 1"/>
          <p:cNvSpPr txBox="1">
            <a:spLocks/>
          </p:cNvSpPr>
          <p:nvPr/>
        </p:nvSpPr>
        <p:spPr>
          <a:xfrm>
            <a:off x="0" y="0"/>
            <a:ext cx="12192000" cy="6761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7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130629" y="2933086"/>
            <a:ext cx="12132487" cy="391836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4"/>
                <a:ext cx="2872839" cy="7377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242" y="2304503"/>
            <a:ext cx="11778089" cy="617268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70670" y="1025627"/>
            <a:ext cx="11971940" cy="1243880"/>
            <a:chOff x="923003" y="3917552"/>
            <a:chExt cx="23943880" cy="205599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081390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92552"/>
                <a:chOff x="2028795" y="4384805"/>
                <a:chExt cx="3503060" cy="892552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36322" y="681524"/>
            <a:ext cx="9828022" cy="461665"/>
            <a:chOff x="-288923" y="1892299"/>
            <a:chExt cx="19659598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5" y="1922269"/>
              <a:ext cx="369529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3" y="1892299"/>
              <a:ext cx="17283112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18857" y="3798734"/>
                <a:ext cx="11811001" cy="2276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acc>
                              <m:accPr>
                                <m:chr m:val="̂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𝑨𝑴𝑩</m:t>
                                </m:r>
                              </m:e>
                            </m:acc>
                          </m:e>
                        </m:fun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𝑴𝑨</m:t>
                                    </m:r>
                                  </m:e>
                                </m:acc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𝑩𝑪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rad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(*)</a:t>
                </a: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57" y="3798734"/>
                <a:ext cx="11811001" cy="2276521"/>
              </a:xfrm>
              <a:prstGeom prst="rect">
                <a:avLst/>
              </a:prstGeom>
              <a:blipFill>
                <a:blip r:embed="rId8"/>
                <a:stretch>
                  <a:fillRect l="-774" b="-4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27509" y="1194665"/>
                <a:ext cx="11383492" cy="810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9" y="1194665"/>
                <a:ext cx="11383492" cy="810415"/>
              </a:xfrm>
              <a:prstGeom prst="rect">
                <a:avLst/>
              </a:prstGeom>
              <a:blipFill>
                <a:blip r:embed="rId9"/>
                <a:stretch>
                  <a:fillRect l="-54" t="-225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264291" y="712315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297477" y="2407897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6761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67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130629" y="2802456"/>
            <a:ext cx="12132487" cy="3918365"/>
            <a:chOff x="48567" y="4381499"/>
            <a:chExt cx="23018772" cy="571624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941556"/>
              <a:ext cx="22682027" cy="5156192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406054" y="4732064"/>
                <a:ext cx="2872839" cy="7377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310242" y="2304503"/>
            <a:ext cx="11778089" cy="617268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22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8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200" b="1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en-US" sz="2200" b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a14:m>
                  <a:r>
                    <a:rPr lang="en-US" sz="27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469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70670" y="1025627"/>
            <a:ext cx="11971940" cy="1243880"/>
            <a:chOff x="923003" y="3917552"/>
            <a:chExt cx="23943880" cy="2055999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081390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92552"/>
                <a:chOff x="2028795" y="4384805"/>
                <a:chExt cx="3503060" cy="892552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900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9</a:t>
                  </a:r>
                  <a:r>
                    <a:rPr lang="vi-VN" sz="23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23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36322" y="681524"/>
            <a:ext cx="9828022" cy="461665"/>
            <a:chOff x="-288923" y="1892299"/>
            <a:chExt cx="19659598" cy="923329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5" y="1922269"/>
              <a:ext cx="369529" cy="461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9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3" y="1892299"/>
              <a:ext cx="17283112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 CỦNG CỐ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18857" y="3404848"/>
                <a:ext cx="11811001" cy="3388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0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BC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(*)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𝑨𝑴𝑩</m:t>
                            </m:r>
                          </m:e>
                        </m:acc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𝑴𝑨</m:t>
                                </m:r>
                              </m:e>
                            </m:acc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𝑴𝑩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57" y="3404848"/>
                <a:ext cx="11811001" cy="3388876"/>
              </a:xfrm>
              <a:prstGeom prst="rect">
                <a:avLst/>
              </a:prstGeom>
              <a:blipFill>
                <a:blip r:embed="rId8"/>
                <a:stretch>
                  <a:fillRect l="-774" b="-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27509" y="1194665"/>
                <a:ext cx="11383492" cy="810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𝑨𝑴𝑩</m:t>
                        </m:r>
                      </m:e>
                    </m:acc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9" y="1194665"/>
                <a:ext cx="11383492" cy="810415"/>
              </a:xfrm>
              <a:prstGeom prst="rect">
                <a:avLst/>
              </a:prstGeom>
              <a:blipFill>
                <a:blip r:embed="rId9"/>
                <a:stretch>
                  <a:fillRect l="-54" t="-225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264291" y="712315"/>
            <a:ext cx="631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</a:t>
            </a:r>
            <a:endParaRPr lang="en-US" sz="24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419C482-116A-4893-8FDE-8CB9B6D14733}"/>
              </a:ext>
            </a:extLst>
          </p:cNvPr>
          <p:cNvSpPr/>
          <p:nvPr/>
        </p:nvSpPr>
        <p:spPr>
          <a:xfrm>
            <a:off x="297477" y="2407897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0" y="0"/>
            <a:ext cx="12192000" cy="6761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0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838200"/>
                <a:ext cx="12192000" cy="6019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tuỳ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ý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coi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véctơ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? Khi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bằng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8200"/>
                <a:ext cx="12192000" cy="6019800"/>
              </a:xfrm>
              <a:prstGeom prst="rect">
                <a:avLst/>
              </a:prstGeom>
              <a:blipFill>
                <a:blip r:embed="rId3"/>
                <a:stretch>
                  <a:fillRect l="-699" t="-1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31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6362963" y="1739219"/>
            <a:ext cx="5638537" cy="940605"/>
            <a:chOff x="12439525" y="4486144"/>
            <a:chExt cx="11277074" cy="1881209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3591" y="4486144"/>
                  <a:ext cx="3631578" cy="1706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4486144"/>
                  <a:ext cx="3631578" cy="1706107"/>
                </a:xfrm>
                <a:prstGeom prst="rect">
                  <a:avLst/>
                </a:prstGeom>
                <a:blipFill>
                  <a:blip r:embed="rId2"/>
                  <a:stretch>
                    <a:fillRect r="-9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440223" y="4661246"/>
                  <a:ext cx="3411594" cy="1706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223" y="4661246"/>
                  <a:ext cx="3411594" cy="17061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77240" y="2867106"/>
            <a:ext cx="11924260" cy="3990893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74756" y="2847419"/>
            <a:ext cx="1800000" cy="468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1" y="4753497"/>
              <a:ext cx="2872841" cy="98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3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155230" y="833295"/>
            <a:ext cx="6194370" cy="192812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710494"/>
            <a:ext cx="1828190" cy="469672"/>
            <a:chOff x="923003" y="3917552"/>
            <a:chExt cx="4003839" cy="1180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121594"/>
              <a:chOff x="2028795" y="4338300"/>
              <a:chExt cx="3564797" cy="112159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5" y="4338300"/>
                <a:ext cx="3061077" cy="1121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3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3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03461" y="841780"/>
                <a:ext cx="6008303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61" y="841780"/>
                <a:ext cx="6008303" cy="2185214"/>
              </a:xfrm>
              <a:prstGeom prst="rect">
                <a:avLst/>
              </a:prstGeom>
              <a:blipFill>
                <a:blip r:embed="rId6"/>
                <a:stretch>
                  <a:fillRect l="-1320" t="-557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3105522" y="38209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/>
              <p:nvPr/>
            </p:nvSpPr>
            <p:spPr>
              <a:xfrm>
                <a:off x="-13063" y="3382809"/>
                <a:ext cx="11753094" cy="3278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Theo giả thiết ta có tam giác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Ta </a:t>
                </a:r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vi-VN" sz="2400" b="1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Vì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b="1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Xét </a:t>
                </a:r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Ta có bảng biến thiên</a:t>
                </a:r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84C84F-0DBD-4B7A-ADC7-E1129B975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063" y="3382809"/>
                <a:ext cx="11753094" cy="3278526"/>
              </a:xfrm>
              <a:prstGeom prst="rect">
                <a:avLst/>
              </a:prstGeom>
              <a:blipFill>
                <a:blip r:embed="rId7"/>
                <a:stretch>
                  <a:fillRect l="-830" b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9522755" y="878680"/>
            <a:ext cx="2468235" cy="7502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9206255" y="966456"/>
            <a:ext cx="540000" cy="54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6675765" y="878680"/>
            <a:ext cx="2468235" cy="7502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6317556" y="957273"/>
            <a:ext cx="540000" cy="54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9808010" y="857740"/>
                <a:ext cx="1945084" cy="853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010" y="857740"/>
                <a:ext cx="1945084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7089519" y="887983"/>
                <a:ext cx="1945084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519" y="887983"/>
                <a:ext cx="1945084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E22C2E3-A9EA-4BAF-8011-DAB37FA27E48}"/>
              </a:ext>
            </a:extLst>
          </p:cNvPr>
          <p:cNvSpPr/>
          <p:nvPr/>
        </p:nvSpPr>
        <p:spPr>
          <a:xfrm>
            <a:off x="9190328" y="1905486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0"/>
            <a:ext cx="12192000" cy="6761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1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0CE3C4-DAA7-4A0F-8E87-ED076F69185F}"/>
              </a:ext>
            </a:extLst>
          </p:cNvPr>
          <p:cNvGrpSpPr/>
          <p:nvPr/>
        </p:nvGrpSpPr>
        <p:grpSpPr>
          <a:xfrm>
            <a:off x="6362963" y="1739219"/>
            <a:ext cx="5638537" cy="940605"/>
            <a:chOff x="12439525" y="4486144"/>
            <a:chExt cx="11277074" cy="1881209"/>
          </a:xfrm>
          <a:solidFill>
            <a:srgbClr val="398842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ED60405-6FE9-4B40-9417-CAE23C9ED837}"/>
                </a:ext>
              </a:extLst>
            </p:cNvPr>
            <p:cNvGrpSpPr/>
            <p:nvPr/>
          </p:nvGrpSpPr>
          <p:grpSpPr>
            <a:xfrm>
              <a:off x="12439525" y="4540909"/>
              <a:ext cx="11277074" cy="1671800"/>
              <a:chOff x="6248168" y="2025161"/>
              <a:chExt cx="5638537" cy="835900"/>
            </a:xfrm>
            <a:grpFill/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A2B41E-3E96-4461-8538-9C0E545FB27A}"/>
                  </a:ext>
                </a:extLst>
              </p:cNvPr>
              <p:cNvSpPr/>
              <p:nvPr/>
            </p:nvSpPr>
            <p:spPr>
              <a:xfrm>
                <a:off x="6544723" y="2025161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F4C6AFC-ECFF-4896-A74E-0ABF4C0215BE}"/>
                  </a:ext>
                </a:extLst>
              </p:cNvPr>
              <p:cNvSpPr/>
              <p:nvPr/>
            </p:nvSpPr>
            <p:spPr>
              <a:xfrm>
                <a:off x="6248168" y="2189805"/>
                <a:ext cx="544265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B34D41-D978-4E56-B444-EE5A24E5A300}"/>
                  </a:ext>
                </a:extLst>
              </p:cNvPr>
              <p:cNvSpPr/>
              <p:nvPr/>
            </p:nvSpPr>
            <p:spPr>
              <a:xfrm>
                <a:off x="9418470" y="2025162"/>
                <a:ext cx="2468235" cy="835899"/>
              </a:xfrm>
              <a:prstGeom prst="rect">
                <a:avLst/>
              </a:prstGeom>
              <a:grpFill/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274D4B7-DB46-45A2-9BE8-FD4F6E5AA9BA}"/>
                  </a:ext>
                </a:extLst>
              </p:cNvPr>
              <p:cNvSpPr/>
              <p:nvPr/>
            </p:nvSpPr>
            <p:spPr>
              <a:xfrm>
                <a:off x="9098992" y="2152849"/>
                <a:ext cx="540000" cy="540000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/>
                <p:nvPr/>
              </p:nvSpPr>
              <p:spPr>
                <a:xfrm>
                  <a:off x="13933591" y="4486144"/>
                  <a:ext cx="3631578" cy="1706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pt-BR" sz="22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;−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pt-BR" sz="22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2084E6AB-536A-4376-B134-DADD4F5BCF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33591" y="4486144"/>
                  <a:ext cx="3631578" cy="1706107"/>
                </a:xfrm>
                <a:prstGeom prst="rect">
                  <a:avLst/>
                </a:prstGeom>
                <a:blipFill>
                  <a:blip r:embed="rId2"/>
                  <a:stretch>
                    <a:fillRect r="-9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/>
                <p:nvPr/>
              </p:nvSpPr>
              <p:spPr>
                <a:xfrm>
                  <a:off x="19440223" y="4661246"/>
                  <a:ext cx="3411594" cy="1706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𝐇</m:t>
                        </m:r>
                        <m:d>
                          <m:dPr>
                            <m:ctrlP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22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𝟓𝟖</m:t>
                                </m:r>
                              </m:num>
                              <m:den>
                                <m:r>
                                  <a:rPr lang="en-US" sz="22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E03CC7A-63AE-496D-BA77-14300DB718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40223" y="4661246"/>
                  <a:ext cx="3411594" cy="170610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FA8A8524-55A3-4DC1-AC61-514744DED919}"/>
              </a:ext>
            </a:extLst>
          </p:cNvPr>
          <p:cNvSpPr/>
          <p:nvPr/>
        </p:nvSpPr>
        <p:spPr>
          <a:xfrm>
            <a:off x="77240" y="2867106"/>
            <a:ext cx="11924260" cy="3990893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5357AC78-711D-478D-ACB6-63856B9AEF4B}"/>
              </a:ext>
            </a:extLst>
          </p:cNvPr>
          <p:cNvGrpSpPr/>
          <p:nvPr/>
        </p:nvGrpSpPr>
        <p:grpSpPr>
          <a:xfrm>
            <a:off x="74756" y="2847419"/>
            <a:ext cx="1800000" cy="468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1EB90B6-0FE8-4179-A425-76D3F5FD278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C3FF307-8179-4A2B-82EF-0CAF4A8A7ECA}"/>
                </a:ext>
              </a:extLst>
            </p:cNvPr>
            <p:cNvSpPr txBox="1"/>
            <p:nvPr/>
          </p:nvSpPr>
          <p:spPr>
            <a:xfrm>
              <a:off x="1425341" y="4753497"/>
              <a:ext cx="2872841" cy="98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3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23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7907171D-A66E-488E-B774-2D76551B2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Rounded Rectangle 41">
            <a:extLst>
              <a:ext uri="{FF2B5EF4-FFF2-40B4-BE49-F238E27FC236}">
                <a16:creationId xmlns:a16="http://schemas.microsoft.com/office/drawing/2014/main" id="{8CEB7639-8C37-429B-8642-89A2596E45BF}"/>
              </a:ext>
            </a:extLst>
          </p:cNvPr>
          <p:cNvSpPr/>
          <p:nvPr/>
        </p:nvSpPr>
        <p:spPr>
          <a:xfrm>
            <a:off x="155230" y="833295"/>
            <a:ext cx="6194370" cy="1928128"/>
          </a:xfrm>
          <a:prstGeom prst="roundRect">
            <a:avLst>
              <a:gd name="adj" fmla="val 10158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C6580-039C-483A-B732-1519BE679FD3}"/>
              </a:ext>
            </a:extLst>
          </p:cNvPr>
          <p:cNvGrpSpPr/>
          <p:nvPr/>
        </p:nvGrpSpPr>
        <p:grpSpPr>
          <a:xfrm>
            <a:off x="0" y="710494"/>
            <a:ext cx="1828190" cy="469672"/>
            <a:chOff x="923003" y="3917552"/>
            <a:chExt cx="4003839" cy="1180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DE8E5AA-2865-469B-B774-A4C2380AE3FD}"/>
                </a:ext>
              </a:extLst>
            </p:cNvPr>
            <p:cNvGrpSpPr/>
            <p:nvPr/>
          </p:nvGrpSpPr>
          <p:grpSpPr>
            <a:xfrm>
              <a:off x="1362045" y="3976350"/>
              <a:ext cx="3564797" cy="1121594"/>
              <a:chOff x="2028795" y="4338300"/>
              <a:chExt cx="3564797" cy="1121594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A2DB46-FE90-4B71-AD74-95E7FBA35FB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364273" y="3082799"/>
                <a:ext cx="832104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rgbClr val="FFF9BC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396E61-7359-474F-BCD6-96B28911FADE}"/>
                  </a:ext>
                </a:extLst>
              </p:cNvPr>
              <p:cNvSpPr txBox="1"/>
              <p:nvPr/>
            </p:nvSpPr>
            <p:spPr>
              <a:xfrm>
                <a:off x="2532515" y="4338300"/>
                <a:ext cx="3061077" cy="1121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3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23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77179F5-EF5F-4DF5-BB5A-FC6532B957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923003" y="3917552"/>
              <a:ext cx="1076356" cy="1040476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/>
              <p:nvPr/>
            </p:nvSpPr>
            <p:spPr>
              <a:xfrm>
                <a:off x="303461" y="841780"/>
                <a:ext cx="6008303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âm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2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542EB-DA8F-4047-A893-7C2640399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61" y="841780"/>
                <a:ext cx="6008303" cy="2185214"/>
              </a:xfrm>
              <a:prstGeom prst="rect">
                <a:avLst/>
              </a:prstGeom>
              <a:blipFill>
                <a:blip r:embed="rId6"/>
                <a:stretch>
                  <a:fillRect l="-1320" t="-557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CF5B428-2AE5-4B2C-A905-444E83BBB4EE}"/>
              </a:ext>
            </a:extLst>
          </p:cNvPr>
          <p:cNvSpPr/>
          <p:nvPr/>
        </p:nvSpPr>
        <p:spPr>
          <a:xfrm>
            <a:off x="3105522" y="382090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50AE326-6CE8-425B-8406-EB1FD3BD3328}"/>
              </a:ext>
            </a:extLst>
          </p:cNvPr>
          <p:cNvSpPr/>
          <p:nvPr/>
        </p:nvSpPr>
        <p:spPr>
          <a:xfrm>
            <a:off x="9522755" y="878680"/>
            <a:ext cx="2468235" cy="7502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E3F1BF-BB23-4A94-B346-4B0B46509E3F}"/>
              </a:ext>
            </a:extLst>
          </p:cNvPr>
          <p:cNvSpPr/>
          <p:nvPr/>
        </p:nvSpPr>
        <p:spPr>
          <a:xfrm>
            <a:off x="9206255" y="966456"/>
            <a:ext cx="540000" cy="54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781D58-9BD1-4957-8ABB-AAA4E3A17A32}"/>
              </a:ext>
            </a:extLst>
          </p:cNvPr>
          <p:cNvSpPr/>
          <p:nvPr/>
        </p:nvSpPr>
        <p:spPr>
          <a:xfrm>
            <a:off x="6675765" y="878680"/>
            <a:ext cx="2468235" cy="750200"/>
          </a:xfrm>
          <a:prstGeom prst="rect">
            <a:avLst/>
          </a:prstGeom>
          <a:solidFill>
            <a:srgbClr val="398842"/>
          </a:solidFill>
          <a:ln w="190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6F22D8-0DB0-4E1E-BD0C-F5C8809A0BF1}"/>
              </a:ext>
            </a:extLst>
          </p:cNvPr>
          <p:cNvSpPr/>
          <p:nvPr/>
        </p:nvSpPr>
        <p:spPr>
          <a:xfrm>
            <a:off x="6317556" y="957273"/>
            <a:ext cx="540000" cy="540000"/>
          </a:xfrm>
          <a:prstGeom prst="ellipse">
            <a:avLst/>
          </a:prstGeom>
          <a:solidFill>
            <a:srgbClr val="327E3B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/>
              <p:nvPr/>
            </p:nvSpPr>
            <p:spPr>
              <a:xfrm>
                <a:off x="9808010" y="857740"/>
                <a:ext cx="1945084" cy="8530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C2C1509-6F71-4779-9A02-91AF3304F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010" y="857740"/>
                <a:ext cx="1945084" cy="853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/>
              <p:nvPr/>
            </p:nvSpPr>
            <p:spPr>
              <a:xfrm>
                <a:off x="7089519" y="887983"/>
                <a:ext cx="1945084" cy="8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200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pt-BR" sz="2200" b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𝟓𝟖</m:t>
                              </m:r>
                            </m:num>
                            <m:den>
                              <m:r>
                                <a:rPr lang="pt-BR" sz="2200" b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45BE5CF-7A77-440A-B1C9-9B17FE2DE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9519" y="887983"/>
                <a:ext cx="1945084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AE22C2E3-A9EA-4BAF-8011-DAB37FA27E48}"/>
              </a:ext>
            </a:extLst>
          </p:cNvPr>
          <p:cNvSpPr/>
          <p:nvPr/>
        </p:nvSpPr>
        <p:spPr>
          <a:xfrm>
            <a:off x="9190328" y="1905486"/>
            <a:ext cx="540000" cy="54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DE6AD-B28D-4D15-8490-096F4384527F}"/>
                  </a:ext>
                </a:extLst>
              </p:cNvPr>
              <p:cNvSpPr txBox="1"/>
              <p:nvPr/>
            </p:nvSpPr>
            <p:spPr>
              <a:xfrm>
                <a:off x="-109229" y="4879864"/>
                <a:ext cx="11678338" cy="1929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14960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b="1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Do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L="314960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en-US" sz="2400" b="1" dirty="0" err="1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2DE6AD-B28D-4D15-8490-096F43845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229" y="4879864"/>
                <a:ext cx="11678338" cy="19293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itle 1"/>
          <p:cNvSpPr txBox="1">
            <a:spLocks/>
          </p:cNvSpPr>
          <p:nvPr/>
        </p:nvSpPr>
        <p:spPr>
          <a:xfrm>
            <a:off x="0" y="0"/>
            <a:ext cx="12192000" cy="6761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5" name="Picture 34" descr="Chart, line chart&#10;&#10;Description automatically generated">
            <a:extLst>
              <a:ext uri="{FF2B5EF4-FFF2-40B4-BE49-F238E27FC236}">
                <a16:creationId xmlns:a16="http://schemas.microsoft.com/office/drawing/2014/main" id="{1ACC62CD-B2BC-429C-9198-750640DEE2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4183" y="3422854"/>
            <a:ext cx="5593348" cy="14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84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7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504" y="947054"/>
                <a:ext cx="5925078" cy="579337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1.  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ABC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( H 4. 41) 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𝑩𝑨𝑪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°,</m:t>
                    </m:r>
                  </m:oMath>
                </a14:m>
                <a:endParaRPr lang="en-US" sz="2400" b="1" i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𝑪𝑨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°,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𝑩𝑫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𝑫𝑩𝑪</m:t>
                          </m:r>
                        </m:e>
                      </m:acc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°.</m:t>
                      </m:r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1. 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ABC,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sSup>
                              <m:sSup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4" y="947054"/>
                <a:ext cx="5925078" cy="5793379"/>
              </a:xfrm>
              <a:prstGeom prst="rect">
                <a:avLst/>
              </a:prstGeom>
              <a:blipFill>
                <a:blip r:embed="rId3"/>
                <a:stretch>
                  <a:fillRect l="-1437" t="-1364" r="-22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Triangle 1">
            <a:extLst>
              <a:ext uri="{FF2B5EF4-FFF2-40B4-BE49-F238E27FC236}">
                <a16:creationId xmlns:a16="http://schemas.microsoft.com/office/drawing/2014/main" id="{DA2D00A3-7607-4911-A2CC-C0CE2CE2AA2B}"/>
              </a:ext>
            </a:extLst>
          </p:cNvPr>
          <p:cNvSpPr/>
          <p:nvPr/>
        </p:nvSpPr>
        <p:spPr>
          <a:xfrm>
            <a:off x="6362701" y="2552700"/>
            <a:ext cx="2247900" cy="1219200"/>
          </a:xfrm>
          <a:prstGeom prst="rtTriangle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2DDD75-D9F6-465A-9D3B-D4817917D934}"/>
              </a:ext>
            </a:extLst>
          </p:cNvPr>
          <p:cNvSpPr/>
          <p:nvPr/>
        </p:nvSpPr>
        <p:spPr>
          <a:xfrm>
            <a:off x="6362700" y="3619500"/>
            <a:ext cx="169164" cy="152400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FD324600-AA73-4C80-908A-DB54C3F3B4AD}"/>
              </a:ext>
            </a:extLst>
          </p:cNvPr>
          <p:cNvSpPr/>
          <p:nvPr/>
        </p:nvSpPr>
        <p:spPr>
          <a:xfrm rot="14060200">
            <a:off x="8183787" y="3473646"/>
            <a:ext cx="252170" cy="391803"/>
          </a:xfrm>
          <a:prstGeom prst="arc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F55C11-C870-49E4-9D01-6A86F7245729}"/>
              </a:ext>
            </a:extLst>
          </p:cNvPr>
          <p:cNvCxnSpPr>
            <a:cxnSpLocks/>
          </p:cNvCxnSpPr>
          <p:nvPr/>
        </p:nvCxnSpPr>
        <p:spPr>
          <a:xfrm>
            <a:off x="8627365" y="3771900"/>
            <a:ext cx="2247900" cy="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3D4365F-9C30-4439-B439-C2BD8798AFF2}"/>
              </a:ext>
            </a:extLst>
          </p:cNvPr>
          <p:cNvSpPr/>
          <p:nvPr/>
        </p:nvSpPr>
        <p:spPr>
          <a:xfrm>
            <a:off x="10875265" y="3733800"/>
            <a:ext cx="84821" cy="868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831DE6-1C28-44E2-861E-8C65C5C2F223}"/>
                  </a:ext>
                </a:extLst>
              </p:cNvPr>
              <p:cNvSpPr/>
              <p:nvPr/>
            </p:nvSpPr>
            <p:spPr>
              <a:xfrm>
                <a:off x="6172200" y="21336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1831DE6-1C28-44E2-861E-8C65C5C2F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133600"/>
                <a:ext cx="4572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404C8A-2F4D-4816-A790-5968D49ADF76}"/>
                  </a:ext>
                </a:extLst>
              </p:cNvPr>
              <p:cNvSpPr/>
              <p:nvPr/>
            </p:nvSpPr>
            <p:spPr>
              <a:xfrm>
                <a:off x="6134100" y="37719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404C8A-2F4D-4816-A790-5968D49ADF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0" y="3771900"/>
                <a:ext cx="4572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BBFBD9-5464-4091-9469-C2B87C8198EA}"/>
                  </a:ext>
                </a:extLst>
              </p:cNvPr>
              <p:cNvSpPr/>
              <p:nvPr/>
            </p:nvSpPr>
            <p:spPr>
              <a:xfrm>
                <a:off x="8388610" y="3755136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3BBFBD9-5464-4091-9469-C2B87C819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610" y="3755136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3AE965-3C8A-4FF7-B1E1-1EADD62BB6A2}"/>
                  </a:ext>
                </a:extLst>
              </p:cNvPr>
              <p:cNvSpPr/>
              <p:nvPr/>
            </p:nvSpPr>
            <p:spPr>
              <a:xfrm>
                <a:off x="10820400" y="37719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9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C3AE965-3C8A-4FF7-B1E1-1EADD62BB6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3771900"/>
                <a:ext cx="4572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577C53-2EF1-4569-B652-AD1AB7B0B004}"/>
                  </a:ext>
                </a:extLst>
              </p:cNvPr>
              <p:cNvSpPr/>
              <p:nvPr/>
            </p:nvSpPr>
            <p:spPr>
              <a:xfrm>
                <a:off x="7553581" y="3352800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9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9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900" b="1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577C53-2EF1-4569-B652-AD1AB7B0B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3581" y="3352800"/>
                <a:ext cx="457200" cy="457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6C03113-9B21-4DC4-BE08-0B94CE301F96}"/>
              </a:ext>
            </a:extLst>
          </p:cNvPr>
          <p:cNvSpPr/>
          <p:nvPr/>
        </p:nvSpPr>
        <p:spPr>
          <a:xfrm>
            <a:off x="8295189" y="4203954"/>
            <a:ext cx="1382211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i="1">
                <a:solidFill>
                  <a:schemeClr val="accent2"/>
                </a:solidFill>
              </a:rPr>
              <a:t>Hình 4.41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0"/>
            <a:ext cx="12192000" cy="838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VÔ HƯỚNG CỦA HAI VECTƠ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51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2" grpId="0" animBg="1"/>
      <p:bldP spid="3" grpId="0" animBg="1"/>
      <p:bldP spid="4" grpId="0" animBg="1"/>
      <p:bldP spid="12" grpId="0" animBg="1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2" y="90714"/>
            <a:ext cx="9046026" cy="747486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question-face-clip-art-1908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1752600" cy="1980339"/>
          </a:xfrm>
        </p:spPr>
      </p:pic>
      <p:sp>
        <p:nvSpPr>
          <p:cNvPr id="10" name="Rectangle 9"/>
          <p:cNvSpPr/>
          <p:nvPr/>
        </p:nvSpPr>
        <p:spPr>
          <a:xfrm>
            <a:off x="2362200" y="2819400"/>
            <a:ext cx="5562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0" y="2514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2514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2209800"/>
            <a:ext cx="1524000" cy="304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95600" y="2362200"/>
            <a:ext cx="2819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95112" y="1371601"/>
            <a:ext cx="51434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2362200" y="3200400"/>
            <a:ext cx="23622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3088958"/>
            <a:ext cx="60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676401" y="4000144"/>
            <a:ext cx="3517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Công của lực F là:</a:t>
            </a:r>
          </a:p>
          <a:p>
            <a:pPr algn="ctr"/>
            <a:r>
              <a:rPr lang="en-US" sz="3600" b="1">
                <a:solidFill>
                  <a:srgbClr val="003399"/>
                </a:solidFill>
              </a:rPr>
              <a:t>A=F.S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69365" y="453164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     </a:t>
            </a:r>
            <a:r>
              <a:rPr lang="en-US" sz="3600" b="1">
                <a:solidFill>
                  <a:schemeClr val="accent6">
                    <a:lumMod val="75000"/>
                  </a:schemeClr>
                </a:solidFill>
              </a:rPr>
              <a:t>(Jun)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62600" y="3200400"/>
            <a:ext cx="464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chương trình vật lý 8,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khi lực tác dụng vào vật và làm vật di chuyển thì lực sinh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  Công là một đại lượng vô hướng.</a:t>
            </a:r>
          </a:p>
        </p:txBody>
      </p:sp>
    </p:spTree>
    <p:extLst>
      <p:ext uri="{BB962C8B-B14F-4D97-AF65-F5344CB8AC3E}">
        <p14:creationId xmlns:p14="http://schemas.microsoft.com/office/powerpoint/2010/main" val="14698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  <p:bldP spid="24" grpId="0"/>
      <p:bldP spid="44" grpId="0"/>
      <p:bldP spid="45" grpId="0" build="allAtOnce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714"/>
            <a:ext cx="10613568" cy="747486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2819400"/>
            <a:ext cx="5562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0" y="2514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24200" y="25146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33600" y="2209800"/>
            <a:ext cx="1524000" cy="304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95600" y="2362200"/>
            <a:ext cx="2819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1"/>
            <a:ext cx="64852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2362200" y="3200400"/>
            <a:ext cx="23622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3088958"/>
            <a:ext cx="60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4600" y="5562600"/>
            <a:ext cx="55626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38400" y="5257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76600" y="5257800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86000" y="4953000"/>
            <a:ext cx="1524000" cy="30480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48000" y="5105400"/>
            <a:ext cx="2819400" cy="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14600" y="5943600"/>
            <a:ext cx="23622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52800" y="5943601"/>
            <a:ext cx="60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048000" y="3886200"/>
            <a:ext cx="2590800" cy="1219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0"/>
            <a:ext cx="60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Arc 35"/>
          <p:cNvSpPr/>
          <p:nvPr/>
        </p:nvSpPr>
        <p:spPr>
          <a:xfrm>
            <a:off x="6647333" y="4737420"/>
            <a:ext cx="457200" cy="609600"/>
          </a:xfrm>
          <a:prstGeom prst="arc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876800" y="914400"/>
          <a:ext cx="26606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5" imgW="977476" imgH="177723" progId="Equation.DSMT4">
                  <p:embed/>
                </p:oleObj>
              </mc:Choice>
              <mc:Fallback>
                <p:oleObj name="Equation" r:id="rId5" imgW="977476" imgH="177723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14400"/>
                        <a:ext cx="266065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416943"/>
              </p:ext>
            </p:extLst>
          </p:nvPr>
        </p:nvGraphicFramePr>
        <p:xfrm>
          <a:off x="6665258" y="4764314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7" imgW="152268" imgH="152268" progId="Equation.DSMT4">
                  <p:embed/>
                </p:oleObj>
              </mc:Choice>
              <mc:Fallback>
                <p:oleObj name="Equation" r:id="rId7" imgW="152268" imgH="152268" progId="Equation.DSMT4">
                  <p:embed/>
                  <p:pic>
                    <p:nvPicPr>
                      <p:cNvPr id="7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258" y="4764314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8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624 L 0.25 0.006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4" grpId="0"/>
      <p:bldP spid="25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0714"/>
            <a:ext cx="12192000" cy="747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VÔ HƯỚNG CỦA HAI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63487" y="972979"/>
            <a:ext cx="21050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6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245130"/>
              </p:ext>
            </p:extLst>
          </p:nvPr>
        </p:nvGraphicFramePr>
        <p:xfrm>
          <a:off x="3603662" y="1909342"/>
          <a:ext cx="441642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8" name="Equation" r:id="rId3" imgW="1358640" imgH="330120" progId="Equation.DSMT4">
                  <p:embed/>
                </p:oleObj>
              </mc:Choice>
              <mc:Fallback>
                <p:oleObj name="Equation" r:id="rId3" imgW="1358640" imgH="330120" progId="Equation.DSMT4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62" y="1909342"/>
                        <a:ext cx="4416425" cy="10731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2155862" y="4267200"/>
            <a:ext cx="1447800" cy="144780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558071"/>
              </p:ext>
            </p:extLst>
          </p:nvPr>
        </p:nvGraphicFramePr>
        <p:xfrm>
          <a:off x="2593975" y="4267200"/>
          <a:ext cx="5715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89" name="Equation" r:id="rId5" imgW="126720" imgH="228600" progId="Equation.DSMT4">
                  <p:embed/>
                </p:oleObj>
              </mc:Choice>
              <mc:Fallback>
                <p:oleObj name="Equation" r:id="rId5" imgW="126720" imgH="2286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4267200"/>
                        <a:ext cx="5715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4419600" y="4114800"/>
            <a:ext cx="2971800" cy="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784558"/>
              </p:ext>
            </p:extLst>
          </p:nvPr>
        </p:nvGraphicFramePr>
        <p:xfrm>
          <a:off x="6248400" y="3322412"/>
          <a:ext cx="5715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0" name="Equation" r:id="rId7" imgW="126720" imgH="228600" progId="Equation.DSMT4">
                  <p:embed/>
                </p:oleObj>
              </mc:Choice>
              <mc:Fallback>
                <p:oleObj name="Equation" r:id="rId7" imgW="12672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322412"/>
                        <a:ext cx="5715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2598549" y="4680857"/>
            <a:ext cx="1447800" cy="144780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87328"/>
              </p:ext>
            </p:extLst>
          </p:nvPr>
        </p:nvGraphicFramePr>
        <p:xfrm>
          <a:off x="3036888" y="4714875"/>
          <a:ext cx="5715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1" name="Equation" r:id="rId9" imgW="126720" imgH="228600" progId="Equation.DSMT4">
                  <p:embed/>
                </p:oleObj>
              </mc:Choice>
              <mc:Fallback>
                <p:oleObj name="Equation" r:id="rId9" imgW="12672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4714875"/>
                        <a:ext cx="5715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834318" y="6092372"/>
          <a:ext cx="7429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2" name="Equation" r:id="rId11" imgW="164814" imgH="177492" progId="Equation.DSMT4">
                  <p:embed/>
                </p:oleObj>
              </mc:Choice>
              <mc:Fallback>
                <p:oleObj name="Equation" r:id="rId11" imgW="164814" imgH="177492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318" y="6092372"/>
                        <a:ext cx="7429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890320" y="4114801"/>
          <a:ext cx="685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3" name="Equation" r:id="rId13" imgW="152268" imgH="164957" progId="Equation.DSMT4">
                  <p:embed/>
                </p:oleObj>
              </mc:Choice>
              <mc:Fallback>
                <p:oleObj name="Equation" r:id="rId13" imgW="152268" imgH="164957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320" y="4114801"/>
                        <a:ext cx="685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2598549" y="6096000"/>
            <a:ext cx="2971800" cy="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433784" y="5758544"/>
          <a:ext cx="685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4" name="Equation" r:id="rId15" imgW="152268" imgH="164957" progId="Equation.DSMT4">
                  <p:embed/>
                </p:oleObj>
              </mc:Choice>
              <mc:Fallback>
                <p:oleObj name="Equation" r:id="rId15" imgW="152268" imgH="164957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784" y="5758544"/>
                        <a:ext cx="685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130051"/>
              </p:ext>
            </p:extLst>
          </p:nvPr>
        </p:nvGraphicFramePr>
        <p:xfrm>
          <a:off x="4117106" y="5289097"/>
          <a:ext cx="5715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5" name="Equation" r:id="rId17" imgW="126720" imgH="228600" progId="Equation.DSMT4">
                  <p:embed/>
                </p:oleObj>
              </mc:Choice>
              <mc:Fallback>
                <p:oleObj name="Equation" r:id="rId17" imgW="126720" imgH="228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106" y="5289097"/>
                        <a:ext cx="5715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Arc 26"/>
          <p:cNvSpPr/>
          <p:nvPr/>
        </p:nvSpPr>
        <p:spPr>
          <a:xfrm>
            <a:off x="2743200" y="5758543"/>
            <a:ext cx="457200" cy="609600"/>
          </a:xfrm>
          <a:prstGeom prst="arc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3171863" y="5563055"/>
          <a:ext cx="685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6" name="Equation" r:id="rId19" imgW="152268" imgH="152268" progId="Equation.DSMT4">
                  <p:embed/>
                </p:oleObj>
              </mc:Choice>
              <mc:Fallback>
                <p:oleObj name="Equation" r:id="rId19" imgW="152268" imgH="152268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1863" y="5563055"/>
                        <a:ext cx="6858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231223"/>
              </p:ext>
            </p:extLst>
          </p:nvPr>
        </p:nvGraphicFramePr>
        <p:xfrm>
          <a:off x="6100763" y="4910138"/>
          <a:ext cx="40036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7" name="Equation" r:id="rId21" imgW="1231560" imgH="228600" progId="Equation.DSMT4">
                  <p:embed/>
                </p:oleObj>
              </mc:Choice>
              <mc:Fallback>
                <p:oleObj name="Equation" r:id="rId21" imgW="1231560" imgH="2286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4910138"/>
                        <a:ext cx="4003675" cy="7429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0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419100" y="939801"/>
            <a:ext cx="11582400" cy="469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2400" b="1" dirty="0"/>
              <a:t>2. TÍCH VÔ HƯỚNG CỦA HAI VECTƠ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409701"/>
                <a:ext cx="8164286" cy="534193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tới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𝑴𝑵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Newton);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𝑴𝑵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err="1"/>
                  <a:t>Toán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học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gọi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giá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trị</a:t>
                </a:r>
                <a:r>
                  <a:rPr lang="en-US" sz="2400" b="1" i="1" dirty="0"/>
                  <a:t> A</a:t>
                </a:r>
                <a:r>
                  <a:rPr lang="en-US" sz="2400" b="1" dirty="0"/>
                  <a:t> (</a:t>
                </a:r>
                <a:r>
                  <a:rPr lang="en-US" sz="2400" b="1" dirty="0" err="1"/>
                  <a:t>không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kể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đơn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vị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đo</a:t>
                </a:r>
                <a:r>
                  <a:rPr lang="en-US" sz="2400" b="1" dirty="0"/>
                  <a:t>) </a:t>
                </a:r>
                <a:r>
                  <a:rPr lang="en-US" sz="2400" b="1" dirty="0" err="1"/>
                  <a:t>trong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biểu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thức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nói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trên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là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tích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vô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hướng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của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hai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vec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tơ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400" b="1" dirty="0" err="1"/>
                  <a:t>và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09701"/>
                <a:ext cx="8164286" cy="5341937"/>
              </a:xfrm>
              <a:prstGeom prst="rect">
                <a:avLst/>
              </a:prstGeom>
              <a:blipFill>
                <a:blip r:embed="rId3"/>
                <a:stretch>
                  <a:fillRect l="-895" t="-6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176CBC9-DF49-4F8F-9161-6EBC18B37B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64286" y="2324100"/>
            <a:ext cx="3341913" cy="33654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90714"/>
            <a:ext cx="12192000" cy="7474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TÍCH 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VÔ HƯỚNG CỦA HAI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</a:t>
            </a:r>
            <a:r>
              <a:rPr lang="vi-VN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CTƠ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8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1653</Words>
  <Application>Microsoft Office PowerPoint</Application>
  <PresentationFormat>Widescreen</PresentationFormat>
  <Paragraphs>613</Paragraphs>
  <Slides>41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Bahnschrift SemiBold SemiConden</vt:lpstr>
      <vt:lpstr>Baumans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Đặt vấn đề</vt:lpstr>
      <vt:lpstr>Đặt vấn đề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39</cp:revision>
  <dcterms:created xsi:type="dcterms:W3CDTF">2023-10-05T21:18:06Z</dcterms:created>
  <dcterms:modified xsi:type="dcterms:W3CDTF">2023-10-27T16:26:02Z</dcterms:modified>
</cp:coreProperties>
</file>