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32" r:id="rId4"/>
  </p:sldMasterIdLst>
  <p:notesMasterIdLst>
    <p:notesMasterId r:id="rId33"/>
  </p:notesMasterIdLst>
  <p:sldIdLst>
    <p:sldId id="258" r:id="rId5"/>
    <p:sldId id="267" r:id="rId6"/>
    <p:sldId id="268" r:id="rId7"/>
    <p:sldId id="269" r:id="rId8"/>
    <p:sldId id="287" r:id="rId9"/>
    <p:sldId id="263" r:id="rId10"/>
    <p:sldId id="298" r:id="rId11"/>
    <p:sldId id="289" r:id="rId12"/>
    <p:sldId id="260" r:id="rId13"/>
    <p:sldId id="291" r:id="rId14"/>
    <p:sldId id="272" r:id="rId15"/>
    <p:sldId id="259" r:id="rId16"/>
    <p:sldId id="277" r:id="rId17"/>
    <p:sldId id="292" r:id="rId18"/>
    <p:sldId id="276" r:id="rId19"/>
    <p:sldId id="293" r:id="rId20"/>
    <p:sldId id="294" r:id="rId21"/>
    <p:sldId id="275" r:id="rId22"/>
    <p:sldId id="278" r:id="rId23"/>
    <p:sldId id="274" r:id="rId24"/>
    <p:sldId id="299" r:id="rId25"/>
    <p:sldId id="296" r:id="rId26"/>
    <p:sldId id="283" r:id="rId27"/>
    <p:sldId id="297" r:id="rId28"/>
    <p:sldId id="281" r:id="rId29"/>
    <p:sldId id="280" r:id="rId30"/>
    <p:sldId id="279" r:id="rId31"/>
    <p:sldId id="28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02C22-88C3-4DB3-B670-89741FA66926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0E768-03AD-4AE5-A558-01BD197D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68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0E768-03AD-4AE5-A558-01BD197D5C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9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0E768-03AD-4AE5-A558-01BD197D5C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2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0E768-03AD-4AE5-A558-01BD197D5C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14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0E768-03AD-4AE5-A558-01BD197D5C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76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0E768-03AD-4AE5-A558-01BD197D5C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23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85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58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79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65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4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99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33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9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46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6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13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24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37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79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65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4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99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33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9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4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70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6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24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37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7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28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418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0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2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019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82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65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40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564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9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06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0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FE8DF-119A-4DDC-8292-BE4262FEC68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B314-EA43-493C-84F4-110DDCFC1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7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FE8DF-119A-4DDC-8292-BE4262FEC68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BB314-EA43-493C-84F4-110DDCFC1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1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5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5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FE8DF-119A-4DDC-8292-BE4262FEC6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BB314-EA43-493C-84F4-110DDCFC1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3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T%C3%A2y_Nguy%C3%AAn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295400" y="609600"/>
            <a:ext cx="6316773" cy="3275711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lIns="91438" tIns="45719" rIns="91438" bIns="45719" spcCol="0" rtlCol="0" anchor="ctr"/>
          <a:lstStyle>
            <a:defPPr>
              <a:defRPr lang="zh-CN"/>
            </a:defPPr>
            <a:lvl1pPr marL="0" algn="l" defTabSz="914377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新宋体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9144000" cy="260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20" y="0"/>
            <a:ext cx="1219200" cy="28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1" y="426799"/>
            <a:ext cx="8001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1028700" algn="l"/>
              </a:tabLs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4: SỨC SỐNG CỦA SỬ THI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BẢN 2: ĐĂM SĂN ĐI BẮT NỮ THẦN MẶT TRỜI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Đăm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-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Ê-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67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65" y="0"/>
            <a:ext cx="12192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0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II. ĐỌC – HIỂU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Săn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4629" y="950271"/>
            <a:ext cx="4365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a.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Vẻ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thân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diện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mạo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6216" y="1761559"/>
            <a:ext cx="4114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trưởng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giàu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nhiễu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trông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nghênh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nghênh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hang,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ngang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ngang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cọp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tê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oang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oang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sấm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gầm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sét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dậy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" y="1538514"/>
            <a:ext cx="2331065" cy="285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000" y="4531548"/>
            <a:ext cx="1930400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endParaRPr lang="en-US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967948"/>
            <a:ext cx="2209800" cy="341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40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44"/>
            <a:ext cx="2667000" cy="686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743200" y="381000"/>
            <a:ext cx="5196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ea typeface="Palatino Linotype"/>
                <a:cs typeface="Arial" panose="020B0604020202020204" pitchFamily="34" charset="0"/>
              </a:rPr>
              <a:t> 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Nữ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Đăm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Săn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miêu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tả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ea typeface="Palatino Linotype"/>
              <a:cs typeface="Times New Roman" pitchFamily="18" charset="0"/>
            </a:endParaRPr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314" y="-5444"/>
            <a:ext cx="1219200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506775" y="1333398"/>
            <a:ext cx="2842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mặc một áo lụa đẹp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Palatino Linotype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67314" y="191817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khoác ngoài một áo chiế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n 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cũng thật là đẹp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Palatino Linotype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62513" y="2841503"/>
            <a:ext cx="571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Lông chân như chải, lông đùi như chuốt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Palatino Linotype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58884" y="3581400"/>
            <a:ext cx="5932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+ 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tiếng nghe 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h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ư chong chóng gõ mõ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.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K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h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ắp các </a:t>
            </a:r>
            <a:r>
              <a:rPr lang="vi-VN" sz="2400" dirty="0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đ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ầ</a:t>
            </a:r>
            <a:r>
              <a:rPr lang="vi-VN" sz="2400" dirty="0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u 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làng không có một ai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vậy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58884" y="4800600"/>
            <a:ext cx="5881913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=&gt;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triệt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khiến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mang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vẻ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058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4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65" y="0"/>
            <a:ext cx="12192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4514" y="700581"/>
            <a:ext cx="2895600" cy="2209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ngủ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6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đêm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dọc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suốt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</p:txBody>
      </p:sp>
      <p:sp>
        <p:nvSpPr>
          <p:cNvPr id="17" name="Oval 16"/>
          <p:cNvSpPr/>
          <p:nvPr/>
        </p:nvSpPr>
        <p:spPr>
          <a:xfrm>
            <a:off x="5105400" y="95517"/>
            <a:ext cx="3810000" cy="3060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 smtClean="0">
                <a:solidFill>
                  <a:schemeClr val="bg1"/>
                </a:solidFill>
                <a:ea typeface="Times New Roman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Chàng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giậm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sàn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sân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sàn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sân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vỗ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cột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chao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chao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sang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tây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</p:txBody>
      </p:sp>
      <p:sp>
        <p:nvSpPr>
          <p:cNvPr id="18" name="Oval 17"/>
          <p:cNvSpPr/>
          <p:nvPr/>
        </p:nvSpPr>
        <p:spPr>
          <a:xfrm>
            <a:off x="2704808" y="3962400"/>
            <a:ext cx="4991392" cy="2634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-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Đủ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tê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dưới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vực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hùm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núi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quạ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diều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ma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quỷ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0415" y="171939"/>
            <a:ext cx="4597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b.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sức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mạnh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lực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phi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thường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509283" y="1805481"/>
            <a:ext cx="3129518" cy="232020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thuật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phóng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tô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đậm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phi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7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706382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đến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Par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Kvây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đón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tiếp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khách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quý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endParaRPr lang="en-US" sz="2400" b="1" i="1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2146" y="5700208"/>
            <a:ext cx="3353254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hưng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83162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c.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lòng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dũng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vô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song, ý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chí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kiên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cường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629" y="1537379"/>
            <a:ext cx="256177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họ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chiếu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chiếu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chiếu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chỗ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ngồi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685" y="3599043"/>
            <a:ext cx="245291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mang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hòm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sọt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gùi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04971" y="1273244"/>
            <a:ext cx="2819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Họ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đẻ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ê pang,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ánh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nấu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cơm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khách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48514" y="3807382"/>
            <a:ext cx="3607381" cy="24314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ché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tuk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lươn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ché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êbah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M’nông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cứ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chiêng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cứ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chiêng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cắm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cứ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cắm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13657" y="5655526"/>
            <a:ext cx="1146337" cy="6630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/>
        </p:nvSpPr>
        <p:spPr>
          <a:xfrm>
            <a:off x="2514600" y="1714500"/>
            <a:ext cx="2819400" cy="3761829"/>
          </a:xfrm>
          <a:prstGeom prst="hexagon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0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/>
      <p:bldP spid="8" grpId="0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26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3570" y="152400"/>
            <a:ext cx="7471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Par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Kvây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biết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tìm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hành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đầy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khó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khăn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hiểm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152400" y="1219200"/>
            <a:ext cx="8686800" cy="5486400"/>
          </a:xfrm>
          <a:prstGeom prst="flowChartAlternateProcess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nip Single Corner Rectangle 18"/>
          <p:cNvSpPr/>
          <p:nvPr/>
        </p:nvSpPr>
        <p:spPr>
          <a:xfrm>
            <a:off x="442684" y="1509486"/>
            <a:ext cx="3693885" cy="4738914"/>
          </a:xfrm>
          <a:prstGeom prst="snip1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Rừng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cọp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rắn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!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chông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ớt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chông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dũng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dũng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”. 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0" name="Flowchart: Alternate Process 19"/>
          <p:cNvSpPr/>
          <p:nvPr/>
        </p:nvSpPr>
        <p:spPr>
          <a:xfrm>
            <a:off x="4394200" y="1473200"/>
            <a:ext cx="4292600" cy="3045768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đỉa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vắt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chưa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đem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Ven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xương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xương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bò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xương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trâu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trưởng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giàu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dũng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bỏ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21" name="Flowchart: Alternate Process 20"/>
          <p:cNvSpPr/>
          <p:nvPr/>
        </p:nvSpPr>
        <p:spPr>
          <a:xfrm>
            <a:off x="4394200" y="4876800"/>
            <a:ext cx="4292600" cy="1524000"/>
          </a:xfrm>
          <a:prstGeom prst="flowChartAlternate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Đen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nhão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chôn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vùi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trưởng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giàu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28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1009" y="914400"/>
            <a:ext cx="482962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smtClean="0">
                <a:solidFill>
                  <a:srgbClr val="000000"/>
                </a:solidFill>
                <a:ea typeface="Times New Roman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Tôi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diêng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thừng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trói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diêng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diêng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đấy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xin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cúng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diêng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lợn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xin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tiễn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diêng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trâu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diêng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thiêng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35" y="391180"/>
            <a:ext cx="4900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Par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Kvây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ngăn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quyết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liệt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endParaRPr lang="en-US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315" y="3946401"/>
            <a:ext cx="4253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vẫn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quyết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tâm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ra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</a:p>
        </p:txBody>
      </p:sp>
      <p:sp>
        <p:nvSpPr>
          <p:cNvPr id="4" name="AutoShape 2" descr="Hổ trong quan hệ với con ngườ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1009" y="4463538"/>
            <a:ext cx="4829629" cy="19697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Chàng đi hết rừng rậm đến núi xanh, </a:t>
            </a:r>
            <a:r>
              <a:rPr lang="vi-VN" sz="2200" dirty="0">
                <a:solidFill>
                  <a:srgbClr val="00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cỏ tranh xé tay, gai mây đâm chân, k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</a:t>
            </a:r>
            <a:r>
              <a:rPr lang="vi-VN" sz="2200" dirty="0">
                <a:solidFill>
                  <a:srgbClr val="00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ông màng ăn uống.</a:t>
            </a:r>
            <a:endParaRPr lang="en-US" sz="22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“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Gặp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cọp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giết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cọp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Gặp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tê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giác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giết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tê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giác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…”. </a:t>
            </a:r>
            <a:endParaRPr lang="en-US" sz="22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29" y="971148"/>
            <a:ext cx="3546065" cy="32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29" y="953005"/>
            <a:ext cx="3515223" cy="322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35" y="939502"/>
            <a:ext cx="3535180" cy="331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5445680" y="5092888"/>
            <a:ext cx="726666" cy="77451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63423" y="4494469"/>
            <a:ext cx="2514600" cy="20159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500" dirty="0" smtClean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  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Chàng</a:t>
            </a:r>
            <a:r>
              <a:rPr lang="en-US" sz="25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tự</a:t>
            </a: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tin </a:t>
            </a:r>
            <a:r>
              <a:rPr lang="en-US" sz="25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ai</a:t>
            </a: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dám</a:t>
            </a: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chống</a:t>
            </a: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lại</a:t>
            </a: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tù</a:t>
            </a: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trưởng</a:t>
            </a: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giàu</a:t>
            </a: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mạnh</a:t>
            </a: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5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mình</a:t>
            </a: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240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280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304800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d.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Thất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bại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vẫn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quyết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giữ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danh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dự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hùng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1542" y="1192923"/>
            <a:ext cx="4785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cầu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hôn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bị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chối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5" y="1596722"/>
            <a:ext cx="10668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32114" y="1752600"/>
            <a:ext cx="6792686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+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Lúc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cương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quyết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mực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tỏ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niềm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“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tôi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”, “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lấy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nàng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tôi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mới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</a:p>
          <a:p>
            <a:pPr algn="just"/>
            <a:endParaRPr lang="en-US" sz="11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+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quyết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đành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bỏ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“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tôi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đành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quay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làng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hoang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cũ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tôi</a:t>
            </a: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vậy</a:t>
            </a:r>
            <a:r>
              <a:rPr lang="en-US" sz="24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”.</a:t>
            </a:r>
          </a:p>
          <a:p>
            <a:pPr algn="just"/>
            <a:endParaRPr lang="en-US" sz="12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+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“</a:t>
            </a:r>
            <a:r>
              <a:rPr lang="vi-VN" sz="2200" i="1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Ấy, ngươi đừng ra về vội! Ta ra đi </a:t>
            </a:r>
            <a:r>
              <a:rPr lang="vi-VN" sz="2200" i="1" dirty="0" smtClean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bâ</a:t>
            </a:r>
            <a:r>
              <a:rPr lang="en-US" sz="2200" i="1" dirty="0" smtClean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y</a:t>
            </a:r>
            <a:r>
              <a:rPr lang="vi-VN" sz="2200" i="1" dirty="0" smtClean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vi-VN" sz="2200" i="1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giờ đây, ngươi chết mất thôi</a:t>
            </a:r>
            <a:r>
              <a:rPr lang="en-US" sz="2200" i="1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”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Đăm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chấp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”</a:t>
            </a:r>
            <a:r>
              <a:rPr lang="vi-VN" sz="2400" dirty="0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4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324464" y="228600"/>
            <a:ext cx="470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Cảnh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Rừng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Đen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280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86200" y="1011370"/>
            <a:ext cx="4343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ngựa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dính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chân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Ngựa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tục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dính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ngang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cứ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mãi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dọc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ngựa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lún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bẹn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ráng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tới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693" y="4520276"/>
            <a:ext cx="419568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nữa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Cuối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ngựa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chìm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lún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Đen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Sun Y-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4" y="1240678"/>
            <a:ext cx="3378200" cy="258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4724400" y="3986617"/>
            <a:ext cx="4267200" cy="294758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674" y="4380848"/>
            <a:ext cx="3273725" cy="207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1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280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15028" y="533400"/>
            <a:ext cx="5914572" cy="21852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endParaRPr lang="en-US" sz="1600" dirty="0">
              <a:latin typeface="Times New Roman"/>
              <a:ea typeface="Times New Roman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-&gt;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chết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bi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tráng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mâu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thuẫn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gay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gắt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giữa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khả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năng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hữu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vọng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vô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hùng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</a:p>
          <a:p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5114" y="2133600"/>
            <a:ext cx="59436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-&gt;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vọng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chiến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ngang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hùng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trở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lý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Ê-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đê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xưa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nay. 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buFontTx/>
              <a:buChar char="-"/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0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0"/>
            <a:ext cx="2895601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460" y="228600"/>
            <a:ext cx="610393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a.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Ngôi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970" y="1135666"/>
            <a:ext cx="56569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Tòa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dặc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voi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sàn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chiêng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xếp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cồng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trâu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bò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 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sương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phủ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Bờ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rào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giăng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giăng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sắt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59" y="3962400"/>
            <a:ext cx="3035982" cy="237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378928" y="3657600"/>
            <a:ext cx="5780312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vồng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chày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vàng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vò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ngang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dọc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thếp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vàng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=&gt; Lung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linh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đẽ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nhoáng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gần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gũi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0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57200" y="457200"/>
            <a:ext cx="4152900" cy="3200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Tây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rải dài trên 5 tỉnh: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Tum, Gia Lai,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Đắk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Lắk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Đắk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Lâm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Chủ thể của không gian văn hóa này gồm nhiều dân tộc khác nhau: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Ê-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đê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Ja-rai, Ba-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"/>
            <a:ext cx="3962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3962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3962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341914" y="3200400"/>
            <a:ext cx="3505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4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106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92200" y="15240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b.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hần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ặt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rời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mang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nét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diệu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kỳ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vẻ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ánh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35797"/>
            <a:ext cx="2159000" cy="351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26318" y="983397"/>
            <a:ext cx="52744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Nàng mặc một váy ánh như sét, loáng như chớp. </a:t>
            </a:r>
            <a:endParaRPr lang="en-US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Mái tóc nàng vén bên tai trông thật là đẹp. </a:t>
            </a:r>
            <a:endParaRPr lang="en-US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Nàng đi ra, cửa buồng liền bừng sáng.</a:t>
            </a:r>
            <a:endParaRPr lang="en-US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- </a:t>
            </a:r>
            <a:r>
              <a:rPr lang="vi-VN" sz="2400" dirty="0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Nàng 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đi trông như diều bay ó liệng, như nước lững lờ </a:t>
            </a:r>
            <a:r>
              <a:rPr lang="vi-VN" sz="2400" dirty="0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trôi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.</a:t>
            </a:r>
            <a:r>
              <a:rPr lang="vi-VN" sz="2400" dirty="0" smtClean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Tiếng nàng lanh lanh, người chưa tới mà tiếng đã vẳng lại. Thật không thấy có một ai như nàng cả. </a:t>
            </a:r>
            <a:endParaRPr lang="en-US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- T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hân hình như cái nụ tai, cổ như cổ công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. 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66081" y="5691916"/>
            <a:ext cx="7543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=&gt;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Ngôn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so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sánh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giàu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ảnh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nên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vừa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vẻ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gái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Ê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Đê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bình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dị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tính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vừa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vẻ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siêu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nhiên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quyền</a:t>
            </a:r>
            <a:r>
              <a:rPr lang="en-US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uy</a:t>
            </a:r>
            <a:r>
              <a:rPr lang="en-US" sz="2400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i="1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0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" y="0"/>
            <a:ext cx="2428194" cy="535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38401" y="110699"/>
            <a:ext cx="57875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b.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–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nguồn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sức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mạnh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nguồn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giới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tự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nhiên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trần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6414" y="838200"/>
            <a:ext cx="6017986" cy="12464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-  N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àng là con 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ủ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a Th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ầ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Palatino Linotype"/>
                <a:cs typeface="Times New Roman" pitchFamily="18" charset="0"/>
              </a:rPr>
              <a:t>n Đất và Thần Trời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ts val="3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ánh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con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hủy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diệt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6414" y="2047277"/>
            <a:ext cx="5943599" cy="39395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Lợn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cọp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tê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ngựa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trâu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 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ts val="3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Kur,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Ê-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đê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Ê-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uống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 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ts val="3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gầm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ghì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cu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ts val="3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+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diệt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rú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lách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ngừng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đâm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chồi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cỏ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tàn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nứt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nẻ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suối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3373" y="5803585"/>
            <a:ext cx="8077200" cy="11541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US" sz="1050" dirty="0" smtClean="0">
              <a:solidFill>
                <a:srgbClr val="C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thiên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vũ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trụ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quyết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mệnh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muôn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mà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gần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gũi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en-US" sz="2400" dirty="0" smtClean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endParaRPr lang="en-US" sz="1050" dirty="0" smtClean="0">
              <a:solidFill>
                <a:srgbClr val="C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7899" y="5803585"/>
            <a:ext cx="517071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1" cy="535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" y="169"/>
            <a:ext cx="2438400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25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00800" y="1219200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2400" dirty="0" smtClean="0">
                <a:solidFill>
                  <a:srgbClr val="000000"/>
                </a:solidFill>
                <a:ea typeface="Times New Roman"/>
              </a:rPr>
              <a:t>.</a:t>
            </a:r>
            <a:endParaRPr lang="en-US" sz="2400" dirty="0">
              <a:solidFill>
                <a:prstClr val="black"/>
              </a:solidFill>
              <a:ea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379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4855" y="152400"/>
            <a:ext cx="7869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3. Ý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7" name="Snip and Round Single Corner Rectangle 6"/>
          <p:cNvSpPr/>
          <p:nvPr/>
        </p:nvSpPr>
        <p:spPr>
          <a:xfrm>
            <a:off x="484981" y="772855"/>
            <a:ext cx="7315200" cy="2590800"/>
          </a:xfrm>
          <a:prstGeom prst="snip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Biểu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tượng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biểu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tượng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phổ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biến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ở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nền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hóa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pPr lvl="0" algn="just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+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mắt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giới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+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Úc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trai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Đấng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+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hóa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Hê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-li-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ớt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khiển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cỗ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xe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0" name="Snip and Round Single Corner Rectangle 9"/>
          <p:cNvSpPr/>
          <p:nvPr/>
        </p:nvSpPr>
        <p:spPr>
          <a:xfrm rot="10800000">
            <a:off x="1741714" y="3799115"/>
            <a:ext cx="7315200" cy="2133600"/>
          </a:xfrm>
          <a:prstGeom prst="snip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41714" y="3795485"/>
            <a:ext cx="73152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 fontAlgn="base"/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-&gt;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niệm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thẩm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mĩ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Tây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lvl="0" algn="just" fontAlgn="base"/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+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biểu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khát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vọng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vươn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chiếm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lĩnh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tuyệt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đối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lí</a:t>
            </a:r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hùng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</a:p>
          <a:p>
            <a:pPr lvl="0" algn="just" fontAlgn="base"/>
            <a:r>
              <a:rPr lang="en-US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+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Ê-</a:t>
            </a:r>
            <a:r>
              <a:rPr lang="en-US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đê</a:t>
            </a:r>
            <a:endParaRPr lang="en-US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" y="3799116"/>
            <a:ext cx="1543050" cy="254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58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905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7539">
            <a:off x="2891424" y="4472981"/>
            <a:ext cx="2847879" cy="152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6686">
            <a:off x="3402921" y="2325217"/>
            <a:ext cx="1236218" cy="614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42897" y="279706"/>
            <a:ext cx="56932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6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Hành</a:t>
            </a:r>
            <a:r>
              <a:rPr lang="en-US" sz="26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sz="26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6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6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6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bắt</a:t>
            </a:r>
            <a:r>
              <a:rPr lang="en-US" sz="26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6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6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6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6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26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vợ</a:t>
            </a:r>
            <a:r>
              <a:rPr lang="en-US" sz="26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600" b="1" i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ý </a:t>
            </a:r>
            <a:r>
              <a:rPr lang="en-US" sz="2600" b="1" i="1" dirty="0" err="1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nghĩa</a:t>
            </a:r>
            <a:r>
              <a:rPr lang="en-US" sz="2600" b="1" i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26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511" y="1185230"/>
            <a:ext cx="533400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+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phản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tục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lệ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nối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dây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chuê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nuê</a:t>
            </a:r>
            <a:r>
              <a:rPr lang="en-US" sz="2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).</a:t>
            </a:r>
            <a:endParaRPr lang="en-US" sz="26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2512" y="2351314"/>
            <a:ext cx="542108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6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Khát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vọng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hùng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tộc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hùng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muốn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mở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rộng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địa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bàn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cư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trú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khám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phá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chinh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phục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chủ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thiên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đầy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bí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ẩn</a:t>
            </a: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1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802360"/>
            <a:ext cx="4343400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Nghệ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thuật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x-none" sz="240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-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Đan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xen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ngôi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3,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giấu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thoại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chuyện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sinh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 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Kết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ví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von,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so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đáo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trùng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phóng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mẽ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vĩ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Ngôn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giàu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ảnh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thiêng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liêng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-14069"/>
            <a:ext cx="1219200" cy="283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0205" y="152400"/>
            <a:ext cx="33951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III. TỔNG KẾT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4400" y="1066800"/>
            <a:ext cx="4267199" cy="5632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dung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trích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ca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tầm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mạo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chí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dũng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phi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thường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vọng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lao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suy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nghĩ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danh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lợí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ích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tộc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=&gt;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toàn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vẹn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hùng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Ê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đê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06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2173" y="1524000"/>
            <a:ext cx="6837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Tìm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Héc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-to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Ăng-đrô-mác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”.</a:t>
            </a:r>
            <a:endParaRPr lang="en-US" sz="24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0191" y="475565"/>
            <a:ext cx="3515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IV. LUYỆN TẬP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305" y="-7333"/>
            <a:ext cx="1219200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51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898802"/>
              </p:ext>
            </p:extLst>
          </p:nvPr>
        </p:nvGraphicFramePr>
        <p:xfrm>
          <a:off x="762000" y="1066800"/>
          <a:ext cx="7696201" cy="5333227"/>
        </p:xfrm>
        <a:graphic>
          <a:graphicData uri="http://schemas.openxmlformats.org/drawingml/2006/table">
            <a:tbl>
              <a:tblPr firstRow="1" firstCol="1" bandRow="1"/>
              <a:tblGrid>
                <a:gridCol w="112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8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1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56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Đăm</a:t>
                      </a:r>
                      <a:r>
                        <a:rPr lang="en-US" sz="24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Săn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Héc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-to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Giống</a:t>
                      </a:r>
                      <a:endParaRPr lang="en-US" sz="22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Đều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tướng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lĩnh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đứng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bộ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bang.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dũng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khăn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trước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chết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chết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cũng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dự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phi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ngoại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đặc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biệt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là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đại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diện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cho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sức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lớn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lao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tập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bộ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thời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chiến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họ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có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tính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quyết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định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vận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mệnh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tập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6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Khác</a:t>
                      </a:r>
                      <a:endParaRPr lang="en-US" sz="2200" b="1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thần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hóa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Ca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uy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giàu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thịnh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vượng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đậm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giản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dị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trong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con.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Ca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phẩm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chất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tốt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đẹp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bao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gồm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tuệ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10000" y="302440"/>
            <a:ext cx="12300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GỢI</a:t>
            </a:r>
            <a:r>
              <a:rPr kumimoji="0" lang="en-US" altLang="en-US" sz="2400" b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</a:t>
            </a:r>
            <a:endParaRPr kumimoji="0" lang="en-US" altLang="en-US" sz="24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1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21229" y="1447800"/>
            <a:ext cx="6477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000000"/>
                </a:solidFill>
                <a:ea typeface="Times New Roman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chăng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đời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xôi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I-li-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khoảng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150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/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29014" y="446536"/>
            <a:ext cx="31561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V. VẬN DỤNG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29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26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31250" y="446536"/>
            <a:ext cx="1351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GỢI Ý: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335654"/>
            <a:ext cx="8991600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ea typeface="Times New Roman"/>
              </a:rPr>
              <a:t>     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loại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dân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xuất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hiện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bao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đời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nay. Ra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đời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thời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cổ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đại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ghi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cuộc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qua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giới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quan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thời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kì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cổ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đại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Con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thời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kỳ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nguyên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nhu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cầu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giải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thích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nguồn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gốc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tự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nhiên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nguồn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gốc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thị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tộc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sáng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ra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vị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chuyện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lịch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qua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duy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thoại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xưa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bị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xáo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trộn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gãy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khúc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nên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tính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hoang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đường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kỳ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vĩ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đầy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hấp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dẫn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Nếu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Hy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Lạp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niềm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tin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giới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linh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ngự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đỉnh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Olympia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thì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Êđê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niềm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tin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Yang.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dù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thời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thời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hiện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cách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nhau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xa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nhưng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việc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nổi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tiếng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I-li-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át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Ô-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xê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hay ở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Việt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Nam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vẫn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biết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tới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rộng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rãi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tới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bây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giờ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chứng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mình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giá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trị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giá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trị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nghệ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thuật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lâu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bền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loại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này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i="1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56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www.dulichvn.org.vn/nhaptin/uploads/images/baotonvanhoataynguy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32766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3276600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3962400"/>
            <a:ext cx="2971800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568325"/>
            <a:ext cx="2971800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57200" y="3579813"/>
            <a:ext cx="3886200" cy="2917825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Cồng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chiêng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nét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hóa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UNESCO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kiệt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khẩu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hóa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phi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15/11/2005.</a:t>
            </a:r>
          </a:p>
        </p:txBody>
      </p:sp>
    </p:spTree>
    <p:extLst>
      <p:ext uri="{BB962C8B-B14F-4D97-AF65-F5344CB8AC3E}">
        <p14:creationId xmlns:p14="http://schemas.microsoft.com/office/powerpoint/2010/main" val="137784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38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tay nguyen gia ga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3886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4267200"/>
            <a:ext cx="402431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67200"/>
            <a:ext cx="38862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71488" y="2857500"/>
            <a:ext cx="8291512" cy="10287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hóa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đậm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lễ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rượu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7784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19200" y="272711"/>
            <a:ext cx="426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57250" indent="-8572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I. TÌM HIỂU CHUNG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Nam</a:t>
            </a:r>
            <a:endParaRPr lang="en-US" altLang="en-US" sz="24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2"/>
            <a:ext cx="10668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219200" cy="280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68097"/>
            <a:ext cx="192087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6503">
            <a:off x="1405350" y="3972873"/>
            <a:ext cx="1752600" cy="237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5538">
            <a:off x="6471940" y="3923284"/>
            <a:ext cx="18097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066800" y="1407926"/>
            <a:ext cx="6705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thiểu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lưu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kho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tàng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sộ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trị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 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 tooltip="Tây Nguyên"/>
              </a:rPr>
              <a:t>Tây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 tooltip="Tây Nguyên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 tooltip="Tây Nguyên"/>
              </a:rPr>
              <a:t>Nguyên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8484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977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282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66800" y="228600"/>
            <a:ext cx="6477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3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3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3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3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3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3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23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3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23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3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23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23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altLang="en-US" sz="230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855471"/>
            <a:ext cx="200342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3505200" cy="358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191000" y="4029092"/>
            <a:ext cx="4581071" cy="256993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altLang="en-US" sz="23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altLang="en-US" sz="23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</a:t>
            </a:r>
            <a:r>
              <a:rPr kumimoji="0" lang="en-US" altLang="en-US" sz="23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anh</a:t>
            </a:r>
            <a:r>
              <a:rPr kumimoji="0" lang="en-US" altLang="en-US" sz="23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hùng</a:t>
            </a:r>
            <a:r>
              <a:rPr kumimoji="0" lang="en-US" altLang="en-US" sz="23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en-US" altLang="en-US" sz="2300" b="0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300" i="1" kern="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i="1" kern="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kể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cuộc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đời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nghiệp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tù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trưởng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anh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hùng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en-US" altLang="en-US" sz="23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Ví</a:t>
            </a:r>
            <a:r>
              <a:rPr kumimoji="0" lang="en-US" altLang="en-US" sz="23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</a:t>
            </a:r>
            <a:r>
              <a:rPr kumimoji="0" lang="en-US" altLang="en-US" sz="23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Đăm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Di,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Xinh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Nhã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Khinh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Dú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(Ê-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đê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Đăm-Noi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(Ba-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)…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kern="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"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Đăm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Săn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hơn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Subtitle 4"/>
          <p:cNvSpPr txBox="1">
            <a:spLocks/>
          </p:cNvSpPr>
          <p:nvPr/>
        </p:nvSpPr>
        <p:spPr bwMode="auto">
          <a:xfrm>
            <a:off x="1066800" y="769190"/>
            <a:ext cx="4571999" cy="2974659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altLang="en-US" sz="23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altLang="en-US" sz="23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</a:t>
            </a:r>
            <a:r>
              <a:rPr kumimoji="0" lang="en-US" altLang="en-US" sz="23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thần</a:t>
            </a:r>
            <a:r>
              <a:rPr kumimoji="0" lang="en-US" altLang="en-US" sz="23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thoại</a:t>
            </a:r>
            <a:r>
              <a:rPr kumimoji="0" lang="en-US" altLang="en-US" sz="23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300" b="1" i="1" kern="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i="1" kern="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kể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thế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giới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đời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muôn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loài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dân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tộc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vùng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cư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trú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xuất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nền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văn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minh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buổi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en-US" altLang="en-US" sz="23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Ví</a:t>
            </a:r>
            <a:r>
              <a:rPr kumimoji="0" lang="en-US" altLang="en-US" sz="23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</a:t>
            </a:r>
            <a:r>
              <a:rPr kumimoji="0" lang="en-US" altLang="en-US" sz="23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Đẻ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đất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đẻ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Mường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Ẩm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ệt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luông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nêu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thần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en-US" altLang="en-US" sz="2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Mnông</a:t>
            </a:r>
            <a:r>
              <a:rPr kumimoji="0" lang="en-US" alt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)…</a:t>
            </a:r>
          </a:p>
        </p:txBody>
      </p:sp>
    </p:spTree>
    <p:extLst>
      <p:ext uri="{BB962C8B-B14F-4D97-AF65-F5344CB8AC3E}">
        <p14:creationId xmlns:p14="http://schemas.microsoft.com/office/powerpoint/2010/main" val="359907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16" y="30955"/>
            <a:ext cx="1219200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5"/>
            <a:ext cx="10668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066800" y="30955"/>
            <a:ext cx="316774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anchor="ctr"/>
          <a:lstStyle>
            <a:lvl1pPr lvl="0" algn="ctr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 kern="12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L="457200" lvl="5" algn="ctr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L="914400" lvl="6" algn="ctr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L="1371600" lvl="7" algn="ctr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L="1828800" lvl="8" algn="ctr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Đăm</a:t>
            </a:r>
            <a:r>
              <a:rPr lang="en-US" altLang="en-US" sz="2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altLang="en-US" sz="2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25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https://i.pinimg.com/564x/33/1f/f4/331ff48619c76c2e9b7f8ba1e3e000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823118"/>
            <a:ext cx="6117409" cy="631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76943" y="1066800"/>
            <a:ext cx="3657600" cy="41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tục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nối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dây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Đăm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Săn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chồng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chị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Nhị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Bhị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trở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tù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giàu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mạnh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Đăm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Săn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tù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cướp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vợ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thắng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trở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giàu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mạnh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     </a:t>
            </a:r>
          </a:p>
          <a:p>
            <a:pPr marR="0" lvl="0" algn="just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Chặt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thần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2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vợ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chết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Đăm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Săn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trời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nhờ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trời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cứu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vợ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 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ttps://i.pinimg.com/564x/f2/b4/6a/f2b46a351366d77b9bd76c2cbe36f16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16" y="-392035"/>
            <a:ext cx="52578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636447" y="823118"/>
            <a:ext cx="3767137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Đăm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Săn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gái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Trời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–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Nữ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thần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Mặt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Trời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vợ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chối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Trên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trở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Đăm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Săn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chết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ngập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Rừng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Đen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      </a:t>
            </a:r>
          </a:p>
          <a:p>
            <a:pPr marR="0" lvl="0" algn="just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Hồn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Đăm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Săn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ruồi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đầu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chị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gái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Đăm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Săn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cháu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nối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cậu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altLang="en-US" sz="2400" kern="0" dirty="0"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5952" y="427036"/>
            <a:ext cx="171874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altLang="en-US" sz="2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2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en-US" sz="2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en-US" sz="2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5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43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99" y="2767708"/>
            <a:ext cx="200025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71800" y="2887217"/>
            <a:ext cx="5715000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xướng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khan,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bếp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lửa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chòi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rẫy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dịp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lễ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Ê-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đê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altLang="en-US" sz="240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900" y="5715000"/>
            <a:ext cx="78486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thuật</a:t>
            </a: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vô</a:t>
            </a: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</a:t>
            </a: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kho</a:t>
            </a: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tàng</a:t>
            </a: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400" dirty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Nam.</a:t>
            </a:r>
            <a:endParaRPr lang="en-US" altLang="en-US" sz="200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" y="18792"/>
            <a:ext cx="1066800" cy="234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295400" y="124505"/>
            <a:ext cx="40767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lvl="0" algn="ctr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 kern="12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L="457200" lvl="5" algn="ctr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L="914400" lvl="6" algn="ctr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L="1371600" lvl="7" algn="ctr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L="1828800" lvl="8" algn="ctr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trị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altLang="en-US" sz="2400" i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66800" y="697233"/>
            <a:ext cx="43053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ca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ngợi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Đăm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Săn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phản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ánh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khát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vọng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Ê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đê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buổi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2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40777"/>
            <a:ext cx="3124200" cy="185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41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840480" y="2226142"/>
            <a:ext cx="384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ea typeface="Calibri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a typeface="Calibri"/>
              </a:rPr>
              <a:t>Phần</a:t>
            </a:r>
            <a:r>
              <a:rPr lang="en-US" sz="2400" dirty="0">
                <a:solidFill>
                  <a:srgbClr val="000000"/>
                </a:solidFill>
                <a:ea typeface="Calibri"/>
              </a:rPr>
              <a:t> 1: </a:t>
            </a:r>
            <a:r>
              <a:rPr lang="en-US" sz="2400" dirty="0" err="1" smtClean="0">
                <a:solidFill>
                  <a:srgbClr val="000000"/>
                </a:solidFill>
                <a:ea typeface="Calibri"/>
              </a:rPr>
              <a:t>Phần</a:t>
            </a:r>
            <a:r>
              <a:rPr lang="en-US" sz="2400" dirty="0" smtClean="0">
                <a:solidFill>
                  <a:srgbClr val="000000"/>
                </a:solidFill>
                <a:ea typeface="Calibri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Calibri"/>
              </a:rPr>
              <a:t>2: </a:t>
            </a:r>
            <a:r>
              <a:rPr lang="en-US" sz="2400" dirty="0" smtClean="0">
                <a:solidFill>
                  <a:srgbClr val="000000"/>
                </a:solidFill>
                <a:ea typeface="Calibri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a typeface="Calibri"/>
              </a:rPr>
              <a:t>Phần</a:t>
            </a:r>
            <a:r>
              <a:rPr lang="en-US" sz="2400" dirty="0">
                <a:solidFill>
                  <a:srgbClr val="000000"/>
                </a:solidFill>
                <a:ea typeface="Calibri"/>
              </a:rPr>
              <a:t> 3</a:t>
            </a:r>
            <a:r>
              <a:rPr lang="en-US" sz="2400" dirty="0" smtClean="0">
                <a:solidFill>
                  <a:srgbClr val="000000"/>
                </a:solidFill>
                <a:ea typeface="Calibri"/>
              </a:rPr>
              <a:t>: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331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222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22932" y="162580"/>
            <a:ext cx="2310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2800" dirty="0">
              <a:solidFill>
                <a:srgbClr val="FF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33500" y="872490"/>
            <a:ext cx="6515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buFontTx/>
              <a:buChar char="-"/>
            </a:pPr>
            <a:r>
              <a:rPr lang="en-US" sz="2400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Vị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trí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 fontAlgn="base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en-US" sz="110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 fontAlgn="base"/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Nội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dung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2400" b="1" i="1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6837" y="2908190"/>
            <a:ext cx="134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Bố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cục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2600" y="3588605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Par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Kvây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6401" y="4714548"/>
            <a:ext cx="2895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Đăm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Săn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nữ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90497" y="5791200"/>
            <a:ext cx="2244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trở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685800" y="3520099"/>
            <a:ext cx="3657600" cy="968007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Phần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“Hai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</a:p>
          <a:p>
            <a:pPr lvl="0" algn="just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bắt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đấy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” 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21" name="AutoShape 10"/>
          <p:cNvSpPr>
            <a:spLocks/>
          </p:cNvSpPr>
          <p:nvPr/>
        </p:nvSpPr>
        <p:spPr bwMode="auto">
          <a:xfrm>
            <a:off x="4876800" y="3513595"/>
            <a:ext cx="152400" cy="914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b="1" kern="0" smtClean="0">
              <a:solidFill>
                <a:prstClr val="black"/>
              </a:solidFill>
            </a:endParaRPr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auto">
          <a:xfrm>
            <a:off x="640080" y="4648200"/>
            <a:ext cx="3657600" cy="897345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Phần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Săn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”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23" name="AutoShape 10"/>
          <p:cNvSpPr>
            <a:spLocks/>
          </p:cNvSpPr>
          <p:nvPr/>
        </p:nvSpPr>
        <p:spPr bwMode="auto">
          <a:xfrm>
            <a:off x="4876800" y="4631145"/>
            <a:ext cx="152400" cy="914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730497" y="5791200"/>
            <a:ext cx="3657600" cy="7620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Phần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Săn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chìm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xuống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”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10"/>
          <p:cNvSpPr>
            <a:spLocks/>
          </p:cNvSpPr>
          <p:nvPr/>
        </p:nvSpPr>
        <p:spPr bwMode="auto">
          <a:xfrm>
            <a:off x="4876800" y="5715000"/>
            <a:ext cx="152400" cy="914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13681" y="2908189"/>
            <a:ext cx="2605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phần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87872" y="87249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base"/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cuối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soạn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95600" y="1707861"/>
            <a:ext cx="502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Đăm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Săn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quyết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phục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Nữ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nàng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vợ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400" b="1" i="1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7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7" grpId="0"/>
      <p:bldP spid="8" grpId="0"/>
      <p:bldP spid="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" grpId="0"/>
      <p:bldP spid="5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2912</Words>
  <Application>Microsoft Office PowerPoint</Application>
  <PresentationFormat>On-screen Show (4:3)</PresentationFormat>
  <Paragraphs>186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微软雅黑</vt:lpstr>
      <vt:lpstr>新宋体</vt:lpstr>
      <vt:lpstr>Arial</vt:lpstr>
      <vt:lpstr>Calibri</vt:lpstr>
      <vt:lpstr>Palatino Linotype</vt:lpstr>
      <vt:lpstr>Playfair Display Regular</vt:lpstr>
      <vt:lpstr>Tahoma</vt:lpstr>
      <vt:lpstr>Times New Roman</vt:lpstr>
      <vt:lpstr>Office Theme</vt:lpstr>
      <vt:lpstr>4_Office Theme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abc</dc:title>
  <dc:creator>Admin</dc:creator>
  <cp:lastModifiedBy>Admin</cp:lastModifiedBy>
  <cp:revision>98</cp:revision>
  <dcterms:created xsi:type="dcterms:W3CDTF">2022-07-20T23:53:49Z</dcterms:created>
  <dcterms:modified xsi:type="dcterms:W3CDTF">2023-11-12T17:10:17Z</dcterms:modified>
</cp:coreProperties>
</file>