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82" r:id="rId2"/>
    <p:sldId id="273" r:id="rId3"/>
    <p:sldId id="272" r:id="rId4"/>
    <p:sldId id="285" r:id="rId5"/>
    <p:sldId id="284" r:id="rId6"/>
    <p:sldId id="287" r:id="rId7"/>
    <p:sldId id="289" r:id="rId8"/>
    <p:sldId id="288" r:id="rId9"/>
    <p:sldId id="274" r:id="rId10"/>
    <p:sldId id="283" r:id="rId11"/>
    <p:sldId id="286" r:id="rId12"/>
    <p:sldId id="290" r:id="rId13"/>
    <p:sldId id="291" r:id="rId14"/>
    <p:sldId id="277" r:id="rId15"/>
    <p:sldId id="292" r:id="rId16"/>
    <p:sldId id="293" r:id="rId17"/>
    <p:sldId id="294" r:id="rId18"/>
    <p:sldId id="278"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434" autoAdjust="0"/>
  </p:normalViewPr>
  <p:slideViewPr>
    <p:cSldViewPr snapToGrid="0">
      <p:cViewPr>
        <p:scale>
          <a:sx n="60" d="100"/>
          <a:sy n="60" d="100"/>
        </p:scale>
        <p:origin x="-1698" y="-6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1B5AFA-9757-471E-B3D5-124984C4BECF}"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348637301"/>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162593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69874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2784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4007890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1B5AFA-9757-471E-B3D5-124984C4BECF}"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1541445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1B5AFA-9757-471E-B3D5-124984C4BECF}"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2924765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1B5AFA-9757-471E-B3D5-124984C4BECF}"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283237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1B5AFA-9757-471E-B3D5-124984C4BECF}"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3226191778"/>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1B5AFA-9757-471E-B3D5-124984C4BECF}"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100983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B5AFA-9757-471E-B3D5-124984C4BECF}"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3543614319"/>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299754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1B5AFA-9757-471E-B3D5-124984C4BECF}"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346595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1B5AFA-9757-471E-B3D5-124984C4BECF}"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193346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E1B5AFA-9757-471E-B3D5-124984C4BECF}"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1669617084"/>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2161609920"/>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9757-471E-B3D5-124984C4BECF}"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390853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E1B5AFA-9757-471E-B3D5-124984C4BECF}" type="datetimeFigureOut">
              <a:rPr lang="en-US" smtClean="0"/>
              <a:pPr/>
              <a:t>11/6/2021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4D00591-D2C1-48B3-9906-403D7DAE1422}" type="slidenum">
              <a:rPr lang="en-US" smtClean="0"/>
              <a:pPr/>
              <a:t>‹#›</a:t>
            </a:fld>
            <a:endParaRPr lang="en-US"/>
          </a:p>
        </p:txBody>
      </p:sp>
    </p:spTree>
    <p:extLst>
      <p:ext uri="{BB962C8B-B14F-4D97-AF65-F5344CB8AC3E}">
        <p14:creationId xmlns:p14="http://schemas.microsoft.com/office/powerpoint/2010/main" xmlns="" val="327272073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9546"/>
            <a:ext cx="11966028" cy="1182414"/>
          </a:xfrm>
        </p:spPr>
        <p:txBody>
          <a:bodyPr>
            <a:normAutofit fontScale="90000"/>
          </a:bodyPr>
          <a:lstStyle/>
          <a:p>
            <a:r>
              <a:rPr lang="en-US" b="1" smtClean="0">
                <a:solidFill>
                  <a:srgbClr val="FF0000"/>
                </a:solidFill>
                <a:latin typeface="Arial" pitchFamily="34" charset="0"/>
                <a:cs typeface="Arial" pitchFamily="34" charset="0"/>
              </a:rPr>
              <a:t>TIẾT 14: BÀI 5: QUYỀN BÌNH ĐẲNG GIỮA CÁC DÂN TỘC, TÔN GIÁO</a:t>
            </a:r>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483" y="1368138"/>
            <a:ext cx="11729545" cy="5382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D:\Documents\Desktop\download.jpg"/>
          <p:cNvPicPr>
            <a:picLocks noGrp="1" noChangeAspect="1" noChangeArrowheads="1"/>
          </p:cNvPicPr>
          <p:nvPr>
            <p:ph sz="quarter" idx="13"/>
          </p:nvPr>
        </p:nvPicPr>
        <p:blipFill>
          <a:blip r:embed="rId2"/>
          <a:srcRect/>
          <a:stretch>
            <a:fillRect/>
          </a:stretch>
        </p:blipFill>
        <p:spPr bwMode="auto">
          <a:xfrm>
            <a:off x="677916" y="3704897"/>
            <a:ext cx="5376042" cy="3153103"/>
          </a:xfrm>
          <a:prstGeom prst="rect">
            <a:avLst/>
          </a:prstGeom>
          <a:noFill/>
        </p:spPr>
      </p:pic>
      <p:pic>
        <p:nvPicPr>
          <p:cNvPr id="24581" name="Picture 5" descr="D:\Documents\Desktop\20160120101244-tran-van-son.jpg"/>
          <p:cNvPicPr>
            <a:picLocks noGrp="1" noChangeAspect="1" noChangeArrowheads="1"/>
          </p:cNvPicPr>
          <p:nvPr>
            <p:ph sz="quarter" idx="14"/>
          </p:nvPr>
        </p:nvPicPr>
        <p:blipFill>
          <a:blip r:embed="rId3"/>
          <a:srcRect/>
          <a:stretch>
            <a:fillRect/>
          </a:stretch>
        </p:blipFill>
        <p:spPr bwMode="auto">
          <a:xfrm>
            <a:off x="6069725" y="3578772"/>
            <a:ext cx="5927834" cy="3074276"/>
          </a:xfrm>
          <a:prstGeom prst="rect">
            <a:avLst/>
          </a:prstGeom>
          <a:noFill/>
        </p:spPr>
      </p:pic>
      <p:sp>
        <p:nvSpPr>
          <p:cNvPr id="11" name="Rectangle 10"/>
          <p:cNvSpPr/>
          <p:nvPr/>
        </p:nvSpPr>
        <p:spPr>
          <a:xfrm>
            <a:off x="867103" y="5975131"/>
            <a:ext cx="4572000" cy="583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CT TỈNH – MÙA A SƠN</a:t>
            </a:r>
            <a:endParaRPr lang="en-US"/>
          </a:p>
        </p:txBody>
      </p:sp>
      <p:sp>
        <p:nvSpPr>
          <p:cNvPr id="12" name="Rectangle 11"/>
          <p:cNvSpPr/>
          <p:nvPr/>
        </p:nvSpPr>
        <p:spPr>
          <a:xfrm>
            <a:off x="6400800" y="6069724"/>
            <a:ext cx="5486400" cy="472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BT TỈNH – TRẦN VĂN SƠN</a:t>
            </a:r>
            <a:endParaRPr lang="en-US"/>
          </a:p>
        </p:txBody>
      </p:sp>
      <p:pic>
        <p:nvPicPr>
          <p:cNvPr id="25602" name="Picture 2" descr="http://baodienbienphu.info.vn/uploads/dcpmchinhtraohoabachinh.jpg"/>
          <p:cNvPicPr>
            <a:picLocks noChangeAspect="1" noChangeArrowheads="1"/>
          </p:cNvPicPr>
          <p:nvPr/>
        </p:nvPicPr>
        <p:blipFill>
          <a:blip r:embed="rId4"/>
          <a:srcRect/>
          <a:stretch>
            <a:fillRect/>
          </a:stretch>
        </p:blipFill>
        <p:spPr bwMode="auto">
          <a:xfrm>
            <a:off x="518184" y="0"/>
            <a:ext cx="5772257" cy="3533775"/>
          </a:xfrm>
          <a:prstGeom prst="rect">
            <a:avLst/>
          </a:prstGeom>
          <a:noFill/>
        </p:spPr>
      </p:pic>
      <p:sp>
        <p:nvSpPr>
          <p:cNvPr id="13" name="Rectangle 12"/>
          <p:cNvSpPr/>
          <p:nvPr/>
        </p:nvSpPr>
        <p:spPr>
          <a:xfrm>
            <a:off x="1024758" y="2932386"/>
            <a:ext cx="3799489" cy="504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NGUYÊN BTT/U- LÒ  MAI CHINH</a:t>
            </a:r>
            <a:endParaRPr lang="en-US"/>
          </a:p>
        </p:txBody>
      </p:sp>
      <p:pic>
        <p:nvPicPr>
          <p:cNvPr id="25604" name="Picture 4" descr="Káº¿t quáº£ hÃ¬nh áº£nh cho hÃ¬nh áº£nh ÃNG SÃNG A Há»NG GIÃM Äá»C CÃNG AN  tá»nh Äiá»n biÃªn"/>
          <p:cNvPicPr>
            <a:picLocks noChangeAspect="1" noChangeArrowheads="1"/>
          </p:cNvPicPr>
          <p:nvPr/>
        </p:nvPicPr>
        <p:blipFill>
          <a:blip r:embed="rId5"/>
          <a:srcRect/>
          <a:stretch>
            <a:fillRect/>
          </a:stretch>
        </p:blipFill>
        <p:spPr bwMode="auto">
          <a:xfrm>
            <a:off x="6477000" y="224659"/>
            <a:ext cx="5347138" cy="3571875"/>
          </a:xfrm>
          <a:prstGeom prst="rect">
            <a:avLst/>
          </a:prstGeom>
          <a:noFill/>
        </p:spPr>
      </p:pic>
      <p:sp>
        <p:nvSpPr>
          <p:cNvPr id="14" name="Rectangle 13"/>
          <p:cNvSpPr/>
          <p:nvPr/>
        </p:nvSpPr>
        <p:spPr>
          <a:xfrm>
            <a:off x="7173310" y="2538248"/>
            <a:ext cx="45719" cy="4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36372" y="3090041"/>
            <a:ext cx="4067504" cy="504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GĐ CA/T – SÙNG A HỒNG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diamond(in)">
                                      <p:cBhvr>
                                        <p:cTn id="17" dur="20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4580"/>
                                        </p:tgtEl>
                                        <p:attrNameLst>
                                          <p:attrName>style.visibility</p:attrName>
                                        </p:attrNameLst>
                                      </p:cBhvr>
                                      <p:to>
                                        <p:strVal val="visible"/>
                                      </p:to>
                                    </p:set>
                                    <p:animEffect transition="in" filter="diamond(in)">
                                      <p:cBhvr>
                                        <p:cTn id="27" dur="2000"/>
                                        <p:tgtEl>
                                          <p:spTgt spid="2458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4581"/>
                                        </p:tgtEl>
                                        <p:attrNameLst>
                                          <p:attrName>style.visibility</p:attrName>
                                        </p:attrNameLst>
                                      </p:cBhvr>
                                      <p:to>
                                        <p:strVal val="visible"/>
                                      </p:to>
                                    </p:set>
                                    <p:animEffect transition="in" filter="diamond(in)">
                                      <p:cBhvr>
                                        <p:cTn id="38" dur="2000"/>
                                        <p:tgtEl>
                                          <p:spTgt spid="2458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14855" y="236483"/>
            <a:ext cx="10464800" cy="9017853"/>
          </a:xfrm>
          <a:prstGeom prst="rect">
            <a:avLst/>
          </a:prstGeom>
          <a:noFill/>
          <a:ln w="9525">
            <a:noFill/>
            <a:miter lim="800000"/>
            <a:headEnd/>
            <a:tailEnd/>
          </a:ln>
        </p:spPr>
        <p:txBody>
          <a:bodyPr>
            <a:spAutoFit/>
          </a:bodyPr>
          <a:lstStyle/>
          <a:p>
            <a:pPr algn="just">
              <a:buFont typeface="Arial" charset="0"/>
              <a:buChar char="•"/>
            </a:pPr>
            <a:r>
              <a:rPr lang="en-US" sz="3600" smtClean="0">
                <a:latin typeface="Times New Roman" pitchFamily="18" charset="0"/>
                <a:cs typeface="Times New Roman" pitchFamily="18" charset="0"/>
              </a:rPr>
              <a:t>CÁC DÂN TỘC Ở VIỆT NAM ĐỀU ĐƯỢC BÌNH ĐẲNG VỀ KINH TẾ</a:t>
            </a:r>
          </a:p>
          <a:p>
            <a:r>
              <a:rPr lang="en-US" sz="3600" smtClean="0">
                <a:latin typeface="Times New Roman" pitchFamily="18" charset="0"/>
                <a:cs typeface="Times New Roman" pitchFamily="18" charset="0"/>
              </a:rPr>
              <a:t>- </a:t>
            </a:r>
            <a:r>
              <a:rPr lang="en-US" sz="4000" smtClean="0">
                <a:latin typeface="Times New Roman" pitchFamily="18" charset="0"/>
                <a:cs typeface="Times New Roman" pitchFamily="18" charset="0"/>
              </a:rPr>
              <a:t>Quyền bình đẳng về kinh tế giữa các đan tộc thể hiện ở chính sách phát triển kinh tế của Đảng và nhà nước.</a:t>
            </a:r>
            <a:r>
              <a:rPr lang="fr-FR" sz="4000" smtClean="0">
                <a:latin typeface="Times New Roman" pitchFamily="18" charset="0"/>
                <a:cs typeface="Times New Roman" pitchFamily="18" charset="0"/>
              </a:rPr>
              <a:t> không có sự phân biệt giữa đa số hay là </a:t>
            </a:r>
            <a:r>
              <a:rPr lang="fr-FR" sz="4000" smtClean="0">
                <a:latin typeface="Times New Roman" pitchFamily="18" charset="0"/>
                <a:cs typeface="Times New Roman" pitchFamily="18" charset="0"/>
              </a:rPr>
              <a:t>thiểu </a:t>
            </a:r>
            <a:r>
              <a:rPr lang="fr-FR" sz="4000" smtClean="0">
                <a:latin typeface="Times New Roman" pitchFamily="18" charset="0"/>
                <a:cs typeface="Times New Roman" pitchFamily="18" charset="0"/>
              </a:rPr>
              <a:t>số.</a:t>
            </a:r>
            <a:r>
              <a:rPr lang="en-US" sz="4000" smtClean="0">
                <a:latin typeface="Times New Roman" pitchFamily="18" charset="0"/>
                <a:cs typeface="Times New Roman" pitchFamily="18" charset="0"/>
              </a:rPr>
              <a:t> </a:t>
            </a:r>
            <a:r>
              <a:rPr lang="fr-FR" sz="4000" smtClean="0">
                <a:latin typeface="Times New Roman" pitchFamily="18" charset="0"/>
                <a:cs typeface="Times New Roman" pitchFamily="18" charset="0"/>
              </a:rPr>
              <a:t>Nhà nước </a:t>
            </a:r>
            <a:r>
              <a:rPr lang="fr-FR" sz="4000" smtClean="0">
                <a:latin typeface="Times New Roman" pitchFamily="18" charset="0"/>
                <a:cs typeface="Times New Roman" pitchFamily="18" charset="0"/>
              </a:rPr>
              <a:t>luôn </a:t>
            </a:r>
            <a:r>
              <a:rPr lang="fr-FR" sz="4000" smtClean="0">
                <a:latin typeface="Times New Roman" pitchFamily="18" charset="0"/>
                <a:cs typeface="Times New Roman" pitchFamily="18" charset="0"/>
              </a:rPr>
              <a:t>quan </a:t>
            </a:r>
            <a:r>
              <a:rPr lang="fr-FR" sz="4000" smtClean="0">
                <a:latin typeface="Times New Roman" pitchFamily="18" charset="0"/>
                <a:cs typeface="Times New Roman" pitchFamily="18" charset="0"/>
              </a:rPr>
              <a:t>tâm đầu </a:t>
            </a:r>
            <a:r>
              <a:rPr lang="fr-FR" sz="4000" smtClean="0">
                <a:latin typeface="Times New Roman" pitchFamily="18" charset="0"/>
                <a:cs typeface="Times New Roman" pitchFamily="18" charset="0"/>
              </a:rPr>
              <a:t>tư phát triển </a:t>
            </a:r>
            <a:r>
              <a:rPr lang="fr-FR" sz="4000" smtClean="0">
                <a:latin typeface="Times New Roman" pitchFamily="18" charset="0"/>
                <a:cs typeface="Times New Roman" pitchFamily="18" charset="0"/>
              </a:rPr>
              <a:t>kinh </a:t>
            </a:r>
            <a:r>
              <a:rPr lang="fr-FR" sz="4000" smtClean="0">
                <a:latin typeface="Times New Roman" pitchFamily="18" charset="0"/>
                <a:cs typeface="Times New Roman" pitchFamily="18" charset="0"/>
              </a:rPr>
              <a:t>tế đối với tất cả các vùng, đặc biệt ở những vùng sâu, xa, vùng đồng bào dân tộc thiểu số. </a:t>
            </a:r>
            <a:endParaRPr lang="vi-VN" sz="4000" smtClean="0">
              <a:latin typeface="Times New Roman" pitchFamily="18" charset="0"/>
              <a:cs typeface="Times New Roman" pitchFamily="18" charset="0"/>
            </a:endParaRPr>
          </a:p>
          <a:p>
            <a:pPr algn="just"/>
            <a:endParaRPr lang="en-US" sz="4800"/>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4578" name="Picture 2" descr="D:\Documents\Desktop\tải xuống.jpg"/>
          <p:cNvPicPr>
            <a:picLocks noChangeAspect="1" noChangeArrowheads="1"/>
          </p:cNvPicPr>
          <p:nvPr/>
        </p:nvPicPr>
        <p:blipFill>
          <a:blip r:embed="rId2"/>
          <a:srcRect/>
          <a:stretch>
            <a:fillRect/>
          </a:stretch>
        </p:blipFill>
        <p:spPr bwMode="auto">
          <a:xfrm>
            <a:off x="520262" y="112398"/>
            <a:ext cx="5596759" cy="3166829"/>
          </a:xfrm>
          <a:prstGeom prst="rect">
            <a:avLst/>
          </a:prstGeom>
          <a:noFill/>
        </p:spPr>
      </p:pic>
      <p:pic>
        <p:nvPicPr>
          <p:cNvPr id="24579" name="Picture 3" descr="D:\Documents\Desktop\tải xuống (1).jpg"/>
          <p:cNvPicPr>
            <a:picLocks noChangeAspect="1" noChangeArrowheads="1"/>
          </p:cNvPicPr>
          <p:nvPr/>
        </p:nvPicPr>
        <p:blipFill>
          <a:blip r:embed="rId3"/>
          <a:srcRect/>
          <a:stretch>
            <a:fillRect/>
          </a:stretch>
        </p:blipFill>
        <p:spPr bwMode="auto">
          <a:xfrm>
            <a:off x="6399156" y="128177"/>
            <a:ext cx="5093905" cy="3272506"/>
          </a:xfrm>
          <a:prstGeom prst="rect">
            <a:avLst/>
          </a:prstGeom>
          <a:noFill/>
        </p:spPr>
      </p:pic>
      <p:pic>
        <p:nvPicPr>
          <p:cNvPr id="24580" name="Picture 4" descr="D:\Documents\Desktop\anh20ghep202.jpg"/>
          <p:cNvPicPr>
            <a:picLocks noChangeAspect="1" noChangeArrowheads="1"/>
          </p:cNvPicPr>
          <p:nvPr/>
        </p:nvPicPr>
        <p:blipFill>
          <a:blip r:embed="rId4"/>
          <a:srcRect/>
          <a:stretch>
            <a:fillRect/>
          </a:stretch>
        </p:blipFill>
        <p:spPr bwMode="auto">
          <a:xfrm>
            <a:off x="6378027" y="3389586"/>
            <a:ext cx="5080000" cy="3263462"/>
          </a:xfrm>
          <a:prstGeom prst="rect">
            <a:avLst/>
          </a:prstGeom>
          <a:noFill/>
        </p:spPr>
      </p:pic>
      <p:pic>
        <p:nvPicPr>
          <p:cNvPr id="24581" name="Picture 5" descr="D:\Documents\Desktop\tải xuống (2).jpg"/>
          <p:cNvPicPr>
            <a:picLocks noChangeAspect="1" noChangeArrowheads="1"/>
          </p:cNvPicPr>
          <p:nvPr/>
        </p:nvPicPr>
        <p:blipFill>
          <a:blip r:embed="rId5"/>
          <a:srcRect/>
          <a:stretch>
            <a:fillRect/>
          </a:stretch>
        </p:blipFill>
        <p:spPr bwMode="auto">
          <a:xfrm>
            <a:off x="472966" y="3383325"/>
            <a:ext cx="5691351" cy="3269723"/>
          </a:xfrm>
          <a:prstGeom prst="rect">
            <a:avLst/>
          </a:prstGeom>
          <a:noFill/>
        </p:spPr>
      </p:pic>
      <p:sp>
        <p:nvSpPr>
          <p:cNvPr id="8" name="Rectangle 7"/>
          <p:cNvSpPr/>
          <p:nvPr/>
        </p:nvSpPr>
        <p:spPr>
          <a:xfrm>
            <a:off x="4493172" y="6132788"/>
            <a:ext cx="3909849" cy="50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pitchFamily="34" charset="0"/>
                <a:cs typeface="Arial" pitchFamily="34" charset="0"/>
              </a:rPr>
              <a:t>CHƯƠNG TRÌNH 134, 135</a:t>
            </a:r>
            <a:endParaRPr lang="en-US">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box(in)">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box(in)">
                                      <p:cBhvr>
                                        <p:cTn id="17" dur="500"/>
                                        <p:tgtEl>
                                          <p:spTgt spid="2458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box(in)">
                                      <p:cBhvr>
                                        <p:cTn id="22" dur="500"/>
                                        <p:tgtEl>
                                          <p:spTgt spid="2458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14855" y="236483"/>
            <a:ext cx="10464800" cy="8402300"/>
          </a:xfrm>
          <a:prstGeom prst="rect">
            <a:avLst/>
          </a:prstGeom>
          <a:noFill/>
          <a:ln w="9525">
            <a:noFill/>
            <a:miter lim="800000"/>
            <a:headEnd/>
            <a:tailEnd/>
          </a:ln>
        </p:spPr>
        <p:txBody>
          <a:bodyPr>
            <a:spAutoFit/>
          </a:bodyPr>
          <a:lstStyle/>
          <a:p>
            <a:pPr algn="just">
              <a:buFont typeface="Arial" charset="0"/>
              <a:buChar char="•"/>
            </a:pPr>
            <a:r>
              <a:rPr lang="en-US" sz="3600" smtClean="0">
                <a:latin typeface="Times New Roman" pitchFamily="18" charset="0"/>
                <a:cs typeface="Times New Roman" pitchFamily="18" charset="0"/>
              </a:rPr>
              <a:t>CÁC DÂN TỘC Ở VIỆT NAM ĐỀU ĐƯỢC BÌNH ĐẲNG VỀ VĂN HÓA, GIÁO DỤC</a:t>
            </a:r>
          </a:p>
          <a:p>
            <a:r>
              <a:rPr lang="en-US" sz="4000" smtClean="0">
                <a:latin typeface="Times New Roman" pitchFamily="18" charset="0"/>
                <a:cs typeface="Times New Roman" pitchFamily="18" charset="0"/>
              </a:rPr>
              <a:t>-</a:t>
            </a:r>
            <a:r>
              <a:rPr lang="fr-FR" sz="4000" smtClean="0">
                <a:latin typeface="Times New Roman" pitchFamily="18" charset="0"/>
                <a:cs typeface="Times New Roman" pitchFamily="18" charset="0"/>
              </a:rPr>
              <a:t> </a:t>
            </a:r>
            <a:r>
              <a:rPr lang="fr-FR" sz="4000" smtClean="0">
                <a:latin typeface="Times New Roman" pitchFamily="18" charset="0"/>
                <a:cs typeface="Times New Roman" pitchFamily="18" charset="0"/>
              </a:rPr>
              <a:t>Cùng </a:t>
            </a:r>
            <a:r>
              <a:rPr lang="fr-FR" sz="4000" smtClean="0">
                <a:latin typeface="Times New Roman" pitchFamily="18" charset="0"/>
                <a:cs typeface="Times New Roman" pitchFamily="18" charset="0"/>
              </a:rPr>
              <a:t>vơi tiếng phổ thông các DT có quyền dùng tiếng nói, chữ viết của dân tộc mình ; những phong tục tập quán, truyền thống văn hoá tốt đẹp của từng dân tộc được giữ gìn, khôi phục và phát huy.</a:t>
            </a:r>
            <a:endParaRPr lang="vi-VN" sz="4000" smtClean="0">
              <a:latin typeface="Times New Roman" pitchFamily="18" charset="0"/>
              <a:cs typeface="Times New Roman" pitchFamily="18" charset="0"/>
            </a:endParaRPr>
          </a:p>
          <a:p>
            <a:endParaRPr lang="vi-VN" sz="4000" smtClean="0">
              <a:latin typeface="Times New Roman" pitchFamily="18" charset="0"/>
              <a:cs typeface="Times New Roman" pitchFamily="18" charset="0"/>
            </a:endParaRPr>
          </a:p>
          <a:p>
            <a:pPr algn="just"/>
            <a:endParaRPr lang="en-US" sz="4800"/>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6626" name="Picture 2" descr="D:\Documents\Desktop\images (1).jpg"/>
          <p:cNvPicPr>
            <a:picLocks noChangeAspect="1" noChangeArrowheads="1"/>
          </p:cNvPicPr>
          <p:nvPr/>
        </p:nvPicPr>
        <p:blipFill>
          <a:blip r:embed="rId2"/>
          <a:srcRect/>
          <a:stretch>
            <a:fillRect/>
          </a:stretch>
        </p:blipFill>
        <p:spPr bwMode="auto">
          <a:xfrm>
            <a:off x="441435" y="315310"/>
            <a:ext cx="4776951" cy="2948152"/>
          </a:xfrm>
          <a:prstGeom prst="rect">
            <a:avLst/>
          </a:prstGeom>
          <a:noFill/>
        </p:spPr>
      </p:pic>
      <p:pic>
        <p:nvPicPr>
          <p:cNvPr id="26627" name="Picture 3" descr="D:\Documents\Desktop\images (3).jpg"/>
          <p:cNvPicPr>
            <a:picLocks noChangeAspect="1" noChangeArrowheads="1"/>
          </p:cNvPicPr>
          <p:nvPr/>
        </p:nvPicPr>
        <p:blipFill>
          <a:blip r:embed="rId3"/>
          <a:srcRect/>
          <a:stretch>
            <a:fillRect/>
          </a:stretch>
        </p:blipFill>
        <p:spPr bwMode="auto">
          <a:xfrm>
            <a:off x="5896303" y="346842"/>
            <a:ext cx="5265683" cy="2995448"/>
          </a:xfrm>
          <a:prstGeom prst="rect">
            <a:avLst/>
          </a:prstGeom>
          <a:noFill/>
        </p:spPr>
      </p:pic>
      <p:pic>
        <p:nvPicPr>
          <p:cNvPr id="26628" name="Picture 4" descr="D:\Documents\Desktop\images (2).jpg"/>
          <p:cNvPicPr>
            <a:picLocks noChangeAspect="1" noChangeArrowheads="1"/>
          </p:cNvPicPr>
          <p:nvPr/>
        </p:nvPicPr>
        <p:blipFill>
          <a:blip r:embed="rId4"/>
          <a:srcRect/>
          <a:stretch>
            <a:fillRect/>
          </a:stretch>
        </p:blipFill>
        <p:spPr bwMode="auto">
          <a:xfrm>
            <a:off x="425669" y="3383510"/>
            <a:ext cx="4840013" cy="2749276"/>
          </a:xfrm>
          <a:prstGeom prst="rect">
            <a:avLst/>
          </a:prstGeom>
          <a:noFill/>
        </p:spPr>
      </p:pic>
      <p:pic>
        <p:nvPicPr>
          <p:cNvPr id="26629" name="Picture 5" descr="D:\Documents\Desktop\images (4).jpg"/>
          <p:cNvPicPr>
            <a:picLocks noChangeAspect="1" noChangeArrowheads="1"/>
          </p:cNvPicPr>
          <p:nvPr/>
        </p:nvPicPr>
        <p:blipFill>
          <a:blip r:embed="rId5"/>
          <a:srcRect/>
          <a:stretch>
            <a:fillRect/>
          </a:stretch>
        </p:blipFill>
        <p:spPr bwMode="auto">
          <a:xfrm>
            <a:off x="5912067" y="3518009"/>
            <a:ext cx="5344511" cy="2677839"/>
          </a:xfrm>
          <a:prstGeom prst="rect">
            <a:avLst/>
          </a:prstGeom>
          <a:noFill/>
        </p:spPr>
      </p:pic>
      <p:sp>
        <p:nvSpPr>
          <p:cNvPr id="8" name="Rectangle 7"/>
          <p:cNvSpPr/>
          <p:nvPr/>
        </p:nvSpPr>
        <p:spPr>
          <a:xfrm>
            <a:off x="2948152" y="5912069"/>
            <a:ext cx="6400800"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pitchFamily="34" charset="0"/>
                <a:cs typeface="Arial" pitchFamily="34" charset="0"/>
              </a:rPr>
              <a:t>BÌNH ĐẲNG VỀ VĂN </a:t>
            </a:r>
            <a:r>
              <a:rPr lang="en-US" smtClean="0">
                <a:latin typeface="Arial" pitchFamily="34" charset="0"/>
                <a:cs typeface="Arial" pitchFamily="34" charset="0"/>
              </a:rPr>
              <a:t>HÓA </a:t>
            </a:r>
            <a:endParaRPr lang="en-US">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ox(in)">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diamond(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629"/>
                                        </p:tgtEl>
                                        <p:attrNameLst>
                                          <p:attrName>style.visibility</p:attrName>
                                        </p:attrNameLst>
                                      </p:cBhvr>
                                      <p:to>
                                        <p:strVal val="visible"/>
                                      </p:to>
                                    </p:set>
                                    <p:anim calcmode="lin" valueType="num">
                                      <p:cBhvr additive="base">
                                        <p:cTn id="22" dur="500" fill="hold"/>
                                        <p:tgtEl>
                                          <p:spTgt spid="26629"/>
                                        </p:tgtEl>
                                        <p:attrNameLst>
                                          <p:attrName>ppt_x</p:attrName>
                                        </p:attrNameLst>
                                      </p:cBhvr>
                                      <p:tavLst>
                                        <p:tav tm="0">
                                          <p:val>
                                            <p:strVal val="#ppt_x"/>
                                          </p:val>
                                        </p:tav>
                                        <p:tav tm="100000">
                                          <p:val>
                                            <p:strVal val="#ppt_x"/>
                                          </p:val>
                                        </p:tav>
                                      </p:tavLst>
                                    </p:anim>
                                    <p:anim calcmode="lin" valueType="num">
                                      <p:cBhvr additive="base">
                                        <p:cTn id="23" dur="500" fill="hold"/>
                                        <p:tgtEl>
                                          <p:spTgt spid="266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14855" y="236483"/>
            <a:ext cx="10464800" cy="6555641"/>
          </a:xfrm>
          <a:prstGeom prst="rect">
            <a:avLst/>
          </a:prstGeom>
          <a:noFill/>
          <a:ln w="9525">
            <a:noFill/>
            <a:miter lim="800000"/>
            <a:headEnd/>
            <a:tailEnd/>
          </a:ln>
        </p:spPr>
        <p:txBody>
          <a:bodyPr>
            <a:spAutoFit/>
          </a:bodyPr>
          <a:lstStyle/>
          <a:p>
            <a:pPr algn="just">
              <a:buFont typeface="Arial" charset="0"/>
              <a:buChar char="•"/>
            </a:pPr>
            <a:r>
              <a:rPr lang="en-US" sz="3600" smtClean="0">
                <a:latin typeface="Times New Roman" pitchFamily="18" charset="0"/>
                <a:cs typeface="Times New Roman" pitchFamily="18" charset="0"/>
              </a:rPr>
              <a:t>CÁC DÂN TỘC Ở VIỆT NAM ĐỀU ĐƯỢC BÌNH ĐẲNG VỀ VĂN HÓA, GIÁO DỤC</a:t>
            </a:r>
          </a:p>
          <a:p>
            <a:r>
              <a:rPr lang="fr-FR" sz="4000" smtClean="0">
                <a:latin typeface="Times New Roman" pitchFamily="18" charset="0"/>
                <a:cs typeface="Times New Roman" pitchFamily="18" charset="0"/>
              </a:rPr>
              <a:t>- </a:t>
            </a:r>
            <a:r>
              <a:rPr lang="fr-FR" sz="4000" smtClean="0">
                <a:latin typeface="Times New Roman" pitchFamily="18" charset="0"/>
                <a:cs typeface="Times New Roman" pitchFamily="18" charset="0"/>
              </a:rPr>
              <a:t>Công dân thuộc các DT đều được NN tạo mọi điều kiện để được bình đẳng về cơ hội học tập .</a:t>
            </a:r>
            <a:endParaRPr lang="vi-VN" sz="4000" smtClean="0">
              <a:latin typeface="Times New Roman" pitchFamily="18" charset="0"/>
              <a:cs typeface="Times New Roman" pitchFamily="18" charset="0"/>
            </a:endParaRPr>
          </a:p>
          <a:p>
            <a:endParaRPr lang="vi-VN" sz="4000" smtClean="0">
              <a:latin typeface="Times New Roman" pitchFamily="18" charset="0"/>
              <a:cs typeface="Times New Roman" pitchFamily="18" charset="0"/>
            </a:endParaRPr>
          </a:p>
          <a:p>
            <a:pPr algn="just"/>
            <a:endParaRPr lang="en-US" sz="4800"/>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5602" name="Picture 2" descr="D:\Documents\Desktop\tải xuống (3).jpg"/>
          <p:cNvPicPr>
            <a:picLocks noChangeAspect="1" noChangeArrowheads="1"/>
          </p:cNvPicPr>
          <p:nvPr/>
        </p:nvPicPr>
        <p:blipFill>
          <a:blip r:embed="rId2"/>
          <a:srcRect/>
          <a:stretch>
            <a:fillRect/>
          </a:stretch>
        </p:blipFill>
        <p:spPr bwMode="auto">
          <a:xfrm>
            <a:off x="6258910" y="362607"/>
            <a:ext cx="5659821" cy="2680137"/>
          </a:xfrm>
          <a:prstGeom prst="rect">
            <a:avLst/>
          </a:prstGeom>
          <a:noFill/>
        </p:spPr>
      </p:pic>
      <p:pic>
        <p:nvPicPr>
          <p:cNvPr id="25603" name="Picture 3" descr="D:\Documents\Desktop\tải xuống (4).jpg"/>
          <p:cNvPicPr>
            <a:picLocks noChangeAspect="1" noChangeArrowheads="1"/>
          </p:cNvPicPr>
          <p:nvPr/>
        </p:nvPicPr>
        <p:blipFill>
          <a:blip r:embed="rId3"/>
          <a:srcRect/>
          <a:stretch>
            <a:fillRect/>
          </a:stretch>
        </p:blipFill>
        <p:spPr bwMode="auto">
          <a:xfrm>
            <a:off x="409903" y="378372"/>
            <a:ext cx="5596759" cy="2680137"/>
          </a:xfrm>
          <a:prstGeom prst="rect">
            <a:avLst/>
          </a:prstGeom>
          <a:noFill/>
        </p:spPr>
      </p:pic>
      <p:pic>
        <p:nvPicPr>
          <p:cNvPr id="25604" name="Picture 4" descr="D:\Documents\Desktop\dao-tao-tieng-mong-cong-an-dien-dien-3.jpg"/>
          <p:cNvPicPr>
            <a:picLocks noChangeAspect="1" noChangeArrowheads="1"/>
          </p:cNvPicPr>
          <p:nvPr/>
        </p:nvPicPr>
        <p:blipFill>
          <a:blip r:embed="rId4"/>
          <a:srcRect/>
          <a:stretch>
            <a:fillRect/>
          </a:stretch>
        </p:blipFill>
        <p:spPr bwMode="auto">
          <a:xfrm>
            <a:off x="472966" y="3177705"/>
            <a:ext cx="5785944" cy="3428046"/>
          </a:xfrm>
          <a:prstGeom prst="rect">
            <a:avLst/>
          </a:prstGeom>
          <a:noFill/>
        </p:spPr>
      </p:pic>
      <p:pic>
        <p:nvPicPr>
          <p:cNvPr id="25606" name="Picture 6" descr="D:\Documents\Desktop\images824281_Day_tieng_Thai_1.jpg"/>
          <p:cNvPicPr>
            <a:picLocks noChangeAspect="1" noChangeArrowheads="1"/>
          </p:cNvPicPr>
          <p:nvPr/>
        </p:nvPicPr>
        <p:blipFill>
          <a:blip r:embed="rId5"/>
          <a:srcRect/>
          <a:stretch>
            <a:fillRect/>
          </a:stretch>
        </p:blipFill>
        <p:spPr bwMode="auto">
          <a:xfrm>
            <a:off x="6365984" y="3231930"/>
            <a:ext cx="5568513" cy="3334407"/>
          </a:xfrm>
          <a:prstGeom prst="rect">
            <a:avLst/>
          </a:prstGeom>
          <a:noFill/>
        </p:spPr>
      </p:pic>
      <p:sp>
        <p:nvSpPr>
          <p:cNvPr id="9" name="Rectangle 8"/>
          <p:cNvSpPr/>
          <p:nvPr/>
        </p:nvSpPr>
        <p:spPr>
          <a:xfrm>
            <a:off x="4351282" y="5801710"/>
            <a:ext cx="49819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pitchFamily="34" charset="0"/>
                <a:cs typeface="Arial" pitchFamily="34" charset="0"/>
              </a:rPr>
              <a:t>BÌNH ĐẲNG VỀ </a:t>
            </a:r>
            <a:r>
              <a:rPr lang="en-US" smtClean="0">
                <a:latin typeface="Arial" pitchFamily="34" charset="0"/>
                <a:cs typeface="Arial" pitchFamily="34" charset="0"/>
              </a:rPr>
              <a:t>GIÁO </a:t>
            </a:r>
            <a:r>
              <a:rPr lang="en-US" smtClean="0">
                <a:latin typeface="Arial" pitchFamily="34" charset="0"/>
                <a:cs typeface="Arial" pitchFamily="34" charset="0"/>
              </a:rPr>
              <a:t>DỤC</a:t>
            </a:r>
            <a:endParaRPr lang="en-US">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checkerboard(across)">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checkerboard(across)">
                                      <p:cBhvr>
                                        <p:cTn id="17" dur="500"/>
                                        <p:tgtEl>
                                          <p:spTgt spid="25604"/>
                                        </p:tgtEl>
                                      </p:cBhvr>
                                    </p:animEffect>
                                  </p:childTnLst>
                                </p:cTn>
                              </p:par>
                              <p:par>
                                <p:cTn id="18" presetID="5" presetClass="entr" presetSubtype="10" fill="hold" nodeType="withEffect">
                                  <p:stCondLst>
                                    <p:cond delay="0"/>
                                  </p:stCondLst>
                                  <p:childTnLst>
                                    <p:set>
                                      <p:cBhvr>
                                        <p:cTn id="19" dur="1" fill="hold">
                                          <p:stCondLst>
                                            <p:cond delay="0"/>
                                          </p:stCondLst>
                                        </p:cTn>
                                        <p:tgtEl>
                                          <p:spTgt spid="25606"/>
                                        </p:tgtEl>
                                        <p:attrNameLst>
                                          <p:attrName>style.visibility</p:attrName>
                                        </p:attrNameLst>
                                      </p:cBhvr>
                                      <p:to>
                                        <p:strVal val="visible"/>
                                      </p:to>
                                    </p:set>
                                    <p:animEffect transition="in" filter="checkerboard(across)">
                                      <p:cBhvr>
                                        <p:cTn id="20" dur="500"/>
                                        <p:tgtEl>
                                          <p:spTgt spid="25606"/>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1" name="TextBox 10"/>
          <p:cNvSpPr txBox="1"/>
          <p:nvPr/>
        </p:nvSpPr>
        <p:spPr>
          <a:xfrm>
            <a:off x="394133" y="246347"/>
            <a:ext cx="8449749" cy="646331"/>
          </a:xfrm>
          <a:prstGeom prst="rect">
            <a:avLst/>
          </a:prstGeom>
          <a:effectLst>
            <a:glow rad="228600">
              <a:schemeClr val="accent6">
                <a:satMod val="175000"/>
                <a:alpha val="40000"/>
              </a:schemeClr>
            </a:glow>
            <a:outerShdw blurRad="63500" dist="25400" dir="5400000" algn="ctr" rotWithShape="0">
              <a:srgbClr val="000000">
                <a:alpha val="69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600" smtClean="0">
                <a:latin typeface="Times New Roman" pitchFamily="18" charset="0"/>
                <a:cs typeface="Times New Roman" pitchFamily="18" charset="0"/>
              </a:rPr>
              <a:t>c) Ý nghĩa quyền bình đẳng giữa các dân tộc</a:t>
            </a:r>
            <a:endParaRPr lang="en-US" sz="3600">
              <a:latin typeface="Times New Roman" pitchFamily="18" charset="0"/>
              <a:cs typeface="Times New Roman" pitchFamily="18" charset="0"/>
            </a:endParaRPr>
          </a:p>
        </p:txBody>
      </p:sp>
      <p:sp>
        <p:nvSpPr>
          <p:cNvPr id="12" name="TextBox 14"/>
          <p:cNvSpPr txBox="1">
            <a:spLocks noChangeArrowheads="1"/>
          </p:cNvSpPr>
          <p:nvPr/>
        </p:nvSpPr>
        <p:spPr bwMode="auto">
          <a:xfrm>
            <a:off x="578068" y="1972145"/>
            <a:ext cx="11056883" cy="1077218"/>
          </a:xfrm>
          <a:prstGeom prst="rect">
            <a:avLst/>
          </a:prstGeom>
          <a:ln/>
          <a:effectLst>
            <a:glow rad="2286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a:latin typeface="Times New Roman" pitchFamily="18" charset="0"/>
                <a:cs typeface="Arial" pitchFamily="34" charset="0"/>
              </a:rPr>
              <a:t>-</a:t>
            </a:r>
            <a:r>
              <a:rPr kumimoji="0" lang="en-US" sz="3200" b="0" i="0" u="none" strike="noStrike" cap="none" normalizeH="0" baseline="0" smtClean="0">
                <a:ln>
                  <a:noFill/>
                </a:ln>
                <a:solidFill>
                  <a:schemeClr val="tx1"/>
                </a:solidFill>
                <a:effectLst/>
                <a:latin typeface="Times New Roman" pitchFamily="18" charset="0"/>
                <a:cs typeface="Arial" pitchFamily="34" charset="0"/>
              </a:rPr>
              <a:t> Là cơ sở đoàn kết giữa các dân tộc và đại đoàn kết toàn dân tộc. Không có bình đẳng thì không có đoàn kết thực sự.</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5"/>
          <p:cNvSpPr txBox="1">
            <a:spLocks noChangeArrowheads="1"/>
          </p:cNvSpPr>
          <p:nvPr/>
        </p:nvSpPr>
        <p:spPr bwMode="auto">
          <a:xfrm>
            <a:off x="751489" y="4583966"/>
            <a:ext cx="11041117" cy="1077913"/>
          </a:xfrm>
          <a:prstGeom prst="rect">
            <a:avLst/>
          </a:prstGeom>
          <a:ln/>
          <a:effectLst>
            <a:glow rad="2286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a:latin typeface="Times New Roman" pitchFamily="18" charset="0"/>
                <a:cs typeface="Arial" pitchFamily="34" charset="0"/>
              </a:rPr>
              <a:t>-</a:t>
            </a:r>
            <a:r>
              <a:rPr kumimoji="0" lang="en-US" sz="3200" b="0" i="0" u="none" strike="noStrike" cap="none" normalizeH="0" baseline="0" smtClean="0">
                <a:ln>
                  <a:noFill/>
                </a:ln>
                <a:solidFill>
                  <a:schemeClr val="tx1"/>
                </a:solidFill>
                <a:effectLst/>
                <a:latin typeface="Times New Roman" pitchFamily="18" charset="0"/>
                <a:cs typeface="Arial" pitchFamily="34" charset="0"/>
              </a:rPr>
              <a:t> Thực hiện tốt chính sách các dân tộc bình</a:t>
            </a:r>
            <a:r>
              <a:rPr kumimoji="0" lang="en-US" sz="3200" b="0" i="0" u="none" strike="noStrike" cap="none" normalizeH="0" smtClean="0">
                <a:ln>
                  <a:noFill/>
                </a:ln>
                <a:solidFill>
                  <a:schemeClr val="tx1"/>
                </a:solidFill>
                <a:effectLst/>
                <a:latin typeface="Times New Roman" pitchFamily="18" charset="0"/>
                <a:cs typeface="Arial" pitchFamily="34" charset="0"/>
              </a:rPr>
              <a:t> đẳng, đoàn kết, tương trợ…</a:t>
            </a:r>
            <a:r>
              <a:rPr kumimoji="0" lang="en-US" sz="3200" b="0" i="0" u="none" strike="noStrike" cap="none" normalizeH="0" baseline="0" smtClean="0">
                <a:ln>
                  <a:noFill/>
                </a:ln>
                <a:solidFill>
                  <a:schemeClr val="tx1"/>
                </a:solidFill>
                <a:effectLst/>
                <a:latin typeface="Times New Roman" pitchFamily="18" charset="0"/>
                <a:cs typeface="Arial" pitchFamily="34" charset="0"/>
              </a:rPr>
              <a:t> là sức mạnh đảm bảo sự phát triển bền vững của đất nước.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672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 calcmode="lin" valueType="num">
                                      <p:cBhvr>
                                        <p:cTn id="1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9186" y="614855"/>
            <a:ext cx="2017986" cy="5864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QUYỀN </a:t>
            </a:r>
          </a:p>
          <a:p>
            <a:pPr algn="ctr"/>
            <a:r>
              <a:rPr lang="en-US" sz="2400" b="1" smtClean="0">
                <a:solidFill>
                  <a:schemeClr val="tx1"/>
                </a:solidFill>
                <a:latin typeface="Arial" pitchFamily="34" charset="0"/>
                <a:cs typeface="Arial" pitchFamily="34" charset="0"/>
              </a:rPr>
              <a:t>BÌNH ĐẲNG  GIỮA CÁC DÂN TỘC, TÔN GIÁO</a:t>
            </a:r>
            <a:endParaRPr lang="en-US" sz="2400" b="1">
              <a:solidFill>
                <a:schemeClr val="tx1"/>
              </a:solidFill>
              <a:latin typeface="Arial" pitchFamily="34" charset="0"/>
              <a:cs typeface="Arial" pitchFamily="34" charset="0"/>
            </a:endParaRPr>
          </a:p>
        </p:txBody>
      </p:sp>
      <p:sp>
        <p:nvSpPr>
          <p:cNvPr id="5" name="Rectangle 4"/>
          <p:cNvSpPr/>
          <p:nvPr/>
        </p:nvSpPr>
        <p:spPr>
          <a:xfrm>
            <a:off x="2538248" y="1261241"/>
            <a:ext cx="3184635" cy="17972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QUYỀN </a:t>
            </a:r>
          </a:p>
          <a:p>
            <a:pPr algn="ctr"/>
            <a:r>
              <a:rPr lang="en-US" sz="2000" b="1" smtClean="0">
                <a:solidFill>
                  <a:schemeClr val="tx1"/>
                </a:solidFill>
                <a:latin typeface="Arial" pitchFamily="34" charset="0"/>
                <a:cs typeface="Arial" pitchFamily="34" charset="0"/>
              </a:rPr>
              <a:t>BÌNH ĐẲNG GIỮA CÁC DÂN TỘC</a:t>
            </a:r>
            <a:endParaRPr lang="en-US" sz="2000" b="1">
              <a:solidFill>
                <a:schemeClr val="tx1"/>
              </a:solidFill>
            </a:endParaRPr>
          </a:p>
        </p:txBody>
      </p:sp>
      <p:sp>
        <p:nvSpPr>
          <p:cNvPr id="6" name="Content Placeholder 5"/>
          <p:cNvSpPr>
            <a:spLocks noGrp="1"/>
          </p:cNvSpPr>
          <p:nvPr>
            <p:ph sz="quarter" idx="13"/>
          </p:nvPr>
        </p:nvSpPr>
        <p:spPr>
          <a:xfrm>
            <a:off x="2506717" y="4288221"/>
            <a:ext cx="3405352" cy="1502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b="1" smtClean="0">
                <a:solidFill>
                  <a:schemeClr val="tx1"/>
                </a:solidFill>
                <a:latin typeface="Arial" pitchFamily="34" charset="0"/>
                <a:cs typeface="Arial" pitchFamily="34" charset="0"/>
              </a:rPr>
              <a:t>QUYỀN BÌNH ĐẲNG  GiỮA CÁC TÔN GIÁO</a:t>
            </a:r>
            <a:endParaRPr lang="en-US" b="1">
              <a:solidFill>
                <a:schemeClr val="tx1"/>
              </a:solidFill>
            </a:endParaRPr>
          </a:p>
        </p:txBody>
      </p:sp>
      <p:sp>
        <p:nvSpPr>
          <p:cNvPr id="8" name="Right Arrow 7"/>
          <p:cNvSpPr/>
          <p:nvPr/>
        </p:nvSpPr>
        <p:spPr>
          <a:xfrm>
            <a:off x="2096813" y="2128346"/>
            <a:ext cx="488731" cy="346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p:cNvSpPr/>
          <p:nvPr/>
        </p:nvSpPr>
        <p:spPr>
          <a:xfrm>
            <a:off x="2096813" y="4855779"/>
            <a:ext cx="472965" cy="4099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7362496" y="441435"/>
            <a:ext cx="4382813" cy="756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Khái niệm bình đẳng giữa các dân tộc</a:t>
            </a:r>
            <a:endParaRPr lang="en-US" b="1">
              <a:solidFill>
                <a:schemeClr val="tx1"/>
              </a:solidFill>
              <a:latin typeface="Arial" pitchFamily="34" charset="0"/>
              <a:cs typeface="Arial" pitchFamily="34" charset="0"/>
            </a:endParaRPr>
          </a:p>
        </p:txBody>
      </p:sp>
      <p:sp>
        <p:nvSpPr>
          <p:cNvPr id="11" name="Rectangle 10"/>
          <p:cNvSpPr/>
          <p:nvPr/>
        </p:nvSpPr>
        <p:spPr>
          <a:xfrm>
            <a:off x="7441324" y="1450427"/>
            <a:ext cx="4272455" cy="8040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Nội dung bình đẳng giữa các dân tộc</a:t>
            </a:r>
            <a:endParaRPr lang="en-US" b="1">
              <a:solidFill>
                <a:schemeClr val="tx1"/>
              </a:solidFill>
              <a:latin typeface="Arial" pitchFamily="34" charset="0"/>
              <a:cs typeface="Arial" pitchFamily="34" charset="0"/>
            </a:endParaRPr>
          </a:p>
        </p:txBody>
      </p:sp>
      <p:sp>
        <p:nvSpPr>
          <p:cNvPr id="12" name="Rectangle 11"/>
          <p:cNvSpPr/>
          <p:nvPr/>
        </p:nvSpPr>
        <p:spPr>
          <a:xfrm>
            <a:off x="7488621" y="2490952"/>
            <a:ext cx="4225158" cy="8986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Ý nghĩa bình đẳng giữa các dân tộc</a:t>
            </a:r>
            <a:endParaRPr lang="en-US" b="1">
              <a:solidFill>
                <a:schemeClr val="tx1"/>
              </a:solidFill>
              <a:latin typeface="Arial" pitchFamily="34" charset="0"/>
              <a:cs typeface="Arial" pitchFamily="34" charset="0"/>
            </a:endParaRPr>
          </a:p>
        </p:txBody>
      </p:sp>
      <p:cxnSp>
        <p:nvCxnSpPr>
          <p:cNvPr id="14" name="Straight Arrow Connector 13"/>
          <p:cNvCxnSpPr>
            <a:endCxn id="10" idx="1"/>
          </p:cNvCxnSpPr>
          <p:nvPr/>
        </p:nvCxnSpPr>
        <p:spPr>
          <a:xfrm flipV="1">
            <a:off x="5707117" y="819808"/>
            <a:ext cx="1655379" cy="11193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endCxn id="11" idx="1"/>
          </p:cNvCxnSpPr>
          <p:nvPr/>
        </p:nvCxnSpPr>
        <p:spPr>
          <a:xfrm flipV="1">
            <a:off x="5722883" y="1852448"/>
            <a:ext cx="1718441" cy="1340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754414" y="1970690"/>
            <a:ext cx="1781504" cy="9695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7467599" y="3715408"/>
            <a:ext cx="4514194" cy="756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Khái niệm bình đẳng giữa các Tôn giáo</a:t>
            </a:r>
            <a:endParaRPr lang="en-US" b="1">
              <a:solidFill>
                <a:schemeClr val="tx1"/>
              </a:solidFill>
              <a:latin typeface="Arial" pitchFamily="34" charset="0"/>
              <a:cs typeface="Arial" pitchFamily="34" charset="0"/>
            </a:endParaRPr>
          </a:p>
        </p:txBody>
      </p:sp>
      <p:sp>
        <p:nvSpPr>
          <p:cNvPr id="20" name="Rectangle 19"/>
          <p:cNvSpPr/>
          <p:nvPr/>
        </p:nvSpPr>
        <p:spPr>
          <a:xfrm>
            <a:off x="7483365" y="4834759"/>
            <a:ext cx="4514194" cy="756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Nội dung bình đẳng giữa các Tôn giáo</a:t>
            </a:r>
            <a:endParaRPr lang="en-US" b="1">
              <a:solidFill>
                <a:schemeClr val="tx1"/>
              </a:solidFill>
              <a:latin typeface="Arial" pitchFamily="34" charset="0"/>
              <a:cs typeface="Arial" pitchFamily="34" charset="0"/>
            </a:endParaRPr>
          </a:p>
        </p:txBody>
      </p:sp>
      <p:sp>
        <p:nvSpPr>
          <p:cNvPr id="21" name="Rectangle 20"/>
          <p:cNvSpPr/>
          <p:nvPr/>
        </p:nvSpPr>
        <p:spPr>
          <a:xfrm>
            <a:off x="7483364" y="5843753"/>
            <a:ext cx="4498429" cy="756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Ý nghĩa bình đẳng giữa các Tôn giáo</a:t>
            </a:r>
            <a:endParaRPr lang="en-US" b="1">
              <a:solidFill>
                <a:schemeClr val="tx1"/>
              </a:solidFill>
              <a:latin typeface="Arial" pitchFamily="34" charset="0"/>
              <a:cs typeface="Arial" pitchFamily="34" charset="0"/>
            </a:endParaRPr>
          </a:p>
        </p:txBody>
      </p:sp>
      <p:cxnSp>
        <p:nvCxnSpPr>
          <p:cNvPr id="22" name="Straight Arrow Connector 21"/>
          <p:cNvCxnSpPr/>
          <p:nvPr/>
        </p:nvCxnSpPr>
        <p:spPr>
          <a:xfrm flipV="1">
            <a:off x="5875283" y="3920360"/>
            <a:ext cx="1655379" cy="11193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6" idx="3"/>
            <a:endCxn id="20" idx="1"/>
          </p:cNvCxnSpPr>
          <p:nvPr/>
        </p:nvCxnSpPr>
        <p:spPr>
          <a:xfrm>
            <a:off x="5912069" y="5039710"/>
            <a:ext cx="1571296" cy="1734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6" idx="3"/>
            <a:endCxn id="21" idx="1"/>
          </p:cNvCxnSpPr>
          <p:nvPr/>
        </p:nvCxnSpPr>
        <p:spPr>
          <a:xfrm>
            <a:off x="5912069" y="5039710"/>
            <a:ext cx="1571295" cy="11824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box(in)">
                                      <p:cBhvr>
                                        <p:cTn id="23" dur="500"/>
                                        <p:tgtEl>
                                          <p:spTgt spid="6">
                                            <p:bg/>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ox(i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ox(in)">
                                      <p:cBhvr>
                                        <p:cTn id="55" dur="500"/>
                                        <p:tgtEl>
                                          <p:spTgt spid="22"/>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ox(i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ox(in)">
                                      <p:cBhvr>
                                        <p:cTn id="63" dur="500"/>
                                        <p:tgtEl>
                                          <p:spTgt spid="24"/>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ox(i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ox(in)">
                                      <p:cBhvr>
                                        <p:cTn id="71" dur="500"/>
                                        <p:tgtEl>
                                          <p:spTgt spid="26"/>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in)">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P spid="8" grpId="0" animBg="1"/>
      <p:bldP spid="9" grpId="0" animBg="1"/>
      <p:bldP spid="10" grpId="0" animBg="1"/>
      <p:bldP spid="11" grpId="0" animBg="1"/>
      <p:bldP spid="12"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0" y="0"/>
            <a:ext cx="12192000" cy="369332"/>
          </a:xfrm>
          <a:prstGeom prst="rect">
            <a:avLst/>
          </a:prstGeom>
          <a:solidFill>
            <a:srgbClr val="FFC000"/>
          </a:solidFill>
          <a:ln w="9525">
            <a:noFill/>
            <a:miter lim="800000"/>
            <a:headEnd/>
            <a:tailEnd/>
          </a:ln>
        </p:spPr>
        <p:txBody>
          <a:bodyPr>
            <a:spAutoFit/>
          </a:bodyPr>
          <a:lstStyle/>
          <a:p>
            <a:pPr>
              <a:spcBef>
                <a:spcPct val="50000"/>
              </a:spcBef>
            </a:pPr>
            <a:endParaRPr lang="en-US">
              <a:latin typeface="Arial" pitchFamily="34" charset="0"/>
              <a:cs typeface="Arial" pitchFamily="34" charset="0"/>
            </a:endParaRPr>
          </a:p>
        </p:txBody>
      </p:sp>
      <p:sp>
        <p:nvSpPr>
          <p:cNvPr id="8195" name="TextBox 2"/>
          <p:cNvSpPr txBox="1">
            <a:spLocks noChangeArrowheads="1"/>
          </p:cNvSpPr>
          <p:nvPr/>
        </p:nvSpPr>
        <p:spPr bwMode="auto">
          <a:xfrm>
            <a:off x="5384800" y="2705101"/>
            <a:ext cx="184731" cy="369332"/>
          </a:xfrm>
          <a:prstGeom prst="rect">
            <a:avLst/>
          </a:prstGeom>
          <a:noFill/>
          <a:ln w="9525">
            <a:noFill/>
            <a:miter lim="800000"/>
            <a:headEnd/>
            <a:tailEnd/>
          </a:ln>
        </p:spPr>
        <p:txBody>
          <a:bodyPr wrap="none">
            <a:spAutoFit/>
          </a:bodyPr>
          <a:lstStyle/>
          <a:p>
            <a:endParaRPr lang="vi-VN"/>
          </a:p>
        </p:txBody>
      </p:sp>
      <p:pic>
        <p:nvPicPr>
          <p:cNvPr id="8207" name="Picture 15" descr="Ê ĐÊ"/>
          <p:cNvPicPr>
            <a:picLocks noChangeAspect="1" noChangeArrowheads="1"/>
          </p:cNvPicPr>
          <p:nvPr/>
        </p:nvPicPr>
        <p:blipFill>
          <a:blip r:embed="rId2"/>
          <a:srcRect/>
          <a:stretch>
            <a:fillRect/>
          </a:stretch>
        </p:blipFill>
        <p:spPr bwMode="auto">
          <a:xfrm>
            <a:off x="7306734" y="549276"/>
            <a:ext cx="4781551" cy="2911475"/>
          </a:xfrm>
          <a:prstGeom prst="rect">
            <a:avLst/>
          </a:prstGeom>
          <a:noFill/>
        </p:spPr>
      </p:pic>
      <p:pic>
        <p:nvPicPr>
          <p:cNvPr id="8208" name="Picture 16" descr="Picture8"/>
          <p:cNvPicPr>
            <a:picLocks noChangeAspect="1" noChangeArrowheads="1"/>
          </p:cNvPicPr>
          <p:nvPr/>
        </p:nvPicPr>
        <p:blipFill>
          <a:blip r:embed="rId3"/>
          <a:srcRect/>
          <a:stretch>
            <a:fillRect/>
          </a:stretch>
        </p:blipFill>
        <p:spPr bwMode="auto">
          <a:xfrm>
            <a:off x="190646" y="386093"/>
            <a:ext cx="3181351" cy="3129617"/>
          </a:xfrm>
          <a:prstGeom prst="rect">
            <a:avLst/>
          </a:prstGeom>
          <a:noFill/>
        </p:spPr>
      </p:pic>
      <p:pic>
        <p:nvPicPr>
          <p:cNvPr id="8209" name="Picture 17" descr="PACO"/>
          <p:cNvPicPr>
            <a:picLocks noChangeAspect="1" noChangeArrowheads="1"/>
          </p:cNvPicPr>
          <p:nvPr/>
        </p:nvPicPr>
        <p:blipFill>
          <a:blip r:embed="rId4"/>
          <a:srcRect/>
          <a:stretch>
            <a:fillRect/>
          </a:stretch>
        </p:blipFill>
        <p:spPr bwMode="auto">
          <a:xfrm>
            <a:off x="7394029" y="3582988"/>
            <a:ext cx="4587764" cy="2957512"/>
          </a:xfrm>
          <a:prstGeom prst="rect">
            <a:avLst/>
          </a:prstGeom>
          <a:noFill/>
        </p:spPr>
      </p:pic>
      <p:sp>
        <p:nvSpPr>
          <p:cNvPr id="8210" name="Text Box 18"/>
          <p:cNvSpPr txBox="1">
            <a:spLocks noChangeArrowheads="1"/>
          </p:cNvSpPr>
          <p:nvPr/>
        </p:nvSpPr>
        <p:spPr bwMode="auto">
          <a:xfrm>
            <a:off x="924985" y="2738439"/>
            <a:ext cx="1720343" cy="3693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t>Dân tộc Khơ mú </a:t>
            </a:r>
          </a:p>
        </p:txBody>
      </p:sp>
      <p:sp>
        <p:nvSpPr>
          <p:cNvPr id="8211" name="Text Box 19"/>
          <p:cNvSpPr txBox="1">
            <a:spLocks noChangeArrowheads="1"/>
          </p:cNvSpPr>
          <p:nvPr/>
        </p:nvSpPr>
        <p:spPr bwMode="auto">
          <a:xfrm>
            <a:off x="8077200" y="5803901"/>
            <a:ext cx="1454822" cy="3693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solidFill>
                  <a:schemeClr val="bg1"/>
                </a:solidFill>
              </a:rPr>
              <a:t>Dân tộc Pa cô</a:t>
            </a:r>
          </a:p>
        </p:txBody>
      </p:sp>
      <p:sp>
        <p:nvSpPr>
          <p:cNvPr id="8212" name="Text Box 20"/>
          <p:cNvSpPr txBox="1">
            <a:spLocks noChangeArrowheads="1"/>
          </p:cNvSpPr>
          <p:nvPr/>
        </p:nvSpPr>
        <p:spPr bwMode="auto">
          <a:xfrm>
            <a:off x="8690304" y="2774677"/>
            <a:ext cx="1366080" cy="3693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solidFill>
                  <a:schemeClr val="bg1"/>
                </a:solidFill>
              </a:rPr>
              <a:t>Dân tộc Ê đê</a:t>
            </a:r>
          </a:p>
        </p:txBody>
      </p:sp>
      <p:pic>
        <p:nvPicPr>
          <p:cNvPr id="24578" name="Picture 2" descr="D:\Documents\Desktop\download.jpg"/>
          <p:cNvPicPr>
            <a:picLocks noChangeAspect="1" noChangeArrowheads="1"/>
          </p:cNvPicPr>
          <p:nvPr/>
        </p:nvPicPr>
        <p:blipFill>
          <a:blip r:embed="rId5"/>
          <a:srcRect/>
          <a:stretch>
            <a:fillRect/>
          </a:stretch>
        </p:blipFill>
        <p:spPr bwMode="auto">
          <a:xfrm>
            <a:off x="3641835" y="507945"/>
            <a:ext cx="3405352" cy="2976234"/>
          </a:xfrm>
          <a:prstGeom prst="rect">
            <a:avLst/>
          </a:prstGeom>
          <a:noFill/>
        </p:spPr>
      </p:pic>
      <p:pic>
        <p:nvPicPr>
          <p:cNvPr id="24579" name="Picture 3" descr="D:\Documents\Desktop\download (2).jpg"/>
          <p:cNvPicPr>
            <a:picLocks noChangeAspect="1" noChangeArrowheads="1"/>
          </p:cNvPicPr>
          <p:nvPr/>
        </p:nvPicPr>
        <p:blipFill>
          <a:blip r:embed="rId6"/>
          <a:srcRect/>
          <a:stretch>
            <a:fillRect/>
          </a:stretch>
        </p:blipFill>
        <p:spPr bwMode="auto">
          <a:xfrm>
            <a:off x="239765" y="3799491"/>
            <a:ext cx="3260179" cy="2680138"/>
          </a:xfrm>
          <a:prstGeom prst="rect">
            <a:avLst/>
          </a:prstGeom>
          <a:noFill/>
        </p:spPr>
      </p:pic>
      <p:pic>
        <p:nvPicPr>
          <p:cNvPr id="24580" name="Picture 4" descr="D:\Documents\Desktop\download (1).jpg"/>
          <p:cNvPicPr>
            <a:picLocks noChangeAspect="1" noChangeArrowheads="1"/>
          </p:cNvPicPr>
          <p:nvPr/>
        </p:nvPicPr>
        <p:blipFill>
          <a:blip r:embed="rId7"/>
          <a:srcRect/>
          <a:stretch>
            <a:fillRect/>
          </a:stretch>
        </p:blipFill>
        <p:spPr bwMode="auto">
          <a:xfrm>
            <a:off x="3783725" y="3720663"/>
            <a:ext cx="3484179" cy="2711669"/>
          </a:xfrm>
          <a:prstGeom prst="rect">
            <a:avLst/>
          </a:prstGeom>
          <a:noFill/>
        </p:spPr>
      </p:pic>
      <p:sp>
        <p:nvSpPr>
          <p:cNvPr id="16" name="Rectangle 15"/>
          <p:cNvSpPr/>
          <p:nvPr/>
        </p:nvSpPr>
        <p:spPr>
          <a:xfrm>
            <a:off x="4556234" y="2743200"/>
            <a:ext cx="1718442" cy="39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Dân tộc Thái</a:t>
            </a:r>
            <a:endParaRPr lang="en-US"/>
          </a:p>
        </p:txBody>
      </p:sp>
      <p:sp>
        <p:nvSpPr>
          <p:cNvPr id="17" name="Rectangle 16"/>
          <p:cNvSpPr/>
          <p:nvPr/>
        </p:nvSpPr>
        <p:spPr>
          <a:xfrm>
            <a:off x="4398579" y="5912069"/>
            <a:ext cx="2002221" cy="425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Dân tộc Mông</a:t>
            </a:r>
            <a:endParaRPr lang="en-US"/>
          </a:p>
        </p:txBody>
      </p:sp>
      <p:sp>
        <p:nvSpPr>
          <p:cNvPr id="18" name="Rectangle 17"/>
          <p:cNvSpPr/>
          <p:nvPr/>
        </p:nvSpPr>
        <p:spPr>
          <a:xfrm>
            <a:off x="614856" y="5738648"/>
            <a:ext cx="2017986" cy="53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Dân tộc Kinh</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208"/>
                                        </p:tgtEl>
                                        <p:attrNameLst>
                                          <p:attrName>style.visibility</p:attrName>
                                        </p:attrNameLst>
                                      </p:cBhvr>
                                      <p:to>
                                        <p:strVal val="visible"/>
                                      </p:to>
                                    </p:set>
                                    <p:animEffect transition="in" filter="diamond(in)">
                                      <p:cBhvr>
                                        <p:cTn id="7" dur="2000"/>
                                        <p:tgtEl>
                                          <p:spTgt spid="820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10"/>
                                        </p:tgtEl>
                                        <p:attrNameLst>
                                          <p:attrName>style.visibility</p:attrName>
                                        </p:attrNameLst>
                                      </p:cBhvr>
                                      <p:to>
                                        <p:strVal val="visible"/>
                                      </p:to>
                                    </p:set>
                                    <p:animEffect transition="in" filter="diamond(in)">
                                      <p:cBhvr>
                                        <p:cTn id="12" dur="2000"/>
                                        <p:tgtEl>
                                          <p:spTgt spid="82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ox(in)">
                                      <p:cBhvr>
                                        <p:cTn id="17" dur="500"/>
                                        <p:tgtEl>
                                          <p:spTgt spid="2457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8207"/>
                                        </p:tgtEl>
                                        <p:attrNameLst>
                                          <p:attrName>style.visibility</p:attrName>
                                        </p:attrNameLst>
                                      </p:cBhvr>
                                      <p:to>
                                        <p:strVal val="visible"/>
                                      </p:to>
                                    </p:set>
                                    <p:animEffect transition="in" filter="diamond(in)">
                                      <p:cBhvr>
                                        <p:cTn id="28" dur="2000"/>
                                        <p:tgtEl>
                                          <p:spTgt spid="820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8212"/>
                                        </p:tgtEl>
                                        <p:attrNameLst>
                                          <p:attrName>style.visibility</p:attrName>
                                        </p:attrNameLst>
                                      </p:cBhvr>
                                      <p:to>
                                        <p:strVal val="visible"/>
                                      </p:to>
                                    </p:set>
                                    <p:animEffect transition="in" filter="diamond(in)">
                                      <p:cBhvr>
                                        <p:cTn id="33" dur="2000"/>
                                        <p:tgtEl>
                                          <p:spTgt spid="821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4579"/>
                                        </p:tgtEl>
                                        <p:attrNameLst>
                                          <p:attrName>style.visibility</p:attrName>
                                        </p:attrNameLst>
                                      </p:cBhvr>
                                      <p:to>
                                        <p:strVal val="visible"/>
                                      </p:to>
                                    </p:set>
                                    <p:animEffect transition="in" filter="diamond(in)">
                                      <p:cBhvr>
                                        <p:cTn id="38" dur="2000"/>
                                        <p:tgtEl>
                                          <p:spTgt spid="2457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24580"/>
                                        </p:tgtEl>
                                        <p:attrNameLst>
                                          <p:attrName>style.visibility</p:attrName>
                                        </p:attrNameLst>
                                      </p:cBhvr>
                                      <p:to>
                                        <p:strVal val="visible"/>
                                      </p:to>
                                    </p:set>
                                    <p:animEffect transition="in" filter="diamond(in)">
                                      <p:cBhvr>
                                        <p:cTn id="48" dur="2000"/>
                                        <p:tgtEl>
                                          <p:spTgt spid="24580"/>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amond(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8209"/>
                                        </p:tgtEl>
                                        <p:attrNameLst>
                                          <p:attrName>style.visibility</p:attrName>
                                        </p:attrNameLst>
                                      </p:cBhvr>
                                      <p:to>
                                        <p:strVal val="visible"/>
                                      </p:to>
                                    </p:set>
                                    <p:animEffect transition="in" filter="diamond(in)">
                                      <p:cBhvr>
                                        <p:cTn id="58" dur="2000"/>
                                        <p:tgtEl>
                                          <p:spTgt spid="8209"/>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8211"/>
                                        </p:tgtEl>
                                        <p:attrNameLst>
                                          <p:attrName>style.visibility</p:attrName>
                                        </p:attrNameLst>
                                      </p:cBhvr>
                                      <p:to>
                                        <p:strVal val="visible"/>
                                      </p:to>
                                    </p:set>
                                    <p:animEffect transition="in" filter="diamond(in)">
                                      <p:cBhvr>
                                        <p:cTn id="63" dur="20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animBg="1"/>
      <p:bldP spid="8211" grpId="0" animBg="1"/>
      <p:bldP spid="8212"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9186" y="614855"/>
            <a:ext cx="2017986" cy="58647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QUYỀN </a:t>
            </a:r>
          </a:p>
          <a:p>
            <a:pPr algn="ctr"/>
            <a:r>
              <a:rPr lang="en-US" sz="2400" b="1" smtClean="0">
                <a:solidFill>
                  <a:schemeClr val="tx1"/>
                </a:solidFill>
                <a:latin typeface="Arial" pitchFamily="34" charset="0"/>
                <a:cs typeface="Arial" pitchFamily="34" charset="0"/>
              </a:rPr>
              <a:t>BÌNH ĐẲNG  GIỮA CÁC DÂN </a:t>
            </a:r>
            <a:r>
              <a:rPr lang="en-US" sz="2400" b="1" smtClean="0">
                <a:solidFill>
                  <a:schemeClr val="tx1"/>
                </a:solidFill>
                <a:latin typeface="Arial" pitchFamily="34" charset="0"/>
                <a:cs typeface="Arial" pitchFamily="34" charset="0"/>
              </a:rPr>
              <a:t>TỘC</a:t>
            </a:r>
            <a:endParaRPr lang="en-US" sz="2400" b="1">
              <a:solidFill>
                <a:schemeClr val="tx1"/>
              </a:solidFill>
              <a:latin typeface="Arial" pitchFamily="34" charset="0"/>
              <a:cs typeface="Arial" pitchFamily="34" charset="0"/>
            </a:endParaRPr>
          </a:p>
        </p:txBody>
      </p:sp>
      <p:sp>
        <p:nvSpPr>
          <p:cNvPr id="5" name="Rectangle 4"/>
          <p:cNvSpPr/>
          <p:nvPr/>
        </p:nvSpPr>
        <p:spPr>
          <a:xfrm>
            <a:off x="2538248" y="1261241"/>
            <a:ext cx="1229711" cy="51237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Các dân tộc trong một quốc gia không phân biệt</a:t>
            </a:r>
            <a:endParaRPr lang="en-US" sz="2000" b="1" smtClean="0">
              <a:solidFill>
                <a:schemeClr val="tx1"/>
              </a:solidFill>
              <a:latin typeface="Arial" pitchFamily="34" charset="0"/>
              <a:cs typeface="Arial" pitchFamily="34" charset="0"/>
            </a:endParaRPr>
          </a:p>
        </p:txBody>
      </p:sp>
      <p:sp>
        <p:nvSpPr>
          <p:cNvPr id="8" name="Right Arrow 7"/>
          <p:cNvSpPr/>
          <p:nvPr/>
        </p:nvSpPr>
        <p:spPr>
          <a:xfrm>
            <a:off x="2112579" y="3878319"/>
            <a:ext cx="488731" cy="346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376042" y="2128345"/>
            <a:ext cx="2286000" cy="756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Đa số hay thiểu số</a:t>
            </a:r>
            <a:endParaRPr lang="en-US" b="1">
              <a:solidFill>
                <a:schemeClr val="tx1"/>
              </a:solidFill>
              <a:latin typeface="Arial" pitchFamily="34" charset="0"/>
              <a:cs typeface="Arial" pitchFamily="34" charset="0"/>
            </a:endParaRPr>
          </a:p>
        </p:txBody>
      </p:sp>
      <p:sp>
        <p:nvSpPr>
          <p:cNvPr id="11" name="Rectangle 10"/>
          <p:cNvSpPr/>
          <p:nvPr/>
        </p:nvSpPr>
        <p:spPr>
          <a:xfrm>
            <a:off x="5391808" y="3184634"/>
            <a:ext cx="2096814" cy="8040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Trình độ văn hóa</a:t>
            </a:r>
            <a:endParaRPr lang="en-US" b="1">
              <a:solidFill>
                <a:schemeClr val="tx1"/>
              </a:solidFill>
              <a:latin typeface="Arial" pitchFamily="34" charset="0"/>
              <a:cs typeface="Arial" pitchFamily="34" charset="0"/>
            </a:endParaRPr>
          </a:p>
        </p:txBody>
      </p:sp>
      <p:sp>
        <p:nvSpPr>
          <p:cNvPr id="12" name="Rectangle 11"/>
          <p:cNvSpPr/>
          <p:nvPr/>
        </p:nvSpPr>
        <p:spPr>
          <a:xfrm>
            <a:off x="5376041" y="4508938"/>
            <a:ext cx="2254469" cy="8986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b="1" smtClean="0">
                <a:solidFill>
                  <a:schemeClr val="tx1"/>
                </a:solidFill>
                <a:latin typeface="Arial" pitchFamily="34" charset="0"/>
                <a:cs typeface="Arial" pitchFamily="34" charset="0"/>
              </a:rPr>
              <a:t>Chủng tộc màu da</a:t>
            </a:r>
            <a:endParaRPr lang="en-US" b="1">
              <a:solidFill>
                <a:schemeClr val="tx1"/>
              </a:solidFill>
              <a:latin typeface="Arial" pitchFamily="34" charset="0"/>
              <a:cs typeface="Arial" pitchFamily="34" charset="0"/>
            </a:endParaRPr>
          </a:p>
        </p:txBody>
      </p:sp>
      <p:cxnSp>
        <p:nvCxnSpPr>
          <p:cNvPr id="14" name="Straight Arrow Connector 13"/>
          <p:cNvCxnSpPr/>
          <p:nvPr/>
        </p:nvCxnSpPr>
        <p:spPr>
          <a:xfrm flipV="1">
            <a:off x="3704897" y="2522484"/>
            <a:ext cx="1655379" cy="11193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3720662" y="3555124"/>
            <a:ext cx="1718441" cy="1340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3689132" y="3689131"/>
            <a:ext cx="1781504" cy="9695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9107213" y="1082565"/>
            <a:ext cx="1229711" cy="51237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Đều được nhà nước và pháp luật  tôn trọng, bảo vệ và tạo điều kiện phát triển</a:t>
            </a:r>
            <a:endParaRPr lang="en-US" sz="2000" b="1" smtClean="0">
              <a:solidFill>
                <a:schemeClr val="tx1"/>
              </a:solidFill>
              <a:latin typeface="Arial" pitchFamily="34" charset="0"/>
              <a:cs typeface="Arial" pitchFamily="34" charset="0"/>
            </a:endParaRPr>
          </a:p>
        </p:txBody>
      </p:sp>
      <p:cxnSp>
        <p:nvCxnSpPr>
          <p:cNvPr id="25" name="Straight Arrow Connector 24"/>
          <p:cNvCxnSpPr>
            <a:stCxn id="10" idx="3"/>
          </p:cNvCxnSpPr>
          <p:nvPr/>
        </p:nvCxnSpPr>
        <p:spPr>
          <a:xfrm flipV="1">
            <a:off x="7662042" y="1728954"/>
            <a:ext cx="1476703" cy="7777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7641021" y="4729655"/>
            <a:ext cx="1518745" cy="893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7446579" y="3355427"/>
            <a:ext cx="1718441" cy="1340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500"/>
                                        <p:tgtEl>
                                          <p:spTgt spid="1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ox(in)">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1" grpId="0" animBg="1"/>
      <p:bldP spid="1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14855" y="236483"/>
            <a:ext cx="10464800" cy="9417963"/>
          </a:xfrm>
          <a:prstGeom prst="rect">
            <a:avLst/>
          </a:prstGeom>
          <a:noFill/>
          <a:ln w="9525">
            <a:noFill/>
            <a:miter lim="800000"/>
            <a:headEnd/>
            <a:tailEnd/>
          </a:ln>
        </p:spPr>
        <p:txBody>
          <a:bodyPr>
            <a:spAutoFit/>
          </a:bodyPr>
          <a:lstStyle/>
          <a:p>
            <a:pPr algn="just">
              <a:buFont typeface="Arial" charset="0"/>
              <a:buChar char="•"/>
            </a:pPr>
            <a:r>
              <a:rPr lang="en-US" sz="3600" smtClean="0">
                <a:latin typeface="Times New Roman" pitchFamily="18" charset="0"/>
                <a:cs typeface="Times New Roman" pitchFamily="18" charset="0"/>
              </a:rPr>
              <a:t>CÁC DÂN TỘC Ở VIỆT NAM ĐỀU ĐƯỢC BÌNH ĐẲNG VỀ CHÍNH TRỊ</a:t>
            </a:r>
          </a:p>
          <a:p>
            <a:pPr algn="just">
              <a:buFontTx/>
              <a:buChar char="-"/>
            </a:pPr>
            <a:r>
              <a:rPr lang="en-US" sz="4800" smtClean="0">
                <a:latin typeface="Times New Roman" pitchFamily="18" charset="0"/>
                <a:cs typeface="Times New Roman" pitchFamily="18" charset="0"/>
              </a:rPr>
              <a:t>Tham gia quản lí nhà nước và xã hội, tham gia vào bộ máy nhà nước, tham gia thảo luận, góp ý về các vấn đề chung của cả nước, không phân biệt giữa các dân tộc. Quyền này được thể hiện theo hai hình thức dân chủ trực tiếp và dân chủ gián tiếp.</a:t>
            </a:r>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aphicFrame>
        <p:nvGraphicFramePr>
          <p:cNvPr id="23" name="Object 22"/>
          <p:cNvGraphicFramePr>
            <a:graphicFrameLocks noChangeAspect="1"/>
          </p:cNvGraphicFramePr>
          <p:nvPr>
            <p:extLst>
              <p:ext uri="{D42A27DB-BD31-4B8C-83A1-F6EECF244321}">
                <p14:modId xmlns:p14="http://schemas.microsoft.com/office/powerpoint/2010/main" xmlns="" val="2991667302"/>
              </p:ext>
            </p:extLst>
          </p:nvPr>
        </p:nvGraphicFramePr>
        <p:xfrm>
          <a:off x="504497" y="3373820"/>
          <a:ext cx="5545240" cy="3279227"/>
        </p:xfrm>
        <a:graphic>
          <a:graphicData uri="http://schemas.openxmlformats.org/presentationml/2006/ole">
            <p:oleObj spid="_x0000_s26626" name="Photo Editor Photo" r:id="rId4" imgW="3809524" imgH="2629267" progId="">
              <p:embed/>
            </p:oleObj>
          </a:graphicData>
        </a:graphic>
      </p:graphicFrame>
      <p:pic>
        <p:nvPicPr>
          <p:cNvPr id="24" name="Picture 2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29976" y="3468414"/>
            <a:ext cx="5478396" cy="3389586"/>
          </a:xfrm>
          <a:prstGeom prst="rect">
            <a:avLst/>
          </a:prstGeom>
        </p:spPr>
      </p:pic>
      <p:sp>
        <p:nvSpPr>
          <p:cNvPr id="25" name="TextBox 24"/>
          <p:cNvSpPr txBox="1"/>
          <p:nvPr/>
        </p:nvSpPr>
        <p:spPr>
          <a:xfrm>
            <a:off x="2437097" y="6073969"/>
            <a:ext cx="18473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endParaRPr lang="en-US" sz="2800" b="1">
              <a:solidFill>
                <a:srgbClr val="00B050"/>
              </a:solidFill>
              <a:latin typeface="Times New Roman" pitchFamily="18" charset="0"/>
              <a:cs typeface="Times New Roman" pitchFamily="18" charset="0"/>
            </a:endParaRPr>
          </a:p>
        </p:txBody>
      </p:sp>
      <p:pic>
        <p:nvPicPr>
          <p:cNvPr id="1049" name="Picture 25" descr="D:\Documents\Desktop\download (1).jpg"/>
          <p:cNvPicPr>
            <a:picLocks noChangeAspect="1" noChangeArrowheads="1"/>
          </p:cNvPicPr>
          <p:nvPr/>
        </p:nvPicPr>
        <p:blipFill>
          <a:blip r:embed="rId6"/>
          <a:srcRect/>
          <a:stretch>
            <a:fillRect/>
          </a:stretch>
        </p:blipFill>
        <p:spPr bwMode="auto">
          <a:xfrm>
            <a:off x="441434" y="189188"/>
            <a:ext cx="5644055" cy="2963916"/>
          </a:xfrm>
          <a:prstGeom prst="rect">
            <a:avLst/>
          </a:prstGeom>
          <a:noFill/>
        </p:spPr>
      </p:pic>
      <p:pic>
        <p:nvPicPr>
          <p:cNvPr id="1050" name="Picture 26" descr="D:\Documents\Desktop\60456.jpg"/>
          <p:cNvPicPr>
            <a:picLocks noChangeAspect="1" noChangeArrowheads="1"/>
          </p:cNvPicPr>
          <p:nvPr/>
        </p:nvPicPr>
        <p:blipFill>
          <a:blip r:embed="rId7"/>
          <a:srcRect/>
          <a:stretch>
            <a:fillRect/>
          </a:stretch>
        </p:blipFill>
        <p:spPr bwMode="auto">
          <a:xfrm>
            <a:off x="6353503" y="252248"/>
            <a:ext cx="5502166" cy="2948152"/>
          </a:xfrm>
          <a:prstGeom prst="rect">
            <a:avLst/>
          </a:prstGeom>
          <a:noFill/>
        </p:spPr>
      </p:pic>
      <p:sp>
        <p:nvSpPr>
          <p:cNvPr id="14" name="Rectangle 13"/>
          <p:cNvSpPr/>
          <p:nvPr/>
        </p:nvSpPr>
        <p:spPr>
          <a:xfrm>
            <a:off x="3247697" y="2758965"/>
            <a:ext cx="5644055" cy="52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QUYỀN THAM GIA QUẢN LÍ NHÀ NƯỚC VÀ XÃ HỘI</a:t>
            </a:r>
            <a:endParaRPr lang="en-US"/>
          </a:p>
        </p:txBody>
      </p:sp>
      <p:sp>
        <p:nvSpPr>
          <p:cNvPr id="15" name="Rectangle 14"/>
          <p:cNvSpPr/>
          <p:nvPr/>
        </p:nvSpPr>
        <p:spPr>
          <a:xfrm>
            <a:off x="2916621" y="6069724"/>
            <a:ext cx="6605751" cy="583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pitchFamily="34" charset="0"/>
                <a:cs typeface="Arial" pitchFamily="34" charset="0"/>
              </a:rPr>
              <a:t>QUYỀN BẦU CỬ VÀ Ứng CỬ</a:t>
            </a:r>
            <a:endParaRPr lang="en-US">
              <a:latin typeface="Arial" pitchFamily="34" charset="0"/>
              <a:cs typeface="Arial" pitchFamily="34" charset="0"/>
            </a:endParaRPr>
          </a:p>
        </p:txBody>
      </p:sp>
    </p:spTree>
    <p:extLst>
      <p:ext uri="{BB962C8B-B14F-4D97-AF65-F5344CB8AC3E}">
        <p14:creationId xmlns:p14="http://schemas.microsoft.com/office/powerpoint/2010/main" xmlns="" val="29394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9"/>
                                        </p:tgtEl>
                                        <p:attrNameLst>
                                          <p:attrName>style.visibility</p:attrName>
                                        </p:attrNameLst>
                                      </p:cBhvr>
                                      <p:to>
                                        <p:strVal val="visible"/>
                                      </p:to>
                                    </p:set>
                                    <p:animEffect transition="in" filter="diamond(in)">
                                      <p:cBhvr>
                                        <p:cTn id="12" dur="2000"/>
                                        <p:tgtEl>
                                          <p:spTgt spid="104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50"/>
                                        </p:tgtEl>
                                        <p:attrNameLst>
                                          <p:attrName>style.visibility</p:attrName>
                                        </p:attrNameLst>
                                      </p:cBhvr>
                                      <p:to>
                                        <p:strVal val="visible"/>
                                      </p:to>
                                    </p:set>
                                    <p:animEffect transition="in" filter="diamond(in)">
                                      <p:cBhvr>
                                        <p:cTn id="17" dur="2000"/>
                                        <p:tgtEl>
                                          <p:spTgt spid="1050"/>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amond(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14855" y="236483"/>
            <a:ext cx="10464800" cy="7663636"/>
          </a:xfrm>
          <a:prstGeom prst="rect">
            <a:avLst/>
          </a:prstGeom>
          <a:noFill/>
          <a:ln w="9525">
            <a:noFill/>
            <a:miter lim="800000"/>
            <a:headEnd/>
            <a:tailEnd/>
          </a:ln>
        </p:spPr>
        <p:txBody>
          <a:bodyPr>
            <a:spAutoFit/>
          </a:bodyPr>
          <a:lstStyle/>
          <a:p>
            <a:pPr algn="just">
              <a:buFont typeface="Arial" charset="0"/>
              <a:buChar char="•"/>
            </a:pPr>
            <a:r>
              <a:rPr lang="en-US" sz="3600" smtClean="0">
                <a:latin typeface="Times New Roman" pitchFamily="18" charset="0"/>
                <a:cs typeface="Times New Roman" pitchFamily="18" charset="0"/>
              </a:rPr>
              <a:t>CÁC DÂN TỘC Ở VIỆT NAM ĐỀU ĐƯỢC BÌNH ĐẲNG VỀ CHÍNH TRỊ</a:t>
            </a:r>
          </a:p>
          <a:p>
            <a:pPr algn="just"/>
            <a:r>
              <a:rPr lang="en-US" sz="3600" smtClean="0">
                <a:latin typeface="Times New Roman" pitchFamily="18" charset="0"/>
                <a:cs typeface="Times New Roman" pitchFamily="18" charset="0"/>
              </a:rPr>
              <a:t>-</a:t>
            </a:r>
            <a:r>
              <a:rPr lang="en-US" sz="4800" smtClean="0">
                <a:latin typeface="Times New Roman" pitchFamily="18" charset="0"/>
                <a:cs typeface="Times New Roman" pitchFamily="18" charset="0"/>
              </a:rPr>
              <a:t> Các </a:t>
            </a:r>
            <a:r>
              <a:rPr lang="en-US" sz="4800" smtClean="0">
                <a:latin typeface="Times New Roman" pitchFamily="18" charset="0"/>
                <a:cs typeface="Times New Roman" pitchFamily="18" charset="0"/>
              </a:rPr>
              <a:t>dân tộc trên lãnh thổ Việt Nam không phân biệt đa số hay thiểu số, không phân biệt trình độ phát triển đều có đại biểu của mình trong hệ thống cơ quan Nhà nước.</a:t>
            </a:r>
            <a:endParaRPr lang="en-US" sz="4800"/>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a:p>
            <a:pPr algn="just"/>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D:\Documents\Desktop\images.jpg"/>
          <p:cNvPicPr>
            <a:picLocks noChangeAspect="1" noChangeArrowheads="1"/>
          </p:cNvPicPr>
          <p:nvPr/>
        </p:nvPicPr>
        <p:blipFill>
          <a:blip r:embed="rId2"/>
          <a:srcRect/>
          <a:stretch>
            <a:fillRect/>
          </a:stretch>
        </p:blipFill>
        <p:spPr bwMode="auto">
          <a:xfrm>
            <a:off x="457200" y="362607"/>
            <a:ext cx="5344510" cy="3026979"/>
          </a:xfrm>
          <a:prstGeom prst="rect">
            <a:avLst/>
          </a:prstGeom>
          <a:noFill/>
        </p:spPr>
      </p:pic>
      <p:pic>
        <p:nvPicPr>
          <p:cNvPr id="24579" name="Picture 3" descr="D:\Documents\Desktop\images (1).jpg"/>
          <p:cNvPicPr>
            <a:picLocks noChangeAspect="1" noChangeArrowheads="1"/>
          </p:cNvPicPr>
          <p:nvPr/>
        </p:nvPicPr>
        <p:blipFill>
          <a:blip r:embed="rId3"/>
          <a:srcRect/>
          <a:stretch>
            <a:fillRect/>
          </a:stretch>
        </p:blipFill>
        <p:spPr bwMode="auto">
          <a:xfrm>
            <a:off x="6038193" y="299545"/>
            <a:ext cx="5880537" cy="3074276"/>
          </a:xfrm>
          <a:prstGeom prst="rect">
            <a:avLst/>
          </a:prstGeom>
          <a:noFill/>
        </p:spPr>
      </p:pic>
      <p:sp>
        <p:nvSpPr>
          <p:cNvPr id="9" name="Rectangle 8"/>
          <p:cNvSpPr/>
          <p:nvPr/>
        </p:nvSpPr>
        <p:spPr>
          <a:xfrm>
            <a:off x="835572" y="2916621"/>
            <a:ext cx="4650828" cy="409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pitchFamily="34" charset="0"/>
                <a:cs typeface="Arial" pitchFamily="34" charset="0"/>
              </a:rPr>
              <a:t>TBT - CT – NGUYỀN PHÚ TRỌNG</a:t>
            </a:r>
            <a:endParaRPr lang="en-US">
              <a:latin typeface="Arial" pitchFamily="34" charset="0"/>
              <a:cs typeface="Arial" pitchFamily="34" charset="0"/>
            </a:endParaRPr>
          </a:p>
        </p:txBody>
      </p:sp>
      <p:sp>
        <p:nvSpPr>
          <p:cNvPr id="10" name="Rectangle 9"/>
          <p:cNvSpPr/>
          <p:nvPr/>
        </p:nvSpPr>
        <p:spPr>
          <a:xfrm>
            <a:off x="6463862" y="2774731"/>
            <a:ext cx="4981904" cy="504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PCTQH – TÒNG THỊ PHÓNG</a:t>
            </a:r>
            <a:endParaRPr lang="en-US"/>
          </a:p>
        </p:txBody>
      </p:sp>
      <p:pic>
        <p:nvPicPr>
          <p:cNvPr id="2050" name="Picture 2" descr="Káº¿t quáº£ hÃ¬nh áº£nh cho hÃ¬nh áº£nh Ã´ng nÃ´ng Äá»©c máº¡nh"/>
          <p:cNvPicPr>
            <a:picLocks noChangeAspect="1" noChangeArrowheads="1"/>
          </p:cNvPicPr>
          <p:nvPr/>
        </p:nvPicPr>
        <p:blipFill>
          <a:blip r:embed="rId4"/>
          <a:srcRect/>
          <a:stretch>
            <a:fillRect/>
          </a:stretch>
        </p:blipFill>
        <p:spPr bwMode="auto">
          <a:xfrm>
            <a:off x="425668" y="3452648"/>
            <a:ext cx="5376041" cy="3046686"/>
          </a:xfrm>
          <a:prstGeom prst="rect">
            <a:avLst/>
          </a:prstGeom>
          <a:noFill/>
        </p:spPr>
      </p:pic>
      <p:sp>
        <p:nvSpPr>
          <p:cNvPr id="15" name="Rectangle 14"/>
          <p:cNvSpPr/>
          <p:nvPr/>
        </p:nvSpPr>
        <p:spPr>
          <a:xfrm>
            <a:off x="1040524" y="6053959"/>
            <a:ext cx="3988676" cy="50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pitchFamily="34" charset="0"/>
                <a:cs typeface="Arial" pitchFamily="34" charset="0"/>
              </a:rPr>
              <a:t>NGUYÊN TBT – NÔNG ĐỨC MẠNH</a:t>
            </a:r>
            <a:endParaRPr lang="en-US">
              <a:latin typeface="Arial" pitchFamily="34" charset="0"/>
              <a:cs typeface="Arial" pitchFamily="34" charset="0"/>
            </a:endParaRPr>
          </a:p>
        </p:txBody>
      </p:sp>
      <p:sp>
        <p:nvSpPr>
          <p:cNvPr id="2052" name="AutoShape 4" descr="Káº¿t quáº£ hÃ¬nh áº£nh cho hÃ¬nh áº£nh Ã´ng giÃ ng seo ph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Káº¿t quáº£ hÃ¬nh áº£nh cho hÃ¬nh áº£nh Ã´ng giÃ ng seo phá»­"/>
          <p:cNvPicPr>
            <a:picLocks noChangeAspect="1" noChangeArrowheads="1"/>
          </p:cNvPicPr>
          <p:nvPr/>
        </p:nvPicPr>
        <p:blipFill>
          <a:blip r:embed="rId5"/>
          <a:srcRect/>
          <a:stretch>
            <a:fillRect/>
          </a:stretch>
        </p:blipFill>
        <p:spPr bwMode="auto">
          <a:xfrm>
            <a:off x="6132785" y="3468414"/>
            <a:ext cx="5864774" cy="31846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in)">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diamond(in)">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diamond(in)">
                                      <p:cBhvr>
                                        <p:cTn id="28" dur="20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diamond(in)">
                                      <p:cBhvr>
                                        <p:cTn id="39"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4863</TotalTime>
  <Words>590</Words>
  <Application>Microsoft Office PowerPoint</Application>
  <PresentationFormat>Custom</PresentationFormat>
  <Paragraphs>96</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Droplet</vt:lpstr>
      <vt:lpstr>Photo Editor Photo</vt:lpstr>
      <vt:lpstr>TIẾT 14: BÀI 5: QUYỀN BÌNH ĐẲNG GIỮA CÁC DÂN TỘC, TÔN GIÁO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QUYỀN BÌNH ĐẲNG GIỮA CÁC DÂN TỘC, TÔN GIÁO</dc:title>
  <dc:creator>Admin</dc:creator>
  <cp:lastModifiedBy>Administrator</cp:lastModifiedBy>
  <cp:revision>102</cp:revision>
  <dcterms:created xsi:type="dcterms:W3CDTF">2017-11-13T07:53:08Z</dcterms:created>
  <dcterms:modified xsi:type="dcterms:W3CDTF">2021-11-06T02:24:48Z</dcterms:modified>
</cp:coreProperties>
</file>