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2" r:id="rId6"/>
    <p:sldId id="263" r:id="rId7"/>
    <p:sldId id="266" r:id="rId8"/>
    <p:sldId id="265" r:id="rId9"/>
    <p:sldId id="267" r:id="rId10"/>
    <p:sldId id="264" r:id="rId11"/>
    <p:sldId id="268" r:id="rId12"/>
    <p:sldId id="269" r:id="rId13"/>
    <p:sldId id="256" r:id="rId14"/>
    <p:sldId id="272" r:id="rId15"/>
    <p:sldId id="270" r:id="rId16"/>
    <p:sldId id="271" r:id="rId17"/>
    <p:sldId id="273" r:id="rId18"/>
    <p:sldId id="274" r:id="rId19"/>
    <p:sldId id="275" r:id="rId20"/>
    <p:sldId id="277" r:id="rId21"/>
    <p:sldId id="276" r:id="rId22"/>
    <p:sldId id="278" r:id="rId23"/>
    <p:sldId id="280" r:id="rId24"/>
    <p:sldId id="281" r:id="rId25"/>
    <p:sldId id="279" r:id="rId26"/>
    <p:sldId id="283" r:id="rId27"/>
    <p:sldId id="284" r:id="rId28"/>
    <p:sldId id="282" r:id="rId29"/>
    <p:sldId id="285" r:id="rId30"/>
    <p:sldId id="286" r:id="rId31"/>
    <p:sldId id="287" r:id="rId32"/>
    <p:sldId id="289" r:id="rId33"/>
    <p:sldId id="288" r:id="rId34"/>
    <p:sldId id="290" r:id="rId35"/>
    <p:sldId id="291" r:id="rId36"/>
    <p:sldId id="292" r:id="rId37"/>
    <p:sldId id="293" r:id="rId38"/>
    <p:sldId id="294" r:id="rId39"/>
    <p:sldId id="295" r:id="rId40"/>
    <p:sldId id="296" r:id="rId41"/>
    <p:sldId id="298" r:id="rId42"/>
    <p:sldId id="297" r:id="rId43"/>
    <p:sldId id="299" r:id="rId44"/>
    <p:sldId id="300" r:id="rId45"/>
    <p:sldId id="301" r:id="rId46"/>
    <p:sldId id="302" r:id="rId47"/>
    <p:sldId id="303" r:id="rId48"/>
    <p:sldId id="304" r:id="rId49"/>
    <p:sldId id="305" r:id="rId50"/>
    <p:sldId id="306" r:id="rId51"/>
    <p:sldId id="307" r:id="rId52"/>
    <p:sldId id="309" r:id="rId53"/>
    <p:sldId id="308" r:id="rId54"/>
    <p:sldId id="310" r:id="rId55"/>
    <p:sldId id="311" r:id="rId56"/>
    <p:sldId id="312" r:id="rId57"/>
    <p:sldId id="314" r:id="rId58"/>
    <p:sldId id="313" r:id="rId59"/>
    <p:sldId id="315" r:id="rId60"/>
    <p:sldId id="316" r:id="rId61"/>
    <p:sldId id="317" r:id="rId62"/>
    <p:sldId id="318" r:id="rId63"/>
    <p:sldId id="320" r:id="rId64"/>
    <p:sldId id="319"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383" r:id="rId126"/>
    <p:sldId id="385" r:id="rId127"/>
    <p:sldId id="384" r:id="rId128"/>
    <p:sldId id="386" r:id="rId129"/>
    <p:sldId id="387" r:id="rId130"/>
    <p:sldId id="388" r:id="rId131"/>
    <p:sldId id="389" r:id="rId132"/>
    <p:sldId id="390" r:id="rId133"/>
    <p:sldId id="391" r:id="rId134"/>
    <p:sldId id="392" r:id="rId135"/>
    <p:sldId id="393" r:id="rId136"/>
    <p:sldId id="394" r:id="rId137"/>
    <p:sldId id="395" r:id="rId138"/>
    <p:sldId id="396" r:id="rId139"/>
    <p:sldId id="397" r:id="rId140"/>
    <p:sldId id="398" r:id="rId141"/>
    <p:sldId id="399" r:id="rId142"/>
    <p:sldId id="400" r:id="rId143"/>
    <p:sldId id="401" r:id="rId144"/>
    <p:sldId id="402" r:id="rId145"/>
    <p:sldId id="403" r:id="rId146"/>
    <p:sldId id="404" r:id="rId147"/>
    <p:sldId id="405" r:id="rId148"/>
    <p:sldId id="408" r:id="rId149"/>
    <p:sldId id="407"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 userDrawn="1">
          <p15:clr>
            <a:srgbClr val="A4A3A4"/>
          </p15:clr>
        </p15:guide>
        <p15:guide id="2" pos="7224" userDrawn="1">
          <p15:clr>
            <a:srgbClr val="A4A3A4"/>
          </p15:clr>
        </p15:guide>
        <p15:guide id="3" orient="horz" pos="648" userDrawn="1">
          <p15:clr>
            <a:srgbClr val="A4A3A4"/>
          </p15:clr>
        </p15:guide>
        <p15:guide id="4" orient="horz" pos="712" userDrawn="1">
          <p15:clr>
            <a:srgbClr val="A4A3A4"/>
          </p15:clr>
        </p15:guide>
        <p15:guide id="5" orient="horz" pos="3936"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showGuides="1">
      <p:cViewPr varScale="1">
        <p:scale>
          <a:sx n="82" d="100"/>
          <a:sy n="82" d="100"/>
        </p:scale>
        <p:origin x="-180" y="-84"/>
      </p:cViewPr>
      <p:guideLst>
        <p:guide orient="horz" pos="648"/>
        <p:guide orient="horz" pos="712"/>
        <p:guide orient="horz" pos="3936"/>
        <p:guide orient="horz" pos="3840"/>
        <p:guide pos="384"/>
        <p:guide pos="7224"/>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48AA1-2C9F-4CD5-8218-0E5C533AA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8079A0-EA78-41C8-A4A3-BC923960D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24FC4E-1EE6-4F58-B84D-EECA599F834B}"/>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5" name="Footer Placeholder 4">
            <a:extLst>
              <a:ext uri="{FF2B5EF4-FFF2-40B4-BE49-F238E27FC236}">
                <a16:creationId xmlns:a16="http://schemas.microsoft.com/office/drawing/2014/main" xmlns="" id="{31C7E284-831F-4A42-AAB5-471A65BA1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29DFED-3B37-4762-9060-540BDF2648D6}"/>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185901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57466B-E4EC-4633-8CA7-72B20C79C6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0B0385-926F-4D5C-B078-8C6F1C91E7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C83B19-6969-419C-A5AB-5DF9C8378A02}"/>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5" name="Footer Placeholder 4">
            <a:extLst>
              <a:ext uri="{FF2B5EF4-FFF2-40B4-BE49-F238E27FC236}">
                <a16:creationId xmlns:a16="http://schemas.microsoft.com/office/drawing/2014/main" xmlns="" id="{0D7DB4F7-CDB4-4621-81C9-17817A1A2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6404C9-CDB2-463F-9F6C-D54C585B8894}"/>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24505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41EC42-BE48-426E-96F2-EB9DAFFFD6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52C820-1408-43BF-9943-5F42B0F384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2B91B2-51DB-43A6-AA4D-40E4103C8A54}"/>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5" name="Footer Placeholder 4">
            <a:extLst>
              <a:ext uri="{FF2B5EF4-FFF2-40B4-BE49-F238E27FC236}">
                <a16:creationId xmlns:a16="http://schemas.microsoft.com/office/drawing/2014/main" xmlns="" id="{3923D507-84C7-49DF-BB2C-50967A371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A1DB27-43F4-45A4-B714-755255EB2FF7}"/>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14848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8A9DC-9E73-488E-AA0A-AC4929770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8BFF9B-9CE7-44CC-8763-E31FBEF7EE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D5B17C-033C-4615-BF09-4E3B59A8CDEA}"/>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5" name="Footer Placeholder 4">
            <a:extLst>
              <a:ext uri="{FF2B5EF4-FFF2-40B4-BE49-F238E27FC236}">
                <a16:creationId xmlns:a16="http://schemas.microsoft.com/office/drawing/2014/main" xmlns="" id="{7E112FEA-4499-42DA-8B8E-8F5F693BB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1965C0-4A52-4529-B0FA-F1E7A7CB8BE5}"/>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486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A8126-2745-48A5-A500-B93A084406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574AAAB-73BD-497F-8ECB-C9D4DC3A7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2ED13A-60EA-4150-A2E3-D5224F299582}"/>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5" name="Footer Placeholder 4">
            <a:extLst>
              <a:ext uri="{FF2B5EF4-FFF2-40B4-BE49-F238E27FC236}">
                <a16:creationId xmlns:a16="http://schemas.microsoft.com/office/drawing/2014/main" xmlns="" id="{B7BE43F9-7825-4B61-9C8D-F514FC568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0E19B0-666B-483E-9D8F-E1896585D16D}"/>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244929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FA1B7D-4A95-4782-B188-25D90ADD2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8C193E-B877-462B-BBE8-D234A9284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FA3380-11DC-4F63-AE92-528AA34A60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4F05034-AEC2-4499-8B2D-337C331E18B6}"/>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6" name="Footer Placeholder 5">
            <a:extLst>
              <a:ext uri="{FF2B5EF4-FFF2-40B4-BE49-F238E27FC236}">
                <a16:creationId xmlns:a16="http://schemas.microsoft.com/office/drawing/2014/main" xmlns="" id="{03ACC5EE-C84E-431F-A9B9-DDD995263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8403C6-81C8-4A56-BE1B-771EEF57DDAB}"/>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160577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9951E0-CD39-42FD-9C94-1F5E1BD7F9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3D90C3-26A0-42AC-81A6-834B60D045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29B65E7-2A70-4CCE-81C2-904427812D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6AB03A4-4912-437E-BF90-204F66D10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24410A-2F07-4A10-A617-1BFADDE09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0506ECB-2885-45D1-A7C5-A437C0DF2B58}"/>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8" name="Footer Placeholder 7">
            <a:extLst>
              <a:ext uri="{FF2B5EF4-FFF2-40B4-BE49-F238E27FC236}">
                <a16:creationId xmlns:a16="http://schemas.microsoft.com/office/drawing/2014/main" xmlns="" id="{BDFB7A1C-0323-459E-BC14-94787203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3949E56-20A3-4572-8EA3-866B990A9443}"/>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318092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D5372B-4704-4A4A-998D-E21F0E286B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E070E3F-91B7-442D-AC21-181A54FD941E}"/>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4" name="Footer Placeholder 3">
            <a:extLst>
              <a:ext uri="{FF2B5EF4-FFF2-40B4-BE49-F238E27FC236}">
                <a16:creationId xmlns:a16="http://schemas.microsoft.com/office/drawing/2014/main" xmlns="" id="{E00E120E-135A-4780-B86A-75DDA71FCC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3BC0F7-6646-4C45-95C9-5FC92744633E}"/>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287718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B63D7F-6144-412E-8EE7-13E64F3E7E2F}"/>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3" name="Footer Placeholder 2">
            <a:extLst>
              <a:ext uri="{FF2B5EF4-FFF2-40B4-BE49-F238E27FC236}">
                <a16:creationId xmlns:a16="http://schemas.microsoft.com/office/drawing/2014/main" xmlns="" id="{32E1D67B-976B-4B17-8827-3599B395BC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EF69E89-F555-4CC0-954B-210D627C1855}"/>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256255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A4AEE8-210E-4122-BC71-C27979451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ADE489E-58E6-4CAA-9D38-9CBA731AFA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59A622-0105-49DD-88D7-9BA413F36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C66970-D95E-4D0D-8EAA-9C372106E34A}"/>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6" name="Footer Placeholder 5">
            <a:extLst>
              <a:ext uri="{FF2B5EF4-FFF2-40B4-BE49-F238E27FC236}">
                <a16:creationId xmlns:a16="http://schemas.microsoft.com/office/drawing/2014/main" xmlns="" id="{2C427735-44A3-488E-BE12-870A3D37C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FF57A5F-B563-44CF-8169-32186EBDE2F2}"/>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367088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61F017-D45F-47F0-8B4A-CD13015F3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D176F3-971B-4278-8E51-BFE0B0856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8936A06-A500-4F70-8B51-8CCB1DDD8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01D3EA4-F40E-4852-BABC-D3C6048203D1}"/>
              </a:ext>
            </a:extLst>
          </p:cNvPr>
          <p:cNvSpPr>
            <a:spLocks noGrp="1"/>
          </p:cNvSpPr>
          <p:nvPr>
            <p:ph type="dt" sz="half" idx="10"/>
          </p:nvPr>
        </p:nvSpPr>
        <p:spPr/>
        <p:txBody>
          <a:bodyPr/>
          <a:lstStyle/>
          <a:p>
            <a:fld id="{C25DC764-293A-4489-962C-2E6CBDF14BF7}" type="datetimeFigureOut">
              <a:rPr lang="en-US" smtClean="0"/>
              <a:pPr/>
              <a:t>8/1/2023</a:t>
            </a:fld>
            <a:endParaRPr lang="en-US"/>
          </a:p>
        </p:txBody>
      </p:sp>
      <p:sp>
        <p:nvSpPr>
          <p:cNvPr id="6" name="Footer Placeholder 5">
            <a:extLst>
              <a:ext uri="{FF2B5EF4-FFF2-40B4-BE49-F238E27FC236}">
                <a16:creationId xmlns:a16="http://schemas.microsoft.com/office/drawing/2014/main" xmlns="" id="{5B40C935-D5E1-4482-A383-07AD3F943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4C2413-9E0E-4B10-8598-89BA48B0ED54}"/>
              </a:ext>
            </a:extLst>
          </p:cNvPr>
          <p:cNvSpPr>
            <a:spLocks noGrp="1"/>
          </p:cNvSpPr>
          <p:nvPr>
            <p:ph type="sldNum" sz="quarter" idx="12"/>
          </p:nvPr>
        </p:nvSpPr>
        <p:spPr/>
        <p:txBody>
          <a:body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68218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862F5FC-CA61-485D-A133-AA1E316B7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CDB380-160D-4E58-89E6-402EE9AEBC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970A5C-FA5D-4388-B3F1-2B136B626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DC764-293A-4489-962C-2E6CBDF14BF7}" type="datetimeFigureOut">
              <a:rPr lang="en-US" smtClean="0"/>
              <a:pPr/>
              <a:t>8/1/2023</a:t>
            </a:fld>
            <a:endParaRPr lang="en-US"/>
          </a:p>
        </p:txBody>
      </p:sp>
      <p:sp>
        <p:nvSpPr>
          <p:cNvPr id="5" name="Footer Placeholder 4">
            <a:extLst>
              <a:ext uri="{FF2B5EF4-FFF2-40B4-BE49-F238E27FC236}">
                <a16:creationId xmlns:a16="http://schemas.microsoft.com/office/drawing/2014/main" xmlns="" id="{AD5EA646-D324-4779-B096-56548D0A47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C54F0B1-BD3E-4D18-91F6-28561B87E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26B6A-25C6-4FA0-9DB1-3CC4458BA5E9}" type="slidenum">
              <a:rPr lang="en-US" smtClean="0"/>
              <a:pPr/>
              <a:t>‹#›</a:t>
            </a:fld>
            <a:endParaRPr lang="en-US"/>
          </a:p>
        </p:txBody>
      </p:sp>
    </p:spTree>
    <p:extLst>
      <p:ext uri="{BB962C8B-B14F-4D97-AF65-F5344CB8AC3E}">
        <p14:creationId xmlns:p14="http://schemas.microsoft.com/office/powerpoint/2010/main" xmlns="" val="4377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ket-noi.com/blog/threads/so-sanh-hinh-tuong-nguoi-anh-hung-trong-su-thi-ede-va-su-thi-mnong.265018/"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tailieu.vn/doc/the-gioi-nhan-vat-than-linh-trong-than-thoai-hy-lap-nhin-tu-ly-thuyet-bieu-tuong-2529710.html"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thptnghen.edu.vn/vi/news/Vi-su-tien-bo-phu-nu/NHUNG-CAU-CA-DAO-BAT-DAU-BANG-THAN-EM-LOI-THAN-THAN-HAY-SU-PHAN-KHANG-630.html" TargetMode="External"/><Relationship Id="rId2" Type="http://schemas.openxmlformats.org/officeDocument/2006/relationships/hyperlink" Target="https://hocnguvan.net/mo-tip-quen-thuoc-trong-ca-dao-viet-nam" TargetMode="External"/><Relationship Id="rId1" Type="http://schemas.openxmlformats.org/officeDocument/2006/relationships/slideLayout" Target="../slideLayouts/slideLayout7.xml"/><Relationship Id="rId4" Type="http://schemas.openxmlformats.org/officeDocument/2006/relationships/hyperlink" Target="https://thegioivanmau.com/mo-tip-quen-thuoc-trong-ca-dao-viet-na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D5C3FE89-A0B6-4C0E-A1F2-7CA2025B3A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3156092" cy="3442494"/>
          </a:xfrm>
          <a:custGeom>
            <a:avLst/>
            <a:gdLst>
              <a:gd name="connsiteX0" fmla="*/ 0 w 3156092"/>
              <a:gd name="connsiteY0" fmla="*/ 0 h 3442494"/>
              <a:gd name="connsiteX1" fmla="*/ 2765641 w 3156092"/>
              <a:gd name="connsiteY1" fmla="*/ 0 h 3442494"/>
              <a:gd name="connsiteX2" fmla="*/ 2781296 w 3156092"/>
              <a:gd name="connsiteY2" fmla="*/ 20935 h 3442494"/>
              <a:gd name="connsiteX3" fmla="*/ 3156092 w 3156092"/>
              <a:gd name="connsiteY3" fmla="*/ 1247934 h 3442494"/>
              <a:gd name="connsiteX4" fmla="*/ 961532 w 3156092"/>
              <a:gd name="connsiteY4" fmla="*/ 3442494 h 3442494"/>
              <a:gd name="connsiteX5" fmla="*/ 107310 w 3156092"/>
              <a:gd name="connsiteY5" fmla="*/ 3270035 h 3442494"/>
              <a:gd name="connsiteX6" fmla="*/ 0 w 3156092"/>
              <a:gd name="connsiteY6" fmla="*/ 3218341 h 344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092" h="3442494">
                <a:moveTo>
                  <a:pt x="0" y="0"/>
                </a:moveTo>
                <a:lnTo>
                  <a:pt x="2765641" y="0"/>
                </a:lnTo>
                <a:lnTo>
                  <a:pt x="2781296" y="20935"/>
                </a:lnTo>
                <a:cubicBezTo>
                  <a:pt x="3017923" y="371189"/>
                  <a:pt x="3156092" y="793426"/>
                  <a:pt x="3156092" y="1247934"/>
                </a:cubicBezTo>
                <a:cubicBezTo>
                  <a:pt x="3156092" y="2459956"/>
                  <a:pt x="2173554" y="3442494"/>
                  <a:pt x="961532" y="3442494"/>
                </a:cubicBezTo>
                <a:cubicBezTo>
                  <a:pt x="658527" y="3442494"/>
                  <a:pt x="369864" y="3381086"/>
                  <a:pt x="107310" y="3270035"/>
                </a:cubicBezTo>
                <a:lnTo>
                  <a:pt x="0" y="321834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2A41F16-7763-4D3C-B8A4-525DECFE69C0}"/>
              </a:ext>
            </a:extLst>
          </p:cNvPr>
          <p:cNvPicPr>
            <a:picLocks noChangeAspect="1"/>
          </p:cNvPicPr>
          <p:nvPr/>
        </p:nvPicPr>
        <p:blipFill rotWithShape="1">
          <a:blip r:embed="rId2"/>
          <a:srcRect t="2640" r="-1" b="-1"/>
          <a:stretch/>
        </p:blipFill>
        <p:spPr>
          <a:xfrm>
            <a:off x="5" y="-1"/>
            <a:ext cx="3005349" cy="3291750"/>
          </a:xfrm>
          <a:custGeom>
            <a:avLst/>
            <a:gdLst/>
            <a:ahLst/>
            <a:cxnLst/>
            <a:rect l="l" t="t" r="r" b="b"/>
            <a:pathLst>
              <a:path w="3005349" h="3291750">
                <a:moveTo>
                  <a:pt x="0" y="0"/>
                </a:moveTo>
                <a:lnTo>
                  <a:pt x="2577617" y="0"/>
                </a:lnTo>
                <a:lnTo>
                  <a:pt x="2656297" y="105217"/>
                </a:lnTo>
                <a:cubicBezTo>
                  <a:pt x="2876670" y="431412"/>
                  <a:pt x="3005349" y="824646"/>
                  <a:pt x="3005349" y="1247934"/>
                </a:cubicBezTo>
                <a:cubicBezTo>
                  <a:pt x="3005349" y="2376702"/>
                  <a:pt x="2090301" y="3291750"/>
                  <a:pt x="961533" y="3291750"/>
                </a:cubicBezTo>
                <a:cubicBezTo>
                  <a:pt x="679341" y="3291750"/>
                  <a:pt x="410507" y="3234560"/>
                  <a:pt x="165988" y="3131137"/>
                </a:cubicBezTo>
                <a:lnTo>
                  <a:pt x="0" y="3051176"/>
                </a:lnTo>
                <a:close/>
              </a:path>
            </a:pathLst>
          </a:custGeom>
        </p:spPr>
      </p:pic>
      <p:sp>
        <p:nvSpPr>
          <p:cNvPr id="14" name="Oval 13">
            <a:extLst>
              <a:ext uri="{FF2B5EF4-FFF2-40B4-BE49-F238E27FC236}">
                <a16:creationId xmlns:a16="http://schemas.microsoft.com/office/drawing/2014/main" xmlns="" id="{8A6D7C84-6176-4F2A-985C-7F1B8C39D7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68141" y="459337"/>
            <a:ext cx="3163824" cy="3163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A16E987-36B6-4728-B832-81F5430078FA}"/>
              </a:ext>
            </a:extLst>
          </p:cNvPr>
          <p:cNvPicPr>
            <a:picLocks noChangeAspect="1"/>
          </p:cNvPicPr>
          <p:nvPr/>
        </p:nvPicPr>
        <p:blipFill rotWithShape="1">
          <a:blip r:embed="rId3"/>
          <a:srcRect t="11111" r="-2" b="-2"/>
          <a:stretch/>
        </p:blipFill>
        <p:spPr>
          <a:xfrm>
            <a:off x="3832733" y="623929"/>
            <a:ext cx="2834640" cy="2834640"/>
          </a:xfrm>
          <a:custGeom>
            <a:avLst/>
            <a:gdLst/>
            <a:ahLst/>
            <a:cxnLst/>
            <a:rect l="l" t="t" r="r" b="b"/>
            <a:pathLst>
              <a:path w="2990088" h="2990088">
                <a:moveTo>
                  <a:pt x="1495044" y="0"/>
                </a:moveTo>
                <a:cubicBezTo>
                  <a:pt x="2320734" y="0"/>
                  <a:pt x="2990088" y="669354"/>
                  <a:pt x="2990088" y="1495044"/>
                </a:cubicBezTo>
                <a:cubicBezTo>
                  <a:pt x="2990088" y="2320734"/>
                  <a:pt x="2320734" y="2990088"/>
                  <a:pt x="1495044" y="2990088"/>
                </a:cubicBezTo>
                <a:cubicBezTo>
                  <a:pt x="669354" y="2990088"/>
                  <a:pt x="0" y="2320734"/>
                  <a:pt x="0" y="1495044"/>
                </a:cubicBezTo>
                <a:cubicBezTo>
                  <a:pt x="0" y="669354"/>
                  <a:pt x="669354" y="0"/>
                  <a:pt x="1495044" y="0"/>
                </a:cubicBezTo>
                <a:close/>
              </a:path>
            </a:pathLst>
          </a:custGeom>
        </p:spPr>
      </p:pic>
      <p:sp>
        <p:nvSpPr>
          <p:cNvPr id="16" name="Freeform: Shape 15">
            <a:extLst>
              <a:ext uri="{FF2B5EF4-FFF2-40B4-BE49-F238E27FC236}">
                <a16:creationId xmlns:a16="http://schemas.microsoft.com/office/drawing/2014/main" xmlns="" id="{C8E319B0-C403-46B6-8DDF-C46B5EB134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56150" y="2364552"/>
            <a:ext cx="3835850" cy="4493449"/>
          </a:xfrm>
          <a:custGeom>
            <a:avLst/>
            <a:gdLst>
              <a:gd name="connsiteX0" fmla="*/ 2839212 w 3835850"/>
              <a:gd name="connsiteY0" fmla="*/ 0 h 4493449"/>
              <a:gd name="connsiteX1" fmla="*/ 3683507 w 3835850"/>
              <a:gd name="connsiteY1" fmla="*/ 127646 h 4493449"/>
              <a:gd name="connsiteX2" fmla="*/ 3835850 w 3835850"/>
              <a:gd name="connsiteY2" fmla="*/ 183404 h 4493449"/>
              <a:gd name="connsiteX3" fmla="*/ 3835850 w 3835850"/>
              <a:gd name="connsiteY3" fmla="*/ 4493449 h 4493449"/>
              <a:gd name="connsiteX4" fmla="*/ 534850 w 3835850"/>
              <a:gd name="connsiteY4" fmla="*/ 4493449 h 4493449"/>
              <a:gd name="connsiteX5" fmla="*/ 484893 w 3835850"/>
              <a:gd name="connsiteY5" fmla="*/ 4426642 h 4493449"/>
              <a:gd name="connsiteX6" fmla="*/ 0 w 3835850"/>
              <a:gd name="connsiteY6" fmla="*/ 2839212 h 4493449"/>
              <a:gd name="connsiteX7" fmla="*/ 2839212 w 3835850"/>
              <a:gd name="connsiteY7" fmla="*/ 0 h 449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5850" h="4493449">
                <a:moveTo>
                  <a:pt x="2839212" y="0"/>
                </a:moveTo>
                <a:cubicBezTo>
                  <a:pt x="3133222" y="0"/>
                  <a:pt x="3416794" y="44689"/>
                  <a:pt x="3683507" y="127646"/>
                </a:cubicBezTo>
                <a:lnTo>
                  <a:pt x="3835850" y="183404"/>
                </a:lnTo>
                <a:lnTo>
                  <a:pt x="3835850" y="4493449"/>
                </a:lnTo>
                <a:lnTo>
                  <a:pt x="534850" y="4493449"/>
                </a:lnTo>
                <a:lnTo>
                  <a:pt x="484893" y="4426642"/>
                </a:lnTo>
                <a:cubicBezTo>
                  <a:pt x="178757" y="3973501"/>
                  <a:pt x="0" y="3427232"/>
                  <a:pt x="0" y="2839212"/>
                </a:cubicBezTo>
                <a:cubicBezTo>
                  <a:pt x="0" y="1271159"/>
                  <a:pt x="1271159" y="0"/>
                  <a:pt x="28392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E1E27C89-94CF-4F2D-8750-9361FD1D90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007371" y="1"/>
            <a:ext cx="3986784" cy="2427765"/>
          </a:xfrm>
          <a:custGeom>
            <a:avLst/>
            <a:gdLst>
              <a:gd name="connsiteX0" fmla="*/ 48890 w 3986784"/>
              <a:gd name="connsiteY0" fmla="*/ 0 h 2427765"/>
              <a:gd name="connsiteX1" fmla="*/ 3937894 w 3986784"/>
              <a:gd name="connsiteY1" fmla="*/ 0 h 2427765"/>
              <a:gd name="connsiteX2" fmla="*/ 3946285 w 3986784"/>
              <a:gd name="connsiteY2" fmla="*/ 32635 h 2427765"/>
              <a:gd name="connsiteX3" fmla="*/ 3986784 w 3986784"/>
              <a:gd name="connsiteY3" fmla="*/ 434373 h 2427765"/>
              <a:gd name="connsiteX4" fmla="*/ 1993392 w 3986784"/>
              <a:gd name="connsiteY4" fmla="*/ 2427765 h 2427765"/>
              <a:gd name="connsiteX5" fmla="*/ 0 w 3986784"/>
              <a:gd name="connsiteY5" fmla="*/ 434373 h 2427765"/>
              <a:gd name="connsiteX6" fmla="*/ 40499 w 3986784"/>
              <a:gd name="connsiteY6" fmla="*/ 32635 h 24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784" h="2427765">
                <a:moveTo>
                  <a:pt x="48890" y="0"/>
                </a:moveTo>
                <a:lnTo>
                  <a:pt x="3937894" y="0"/>
                </a:lnTo>
                <a:lnTo>
                  <a:pt x="3946285" y="32635"/>
                </a:lnTo>
                <a:cubicBezTo>
                  <a:pt x="3972839" y="162400"/>
                  <a:pt x="3986784" y="296758"/>
                  <a:pt x="3986784" y="434373"/>
                </a:cubicBezTo>
                <a:cubicBezTo>
                  <a:pt x="3986784" y="1535293"/>
                  <a:pt x="3094312" y="2427765"/>
                  <a:pt x="1993392" y="2427765"/>
                </a:cubicBezTo>
                <a:cubicBezTo>
                  <a:pt x="892472" y="2427765"/>
                  <a:pt x="0" y="1535293"/>
                  <a:pt x="0" y="434373"/>
                </a:cubicBezTo>
                <a:cubicBezTo>
                  <a:pt x="0" y="296758"/>
                  <a:pt x="13945" y="162400"/>
                  <a:pt x="40499" y="32635"/>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F0CA7DEE-DC90-4C57-8C9E-B3A7CDFC31CB}"/>
              </a:ext>
            </a:extLst>
          </p:cNvPr>
          <p:cNvPicPr>
            <a:picLocks noChangeAspect="1"/>
          </p:cNvPicPr>
          <p:nvPr/>
        </p:nvPicPr>
        <p:blipFill rotWithShape="1">
          <a:blip r:embed="rId4"/>
          <a:srcRect t="3745" b="39358"/>
          <a:stretch/>
        </p:blipFill>
        <p:spPr>
          <a:xfrm>
            <a:off x="7171962" y="2"/>
            <a:ext cx="3657600" cy="2263173"/>
          </a:xfrm>
          <a:custGeom>
            <a:avLst/>
            <a:gdLst/>
            <a:ahLst/>
            <a:cxnLst/>
            <a:rect l="l" t="t" r="r" b="b"/>
            <a:pathLst>
              <a:path w="3657600" h="2263173">
                <a:moveTo>
                  <a:pt x="54075" y="0"/>
                </a:moveTo>
                <a:lnTo>
                  <a:pt x="3603525" y="0"/>
                </a:lnTo>
                <a:lnTo>
                  <a:pt x="3620445" y="65806"/>
                </a:lnTo>
                <a:cubicBezTo>
                  <a:pt x="3644807" y="184856"/>
                  <a:pt x="3657600" y="308121"/>
                  <a:pt x="3657600" y="434373"/>
                </a:cubicBezTo>
                <a:cubicBezTo>
                  <a:pt x="3657600" y="1444391"/>
                  <a:pt x="2838818" y="2263173"/>
                  <a:pt x="1828800" y="2263173"/>
                </a:cubicBezTo>
                <a:cubicBezTo>
                  <a:pt x="818782" y="2263173"/>
                  <a:pt x="0" y="1444391"/>
                  <a:pt x="0" y="434373"/>
                </a:cubicBezTo>
                <a:cubicBezTo>
                  <a:pt x="0" y="308121"/>
                  <a:pt x="12794" y="184856"/>
                  <a:pt x="37155" y="65806"/>
                </a:cubicBezTo>
                <a:close/>
              </a:path>
            </a:pathLst>
          </a:custGeom>
        </p:spPr>
      </p:pic>
      <p:pic>
        <p:nvPicPr>
          <p:cNvPr id="7" name="Picture 6">
            <a:extLst>
              <a:ext uri="{FF2B5EF4-FFF2-40B4-BE49-F238E27FC236}">
                <a16:creationId xmlns:a16="http://schemas.microsoft.com/office/drawing/2014/main" xmlns="" id="{F79536AF-C63B-45A2-B137-59967CA63A34}"/>
              </a:ext>
            </a:extLst>
          </p:cNvPr>
          <p:cNvPicPr>
            <a:picLocks noChangeAspect="1"/>
          </p:cNvPicPr>
          <p:nvPr/>
        </p:nvPicPr>
        <p:blipFill rotWithShape="1">
          <a:blip r:embed="rId5"/>
          <a:srcRect t="1063"/>
          <a:stretch/>
        </p:blipFill>
        <p:spPr>
          <a:xfrm>
            <a:off x="8520674" y="2529078"/>
            <a:ext cx="3671324" cy="4328922"/>
          </a:xfrm>
          <a:custGeom>
            <a:avLst/>
            <a:gdLst/>
            <a:ahLst/>
            <a:cxnLst/>
            <a:rect l="l" t="t" r="r" b="b"/>
            <a:pathLst>
              <a:path w="3671324" h="4328922">
                <a:moveTo>
                  <a:pt x="2674686" y="0"/>
                </a:moveTo>
                <a:cubicBezTo>
                  <a:pt x="2951659" y="0"/>
                  <a:pt x="3218799" y="42100"/>
                  <a:pt x="3470056" y="120249"/>
                </a:cubicBezTo>
                <a:lnTo>
                  <a:pt x="3671324" y="193914"/>
                </a:lnTo>
                <a:lnTo>
                  <a:pt x="3671324" y="4328922"/>
                </a:lnTo>
                <a:lnTo>
                  <a:pt x="575538" y="4328922"/>
                </a:lnTo>
                <a:lnTo>
                  <a:pt x="456795" y="4170129"/>
                </a:lnTo>
                <a:cubicBezTo>
                  <a:pt x="168398" y="3743246"/>
                  <a:pt x="0" y="3228632"/>
                  <a:pt x="0" y="2674686"/>
                </a:cubicBezTo>
                <a:cubicBezTo>
                  <a:pt x="0" y="1197498"/>
                  <a:pt x="1197498" y="0"/>
                  <a:pt x="2674686" y="0"/>
                </a:cubicBezTo>
                <a:close/>
              </a:path>
            </a:pathLst>
          </a:custGeom>
        </p:spPr>
      </p:pic>
      <p:sp>
        <p:nvSpPr>
          <p:cNvPr id="9" name="Oval 8">
            <a:extLst>
              <a:ext uri="{FF2B5EF4-FFF2-40B4-BE49-F238E27FC236}">
                <a16:creationId xmlns:a16="http://schemas.microsoft.com/office/drawing/2014/main" xmlns="" id="{ADD57A3B-F099-47F4-93CD-3AF2649086F2}"/>
              </a:ext>
            </a:extLst>
          </p:cNvPr>
          <p:cNvSpPr/>
          <p:nvPr/>
        </p:nvSpPr>
        <p:spPr>
          <a:xfrm>
            <a:off x="0" y="3814763"/>
            <a:ext cx="8356148" cy="2427765"/>
          </a:xfrm>
          <a:prstGeom prst="ellipse">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062319FA-239F-440A-81AF-274F81D8EC22}"/>
              </a:ext>
            </a:extLst>
          </p:cNvPr>
          <p:cNvSpPr txBox="1"/>
          <p:nvPr/>
        </p:nvSpPr>
        <p:spPr>
          <a:xfrm>
            <a:off x="671513" y="4097629"/>
            <a:ext cx="7153123" cy="1701363"/>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 ĐỀ 1:</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 NGHIÊN CỨU VÀ VIẾT BÁO CÁO VỀ MỘT VẤN ĐỀ VĂN HỌC DÂN GIAN</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55114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1BDD1E-8ABE-4047-B9B3-538195CBBCD7}"/>
              </a:ext>
            </a:extLst>
          </p:cNvPr>
          <p:cNvSpPr txBox="1"/>
          <p:nvPr/>
        </p:nvSpPr>
        <p:spPr>
          <a:xfrm>
            <a:off x="660400" y="173037"/>
            <a:ext cx="10858500" cy="556434"/>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53E42510-7BD0-41E8-9155-A64A03B47AFE}"/>
              </a:ext>
            </a:extLst>
          </p:cNvPr>
          <p:cNvGraphicFramePr>
            <a:graphicFrameLocks noGrp="1"/>
          </p:cNvGraphicFramePr>
          <p:nvPr>
            <p:extLst>
              <p:ext uri="{D42A27DB-BD31-4B8C-83A1-F6EECF244321}">
                <p14:modId xmlns:p14="http://schemas.microsoft.com/office/powerpoint/2010/main" xmlns="" val="3735764645"/>
              </p:ext>
            </p:extLst>
          </p:nvPr>
        </p:nvGraphicFramePr>
        <p:xfrm>
          <a:off x="660400" y="801717"/>
          <a:ext cx="11226801" cy="5657088"/>
        </p:xfrm>
        <a:graphic>
          <a:graphicData uri="http://schemas.openxmlformats.org/drawingml/2006/table">
            <a:tbl>
              <a:tblPr firstRow="1" firstCol="1" bandRow="1">
                <a:tableStyleId>{ED083AE6-46FA-4A59-8FB0-9F97EB10719F}</a:tableStyleId>
              </a:tblPr>
              <a:tblGrid>
                <a:gridCol w="2005725">
                  <a:extLst>
                    <a:ext uri="{9D8B030D-6E8A-4147-A177-3AD203B41FA5}">
                      <a16:colId xmlns:a16="http://schemas.microsoft.com/office/drawing/2014/main" xmlns="" val="2055036126"/>
                    </a:ext>
                  </a:extLst>
                </a:gridCol>
                <a:gridCol w="891465">
                  <a:extLst>
                    <a:ext uri="{9D8B030D-6E8A-4147-A177-3AD203B41FA5}">
                      <a16:colId xmlns:a16="http://schemas.microsoft.com/office/drawing/2014/main" xmlns="" val="628762178"/>
                    </a:ext>
                  </a:extLst>
                </a:gridCol>
                <a:gridCol w="8329611">
                  <a:extLst>
                    <a:ext uri="{9D8B030D-6E8A-4147-A177-3AD203B41FA5}">
                      <a16:colId xmlns:a16="http://schemas.microsoft.com/office/drawing/2014/main" xmlns="" val="140637214"/>
                    </a:ext>
                  </a:extLst>
                </a:gridCol>
              </a:tblGrid>
              <a:tr h="924926">
                <a:tc>
                  <a:txBody>
                    <a:bodyPr/>
                    <a:lstStyle/>
                    <a:p>
                      <a:r>
                        <a:rPr kumimoji="0" lang="pt-BR"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Vấn đề văn học dân gian</a:t>
                      </a:r>
                      <a:endParaRPr lang="en-US" sz="3200" dirty="0">
                        <a:latin typeface="Times New Roman" panose="02020603050405020304" pitchFamily="18" charset="0"/>
                        <a:cs typeface="Times New Roman" panose="02020603050405020304" pitchFamily="18" charset="0"/>
                      </a:endParaRPr>
                    </a:p>
                  </a:txBody>
                  <a:tcPr/>
                </a:tc>
                <a:tc>
                  <a:txBody>
                    <a:bodyPr/>
                    <a:lstStyle/>
                    <a:p>
                      <a:pPr algn="just">
                        <a:lnSpc>
                          <a:spcPct val="115000"/>
                        </a:lnSpc>
                        <a:spcBef>
                          <a:spcPts val="600"/>
                        </a:spcBef>
                        <a:spcAft>
                          <a:spcPts val="600"/>
                        </a:spcAft>
                      </a:pPr>
                      <a:r>
                        <a:rPr lang="pt-BR" sz="3200" b="0" dirty="0">
                          <a:effectLst/>
                          <a:latin typeface="Times New Roman" panose="02020603050405020304" pitchFamily="18" charset="0"/>
                          <a:cs typeface="Times New Roman" panose="02020603050405020304" pitchFamily="18" charset="0"/>
                        </a:rPr>
                        <a:t>Phân loại</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Có thể hệ thống hoá các vấn đề VHDG thành những loại sau:</a:t>
                      </a:r>
                      <a:endParaRPr lang="en-US" sz="32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 Loại vấn đề liên quan đến một tác phẩm cụ thể.</a:t>
                      </a:r>
                      <a:endParaRPr lang="en-US" sz="32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 Loại vấn đề liên quan đến một hình tượng nhân vật, một chi tiết nghệ thuật.</a:t>
                      </a:r>
                      <a:endParaRPr lang="en-US" sz="32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 Loại vấn đề liên quan đến các đặc điểm nội dung, hình thức của một hay một số thể loại.</a:t>
                      </a:r>
                      <a:endParaRPr lang="en-US" sz="32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 Loại vấn đề liên quan đến các đặc trưng của văn học dân gian</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extLst>
                  <a:ext uri="{0D108BD9-81ED-4DB2-BD59-A6C34878D82A}">
                    <a16:rowId xmlns:a16="http://schemas.microsoft.com/office/drawing/2014/main" xmlns="" val="452427506"/>
                  </a:ext>
                </a:extLst>
              </a:tr>
            </a:tbl>
          </a:graphicData>
        </a:graphic>
      </p:graphicFrame>
    </p:spTree>
    <p:extLst>
      <p:ext uri="{BB962C8B-B14F-4D97-AF65-F5344CB8AC3E}">
        <p14:creationId xmlns:p14="http://schemas.microsoft.com/office/powerpoint/2010/main" xmlns="" val="193690674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AB21543-91A8-4A37-AF67-3C9557C32A4D}"/>
              </a:ext>
            </a:extLst>
          </p:cNvPr>
          <p:cNvSpPr txBox="1"/>
          <p:nvPr/>
        </p:nvSpPr>
        <p:spPr>
          <a:xfrm>
            <a:off x="2489200" y="478750"/>
            <a:ext cx="7983538" cy="6124754"/>
          </a:xfrm>
          <a:prstGeom prst="rect">
            <a:avLst/>
          </a:prstGeom>
          <a:noFill/>
        </p:spPr>
        <p:txBody>
          <a:bodyPr wrap="square">
            <a:spAutoFit/>
          </a:bodyPr>
          <a:lstStyle/>
          <a:p>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Thân em nhơ cọc bờ rào</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Mọt thì anh đổi cớ sao anh phiền.</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Chàng ơi phụ thiếp làm chi</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Thiếp như cơn nguội đỡ khi đói lòng.</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con hạc đầu đình</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Muốn bay không cất nổi mình mà bay.</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ớt chín cây</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Càng tươi ngoài vỏ càng cay trong lòng.</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phận con rùa</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Lên đình đội hạc xuống chùa đội bia.</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rau muống dưới hồ</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Nay chìm mai nổi biết ngày mô cho thành?</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trái bần trôi</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Gió dập sóng dồi biết tấp vào đâu.</a:t>
            </a:r>
            <a:endParaRPr lang="en-US" sz="2800" dirty="0"/>
          </a:p>
        </p:txBody>
      </p:sp>
    </p:spTree>
    <p:extLst>
      <p:ext uri="{BB962C8B-B14F-4D97-AF65-F5344CB8AC3E}">
        <p14:creationId xmlns:p14="http://schemas.microsoft.com/office/powerpoint/2010/main" xmlns="" val="26843185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AF40515-8EBD-492E-830B-4A46333AEC50}"/>
              </a:ext>
            </a:extLst>
          </p:cNvPr>
          <p:cNvSpPr txBox="1"/>
          <p:nvPr/>
        </p:nvSpPr>
        <p:spPr>
          <a:xfrm>
            <a:off x="660400" y="292603"/>
            <a:ext cx="10807700" cy="6401753"/>
          </a:xfrm>
          <a:prstGeom prst="rect">
            <a:avLst/>
          </a:prstGeom>
          <a:noFill/>
        </p:spPr>
        <p:txBody>
          <a:bodyPr wrap="square">
            <a:spAutoFit/>
          </a:bodyPr>
          <a:lstStyle/>
          <a:p>
            <a:pPr>
              <a:lnSpc>
                <a:spcPct val="115000"/>
              </a:lnSpc>
              <a:spcBef>
                <a:spcPts val="600"/>
              </a:spcBef>
              <a:spcAft>
                <a:spcPts val="600"/>
              </a:spcAft>
            </a:pP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cáo</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 (</a:t>
            </a:r>
            <a:r>
              <a:rPr lang="en-US" sz="26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6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soát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bố</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600" dirty="0" err="1">
                <a:solidFill>
                  <a:srgbClr val="0D0D0D"/>
                </a:solidFill>
                <a:effectLst/>
                <a:latin typeface="Times New Roman" panose="02020603050405020304" pitchFamily="18" charset="0"/>
                <a:ea typeface="Times New Roman" panose="02020603050405020304" pitchFamily="18" charset="0"/>
              </a:rPr>
              <a:t>Trình</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bày</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trong</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buổi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báo</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cáo</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kết</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quả</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một</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dự</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án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học</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tập</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rPr>
              <a:t> VHDG.</a:t>
            </a:r>
            <a:endParaRPr lang="en-US" sz="26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600" dirty="0" err="1">
                <a:solidFill>
                  <a:srgbClr val="0D0D0D"/>
                </a:solidFill>
                <a:effectLst/>
                <a:latin typeface="Times New Roman" panose="02020603050405020304" pitchFamily="18" charset="0"/>
                <a:ea typeface="Times New Roman" panose="02020603050405020304" pitchFamily="18" charset="0"/>
              </a:rPr>
              <a:t>Trình</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bày</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trong</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buổi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sinh</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hoạt</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ngoại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khó</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chủ</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đề</a:t>
            </a:r>
            <a:r>
              <a:rPr lang="en-US" sz="2600" dirty="0">
                <a:solidFill>
                  <a:srgbClr val="0D0D0D"/>
                </a:solidFill>
                <a:effectLst/>
                <a:latin typeface="Times New Roman" panose="02020603050405020304" pitchFamily="18" charset="0"/>
                <a:ea typeface="Times New Roman" panose="02020603050405020304" pitchFamily="18" charset="0"/>
              </a:rPr>
              <a:t> VHDG.</a:t>
            </a:r>
            <a:endParaRPr lang="en-US" sz="26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600" dirty="0" err="1">
                <a:solidFill>
                  <a:srgbClr val="0D0D0D"/>
                </a:solidFill>
                <a:effectLst/>
                <a:latin typeface="Times New Roman" panose="02020603050405020304" pitchFamily="18" charset="0"/>
                <a:ea typeface="Times New Roman" panose="02020603050405020304" pitchFamily="18" charset="0"/>
              </a:rPr>
              <a:t>Gửi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đăng</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báo</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tạp</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chí</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văn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học</a:t>
            </a:r>
            <a:r>
              <a:rPr lang="en-US" sz="2600" dirty="0">
                <a:solidFill>
                  <a:srgbClr val="0D0D0D"/>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600" dirty="0" err="1">
                <a:solidFill>
                  <a:srgbClr val="0D0D0D"/>
                </a:solidFill>
                <a:effectLst/>
                <a:latin typeface="Times New Roman" panose="02020603050405020304" pitchFamily="18" charset="0"/>
                <a:ea typeface="Times New Roman" panose="02020603050405020304" pitchFamily="18" charset="0"/>
              </a:rPr>
              <a:t>Tham</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gia</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cuộc</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thi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nghiên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cứu</a:t>
            </a:r>
            <a:r>
              <a:rPr lang="en-US" sz="2600" dirty="0">
                <a:solidFill>
                  <a:srgbClr val="0D0D0D"/>
                </a:solidFill>
                <a:effectLst/>
                <a:latin typeface="Times New Roman" panose="02020603050405020304" pitchFamily="18" charset="0"/>
                <a:ea typeface="Times New Roman" panose="02020603050405020304" pitchFamily="18" charset="0"/>
              </a:rPr>
              <a:t> khoa </a:t>
            </a:r>
            <a:r>
              <a:rPr lang="en-US" sz="2600" dirty="0" err="1">
                <a:solidFill>
                  <a:srgbClr val="0D0D0D"/>
                </a:solidFill>
                <a:effectLst/>
                <a:latin typeface="Times New Roman" panose="02020603050405020304" pitchFamily="18" charset="0"/>
                <a:ea typeface="Times New Roman" panose="02020603050405020304" pitchFamily="18" charset="0"/>
              </a:rPr>
              <a:t>học</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dành</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cho</a:t>
            </a:r>
            <a:r>
              <a:rPr lang="en-US" sz="2600" dirty="0">
                <a:solidFill>
                  <a:srgbClr val="0D0D0D"/>
                </a:solidFill>
                <a:effectLst/>
                <a:latin typeface="Times New Roman" panose="02020603050405020304" pitchFamily="18" charset="0"/>
                <a:ea typeface="Times New Roman" panose="02020603050405020304" pitchFamily="18" charset="0"/>
              </a:rPr>
              <a:t> HS </a:t>
            </a:r>
            <a:r>
              <a:rPr lang="en-US" sz="2600" dirty="0" err="1">
                <a:solidFill>
                  <a:srgbClr val="0D0D0D"/>
                </a:solidFill>
                <a:effectLst/>
                <a:latin typeface="Times New Roman" panose="02020603050405020304" pitchFamily="18" charset="0"/>
                <a:ea typeface="Times New Roman" panose="02020603050405020304" pitchFamily="18" charset="0"/>
              </a:rPr>
              <a:t>phổ</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thông</a:t>
            </a:r>
            <a:r>
              <a:rPr lang="en-US" sz="2600" dirty="0">
                <a:solidFill>
                  <a:srgbClr val="0D0D0D"/>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2600" dirty="0" err="1">
                <a:solidFill>
                  <a:srgbClr val="0D0D0D"/>
                </a:solidFill>
                <a:effectLst/>
                <a:latin typeface="Times New Roman" panose="02020603050405020304" pitchFamily="18" charset="0"/>
                <a:ea typeface="Times New Roman" panose="02020603050405020304" pitchFamily="18" charset="0"/>
              </a:rPr>
              <a:t>Đưa</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vào</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tài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liệu</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tuyên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truyền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giới</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thiệu</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văn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hoá</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văn</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học</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địa</a:t>
            </a:r>
            <a:r>
              <a:rPr lang="en-US" sz="2600" dirty="0">
                <a:solidFill>
                  <a:srgbClr val="0D0D0D"/>
                </a:solidFill>
                <a:effectLst/>
                <a:latin typeface="Times New Roman" panose="02020603050405020304" pitchFamily="18" charset="0"/>
                <a:ea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rPr>
              <a:t>phương</a:t>
            </a:r>
            <a:r>
              <a:rPr lang="en-US" sz="2600" dirty="0">
                <a:solidFill>
                  <a:srgbClr val="0D0D0D"/>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r>
              <a:rPr lang="vi-VN" sz="2600"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600" dirty="0"/>
          </a:p>
        </p:txBody>
      </p:sp>
    </p:spTree>
    <p:extLst>
      <p:ext uri="{BB962C8B-B14F-4D97-AF65-F5344CB8AC3E}">
        <p14:creationId xmlns:p14="http://schemas.microsoft.com/office/powerpoint/2010/main" xmlns="" val="570343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arn(inVertic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41CBB01-A632-4DD0-AB97-46CD202EB876}"/>
              </a:ext>
            </a:extLst>
          </p:cNvPr>
          <p:cNvSpPr txBox="1"/>
          <p:nvPr/>
        </p:nvSpPr>
        <p:spPr>
          <a:xfrm>
            <a:off x="660400" y="317599"/>
            <a:ext cx="10807700" cy="556434"/>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6DF860F4-E357-4733-A515-9A44E354C80B}"/>
              </a:ext>
            </a:extLst>
          </p:cNvPr>
          <p:cNvGraphicFramePr>
            <a:graphicFrameLocks noGrp="1"/>
          </p:cNvGraphicFramePr>
          <p:nvPr>
            <p:extLst>
              <p:ext uri="{D42A27DB-BD31-4B8C-83A1-F6EECF244321}">
                <p14:modId xmlns:p14="http://schemas.microsoft.com/office/powerpoint/2010/main" xmlns="" val="2849497815"/>
              </p:ext>
            </p:extLst>
          </p:nvPr>
        </p:nvGraphicFramePr>
        <p:xfrm>
          <a:off x="660399" y="1028700"/>
          <a:ext cx="10807700" cy="5102992"/>
        </p:xfrm>
        <a:graphic>
          <a:graphicData uri="http://schemas.openxmlformats.org/drawingml/2006/table">
            <a:tbl>
              <a:tblPr firstRow="1" firstCol="1" bandRow="1">
                <a:tableStyleId>{ED083AE6-46FA-4A59-8FB0-9F97EB10719F}</a:tableStyleId>
              </a:tblPr>
              <a:tblGrid>
                <a:gridCol w="8269289">
                  <a:extLst>
                    <a:ext uri="{9D8B030D-6E8A-4147-A177-3AD203B41FA5}">
                      <a16:colId xmlns:a16="http://schemas.microsoft.com/office/drawing/2014/main" xmlns="" val="183156320"/>
                    </a:ext>
                  </a:extLst>
                </a:gridCol>
                <a:gridCol w="942975">
                  <a:extLst>
                    <a:ext uri="{9D8B030D-6E8A-4147-A177-3AD203B41FA5}">
                      <a16:colId xmlns:a16="http://schemas.microsoft.com/office/drawing/2014/main" xmlns="" val="1649142978"/>
                    </a:ext>
                  </a:extLst>
                </a:gridCol>
                <a:gridCol w="1595436">
                  <a:extLst>
                    <a:ext uri="{9D8B030D-6E8A-4147-A177-3AD203B41FA5}">
                      <a16:colId xmlns:a16="http://schemas.microsoft.com/office/drawing/2014/main" xmlns="" val="2731824468"/>
                    </a:ext>
                  </a:extLst>
                </a:gridCol>
              </a:tblGrid>
              <a:tr h="0">
                <a:tc>
                  <a:txBody>
                    <a:bodyPr/>
                    <a:lstStyle/>
                    <a:p>
                      <a:pPr algn="ctr">
                        <a:lnSpc>
                          <a:spcPct val="115000"/>
                        </a:lnSpc>
                        <a:spcBef>
                          <a:spcPts val="600"/>
                        </a:spcBef>
                        <a:spcAft>
                          <a:spcPts val="600"/>
                        </a:spcAft>
                      </a:pPr>
                      <a:r>
                        <a:rPr lang="en-US" sz="2600" b="0" dirty="0" err="1">
                          <a:solidFill>
                            <a:srgbClr val="0D0D0D"/>
                          </a:solidFill>
                          <a:effectLst/>
                          <a:latin typeface="Times New Roman" panose="02020603050405020304" pitchFamily="18" charset="0"/>
                          <a:cs typeface="Times New Roman" panose="02020603050405020304" pitchFamily="18" charset="0"/>
                        </a:rPr>
                        <a:t>Nội</a:t>
                      </a:r>
                      <a:r>
                        <a:rPr lang="en-US" sz="2600" b="0" dirty="0">
                          <a:solidFill>
                            <a:srgbClr val="0D0D0D"/>
                          </a:solidFill>
                          <a:effectLst/>
                          <a:latin typeface="Times New Roman" panose="02020603050405020304" pitchFamily="18" charset="0"/>
                          <a:cs typeface="Times New Roman" panose="02020603050405020304" pitchFamily="18" charset="0"/>
                        </a:rPr>
                        <a:t> dung</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Đạt/ Có</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Chưa đạt/ Không</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046123034"/>
                  </a:ext>
                </a:extLst>
              </a:tr>
              <a:tr h="0">
                <a:tc>
                  <a:txBody>
                    <a:bodyPr/>
                    <a:lstStyle/>
                    <a:p>
                      <a:pPr>
                        <a:lnSpc>
                          <a:spcPct val="115000"/>
                        </a:lnSpc>
                        <a:spcBef>
                          <a:spcPts val="600"/>
                        </a:spcBef>
                        <a:spcAft>
                          <a:spcPts val="600"/>
                        </a:spcAft>
                      </a:pPr>
                      <a:r>
                        <a:rPr lang="en-US" sz="2600" b="0" dirty="0" err="1">
                          <a:solidFill>
                            <a:srgbClr val="0D0D0D"/>
                          </a:solidFill>
                          <a:effectLst/>
                          <a:latin typeface="Times New Roman" panose="02020603050405020304" pitchFamily="18" charset="0"/>
                          <a:cs typeface="Times New Roman" panose="02020603050405020304" pitchFamily="18" charset="0"/>
                        </a:rPr>
                        <a:t>Tiêu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và</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các</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yêu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cầu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nêu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tiêu</a:t>
                      </a:r>
                      <a:r>
                        <a:rPr lang="en-US" sz="2600" b="0" dirty="0">
                          <a:solidFill>
                            <a:srgbClr val="0D0D0D"/>
                          </a:solidFill>
                          <a:effectLst/>
                          <a:latin typeface="Times New Roman" panose="02020603050405020304" pitchFamily="18" charset="0"/>
                          <a:cs typeface="Times New Roman" panose="02020603050405020304" pitchFamily="18" charset="0"/>
                        </a:rPr>
                        <a:t> </a:t>
                      </a:r>
                      <a:r>
                        <a:rPr lang="en-US" sz="2600" b="0" dirty="0" err="1">
                          <a:solidFill>
                            <a:srgbClr val="0D0D0D"/>
                          </a:solidFill>
                          <a:effectLst/>
                          <a:latin typeface="Times New Roman" panose="02020603050405020304" pitchFamily="18" charset="0"/>
                          <a:cs typeface="Times New Roman" panose="02020603050405020304" pitchFamily="18" charset="0"/>
                        </a:rPr>
                        <a:t>đề</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561344579"/>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Phần mở đầu và các nội dung trình bày</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00015356"/>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Sự rõ ràng và hợp lí của các luận điểm trong phần nội dung</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82128397"/>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Việc cung cấp nguồn cho các trích dẫn</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03739717"/>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Các tài liệu tham khảo và cách trình bày</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5683602"/>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Phần phụ lục và các minh chứng</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71557646"/>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Văn phong khoa học (từ ngữ, câu văn, diễn đạt,…)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35727005"/>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Lỗi chính tả/ lỗi đánh máy</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116630469"/>
                  </a:ext>
                </a:extLst>
              </a:tr>
              <a:tr h="0">
                <a:tc>
                  <a:txBody>
                    <a:bodyPr/>
                    <a:lstStyle/>
                    <a:p>
                      <a:pP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Hình thức trình bày (đánh số thứ tự các phần, chương, mục,…)</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a:solidFill>
                            <a:srgbClr val="0D0D0D"/>
                          </a:solidFill>
                          <a:effectLst/>
                          <a:latin typeface="Times New Roman" panose="02020603050405020304" pitchFamily="18" charset="0"/>
                          <a:cs typeface="Times New Roman" panose="02020603050405020304" pitchFamily="18" charset="0"/>
                        </a:rPr>
                        <a:t> </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2600" b="0" dirty="0">
                          <a:solidFill>
                            <a:srgbClr val="0D0D0D"/>
                          </a:solidFill>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50717010"/>
                  </a:ext>
                </a:extLst>
              </a:tr>
            </a:tbl>
          </a:graphicData>
        </a:graphic>
      </p:graphicFrame>
    </p:spTree>
    <p:extLst>
      <p:ext uri="{BB962C8B-B14F-4D97-AF65-F5344CB8AC3E}">
        <p14:creationId xmlns:p14="http://schemas.microsoft.com/office/powerpoint/2010/main" xmlns="" val="81191047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4C8B4-6A1E-4484-8D49-B3404E909A47}"/>
              </a:ext>
            </a:extLst>
          </p:cNvPr>
          <p:cNvPicPr>
            <a:picLocks noChangeAspect="1"/>
          </p:cNvPicPr>
          <p:nvPr/>
        </p:nvPicPr>
        <p:blipFill>
          <a:blip r:embed="rId2" cstate="print"/>
          <a:stretch>
            <a:fillRect/>
          </a:stretch>
        </p:blipFill>
        <p:spPr>
          <a:xfrm>
            <a:off x="457200" y="202737"/>
            <a:ext cx="854765" cy="825963"/>
          </a:xfrm>
          <a:prstGeom prst="rect">
            <a:avLst/>
          </a:prstGeom>
        </p:spPr>
      </p:pic>
      <p:sp>
        <p:nvSpPr>
          <p:cNvPr id="3" name="Oval 2">
            <a:extLst>
              <a:ext uri="{FF2B5EF4-FFF2-40B4-BE49-F238E27FC236}">
                <a16:creationId xmlns:a16="http://schemas.microsoft.com/office/drawing/2014/main" xmlns="" id="{F63F436C-8F70-43E5-ABF1-214049FE9D1F}"/>
              </a:ext>
            </a:extLst>
          </p:cNvPr>
          <p:cNvSpPr/>
          <p:nvPr/>
        </p:nvSpPr>
        <p:spPr>
          <a:xfrm>
            <a:off x="581524" y="344253"/>
            <a:ext cx="854765"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III</a:t>
            </a:r>
          </a:p>
        </p:txBody>
      </p:sp>
      <p:sp>
        <p:nvSpPr>
          <p:cNvPr id="5" name="TextBox 4">
            <a:extLst>
              <a:ext uri="{FF2B5EF4-FFF2-40B4-BE49-F238E27FC236}">
                <a16:creationId xmlns:a16="http://schemas.microsoft.com/office/drawing/2014/main" xmlns="" id="{E6480330-089C-4635-8EAE-DA2A2F7BCD9C}"/>
              </a:ext>
            </a:extLst>
          </p:cNvPr>
          <p:cNvSpPr txBox="1"/>
          <p:nvPr/>
        </p:nvSpPr>
        <p:spPr>
          <a:xfrm>
            <a:off x="1311965" y="294062"/>
            <a:ext cx="10807700" cy="556434"/>
          </a:xfrm>
          <a:prstGeom prst="rect">
            <a:avLst/>
          </a:prstGeom>
          <a:noFill/>
        </p:spPr>
        <p:txBody>
          <a:bodyPr wrap="square">
            <a:spAutoFit/>
          </a:bodyPr>
          <a:lstStyle/>
          <a:p>
            <a:pP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THUYẾT TRÌNH MỘT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C0F908D9-0C03-4802-9475-370E90886D34}"/>
              </a:ext>
            </a:extLst>
          </p:cNvPr>
          <p:cNvSpPr txBox="1"/>
          <p:nvPr/>
        </p:nvSpPr>
        <p:spPr>
          <a:xfrm>
            <a:off x="660400" y="1130300"/>
            <a:ext cx="108077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Thế nào là </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thuyết trình một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Wave 7">
            <a:extLst>
              <a:ext uri="{FF2B5EF4-FFF2-40B4-BE49-F238E27FC236}">
                <a16:creationId xmlns:a16="http://schemas.microsoft.com/office/drawing/2014/main" xmlns="" id="{6D36940F-CBC4-4577-9F30-E1353827EDA9}"/>
              </a:ext>
            </a:extLst>
          </p:cNvPr>
          <p:cNvSpPr/>
          <p:nvPr/>
        </p:nvSpPr>
        <p:spPr>
          <a:xfrm>
            <a:off x="1127469" y="1788334"/>
            <a:ext cx="9129713" cy="3757612"/>
          </a:xfrm>
          <a:prstGeom prst="wave">
            <a:avLst>
              <a:gd name="adj1" fmla="val 7937"/>
              <a:gd name="adj2" fmla="val -6537"/>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Thuyết trình một vấn đề văn học dân gian là trình bày một cách rõ ràng, chặt chẽ và hấp dẫn những kết quả nghiên cứu về một vấn đề văn học dân gian bằng ngôn ngữ nói và các phương tiện phi ngôn ngữ.</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2012941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D078BE0-24A2-4A10-BA6A-5862C48A6E33}"/>
              </a:ext>
            </a:extLst>
          </p:cNvPr>
          <p:cNvSpPr txBox="1"/>
          <p:nvPr/>
        </p:nvSpPr>
        <p:spPr>
          <a:xfrm>
            <a:off x="609600" y="274737"/>
            <a:ext cx="108077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Nội dung thuyết trình một vấn đề văn học dân gian là gì?</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14F7BE5-31FE-49B1-A7C7-3BC3CCE3BF49}"/>
              </a:ext>
            </a:extLst>
          </p:cNvPr>
          <p:cNvSpPr txBox="1"/>
          <p:nvPr/>
        </p:nvSpPr>
        <p:spPr>
          <a:xfrm>
            <a:off x="660400" y="1028700"/>
            <a:ext cx="10807700" cy="1051955"/>
          </a:xfrm>
          <a:prstGeom prst="rect">
            <a:avLst/>
          </a:prstGeom>
          <a:noFill/>
        </p:spPr>
        <p:txBody>
          <a:bodyPr wrap="square">
            <a:spAutoFit/>
          </a:bodyPr>
          <a:lstStyle/>
          <a:p>
            <a:pPr>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Dựa vào kết quả nghiên cứu và bản báo cáo nghiên cứu về một vấn đề VHDG, người nói cần trình bày những nội dung sau: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51AB1BB8-2C93-4128-AE40-9F0A2F160E9B}"/>
              </a:ext>
            </a:extLst>
          </p:cNvPr>
          <p:cNvGraphicFramePr>
            <a:graphicFrameLocks noGrp="1"/>
          </p:cNvGraphicFramePr>
          <p:nvPr>
            <p:extLst>
              <p:ext uri="{D42A27DB-BD31-4B8C-83A1-F6EECF244321}">
                <p14:modId xmlns:p14="http://schemas.microsoft.com/office/powerpoint/2010/main" xmlns="" val="104271796"/>
              </p:ext>
            </p:extLst>
          </p:nvPr>
        </p:nvGraphicFramePr>
        <p:xfrm>
          <a:off x="660400" y="2278184"/>
          <a:ext cx="10807700" cy="3185160"/>
        </p:xfrm>
        <a:graphic>
          <a:graphicData uri="http://schemas.openxmlformats.org/drawingml/2006/table">
            <a:tbl>
              <a:tblPr firstRow="1" firstCol="1" bandRow="1">
                <a:tableStyleId>{ED083AE6-46FA-4A59-8FB0-9F97EB10719F}</a:tableStyleId>
              </a:tblPr>
              <a:tblGrid>
                <a:gridCol w="2339975">
                  <a:extLst>
                    <a:ext uri="{9D8B030D-6E8A-4147-A177-3AD203B41FA5}">
                      <a16:colId xmlns:a16="http://schemas.microsoft.com/office/drawing/2014/main" xmlns="" val="3134092406"/>
                    </a:ext>
                  </a:extLst>
                </a:gridCol>
                <a:gridCol w="8467725">
                  <a:extLst>
                    <a:ext uri="{9D8B030D-6E8A-4147-A177-3AD203B41FA5}">
                      <a16:colId xmlns:a16="http://schemas.microsoft.com/office/drawing/2014/main" xmlns="" val="4280808933"/>
                    </a:ext>
                  </a:extLst>
                </a:gridCol>
              </a:tblGrid>
              <a:tr h="0">
                <a:tc rowSpan="4">
                  <a:txBody>
                    <a:bodyPr/>
                    <a:lstStyle/>
                    <a:p>
                      <a:pPr>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a. Phần mở đầu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 Tên của vấn đề VHDG được nghiên cứu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547884935"/>
                  </a:ext>
                </a:extLst>
              </a:tr>
              <a:tr h="0">
                <a:tc vMerge="1">
                  <a:txBody>
                    <a:bodyPr/>
                    <a:lstStyle/>
                    <a:p>
                      <a:endParaRPr lang="en-US"/>
                    </a:p>
                  </a:txBody>
                  <a:tcPr/>
                </a:tc>
                <a:tc>
                  <a:txBody>
                    <a:bodyPr/>
                    <a:lstStyle/>
                    <a:p>
                      <a:pPr>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 Lí do lựa chọn/ ý nghĩa của vấn đề VHDG được nghiên cứu.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992842440"/>
                  </a:ext>
                </a:extLst>
              </a:tr>
              <a:tr h="0">
                <a:tc vMerge="1">
                  <a:txBody>
                    <a:bodyPr/>
                    <a:lstStyle/>
                    <a:p>
                      <a:endParaRPr lang="en-US"/>
                    </a:p>
                  </a:txBody>
                  <a:tcPr/>
                </a:tc>
                <a:tc>
                  <a:txBody>
                    <a:bodyPr/>
                    <a:lstStyle/>
                    <a:p>
                      <a:pPr>
                        <a:lnSpc>
                          <a:spcPct val="115000"/>
                        </a:lnSpc>
                        <a:spcBef>
                          <a:spcPts val="600"/>
                        </a:spcBef>
                        <a:spcAft>
                          <a:spcPts val="600"/>
                        </a:spcAft>
                      </a:pPr>
                      <a:r>
                        <a:rPr lang="pt-BR" sz="3200">
                          <a:effectLst/>
                          <a:latin typeface="Times New Roman" panose="02020603050405020304" pitchFamily="18" charset="0"/>
                          <a:cs typeface="Times New Roman" panose="02020603050405020304" pitchFamily="18" charset="0"/>
                        </a:rPr>
                        <a:t>- Các câu hỏi nghiên cứu.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42259987"/>
                  </a:ext>
                </a:extLst>
              </a:tr>
              <a:tr h="0">
                <a:tc vMerge="1">
                  <a:txBody>
                    <a:bodyPr/>
                    <a:lstStyle/>
                    <a:p>
                      <a:endParaRPr lang="en-US"/>
                    </a:p>
                  </a:txBody>
                  <a:tcPr/>
                </a:tc>
                <a:tc>
                  <a:txBody>
                    <a:bodyPr/>
                    <a:lstStyle/>
                    <a:p>
                      <a:pPr>
                        <a:lnSpc>
                          <a:spcPct val="115000"/>
                        </a:lnSpc>
                        <a:spcBef>
                          <a:spcPts val="600"/>
                        </a:spcBef>
                        <a:spcAft>
                          <a:spcPts val="600"/>
                        </a:spcAft>
                      </a:pPr>
                      <a:r>
                        <a:rPr lang="pt-BR" sz="3200" dirty="0">
                          <a:effectLst/>
                          <a:latin typeface="Times New Roman" panose="02020603050405020304" pitchFamily="18" charset="0"/>
                          <a:cs typeface="Times New Roman" panose="02020603050405020304" pitchFamily="18" charset="0"/>
                        </a:rPr>
                        <a:t>- Cách thức triển khai nghiên cứu (các PP, công cụ nghiên cứu,... đã sử dụng.)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450383439"/>
                  </a:ext>
                </a:extLst>
              </a:tr>
            </a:tbl>
          </a:graphicData>
        </a:graphic>
      </p:graphicFrame>
    </p:spTree>
    <p:extLst>
      <p:ext uri="{BB962C8B-B14F-4D97-AF65-F5344CB8AC3E}">
        <p14:creationId xmlns:p14="http://schemas.microsoft.com/office/powerpoint/2010/main" xmlns="" val="82443036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33CEC4D-DD46-4551-BFA2-D228D4CA34B6}"/>
              </a:ext>
            </a:extLst>
          </p:cNvPr>
          <p:cNvGraphicFramePr>
            <a:graphicFrameLocks noGrp="1"/>
          </p:cNvGraphicFramePr>
          <p:nvPr>
            <p:extLst>
              <p:ext uri="{D42A27DB-BD31-4B8C-83A1-F6EECF244321}">
                <p14:modId xmlns:p14="http://schemas.microsoft.com/office/powerpoint/2010/main" xmlns="" val="1001256145"/>
              </p:ext>
            </p:extLst>
          </p:nvPr>
        </p:nvGraphicFramePr>
        <p:xfrm>
          <a:off x="660400" y="1321942"/>
          <a:ext cx="10807700" cy="4214116"/>
        </p:xfrm>
        <a:graphic>
          <a:graphicData uri="http://schemas.openxmlformats.org/drawingml/2006/table">
            <a:tbl>
              <a:tblPr firstRow="1" firstCol="1" bandRow="1">
                <a:tableStyleId>{ED083AE6-46FA-4A59-8FB0-9F97EB10719F}</a:tableStyleId>
              </a:tblPr>
              <a:tblGrid>
                <a:gridCol w="3197225">
                  <a:extLst>
                    <a:ext uri="{9D8B030D-6E8A-4147-A177-3AD203B41FA5}">
                      <a16:colId xmlns:a16="http://schemas.microsoft.com/office/drawing/2014/main" xmlns="" val="947667114"/>
                    </a:ext>
                  </a:extLst>
                </a:gridCol>
                <a:gridCol w="7610475">
                  <a:extLst>
                    <a:ext uri="{9D8B030D-6E8A-4147-A177-3AD203B41FA5}">
                      <a16:colId xmlns:a16="http://schemas.microsoft.com/office/drawing/2014/main" xmlns="" val="4240773660"/>
                    </a:ext>
                  </a:extLst>
                </a:gridCol>
              </a:tblGrid>
              <a:tr h="0">
                <a:tc>
                  <a:txBody>
                    <a:bodyPr/>
                    <a:lstStyle/>
                    <a:p>
                      <a:pPr>
                        <a:lnSpc>
                          <a:spcPct val="115000"/>
                        </a:lnSpc>
                        <a:spcBef>
                          <a:spcPts val="600"/>
                        </a:spcBef>
                        <a:spcAft>
                          <a:spcPts val="600"/>
                        </a:spcAft>
                      </a:pPr>
                      <a:r>
                        <a:rPr lang="pt-BR" sz="3600">
                          <a:effectLst/>
                          <a:latin typeface="Times New Roman" panose="02020603050405020304" pitchFamily="18" charset="0"/>
                          <a:cs typeface="Times New Roman" panose="02020603050405020304" pitchFamily="18" charset="0"/>
                        </a:rPr>
                        <a:t>b. Những nội dung chính</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3600" dirty="0">
                          <a:effectLst/>
                          <a:latin typeface="Times New Roman" panose="02020603050405020304" pitchFamily="18" charset="0"/>
                          <a:cs typeface="Times New Roman" panose="02020603050405020304" pitchFamily="18" charset="0"/>
                        </a:rPr>
                        <a:t>Giới thiệu các nội dung chính dựa trên đề cương và báo cáo đã viết.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047333921"/>
                  </a:ext>
                </a:extLst>
              </a:tr>
              <a:tr h="0">
                <a:tc rowSpan="3">
                  <a:txBody>
                    <a:bodyPr/>
                    <a:lstStyle/>
                    <a:p>
                      <a:pPr>
                        <a:lnSpc>
                          <a:spcPct val="115000"/>
                        </a:lnSpc>
                        <a:spcBef>
                          <a:spcPts val="600"/>
                        </a:spcBef>
                        <a:spcAft>
                          <a:spcPts val="600"/>
                        </a:spcAft>
                      </a:pPr>
                      <a:r>
                        <a:rPr lang="pt-BR" sz="3600" dirty="0">
                          <a:effectLst/>
                          <a:latin typeface="Times New Roman" panose="02020603050405020304" pitchFamily="18" charset="0"/>
                          <a:cs typeface="Times New Roman" panose="02020603050405020304" pitchFamily="18" charset="0"/>
                        </a:rPr>
                        <a:t>c. Kết thúc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3600">
                          <a:effectLst/>
                          <a:latin typeface="Times New Roman" panose="02020603050405020304" pitchFamily="18" charset="0"/>
                          <a:cs typeface="Times New Roman" panose="02020603050405020304" pitchFamily="18" charset="0"/>
                        </a:rPr>
                        <a:t>- Tóm lược ngắn gọn kết quả nghiên cứu.</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62812775"/>
                  </a:ext>
                </a:extLst>
              </a:tr>
              <a:tr h="0">
                <a:tc vMerge="1">
                  <a:txBody>
                    <a:bodyPr/>
                    <a:lstStyle/>
                    <a:p>
                      <a:endParaRPr lang="en-US"/>
                    </a:p>
                  </a:txBody>
                  <a:tcPr/>
                </a:tc>
                <a:tc>
                  <a:txBody>
                    <a:bodyPr/>
                    <a:lstStyle/>
                    <a:p>
                      <a:pPr>
                        <a:lnSpc>
                          <a:spcPct val="115000"/>
                        </a:lnSpc>
                        <a:spcBef>
                          <a:spcPts val="600"/>
                        </a:spcBef>
                        <a:spcAft>
                          <a:spcPts val="600"/>
                        </a:spcAft>
                      </a:pPr>
                      <a:r>
                        <a:rPr lang="pt-BR" sz="3600">
                          <a:effectLst/>
                          <a:latin typeface="Times New Roman" panose="02020603050405020304" pitchFamily="18" charset="0"/>
                          <a:cs typeface="Times New Roman" panose="02020603050405020304" pitchFamily="18" charset="0"/>
                        </a:rPr>
                        <a:t>- Có thể nêu hướng trên khai tiếp.</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03922873"/>
                  </a:ext>
                </a:extLst>
              </a:tr>
              <a:tr h="0">
                <a:tc vMerge="1">
                  <a:txBody>
                    <a:bodyPr/>
                    <a:lstStyle/>
                    <a:p>
                      <a:endParaRPr lang="en-US"/>
                    </a:p>
                  </a:txBody>
                  <a:tcPr/>
                </a:tc>
                <a:tc>
                  <a:txBody>
                    <a:bodyPr/>
                    <a:lstStyle/>
                    <a:p>
                      <a:pPr>
                        <a:lnSpc>
                          <a:spcPct val="115000"/>
                        </a:lnSpc>
                        <a:spcBef>
                          <a:spcPts val="600"/>
                        </a:spcBef>
                        <a:spcAft>
                          <a:spcPts val="600"/>
                        </a:spcAft>
                      </a:pPr>
                      <a:r>
                        <a:rPr lang="pt-BR" sz="3600" dirty="0">
                          <a:effectLst/>
                          <a:latin typeface="Times New Roman" panose="02020603050405020304" pitchFamily="18" charset="0"/>
                          <a:cs typeface="Times New Roman" panose="02020603050405020304" pitchFamily="18" charset="0"/>
                        </a:rPr>
                        <a:t>- Tuỳ theo bối cảnh, điều kiện trình bày, có thể thêm: tài liệu tham khảo, phụ lục.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36702559"/>
                  </a:ext>
                </a:extLst>
              </a:tr>
            </a:tbl>
          </a:graphicData>
        </a:graphic>
      </p:graphicFrame>
    </p:spTree>
    <p:extLst>
      <p:ext uri="{BB962C8B-B14F-4D97-AF65-F5344CB8AC3E}">
        <p14:creationId xmlns:p14="http://schemas.microsoft.com/office/powerpoint/2010/main" xmlns="" val="91148238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1D8F70-1DC3-446B-AFA8-0440DAE1BDA7}"/>
              </a:ext>
            </a:extLst>
          </p:cNvPr>
          <p:cNvSpPr txBox="1"/>
          <p:nvPr/>
        </p:nvSpPr>
        <p:spPr>
          <a:xfrm>
            <a:off x="660400" y="403325"/>
            <a:ext cx="108077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Thuyết trình một vấn đề văn học dân gian như thế nào?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901579F-1387-4DCF-AF35-8908825498EF}"/>
              </a:ext>
            </a:extLst>
          </p:cNvPr>
          <p:cNvSpPr txBox="1"/>
          <p:nvPr/>
        </p:nvSpPr>
        <p:spPr>
          <a:xfrm>
            <a:off x="660400" y="959759"/>
            <a:ext cx="10807700" cy="5814733"/>
          </a:xfrm>
          <a:prstGeom prst="rect">
            <a:avLst/>
          </a:prstGeom>
          <a:noFill/>
        </p:spPr>
        <p:txBody>
          <a:bodyPr wrap="square">
            <a:spAutoFit/>
          </a:bodyPr>
          <a:lstStyle/>
          <a:p>
            <a:pPr algn="just">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A0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Powerpoint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loa,…;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chép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1446165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27C4A81-46B2-49BF-AA76-A7B92138DD26}"/>
              </a:ext>
            </a:extLst>
          </p:cNvPr>
          <p:cNvSpPr txBox="1"/>
          <p:nvPr/>
        </p:nvSpPr>
        <p:spPr>
          <a:xfrm>
            <a:off x="660400" y="705521"/>
            <a:ext cx="10807700" cy="5768823"/>
          </a:xfrm>
          <a:prstGeom prst="rect">
            <a:avLst/>
          </a:prstGeom>
          <a:noFill/>
        </p:spPr>
        <p:txBody>
          <a:bodyPr wrap="square">
            <a:spAutoFit/>
          </a:bodyPr>
          <a:lstStyle/>
          <a:p>
            <a:pPr algn="just">
              <a:lnSpc>
                <a:spcPct val="115000"/>
              </a:lnSpc>
              <a:spcBef>
                <a:spcPts val="600"/>
              </a:spcBef>
              <a:spcAft>
                <a:spcPts val="6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Khi chuyển nội dung bài báo cáo kết quả nghiên cứu về một vấn đề VHDG sang bài thuyết trình, cần chú ý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lưu</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sau</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tiện</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ngôn</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tranh</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bảng</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thêm</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3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0505492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580A951-0BB2-4359-B92A-2A6FF691915F}"/>
              </a:ext>
            </a:extLst>
          </p:cNvPr>
          <p:cNvSpPr txBox="1"/>
          <p:nvPr/>
        </p:nvSpPr>
        <p:spPr>
          <a:xfrm>
            <a:off x="660400" y="205040"/>
            <a:ext cx="10807700" cy="6447919"/>
          </a:xfrm>
          <a:prstGeom prst="rect">
            <a:avLst/>
          </a:prstGeom>
          <a:noFill/>
        </p:spPr>
        <p:txBody>
          <a:bodyPr wrap="square">
            <a:spAutoFit/>
          </a:bodyPr>
          <a:lstStyle/>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dự</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phản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biện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chuẩn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phản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hồi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chủ</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dễ</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dõi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tóm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tắt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lại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hệ</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dưới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dạng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dàn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sơ</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đồ</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giấy</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hay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mềm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chiếu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hấp</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lôi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cuốn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mở</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gián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video,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đặt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hút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nối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giữa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phần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mục</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đảm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bảo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tính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liền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mạch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báo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giúp</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theo</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dõi</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dễ</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dàng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effectLst/>
                <a:latin typeface="Times New Roman" panose="02020603050405020304" pitchFamily="18" charset="0"/>
                <a:ea typeface="MS Mincho" panose="02020609040205080304" pitchFamily="49" charset="-128"/>
              </a:rPr>
              <a:t>- </a:t>
            </a:r>
            <a:r>
              <a:rPr lang="vi-VN" sz="2800" dirty="0">
                <a:effectLst/>
                <a:latin typeface="Times New Roman" panose="02020603050405020304" pitchFamily="18" charset="0"/>
                <a:ea typeface="MS Mincho" panose="02020609040205080304" pitchFamily="49" charset="-128"/>
              </a:rPr>
              <a:t>Khi thực hiện bài thuyết trình  về một vấn đề VHDG, cần chú ý đến những tiêu chí theo bảng kiểm (SGK / Tr. 27).</a:t>
            </a:r>
            <a:endParaRPr lang="en-US" sz="2800" dirty="0"/>
          </a:p>
        </p:txBody>
      </p:sp>
    </p:spTree>
    <p:extLst>
      <p:ext uri="{BB962C8B-B14F-4D97-AF65-F5344CB8AC3E}">
        <p14:creationId xmlns:p14="http://schemas.microsoft.com/office/powerpoint/2010/main" xmlns="" val="16680951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39CFF33-5784-4F35-A61B-944EB2463088}"/>
              </a:ext>
            </a:extLst>
          </p:cNvPr>
          <p:cNvSpPr txBox="1"/>
          <p:nvPr/>
        </p:nvSpPr>
        <p:spPr>
          <a:xfrm>
            <a:off x="660400" y="777697"/>
            <a:ext cx="10807700" cy="5356403"/>
          </a:xfrm>
          <a:prstGeom prst="rect">
            <a:avLst/>
          </a:prstGeom>
          <a:noFill/>
        </p:spPr>
        <p:txBody>
          <a:bodyPr wrap="square">
            <a:spAutoFit/>
          </a:bodyPr>
          <a:lstStyle/>
          <a:p>
            <a:pPr>
              <a:lnSpc>
                <a:spcPct val="115000"/>
              </a:lnSpc>
              <a:spcBef>
                <a:spcPts val="600"/>
              </a:spcBef>
              <a:spcAft>
                <a:spcPts val="600"/>
              </a:spcAft>
            </a:pPr>
            <a:r>
              <a:rPr lang="vi-VN" sz="3200" b="1" u="sng" dirty="0">
                <a:solidFill>
                  <a:srgbClr val="00B0F0"/>
                </a:solidFill>
                <a:effectLst/>
                <a:latin typeface="Times New Roman" panose="02020603050405020304" pitchFamily="18" charset="0"/>
                <a:ea typeface="MS Mincho" panose="02020609040205080304" pitchFamily="49" charset="-128"/>
                <a:cs typeface="Times New Roman" panose="02020603050405020304" pitchFamily="18" charset="0"/>
              </a:rPr>
              <a:t>Bài tập tr.28/ SGK</a:t>
            </a:r>
            <a:r>
              <a:rPr lang="vi-VN" sz="32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 cầu: Dựa vào báo cáo nghiên cứu về vấn đề VHDG đã làm và các yêu cầu dưới đây, hãy thuyết trình về một nội dung mà em tâm đắc.</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Địa điểm: lớp học</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15 phút (10 phút trình bày và 5 phút trao đổi).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Người nghe: thầy cô và các bạn cùng lớp.</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Công cụ: khuyến khích sử dụng máy tính, máy chiếu, loa.</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79359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xmlns="" id="{977A81EF-692E-4AB0-B6AB-6AEDA51927BE}"/>
              </a:ext>
            </a:extLst>
          </p:cNvPr>
          <p:cNvSpPr/>
          <p:nvPr/>
        </p:nvSpPr>
        <p:spPr>
          <a:xfrm>
            <a:off x="559934" y="311109"/>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B346066-5E3D-4140-B45F-BA5B51A9477E}"/>
              </a:ext>
            </a:extLst>
          </p:cNvPr>
          <p:cNvSpPr txBox="1"/>
          <p:nvPr/>
        </p:nvSpPr>
        <p:spPr>
          <a:xfrm>
            <a:off x="688975" y="350989"/>
            <a:ext cx="10858500"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1  </a:t>
            </a:r>
            <a:r>
              <a:rPr lang="en-US" sz="2800" b="1" dirty="0" err="1">
                <a:solidFill>
                  <a:srgbClr val="0070C0"/>
                </a:solidFill>
                <a:effectLst/>
                <a:latin typeface="Times New Roman" panose="02020603050405020304" pitchFamily="18" charset="0"/>
                <a:ea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cứu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vấn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đề</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dân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gian</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p>
        </p:txBody>
      </p:sp>
      <p:grpSp>
        <p:nvGrpSpPr>
          <p:cNvPr id="17" name="Group 16">
            <a:extLst>
              <a:ext uri="{FF2B5EF4-FFF2-40B4-BE49-F238E27FC236}">
                <a16:creationId xmlns:a16="http://schemas.microsoft.com/office/drawing/2014/main" xmlns="" id="{3E693F3A-CDEE-49AE-A24F-6F6A03AABB19}"/>
              </a:ext>
            </a:extLst>
          </p:cNvPr>
          <p:cNvGrpSpPr/>
          <p:nvPr/>
        </p:nvGrpSpPr>
        <p:grpSpPr>
          <a:xfrm>
            <a:off x="1134999" y="1422226"/>
            <a:ext cx="9694926" cy="4563964"/>
            <a:chOff x="1134999" y="1570136"/>
            <a:chExt cx="9694926" cy="4563964"/>
          </a:xfrm>
        </p:grpSpPr>
        <p:pic>
          <p:nvPicPr>
            <p:cNvPr id="13" name="Picture 12">
              <a:extLst>
                <a:ext uri="{FF2B5EF4-FFF2-40B4-BE49-F238E27FC236}">
                  <a16:creationId xmlns:a16="http://schemas.microsoft.com/office/drawing/2014/main" xmlns="" id="{2EA81A69-3E65-4B45-8B2E-35A738EF1C8B}"/>
                </a:ext>
              </a:extLst>
            </p:cNvPr>
            <p:cNvPicPr>
              <a:picLocks noChangeAspect="1"/>
            </p:cNvPicPr>
            <p:nvPr/>
          </p:nvPicPr>
          <p:blipFill>
            <a:blip r:embed="rId2"/>
            <a:stretch>
              <a:fillRect/>
            </a:stretch>
          </p:blipFill>
          <p:spPr>
            <a:xfrm>
              <a:off x="2023201" y="1708284"/>
              <a:ext cx="8806724" cy="4425816"/>
            </a:xfrm>
            <a:prstGeom prst="rect">
              <a:avLst/>
            </a:prstGeom>
          </p:spPr>
        </p:pic>
        <p:sp>
          <p:nvSpPr>
            <p:cNvPr id="14" name="Diamond 13">
              <a:extLst>
                <a:ext uri="{FF2B5EF4-FFF2-40B4-BE49-F238E27FC236}">
                  <a16:creationId xmlns:a16="http://schemas.microsoft.com/office/drawing/2014/main" xmlns="" id="{324BD686-8ABF-42EB-A1DA-65C5C47FE1B6}"/>
                </a:ext>
              </a:extLst>
            </p:cNvPr>
            <p:cNvSpPr/>
            <p:nvPr/>
          </p:nvSpPr>
          <p:spPr>
            <a:xfrm>
              <a:off x="1134999" y="1570136"/>
              <a:ext cx="4522851" cy="1214437"/>
            </a:xfrm>
            <a:prstGeom prst="diamon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latin typeface="Times New Roman" panose="02020603050405020304" pitchFamily="18" charset="0"/>
                  <a:ea typeface="Times New Roman" panose="02020603050405020304" pitchFamily="18" charset="0"/>
                </a:rPr>
                <a:t>Khái niệm</a:t>
              </a:r>
              <a:endParaRPr lang="en-US" sz="2800">
                <a:solidFill>
                  <a:schemeClr val="bg1"/>
                </a:solidFill>
              </a:endParaRPr>
            </a:p>
          </p:txBody>
        </p:sp>
        <p:sp>
          <p:nvSpPr>
            <p:cNvPr id="16" name="TextBox 15">
              <a:extLst>
                <a:ext uri="{FF2B5EF4-FFF2-40B4-BE49-F238E27FC236}">
                  <a16:creationId xmlns:a16="http://schemas.microsoft.com/office/drawing/2014/main" xmlns="" id="{41B3C5D9-821B-4CA8-93E5-04A0C8AD58C5}"/>
                </a:ext>
              </a:extLst>
            </p:cNvPr>
            <p:cNvSpPr txBox="1"/>
            <p:nvPr/>
          </p:nvSpPr>
          <p:spPr>
            <a:xfrm>
              <a:off x="2524919" y="2711646"/>
              <a:ext cx="7186613" cy="2888035"/>
            </a:xfrm>
            <a:prstGeom prst="rect">
              <a:avLst/>
            </a:prstGeom>
            <a:noFill/>
          </p:spPr>
          <p:txBody>
            <a:bodyPr wrap="square">
              <a:spAutoFit/>
            </a:bodyPr>
            <a:lstStyle/>
            <a:p>
              <a:pPr>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khoăn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118918257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D62E54-D0C0-477E-8D8B-DDC5524F17D3}"/>
              </a:ext>
            </a:extLst>
          </p:cNvPr>
          <p:cNvSpPr txBox="1"/>
          <p:nvPr/>
        </p:nvSpPr>
        <p:spPr>
          <a:xfrm>
            <a:off x="692150" y="0"/>
            <a:ext cx="10807700" cy="6622710"/>
          </a:xfrm>
          <a:prstGeom prst="rect">
            <a:avLst/>
          </a:prstGeom>
          <a:noFill/>
        </p:spPr>
        <p:txBody>
          <a:bodyPr wrap="square">
            <a:spAutoFit/>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 ý thuyết trình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TOẠ ĐÀM </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TÌM HIỂU VÀ BẢO TỒN </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GIÁ TRỊ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 cầu chung: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Người nói: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Dựa vào phần tóm tắt ý </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VHDG </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đã chuẩn bị trước để lựa chọn nội dung thuyết trình tâm đắc; có thể sử dụng thêm giấy nhớ để ghi chú ngắn gọn nội dun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trình bày dưới dạng từ, cụm từ.</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Trình bày bài nói từ khái quát đến cụ thể: từ tóm tắt hệ thống ý của bài thuyết trình rồi đi vào từng phần.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Phân tích, đánh giá, kết nối các phương tiện giao tiếp phi ngôn ngữ với bài thuyết trình.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1913585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2C0924F-F0EA-4B1E-A84E-1C4767C31B72}"/>
              </a:ext>
            </a:extLst>
          </p:cNvPr>
          <p:cNvSpPr txBox="1"/>
          <p:nvPr/>
        </p:nvSpPr>
        <p:spPr>
          <a:xfrm>
            <a:off x="660400" y="859063"/>
            <a:ext cx="10807700" cy="5093061"/>
          </a:xfrm>
          <a:prstGeom prst="rect">
            <a:avLst/>
          </a:prstGeom>
          <a:noFill/>
        </p:spPr>
        <p:txBody>
          <a:bodyPr wrap="square">
            <a:spAutoFit/>
          </a:bodyPr>
          <a:lstStyle/>
          <a:p>
            <a:pPr algn="just">
              <a:lnSpc>
                <a:spcPct val="115000"/>
              </a:lnSpc>
              <a:spcAft>
                <a:spcPts val="600"/>
              </a:spcAft>
            </a:pPr>
            <a:r>
              <a:rPr lang="vi-VN"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Chú ý:</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Sử dụng các từ ngữ chuyển tiếp phù hợp để tạo sự liên kết chặt chẽ cho bài nói, giúp người nghe dễ theo dõi. Ví dụ: </a:t>
            </a:r>
            <a:r>
              <a:rPr lang="vi-VN"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đầu tiên, tiếp theo, cuối cùng, tóm lại, thứ nhất, thứ hai,…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Sử dụng giọng nói và ngữ điệu một cách thích hợp: nhấn mạnh, lên giọng, xuống giọng khi cần thiết,…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Sử dụng có hiệu quả các động tác cơ thể, biết giao tiếp bằng mắt với người nghe và di chuyển vị trí một cách hợp lí.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Các phương tiện phi ngôn ngữ như hình ảnh, biểu đồ,…(nếu có) cần được sử dụng với mức độ vừa phải, cốt để làm nổi bật vấn đề muốn nói.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8848343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6FBFAB3-331F-4139-A24C-66D1DB3F7876}"/>
              </a:ext>
            </a:extLst>
          </p:cNvPr>
          <p:cNvSpPr txBox="1"/>
          <p:nvPr/>
        </p:nvSpPr>
        <p:spPr>
          <a:xfrm>
            <a:off x="660400" y="802127"/>
            <a:ext cx="10807700" cy="5253746"/>
          </a:xfrm>
          <a:prstGeom prst="rect">
            <a:avLst/>
          </a:prstGeom>
          <a:noFill/>
        </p:spPr>
        <p:txBody>
          <a:bodyPr wrap="square">
            <a:spAutoFit/>
          </a:bodyPr>
          <a:lstStyle/>
          <a:p>
            <a:pPr algn="just">
              <a:lnSpc>
                <a:spcPct val="115000"/>
              </a:lnSpc>
              <a:spcAft>
                <a:spcPts val="600"/>
              </a:spcAft>
            </a:pPr>
            <a:r>
              <a:rPr lang="vi-VN" sz="3600" b="1" dirty="0">
                <a:solidFill>
                  <a:srgbClr val="7030A0"/>
                </a:solidFill>
                <a:effectLst/>
                <a:latin typeface="Times New Roman" panose="02020603050405020304" pitchFamily="18" charset="0"/>
                <a:ea typeface="MS Mincho" panose="02020609040205080304" pitchFamily="49" charset="-128"/>
                <a:cs typeface="Times New Roman" panose="02020603050405020304" pitchFamily="18" charset="0"/>
              </a:rPr>
              <a:t>- Người nghe:</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600" dirty="0">
                <a:effectLst/>
                <a:latin typeface="Times New Roman" panose="02020603050405020304" pitchFamily="18" charset="0"/>
                <a:ea typeface="MS Mincho" panose="02020609040205080304" pitchFamily="49" charset="-128"/>
                <a:cs typeface="Times New Roman" panose="02020603050405020304" pitchFamily="18" charset="0"/>
              </a:rPr>
              <a:t>+ Chú ý lắng nghe bài nói của bạn.</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3600" dirty="0">
                <a:effectLst/>
                <a:latin typeface="Times New Roman" panose="02020603050405020304" pitchFamily="18" charset="0"/>
                <a:ea typeface="MS Mincho" panose="02020609040205080304" pitchFamily="49" charset="-128"/>
                <a:cs typeface="Times New Roman" panose="02020603050405020304" pitchFamily="18" charset="0"/>
              </a:rPr>
              <a:t>+ Nghe trên tinh thần chuẩn bị đưa ra quan điểm của mình để đối thoại với người nói.</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vi-VN" sz="3600" dirty="0">
                <a:effectLst/>
                <a:latin typeface="Times New Roman" panose="02020603050405020304" pitchFamily="18" charset="0"/>
                <a:ea typeface="MS Mincho" panose="02020609040205080304" pitchFamily="49" charset="-128"/>
                <a:cs typeface="Times New Roman" panose="02020603050405020304" pitchFamily="18" charset="0"/>
              </a:rPr>
              <a:t>+ Đặt câu hỏi để người nói trình bày, giải thích về những nội dung còn chưa rõ. </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vi-VN" sz="3600" dirty="0">
                <a:effectLst/>
                <a:latin typeface="Times New Roman" panose="02020603050405020304" pitchFamily="18" charset="0"/>
                <a:ea typeface="MS Mincho" panose="02020609040205080304" pitchFamily="49" charset="-128"/>
              </a:rPr>
              <a:t>+ Trao đổi với người nói về những điểm mà mình chưa đồng tình.</a:t>
            </a:r>
            <a:endParaRPr lang="en-US" sz="3600" dirty="0"/>
          </a:p>
        </p:txBody>
      </p:sp>
    </p:spTree>
    <p:extLst>
      <p:ext uri="{BB962C8B-B14F-4D97-AF65-F5344CB8AC3E}">
        <p14:creationId xmlns:p14="http://schemas.microsoft.com/office/powerpoint/2010/main" xmlns="" val="268101918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344E27-BA29-43C3-B8C4-6A5E852E4531}"/>
              </a:ext>
            </a:extLst>
          </p:cNvPr>
          <p:cNvSpPr txBox="1"/>
          <p:nvPr/>
        </p:nvSpPr>
        <p:spPr>
          <a:xfrm>
            <a:off x="660400" y="723545"/>
            <a:ext cx="10807700" cy="5751703"/>
          </a:xfrm>
          <a:prstGeom prst="rect">
            <a:avLst/>
          </a:prstGeom>
          <a:noFill/>
          <a:ln w="28575">
            <a:solidFill>
              <a:srgbClr val="C00000"/>
            </a:solidFill>
          </a:ln>
        </p:spPr>
        <p:txBody>
          <a:bodyPr wrap="square">
            <a:spAutoFit/>
          </a:bodyPr>
          <a:lstStyle/>
          <a:p>
            <a:pPr algn="just">
              <a:lnSpc>
                <a:spcPct val="115000"/>
              </a:lnSpc>
              <a:spcBef>
                <a:spcPts val="600"/>
              </a:spcBef>
              <a:spcAft>
                <a:spcPts val="600"/>
              </a:spcAft>
              <a:tabLst>
                <a:tab pos="984250" algn="l"/>
              </a:tabLst>
            </a:pPr>
            <a:r>
              <a:rPr lang="vi-VN" sz="2800" b="1" dirty="0">
                <a:solidFill>
                  <a:srgbClr val="FF0000"/>
                </a:solidFill>
                <a:effectLst/>
                <a:latin typeface="+mj-lt"/>
                <a:ea typeface="Times New Roman" panose="02020603050405020304" pitchFamily="18" charset="0"/>
                <a:cs typeface="Times New Roman" panose="02020603050405020304" pitchFamily="18" charset="0"/>
              </a:rPr>
              <a:t>PHIẾU HỌC TẬP 01: CHUẨN BỊ THUYẾT TRÌNH</a:t>
            </a:r>
            <a:endParaRPr lang="en-US" sz="28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800" b="1" dirty="0">
                <a:solidFill>
                  <a:srgbClr val="0070C0"/>
                </a:solidFill>
                <a:effectLst/>
                <a:latin typeface="+mj-lt"/>
                <a:ea typeface="Times New Roman" panose="02020603050405020304" pitchFamily="18" charset="0"/>
                <a:cs typeface="Times New Roman" panose="02020603050405020304" pitchFamily="18" charset="0"/>
              </a:rPr>
              <a:t>TOẠ ĐÀM </a:t>
            </a:r>
            <a:r>
              <a:rPr lang="vi-VN" sz="2800" b="1" dirty="0">
                <a:solidFill>
                  <a:srgbClr val="0070C0"/>
                </a:solidFill>
                <a:effectLst/>
                <a:latin typeface="+mj-lt"/>
                <a:ea typeface="MS Mincho" panose="02020609040205080304" pitchFamily="49" charset="-128"/>
                <a:cs typeface="Times New Roman" panose="02020603050405020304" pitchFamily="18" charset="0"/>
              </a:rPr>
              <a:t>TÌM HIỂU VÀ BẢO TỒN GIÁ TRỊ CỦA VHDG</a:t>
            </a:r>
            <a:endParaRPr lang="en-US" sz="28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800" b="1" dirty="0">
                <a:solidFill>
                  <a:srgbClr val="0070C0"/>
                </a:solidFill>
                <a:effectLst/>
                <a:latin typeface="+mj-lt"/>
                <a:ea typeface="MS Mincho" panose="02020609040205080304" pitchFamily="49" charset="-128"/>
                <a:cs typeface="Times New Roman" panose="02020603050405020304" pitchFamily="18" charset="0"/>
              </a:rPr>
              <a:t>(Thời gian………….. Địa điểm…………………..)</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b="1" dirty="0">
                <a:solidFill>
                  <a:srgbClr val="0070C0"/>
                </a:solidFill>
                <a:effectLst/>
                <a:latin typeface="+mj-lt"/>
                <a:ea typeface="MS Mincho" panose="02020609040205080304" pitchFamily="49" charset="-128"/>
                <a:cs typeface="Times New Roman" panose="02020603050405020304" pitchFamily="18" charset="0"/>
              </a:rPr>
              <a:t> </a:t>
            </a:r>
            <a:r>
              <a:rPr lang="vi-VN" sz="2800" dirty="0">
                <a:solidFill>
                  <a:srgbClr val="0D0D0D"/>
                </a:solidFill>
                <a:effectLst/>
                <a:latin typeface="+mj-lt"/>
                <a:ea typeface="MS Mincho" panose="02020609040205080304" pitchFamily="49" charset="-128"/>
                <a:cs typeface="Times New Roman" panose="02020603050405020304" pitchFamily="18" charset="0"/>
              </a:rPr>
              <a:t>Tên đề tài: ……………………………………………………………</a:t>
            </a:r>
            <a:r>
              <a:rPr lang="en-US" sz="2800" dirty="0">
                <a:solidFill>
                  <a:srgbClr val="0D0D0D"/>
                </a:solidFill>
                <a:effectLst/>
                <a:latin typeface="+mj-lt"/>
                <a:ea typeface="MS Mincho" panose="02020609040205080304" pitchFamily="49" charset="-128"/>
                <a:cs typeface="Times New Roman" panose="02020603050405020304" pitchFamily="18" charset="0"/>
              </a:rPr>
              <a:t>..</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MS Mincho" panose="02020609040205080304" pitchFamily="49" charset="-128"/>
                <a:cs typeface="Times New Roman" panose="02020603050405020304" pitchFamily="18" charset="0"/>
              </a:rPr>
              <a:t>Người thực hiện:: …………………………………………………………</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MS Mincho" panose="02020609040205080304" pitchFamily="49" charset="-128"/>
                <a:cs typeface="Times New Roman" panose="02020603050405020304" pitchFamily="18" charset="0"/>
              </a:rPr>
              <a:t>1. Mục đích thuyết trình: …………………………………………………</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MS Mincho" panose="02020609040205080304" pitchFamily="49" charset="-128"/>
                <a:cs typeface="Times New Roman" panose="02020603050405020304" pitchFamily="18" charset="0"/>
              </a:rPr>
              <a:t>2. Không gian và thời gian nói: ……………………………………………</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MS Mincho" panose="02020609040205080304" pitchFamily="49" charset="-128"/>
                <a:cs typeface="Times New Roman" panose="02020603050405020304" pitchFamily="18" charset="0"/>
              </a:rPr>
              <a:t>3. Đối tượng người nghe: ……………..…………………………………</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MS Mincho" panose="02020609040205080304" pitchFamily="49" charset="-128"/>
                <a:cs typeface="Times New Roman" panose="02020603050405020304" pitchFamily="18" charset="0"/>
              </a:rPr>
              <a:t>4. Tôi sẽ chọn cách thuyết trình: ……………………………………</a:t>
            </a:r>
            <a:endParaRPr lang="en-US" sz="28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59057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EB81789-92C8-43DA-8393-FA3CED6395CF}"/>
              </a:ext>
            </a:extLst>
          </p:cNvPr>
          <p:cNvSpPr txBox="1"/>
          <p:nvPr/>
        </p:nvSpPr>
        <p:spPr>
          <a:xfrm>
            <a:off x="660400" y="620714"/>
            <a:ext cx="10807700" cy="5754011"/>
          </a:xfrm>
          <a:prstGeom prst="rect">
            <a:avLst/>
          </a:prstGeom>
          <a:noFill/>
          <a:ln w="28575">
            <a:solidFill>
              <a:srgbClr val="C00000"/>
            </a:solidFill>
          </a:ln>
        </p:spPr>
        <p:txBody>
          <a:bodyPr wrap="square">
            <a:spAutoFit/>
          </a:bodyPr>
          <a:lstStyle/>
          <a:p>
            <a:pPr algn="ctr">
              <a:lnSpc>
                <a:spcPct val="115000"/>
              </a:lnSpc>
              <a:spcBef>
                <a:spcPts val="600"/>
              </a:spcBef>
              <a:spcAft>
                <a:spcPts val="600"/>
              </a:spcAft>
              <a:tabLst>
                <a:tab pos="984250" algn="l"/>
              </a:tabLst>
            </a:pPr>
            <a:r>
              <a:rPr lang="vi-VN" sz="2800" b="1" dirty="0">
                <a:solidFill>
                  <a:srgbClr val="0D0D0D"/>
                </a:solidFill>
                <a:effectLst/>
                <a:latin typeface="+mj-lt"/>
                <a:ea typeface="MS Mincho" panose="02020609040205080304" pitchFamily="49" charset="-128"/>
                <a:cs typeface="Times New Roman" panose="02020603050405020304" pitchFamily="18" charset="0"/>
              </a:rPr>
              <a:t>CÁC Ý CHÍNH TRONG BÀI THUYẾT TRÌNH CỦA TÔI</a:t>
            </a:r>
            <a:endParaRPr lang="en-US" sz="28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800" dirty="0">
                <a:solidFill>
                  <a:srgbClr val="0D0D0D"/>
                </a:solidFill>
                <a:effectLst/>
                <a:latin typeface="+mj-lt"/>
                <a:ea typeface="MS Mincho" panose="02020609040205080304" pitchFamily="49" charset="-128"/>
                <a:cs typeface="Times New Roman" panose="02020603050405020304" pitchFamily="18" charset="0"/>
              </a:rPr>
              <a:t>(Trình bày dưới dạng đề mục hoặc sơ đồ)</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Times New Roman" panose="02020603050405020304" pitchFamily="18" charset="0"/>
                <a:cs typeface="Times New Roman" panose="02020603050405020304" pitchFamily="18" charset="0"/>
              </a:rPr>
              <a:t> ……………………………………………………………………………</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mj-lt"/>
                <a:ea typeface="Times New Roman" panose="02020603050405020304" pitchFamily="18" charset="0"/>
                <a:cs typeface="Times New Roman" panose="02020603050405020304" pitchFamily="18" charset="0"/>
              </a:rPr>
              <a:t>. ……………………………………………………………………………</a:t>
            </a:r>
            <a:endParaRPr lang="en-US" sz="2800" dirty="0">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800" b="1" dirty="0">
                <a:solidFill>
                  <a:srgbClr val="0D0D0D"/>
                </a:solidFill>
                <a:effectLst/>
                <a:latin typeface="+mj-lt"/>
                <a:ea typeface="Times New Roman" panose="02020603050405020304" pitchFamily="18" charset="0"/>
                <a:cs typeface="Times New Roman" panose="02020603050405020304" pitchFamily="18" charset="0"/>
              </a:rPr>
              <a:t>CÁC PHƯƠNG TIỆN PHI NGÔN NGỮ HỖ TRỢ</a:t>
            </a:r>
            <a:endParaRPr lang="en-US" sz="2800" b="1" dirty="0">
              <a:solidFill>
                <a:srgbClr val="0D0D0D"/>
              </a:solidFill>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2800" b="1" dirty="0">
              <a:solidFill>
                <a:srgbClr val="0D0D0D"/>
              </a:solidFill>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2800" b="1" dirty="0">
              <a:solidFill>
                <a:srgbClr val="0D0D0D"/>
              </a:solidFill>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2800" b="1" dirty="0">
              <a:solidFill>
                <a:srgbClr val="0D0D0D"/>
              </a:solidFill>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2800" dirty="0">
              <a:effectLst/>
              <a:latin typeface="+mj-lt"/>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11E8A4D5-AE63-4B62-AD94-19ADAC8FE641}"/>
              </a:ext>
            </a:extLst>
          </p:cNvPr>
          <p:cNvGraphicFramePr>
            <a:graphicFrameLocks noGrp="1"/>
          </p:cNvGraphicFramePr>
          <p:nvPr>
            <p:extLst>
              <p:ext uri="{D42A27DB-BD31-4B8C-83A1-F6EECF244321}">
                <p14:modId xmlns:p14="http://schemas.microsoft.com/office/powerpoint/2010/main" xmlns="" val="1653234116"/>
              </p:ext>
            </p:extLst>
          </p:nvPr>
        </p:nvGraphicFramePr>
        <p:xfrm>
          <a:off x="1142999" y="3866991"/>
          <a:ext cx="9858376" cy="1844802"/>
        </p:xfrm>
        <a:graphic>
          <a:graphicData uri="http://schemas.openxmlformats.org/drawingml/2006/table">
            <a:tbl>
              <a:tblPr firstRow="1" firstCol="1" bandRow="1">
                <a:tableStyleId>{ED083AE6-46FA-4A59-8FB0-9F97EB10719F}</a:tableStyleId>
              </a:tblPr>
              <a:tblGrid>
                <a:gridCol w="4929188">
                  <a:extLst>
                    <a:ext uri="{9D8B030D-6E8A-4147-A177-3AD203B41FA5}">
                      <a16:colId xmlns:a16="http://schemas.microsoft.com/office/drawing/2014/main" xmlns="" val="2414874457"/>
                    </a:ext>
                  </a:extLst>
                </a:gridCol>
                <a:gridCol w="4929188">
                  <a:extLst>
                    <a:ext uri="{9D8B030D-6E8A-4147-A177-3AD203B41FA5}">
                      <a16:colId xmlns:a16="http://schemas.microsoft.com/office/drawing/2014/main" xmlns="" val="4050161000"/>
                    </a:ext>
                  </a:extLst>
                </a:gridCol>
              </a:tblGrid>
              <a:tr h="0">
                <a:tc>
                  <a:txBody>
                    <a:bodyPr/>
                    <a:lstStyle/>
                    <a:p>
                      <a:pPr algn="ctr">
                        <a:lnSpc>
                          <a:spcPct val="115000"/>
                        </a:lnSpc>
                        <a:spcBef>
                          <a:spcPts val="600"/>
                        </a:spcBef>
                        <a:spcAft>
                          <a:spcPts val="600"/>
                        </a:spcAft>
                        <a:tabLst>
                          <a:tab pos="984250" algn="l"/>
                        </a:tabLst>
                      </a:pPr>
                      <a:r>
                        <a:rPr lang="en-US" sz="2800" dirty="0" err="1">
                          <a:solidFill>
                            <a:srgbClr val="0D0D0D"/>
                          </a:solidFill>
                          <a:effectLst/>
                          <a:latin typeface="Times New Roman" panose="02020603050405020304" pitchFamily="18" charset="0"/>
                          <a:cs typeface="Times New Roman" panose="02020603050405020304" pitchFamily="18" charset="0"/>
                        </a:rPr>
                        <a:t>Phương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tiện</a:t>
                      </a:r>
                      <a:r>
                        <a:rPr lang="en-US" sz="2800" dirty="0">
                          <a:solidFill>
                            <a:srgbClr val="0D0D0D"/>
                          </a:solidFill>
                          <a:effectLst/>
                          <a:latin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hỗ</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2800">
                          <a:solidFill>
                            <a:srgbClr val="0D0D0D"/>
                          </a:solidFill>
                          <a:effectLst/>
                          <a:latin typeface="Times New Roman" panose="02020603050405020304" pitchFamily="18" charset="0"/>
                          <a:cs typeface="Times New Roman" panose="02020603050405020304" pitchFamily="18" charset="0"/>
                        </a:rPr>
                        <a:t>Cách tôi sử dụng trong bài thuyết trình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64152229"/>
                  </a:ext>
                </a:extLst>
              </a:tr>
              <a:tr h="0">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80651045"/>
                  </a:ext>
                </a:extLst>
              </a:tr>
              <a:tr h="0">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94480813"/>
                  </a:ext>
                </a:extLst>
              </a:tr>
            </a:tbl>
          </a:graphicData>
        </a:graphic>
      </p:graphicFrame>
    </p:spTree>
    <p:extLst>
      <p:ext uri="{BB962C8B-B14F-4D97-AF65-F5344CB8AC3E}">
        <p14:creationId xmlns:p14="http://schemas.microsoft.com/office/powerpoint/2010/main" xmlns="" val="137120556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F35A9C-9BC4-4F05-972A-736C4BDF6C29}"/>
              </a:ext>
            </a:extLst>
          </p:cNvPr>
          <p:cNvSpPr txBox="1"/>
          <p:nvPr/>
        </p:nvSpPr>
        <p:spPr>
          <a:xfrm>
            <a:off x="660400" y="975866"/>
            <a:ext cx="10807700" cy="4946611"/>
          </a:xfrm>
          <a:prstGeom prst="rect">
            <a:avLst/>
          </a:prstGeom>
          <a:noFill/>
          <a:ln w="28575">
            <a:solidFill>
              <a:srgbClr val="C00000"/>
            </a:solidFill>
          </a:ln>
        </p:spPr>
        <p:txBody>
          <a:bodyPr wrap="square">
            <a:spAutoFit/>
          </a:bodyPr>
          <a:lstStyle/>
          <a:p>
            <a:pPr algn="ctr">
              <a:lnSpc>
                <a:spcPct val="115000"/>
              </a:lnSpc>
              <a:spcBef>
                <a:spcPts val="600"/>
              </a:spcBef>
              <a:spcAft>
                <a:spcPts val="600"/>
              </a:spcAft>
              <a:tabLst>
                <a:tab pos="984250" algn="l"/>
              </a:tabLst>
            </a:pPr>
            <a:r>
              <a:rPr lang="vi-VN" sz="3200" b="1" dirty="0">
                <a:solidFill>
                  <a:srgbClr val="0D0D0D"/>
                </a:solidFill>
                <a:effectLst/>
                <a:latin typeface="+mj-lt"/>
                <a:ea typeface="Times New Roman" panose="02020603050405020304" pitchFamily="18" charset="0"/>
                <a:cs typeface="Times New Roman" panose="02020603050405020304" pitchFamily="18" charset="0"/>
              </a:rPr>
              <a:t>DỰ KIẾN PHẢN HỒI CỦA NGƯỜI NGHE</a:t>
            </a:r>
            <a:endParaRPr lang="en-US" sz="3200" b="1" dirty="0">
              <a:solidFill>
                <a:srgbClr val="0D0D0D"/>
              </a:solidFill>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3200" b="1" dirty="0">
              <a:solidFill>
                <a:srgbClr val="0D0D0D"/>
              </a:solidFill>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3200" b="1" dirty="0">
              <a:solidFill>
                <a:srgbClr val="0D0D0D"/>
              </a:solidFill>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3200" b="1" dirty="0">
              <a:solidFill>
                <a:srgbClr val="0D0D0D"/>
              </a:solidFill>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3200" b="1" dirty="0">
              <a:solidFill>
                <a:srgbClr val="0D0D0D"/>
              </a:solidFill>
              <a:effectLst/>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3200" b="1" dirty="0">
              <a:solidFill>
                <a:srgbClr val="0D0D0D"/>
              </a:solidFill>
              <a:latin typeface="+mj-lt"/>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endParaRPr lang="en-US" sz="3200" dirty="0">
              <a:effectLst/>
              <a:latin typeface="+mj-lt"/>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66AAC9A-2F9C-448E-9362-B7E89C3AD4A2}"/>
              </a:ext>
            </a:extLst>
          </p:cNvPr>
          <p:cNvGraphicFramePr>
            <a:graphicFrameLocks noGrp="1"/>
          </p:cNvGraphicFramePr>
          <p:nvPr>
            <p:extLst>
              <p:ext uri="{D42A27DB-BD31-4B8C-83A1-F6EECF244321}">
                <p14:modId xmlns:p14="http://schemas.microsoft.com/office/powerpoint/2010/main" xmlns="" val="79554487"/>
              </p:ext>
            </p:extLst>
          </p:nvPr>
        </p:nvGraphicFramePr>
        <p:xfrm>
          <a:off x="892175" y="1834112"/>
          <a:ext cx="10344150" cy="3230118"/>
        </p:xfrm>
        <a:graphic>
          <a:graphicData uri="http://schemas.openxmlformats.org/drawingml/2006/table">
            <a:tbl>
              <a:tblPr firstRow="1" firstCol="1" bandRow="1">
                <a:tableStyleId>{ED083AE6-46FA-4A59-8FB0-9F97EB10719F}</a:tableStyleId>
              </a:tblPr>
              <a:tblGrid>
                <a:gridCol w="5652722">
                  <a:extLst>
                    <a:ext uri="{9D8B030D-6E8A-4147-A177-3AD203B41FA5}">
                      <a16:colId xmlns:a16="http://schemas.microsoft.com/office/drawing/2014/main" xmlns="" val="3815275339"/>
                    </a:ext>
                  </a:extLst>
                </a:gridCol>
                <a:gridCol w="4691428">
                  <a:extLst>
                    <a:ext uri="{9D8B030D-6E8A-4147-A177-3AD203B41FA5}">
                      <a16:colId xmlns:a16="http://schemas.microsoft.com/office/drawing/2014/main" xmlns="" val="1065241875"/>
                    </a:ext>
                  </a:extLst>
                </a:gridCol>
              </a:tblGrid>
              <a:tr h="0">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cs typeface="Times New Roman" panose="02020603050405020304" pitchFamily="18" charset="0"/>
                        </a:rPr>
                        <a:t>Câu hỏi/ ý kiến phản biện của người nghe</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3200">
                          <a:solidFill>
                            <a:srgbClr val="0D0D0D"/>
                          </a:solidFill>
                          <a:effectLst/>
                          <a:latin typeface="Times New Roman" panose="02020603050405020304" pitchFamily="18" charset="0"/>
                          <a:cs typeface="Times New Roman" panose="02020603050405020304" pitchFamily="18" charset="0"/>
                        </a:rPr>
                        <a:t>Câu trả lời của tôi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728333001"/>
                  </a:ext>
                </a:extLst>
              </a:tr>
              <a:tr h="0">
                <a:tc>
                  <a:txBody>
                    <a:bodyPr/>
                    <a:lstStyle/>
                    <a:p>
                      <a:pPr algn="ctr">
                        <a:lnSpc>
                          <a:spcPct val="115000"/>
                        </a:lnSpc>
                        <a:spcBef>
                          <a:spcPts val="600"/>
                        </a:spcBef>
                        <a:spcAft>
                          <a:spcPts val="600"/>
                        </a:spcAft>
                        <a:tabLst>
                          <a:tab pos="984250" algn="l"/>
                        </a:tabLst>
                      </a:pP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30323736"/>
                  </a:ext>
                </a:extLst>
              </a:tr>
              <a:tr h="0">
                <a:tc>
                  <a:txBody>
                    <a:bodyPr/>
                    <a:lstStyle/>
                    <a:p>
                      <a:pPr algn="ctr">
                        <a:lnSpc>
                          <a:spcPct val="115000"/>
                        </a:lnSpc>
                        <a:spcBef>
                          <a:spcPts val="600"/>
                        </a:spcBef>
                        <a:spcAft>
                          <a:spcPts val="600"/>
                        </a:spcAft>
                        <a:tabLst>
                          <a:tab pos="984250" algn="l"/>
                        </a:tabLst>
                      </a:pP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995274912"/>
                  </a:ext>
                </a:extLst>
              </a:tr>
            </a:tbl>
          </a:graphicData>
        </a:graphic>
      </p:graphicFrame>
    </p:spTree>
    <p:extLst>
      <p:ext uri="{BB962C8B-B14F-4D97-AF65-F5344CB8AC3E}">
        <p14:creationId xmlns:p14="http://schemas.microsoft.com/office/powerpoint/2010/main" xmlns="" val="305769212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1ACE7A-3DB0-4897-963A-A104878739A2}"/>
              </a:ext>
            </a:extLst>
          </p:cNvPr>
          <p:cNvSpPr txBox="1"/>
          <p:nvPr/>
        </p:nvSpPr>
        <p:spPr>
          <a:xfrm>
            <a:off x="660400" y="589524"/>
            <a:ext cx="10807700" cy="5697778"/>
          </a:xfrm>
          <a:prstGeom prst="rect">
            <a:avLst/>
          </a:prstGeom>
          <a:noFill/>
          <a:ln w="28575">
            <a:solidFill>
              <a:srgbClr val="C00000"/>
            </a:solidFill>
          </a:ln>
        </p:spPr>
        <p:txBody>
          <a:bodyPr wrap="square">
            <a:spAutoFit/>
          </a:bodyPr>
          <a:lstStyle/>
          <a:p>
            <a:pPr algn="just">
              <a:lnSpc>
                <a:spcPct val="115000"/>
              </a:lnSpc>
              <a:spcBef>
                <a:spcPts val="600"/>
              </a:spcBef>
              <a:spcAft>
                <a:spcPts val="600"/>
              </a:spcAft>
              <a:tabLst>
                <a:tab pos="984250" algn="l"/>
              </a:tabLs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 PHIẾU GHI CHÉP CỦA NGƯỜI NGHE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TOẠ ĐÀM </a:t>
            </a:r>
            <a:r>
              <a:rPr lang="vi-VN"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TÌM HIỂU VÀ BẢO TỒN GIÁ TRỊ VHDG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(Thời gian………….. Địa 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Tên đề tài: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 thuyết trình: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 ghi chép: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CHUẨN BỊ Ở NHÀ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(Ghi lại những thông tin tôi tìm hiểu được về đề tài thuyết trình)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5951209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3F11B4-3A27-45F5-8C7C-50C729D97323}"/>
              </a:ext>
            </a:extLst>
          </p:cNvPr>
          <p:cNvSpPr txBox="1"/>
          <p:nvPr/>
        </p:nvSpPr>
        <p:spPr>
          <a:xfrm>
            <a:off x="660400" y="545654"/>
            <a:ext cx="10807700" cy="5743367"/>
          </a:xfrm>
          <a:prstGeom prst="rect">
            <a:avLst/>
          </a:prstGeom>
          <a:noFill/>
          <a:ln w="28575">
            <a:solidFill>
              <a:srgbClr val="C00000"/>
            </a:solidFill>
          </a:ln>
        </p:spPr>
        <p:txBody>
          <a:bodyPr wrap="square">
            <a:spAutoFit/>
          </a:bodyPr>
          <a:lstStyle/>
          <a:p>
            <a:pPr marL="228600" algn="ctr">
              <a:lnSpc>
                <a:spcPct val="115000"/>
              </a:lnSpc>
              <a:spcBef>
                <a:spcPts val="600"/>
              </a:spcBef>
              <a:spcAft>
                <a:spcPts val="600"/>
              </a:spcAft>
              <a:tabLst>
                <a:tab pos="98425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 GHI CHÉP TRONG BUỔI THUYẾT TRÌNH</a:t>
            </a:r>
            <a:endPar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tabLst>
                <a:tab pos="98425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4035E768-38FC-4A71-836A-8EFC3438627B}"/>
              </a:ext>
            </a:extLst>
          </p:cNvPr>
          <p:cNvGraphicFramePr>
            <a:graphicFrameLocks noGrp="1"/>
          </p:cNvGraphicFramePr>
          <p:nvPr>
            <p:extLst>
              <p:ext uri="{D42A27DB-BD31-4B8C-83A1-F6EECF244321}">
                <p14:modId xmlns:p14="http://schemas.microsoft.com/office/powerpoint/2010/main" xmlns="" val="3979416183"/>
              </p:ext>
            </p:extLst>
          </p:nvPr>
        </p:nvGraphicFramePr>
        <p:xfrm>
          <a:off x="914400" y="1438116"/>
          <a:ext cx="10286999" cy="3633789"/>
        </p:xfrm>
        <a:graphic>
          <a:graphicData uri="http://schemas.openxmlformats.org/drawingml/2006/table">
            <a:tbl>
              <a:tblPr firstRow="1" firstCol="1" bandRow="1">
                <a:tableStyleId>{ED083AE6-46FA-4A59-8FB0-9F97EB10719F}</a:tableStyleId>
              </a:tblPr>
              <a:tblGrid>
                <a:gridCol w="5150577">
                  <a:extLst>
                    <a:ext uri="{9D8B030D-6E8A-4147-A177-3AD203B41FA5}">
                      <a16:colId xmlns:a16="http://schemas.microsoft.com/office/drawing/2014/main" xmlns="" val="942518648"/>
                    </a:ext>
                  </a:extLst>
                </a:gridCol>
                <a:gridCol w="5136422">
                  <a:extLst>
                    <a:ext uri="{9D8B030D-6E8A-4147-A177-3AD203B41FA5}">
                      <a16:colId xmlns:a16="http://schemas.microsoft.com/office/drawing/2014/main" xmlns="" val="1997951282"/>
                    </a:ext>
                  </a:extLst>
                </a:gridCol>
              </a:tblGrid>
              <a:tr h="0">
                <a:tc>
                  <a:txBody>
                    <a:bodyPr/>
                    <a:lstStyle/>
                    <a:p>
                      <a:pPr algn="ctr">
                        <a:lnSpc>
                          <a:spcPct val="115000"/>
                        </a:lnSpc>
                        <a:spcBef>
                          <a:spcPts val="600"/>
                        </a:spcBef>
                        <a:spcAft>
                          <a:spcPts val="600"/>
                        </a:spcAft>
                        <a:tabLst>
                          <a:tab pos="984250" algn="l"/>
                        </a:tabLst>
                      </a:pPr>
                      <a:r>
                        <a:rPr lang="en-US" sz="3600" b="1">
                          <a:solidFill>
                            <a:srgbClr val="0D0D0D"/>
                          </a:solidFill>
                          <a:effectLst/>
                          <a:latin typeface="Times New Roman" panose="02020603050405020304" pitchFamily="18" charset="0"/>
                          <a:cs typeface="Times New Roman" panose="02020603050405020304" pitchFamily="18" charset="0"/>
                        </a:rPr>
                        <a:t>Nội dung chính của bài thuyết trình</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3600" b="1">
                          <a:solidFill>
                            <a:srgbClr val="0D0D0D"/>
                          </a:solidFill>
                          <a:effectLst/>
                          <a:latin typeface="Times New Roman" panose="02020603050405020304" pitchFamily="18" charset="0"/>
                          <a:cs typeface="Times New Roman" panose="02020603050405020304" pitchFamily="18" charset="0"/>
                        </a:rPr>
                        <a:t>Ý kiến trao đổi của tôi</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756551576"/>
                  </a:ext>
                </a:extLst>
              </a:tr>
              <a:tr h="0">
                <a:tc>
                  <a:txBody>
                    <a:bodyPr/>
                    <a:lstStyle/>
                    <a:p>
                      <a:pPr algn="ctr">
                        <a:lnSpc>
                          <a:spcPct val="115000"/>
                        </a:lnSpc>
                        <a:spcBef>
                          <a:spcPts val="600"/>
                        </a:spcBef>
                        <a:spcAft>
                          <a:spcPts val="600"/>
                        </a:spcAft>
                        <a:tabLst>
                          <a:tab pos="984250" algn="l"/>
                        </a:tabLst>
                      </a:pPr>
                      <a:r>
                        <a:rPr lang="en-US" sz="3600" b="0" dirty="0">
                          <a:solidFill>
                            <a:srgbClr val="0D0D0D"/>
                          </a:solidFill>
                          <a:effectLst/>
                          <a:latin typeface="Times New Roman" panose="02020603050405020304" pitchFamily="18" charset="0"/>
                          <a:cs typeface="Times New Roman" panose="02020603050405020304" pitchFamily="18" charset="0"/>
                        </a:rPr>
                        <a:t>…………………………………………………….</a:t>
                      </a:r>
                      <a:endParaRPr lang="en-US" sz="3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3600" dirty="0">
                          <a:solidFill>
                            <a:srgbClr val="0D0D0D"/>
                          </a:solidFill>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927799453"/>
                  </a:ext>
                </a:extLst>
              </a:tr>
              <a:tr h="0">
                <a:tc>
                  <a:txBody>
                    <a:bodyPr/>
                    <a:lstStyle/>
                    <a:p>
                      <a:pPr algn="ctr">
                        <a:lnSpc>
                          <a:spcPct val="115000"/>
                        </a:lnSpc>
                        <a:spcBef>
                          <a:spcPts val="600"/>
                        </a:spcBef>
                        <a:spcAft>
                          <a:spcPts val="600"/>
                        </a:spcAft>
                        <a:tabLst>
                          <a:tab pos="984250" algn="l"/>
                        </a:tabLst>
                      </a:pPr>
                      <a:r>
                        <a:rPr lang="en-US" sz="3600" b="0" dirty="0">
                          <a:solidFill>
                            <a:srgbClr val="0D0D0D"/>
                          </a:solidFill>
                          <a:effectLst/>
                          <a:latin typeface="Times New Roman" panose="02020603050405020304" pitchFamily="18" charset="0"/>
                          <a:cs typeface="Times New Roman" panose="02020603050405020304" pitchFamily="18" charset="0"/>
                        </a:rPr>
                        <a:t>…………………………………………………..</a:t>
                      </a:r>
                      <a:endParaRPr lang="en-US" sz="3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tabLst>
                          <a:tab pos="984250" algn="l"/>
                        </a:tabLst>
                      </a:pPr>
                      <a:r>
                        <a:rPr lang="en-US" sz="3600" dirty="0">
                          <a:solidFill>
                            <a:srgbClr val="0D0D0D"/>
                          </a:solidFill>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01419621"/>
                  </a:ext>
                </a:extLst>
              </a:tr>
            </a:tbl>
          </a:graphicData>
        </a:graphic>
      </p:graphicFrame>
    </p:spTree>
    <p:extLst>
      <p:ext uri="{BB962C8B-B14F-4D97-AF65-F5344CB8AC3E}">
        <p14:creationId xmlns:p14="http://schemas.microsoft.com/office/powerpoint/2010/main" xmlns="" val="401275309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0C1E9EE-5657-4BC0-A327-A35C6DBABB80}"/>
              </a:ext>
            </a:extLst>
          </p:cNvPr>
          <p:cNvSpPr txBox="1"/>
          <p:nvPr/>
        </p:nvSpPr>
        <p:spPr>
          <a:xfrm>
            <a:off x="660400" y="511343"/>
            <a:ext cx="10807700" cy="5829288"/>
          </a:xfrm>
          <a:prstGeom prst="rect">
            <a:avLst/>
          </a:prstGeom>
          <a:noFill/>
          <a:ln w="28575">
            <a:solidFill>
              <a:srgbClr val="C00000"/>
            </a:solidFill>
          </a:ln>
        </p:spPr>
        <p:txBody>
          <a:bodyPr wrap="square">
            <a:spAutoFit/>
          </a:bodyPr>
          <a:lstStyle/>
          <a:p>
            <a:pPr>
              <a:lnSpc>
                <a:spcPct val="115000"/>
              </a:lnSpc>
              <a:spcBef>
                <a:spcPts val="600"/>
              </a:spcBef>
              <a:spcAft>
                <a:spcPts val="600"/>
              </a:spcAft>
              <a:tabLst>
                <a:tab pos="98425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Điều tôi ấn tượng: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Những kinh nghiệm tôi rút ra được về việc thực hiện nghiên cứu về một vấn đề VHDG: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3. Những kinh nghiệm tôi rút ra được về cách thức thuyết trình hiệu quả: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98425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4. Những ý tưởng mà tôi nghĩ rằng sẽ trở thành đề tài nghiên cứu thú vị:</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7475438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BAEE595-C0D6-414A-8E5C-713973807470}"/>
              </a:ext>
            </a:extLst>
          </p:cNvPr>
          <p:cNvSpPr txBox="1"/>
          <p:nvPr/>
        </p:nvSpPr>
        <p:spPr>
          <a:xfrm>
            <a:off x="660400" y="231874"/>
            <a:ext cx="10807700" cy="556434"/>
          </a:xfrm>
          <a:prstGeom prst="rect">
            <a:avLst/>
          </a:prstGeom>
          <a:noFill/>
        </p:spPr>
        <p:txBody>
          <a:bodyPr wrap="square">
            <a:spAutoFit/>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kiểm bài thuyết trình về một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08D46F28-0FA8-479B-8E90-1203CB807F70}"/>
              </a:ext>
            </a:extLst>
          </p:cNvPr>
          <p:cNvGraphicFramePr>
            <a:graphicFrameLocks noGrp="1"/>
          </p:cNvGraphicFramePr>
          <p:nvPr>
            <p:extLst>
              <p:ext uri="{D42A27DB-BD31-4B8C-83A1-F6EECF244321}">
                <p14:modId xmlns:p14="http://schemas.microsoft.com/office/powerpoint/2010/main" xmlns="" val="4080053906"/>
              </p:ext>
            </p:extLst>
          </p:nvPr>
        </p:nvGraphicFramePr>
        <p:xfrm>
          <a:off x="660400" y="788308"/>
          <a:ext cx="11112501" cy="5214500"/>
        </p:xfrm>
        <a:graphic>
          <a:graphicData uri="http://schemas.openxmlformats.org/drawingml/2006/table">
            <a:tbl>
              <a:tblPr firstRow="1" firstCol="1" bandRow="1">
                <a:tableStyleId>{ED083AE6-46FA-4A59-8FB0-9F97EB10719F}</a:tableStyleId>
              </a:tblPr>
              <a:tblGrid>
                <a:gridCol w="854075">
                  <a:extLst>
                    <a:ext uri="{9D8B030D-6E8A-4147-A177-3AD203B41FA5}">
                      <a16:colId xmlns:a16="http://schemas.microsoft.com/office/drawing/2014/main" xmlns="" val="397777293"/>
                    </a:ext>
                  </a:extLst>
                </a:gridCol>
                <a:gridCol w="7715250">
                  <a:extLst>
                    <a:ext uri="{9D8B030D-6E8A-4147-A177-3AD203B41FA5}">
                      <a16:colId xmlns:a16="http://schemas.microsoft.com/office/drawing/2014/main" xmlns="" val="3935076813"/>
                    </a:ext>
                  </a:extLst>
                </a:gridCol>
                <a:gridCol w="542925">
                  <a:extLst>
                    <a:ext uri="{9D8B030D-6E8A-4147-A177-3AD203B41FA5}">
                      <a16:colId xmlns:a16="http://schemas.microsoft.com/office/drawing/2014/main" xmlns="" val="4017725034"/>
                    </a:ext>
                  </a:extLst>
                </a:gridCol>
                <a:gridCol w="1100138">
                  <a:extLst>
                    <a:ext uri="{9D8B030D-6E8A-4147-A177-3AD203B41FA5}">
                      <a16:colId xmlns:a16="http://schemas.microsoft.com/office/drawing/2014/main" xmlns="" val="3988984376"/>
                    </a:ext>
                  </a:extLst>
                </a:gridCol>
                <a:gridCol w="900113">
                  <a:extLst>
                    <a:ext uri="{9D8B030D-6E8A-4147-A177-3AD203B41FA5}">
                      <a16:colId xmlns:a16="http://schemas.microsoft.com/office/drawing/2014/main" xmlns="" val="3779773004"/>
                    </a:ext>
                  </a:extLst>
                </a:gridCol>
              </a:tblGrid>
              <a:tr h="0">
                <a:tc>
                  <a:txBody>
                    <a:bodyPr/>
                    <a:lstStyle/>
                    <a:p>
                      <a:pPr>
                        <a:lnSpc>
                          <a:spcPct val="115000"/>
                        </a:lnSpc>
                        <a:spcBef>
                          <a:spcPts val="600"/>
                        </a:spcBef>
                        <a:spcAft>
                          <a:spcPts val="600"/>
                        </a:spcAft>
                      </a:pPr>
                      <a:r>
                        <a:rPr lang="pt-BR" sz="2000" b="1">
                          <a:solidFill>
                            <a:srgbClr val="7030A0"/>
                          </a:solidFill>
                          <a:effectLst/>
                          <a:latin typeface="Times New Roman" panose="02020603050405020304" pitchFamily="18" charset="0"/>
                          <a:cs typeface="Times New Roman" panose="02020603050405020304" pitchFamily="18" charset="0"/>
                        </a:rPr>
                        <a:t>STT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7030A0"/>
                          </a:solidFill>
                          <a:effectLst/>
                          <a:latin typeface="Times New Roman" panose="02020603050405020304" pitchFamily="18" charset="0"/>
                          <a:cs typeface="Times New Roman" panose="02020603050405020304" pitchFamily="18" charset="0"/>
                        </a:rPr>
                        <a:t>Nội dung đánh giá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7030A0"/>
                          </a:solidFill>
                          <a:effectLst/>
                          <a:latin typeface="Times New Roman" panose="02020603050405020304" pitchFamily="18" charset="0"/>
                          <a:cs typeface="Times New Roman" panose="02020603050405020304" pitchFamily="18" charset="0"/>
                        </a:rPr>
                        <a:t>Có</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7030A0"/>
                          </a:solidFill>
                          <a:effectLst/>
                          <a:latin typeface="Times New Roman" panose="02020603050405020304" pitchFamily="18" charset="0"/>
                          <a:cs typeface="Times New Roman" panose="02020603050405020304" pitchFamily="18" charset="0"/>
                        </a:rPr>
                        <a:t>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7030A0"/>
                          </a:solidFill>
                          <a:effectLst/>
                          <a:latin typeface="Times New Roman" panose="02020603050405020304" pitchFamily="18" charset="0"/>
                          <a:cs typeface="Times New Roman" panose="02020603050405020304" pitchFamily="18" charset="0"/>
                        </a:rPr>
                        <a:t>Khác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721034769"/>
                  </a:ext>
                </a:extLst>
              </a:tr>
              <a:tr h="0">
                <a:tc rowSpan="4">
                  <a:txBody>
                    <a:bodyPr/>
                    <a:lstStyle/>
                    <a:p>
                      <a:pPr algn="ctr">
                        <a:lnSpc>
                          <a:spcPct val="115000"/>
                        </a:lnSpc>
                        <a:spcBef>
                          <a:spcPts val="600"/>
                        </a:spcBef>
                        <a:spcAft>
                          <a:spcPts val="600"/>
                        </a:spcAft>
                      </a:pPr>
                      <a:r>
                        <a:rPr lang="pt-BR" sz="2000" b="1">
                          <a:solidFill>
                            <a:srgbClr val="0D0D0D"/>
                          </a:solidFill>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0D0D0D"/>
                          </a:solidFill>
                          <a:effectLst/>
                          <a:latin typeface="Times New Roman" panose="02020603050405020304" pitchFamily="18" charset="0"/>
                          <a:cs typeface="Times New Roman" panose="02020603050405020304" pitchFamily="18" charset="0"/>
                        </a:rPr>
                        <a:t>Nội dung báo cáo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03382420"/>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Phần mở đầu nêu được vấn đề và thu hút sự chú ý của người nghe.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22366186"/>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Phần nội dung trình bày được đầy đủ khía cạnh của vấn đề theo các câu hỏi nghiên cứu.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05741182"/>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Phần kết luận khẳng định được những kết quả chính theo mục tiêu đã đề ra và hướng nghiên cứu tiếp theo.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8131826"/>
                  </a:ext>
                </a:extLst>
              </a:tr>
              <a:tr h="0">
                <a:tc rowSpan="5">
                  <a:txBody>
                    <a:bodyPr/>
                    <a:lstStyle/>
                    <a:p>
                      <a:pPr algn="ctr">
                        <a:lnSpc>
                          <a:spcPct val="115000"/>
                        </a:lnSpc>
                        <a:spcBef>
                          <a:spcPts val="600"/>
                        </a:spcBef>
                        <a:spcAft>
                          <a:spcPts val="600"/>
                        </a:spcAft>
                      </a:pPr>
                      <a:r>
                        <a:rPr lang="pt-BR" sz="2000" b="1">
                          <a:solidFill>
                            <a:srgbClr val="0D0D0D"/>
                          </a:solidFill>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0D0D0D"/>
                          </a:solidFill>
                          <a:effectLst/>
                          <a:latin typeface="Times New Roman" panose="02020603050405020304" pitchFamily="18" charset="0"/>
                          <a:cs typeface="Times New Roman" panose="02020603050405020304" pitchFamily="18" charset="0"/>
                        </a:rPr>
                        <a:t>Người báo cáo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70838449"/>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Tác phong đĩnh đạc, tự nhiên.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000337565"/>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Ánh măt, nét mặt thân thiện.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136359025"/>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Điệu bộ, cử chỉ phù hợp với nội dung ở từng phần.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36970925"/>
                  </a:ext>
                </a:extLst>
              </a:tr>
              <a:tr h="0">
                <a:tc vMerge="1">
                  <a:txBody>
                    <a:bodyPr/>
                    <a:lstStyle/>
                    <a:p>
                      <a:endParaRPr lang="en-US"/>
                    </a:p>
                  </a:txBody>
                  <a:tcPr/>
                </a:tc>
                <a:tc>
                  <a:txBody>
                    <a:bodyPr/>
                    <a:lstStyle/>
                    <a:p>
                      <a:pPr>
                        <a:lnSpc>
                          <a:spcPct val="115000"/>
                        </a:lnSpc>
                        <a:spcBef>
                          <a:spcPts val="600"/>
                        </a:spcBef>
                        <a:spcAft>
                          <a:spcPts val="600"/>
                        </a:spcAft>
                      </a:pPr>
                      <a:r>
                        <a:rPr lang="pt-BR" sz="2000" dirty="0">
                          <a:solidFill>
                            <a:srgbClr val="0D0D0D"/>
                          </a:solidFill>
                          <a:effectLst/>
                          <a:latin typeface="Times New Roman" panose="02020603050405020304" pitchFamily="18" charset="0"/>
                          <a:cs typeface="Times New Roman" panose="02020603050405020304" pitchFamily="18" charset="0"/>
                        </a:rPr>
                        <a:t>- Ngôn ngữ trong sáng, biểu cảm.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18057558"/>
                  </a:ext>
                </a:extLst>
              </a:tr>
              <a:tr h="0">
                <a:tc rowSpan="4">
                  <a:txBody>
                    <a:bodyPr/>
                    <a:lstStyle/>
                    <a:p>
                      <a:pPr>
                        <a:lnSpc>
                          <a:spcPct val="115000"/>
                        </a:lnSpc>
                        <a:spcBef>
                          <a:spcPts val="600"/>
                        </a:spcBef>
                        <a:spcAft>
                          <a:spcPts val="600"/>
                        </a:spcAft>
                      </a:pPr>
                      <a:r>
                        <a:rPr lang="pt-BR" sz="2000" b="1">
                          <a:solidFill>
                            <a:srgbClr val="0D0D0D"/>
                          </a:solidFill>
                          <a:effectLst/>
                          <a:latin typeface="Times New Roman" panose="02020603050405020304" pitchFamily="18" charset="0"/>
                          <a:cs typeface="Times New Roman" panose="02020603050405020304" pitchFamily="18" charset="0"/>
                        </a:rPr>
                        <a:t>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b="1">
                          <a:solidFill>
                            <a:srgbClr val="0D0D0D"/>
                          </a:solidFill>
                          <a:effectLst/>
                          <a:latin typeface="Times New Roman" panose="02020603050405020304" pitchFamily="18" charset="0"/>
                          <a:cs typeface="Times New Roman" panose="02020603050405020304" pitchFamily="18" charset="0"/>
                        </a:rPr>
                        <a:t>Người nghe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3746527"/>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Sự tập trung khi nghe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327242044"/>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Ghi chép, trao đổi, đặt câu hỏi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347151447"/>
                  </a:ext>
                </a:extLst>
              </a:tr>
              <a:tr h="0">
                <a:tc vMerge="1">
                  <a:txBody>
                    <a:bodyPr/>
                    <a:lstStyle/>
                    <a:p>
                      <a:endParaRPr lang="en-US"/>
                    </a:p>
                  </a:txBody>
                  <a:tcPr/>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Có cảm xúc, thái độ tích cực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pt-BR" sz="2000"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5418241"/>
                  </a:ext>
                </a:extLst>
              </a:tr>
            </a:tbl>
          </a:graphicData>
        </a:graphic>
      </p:graphicFrame>
    </p:spTree>
    <p:extLst>
      <p:ext uri="{BB962C8B-B14F-4D97-AF65-F5344CB8AC3E}">
        <p14:creationId xmlns:p14="http://schemas.microsoft.com/office/powerpoint/2010/main" xmlns="" val="73028626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FCD8332-D794-4C67-86A4-34DE95A5199E}"/>
              </a:ext>
            </a:extLst>
          </p:cNvPr>
          <p:cNvSpPr/>
          <p:nvPr/>
        </p:nvSpPr>
        <p:spPr>
          <a:xfrm>
            <a:off x="2527433" y="488416"/>
            <a:ext cx="6886575" cy="1080567"/>
          </a:xfrm>
          <a:custGeom>
            <a:avLst/>
            <a:gdLst>
              <a:gd name="connsiteX0" fmla="*/ 0 w 2839479"/>
              <a:gd name="connsiteY0" fmla="*/ 0 h 1419739"/>
              <a:gd name="connsiteX1" fmla="*/ 2839479 w 2839479"/>
              <a:gd name="connsiteY1" fmla="*/ 0 h 1419739"/>
              <a:gd name="connsiteX2" fmla="*/ 2839479 w 2839479"/>
              <a:gd name="connsiteY2" fmla="*/ 1419739 h 1419739"/>
              <a:gd name="connsiteX3" fmla="*/ 0 w 2839479"/>
              <a:gd name="connsiteY3" fmla="*/ 1419739 h 1419739"/>
              <a:gd name="connsiteX4" fmla="*/ 0 w 2839479"/>
              <a:gd name="connsiteY4" fmla="*/ 0 h 1419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79" h="1419739">
                <a:moveTo>
                  <a:pt x="0" y="0"/>
                </a:moveTo>
                <a:lnTo>
                  <a:pt x="2839479" y="0"/>
                </a:lnTo>
                <a:lnTo>
                  <a:pt x="2839479" y="1419739"/>
                </a:lnTo>
                <a:lnTo>
                  <a:pt x="0" y="14197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3200" b="1" kern="1200" dirty="0" err="1">
                <a:solidFill>
                  <a:schemeClr val="tx1"/>
                </a:solidFill>
                <a:latin typeface="Times New Roman" panose="02020603050405020304" pitchFamily="18" charset="0"/>
                <a:cs typeface="Times New Roman" panose="02020603050405020304" pitchFamily="18" charset="0"/>
              </a:rPr>
              <a:t>Mục</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đích</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của</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nghiên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cứu</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một</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vấn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đề</a:t>
            </a:r>
            <a:r>
              <a:rPr lang="en-US" sz="3200" b="1" kern="1200" dirty="0">
                <a:solidFill>
                  <a:schemeClr val="tx1"/>
                </a:solidFill>
                <a:latin typeface="Times New Roman" panose="02020603050405020304" pitchFamily="18" charset="0"/>
                <a:cs typeface="Times New Roman" panose="02020603050405020304" pitchFamily="18" charset="0"/>
              </a:rPr>
              <a:t> VHDG</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xmlns="" id="{79E06A04-B904-4F2B-89EC-4AC147D179A2}"/>
              </a:ext>
            </a:extLst>
          </p:cNvPr>
          <p:cNvSpPr/>
          <p:nvPr/>
        </p:nvSpPr>
        <p:spPr>
          <a:xfrm>
            <a:off x="1089676" y="2471739"/>
            <a:ext cx="2839479" cy="3514722"/>
          </a:xfrm>
          <a:custGeom>
            <a:avLst/>
            <a:gdLst>
              <a:gd name="connsiteX0" fmla="*/ 0 w 2839479"/>
              <a:gd name="connsiteY0" fmla="*/ 0 h 1419739"/>
              <a:gd name="connsiteX1" fmla="*/ 2839479 w 2839479"/>
              <a:gd name="connsiteY1" fmla="*/ 0 h 1419739"/>
              <a:gd name="connsiteX2" fmla="*/ 2839479 w 2839479"/>
              <a:gd name="connsiteY2" fmla="*/ 1419739 h 1419739"/>
              <a:gd name="connsiteX3" fmla="*/ 0 w 2839479"/>
              <a:gd name="connsiteY3" fmla="*/ 1419739 h 1419739"/>
              <a:gd name="connsiteX4" fmla="*/ 0 w 2839479"/>
              <a:gd name="connsiteY4" fmla="*/ 0 h 1419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79" h="1419739">
                <a:moveTo>
                  <a:pt x="0" y="0"/>
                </a:moveTo>
                <a:lnTo>
                  <a:pt x="2839479" y="0"/>
                </a:lnTo>
                <a:lnTo>
                  <a:pt x="2839479" y="1419739"/>
                </a:lnTo>
                <a:lnTo>
                  <a:pt x="0" y="14197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bg1"/>
                </a:solidFill>
                <a:latin typeface="Times New Roman" panose="02020603050405020304" pitchFamily="18" charset="0"/>
                <a:cs typeface="Times New Roman" panose="02020603050405020304" pitchFamily="18" charset="0"/>
              </a:rPr>
              <a:t>Giúp</a:t>
            </a:r>
            <a:r>
              <a:rPr lang="en-US" sz="2800" kern="1200" dirty="0">
                <a:solidFill>
                  <a:schemeClr val="bg1"/>
                </a:solidFill>
                <a:latin typeface="Times New Roman" panose="02020603050405020304" pitchFamily="18" charset="0"/>
                <a:cs typeface="Times New Roman" panose="02020603050405020304" pitchFamily="18" charset="0"/>
              </a:rPr>
              <a:t> HS </a:t>
            </a:r>
            <a:r>
              <a:rPr lang="en-US" sz="2800" kern="1200" dirty="0" err="1">
                <a:solidFill>
                  <a:schemeClr val="bg1"/>
                </a:solidFill>
                <a:latin typeface="Times New Roman" panose="02020603050405020304" pitchFamily="18" charset="0"/>
                <a:cs typeface="Times New Roman" panose="02020603050405020304" pitchFamily="18" charset="0"/>
              </a:rPr>
              <a:t>tập</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phát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hiện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nêu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và</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giải</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quyết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những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vấn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đề</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còn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chưa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hiểu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chưa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thấy</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thuyết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phục</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về</a:t>
            </a:r>
            <a:r>
              <a:rPr lang="en-US" sz="2800" kern="1200" dirty="0">
                <a:solidFill>
                  <a:schemeClr val="bg1"/>
                </a:solidFill>
                <a:latin typeface="Times New Roman" panose="02020603050405020304" pitchFamily="18" charset="0"/>
                <a:cs typeface="Times New Roman" panose="02020603050405020304" pitchFamily="18" charset="0"/>
              </a:rPr>
              <a:t> VHDG.</a:t>
            </a:r>
          </a:p>
        </p:txBody>
      </p:sp>
      <p:sp>
        <p:nvSpPr>
          <p:cNvPr id="9" name="Freeform: Shape 8">
            <a:extLst>
              <a:ext uri="{FF2B5EF4-FFF2-40B4-BE49-F238E27FC236}">
                <a16:creationId xmlns:a16="http://schemas.microsoft.com/office/drawing/2014/main" xmlns="" id="{40F4D781-8E82-4BB8-B04E-81553211E11A}"/>
              </a:ext>
            </a:extLst>
          </p:cNvPr>
          <p:cNvSpPr/>
          <p:nvPr/>
        </p:nvSpPr>
        <p:spPr>
          <a:xfrm>
            <a:off x="4525446" y="2471739"/>
            <a:ext cx="2839479" cy="3514722"/>
          </a:xfrm>
          <a:custGeom>
            <a:avLst/>
            <a:gdLst>
              <a:gd name="connsiteX0" fmla="*/ 0 w 2839479"/>
              <a:gd name="connsiteY0" fmla="*/ 0 h 1419739"/>
              <a:gd name="connsiteX1" fmla="*/ 2839479 w 2839479"/>
              <a:gd name="connsiteY1" fmla="*/ 0 h 1419739"/>
              <a:gd name="connsiteX2" fmla="*/ 2839479 w 2839479"/>
              <a:gd name="connsiteY2" fmla="*/ 1419739 h 1419739"/>
              <a:gd name="connsiteX3" fmla="*/ 0 w 2839479"/>
              <a:gd name="connsiteY3" fmla="*/ 1419739 h 1419739"/>
              <a:gd name="connsiteX4" fmla="*/ 0 w 2839479"/>
              <a:gd name="connsiteY4" fmla="*/ 0 h 1419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79" h="1419739">
                <a:moveTo>
                  <a:pt x="0" y="0"/>
                </a:moveTo>
                <a:lnTo>
                  <a:pt x="2839479" y="0"/>
                </a:lnTo>
                <a:lnTo>
                  <a:pt x="2839479" y="1419739"/>
                </a:lnTo>
                <a:lnTo>
                  <a:pt x="0" y="14197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bg1"/>
                </a:solidFill>
                <a:latin typeface="Times New Roman" panose="02020603050405020304" pitchFamily="18" charset="0"/>
                <a:cs typeface="Times New Roman" panose="02020603050405020304" pitchFamily="18" charset="0"/>
              </a:rPr>
              <a:t>Mở</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rộng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vốn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hiểu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biết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về</a:t>
            </a:r>
            <a:r>
              <a:rPr lang="en-US" sz="2800" kern="1200" dirty="0">
                <a:solidFill>
                  <a:schemeClr val="bg1"/>
                </a:solidFill>
                <a:latin typeface="Times New Roman" panose="02020603050405020304" pitchFamily="18" charset="0"/>
                <a:cs typeface="Times New Roman" panose="02020603050405020304" pitchFamily="18" charset="0"/>
              </a:rPr>
              <a:t> VHDG, </a:t>
            </a:r>
            <a:r>
              <a:rPr lang="en-US" sz="2800" kern="1200" dirty="0" err="1">
                <a:solidFill>
                  <a:schemeClr val="bg1"/>
                </a:solidFill>
                <a:latin typeface="Times New Roman" panose="02020603050405020304" pitchFamily="18" charset="0"/>
                <a:cs typeface="Times New Roman" panose="02020603050405020304" pitchFamily="18" charset="0"/>
              </a:rPr>
              <a:t>góp</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phần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gìn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giữ</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phát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huy</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bản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sắc</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văn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hoá</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dân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tộc</a:t>
            </a:r>
            <a:endParaRPr lang="en-US" sz="2800" kern="1200" dirty="0">
              <a:solidFill>
                <a:schemeClr val="bg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xmlns="" id="{595BF8CC-461A-4F94-80DD-1C86F7650838}"/>
              </a:ext>
            </a:extLst>
          </p:cNvPr>
          <p:cNvSpPr/>
          <p:nvPr/>
        </p:nvSpPr>
        <p:spPr>
          <a:xfrm>
            <a:off x="7729539" y="2471739"/>
            <a:ext cx="3243262" cy="3514722"/>
          </a:xfrm>
          <a:custGeom>
            <a:avLst/>
            <a:gdLst>
              <a:gd name="connsiteX0" fmla="*/ 0 w 2839479"/>
              <a:gd name="connsiteY0" fmla="*/ 0 h 1419739"/>
              <a:gd name="connsiteX1" fmla="*/ 2839479 w 2839479"/>
              <a:gd name="connsiteY1" fmla="*/ 0 h 1419739"/>
              <a:gd name="connsiteX2" fmla="*/ 2839479 w 2839479"/>
              <a:gd name="connsiteY2" fmla="*/ 1419739 h 1419739"/>
              <a:gd name="connsiteX3" fmla="*/ 0 w 2839479"/>
              <a:gd name="connsiteY3" fmla="*/ 1419739 h 1419739"/>
              <a:gd name="connsiteX4" fmla="*/ 0 w 2839479"/>
              <a:gd name="connsiteY4" fmla="*/ 0 h 1419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479" h="1419739">
                <a:moveTo>
                  <a:pt x="0" y="0"/>
                </a:moveTo>
                <a:lnTo>
                  <a:pt x="2839479" y="0"/>
                </a:lnTo>
                <a:lnTo>
                  <a:pt x="2839479" y="1419739"/>
                </a:lnTo>
                <a:lnTo>
                  <a:pt x="0" y="141973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bg1"/>
                </a:solidFill>
                <a:latin typeface="Times New Roman" panose="02020603050405020304" pitchFamily="18" charset="0"/>
                <a:cs typeface="Times New Roman" panose="02020603050405020304" pitchFamily="18" charset="0"/>
              </a:rPr>
              <a:t>Hình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thành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một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số</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thao</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tác</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đơn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giản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và</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quen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thuộc</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của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hoạt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động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nghiên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cứu</a:t>
            </a:r>
            <a:r>
              <a:rPr lang="en-US" sz="2800" kern="1200" dirty="0">
                <a:solidFill>
                  <a:schemeClr val="bg1"/>
                </a:solidFill>
                <a:latin typeface="Times New Roman" panose="02020603050405020304" pitchFamily="18" charset="0"/>
                <a:cs typeface="Times New Roman" panose="02020603050405020304" pitchFamily="18" charset="0"/>
              </a:rPr>
              <a:t> VHDG: </a:t>
            </a:r>
            <a:r>
              <a:rPr lang="en-US" sz="2800" kern="1200" dirty="0" err="1">
                <a:solidFill>
                  <a:schemeClr val="bg1"/>
                </a:solidFill>
                <a:latin typeface="Times New Roman" panose="02020603050405020304" pitchFamily="18" charset="0"/>
                <a:cs typeface="Times New Roman" panose="02020603050405020304" pitchFamily="18" charset="0"/>
              </a:rPr>
              <a:t>tìm</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kiến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a:t>
            </a:r>
            <a:r>
              <a:rPr lang="en-US" sz="2800" kern="1200" dirty="0" err="1" smtClean="0">
                <a:solidFill>
                  <a:schemeClr val="bg1"/>
                </a:solidFill>
                <a:latin typeface="Times New Roman" panose="02020603050405020304" pitchFamily="18" charset="0"/>
                <a:cs typeface="Times New Roman" panose="02020603050405020304" pitchFamily="18" charset="0"/>
              </a:rPr>
              <a:t>ử</a:t>
            </a:r>
            <a:r>
              <a:rPr lang="en-US" sz="2800" kern="1200" dirty="0" smtClean="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lí</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tài</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liệu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quan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sát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phân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tích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môi</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trường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diễn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smtClean="0">
                <a:solidFill>
                  <a:schemeClr val="bg1"/>
                </a:solidFill>
                <a:latin typeface="Times New Roman" panose="02020603050405020304" pitchFamily="18" charset="0"/>
                <a:cs typeface="Times New Roman" panose="02020603050405020304" pitchFamily="18" charset="0"/>
              </a:rPr>
              <a:t>xướng; </a:t>
            </a:r>
            <a:r>
              <a:rPr lang="en-US" sz="2800" kern="1200" dirty="0">
                <a:solidFill>
                  <a:schemeClr val="bg1"/>
                </a:solidFill>
                <a:latin typeface="Times New Roman" panose="02020603050405020304" pitchFamily="18" charset="0"/>
                <a:cs typeface="Times New Roman" panose="02020603050405020304" pitchFamily="18" charset="0"/>
              </a:rPr>
              <a:t>so </a:t>
            </a:r>
            <a:r>
              <a:rPr lang="en-US" sz="2800" kern="1200" dirty="0" err="1">
                <a:solidFill>
                  <a:schemeClr val="bg1"/>
                </a:solidFill>
                <a:latin typeface="Times New Roman" panose="02020603050405020304" pitchFamily="18" charset="0"/>
                <a:cs typeface="Times New Roman" panose="02020603050405020304" pitchFamily="18" charset="0"/>
              </a:rPr>
              <a:t>sánh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đối</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chiếu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các</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dị</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bản</a:t>
            </a:r>
            <a:r>
              <a:rPr lang="en-US" sz="2800" kern="1200" dirty="0">
                <a:solidFill>
                  <a:schemeClr val="bg1"/>
                </a:solidFill>
                <a:latin typeface="Times New Roman" panose="02020603050405020304" pitchFamily="18" charset="0"/>
                <a:cs typeface="Times New Roman" panose="02020603050405020304" pitchFamily="18" charset="0"/>
              </a:rPr>
              <a:t>,…</a:t>
            </a:r>
          </a:p>
        </p:txBody>
      </p:sp>
      <p:sp>
        <p:nvSpPr>
          <p:cNvPr id="17" name="Freeform: Shape 16">
            <a:extLst>
              <a:ext uri="{FF2B5EF4-FFF2-40B4-BE49-F238E27FC236}">
                <a16:creationId xmlns:a16="http://schemas.microsoft.com/office/drawing/2014/main" xmlns="" id="{F44960A7-E2FD-46D3-804B-27E8A29FDD63}"/>
              </a:ext>
            </a:extLst>
          </p:cNvPr>
          <p:cNvSpPr/>
          <p:nvPr/>
        </p:nvSpPr>
        <p:spPr>
          <a:xfrm>
            <a:off x="2209376" y="1568982"/>
            <a:ext cx="7409822" cy="862534"/>
          </a:xfrm>
          <a:custGeom>
            <a:avLst/>
            <a:gdLst>
              <a:gd name="connsiteX0" fmla="*/ 75009 w 7409822"/>
              <a:gd name="connsiteY0" fmla="*/ 431267 h 862534"/>
              <a:gd name="connsiteX1" fmla="*/ 105197 w 7409822"/>
              <a:gd name="connsiteY1" fmla="*/ 431267 h 862534"/>
              <a:gd name="connsiteX2" fmla="*/ 225028 w 7409822"/>
              <a:gd name="connsiteY2" fmla="*/ 431267 h 862534"/>
              <a:gd name="connsiteX3" fmla="*/ 3686332 w 7409822"/>
              <a:gd name="connsiteY3" fmla="*/ 431267 h 862534"/>
              <a:gd name="connsiteX4" fmla="*/ 3761343 w 7409822"/>
              <a:gd name="connsiteY4" fmla="*/ 431267 h 862534"/>
              <a:gd name="connsiteX5" fmla="*/ 3836351 w 7409822"/>
              <a:gd name="connsiteY5" fmla="*/ 431267 h 862534"/>
              <a:gd name="connsiteX6" fmla="*/ 7184794 w 7409822"/>
              <a:gd name="connsiteY6" fmla="*/ 431267 h 862534"/>
              <a:gd name="connsiteX7" fmla="*/ 7306097 w 7409822"/>
              <a:gd name="connsiteY7" fmla="*/ 431267 h 862534"/>
              <a:gd name="connsiteX8" fmla="*/ 7334813 w 7409822"/>
              <a:gd name="connsiteY8" fmla="*/ 431267 h 862534"/>
              <a:gd name="connsiteX9" fmla="*/ 7334813 w 7409822"/>
              <a:gd name="connsiteY9" fmla="*/ 712516 h 862534"/>
              <a:gd name="connsiteX10" fmla="*/ 7409822 w 7409822"/>
              <a:gd name="connsiteY10" fmla="*/ 712516 h 862534"/>
              <a:gd name="connsiteX11" fmla="*/ 7259804 w 7409822"/>
              <a:gd name="connsiteY11" fmla="*/ 862534 h 862534"/>
              <a:gd name="connsiteX12" fmla="*/ 7109785 w 7409822"/>
              <a:gd name="connsiteY12" fmla="*/ 712516 h 862534"/>
              <a:gd name="connsiteX13" fmla="*/ 7184794 w 7409822"/>
              <a:gd name="connsiteY13" fmla="*/ 712516 h 862534"/>
              <a:gd name="connsiteX14" fmla="*/ 7184794 w 7409822"/>
              <a:gd name="connsiteY14" fmla="*/ 531280 h 862534"/>
              <a:gd name="connsiteX15" fmla="*/ 3836351 w 7409822"/>
              <a:gd name="connsiteY15" fmla="*/ 531280 h 862534"/>
              <a:gd name="connsiteX16" fmla="*/ 3836351 w 7409822"/>
              <a:gd name="connsiteY16" fmla="*/ 712516 h 862534"/>
              <a:gd name="connsiteX17" fmla="*/ 3911360 w 7409822"/>
              <a:gd name="connsiteY17" fmla="*/ 712516 h 862534"/>
              <a:gd name="connsiteX18" fmla="*/ 3761342 w 7409822"/>
              <a:gd name="connsiteY18" fmla="*/ 862534 h 862534"/>
              <a:gd name="connsiteX19" fmla="*/ 3611323 w 7409822"/>
              <a:gd name="connsiteY19" fmla="*/ 712516 h 862534"/>
              <a:gd name="connsiteX20" fmla="*/ 3686332 w 7409822"/>
              <a:gd name="connsiteY20" fmla="*/ 712516 h 862534"/>
              <a:gd name="connsiteX21" fmla="*/ 3686332 w 7409822"/>
              <a:gd name="connsiteY21" fmla="*/ 531280 h 862534"/>
              <a:gd name="connsiteX22" fmla="*/ 225028 w 7409822"/>
              <a:gd name="connsiteY22" fmla="*/ 531280 h 862534"/>
              <a:gd name="connsiteX23" fmla="*/ 225028 w 7409822"/>
              <a:gd name="connsiteY23" fmla="*/ 712516 h 862534"/>
              <a:gd name="connsiteX24" fmla="*/ 300037 w 7409822"/>
              <a:gd name="connsiteY24" fmla="*/ 712516 h 862534"/>
              <a:gd name="connsiteX25" fmla="*/ 150019 w 7409822"/>
              <a:gd name="connsiteY25" fmla="*/ 862534 h 862534"/>
              <a:gd name="connsiteX26" fmla="*/ 0 w 7409822"/>
              <a:gd name="connsiteY26" fmla="*/ 712516 h 862534"/>
              <a:gd name="connsiteX27" fmla="*/ 75009 w 7409822"/>
              <a:gd name="connsiteY27" fmla="*/ 712516 h 862534"/>
              <a:gd name="connsiteX28" fmla="*/ 3761343 w 7409822"/>
              <a:gd name="connsiteY28" fmla="*/ 0 h 862534"/>
              <a:gd name="connsiteX29" fmla="*/ 4039949 w 7409822"/>
              <a:gd name="connsiteY29" fmla="*/ 215634 h 862534"/>
              <a:gd name="connsiteX30" fmla="*/ 3761343 w 7409822"/>
              <a:gd name="connsiteY30" fmla="*/ 431267 h 862534"/>
              <a:gd name="connsiteX31" fmla="*/ 3482736 w 7409822"/>
              <a:gd name="connsiteY31" fmla="*/ 215634 h 86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09822" h="862534">
                <a:moveTo>
                  <a:pt x="75009" y="431267"/>
                </a:moveTo>
                <a:lnTo>
                  <a:pt x="105197" y="431267"/>
                </a:lnTo>
                <a:lnTo>
                  <a:pt x="225028" y="431267"/>
                </a:lnTo>
                <a:lnTo>
                  <a:pt x="3686332" y="431267"/>
                </a:lnTo>
                <a:lnTo>
                  <a:pt x="3761343" y="431267"/>
                </a:lnTo>
                <a:lnTo>
                  <a:pt x="3836351" y="431267"/>
                </a:lnTo>
                <a:lnTo>
                  <a:pt x="7184794" y="431267"/>
                </a:lnTo>
                <a:lnTo>
                  <a:pt x="7306097" y="431267"/>
                </a:lnTo>
                <a:lnTo>
                  <a:pt x="7334813" y="431267"/>
                </a:lnTo>
                <a:lnTo>
                  <a:pt x="7334813" y="712516"/>
                </a:lnTo>
                <a:lnTo>
                  <a:pt x="7409822" y="712516"/>
                </a:lnTo>
                <a:lnTo>
                  <a:pt x="7259804" y="862534"/>
                </a:lnTo>
                <a:lnTo>
                  <a:pt x="7109785" y="712516"/>
                </a:lnTo>
                <a:lnTo>
                  <a:pt x="7184794" y="712516"/>
                </a:lnTo>
                <a:lnTo>
                  <a:pt x="7184794" y="531280"/>
                </a:lnTo>
                <a:lnTo>
                  <a:pt x="3836351" y="531280"/>
                </a:lnTo>
                <a:lnTo>
                  <a:pt x="3836351" y="712516"/>
                </a:lnTo>
                <a:lnTo>
                  <a:pt x="3911360" y="712516"/>
                </a:lnTo>
                <a:lnTo>
                  <a:pt x="3761342" y="862534"/>
                </a:lnTo>
                <a:lnTo>
                  <a:pt x="3611323" y="712516"/>
                </a:lnTo>
                <a:lnTo>
                  <a:pt x="3686332" y="712516"/>
                </a:lnTo>
                <a:lnTo>
                  <a:pt x="3686332" y="531280"/>
                </a:lnTo>
                <a:lnTo>
                  <a:pt x="225028" y="531280"/>
                </a:lnTo>
                <a:lnTo>
                  <a:pt x="225028" y="712516"/>
                </a:lnTo>
                <a:lnTo>
                  <a:pt x="300037" y="712516"/>
                </a:lnTo>
                <a:lnTo>
                  <a:pt x="150019" y="862534"/>
                </a:lnTo>
                <a:lnTo>
                  <a:pt x="0" y="712516"/>
                </a:lnTo>
                <a:lnTo>
                  <a:pt x="75009" y="712516"/>
                </a:lnTo>
                <a:close/>
                <a:moveTo>
                  <a:pt x="3761343" y="0"/>
                </a:moveTo>
                <a:lnTo>
                  <a:pt x="4039949" y="215634"/>
                </a:lnTo>
                <a:lnTo>
                  <a:pt x="3761343" y="431267"/>
                </a:lnTo>
                <a:lnTo>
                  <a:pt x="3482736" y="215634"/>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xmlns="" val="387382499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7089BDD-0E3D-4649-B152-AFE64CA6B564}"/>
              </a:ext>
            </a:extLst>
          </p:cNvPr>
          <p:cNvSpPr txBox="1"/>
          <p:nvPr/>
        </p:nvSpPr>
        <p:spPr>
          <a:xfrm>
            <a:off x="660400" y="274737"/>
            <a:ext cx="10807700" cy="556434"/>
          </a:xfrm>
          <a:prstGeom prst="rect">
            <a:avLst/>
          </a:prstGeom>
          <a:noFill/>
        </p:spPr>
        <p:txBody>
          <a:bodyPr wrap="square">
            <a:spAutoFit/>
          </a:bodyPr>
          <a:lstStyle/>
          <a:p>
            <a:pPr marL="228600" algn="ctr">
              <a:lnSpc>
                <a:spcPct val="115000"/>
              </a:lnSpc>
              <a:spcBef>
                <a:spcPts val="600"/>
              </a:spcBef>
              <a:spcAft>
                <a:spcPts val="600"/>
              </a:spcAft>
            </a:pPr>
            <a:r>
              <a:rPr lang="en-US"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PHỤ LỤC</a:t>
            </a: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THAM KHẢO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864279B-7394-468D-BCD4-32FF376781E5}"/>
              </a:ext>
            </a:extLst>
          </p:cNvPr>
          <p:cNvSpPr txBox="1"/>
          <p:nvPr/>
        </p:nvSpPr>
        <p:spPr>
          <a:xfrm>
            <a:off x="660400" y="831171"/>
            <a:ext cx="10807700" cy="5477782"/>
          </a:xfrm>
          <a:prstGeom prst="rect">
            <a:avLst/>
          </a:prstGeom>
          <a:noFill/>
        </p:spPr>
        <p:txBody>
          <a:bodyPr wrap="square">
            <a:spAutoFit/>
          </a:bodyPr>
          <a:lstStyle/>
          <a:p>
            <a:pPr algn="just">
              <a:lnSpc>
                <a:spcPct val="115000"/>
              </a:lnSpc>
              <a:spcBef>
                <a:spcPts val="600"/>
              </a:spcBef>
              <a:spcAft>
                <a:spcPts val="600"/>
              </a:spcAft>
            </a:pP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0917196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down)">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3A096F0-95BA-428C-B7D8-629865C16E74}"/>
              </a:ext>
            </a:extLst>
          </p:cNvPr>
          <p:cNvSpPr txBox="1"/>
          <p:nvPr/>
        </p:nvSpPr>
        <p:spPr>
          <a:xfrm>
            <a:off x="660400" y="754660"/>
            <a:ext cx="10807700" cy="5016117"/>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2200564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DA1456-9026-457B-9173-5C40FC1140C4}"/>
              </a:ext>
            </a:extLst>
          </p:cNvPr>
          <p:cNvSpPr txBox="1"/>
          <p:nvPr/>
        </p:nvSpPr>
        <p:spPr>
          <a:xfrm>
            <a:off x="2560638" y="719314"/>
            <a:ext cx="7540625" cy="5664179"/>
          </a:xfrm>
          <a:prstGeom prst="rect">
            <a:avLst/>
          </a:prstGeom>
          <a:noFill/>
        </p:spPr>
        <p:txBody>
          <a:bodyPr wrap="square">
            <a:spAutoFit/>
          </a:bodyPr>
          <a:lstStyle/>
          <a:p>
            <a:pPr indent="228600"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nhãn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chăng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6575867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4EA6C92-77CD-409C-89AE-2AE660495D86}"/>
              </a:ext>
            </a:extLst>
          </p:cNvPr>
          <p:cNvSpPr txBox="1"/>
          <p:nvPr/>
        </p:nvSpPr>
        <p:spPr>
          <a:xfrm>
            <a:off x="660400" y="665166"/>
            <a:ext cx="10807700" cy="5136150"/>
          </a:xfrm>
          <a:prstGeom prst="rect">
            <a:avLst/>
          </a:prstGeom>
          <a:noFill/>
        </p:spPr>
        <p:txBody>
          <a:bodyPr wrap="square">
            <a:spAutoFit/>
          </a:bodyPr>
          <a:lstStyle/>
          <a:p>
            <a:pPr indent="228600"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sung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bấm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0219520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763D395-271E-4461-B037-235C67E17ECE}"/>
              </a:ext>
            </a:extLst>
          </p:cNvPr>
          <p:cNvSpPr txBox="1"/>
          <p:nvPr/>
        </p:nvSpPr>
        <p:spPr>
          <a:xfrm>
            <a:off x="609600" y="911952"/>
            <a:ext cx="10807700" cy="5184048"/>
          </a:xfrm>
          <a:prstGeom prst="rect">
            <a:avLst/>
          </a:prstGeom>
          <a:noFill/>
        </p:spPr>
        <p:txBody>
          <a:bodyPr wrap="square">
            <a:spAutoFit/>
          </a:bodyPr>
          <a:lstStyle/>
          <a:p>
            <a:pPr indent="228600" algn="just">
              <a:lnSpc>
                <a:spcPct val="150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sấn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184749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0C0A326-2DF0-455C-8527-FD36A571F5F2}"/>
              </a:ext>
            </a:extLst>
          </p:cNvPr>
          <p:cNvSpPr txBox="1"/>
          <p:nvPr/>
        </p:nvSpPr>
        <p:spPr>
          <a:xfrm>
            <a:off x="609600" y="756718"/>
            <a:ext cx="10807700" cy="4599272"/>
          </a:xfrm>
          <a:prstGeom prst="rect">
            <a:avLst/>
          </a:prstGeom>
          <a:noFill/>
        </p:spPr>
        <p:txBody>
          <a:bodyPr wrap="square">
            <a:spAutoFit/>
          </a:bodyPr>
          <a:lstStyle/>
          <a:p>
            <a:pPr indent="228600" algn="just">
              <a:lnSpc>
                <a:spcPct val="150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50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1837234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0C0A326-2DF0-455C-8527-FD36A571F5F2}"/>
              </a:ext>
            </a:extLst>
          </p:cNvPr>
          <p:cNvSpPr txBox="1"/>
          <p:nvPr/>
        </p:nvSpPr>
        <p:spPr>
          <a:xfrm>
            <a:off x="564356" y="736763"/>
            <a:ext cx="11063288" cy="5511637"/>
          </a:xfrm>
          <a:prstGeom prst="rect">
            <a:avLst/>
          </a:prstGeom>
          <a:noFill/>
        </p:spPr>
        <p:txBody>
          <a:bodyPr wrap="square">
            <a:spAutoFit/>
          </a:bodyPr>
          <a:lstStyle/>
          <a:p>
            <a:pPr marL="0" marR="0" lvl="0" indent="228600" algn="just" defTabSz="914400" rtl="0" eaLnBrk="1" fontAlgn="auto" latinLnBrk="0" hangingPunct="1">
              <a:lnSpc>
                <a:spcPct val="115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bởi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3560925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003E1CF-8B0A-4679-93C0-022A78951246}"/>
              </a:ext>
            </a:extLst>
          </p:cNvPr>
          <p:cNvSpPr txBox="1"/>
          <p:nvPr/>
        </p:nvSpPr>
        <p:spPr>
          <a:xfrm>
            <a:off x="660400" y="665166"/>
            <a:ext cx="10807700" cy="5631670"/>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logic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5254717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arn(inVertic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4967FD-8443-46C2-8AAB-998893D1B28C}"/>
              </a:ext>
            </a:extLst>
          </p:cNvPr>
          <p:cNvSpPr txBox="1"/>
          <p:nvPr/>
        </p:nvSpPr>
        <p:spPr>
          <a:xfrm>
            <a:off x="660400" y="741341"/>
            <a:ext cx="10807700" cy="5356403"/>
          </a:xfrm>
          <a:prstGeom prst="rect">
            <a:avLst/>
          </a:prstGeom>
          <a:noFill/>
        </p:spPr>
        <p:txBody>
          <a:bodyPr wrap="square">
            <a:spAutoFit/>
          </a:bodyPr>
          <a:lstStyle/>
          <a:p>
            <a:pPr marL="228600" algn="just">
              <a:lnSpc>
                <a:spcPct val="115000"/>
              </a:lnSpc>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Ngũ</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Cốc</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Dốc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dốc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Đài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hoài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chốc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pP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Đèo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huỷ</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hoài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ghẻ</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lở</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chốc</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6804497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00921B7-F5BF-4ABC-8F5F-5456FE8832C5}"/>
              </a:ext>
            </a:extLst>
          </p:cNvPr>
          <p:cNvSpPr txBox="1"/>
          <p:nvPr/>
        </p:nvSpPr>
        <p:spPr>
          <a:xfrm>
            <a:off x="660400" y="467644"/>
            <a:ext cx="10807700" cy="5922712"/>
          </a:xfrm>
          <a:prstGeom prst="rect">
            <a:avLst/>
          </a:prstGeom>
          <a:noFill/>
        </p:spPr>
        <p:txBody>
          <a:bodyPr wrap="square">
            <a:spAutoFit/>
          </a:bodyPr>
          <a:lstStyle/>
          <a:p>
            <a:pPr indent="228600" algn="just">
              <a:lnSpc>
                <a:spcPct val="150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song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295459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60B21A5C-062F-46C2-8389-53D40F46AA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82216390-46CE-4645-986D-387F3D4CA2E5}"/>
              </a:ext>
            </a:extLst>
          </p:cNvPr>
          <p:cNvPicPr>
            <a:picLocks noChangeAspect="1"/>
          </p:cNvPicPr>
          <p:nvPr/>
        </p:nvPicPr>
        <p:blipFill rotWithShape="1">
          <a:blip r:embed="rId2"/>
          <a:srcRect t="3229" r="1" b="1"/>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2" name="Freeform: Shape 11">
            <a:extLst>
              <a:ext uri="{FF2B5EF4-FFF2-40B4-BE49-F238E27FC236}">
                <a16:creationId xmlns:a16="http://schemas.microsoft.com/office/drawing/2014/main" xmlns="" id="{8A177BCC-4208-4795-8572-4D623BA1E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B6F46A3-F25C-470A-B849-0BFA7CAB9335}"/>
              </a:ext>
            </a:extLst>
          </p:cNvPr>
          <p:cNvPicPr>
            <a:picLocks noChangeAspect="1"/>
          </p:cNvPicPr>
          <p:nvPr/>
        </p:nvPicPr>
        <p:blipFill rotWithShape="1">
          <a:blip r:embed="rId3"/>
          <a:srcRect t="6174" r="-2" b="41785"/>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grpSp>
        <p:nvGrpSpPr>
          <p:cNvPr id="8" name="Group 7">
            <a:extLst>
              <a:ext uri="{FF2B5EF4-FFF2-40B4-BE49-F238E27FC236}">
                <a16:creationId xmlns:a16="http://schemas.microsoft.com/office/drawing/2014/main" xmlns="" id="{C5DB7F9F-4F25-47CB-AE8A-F67F6042BD29}"/>
              </a:ext>
            </a:extLst>
          </p:cNvPr>
          <p:cNvGrpSpPr/>
          <p:nvPr/>
        </p:nvGrpSpPr>
        <p:grpSpPr>
          <a:xfrm>
            <a:off x="5806213" y="3211975"/>
            <a:ext cx="5969862" cy="2264064"/>
            <a:chOff x="5549038" y="3179474"/>
            <a:chExt cx="5969862" cy="2264064"/>
          </a:xfrm>
        </p:grpSpPr>
        <p:sp>
          <p:nvSpPr>
            <p:cNvPr id="7" name="Rectangle: Rounded Corners 6">
              <a:extLst>
                <a:ext uri="{FF2B5EF4-FFF2-40B4-BE49-F238E27FC236}">
                  <a16:creationId xmlns:a16="http://schemas.microsoft.com/office/drawing/2014/main" xmlns="" id="{2D95E4F2-5591-440F-B0BF-DA6129DBE9D4}"/>
                </a:ext>
              </a:extLst>
            </p:cNvPr>
            <p:cNvSpPr/>
            <p:nvPr/>
          </p:nvSpPr>
          <p:spPr>
            <a:xfrm>
              <a:off x="5549038" y="3179474"/>
              <a:ext cx="5969862" cy="2264064"/>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091AFD8-2D50-480C-8C6E-A31EBB275748}"/>
                </a:ext>
              </a:extLst>
            </p:cNvPr>
            <p:cNvSpPr txBox="1"/>
            <p:nvPr/>
          </p:nvSpPr>
          <p:spPr>
            <a:xfrm>
              <a:off x="5761435" y="3179474"/>
              <a:ext cx="5557440" cy="2123658"/>
            </a:xfrm>
            <a:prstGeom prst="rect">
              <a:avLst/>
            </a:prstGeom>
            <a:noFill/>
          </p:spPr>
          <p:txBody>
            <a:bodyPr wrap="square">
              <a:spAutoFit/>
            </a:bodyPr>
            <a:lstStyle/>
            <a:p>
              <a:pPr algn="ctr"/>
              <a:r>
                <a:rPr lang="en-US" sz="4400" b="1" dirty="0" err="1">
                  <a:effectLst/>
                  <a:latin typeface="Times New Roman" panose="02020603050405020304" pitchFamily="18" charset="0"/>
                  <a:ea typeface="MS Mincho" panose="02020609040205080304" pitchFamily="49" charset="-128"/>
                </a:rPr>
                <a:t>Tìm</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hiểu</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cách</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thức</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tiến</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hành</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hoạt</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động</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nghiên</a:t>
              </a:r>
              <a:r>
                <a:rPr lang="en-US" sz="4400" b="1" dirty="0">
                  <a:effectLst/>
                  <a:latin typeface="Times New Roman" panose="02020603050405020304" pitchFamily="18" charset="0"/>
                  <a:ea typeface="MS Mincho" panose="02020609040205080304" pitchFamily="49" charset="-128"/>
                </a:rPr>
                <a:t> </a:t>
              </a:r>
              <a:r>
                <a:rPr lang="en-US" sz="4400" b="1" dirty="0" err="1">
                  <a:effectLst/>
                  <a:latin typeface="Times New Roman" panose="02020603050405020304" pitchFamily="18" charset="0"/>
                  <a:ea typeface="MS Mincho" panose="02020609040205080304" pitchFamily="49" charset="-128"/>
                </a:rPr>
                <a:t>cứu</a:t>
              </a:r>
              <a:r>
                <a:rPr lang="en-US" sz="4400" b="1" dirty="0">
                  <a:effectLst/>
                  <a:latin typeface="Times New Roman" panose="02020603050405020304" pitchFamily="18" charset="0"/>
                  <a:ea typeface="MS Mincho" panose="02020609040205080304" pitchFamily="49" charset="-128"/>
                </a:rPr>
                <a:t> VHDG</a:t>
              </a:r>
              <a:endParaRPr lang="en-US" sz="4400" dirty="0"/>
            </a:p>
          </p:txBody>
        </p:sp>
      </p:grpSp>
    </p:spTree>
    <p:extLst>
      <p:ext uri="{BB962C8B-B14F-4D97-AF65-F5344CB8AC3E}">
        <p14:creationId xmlns:p14="http://schemas.microsoft.com/office/powerpoint/2010/main" xmlns="" val="2738892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B060D9E-A88F-4646-B18E-0496541E1A17}"/>
              </a:ext>
            </a:extLst>
          </p:cNvPr>
          <p:cNvSpPr txBox="1"/>
          <p:nvPr/>
        </p:nvSpPr>
        <p:spPr>
          <a:xfrm>
            <a:off x="609600" y="183892"/>
            <a:ext cx="10807700" cy="6285888"/>
          </a:xfrm>
          <a:prstGeom prst="rect">
            <a:avLst/>
          </a:prstGeom>
          <a:noFill/>
        </p:spPr>
        <p:txBody>
          <a:bodyPr wrap="square">
            <a:spAutoFit/>
          </a:bodyPr>
          <a:lstStyle/>
          <a:p>
            <a:pPr indent="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bớt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2262726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4DF1D22-0B9D-4445-9502-8D0C354F3B6F}"/>
              </a:ext>
            </a:extLst>
          </p:cNvPr>
          <p:cNvSpPr txBox="1"/>
          <p:nvPr/>
        </p:nvSpPr>
        <p:spPr>
          <a:xfrm>
            <a:off x="660400" y="691810"/>
            <a:ext cx="10807700" cy="5543890"/>
          </a:xfrm>
          <a:prstGeom prst="rect">
            <a:avLst/>
          </a:prstGeom>
          <a:noFill/>
        </p:spPr>
        <p:txBody>
          <a:bodyPr wrap="square">
            <a:spAutoFit/>
          </a:bodyPr>
          <a:lstStyle/>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chép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Tam Thanh</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Ai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Bõ</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Tay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nem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Mải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dặn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dò</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7119759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560EF79-6AAF-4A50-9CF7-D93F1D7C4BE3}"/>
              </a:ext>
            </a:extLst>
          </p:cNvPr>
          <p:cNvSpPr txBox="1"/>
          <p:nvPr/>
        </p:nvSpPr>
        <p:spPr>
          <a:xfrm>
            <a:off x="660400" y="383806"/>
            <a:ext cx="10807700" cy="6276398"/>
          </a:xfrm>
          <a:prstGeom prst="rect">
            <a:avLst/>
          </a:prstGeom>
          <a:noFill/>
        </p:spPr>
        <p:txBody>
          <a:bodyPr wrap="square">
            <a:spAutoFit/>
          </a:bodyPr>
          <a:lstStyle/>
          <a:p>
            <a:pPr marL="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Gánh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mò</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thắp</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tuần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khấn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tảng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mọc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dọc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5708595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EC64B27-58AB-4F96-8CA4-68154A58A6AB}"/>
              </a:ext>
            </a:extLst>
          </p:cNvPr>
          <p:cNvSpPr txBox="1"/>
          <p:nvPr/>
        </p:nvSpPr>
        <p:spPr>
          <a:xfrm>
            <a:off x="609600" y="389178"/>
            <a:ext cx="10807700" cy="6468822"/>
          </a:xfrm>
          <a:prstGeom prst="rect">
            <a:avLst/>
          </a:prstGeom>
          <a:noFill/>
        </p:spPr>
        <p:txBody>
          <a:bodyPr wrap="square">
            <a:spAutoFit/>
          </a:bodyPr>
          <a:lstStyle/>
          <a:p>
            <a:pPr marL="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mướp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lang thang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105795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6E7C5BA-CA77-4B76-9313-FCC3840DCCFC}"/>
              </a:ext>
            </a:extLst>
          </p:cNvPr>
          <p:cNvSpPr txBox="1"/>
          <p:nvPr/>
        </p:nvSpPr>
        <p:spPr>
          <a:xfrm>
            <a:off x="609599" y="508460"/>
            <a:ext cx="11134725" cy="5337936"/>
          </a:xfrm>
          <a:prstGeom prst="rect">
            <a:avLst/>
          </a:prstGeom>
          <a:noFill/>
        </p:spPr>
        <p:txBody>
          <a:bodyPr wrap="square">
            <a:spAutoFit/>
          </a:bodyPr>
          <a:lstStyle/>
          <a:p>
            <a:pPr indent="228600" algn="just">
              <a:lnSpc>
                <a:spcPct val="150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Rùa</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50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Loa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Mỵ</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789008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A1D9A8-2023-4D4F-A5C0-01C0AED7F008}"/>
              </a:ext>
            </a:extLst>
          </p:cNvPr>
          <p:cNvSpPr txBox="1"/>
          <p:nvPr/>
        </p:nvSpPr>
        <p:spPr>
          <a:xfrm>
            <a:off x="609600" y="406602"/>
            <a:ext cx="10807700" cy="6044796"/>
          </a:xfrm>
          <a:prstGeom prst="rect">
            <a:avLst/>
          </a:prstGeom>
          <a:noFill/>
        </p:spPr>
        <p:txBody>
          <a:bodyPr wrap="square">
            <a:spAutoFit/>
          </a:bodyPr>
          <a:lstStyle/>
          <a:p>
            <a:pPr indent="228600" algn="just">
              <a:lnSpc>
                <a:spcPct val="115000"/>
              </a:lnSpc>
              <a:spcBef>
                <a:spcPts val="600"/>
              </a:spcBef>
              <a:spcAft>
                <a:spcPts val="600"/>
              </a:spcAf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Tấn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thuỷ</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7316398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FBEB2CC-EE3E-47A7-8111-E8A9073AFDB4}"/>
              </a:ext>
            </a:extLst>
          </p:cNvPr>
          <p:cNvSpPr txBox="1"/>
          <p:nvPr/>
        </p:nvSpPr>
        <p:spPr>
          <a:xfrm>
            <a:off x="660400" y="409528"/>
            <a:ext cx="10807700" cy="5973302"/>
          </a:xfrm>
          <a:prstGeom prst="rect">
            <a:avLst/>
          </a:prstGeom>
          <a:noFill/>
        </p:spPr>
        <p:txBody>
          <a:bodyPr wrap="square">
            <a:spAutoFit/>
          </a:bodyPr>
          <a:lstStyle/>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just">
              <a:lnSpc>
                <a:spcPct val="115000"/>
              </a:lnSpc>
              <a:spcBef>
                <a:spcPts val="600"/>
              </a:spcBef>
              <a:spcAft>
                <a:spcPts val="60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lỗ</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8169220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09B38A4-4C0F-4414-A31F-E2B83E0848C2}"/>
              </a:ext>
            </a:extLst>
          </p:cNvPr>
          <p:cNvSpPr txBox="1"/>
          <p:nvPr/>
        </p:nvSpPr>
        <p:spPr>
          <a:xfrm>
            <a:off x="711200" y="286056"/>
            <a:ext cx="10807700" cy="6285888"/>
          </a:xfrm>
          <a:prstGeom prst="rect">
            <a:avLst/>
          </a:prstGeom>
          <a:noFill/>
        </p:spPr>
        <p:txBody>
          <a:bodyPr wrap="square">
            <a:spAutoFit/>
          </a:bodyPr>
          <a:lstStyle/>
          <a:p>
            <a:pPr indent="228600" algn="just">
              <a:lnSpc>
                <a:spcPct val="115000"/>
              </a:lnSpc>
              <a:spcBef>
                <a:spcPts val="600"/>
              </a:spcBef>
              <a:spcAft>
                <a:spcPts val="6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dội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mắm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ghẻ</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sừng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tắc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4417724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14B139-BD9C-4641-81D3-54FF467636BA}"/>
              </a:ext>
            </a:extLst>
          </p:cNvPr>
          <p:cNvSpPr txBox="1"/>
          <p:nvPr/>
        </p:nvSpPr>
        <p:spPr>
          <a:xfrm>
            <a:off x="609600" y="924507"/>
            <a:ext cx="10807700" cy="5323893"/>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VHNT,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297,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3/2009, tr. 45 - 47)</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7387599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E13704-5E84-4B7A-9072-08379CD77DB6}"/>
              </a:ext>
            </a:extLst>
          </p:cNvPr>
          <p:cNvSpPr txBox="1"/>
          <p:nvPr/>
        </p:nvSpPr>
        <p:spPr>
          <a:xfrm>
            <a:off x="660400" y="410607"/>
            <a:ext cx="10807700" cy="5931688"/>
          </a:xfrm>
          <a:prstGeom prst="rect">
            <a:avLst/>
          </a:prstGeom>
          <a:noFill/>
        </p:spPr>
        <p:txBody>
          <a:bodyPr wrap="square">
            <a:spAutoFit/>
          </a:bodyPr>
          <a:lstStyle/>
          <a:p>
            <a:pPr marL="228600" algn="just">
              <a:lnSpc>
                <a:spcPct val="115000"/>
              </a:lnSpc>
              <a:spcBef>
                <a:spcPts val="600"/>
              </a:spcBef>
              <a:spcAft>
                <a:spcPts val="600"/>
              </a:spcAft>
            </a:pPr>
            <a:r>
              <a:rPr lang="en-US"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(GS.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 Theo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bầy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1692107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0459807F-B6FA-44D3-9A53-C55B6B568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BEDBE239-5E45-4B2B-8271-DEDC377835FE}"/>
              </a:ext>
            </a:extLst>
          </p:cNvPr>
          <p:cNvPicPr>
            <a:picLocks noChangeAspect="1"/>
          </p:cNvPicPr>
          <p:nvPr/>
        </p:nvPicPr>
        <p:blipFill rotWithShape="1">
          <a:blip r:embed="rId2"/>
          <a:srcRect t="11048" r="-1" b="-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4" name="Arrow: Right 3">
            <a:extLst>
              <a:ext uri="{FF2B5EF4-FFF2-40B4-BE49-F238E27FC236}">
                <a16:creationId xmlns:a16="http://schemas.microsoft.com/office/drawing/2014/main" xmlns="" id="{9B163F67-2D24-459A-82C7-3DBF2388D82E}"/>
              </a:ext>
            </a:extLst>
          </p:cNvPr>
          <p:cNvSpPr/>
          <p:nvPr/>
        </p:nvSpPr>
        <p:spPr>
          <a:xfrm>
            <a:off x="2986088" y="5154655"/>
            <a:ext cx="5500688" cy="1463758"/>
          </a:xfrm>
          <a:prstGeom prst="rightArrow">
            <a:avLst>
              <a:gd name="adj1" fmla="val 65873"/>
              <a:gd name="adj2" fmla="val 50000"/>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xmlns="" val="425263416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D81AB9D-851D-42D3-8E1B-ED1F6EFFEB51}"/>
              </a:ext>
            </a:extLst>
          </p:cNvPr>
          <p:cNvSpPr txBox="1"/>
          <p:nvPr/>
        </p:nvSpPr>
        <p:spPr>
          <a:xfrm>
            <a:off x="609600" y="1130300"/>
            <a:ext cx="10807700" cy="4586961"/>
          </a:xfrm>
          <a:prstGeom prst="rect">
            <a:avLst/>
          </a:prstGeom>
          <a:noFill/>
        </p:spPr>
        <p:txBody>
          <a:bodyPr wrap="square">
            <a:spAutoFit/>
          </a:bodyPr>
          <a:lstStyle/>
          <a:p>
            <a:pPr indent="228600"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2. Theo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điểu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Kho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chìm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ngửi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rỉa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mải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8234587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0CCAD9-E7BA-4C74-9EE6-C40861EE4659}"/>
              </a:ext>
            </a:extLst>
          </p:cNvPr>
          <p:cNvSpPr txBox="1"/>
          <p:nvPr/>
        </p:nvSpPr>
        <p:spPr>
          <a:xfrm>
            <a:off x="660400" y="725240"/>
            <a:ext cx="10807700" cy="5509200"/>
          </a:xfrm>
          <a:prstGeom prst="rect">
            <a:avLst/>
          </a:prstGeom>
          <a:noFill/>
        </p:spPr>
        <p:txBody>
          <a:bodyPr wrap="square">
            <a:spAutoFit/>
          </a:bodyPr>
          <a:lstStyle/>
          <a:p>
            <a:r>
              <a:rPr lang="en-US" sz="3200" dirty="0" err="1">
                <a:effectLst/>
                <a:latin typeface="Times New Roman" panose="02020603050405020304" pitchFamily="18" charset="0"/>
                <a:ea typeface="Times New Roman" panose="02020603050405020304" pitchFamily="18" charset="0"/>
              </a:rPr>
              <a:t>Trước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Hướng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dẫn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hướng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dẫn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xuôi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đòi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hỏi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bám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bám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chặt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ích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tiếng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rPr>
              <a:t>dạy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thế</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chi, ở ta,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sưu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bỏ</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kiên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nhẫn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hỏi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tầng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cứu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nguồn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vẫn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nguyên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vẹn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câu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chuyện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chứ</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dùng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diễn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cốt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nói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tuỳ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thêm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thắt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cốt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truyện</a:t>
            </a:r>
            <a:r>
              <a:rPr lang="en-US" sz="3200" dirty="0">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xmlns="" val="339523030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8544556-C23F-498F-B2DC-062E42973AF8}"/>
              </a:ext>
            </a:extLst>
          </p:cNvPr>
          <p:cNvSpPr txBox="1"/>
          <p:nvPr/>
        </p:nvSpPr>
        <p:spPr>
          <a:xfrm>
            <a:off x="660400" y="697510"/>
            <a:ext cx="10807700" cy="5511637"/>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ai. Cho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dè</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3983143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826D0A1-A30A-43BD-85A4-5DA790503EEF}"/>
              </a:ext>
            </a:extLst>
          </p:cNvPr>
          <p:cNvSpPr txBox="1"/>
          <p:nvPr/>
        </p:nvSpPr>
        <p:spPr>
          <a:xfrm>
            <a:off x="609600" y="486623"/>
            <a:ext cx="10807700" cy="5884753"/>
          </a:xfrm>
          <a:prstGeom prst="rect">
            <a:avLst/>
          </a:prstGeom>
          <a:noFill/>
        </p:spPr>
        <p:txBody>
          <a:bodyPr wrap="square">
            <a:spAutoFit/>
          </a:bodyPr>
          <a:lstStyle/>
          <a:p>
            <a:pPr algn="just">
              <a:lnSpc>
                <a:spcPct val="115000"/>
              </a:lnSpc>
              <a:spcBef>
                <a:spcPts val="600"/>
              </a:spcBef>
              <a:spcAft>
                <a:spcPts val="6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út</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Bef>
                <a:spcPts val="600"/>
              </a:spcBef>
              <a:spcAft>
                <a:spcPts val="600"/>
              </a:spcAf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út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mồ</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côi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út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majorat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do cha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0697283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5279B1E-DF70-46AB-8389-65C33F9D9BCB}"/>
              </a:ext>
            </a:extLst>
          </p:cNvPr>
          <p:cNvSpPr txBox="1"/>
          <p:nvPr/>
        </p:nvSpPr>
        <p:spPr>
          <a:xfrm>
            <a:off x="660400" y="776269"/>
            <a:ext cx="10807700" cy="5586979"/>
          </a:xfrm>
          <a:prstGeom prst="rect">
            <a:avLst/>
          </a:prstGeom>
          <a:noFill/>
        </p:spPr>
        <p:txBody>
          <a:bodyPr wrap="square">
            <a:spAutoFit/>
          </a:bodyPr>
          <a:lstStyle/>
          <a:p>
            <a:pPr indent="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bênh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698490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3831B9-C7F3-43EA-9493-F91E00DFEED9}"/>
              </a:ext>
            </a:extLst>
          </p:cNvPr>
          <p:cNvSpPr txBox="1"/>
          <p:nvPr/>
        </p:nvSpPr>
        <p:spPr>
          <a:xfrm>
            <a:off x="692150" y="708188"/>
            <a:ext cx="10807700" cy="5511637"/>
          </a:xfrm>
          <a:prstGeom prst="rect">
            <a:avLst/>
          </a:prstGeom>
          <a:noFill/>
        </p:spPr>
        <p:txBody>
          <a:bodyPr wrap="square">
            <a:spAutoFit/>
          </a:bodyPr>
          <a:lstStyle/>
          <a:p>
            <a:pPr indent="228600"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mẹo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khờ</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tre</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2328357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5C8F3E-3074-4A9A-9960-3FEBFB3228A8}"/>
              </a:ext>
            </a:extLst>
          </p:cNvPr>
          <p:cNvSpPr txBox="1"/>
          <p:nvPr/>
        </p:nvSpPr>
        <p:spPr>
          <a:xfrm>
            <a:off x="609600" y="942165"/>
            <a:ext cx="10807700" cy="4973669"/>
          </a:xfrm>
          <a:prstGeom prst="rect">
            <a:avLst/>
          </a:prstGeom>
          <a:noFill/>
        </p:spPr>
        <p:txBody>
          <a:bodyPr wrap="square">
            <a:spAutoFit/>
          </a:bodyPr>
          <a:lstStyle/>
          <a:p>
            <a:pPr indent="228600" algn="just">
              <a:lnSpc>
                <a:spcPct val="115000"/>
              </a:lnSpc>
              <a:spcBef>
                <a:spcPts val="600"/>
              </a:spcBef>
              <a:spcAft>
                <a:spcPts val="6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2. Ý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rPr>
              <a:t>”. Theo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gặp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y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hẳn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“Hai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gặp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hẹn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rPr>
              <a:t> y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túi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ba</a:t>
            </a:r>
            <a:r>
              <a:rPr lang="en-US" sz="2800" dirty="0">
                <a:effectLst/>
                <a:latin typeface="Times New Roman" panose="02020603050405020304" pitchFamily="18" charset="0"/>
                <a:ea typeface="Times New Roman" panose="02020603050405020304" pitchFamily="18" charset="0"/>
              </a:rPr>
              <a:t> gang,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tối</a:t>
            </a:r>
            <a:r>
              <a:rPr lang="en-US" sz="2800" dirty="0">
                <a:effectLst/>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xmlns="" val="22737385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AB5B003-9643-4F41-9EE5-0875C16631C1}"/>
              </a:ext>
            </a:extLst>
          </p:cNvPr>
          <p:cNvSpPr txBox="1"/>
          <p:nvPr/>
        </p:nvSpPr>
        <p:spPr>
          <a:xfrm>
            <a:off x="660400" y="770759"/>
            <a:ext cx="10807700" cy="5045292"/>
          </a:xfrm>
          <a:prstGeom prst="rect">
            <a:avLst/>
          </a:prstGeom>
          <a:noFill/>
        </p:spPr>
        <p:txBody>
          <a:bodyPr wrap="square">
            <a:spAutoFit/>
          </a:bodyPr>
          <a:lstStyle/>
          <a:p>
            <a:pPr indent="228600" algn="just">
              <a:lnSpc>
                <a:spcPct val="115000"/>
              </a:lnSpc>
              <a:spcBef>
                <a:spcPts val="600"/>
              </a:spcBef>
              <a:spcAft>
                <a:spcPts val="6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Bùi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algn="ctr">
              <a:lnSpc>
                <a:spcPct val="115000"/>
              </a:lnSpc>
              <a:spcBef>
                <a:spcPts val="600"/>
              </a:spcBef>
              <a:spcAft>
                <a:spcPts val="6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NXB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1999, tr. 227 - 229)</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1523816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FFAA86E5-5003-44BF-A64E-BF25045D51B4}"/>
              </a:ext>
            </a:extLst>
          </p:cNvPr>
          <p:cNvPicPr>
            <a:picLocks noChangeAspect="1"/>
          </p:cNvPicPr>
          <p:nvPr/>
        </p:nvPicPr>
        <p:blipFill rotWithShape="1">
          <a:blip r:embed="rId2"/>
          <a:srcRect l="7682" t="1908" r="27224"/>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5014F696-52E9-4B33-89F8-0D8C6A6E30BE}"/>
              </a:ext>
            </a:extLst>
          </p:cNvPr>
          <p:cNvSpPr txBox="1"/>
          <p:nvPr/>
        </p:nvSpPr>
        <p:spPr>
          <a:xfrm>
            <a:off x="660400" y="314283"/>
            <a:ext cx="10807700" cy="622799"/>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pt-BR"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ƯỚNG DẪN TỰ HỌC</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4765C38-86FE-4496-9C09-F78B5EF7BCFB}"/>
              </a:ext>
            </a:extLst>
          </p:cNvPr>
          <p:cNvSpPr txBox="1"/>
          <p:nvPr/>
        </p:nvSpPr>
        <p:spPr>
          <a:xfrm>
            <a:off x="708850" y="1498591"/>
            <a:ext cx="5387150" cy="2321726"/>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khảo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09330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FFAA86E5-5003-44BF-A64E-BF25045D51B4}"/>
              </a:ext>
            </a:extLst>
          </p:cNvPr>
          <p:cNvPicPr>
            <a:picLocks noChangeAspect="1"/>
          </p:cNvPicPr>
          <p:nvPr/>
        </p:nvPicPr>
        <p:blipFill rotWithShape="1">
          <a:blip r:embed="rId2"/>
          <a:srcRect l="7682" t="1908" r="27224"/>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5014F696-52E9-4B33-89F8-0D8C6A6E30BE}"/>
              </a:ext>
            </a:extLst>
          </p:cNvPr>
          <p:cNvSpPr txBox="1"/>
          <p:nvPr/>
        </p:nvSpPr>
        <p:spPr>
          <a:xfrm>
            <a:off x="660400" y="314283"/>
            <a:ext cx="10807700" cy="622799"/>
          </a:xfrm>
          <a:prstGeom prst="rect">
            <a:avLst/>
          </a:prstGeom>
          <a:noFill/>
        </p:spPr>
        <p:txBody>
          <a:bodyPr wrap="square">
            <a:spAutoFit/>
          </a:bodyPr>
          <a:lstStyle/>
          <a:p>
            <a:pPr algn="ctr">
              <a:lnSpc>
                <a:spcPct val="115000"/>
              </a:lnSpc>
              <a:spcBef>
                <a:spcPts val="600"/>
              </a:spcBef>
              <a:spcAft>
                <a:spcPts val="6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ƯỚNG DẪN TỰ HỌC</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4765C38-86FE-4496-9C09-F78B5EF7BCFB}"/>
              </a:ext>
            </a:extLst>
          </p:cNvPr>
          <p:cNvSpPr txBox="1"/>
          <p:nvPr/>
        </p:nvSpPr>
        <p:spPr>
          <a:xfrm>
            <a:off x="609600" y="900279"/>
            <a:ext cx="5387150" cy="3683444"/>
          </a:xfrm>
          <a:prstGeom prst="rect">
            <a:avLst/>
          </a:prstGeom>
          <a:noFill/>
        </p:spPr>
        <p:txBody>
          <a:bodyPr wrap="square">
            <a:spAutoFit/>
          </a:bodyPr>
          <a:lstStyle/>
          <a:p>
            <a:pPr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3. Chuẩn bị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khấu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79886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24E5DD0-75C6-45B8-910B-0E61189EB336}"/>
              </a:ext>
            </a:extLst>
          </p:cNvPr>
          <p:cNvSpPr txBox="1"/>
          <p:nvPr/>
        </p:nvSpPr>
        <p:spPr>
          <a:xfrm>
            <a:off x="660400" y="78345"/>
            <a:ext cx="10858500" cy="1051955"/>
          </a:xfrm>
          <a:prstGeom prst="rect">
            <a:avLst/>
          </a:prstGeom>
          <a:noFill/>
        </p:spPr>
        <p:txBody>
          <a:bodyPr wrap="square">
            <a:spAutoFit/>
          </a:bodyPr>
          <a:lstStyle/>
          <a:p>
            <a:pPr algn="ctr">
              <a:lnSpc>
                <a:spcPct val="115000"/>
              </a:lnSpc>
              <a:spcBef>
                <a:spcPts val="600"/>
              </a:spcBef>
              <a:spcAft>
                <a:spcPts val="600"/>
              </a:spcAft>
            </a:pPr>
            <a:r>
              <a:rPr lang="de-D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r>
              <a:rPr lang="de-DE" sz="2800" b="1" dirty="0">
                <a:solidFill>
                  <a:srgbClr val="8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cách thức tiến hành hoạt động nghiên cứu VHDG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241CCADB-43CF-4EA7-B3D2-953D0F0B9136}"/>
              </a:ext>
            </a:extLst>
          </p:cNvPr>
          <p:cNvGraphicFramePr>
            <a:graphicFrameLocks noGrp="1"/>
          </p:cNvGraphicFramePr>
          <p:nvPr>
            <p:extLst>
              <p:ext uri="{D42A27DB-BD31-4B8C-83A1-F6EECF244321}">
                <p14:modId xmlns:p14="http://schemas.microsoft.com/office/powerpoint/2010/main" xmlns="" val="1221814887"/>
              </p:ext>
            </p:extLst>
          </p:nvPr>
        </p:nvGraphicFramePr>
        <p:xfrm>
          <a:off x="660400" y="1460816"/>
          <a:ext cx="10858499" cy="4861560"/>
        </p:xfrm>
        <a:graphic>
          <a:graphicData uri="http://schemas.openxmlformats.org/drawingml/2006/table">
            <a:tbl>
              <a:tblPr firstRow="1" firstCol="1" bandRow="1">
                <a:tableStyleId>{BDBED569-4797-4DF1-A0F4-6AAB3CD982D8}</a:tableStyleId>
              </a:tblPr>
              <a:tblGrid>
                <a:gridCol w="2714333">
                  <a:extLst>
                    <a:ext uri="{9D8B030D-6E8A-4147-A177-3AD203B41FA5}">
                      <a16:colId xmlns:a16="http://schemas.microsoft.com/office/drawing/2014/main" xmlns="" val="1124283649"/>
                    </a:ext>
                  </a:extLst>
                </a:gridCol>
                <a:gridCol w="2714333">
                  <a:extLst>
                    <a:ext uri="{9D8B030D-6E8A-4147-A177-3AD203B41FA5}">
                      <a16:colId xmlns:a16="http://schemas.microsoft.com/office/drawing/2014/main" xmlns="" val="887808037"/>
                    </a:ext>
                  </a:extLst>
                </a:gridCol>
                <a:gridCol w="2714333">
                  <a:extLst>
                    <a:ext uri="{9D8B030D-6E8A-4147-A177-3AD203B41FA5}">
                      <a16:colId xmlns:a16="http://schemas.microsoft.com/office/drawing/2014/main" xmlns="" val="2664817575"/>
                    </a:ext>
                  </a:extLst>
                </a:gridCol>
                <a:gridCol w="2715500">
                  <a:extLst>
                    <a:ext uri="{9D8B030D-6E8A-4147-A177-3AD203B41FA5}">
                      <a16:colId xmlns:a16="http://schemas.microsoft.com/office/drawing/2014/main" xmlns="" val="3242761800"/>
                    </a:ext>
                  </a:extLst>
                </a:gridCol>
              </a:tblGrid>
              <a:tr h="0">
                <a:tc>
                  <a:txBody>
                    <a:bodyPr/>
                    <a:lstStyle/>
                    <a:p>
                      <a:pPr algn="ctr">
                        <a:lnSpc>
                          <a:spcPct val="115000"/>
                        </a:lnSpc>
                        <a:spcBef>
                          <a:spcPts val="600"/>
                        </a:spcBef>
                        <a:spcAft>
                          <a:spcPts val="600"/>
                        </a:spcAft>
                      </a:pPr>
                      <a:r>
                        <a:rPr lang="pt-BR" sz="2600" b="1" dirty="0">
                          <a:effectLst/>
                          <a:latin typeface="Times New Roman" panose="02020603050405020304" pitchFamily="18" charset="0"/>
                          <a:cs typeface="Times New Roman" panose="02020603050405020304" pitchFamily="18" charset="0"/>
                        </a:rPr>
                        <a:t>Nhóm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Bef>
                          <a:spcPts val="600"/>
                        </a:spcBef>
                        <a:spcAft>
                          <a:spcPts val="600"/>
                        </a:spcAft>
                      </a:pPr>
                      <a:r>
                        <a:rPr lang="pt-BR" sz="2600" b="1" dirty="0">
                          <a:effectLst/>
                          <a:latin typeface="Times New Roman" panose="02020603050405020304" pitchFamily="18" charset="0"/>
                          <a:cs typeface="Times New Roman" panose="02020603050405020304" pitchFamily="18" charset="0"/>
                        </a:rPr>
                        <a:t>Nhóm 1, 2</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Bef>
                          <a:spcPts val="600"/>
                        </a:spcBef>
                        <a:spcAft>
                          <a:spcPts val="600"/>
                        </a:spcAft>
                      </a:pPr>
                      <a:r>
                        <a:rPr lang="pt-BR" sz="2600" b="1" dirty="0">
                          <a:effectLst/>
                          <a:latin typeface="Times New Roman" panose="02020603050405020304" pitchFamily="18" charset="0"/>
                          <a:cs typeface="Times New Roman" panose="02020603050405020304" pitchFamily="18" charset="0"/>
                        </a:rPr>
                        <a:t>Nhóm 3, 4</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15000"/>
                        </a:lnSpc>
                        <a:spcBef>
                          <a:spcPts val="600"/>
                        </a:spcBef>
                        <a:spcAft>
                          <a:spcPts val="600"/>
                        </a:spcAft>
                      </a:pPr>
                      <a:r>
                        <a:rPr lang="pt-BR" sz="2600" b="1" dirty="0">
                          <a:effectLst/>
                          <a:latin typeface="Times New Roman" panose="02020603050405020304" pitchFamily="18" charset="0"/>
                          <a:cs typeface="Times New Roman" panose="02020603050405020304" pitchFamily="18" charset="0"/>
                        </a:rPr>
                        <a:t>Nhóm 5, 6</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647451110"/>
                  </a:ext>
                </a:extLst>
              </a:tr>
              <a:tr h="0">
                <a:tc>
                  <a:txBody>
                    <a:bodyPr/>
                    <a:lstStyle/>
                    <a:p>
                      <a:pPr>
                        <a:lnSpc>
                          <a:spcPct val="115000"/>
                        </a:lnSpc>
                        <a:spcBef>
                          <a:spcPts val="600"/>
                        </a:spcBef>
                        <a:spcAft>
                          <a:spcPts val="600"/>
                        </a:spcAft>
                        <a:tabLst>
                          <a:tab pos="1386840" algn="l"/>
                        </a:tabLst>
                      </a:pPr>
                      <a:r>
                        <a:rPr lang="en-US" sz="2600">
                          <a:solidFill>
                            <a:srgbClr val="0D0D0D"/>
                          </a:solidFill>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600" b="1">
                          <a:solidFill>
                            <a:srgbClr val="0D0D0D"/>
                          </a:solidFill>
                          <a:effectLst/>
                          <a:latin typeface="Times New Roman" panose="02020603050405020304" pitchFamily="18" charset="0"/>
                          <a:cs typeface="Times New Roman" panose="02020603050405020304" pitchFamily="18" charset="0"/>
                        </a:rPr>
                        <a:t>Nhiệm vụ tìm hiểu</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tabLst>
                          <a:tab pos="1386840" algn="l"/>
                        </a:tabLst>
                      </a:pPr>
                      <a:r>
                        <a:rPr lang="en-US" sz="2600" b="1">
                          <a:solidFill>
                            <a:srgbClr val="7030A0"/>
                          </a:solidFill>
                          <a:effectLst/>
                          <a:latin typeface="Times New Roman" panose="02020603050405020304" pitchFamily="18" charset="0"/>
                          <a:cs typeface="Times New Roman" panose="02020603050405020304" pitchFamily="18" charset="0"/>
                        </a:rPr>
                        <a:t>Bước 1</a:t>
                      </a:r>
                      <a:r>
                        <a:rPr lang="en-US" sz="2600">
                          <a:solidFill>
                            <a:srgbClr val="7030A0"/>
                          </a:solidFill>
                          <a:effectLst/>
                          <a:latin typeface="Times New Roman" panose="02020603050405020304" pitchFamily="18" charset="0"/>
                          <a:cs typeface="Times New Roman" panose="02020603050405020304" pitchFamily="18" charset="0"/>
                        </a:rPr>
                        <a:t>: Hình thành ý tưởng, xác định đề tài và câu hỏi nghiên cứu về văn học dân gian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tabLst>
                          <a:tab pos="1386840" algn="l"/>
                        </a:tabLst>
                      </a:pPr>
                      <a:r>
                        <a:rPr lang="en-US" sz="2600" b="1">
                          <a:solidFill>
                            <a:srgbClr val="7030A0"/>
                          </a:solidFill>
                          <a:effectLst/>
                          <a:latin typeface="Times New Roman" panose="02020603050405020304" pitchFamily="18" charset="0"/>
                          <a:cs typeface="Times New Roman" panose="02020603050405020304" pitchFamily="18" charset="0"/>
                        </a:rPr>
                        <a:t>Bước 2</a:t>
                      </a:r>
                      <a:r>
                        <a:rPr lang="en-US" sz="2600">
                          <a:solidFill>
                            <a:srgbClr val="7030A0"/>
                          </a:solidFill>
                          <a:effectLst/>
                          <a:latin typeface="Times New Roman" panose="02020603050405020304" pitchFamily="18" charset="0"/>
                          <a:cs typeface="Times New Roman" panose="02020603050405020304" pitchFamily="18" charset="0"/>
                        </a:rPr>
                        <a:t>: Tìm kiếm, thu thập, đánh giá, lựa chọn các nguồn tài liệu phù hợp về vấn đề VHDG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tabLst>
                          <a:tab pos="1386840" algn="l"/>
                        </a:tabLst>
                      </a:pPr>
                      <a:r>
                        <a:rPr lang="en-US" sz="2600" b="1" dirty="0" err="1">
                          <a:solidFill>
                            <a:srgbClr val="7030A0"/>
                          </a:solidFill>
                          <a:effectLst/>
                          <a:latin typeface="Times New Roman" panose="02020603050405020304" pitchFamily="18" charset="0"/>
                          <a:cs typeface="Times New Roman" panose="02020603050405020304" pitchFamily="18" charset="0"/>
                        </a:rPr>
                        <a:t>Bước</a:t>
                      </a:r>
                      <a:r>
                        <a:rPr lang="en-US" sz="2600" b="1" dirty="0">
                          <a:solidFill>
                            <a:srgbClr val="7030A0"/>
                          </a:solidFill>
                          <a:effectLst/>
                          <a:latin typeface="Times New Roman" panose="02020603050405020304" pitchFamily="18" charset="0"/>
                          <a:cs typeface="Times New Roman" panose="02020603050405020304" pitchFamily="18" charset="0"/>
                        </a:rPr>
                        <a:t> 3</a:t>
                      </a:r>
                      <a:r>
                        <a:rPr lang="en-US" sz="2600" dirty="0">
                          <a:solidFill>
                            <a:srgbClr val="7030A0"/>
                          </a:solidFill>
                          <a:effectLst/>
                          <a:latin typeface="Times New Roman" panose="02020603050405020304" pitchFamily="18" charset="0"/>
                          <a:cs typeface="Times New Roman" panose="02020603050405020304" pitchFamily="18" charset="0"/>
                        </a:rPr>
                        <a:t>: </a:t>
                      </a:r>
                      <a:r>
                        <a:rPr lang="en-US" sz="2600" dirty="0" err="1">
                          <a:solidFill>
                            <a:srgbClr val="7030A0"/>
                          </a:solidFill>
                          <a:effectLst/>
                          <a:latin typeface="Times New Roman" panose="02020603050405020304" pitchFamily="18" charset="0"/>
                          <a:cs typeface="Times New Roman" panose="02020603050405020304" pitchFamily="18" charset="0"/>
                        </a:rPr>
                        <a:t>Nghiên</a:t>
                      </a:r>
                      <a:r>
                        <a:rPr lang="en-US" sz="2600" dirty="0">
                          <a:solidFill>
                            <a:srgbClr val="7030A0"/>
                          </a:solidFill>
                          <a:effectLst/>
                          <a:latin typeface="Times New Roman" panose="02020603050405020304" pitchFamily="18" charset="0"/>
                          <a:cs typeface="Times New Roman" panose="02020603050405020304" pitchFamily="18" charset="0"/>
                        </a:rPr>
                        <a:t> </a:t>
                      </a:r>
                      <a:r>
                        <a:rPr lang="en-US" sz="2600" dirty="0" err="1">
                          <a:solidFill>
                            <a:srgbClr val="7030A0"/>
                          </a:solidFill>
                          <a:effectLst/>
                          <a:latin typeface="Times New Roman" panose="02020603050405020304" pitchFamily="18" charset="0"/>
                          <a:cs typeface="Times New Roman" panose="02020603050405020304" pitchFamily="18" charset="0"/>
                        </a:rPr>
                        <a:t>cứu</a:t>
                      </a:r>
                      <a:r>
                        <a:rPr lang="en-US" sz="2600" dirty="0">
                          <a:solidFill>
                            <a:srgbClr val="7030A0"/>
                          </a:solidFill>
                          <a:effectLst/>
                          <a:latin typeface="Times New Roman" panose="02020603050405020304" pitchFamily="18" charset="0"/>
                          <a:cs typeface="Times New Roman" panose="02020603050405020304" pitchFamily="18" charset="0"/>
                        </a:rPr>
                        <a:t> </a:t>
                      </a:r>
                      <a:r>
                        <a:rPr lang="en-US" sz="2600" dirty="0" err="1">
                          <a:solidFill>
                            <a:srgbClr val="7030A0"/>
                          </a:solidFill>
                          <a:effectLst/>
                          <a:latin typeface="Times New Roman" panose="02020603050405020304" pitchFamily="18" charset="0"/>
                          <a:cs typeface="Times New Roman" panose="02020603050405020304" pitchFamily="18" charset="0"/>
                        </a:rPr>
                        <a:t>sâu</a:t>
                      </a:r>
                      <a:r>
                        <a:rPr lang="en-US" sz="2600" dirty="0">
                          <a:solidFill>
                            <a:srgbClr val="7030A0"/>
                          </a:solidFill>
                          <a:effectLst/>
                          <a:latin typeface="Times New Roman" panose="02020603050405020304" pitchFamily="18" charset="0"/>
                          <a:cs typeface="Times New Roman" panose="02020603050405020304" pitchFamily="18" charset="0"/>
                        </a:rPr>
                        <a:t> </a:t>
                      </a:r>
                      <a:r>
                        <a:rPr lang="en-US" sz="2600" dirty="0" err="1">
                          <a:solidFill>
                            <a:srgbClr val="7030A0"/>
                          </a:solidFill>
                          <a:effectLst/>
                          <a:latin typeface="Times New Roman" panose="02020603050405020304" pitchFamily="18" charset="0"/>
                          <a:cs typeface="Times New Roman" panose="02020603050405020304" pitchFamily="18" charset="0"/>
                        </a:rPr>
                        <a:t>tài</a:t>
                      </a:r>
                      <a:r>
                        <a:rPr lang="en-US" sz="2600" dirty="0">
                          <a:solidFill>
                            <a:srgbClr val="7030A0"/>
                          </a:solidFill>
                          <a:effectLst/>
                          <a:latin typeface="Times New Roman" panose="02020603050405020304" pitchFamily="18" charset="0"/>
                          <a:cs typeface="Times New Roman" panose="02020603050405020304" pitchFamily="18" charset="0"/>
                        </a:rPr>
                        <a:t> </a:t>
                      </a:r>
                      <a:r>
                        <a:rPr lang="en-US" sz="2600" dirty="0" err="1">
                          <a:solidFill>
                            <a:srgbClr val="7030A0"/>
                          </a:solidFill>
                          <a:effectLst/>
                          <a:latin typeface="Times New Roman" panose="02020603050405020304" pitchFamily="18" charset="0"/>
                          <a:cs typeface="Times New Roman" panose="02020603050405020304" pitchFamily="18" charset="0"/>
                        </a:rPr>
                        <a:t>liệu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598858675"/>
                  </a:ext>
                </a:extLst>
              </a:tr>
              <a:tr h="0">
                <a:tc>
                  <a:txBody>
                    <a:bodyPr/>
                    <a:lstStyle/>
                    <a:p>
                      <a:pPr>
                        <a:lnSpc>
                          <a:spcPct val="115000"/>
                        </a:lnSpc>
                        <a:spcBef>
                          <a:spcPts val="600"/>
                        </a:spcBef>
                        <a:spcAft>
                          <a:spcPts val="600"/>
                        </a:spcAft>
                        <a:tabLst>
                          <a:tab pos="1386840" algn="l"/>
                        </a:tabLst>
                      </a:pPr>
                      <a:r>
                        <a:rPr lang="en-US" sz="2600" b="1" dirty="0" err="1">
                          <a:solidFill>
                            <a:srgbClr val="0D0D0D"/>
                          </a:solidFill>
                          <a:effectLst/>
                          <a:latin typeface="Times New Roman" panose="02020603050405020304" pitchFamily="18" charset="0"/>
                          <a:cs typeface="Times New Roman" panose="02020603050405020304" pitchFamily="18" charset="0"/>
                        </a:rPr>
                        <a:t>Câu</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hỏi</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tìm</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hiểu</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chung</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của</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các</a:t>
                      </a: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b="1" dirty="0" err="1">
                          <a:solidFill>
                            <a:srgbClr val="0D0D0D"/>
                          </a:solidFill>
                          <a:effectLst/>
                          <a:latin typeface="Times New Roman" panose="02020603050405020304" pitchFamily="18" charset="0"/>
                          <a:cs typeface="Times New Roman" panose="02020603050405020304" pitchFamily="18" charset="0"/>
                        </a:rPr>
                        <a:t>nhóm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gridSpan="3">
                  <a:txBody>
                    <a:bodyPr/>
                    <a:lstStyle/>
                    <a:p>
                      <a:pPr>
                        <a:lnSpc>
                          <a:spcPct val="115000"/>
                        </a:lnSpc>
                        <a:spcBef>
                          <a:spcPts val="600"/>
                        </a:spcBef>
                        <a:spcAft>
                          <a:spcPts val="600"/>
                        </a:spcAft>
                        <a:tabLst>
                          <a:tab pos="1386840" algn="l"/>
                        </a:tabLst>
                      </a:pPr>
                      <a:r>
                        <a:rPr lang="en-US" sz="2600" b="1"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Chỉ</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ra</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cách</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thức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tiến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hành</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trong</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từng</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bước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tiến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nghiên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cứu</a:t>
                      </a:r>
                      <a:r>
                        <a:rPr lang="en-US" sz="2600" dirty="0">
                          <a:solidFill>
                            <a:srgbClr val="0D0D0D"/>
                          </a:solidFill>
                          <a:effectLst/>
                          <a:latin typeface="Times New Roman" panose="02020603050405020304" pitchFamily="18" charset="0"/>
                          <a:cs typeface="Times New Roman" panose="02020603050405020304" pitchFamily="18" charset="0"/>
                        </a:rPr>
                        <a:t> VHDG.</a:t>
                      </a:r>
                      <a:endParaRPr lang="en-US" sz="26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Cần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lưu</a:t>
                      </a:r>
                      <a:r>
                        <a:rPr lang="en-US" sz="2600" dirty="0">
                          <a:solidFill>
                            <a:srgbClr val="0D0D0D"/>
                          </a:solidFill>
                          <a:effectLst/>
                          <a:latin typeface="Times New Roman" panose="02020603050405020304" pitchFamily="18" charset="0"/>
                          <a:cs typeface="Times New Roman" panose="02020603050405020304" pitchFamily="18" charset="0"/>
                        </a:rPr>
                        <a:t> ý </a:t>
                      </a:r>
                      <a:r>
                        <a:rPr lang="en-US" sz="2600" dirty="0" err="1">
                          <a:solidFill>
                            <a:srgbClr val="0D0D0D"/>
                          </a:solidFill>
                          <a:effectLst/>
                          <a:latin typeface="Times New Roman" panose="02020603050405020304" pitchFamily="18" charset="0"/>
                          <a:cs typeface="Times New Roman" panose="02020603050405020304" pitchFamily="18" charset="0"/>
                        </a:rPr>
                        <a:t>gì</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trong</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mỗi</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bước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tiến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Hoàn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thành</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các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bài</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tập</a:t>
                      </a:r>
                      <a:r>
                        <a:rPr lang="en-US" sz="2600" dirty="0">
                          <a:solidFill>
                            <a:srgbClr val="0D0D0D"/>
                          </a:solidFill>
                          <a:effectLst/>
                          <a:latin typeface="Times New Roman" panose="02020603050405020304" pitchFamily="18" charset="0"/>
                          <a:cs typeface="Times New Roman" panose="02020603050405020304" pitchFamily="18" charset="0"/>
                        </a:rPr>
                        <a:t> SGK </a:t>
                      </a:r>
                      <a:r>
                        <a:rPr lang="en-US" sz="2600" dirty="0" err="1">
                          <a:solidFill>
                            <a:srgbClr val="0D0D0D"/>
                          </a:solidFill>
                          <a:effectLst/>
                          <a:latin typeface="Times New Roman" panose="02020603050405020304" pitchFamily="18" charset="0"/>
                          <a:cs typeface="Times New Roman" panose="02020603050405020304" pitchFamily="18" charset="0"/>
                        </a:rPr>
                        <a:t>cho</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mỗi</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bước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cua</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tiến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713139413"/>
                  </a:ext>
                </a:extLst>
              </a:tr>
            </a:tbl>
          </a:graphicData>
        </a:graphic>
      </p:graphicFrame>
    </p:spTree>
    <p:extLst>
      <p:ext uri="{BB962C8B-B14F-4D97-AF65-F5344CB8AC3E}">
        <p14:creationId xmlns:p14="http://schemas.microsoft.com/office/powerpoint/2010/main" xmlns="" val="306186597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xmlns="" id="{5698C3C6-5F59-4B09-B9E7-E29ABD4363B9}"/>
              </a:ext>
            </a:extLst>
          </p:cNvPr>
          <p:cNvSpPr/>
          <p:nvPr/>
        </p:nvSpPr>
        <p:spPr>
          <a:xfrm>
            <a:off x="559934" y="311109"/>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1684077-3C09-4B70-8FC6-315C648C789A}"/>
              </a:ext>
            </a:extLst>
          </p:cNvPr>
          <p:cNvSpPr txBox="1"/>
          <p:nvPr/>
        </p:nvSpPr>
        <p:spPr>
          <a:xfrm>
            <a:off x="681038" y="309597"/>
            <a:ext cx="10858500" cy="556434"/>
          </a:xfrm>
          <a:prstGeom prst="rect">
            <a:avLst/>
          </a:prstGeom>
          <a:noFill/>
        </p:spPr>
        <p:txBody>
          <a:bodyPr wrap="square">
            <a:spAutoFit/>
          </a:bodyPr>
          <a:lstStyle/>
          <a:p>
            <a:pPr>
              <a:lnSpc>
                <a:spcPct val="115000"/>
              </a:lnSpc>
              <a:spcBef>
                <a:spcPts val="600"/>
              </a:spcBef>
              <a:spcAft>
                <a:spcPts val="60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5892C687-9B10-4092-B3B0-A062002B707E}"/>
              </a:ext>
            </a:extLst>
          </p:cNvPr>
          <p:cNvSpPr/>
          <p:nvPr/>
        </p:nvSpPr>
        <p:spPr>
          <a:xfrm>
            <a:off x="559934" y="1028700"/>
            <a:ext cx="675531" cy="400050"/>
          </a:xfrm>
          <a:prstGeom prst="ellipse">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7FA85C4F-FD65-4D4C-8FD5-D8A21C748511}"/>
              </a:ext>
            </a:extLst>
          </p:cNvPr>
          <p:cNvSpPr txBox="1"/>
          <p:nvPr/>
        </p:nvSpPr>
        <p:spPr>
          <a:xfrm>
            <a:off x="588510" y="945636"/>
            <a:ext cx="10858500" cy="1051955"/>
          </a:xfrm>
          <a:prstGeom prst="rect">
            <a:avLst/>
          </a:prstGeom>
          <a:noFill/>
        </p:spPr>
        <p:txBody>
          <a:bodyPr wrap="square">
            <a:spAutoFit/>
          </a:bodyPr>
          <a:lstStyle/>
          <a:p>
            <a:pPr>
              <a:lnSpc>
                <a:spcPct val="115000"/>
              </a:lnSpc>
              <a:spcBef>
                <a:spcPts val="600"/>
              </a:spcBef>
              <a:spcAft>
                <a:spcPts val="600"/>
              </a:spcAft>
            </a:pP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2.1</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effectLst/>
                <a:latin typeface="Times New Roman" panose="02020603050405020304" pitchFamily="18" charset="0"/>
                <a:ea typeface="MS Mincho" panose="02020609040205080304" pitchFamily="49" charset="-128"/>
                <a:cs typeface="Times New Roman" panose="02020603050405020304" pitchFamily="18" charset="0"/>
              </a:rPr>
              <a:t>Hình thành ý tưởng, xác định đề tài và câu hỏi nghiên cứu về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CD9520E2-DCEF-4929-B8AB-5CE9150712FD}"/>
              </a:ext>
            </a:extLst>
          </p:cNvPr>
          <p:cNvPicPr>
            <a:picLocks noChangeAspect="1"/>
          </p:cNvPicPr>
          <p:nvPr/>
        </p:nvPicPr>
        <p:blipFill>
          <a:blip r:embed="rId2"/>
          <a:stretch>
            <a:fillRect/>
          </a:stretch>
        </p:blipFill>
        <p:spPr>
          <a:xfrm>
            <a:off x="660400" y="1809884"/>
            <a:ext cx="8806724" cy="4425816"/>
          </a:xfrm>
          <a:prstGeom prst="rect">
            <a:avLst/>
          </a:prstGeom>
        </p:spPr>
      </p:pic>
      <p:sp>
        <p:nvSpPr>
          <p:cNvPr id="12" name="Rectangle: Rounded Corners 11">
            <a:extLst>
              <a:ext uri="{FF2B5EF4-FFF2-40B4-BE49-F238E27FC236}">
                <a16:creationId xmlns:a16="http://schemas.microsoft.com/office/drawing/2014/main" xmlns="" id="{1065C1C1-B70A-433F-8FDE-FCC4B0B72E14}"/>
              </a:ext>
            </a:extLst>
          </p:cNvPr>
          <p:cNvSpPr/>
          <p:nvPr/>
        </p:nvSpPr>
        <p:spPr>
          <a:xfrm>
            <a:off x="1312527" y="2020887"/>
            <a:ext cx="6486525" cy="77152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D0D0D"/>
                </a:solidFill>
                <a:effectLst/>
                <a:latin typeface="Times New Roman" panose="02020603050405020304" pitchFamily="18" charset="0"/>
                <a:ea typeface="MS Mincho" panose="02020609040205080304" pitchFamily="49" charset="-128"/>
              </a:rPr>
              <a:t>*Hình thành ý tưởng</a:t>
            </a:r>
            <a:endParaRPr lang="en-US" sz="3600"/>
          </a:p>
        </p:txBody>
      </p:sp>
      <p:sp>
        <p:nvSpPr>
          <p:cNvPr id="16" name="TextBox 15">
            <a:extLst>
              <a:ext uri="{FF2B5EF4-FFF2-40B4-BE49-F238E27FC236}">
                <a16:creationId xmlns:a16="http://schemas.microsoft.com/office/drawing/2014/main" xmlns="" id="{DFCC13BF-1718-468D-A86A-9609380E5395}"/>
              </a:ext>
            </a:extLst>
          </p:cNvPr>
          <p:cNvSpPr txBox="1"/>
          <p:nvPr/>
        </p:nvSpPr>
        <p:spPr>
          <a:xfrm>
            <a:off x="1134999" y="2875471"/>
            <a:ext cx="7197328" cy="2538515"/>
          </a:xfrm>
          <a:prstGeom prst="rect">
            <a:avLst/>
          </a:prstGeom>
          <a:noFill/>
        </p:spPr>
        <p:txBody>
          <a:bodyPr wrap="square">
            <a:spAutoFit/>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Ý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tưởng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VHDG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thường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bắt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nguồn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khoăn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thắc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mắc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lí</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tiếp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nảy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sinh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hoạt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động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thảo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luận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A0C6E6AF-948E-41AB-AA40-4A4FD1F58BF5}"/>
              </a:ext>
            </a:extLst>
          </p:cNvPr>
          <p:cNvSpPr/>
          <p:nvPr/>
        </p:nvSpPr>
        <p:spPr>
          <a:xfrm>
            <a:off x="4783729" y="4984843"/>
            <a:ext cx="6072188" cy="1446253"/>
          </a:xfrm>
          <a:prstGeom prst="roundRect">
            <a:avLst/>
          </a:prstGeom>
          <a:solidFill>
            <a:schemeClr val="bg1"/>
          </a:solidFill>
          <a:ln w="19050">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Ý tưởng thường hiện diện dưới dạng các câu hỏi hoặc nêu vấn đề.</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Diamond 17">
            <a:extLst>
              <a:ext uri="{FF2B5EF4-FFF2-40B4-BE49-F238E27FC236}">
                <a16:creationId xmlns:a16="http://schemas.microsoft.com/office/drawing/2014/main" xmlns="" id="{A9B6359E-1287-48D7-AAC6-D95174C75D3F}"/>
              </a:ext>
            </a:extLst>
          </p:cNvPr>
          <p:cNvSpPr/>
          <p:nvPr/>
        </p:nvSpPr>
        <p:spPr>
          <a:xfrm flipV="1">
            <a:off x="4505063" y="4915095"/>
            <a:ext cx="457200" cy="412982"/>
          </a:xfrm>
          <a:prstGeom prst="diamon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xmlns="" id="{5E8F7C32-1758-480B-8A10-D49EB4FC4D88}"/>
              </a:ext>
            </a:extLst>
          </p:cNvPr>
          <p:cNvSpPr/>
          <p:nvPr/>
        </p:nvSpPr>
        <p:spPr>
          <a:xfrm flipV="1">
            <a:off x="660400" y="2898170"/>
            <a:ext cx="457200" cy="412982"/>
          </a:xfrm>
          <a:prstGeom prst="diamon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1968570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5D0B552-3AEA-4029-8F2B-3DAFCF4F963F}"/>
              </a:ext>
            </a:extLst>
          </p:cNvPr>
          <p:cNvSpPr txBox="1"/>
          <p:nvPr/>
        </p:nvSpPr>
        <p:spPr>
          <a:xfrm>
            <a:off x="660400" y="127254"/>
            <a:ext cx="10858500"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1 (Tr. 7/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3C4400A9-6786-45D6-AB53-D70D7264F100}"/>
              </a:ext>
            </a:extLst>
          </p:cNvPr>
          <p:cNvGraphicFramePr>
            <a:graphicFrameLocks noGrp="1"/>
          </p:cNvGraphicFramePr>
          <p:nvPr>
            <p:extLst>
              <p:ext uri="{D42A27DB-BD31-4B8C-83A1-F6EECF244321}">
                <p14:modId xmlns:p14="http://schemas.microsoft.com/office/powerpoint/2010/main" xmlns="" val="1973680208"/>
              </p:ext>
            </p:extLst>
          </p:nvPr>
        </p:nvGraphicFramePr>
        <p:xfrm>
          <a:off x="660400" y="842962"/>
          <a:ext cx="10858500" cy="5888736"/>
        </p:xfrm>
        <a:graphic>
          <a:graphicData uri="http://schemas.openxmlformats.org/drawingml/2006/table">
            <a:tbl>
              <a:tblPr firstRow="1" firstCol="1" bandRow="1">
                <a:tableStyleId>{ED083AE6-46FA-4A59-8FB0-9F97EB10719F}</a:tableStyleId>
              </a:tblPr>
              <a:tblGrid>
                <a:gridCol w="3068638">
                  <a:extLst>
                    <a:ext uri="{9D8B030D-6E8A-4147-A177-3AD203B41FA5}">
                      <a16:colId xmlns:a16="http://schemas.microsoft.com/office/drawing/2014/main" xmlns="" val="3978282513"/>
                    </a:ext>
                  </a:extLst>
                </a:gridCol>
                <a:gridCol w="7789862">
                  <a:extLst>
                    <a:ext uri="{9D8B030D-6E8A-4147-A177-3AD203B41FA5}">
                      <a16:colId xmlns:a16="http://schemas.microsoft.com/office/drawing/2014/main" xmlns="" val="2314294732"/>
                    </a:ext>
                  </a:extLst>
                </a:gridCol>
              </a:tblGrid>
              <a:tr h="0">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Chủ</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Vấn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tôi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muốn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tìm</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3994294260"/>
                  </a:ext>
                </a:extLst>
              </a:tr>
              <a:tr h="0">
                <a:tc rowSpan="2">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Tây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Nguyên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Vẻ</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đẹp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đáo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Tây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Nguyên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4758653"/>
                  </a:ext>
                </a:extLst>
              </a:tr>
              <a:tr h="0">
                <a:tc vMerge="1">
                  <a:txBody>
                    <a:bodyPr/>
                    <a:lstStyle/>
                    <a:p>
                      <a:endParaRPr lang="en-US"/>
                    </a:p>
                  </a:txBody>
                  <a:tcPr/>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Hình tượng thiên nhiên trong sử thi của các dân tộc Tây Nguyên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19586057"/>
                  </a:ext>
                </a:extLst>
              </a:tr>
              <a:tr h="0">
                <a:tc rowSpan="2">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thoại</a:t>
                      </a:r>
                      <a:r>
                        <a:rPr lang="en-US" sz="2800" dirty="0">
                          <a:solidFill>
                            <a:srgbClr val="0D0D0D"/>
                          </a:solidFill>
                          <a:effectLst/>
                          <a:latin typeface="Times New Roman" panose="02020603050405020304" pitchFamily="18" charset="0"/>
                          <a:cs typeface="Times New Roman" panose="02020603050405020304" pitchFamily="18" charset="0"/>
                        </a:rPr>
                        <a:t> Hy </a:t>
                      </a:r>
                      <a:r>
                        <a:rPr lang="en-US" sz="2800" dirty="0" err="1">
                          <a:solidFill>
                            <a:srgbClr val="0D0D0D"/>
                          </a:solidFill>
                          <a:effectLst/>
                          <a:latin typeface="Times New Roman" panose="02020603050405020304" pitchFamily="18" charset="0"/>
                          <a:cs typeface="Times New Roman" panose="02020603050405020304" pitchFamily="18" charset="0"/>
                        </a:rPr>
                        <a:t>Lạp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Ý nghĩa của nhân vật “thần” trong thần thoại Hy Lạp.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849539040"/>
                  </a:ext>
                </a:extLst>
              </a:tr>
              <a:tr h="0">
                <a:tc vMerge="1">
                  <a:txBody>
                    <a:bodyPr/>
                    <a:lstStyle/>
                    <a:p>
                      <a:endParaRPr lang="en-US"/>
                    </a:p>
                  </a:txBody>
                  <a:tcPr/>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Vẻ đẹp của các nhân vật “nữ thần” trong thần thoại Hy Lạp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458658534"/>
                  </a:ext>
                </a:extLst>
              </a:tr>
              <a:tr h="0">
                <a:tc rowSpan="2">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Ca dao than thân của người Việt Nam (người Kinh)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Những mô tip quen thuộc trong ca dao than thân của người Việt Nam (người Kinh)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606553713"/>
                  </a:ext>
                </a:extLst>
              </a:tr>
              <a:tr h="0">
                <a:tc vMerge="1">
                  <a:txBody>
                    <a:bodyPr/>
                    <a:lstStyle/>
                    <a:p>
                      <a:endParaRPr lang="en-US"/>
                    </a:p>
                  </a:txBody>
                  <a:tcPr/>
                </a:tc>
                <a:tc>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cs typeface="Times New Roman" panose="02020603050405020304" pitchFamily="18" charset="0"/>
                        </a:rPr>
                        <a:t> so </a:t>
                      </a:r>
                      <a:r>
                        <a:rPr lang="en-US" sz="2800" dirty="0" err="1">
                          <a:solidFill>
                            <a:srgbClr val="0D0D0D"/>
                          </a:solidFill>
                          <a:effectLst/>
                          <a:latin typeface="Times New Roman" panose="02020603050405020304" pitchFamily="18" charset="0"/>
                          <a:cs typeface="Times New Roman" panose="02020603050405020304" pitchFamily="18" charset="0"/>
                        </a:rPr>
                        <a:t>sánh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ví</a:t>
                      </a:r>
                      <a:r>
                        <a:rPr lang="en-US" sz="2800" dirty="0">
                          <a:solidFill>
                            <a:srgbClr val="0D0D0D"/>
                          </a:solidFill>
                          <a:effectLst/>
                          <a:latin typeface="Times New Roman" panose="02020603050405020304" pitchFamily="18" charset="0"/>
                          <a:cs typeface="Times New Roman" panose="02020603050405020304" pitchFamily="18" charset="0"/>
                        </a:rPr>
                        <a:t> von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cs typeface="Times New Roman" panose="02020603050405020304" pitchFamily="18" charset="0"/>
                        </a:rPr>
                        <a:t> Nam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Kinh</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006603428"/>
                  </a:ext>
                </a:extLst>
              </a:tr>
            </a:tbl>
          </a:graphicData>
        </a:graphic>
      </p:graphicFrame>
    </p:spTree>
    <p:extLst>
      <p:ext uri="{BB962C8B-B14F-4D97-AF65-F5344CB8AC3E}">
        <p14:creationId xmlns:p14="http://schemas.microsoft.com/office/powerpoint/2010/main" xmlns="" val="250680479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D7A79FE6-5D0A-4B3D-A94D-E4C27C02122C}"/>
              </a:ext>
            </a:extLst>
          </p:cNvPr>
          <p:cNvGrpSpPr/>
          <p:nvPr/>
        </p:nvGrpSpPr>
        <p:grpSpPr>
          <a:xfrm>
            <a:off x="1548952" y="858838"/>
            <a:ext cx="8704882" cy="2080984"/>
            <a:chOff x="1520377" y="1637394"/>
            <a:chExt cx="8704882" cy="2080984"/>
          </a:xfrm>
        </p:grpSpPr>
        <p:grpSp>
          <p:nvGrpSpPr>
            <p:cNvPr id="10" name="Group 9">
              <a:extLst>
                <a:ext uri="{FF2B5EF4-FFF2-40B4-BE49-F238E27FC236}">
                  <a16:creationId xmlns:a16="http://schemas.microsoft.com/office/drawing/2014/main" xmlns="" id="{EB2FBEA3-408A-4119-BEF8-958491E83DCB}"/>
                </a:ext>
              </a:extLst>
            </p:cNvPr>
            <p:cNvGrpSpPr/>
            <p:nvPr/>
          </p:nvGrpSpPr>
          <p:grpSpPr>
            <a:xfrm>
              <a:off x="1520377" y="1637394"/>
              <a:ext cx="8668654" cy="2080984"/>
              <a:chOff x="1520377" y="1637394"/>
              <a:chExt cx="8668654" cy="2080984"/>
            </a:xfrm>
          </p:grpSpPr>
          <p:grpSp>
            <p:nvGrpSpPr>
              <p:cNvPr id="3" name="Group 2">
                <a:extLst>
                  <a:ext uri="{FF2B5EF4-FFF2-40B4-BE49-F238E27FC236}">
                    <a16:creationId xmlns:a16="http://schemas.microsoft.com/office/drawing/2014/main" xmlns="" id="{796AE63D-1639-4884-9FC8-BD88048B922F}"/>
                  </a:ext>
                </a:extLst>
              </p:cNvPr>
              <p:cNvGrpSpPr/>
              <p:nvPr/>
            </p:nvGrpSpPr>
            <p:grpSpPr>
              <a:xfrm>
                <a:off x="1520377" y="1637394"/>
                <a:ext cx="8668654" cy="2080984"/>
                <a:chOff x="1868717" y="1130300"/>
                <a:chExt cx="8668654" cy="1787071"/>
              </a:xfrm>
            </p:grpSpPr>
            <p:sp>
              <p:nvSpPr>
                <p:cNvPr id="5" name="Rectangle 4">
                  <a:extLst>
                    <a:ext uri="{FF2B5EF4-FFF2-40B4-BE49-F238E27FC236}">
                      <a16:creationId xmlns:a16="http://schemas.microsoft.com/office/drawing/2014/main" xmlns="" id="{C1D3D9C0-E64D-4705-B1D1-A523BFCD86F8}"/>
                    </a:ext>
                  </a:extLst>
                </p:cNvPr>
                <p:cNvSpPr/>
                <p:nvPr/>
              </p:nvSpPr>
              <p:spPr>
                <a:xfrm>
                  <a:off x="3135086" y="1393371"/>
                  <a:ext cx="7402285" cy="1378857"/>
                </a:xfrm>
                <a:prstGeom prst="rect">
                  <a:avLst/>
                </a:pr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xmlns="" id="{BE7EFF38-CCBE-4F88-9F26-E218C2212EE9}"/>
                    </a:ext>
                  </a:extLst>
                </p:cNvPr>
                <p:cNvSpPr/>
                <p:nvPr/>
              </p:nvSpPr>
              <p:spPr>
                <a:xfrm>
                  <a:off x="1868717" y="1130300"/>
                  <a:ext cx="2158998" cy="1787071"/>
                </a:xfrm>
                <a:prstGeom prst="parallelogram">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xmlns="" id="{657D394A-8D85-409D-8823-2947E7F9AA33}"/>
                  </a:ext>
                </a:extLst>
              </p:cNvPr>
              <p:cNvSpPr txBox="1"/>
              <p:nvPr/>
            </p:nvSpPr>
            <p:spPr>
              <a:xfrm>
                <a:off x="2002969" y="1943731"/>
                <a:ext cx="1283156" cy="1569660"/>
              </a:xfrm>
              <a:prstGeom prst="rect">
                <a:avLst/>
              </a:prstGeom>
              <a:noFill/>
            </p:spPr>
            <p:txBody>
              <a:bodyPr wrap="square">
                <a:spAutoFit/>
              </a:bodyPr>
              <a:lstStyle/>
              <a:p>
                <a:r>
                  <a:rPr lang="en-US" sz="3200" b="1" dirty="0" err="1">
                    <a:solidFill>
                      <a:schemeClr val="bg1"/>
                    </a:solidFill>
                    <a:effectLst/>
                    <a:latin typeface="Times New Roman" panose="02020603050405020304" pitchFamily="18" charset="0"/>
                    <a:ea typeface="MS Mincho" panose="02020609040205080304" pitchFamily="49" charset="-128"/>
                  </a:rPr>
                  <a:t>Xác</a:t>
                </a:r>
                <a:r>
                  <a:rPr lang="en-US" sz="3200" b="1" dirty="0">
                    <a:solidFill>
                      <a:schemeClr val="bg1"/>
                    </a:solidFill>
                    <a:effectLst/>
                    <a:latin typeface="Times New Roman" panose="02020603050405020304" pitchFamily="18" charset="0"/>
                    <a:ea typeface="MS Mincho" panose="02020609040205080304" pitchFamily="49" charset="-128"/>
                  </a:rPr>
                  <a:t> </a:t>
                </a:r>
                <a:r>
                  <a:rPr lang="en-US" sz="3200" b="1" dirty="0" err="1">
                    <a:solidFill>
                      <a:schemeClr val="bg1"/>
                    </a:solidFill>
                    <a:effectLst/>
                    <a:latin typeface="Times New Roman" panose="02020603050405020304" pitchFamily="18" charset="0"/>
                    <a:ea typeface="MS Mincho" panose="02020609040205080304" pitchFamily="49" charset="-128"/>
                  </a:rPr>
                  <a:t>định</a:t>
                </a:r>
                <a:r>
                  <a:rPr lang="en-US" sz="3200" b="1" dirty="0">
                    <a:solidFill>
                      <a:schemeClr val="bg1"/>
                    </a:solidFill>
                    <a:effectLst/>
                    <a:latin typeface="Times New Roman" panose="02020603050405020304" pitchFamily="18" charset="0"/>
                    <a:ea typeface="MS Mincho" panose="02020609040205080304" pitchFamily="49" charset="-128"/>
                  </a:rPr>
                  <a:t> </a:t>
                </a:r>
                <a:r>
                  <a:rPr lang="en-US" sz="3200" b="1" dirty="0" err="1">
                    <a:solidFill>
                      <a:schemeClr val="bg1"/>
                    </a:solidFill>
                    <a:effectLst/>
                    <a:latin typeface="Times New Roman" panose="02020603050405020304" pitchFamily="18" charset="0"/>
                    <a:ea typeface="MS Mincho" panose="02020609040205080304" pitchFamily="49" charset="-128"/>
                  </a:rPr>
                  <a:t>đề</a:t>
                </a:r>
                <a:r>
                  <a:rPr lang="en-US" sz="3200" b="1" dirty="0">
                    <a:solidFill>
                      <a:schemeClr val="bg1"/>
                    </a:solidFill>
                    <a:effectLst/>
                    <a:latin typeface="Times New Roman" panose="02020603050405020304" pitchFamily="18" charset="0"/>
                    <a:ea typeface="MS Mincho" panose="02020609040205080304" pitchFamily="49" charset="-128"/>
                  </a:rPr>
                  <a:t> </a:t>
                </a:r>
                <a:r>
                  <a:rPr lang="en-US" sz="3200" b="1" dirty="0" err="1">
                    <a:solidFill>
                      <a:schemeClr val="bg1"/>
                    </a:solidFill>
                    <a:effectLst/>
                    <a:latin typeface="Times New Roman" panose="02020603050405020304" pitchFamily="18" charset="0"/>
                    <a:ea typeface="MS Mincho" panose="02020609040205080304" pitchFamily="49" charset="-128"/>
                  </a:rPr>
                  <a:t>tài</a:t>
                </a:r>
                <a:endParaRPr lang="en-US" sz="3200" dirty="0">
                  <a:solidFill>
                    <a:schemeClr val="bg1"/>
                  </a:solidFill>
                </a:endParaRPr>
              </a:p>
            </p:txBody>
          </p:sp>
        </p:grpSp>
        <p:sp>
          <p:nvSpPr>
            <p:cNvPr id="12" name="TextBox 11">
              <a:extLst>
                <a:ext uri="{FF2B5EF4-FFF2-40B4-BE49-F238E27FC236}">
                  <a16:creationId xmlns:a16="http://schemas.microsoft.com/office/drawing/2014/main" xmlns="" id="{D597F410-77B6-4402-ADCA-4197870C5213}"/>
                </a:ext>
              </a:extLst>
            </p:cNvPr>
            <p:cNvSpPr txBox="1"/>
            <p:nvPr/>
          </p:nvSpPr>
          <p:spPr>
            <a:xfrm>
              <a:off x="3679375" y="1965916"/>
              <a:ext cx="6545884" cy="1547475"/>
            </a:xfrm>
            <a:prstGeom prst="rect">
              <a:avLst/>
            </a:prstGeom>
            <a:noFill/>
          </p:spPr>
          <p:txBody>
            <a:bodyPr wrap="square">
              <a:spAutoFit/>
            </a:bodyPr>
            <a:lstStyle/>
            <a:p>
              <a:pPr>
                <a:lnSpc>
                  <a:spcPct val="115000"/>
                </a:lnSpc>
                <a:spcBef>
                  <a:spcPts val="600"/>
                </a:spcBef>
                <a:spcAft>
                  <a:spcPts val="600"/>
                </a:spcAft>
              </a:pP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khoanh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nhánh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4" name="Arrow: Right 13">
            <a:extLst>
              <a:ext uri="{FF2B5EF4-FFF2-40B4-BE49-F238E27FC236}">
                <a16:creationId xmlns:a16="http://schemas.microsoft.com/office/drawing/2014/main" xmlns="" id="{B8B898D0-484C-4322-9C33-A553C6A579FA}"/>
              </a:ext>
            </a:extLst>
          </p:cNvPr>
          <p:cNvSpPr/>
          <p:nvPr/>
        </p:nvSpPr>
        <p:spPr>
          <a:xfrm>
            <a:off x="1443038" y="3800475"/>
            <a:ext cx="588506" cy="1927225"/>
          </a:xfrm>
          <a:prstGeom prst="rightArrow">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841BDC1F-15D7-43A1-9666-ADD30D87FDBB}"/>
              </a:ext>
            </a:extLst>
          </p:cNvPr>
          <p:cNvSpPr/>
          <p:nvPr/>
        </p:nvSpPr>
        <p:spPr>
          <a:xfrm>
            <a:off x="2673122" y="3656886"/>
            <a:ext cx="7580712" cy="2080984"/>
          </a:xfrm>
          <a:prstGeom prst="round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en-US" sz="280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Lưu ý: </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 văn học dân gian, cần quan tâm đến bản chất thẩm mĩ của ngôn từ, tính hình tượng trong ý nghĩa và tính diễn xướng trong môi trường thực tế.</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0827821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B706AD-A1DC-4D9D-8324-251F7E94403C}"/>
              </a:ext>
            </a:extLst>
          </p:cNvPr>
          <p:cNvGrpSpPr/>
          <p:nvPr/>
        </p:nvGrpSpPr>
        <p:grpSpPr>
          <a:xfrm>
            <a:off x="1417637" y="1216092"/>
            <a:ext cx="8806724" cy="4425816"/>
            <a:chOff x="1431925" y="1028700"/>
            <a:chExt cx="8806724" cy="4425816"/>
          </a:xfrm>
        </p:grpSpPr>
        <p:pic>
          <p:nvPicPr>
            <p:cNvPr id="2" name="Picture 1">
              <a:extLst>
                <a:ext uri="{FF2B5EF4-FFF2-40B4-BE49-F238E27FC236}">
                  <a16:creationId xmlns:a16="http://schemas.microsoft.com/office/drawing/2014/main" xmlns="" id="{53E86F26-78D1-413B-9449-1BBB33A59351}"/>
                </a:ext>
              </a:extLst>
            </p:cNvPr>
            <p:cNvPicPr>
              <a:picLocks noChangeAspect="1"/>
            </p:cNvPicPr>
            <p:nvPr/>
          </p:nvPicPr>
          <p:blipFill>
            <a:blip r:embed="rId2"/>
            <a:stretch>
              <a:fillRect/>
            </a:stretch>
          </p:blipFill>
          <p:spPr>
            <a:xfrm>
              <a:off x="1431925" y="1028700"/>
              <a:ext cx="8806724" cy="4425816"/>
            </a:xfrm>
            <a:prstGeom prst="rect">
              <a:avLst/>
            </a:prstGeom>
          </p:spPr>
        </p:pic>
        <p:sp>
          <p:nvSpPr>
            <p:cNvPr id="3" name="Rectangle: Rounded Corners 2">
              <a:extLst>
                <a:ext uri="{FF2B5EF4-FFF2-40B4-BE49-F238E27FC236}">
                  <a16:creationId xmlns:a16="http://schemas.microsoft.com/office/drawing/2014/main" xmlns="" id="{1860E2AE-5CD7-4A5A-9D93-C883C57A203F}"/>
                </a:ext>
              </a:extLst>
            </p:cNvPr>
            <p:cNvSpPr/>
            <p:nvPr/>
          </p:nvSpPr>
          <p:spPr>
            <a:xfrm>
              <a:off x="2084052" y="1239703"/>
              <a:ext cx="6486525" cy="77152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D0D0D"/>
                  </a:solidFill>
                  <a:effectLst/>
                  <a:latin typeface="Times New Roman" panose="02020603050405020304" pitchFamily="18" charset="0"/>
                  <a:ea typeface="MS Mincho" panose="02020609040205080304" pitchFamily="49" charset="-128"/>
                </a:rPr>
                <a:t>*</a:t>
              </a:r>
              <a:r>
                <a:rPr lang="en-US" sz="3200" b="1" dirty="0" err="1">
                  <a:solidFill>
                    <a:srgbClr val="0D0D0D"/>
                  </a:solidFill>
                  <a:effectLst/>
                  <a:latin typeface="Times New Roman" panose="02020603050405020304" pitchFamily="18" charset="0"/>
                  <a:ea typeface="MS Mincho" panose="02020609040205080304" pitchFamily="49" charset="-128"/>
                </a:rPr>
                <a:t>Xác</a:t>
              </a:r>
              <a:r>
                <a:rPr lang="en-US" sz="3200" b="1" dirty="0">
                  <a:solidFill>
                    <a:srgbClr val="0D0D0D"/>
                  </a:solidFill>
                  <a:effectLst/>
                  <a:latin typeface="Times New Roman" panose="02020603050405020304" pitchFamily="18" charset="0"/>
                  <a:ea typeface="MS Mincho" panose="02020609040205080304" pitchFamily="49" charset="-128"/>
                </a:rPr>
                <a:t> </a:t>
              </a:r>
              <a:r>
                <a:rPr lang="en-US" sz="3200" b="1" dirty="0" err="1">
                  <a:solidFill>
                    <a:srgbClr val="0D0D0D"/>
                  </a:solidFill>
                  <a:effectLst/>
                  <a:latin typeface="Times New Roman" panose="02020603050405020304" pitchFamily="18" charset="0"/>
                  <a:ea typeface="MS Mincho" panose="02020609040205080304" pitchFamily="49" charset="-128"/>
                </a:rPr>
                <a:t>định</a:t>
              </a:r>
              <a:r>
                <a:rPr lang="en-US" sz="3200" b="1" dirty="0">
                  <a:solidFill>
                    <a:srgbClr val="0D0D0D"/>
                  </a:solidFill>
                  <a:effectLst/>
                  <a:latin typeface="Times New Roman" panose="02020603050405020304" pitchFamily="18" charset="0"/>
                  <a:ea typeface="MS Mincho" panose="02020609040205080304" pitchFamily="49" charset="-128"/>
                </a:rPr>
                <a:t> </a:t>
              </a:r>
              <a:r>
                <a:rPr lang="en-US" sz="3200" b="1" dirty="0" err="1">
                  <a:solidFill>
                    <a:srgbClr val="0D0D0D"/>
                  </a:solidFill>
                  <a:effectLst/>
                  <a:latin typeface="Times New Roman" panose="02020603050405020304" pitchFamily="18" charset="0"/>
                  <a:ea typeface="MS Mincho" panose="02020609040205080304" pitchFamily="49" charset="-128"/>
                </a:rPr>
                <a:t>các</a:t>
              </a:r>
              <a:r>
                <a:rPr lang="en-US" sz="3200" b="1" dirty="0">
                  <a:solidFill>
                    <a:srgbClr val="0D0D0D"/>
                  </a:solidFill>
                  <a:effectLst/>
                  <a:latin typeface="Times New Roman" panose="02020603050405020304" pitchFamily="18" charset="0"/>
                  <a:ea typeface="MS Mincho" panose="02020609040205080304" pitchFamily="49" charset="-128"/>
                </a:rPr>
                <a:t> </a:t>
              </a:r>
              <a:r>
                <a:rPr lang="en-US" sz="3200" b="1" dirty="0" err="1">
                  <a:solidFill>
                    <a:srgbClr val="0D0D0D"/>
                  </a:solidFill>
                  <a:effectLst/>
                  <a:latin typeface="Times New Roman" panose="02020603050405020304" pitchFamily="18" charset="0"/>
                  <a:ea typeface="MS Mincho" panose="02020609040205080304" pitchFamily="49" charset="-128"/>
                </a:rPr>
                <a:t>câu</a:t>
              </a:r>
              <a:r>
                <a:rPr lang="en-US" sz="3200" b="1" dirty="0">
                  <a:solidFill>
                    <a:srgbClr val="0D0D0D"/>
                  </a:solidFill>
                  <a:effectLst/>
                  <a:latin typeface="Times New Roman" panose="02020603050405020304" pitchFamily="18" charset="0"/>
                  <a:ea typeface="MS Mincho" panose="02020609040205080304" pitchFamily="49" charset="-128"/>
                </a:rPr>
                <a:t> </a:t>
              </a:r>
              <a:r>
                <a:rPr lang="en-US" sz="3200" b="1" dirty="0" err="1">
                  <a:solidFill>
                    <a:srgbClr val="0D0D0D"/>
                  </a:solidFill>
                  <a:effectLst/>
                  <a:latin typeface="Times New Roman" panose="02020603050405020304" pitchFamily="18" charset="0"/>
                  <a:ea typeface="MS Mincho" panose="02020609040205080304" pitchFamily="49" charset="-128"/>
                </a:rPr>
                <a:t>hỏi</a:t>
              </a:r>
              <a:r>
                <a:rPr lang="en-US" sz="3200" b="1" dirty="0">
                  <a:solidFill>
                    <a:srgbClr val="0D0D0D"/>
                  </a:solidFill>
                  <a:effectLst/>
                  <a:latin typeface="Times New Roman" panose="02020603050405020304" pitchFamily="18" charset="0"/>
                  <a:ea typeface="MS Mincho" panose="02020609040205080304" pitchFamily="49" charset="-128"/>
                </a:rPr>
                <a:t> </a:t>
              </a:r>
              <a:r>
                <a:rPr lang="en-US" sz="3200" b="1" dirty="0" err="1">
                  <a:solidFill>
                    <a:srgbClr val="0D0D0D"/>
                  </a:solidFill>
                  <a:effectLst/>
                  <a:latin typeface="Times New Roman" panose="02020603050405020304" pitchFamily="18" charset="0"/>
                  <a:ea typeface="MS Mincho" panose="02020609040205080304" pitchFamily="49" charset="-128"/>
                </a:rPr>
                <a:t>nghiên</a:t>
              </a:r>
              <a:r>
                <a:rPr lang="en-US" sz="3200" b="1" dirty="0">
                  <a:solidFill>
                    <a:srgbClr val="0D0D0D"/>
                  </a:solidFill>
                  <a:effectLst/>
                  <a:latin typeface="Times New Roman" panose="02020603050405020304" pitchFamily="18" charset="0"/>
                  <a:ea typeface="MS Mincho" panose="02020609040205080304" pitchFamily="49" charset="-128"/>
                </a:rPr>
                <a:t> </a:t>
              </a:r>
              <a:r>
                <a:rPr lang="en-US" sz="3200" b="1" dirty="0" err="1">
                  <a:solidFill>
                    <a:srgbClr val="0D0D0D"/>
                  </a:solidFill>
                  <a:effectLst/>
                  <a:latin typeface="Times New Roman" panose="02020603050405020304" pitchFamily="18" charset="0"/>
                  <a:ea typeface="MS Mincho" panose="02020609040205080304" pitchFamily="49" charset="-128"/>
                </a:rPr>
                <a:t>cứu</a:t>
              </a:r>
              <a:endParaRPr lang="en-US" sz="3200" dirty="0"/>
            </a:p>
          </p:txBody>
        </p:sp>
        <p:sp>
          <p:nvSpPr>
            <p:cNvPr id="9" name="TextBox 8">
              <a:extLst>
                <a:ext uri="{FF2B5EF4-FFF2-40B4-BE49-F238E27FC236}">
                  <a16:creationId xmlns:a16="http://schemas.microsoft.com/office/drawing/2014/main" xmlns="" id="{8F074318-3820-4F22-9730-F53DA7D53D2E}"/>
                </a:ext>
              </a:extLst>
            </p:cNvPr>
            <p:cNvSpPr txBox="1"/>
            <p:nvPr/>
          </p:nvSpPr>
          <p:spPr>
            <a:xfrm>
              <a:off x="1953351" y="2222231"/>
              <a:ext cx="7147787" cy="2888035"/>
            </a:xfrm>
            <a:prstGeom prst="rect">
              <a:avLst/>
            </a:prstGeom>
            <a:noFill/>
          </p:spPr>
          <p:txBody>
            <a:bodyPr wrap="square">
              <a:spAutoFit/>
            </a:bodyPr>
            <a:lstStyle/>
            <a:p>
              <a:pPr>
                <a:lnSpc>
                  <a:spcPct val="115000"/>
                </a:lnSpc>
                <a:spcBef>
                  <a:spcPts val="600"/>
                </a:spcBef>
                <a:spcAft>
                  <a:spcPts val="600"/>
                </a:spcAft>
              </a:pPr>
              <a:r>
                <a:rPr lang="en-US" sz="3200" dirty="0" err="1">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L</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khía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cạnh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nhỏ</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quyết</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VHDG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chọn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cơ</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sở</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cụ</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phải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thực</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quá</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triển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khai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149518594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4B40E075-30AB-41D6-BFDD-B25C4985C7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4101"/>
            <a:ext cx="4202870" cy="2878523"/>
          </a:xfrm>
          <a:custGeom>
            <a:avLst/>
            <a:gdLst>
              <a:gd name="connsiteX0" fmla="*/ 4202870 w 4202870"/>
              <a:gd name="connsiteY0" fmla="*/ 2878523 h 2878523"/>
              <a:gd name="connsiteX1" fmla="*/ 0 w 4202870"/>
              <a:gd name="connsiteY1" fmla="*/ 2878523 h 2878523"/>
              <a:gd name="connsiteX2" fmla="*/ 2878523 w 4202870"/>
              <a:gd name="connsiteY2" fmla="*/ 0 h 2878523"/>
              <a:gd name="connsiteX3" fmla="*/ 4202870 w 4202870"/>
              <a:gd name="connsiteY3" fmla="*/ 1324347 h 2878523"/>
            </a:gdLst>
            <a:ahLst/>
            <a:cxnLst>
              <a:cxn ang="0">
                <a:pos x="connsiteX0" y="connsiteY0"/>
              </a:cxn>
              <a:cxn ang="0">
                <a:pos x="connsiteX1" y="connsiteY1"/>
              </a:cxn>
              <a:cxn ang="0">
                <a:pos x="connsiteX2" y="connsiteY2"/>
              </a:cxn>
              <a:cxn ang="0">
                <a:pos x="connsiteX3" y="connsiteY3"/>
              </a:cxn>
            </a:cxnLst>
            <a:rect l="l" t="t" r="r" b="b"/>
            <a:pathLst>
              <a:path w="4202870" h="2878523">
                <a:moveTo>
                  <a:pt x="4202870" y="2878523"/>
                </a:moveTo>
                <a:lnTo>
                  <a:pt x="0" y="2878523"/>
                </a:lnTo>
                <a:lnTo>
                  <a:pt x="2878523" y="0"/>
                </a:lnTo>
                <a:lnTo>
                  <a:pt x="4202870" y="132434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71D5DFC5-85CD-4DB0-9549-D5AA3A1FD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481849" y="4022486"/>
            <a:ext cx="3655570" cy="2646427"/>
          </a:xfrm>
          <a:custGeom>
            <a:avLst/>
            <a:gdLst>
              <a:gd name="connsiteX0" fmla="*/ 0 w 2736866"/>
              <a:gd name="connsiteY0" fmla="*/ 0 h 1981337"/>
              <a:gd name="connsiteX1" fmla="*/ 2736866 w 2736866"/>
              <a:gd name="connsiteY1" fmla="*/ 0 h 1981337"/>
              <a:gd name="connsiteX2" fmla="*/ 2736866 w 2736866"/>
              <a:gd name="connsiteY2" fmla="*/ 1225808 h 1981337"/>
              <a:gd name="connsiteX3" fmla="*/ 1981337 w 2736866"/>
              <a:gd name="connsiteY3" fmla="*/ 1981337 h 1981337"/>
            </a:gdLst>
            <a:ahLst/>
            <a:cxnLst>
              <a:cxn ang="0">
                <a:pos x="connsiteX0" y="connsiteY0"/>
              </a:cxn>
              <a:cxn ang="0">
                <a:pos x="connsiteX1" y="connsiteY1"/>
              </a:cxn>
              <a:cxn ang="0">
                <a:pos x="connsiteX2" y="connsiteY2"/>
              </a:cxn>
              <a:cxn ang="0">
                <a:pos x="connsiteX3" y="connsiteY3"/>
              </a:cxn>
            </a:cxnLst>
            <a:rect l="l" t="t" r="r" b="b"/>
            <a:pathLst>
              <a:path w="2736866" h="1981337">
                <a:moveTo>
                  <a:pt x="0" y="0"/>
                </a:moveTo>
                <a:lnTo>
                  <a:pt x="2736866" y="0"/>
                </a:lnTo>
                <a:lnTo>
                  <a:pt x="2736866" y="1225808"/>
                </a:lnTo>
                <a:lnTo>
                  <a:pt x="1981337" y="198133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19F2DF91-4956-4FED-AAF9-98B74CFED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082775" y="4721406"/>
            <a:ext cx="3124834" cy="3124834"/>
          </a:xfrm>
          <a:custGeom>
            <a:avLst/>
            <a:gdLst>
              <a:gd name="connsiteX0" fmla="*/ 0 w 4070846"/>
              <a:gd name="connsiteY0" fmla="*/ 0 h 4070846"/>
              <a:gd name="connsiteX1" fmla="*/ 4070846 w 4070846"/>
              <a:gd name="connsiteY1" fmla="*/ 0 h 4070846"/>
              <a:gd name="connsiteX2" fmla="*/ 4070846 w 4070846"/>
              <a:gd name="connsiteY2" fmla="*/ 1063476 h 4070846"/>
              <a:gd name="connsiteX3" fmla="*/ 1063476 w 4070846"/>
              <a:gd name="connsiteY3" fmla="*/ 4070846 h 4070846"/>
              <a:gd name="connsiteX4" fmla="*/ 0 w 4070846"/>
              <a:gd name="connsiteY4" fmla="*/ 4070846 h 407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46" h="4070846">
                <a:moveTo>
                  <a:pt x="0" y="0"/>
                </a:moveTo>
                <a:lnTo>
                  <a:pt x="4070846" y="0"/>
                </a:lnTo>
                <a:lnTo>
                  <a:pt x="4070846" y="1063476"/>
                </a:lnTo>
                <a:lnTo>
                  <a:pt x="1063476" y="4070846"/>
                </a:lnTo>
                <a:lnTo>
                  <a:pt x="0" y="4070846"/>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19">
            <a:extLst>
              <a:ext uri="{FF2B5EF4-FFF2-40B4-BE49-F238E27FC236}">
                <a16:creationId xmlns:a16="http://schemas.microsoft.com/office/drawing/2014/main" xmlns="" id="{B317FA41-DFFF-4E14-B0E1-F1171106C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763614" y="2441510"/>
            <a:ext cx="4947321" cy="4462142"/>
          </a:xfrm>
          <a:custGeom>
            <a:avLst/>
            <a:gdLst>
              <a:gd name="connsiteX0" fmla="*/ 0 w 4947321"/>
              <a:gd name="connsiteY0" fmla="*/ 0 h 4462142"/>
              <a:gd name="connsiteX1" fmla="*/ 0 w 4947321"/>
              <a:gd name="connsiteY1" fmla="*/ 1115211 h 4462142"/>
              <a:gd name="connsiteX2" fmla="*/ 3346931 w 4947321"/>
              <a:gd name="connsiteY2" fmla="*/ 4462142 h 4462142"/>
              <a:gd name="connsiteX3" fmla="*/ 4947321 w 4947321"/>
              <a:gd name="connsiteY3" fmla="*/ 2861751 h 4462142"/>
              <a:gd name="connsiteX4" fmla="*/ 4947321 w 4947321"/>
              <a:gd name="connsiteY4" fmla="*/ 0 h 446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321" h="4462142">
                <a:moveTo>
                  <a:pt x="0" y="0"/>
                </a:moveTo>
                <a:lnTo>
                  <a:pt x="0" y="1115211"/>
                </a:lnTo>
                <a:lnTo>
                  <a:pt x="3346931" y="4462142"/>
                </a:lnTo>
                <a:lnTo>
                  <a:pt x="4947321" y="2861751"/>
                </a:lnTo>
                <a:lnTo>
                  <a:pt x="4947321"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79536AF-C63B-45A2-B137-59967CA63A34}"/>
              </a:ext>
            </a:extLst>
          </p:cNvPr>
          <p:cNvPicPr>
            <a:picLocks noChangeAspect="1"/>
          </p:cNvPicPr>
          <p:nvPr/>
        </p:nvPicPr>
        <p:blipFill rotWithShape="1">
          <a:blip r:embed="rId2"/>
          <a:srcRect t="24147" r="-1" b="15517"/>
          <a:stretch/>
        </p:blipFill>
        <p:spPr>
          <a:xfrm>
            <a:off x="6096000"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pic>
        <p:nvPicPr>
          <p:cNvPr id="4" name="Picture 3">
            <a:extLst>
              <a:ext uri="{FF2B5EF4-FFF2-40B4-BE49-F238E27FC236}">
                <a16:creationId xmlns:a16="http://schemas.microsoft.com/office/drawing/2014/main" xmlns="" id="{0A16E987-36B6-4728-B832-81F5430078FA}"/>
              </a:ext>
            </a:extLst>
          </p:cNvPr>
          <p:cNvPicPr>
            <a:picLocks noChangeAspect="1"/>
          </p:cNvPicPr>
          <p:nvPr/>
        </p:nvPicPr>
        <p:blipFill rotWithShape="1">
          <a:blip r:embed="rId3"/>
          <a:srcRect t="25082" r="1" b="11086"/>
          <a:stretch/>
        </p:blipFill>
        <p:spPr>
          <a:xfrm>
            <a:off x="6096000"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45" name="Rectangle 21">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F2A41F16-7763-4D3C-B8A4-525DECFE69C0}"/>
              </a:ext>
            </a:extLst>
          </p:cNvPr>
          <p:cNvPicPr>
            <a:picLocks noChangeAspect="1"/>
          </p:cNvPicPr>
          <p:nvPr/>
        </p:nvPicPr>
        <p:blipFill rotWithShape="1">
          <a:blip r:embed="rId4"/>
          <a:srcRect t="21100" r="1" b="14982"/>
          <a:stretch/>
        </p:blipFill>
        <p:spPr>
          <a:xfrm>
            <a:off x="1327032" y="1"/>
            <a:ext cx="4768968"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sp>
        <p:nvSpPr>
          <p:cNvPr id="46" name="Rectangle 23">
            <a:extLst>
              <a:ext uri="{FF2B5EF4-FFF2-40B4-BE49-F238E27FC236}">
                <a16:creationId xmlns:a16="http://schemas.microsoft.com/office/drawing/2014/main" xmlns="" id="{06D203FA-9405-4E71-9D22-0D9ED95C7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1847323" y="1610940"/>
            <a:ext cx="723574" cy="72357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F0CA7DEE-DC90-4C57-8C9E-B3A7CDFC31CB}"/>
              </a:ext>
            </a:extLst>
          </p:cNvPr>
          <p:cNvPicPr>
            <a:picLocks noChangeAspect="1"/>
          </p:cNvPicPr>
          <p:nvPr/>
        </p:nvPicPr>
        <p:blipFill rotWithShape="1">
          <a:blip r:embed="rId5"/>
          <a:srcRect r="2" b="33968"/>
          <a:stretch/>
        </p:blipFill>
        <p:spPr>
          <a:xfrm>
            <a:off x="1321659" y="3433346"/>
            <a:ext cx="4768968" cy="3424654"/>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47" name="Frame 25">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DFADDCF6-5CD7-4FC9-8283-A5EC7841F825}"/>
              </a:ext>
            </a:extLst>
          </p:cNvPr>
          <p:cNvSpPr txBox="1"/>
          <p:nvPr/>
        </p:nvSpPr>
        <p:spPr>
          <a:xfrm>
            <a:off x="4483753" y="2367416"/>
            <a:ext cx="321179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AD47">
                    <a:lumMod val="50000"/>
                  </a:srgbClr>
                </a:solidFill>
                <a:effectLst/>
                <a:uLnTx/>
                <a:uFillTx/>
                <a:latin typeface="Lucida Handwriting" panose="03010101010101010101" pitchFamily="66" charset="0"/>
                <a:ea typeface="Times New Roman" panose="02020603050405020304" pitchFamily="18" charset="0"/>
                <a:cs typeface="+mn-cs"/>
              </a:rPr>
              <a:t>KHỞI ĐỘNG</a:t>
            </a:r>
            <a:endParaRPr kumimoji="0" lang="en-US" sz="6600" b="0" i="0" u="none" strike="noStrike" kern="1200" cap="none" spc="0" normalizeH="0" baseline="0" noProof="0" dirty="0">
              <a:ln>
                <a:noFill/>
              </a:ln>
              <a:solidFill>
                <a:srgbClr val="70AD47">
                  <a:lumMod val="50000"/>
                </a:srgbClr>
              </a:solidFill>
              <a:effectLst/>
              <a:uLnTx/>
              <a:uFillTx/>
              <a:latin typeface="Lucida Handwriting" panose="03010101010101010101" pitchFamily="66" charset="0"/>
              <a:ea typeface="+mn-ea"/>
              <a:cs typeface="+mn-cs"/>
            </a:endParaRPr>
          </a:p>
        </p:txBody>
      </p:sp>
    </p:spTree>
    <p:extLst>
      <p:ext uri="{BB962C8B-B14F-4D97-AF65-F5344CB8AC3E}">
        <p14:creationId xmlns:p14="http://schemas.microsoft.com/office/powerpoint/2010/main" xmlns="" val="369268671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3078E1-00EC-442F-B821-961E806E04C2}"/>
              </a:ext>
            </a:extLst>
          </p:cNvPr>
          <p:cNvSpPr txBox="1"/>
          <p:nvPr/>
        </p:nvSpPr>
        <p:spPr>
          <a:xfrm>
            <a:off x="660400" y="331887"/>
            <a:ext cx="6093618"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(Tr. 7/ SGK):</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34B2B5A4-03AD-45FE-A9B2-A56667A5200A}"/>
              </a:ext>
            </a:extLst>
          </p:cNvPr>
          <p:cNvGraphicFramePr>
            <a:graphicFrameLocks noGrp="1"/>
          </p:cNvGraphicFramePr>
          <p:nvPr>
            <p:extLst>
              <p:ext uri="{D42A27DB-BD31-4B8C-83A1-F6EECF244321}">
                <p14:modId xmlns:p14="http://schemas.microsoft.com/office/powerpoint/2010/main" xmlns="" val="817302822"/>
              </p:ext>
            </p:extLst>
          </p:nvPr>
        </p:nvGraphicFramePr>
        <p:xfrm>
          <a:off x="673100" y="1009459"/>
          <a:ext cx="10845800" cy="5662422"/>
        </p:xfrm>
        <a:graphic>
          <a:graphicData uri="http://schemas.openxmlformats.org/drawingml/2006/table">
            <a:tbl>
              <a:tblPr firstRow="1" firstCol="1" bandRow="1">
                <a:tableStyleId>{ED083AE6-46FA-4A59-8FB0-9F97EB10719F}</a:tableStyleId>
              </a:tblPr>
              <a:tblGrid>
                <a:gridCol w="2768600">
                  <a:extLst>
                    <a:ext uri="{9D8B030D-6E8A-4147-A177-3AD203B41FA5}">
                      <a16:colId xmlns:a16="http://schemas.microsoft.com/office/drawing/2014/main" xmlns="" val="745960041"/>
                    </a:ext>
                  </a:extLst>
                </a:gridCol>
                <a:gridCol w="8077200">
                  <a:extLst>
                    <a:ext uri="{9D8B030D-6E8A-4147-A177-3AD203B41FA5}">
                      <a16:colId xmlns:a16="http://schemas.microsoft.com/office/drawing/2014/main" xmlns="" val="1046292015"/>
                    </a:ext>
                  </a:extLst>
                </a:gridCol>
              </a:tblGrid>
              <a:tr h="91025">
                <a:tc>
                  <a:txBody>
                    <a:bodyPr/>
                    <a:lstStyle/>
                    <a:p>
                      <a:pPr algn="ctr">
                        <a:lnSpc>
                          <a:spcPct val="115000"/>
                        </a:lnSpc>
                        <a:spcBef>
                          <a:spcPts val="600"/>
                        </a:spcBef>
                        <a:spcAft>
                          <a:spcPts val="600"/>
                        </a:spcAft>
                      </a:pPr>
                      <a:r>
                        <a:rPr lang="en-US" sz="2700" b="1" dirty="0" err="1">
                          <a:solidFill>
                            <a:srgbClr val="0D0D0D"/>
                          </a:solidFill>
                          <a:effectLst/>
                          <a:latin typeface="Times New Roman" panose="02020603050405020304" pitchFamily="18" charset="0"/>
                          <a:cs typeface="Times New Roman" panose="02020603050405020304" pitchFamily="18" charset="0"/>
                        </a:rPr>
                        <a:t>Vấn</a:t>
                      </a:r>
                      <a:r>
                        <a:rPr lang="en-US" sz="2700" b="1" dirty="0">
                          <a:solidFill>
                            <a:srgbClr val="0D0D0D"/>
                          </a:solidFill>
                          <a:effectLst/>
                          <a:latin typeface="Times New Roman" panose="02020603050405020304" pitchFamily="18" charset="0"/>
                          <a:cs typeface="Times New Roman" panose="02020603050405020304" pitchFamily="18" charset="0"/>
                        </a:rPr>
                        <a:t> </a:t>
                      </a:r>
                      <a:r>
                        <a:rPr lang="en-US" sz="2700" b="1" dirty="0" err="1">
                          <a:solidFill>
                            <a:srgbClr val="0D0D0D"/>
                          </a:solidFill>
                          <a:effectLst/>
                          <a:latin typeface="Times New Roman" panose="02020603050405020304" pitchFamily="18" charset="0"/>
                          <a:cs typeface="Times New Roman" panose="02020603050405020304" pitchFamily="18" charset="0"/>
                        </a:rPr>
                        <a:t>đề</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tc>
                  <a:txBody>
                    <a:bodyPr/>
                    <a:lstStyle/>
                    <a:p>
                      <a:pPr algn="ctr">
                        <a:lnSpc>
                          <a:spcPct val="115000"/>
                        </a:lnSpc>
                        <a:spcBef>
                          <a:spcPts val="600"/>
                        </a:spcBef>
                        <a:spcAft>
                          <a:spcPts val="600"/>
                        </a:spcAft>
                      </a:pPr>
                      <a:r>
                        <a:rPr lang="en-US" sz="2700" b="1">
                          <a:solidFill>
                            <a:srgbClr val="0D0D0D"/>
                          </a:solidFill>
                          <a:effectLst/>
                          <a:latin typeface="Times New Roman" panose="02020603050405020304" pitchFamily="18" charset="0"/>
                          <a:cs typeface="Times New Roman" panose="02020603050405020304" pitchFamily="18" charset="0"/>
                        </a:rPr>
                        <a:t>Câu hỏi nghiên cứu</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extLst>
                  <a:ext uri="{0D108BD9-81ED-4DB2-BD59-A6C34878D82A}">
                    <a16:rowId xmlns:a16="http://schemas.microsoft.com/office/drawing/2014/main" xmlns="" val="3047570924"/>
                  </a:ext>
                </a:extLst>
              </a:tr>
              <a:tr h="1549707">
                <a:tc>
                  <a:txBody>
                    <a:bodyPr/>
                    <a:lstStyle/>
                    <a:p>
                      <a:pPr>
                        <a:lnSpc>
                          <a:spcPct val="115000"/>
                        </a:lnSpc>
                        <a:spcBef>
                          <a:spcPts val="600"/>
                        </a:spcBef>
                        <a:spcAft>
                          <a:spcPts val="600"/>
                        </a:spcAft>
                      </a:pPr>
                      <a:r>
                        <a:rPr lang="en-US" sz="2700">
                          <a:solidFill>
                            <a:srgbClr val="0D0D0D"/>
                          </a:solidFill>
                          <a:effectLst/>
                          <a:latin typeface="Times New Roman" panose="02020603050405020304" pitchFamily="18" charset="0"/>
                          <a:cs typeface="Times New Roman" panose="02020603050405020304" pitchFamily="18" charset="0"/>
                        </a:rPr>
                        <a:t>Vẻ đẹp độc đáo của hình tượng người anh hùng trong sử thi của các dân tộc Tây Nguyên</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tc>
                  <a:txBody>
                    <a:bodyPr/>
                    <a:lstStyle/>
                    <a:p>
                      <a:pPr>
                        <a:lnSpc>
                          <a:spcPct val="115000"/>
                        </a:lnSpc>
                        <a:spcBef>
                          <a:spcPts val="600"/>
                        </a:spcBef>
                        <a:spcAft>
                          <a:spcPts val="600"/>
                        </a:spcAft>
                      </a:pP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người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anh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hùng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trong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sử</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Tây</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Nguyên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là</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ai? </a:t>
                      </a:r>
                      <a:r>
                        <a:rPr lang="en-US" sz="2700" dirty="0" err="1">
                          <a:solidFill>
                            <a:srgbClr val="0D0D0D"/>
                          </a:solidFill>
                          <a:effectLst/>
                          <a:latin typeface="Times New Roman" panose="02020603050405020304" pitchFamily="18" charset="0"/>
                          <a:cs typeface="Times New Roman" panose="02020603050405020304" pitchFamily="18" charset="0"/>
                        </a:rPr>
                        <a:t>Họ</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vẻ</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đẹp</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độc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đáo</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nào</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Nét</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đặc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sắc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trong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nghệ</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thuật</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miêu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tả</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vẻ</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đẹp</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hình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tượng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người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anh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hùng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trong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sử</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dân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tộc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Tây</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Nguyên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là</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gì</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Thông</a:t>
                      </a:r>
                      <a:r>
                        <a:rPr lang="en-US" sz="2700" dirty="0">
                          <a:solidFill>
                            <a:srgbClr val="0D0D0D"/>
                          </a:solidFill>
                          <a:effectLst/>
                          <a:latin typeface="Times New Roman" panose="02020603050405020304" pitchFamily="18" charset="0"/>
                          <a:cs typeface="Times New Roman" panose="02020603050405020304" pitchFamily="18" charset="0"/>
                        </a:rPr>
                        <a:t> qua </a:t>
                      </a:r>
                      <a:r>
                        <a:rPr lang="en-US" sz="2700" dirty="0" err="1">
                          <a:solidFill>
                            <a:srgbClr val="0D0D0D"/>
                          </a:solidFill>
                          <a:effectLst/>
                          <a:latin typeface="Times New Roman" panose="02020603050405020304" pitchFamily="18" charset="0"/>
                          <a:cs typeface="Times New Roman" panose="02020603050405020304" pitchFamily="18" charset="0"/>
                        </a:rPr>
                        <a:t>vẻ</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đẹp</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hình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tượng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những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người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anh</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hùng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trong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sử</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của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các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dân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tộc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Tây</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Nguyên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tác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giả</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dân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gian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muốn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thể</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hiện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điều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gì</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Bài</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học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nào</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được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rút</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ra</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và</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có</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thể</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vận</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dụng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trong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cuộc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sống</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hôm</a:t>
                      </a:r>
                      <a:r>
                        <a:rPr lang="en-US" sz="2700" dirty="0">
                          <a:solidFill>
                            <a:srgbClr val="0D0D0D"/>
                          </a:solidFill>
                          <a:effectLst/>
                          <a:latin typeface="Times New Roman" panose="02020603050405020304" pitchFamily="18" charset="0"/>
                          <a:cs typeface="Times New Roman" panose="02020603050405020304" pitchFamily="18" charset="0"/>
                        </a:rPr>
                        <a:t> nay </a:t>
                      </a:r>
                      <a:r>
                        <a:rPr lang="en-US" sz="2700" dirty="0" err="1">
                          <a:solidFill>
                            <a:srgbClr val="0D0D0D"/>
                          </a:solidFill>
                          <a:effectLst/>
                          <a:latin typeface="Times New Roman" panose="02020603050405020304" pitchFamily="18" charset="0"/>
                          <a:cs typeface="Times New Roman" panose="02020603050405020304" pitchFamily="18" charset="0"/>
                        </a:rPr>
                        <a:t>từ</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việc</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tìm</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hiểu</a:t>
                      </a:r>
                      <a:r>
                        <a:rPr lang="en-US" sz="2700" dirty="0">
                          <a:solidFill>
                            <a:srgbClr val="0D0D0D"/>
                          </a:solidFill>
                          <a:effectLst/>
                          <a:latin typeface="Times New Roman" panose="02020603050405020304" pitchFamily="18" charset="0"/>
                          <a:cs typeface="Times New Roman" panose="02020603050405020304" pitchFamily="18" charset="0"/>
                        </a:rPr>
                        <a:t> </a:t>
                      </a:r>
                      <a:r>
                        <a:rPr lang="en-US" sz="2700" dirty="0" err="1">
                          <a:solidFill>
                            <a:srgbClr val="0D0D0D"/>
                          </a:solidFill>
                          <a:effectLst/>
                          <a:latin typeface="Times New Roman" panose="02020603050405020304" pitchFamily="18" charset="0"/>
                          <a:cs typeface="Times New Roman" panose="02020603050405020304" pitchFamily="18" charset="0"/>
                        </a:rPr>
                        <a:t>trên</a:t>
                      </a:r>
                      <a:r>
                        <a:rPr lang="en-US" sz="2700" dirty="0">
                          <a:solidFill>
                            <a:srgbClr val="0D0D0D"/>
                          </a:solidFill>
                          <a:effectLst/>
                          <a:latin typeface="Times New Roman" panose="02020603050405020304" pitchFamily="18" charset="0"/>
                          <a:cs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extLst>
                  <a:ext uri="{0D108BD9-81ED-4DB2-BD59-A6C34878D82A}">
                    <a16:rowId xmlns:a16="http://schemas.microsoft.com/office/drawing/2014/main" xmlns="" val="3094235252"/>
                  </a:ext>
                </a:extLst>
              </a:tr>
            </a:tbl>
          </a:graphicData>
        </a:graphic>
      </p:graphicFrame>
    </p:spTree>
    <p:extLst>
      <p:ext uri="{BB962C8B-B14F-4D97-AF65-F5344CB8AC3E}">
        <p14:creationId xmlns:p14="http://schemas.microsoft.com/office/powerpoint/2010/main" xmlns="" val="242685812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3078E1-00EC-442F-B821-961E806E04C2}"/>
              </a:ext>
            </a:extLst>
          </p:cNvPr>
          <p:cNvSpPr txBox="1"/>
          <p:nvPr/>
        </p:nvSpPr>
        <p:spPr>
          <a:xfrm>
            <a:off x="660400" y="331887"/>
            <a:ext cx="6093618" cy="556434"/>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 (Tr. 7/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34B2B5A4-03AD-45FE-A9B2-A56667A5200A}"/>
              </a:ext>
            </a:extLst>
          </p:cNvPr>
          <p:cNvGraphicFramePr>
            <a:graphicFrameLocks noGrp="1"/>
          </p:cNvGraphicFramePr>
          <p:nvPr>
            <p:extLst>
              <p:ext uri="{D42A27DB-BD31-4B8C-83A1-F6EECF244321}">
                <p14:modId xmlns:p14="http://schemas.microsoft.com/office/powerpoint/2010/main" xmlns="" val="3823758200"/>
              </p:ext>
            </p:extLst>
          </p:nvPr>
        </p:nvGraphicFramePr>
        <p:xfrm>
          <a:off x="660400" y="1173130"/>
          <a:ext cx="10845800" cy="4721352"/>
        </p:xfrm>
        <a:graphic>
          <a:graphicData uri="http://schemas.openxmlformats.org/drawingml/2006/table">
            <a:tbl>
              <a:tblPr firstRow="1" firstCol="1" bandRow="1">
                <a:tableStyleId>{ED083AE6-46FA-4A59-8FB0-9F97EB10719F}</a:tableStyleId>
              </a:tblPr>
              <a:tblGrid>
                <a:gridCol w="4015064">
                  <a:extLst>
                    <a:ext uri="{9D8B030D-6E8A-4147-A177-3AD203B41FA5}">
                      <a16:colId xmlns:a16="http://schemas.microsoft.com/office/drawing/2014/main" xmlns="" val="745960041"/>
                    </a:ext>
                  </a:extLst>
                </a:gridCol>
                <a:gridCol w="6830736">
                  <a:extLst>
                    <a:ext uri="{9D8B030D-6E8A-4147-A177-3AD203B41FA5}">
                      <a16:colId xmlns:a16="http://schemas.microsoft.com/office/drawing/2014/main" xmlns="" val="1046292015"/>
                    </a:ext>
                  </a:extLst>
                </a:gridCol>
              </a:tblGrid>
              <a:tr h="91025">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Câu hỏi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extLst>
                  <a:ext uri="{0D108BD9-81ED-4DB2-BD59-A6C34878D82A}">
                    <a16:rowId xmlns:a16="http://schemas.microsoft.com/office/drawing/2014/main" xmlns="" val="3047570924"/>
                  </a:ext>
                </a:extLst>
              </a:tr>
              <a:tr h="1095880">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Ý nghĩa của nhân vật “thần” trong thần thoại Hy Lạp.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tc>
                  <a:txBody>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thoại</a:t>
                      </a:r>
                      <a:r>
                        <a:rPr lang="en-US" sz="2800" dirty="0">
                          <a:solidFill>
                            <a:srgbClr val="0D0D0D"/>
                          </a:solidFill>
                          <a:effectLst/>
                          <a:latin typeface="Times New Roman" panose="02020603050405020304" pitchFamily="18" charset="0"/>
                          <a:cs typeface="Times New Roman" panose="02020603050405020304" pitchFamily="18" charset="0"/>
                        </a:rPr>
                        <a:t> Hy </a:t>
                      </a:r>
                      <a:r>
                        <a:rPr lang="en-US" sz="2800" dirty="0" err="1">
                          <a:solidFill>
                            <a:srgbClr val="0D0D0D"/>
                          </a:solidFill>
                          <a:effectLst/>
                          <a:latin typeface="Times New Roman" panose="02020603050405020304" pitchFamily="18" charset="0"/>
                          <a:cs typeface="Times New Roman" panose="02020603050405020304" pitchFamily="18" charset="0"/>
                        </a:rPr>
                        <a:t>Lạp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ai?</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thoại</a:t>
                      </a:r>
                      <a:r>
                        <a:rPr lang="en-US" sz="2800" dirty="0">
                          <a:solidFill>
                            <a:srgbClr val="0D0D0D"/>
                          </a:solidFill>
                          <a:effectLst/>
                          <a:latin typeface="Times New Roman" panose="02020603050405020304" pitchFamily="18" charset="0"/>
                          <a:cs typeface="Times New Roman" panose="02020603050405020304" pitchFamily="18" charset="0"/>
                        </a:rPr>
                        <a:t> Hy </a:t>
                      </a:r>
                      <a:r>
                        <a:rPr lang="en-US" sz="2800" dirty="0" err="1">
                          <a:solidFill>
                            <a:srgbClr val="0D0D0D"/>
                          </a:solidFill>
                          <a:effectLst/>
                          <a:latin typeface="Times New Roman" panose="02020603050405020304" pitchFamily="18" charset="0"/>
                          <a:cs typeface="Times New Roman" panose="02020603050405020304" pitchFamily="18" charset="0"/>
                        </a:rPr>
                        <a:t>Lạp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vai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trò</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Dựa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đâu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xác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định</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thoại</a:t>
                      </a:r>
                      <a:r>
                        <a:rPr lang="en-US" sz="2800" dirty="0">
                          <a:solidFill>
                            <a:srgbClr val="0D0D0D"/>
                          </a:solidFill>
                          <a:effectLst/>
                          <a:latin typeface="Times New Roman" panose="02020603050405020304" pitchFamily="18" charset="0"/>
                          <a:cs typeface="Times New Roman" panose="02020603050405020304" pitchFamily="18" charset="0"/>
                        </a:rPr>
                        <a:t> Hy </a:t>
                      </a:r>
                      <a:r>
                        <a:rPr lang="en-US" sz="2800" dirty="0" err="1">
                          <a:solidFill>
                            <a:srgbClr val="0D0D0D"/>
                          </a:solidFill>
                          <a:effectLst/>
                          <a:latin typeface="Times New Roman" panose="02020603050405020304" pitchFamily="18" charset="0"/>
                          <a:cs typeface="Times New Roman" panose="02020603050405020304" pitchFamily="18" charset="0"/>
                        </a:rPr>
                        <a:t>Lạp</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rút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hôm</a:t>
                      </a:r>
                      <a:r>
                        <a:rPr lang="en-US" sz="2800" dirty="0">
                          <a:solidFill>
                            <a:srgbClr val="0D0D0D"/>
                          </a:solidFill>
                          <a:effectLst/>
                          <a:latin typeface="Times New Roman" panose="02020603050405020304" pitchFamily="18" charset="0"/>
                          <a:cs typeface="Times New Roman" panose="02020603050405020304" pitchFamily="18" charset="0"/>
                        </a:rPr>
                        <a:t> nay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trên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extLst>
                  <a:ext uri="{0D108BD9-81ED-4DB2-BD59-A6C34878D82A}">
                    <a16:rowId xmlns:a16="http://schemas.microsoft.com/office/drawing/2014/main" xmlns="" val="2780211295"/>
                  </a:ext>
                </a:extLst>
              </a:tr>
            </a:tbl>
          </a:graphicData>
        </a:graphic>
      </p:graphicFrame>
    </p:spTree>
    <p:extLst>
      <p:ext uri="{BB962C8B-B14F-4D97-AF65-F5344CB8AC3E}">
        <p14:creationId xmlns:p14="http://schemas.microsoft.com/office/powerpoint/2010/main" xmlns="" val="73724578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3078E1-00EC-442F-B821-961E806E04C2}"/>
              </a:ext>
            </a:extLst>
          </p:cNvPr>
          <p:cNvSpPr txBox="1"/>
          <p:nvPr/>
        </p:nvSpPr>
        <p:spPr>
          <a:xfrm>
            <a:off x="660400" y="331887"/>
            <a:ext cx="6093618" cy="556434"/>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(Tr. 7/ SGK):</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34B2B5A4-03AD-45FE-A9B2-A56667A5200A}"/>
              </a:ext>
            </a:extLst>
          </p:cNvPr>
          <p:cNvGraphicFramePr>
            <a:graphicFrameLocks noGrp="1"/>
          </p:cNvGraphicFramePr>
          <p:nvPr>
            <p:extLst>
              <p:ext uri="{D42A27DB-BD31-4B8C-83A1-F6EECF244321}">
                <p14:modId xmlns:p14="http://schemas.microsoft.com/office/powerpoint/2010/main" xmlns="" val="3665353491"/>
              </p:ext>
            </p:extLst>
          </p:nvPr>
        </p:nvGraphicFramePr>
        <p:xfrm>
          <a:off x="673100" y="987425"/>
          <a:ext cx="10845800" cy="5516880"/>
        </p:xfrm>
        <a:graphic>
          <a:graphicData uri="http://schemas.openxmlformats.org/drawingml/2006/table">
            <a:tbl>
              <a:tblPr firstRow="1" firstCol="1" bandRow="1">
                <a:tableStyleId>{ED083AE6-46FA-4A59-8FB0-9F97EB10719F}</a:tableStyleId>
              </a:tblPr>
              <a:tblGrid>
                <a:gridCol w="2511425">
                  <a:extLst>
                    <a:ext uri="{9D8B030D-6E8A-4147-A177-3AD203B41FA5}">
                      <a16:colId xmlns:a16="http://schemas.microsoft.com/office/drawing/2014/main" xmlns="" val="745960041"/>
                    </a:ext>
                  </a:extLst>
                </a:gridCol>
                <a:gridCol w="8334375">
                  <a:extLst>
                    <a:ext uri="{9D8B030D-6E8A-4147-A177-3AD203B41FA5}">
                      <a16:colId xmlns:a16="http://schemas.microsoft.com/office/drawing/2014/main" xmlns="" val="1046292015"/>
                    </a:ext>
                  </a:extLst>
                </a:gridCol>
              </a:tblGrid>
              <a:tr h="91025">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Câu hỏi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extLst>
                  <a:ext uri="{0D108BD9-81ED-4DB2-BD59-A6C34878D82A}">
                    <a16:rowId xmlns:a16="http://schemas.microsoft.com/office/drawing/2014/main" xmlns="" val="3047570924"/>
                  </a:ext>
                </a:extLst>
              </a:tr>
              <a:tr h="1614725">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Những mô típ quen thuộc trong ca dao than thân của người Việt Nam (người Kinh)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tc>
                  <a:txBody>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Thế</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cs typeface="Times New Roman" panose="02020603050405020304" pitchFamily="18" charset="0"/>
                        </a:rPr>
                        <a:t> Nam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Kinh</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cs typeface="Times New Roman" panose="02020603050405020304" pitchFamily="18" charset="0"/>
                        </a:rPr>
                        <a:t> Nam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xây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dựng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bằng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đem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gì</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mặt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mặt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rút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hôm</a:t>
                      </a:r>
                      <a:r>
                        <a:rPr lang="en-US" sz="2800" dirty="0">
                          <a:solidFill>
                            <a:srgbClr val="0D0D0D"/>
                          </a:solidFill>
                          <a:effectLst/>
                          <a:latin typeface="Times New Roman" panose="02020603050405020304" pitchFamily="18" charset="0"/>
                          <a:cs typeface="Times New Roman" panose="02020603050405020304" pitchFamily="18" charset="0"/>
                        </a:rPr>
                        <a:t> nay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trên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58" marR="29258" marT="0" marB="0"/>
                </a:tc>
                <a:extLst>
                  <a:ext uri="{0D108BD9-81ED-4DB2-BD59-A6C34878D82A}">
                    <a16:rowId xmlns:a16="http://schemas.microsoft.com/office/drawing/2014/main" xmlns="" val="2780553812"/>
                  </a:ext>
                </a:extLst>
              </a:tr>
            </a:tbl>
          </a:graphicData>
        </a:graphic>
      </p:graphicFrame>
    </p:spTree>
    <p:extLst>
      <p:ext uri="{BB962C8B-B14F-4D97-AF65-F5344CB8AC3E}">
        <p14:creationId xmlns:p14="http://schemas.microsoft.com/office/powerpoint/2010/main" xmlns="" val="311989102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xmlns="" id="{5964CBE2-084A-47DF-A704-CF5F6217B5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AEE96792-9CD9-4212-834A-EBB7C7194D27}"/>
              </a:ext>
            </a:extLst>
          </p:cNvPr>
          <p:cNvPicPr>
            <a:picLocks noChangeAspect="1"/>
          </p:cNvPicPr>
          <p:nvPr/>
        </p:nvPicPr>
        <p:blipFill rotWithShape="1">
          <a:blip r:embed="rId2"/>
          <a:srcRect l="17450" r="19966" b="-1"/>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9" name="Freeform: Shape 13">
            <a:extLst>
              <a:ext uri="{FF2B5EF4-FFF2-40B4-BE49-F238E27FC236}">
                <a16:creationId xmlns:a16="http://schemas.microsoft.com/office/drawing/2014/main" xmlns="" id="{686A5CBB-E03B-4019-8BCD-78975D39E4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5">
            <a:extLst>
              <a:ext uri="{FF2B5EF4-FFF2-40B4-BE49-F238E27FC236}">
                <a16:creationId xmlns:a16="http://schemas.microsoft.com/office/drawing/2014/main" xmlns="" id="{94993204-9792-4E61-A83C-73D4379E2B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xmlns="" id="{8A0D6332-8D5A-4675-B801-52915299A657}"/>
              </a:ext>
            </a:extLst>
          </p:cNvPr>
          <p:cNvSpPr/>
          <p:nvPr/>
        </p:nvSpPr>
        <p:spPr>
          <a:xfrm>
            <a:off x="500063" y="189012"/>
            <a:ext cx="88582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1A1F695-065D-4F19-ABD3-064F279D2AF2}"/>
              </a:ext>
            </a:extLst>
          </p:cNvPr>
          <p:cNvSpPr txBox="1"/>
          <p:nvPr/>
        </p:nvSpPr>
        <p:spPr>
          <a:xfrm>
            <a:off x="644524" y="189012"/>
            <a:ext cx="10845800" cy="1051955"/>
          </a:xfrm>
          <a:prstGeom prst="rect">
            <a:avLst/>
          </a:prstGeom>
          <a:noFill/>
        </p:spPr>
        <p:txBody>
          <a:bodyPr wrap="square">
            <a:spAutoFit/>
          </a:bodyPr>
          <a:lstStyle/>
          <a:p>
            <a:pPr>
              <a:lnSpc>
                <a:spcPct val="115000"/>
              </a:lnSpc>
              <a:spcBef>
                <a:spcPts val="600"/>
              </a:spcBef>
              <a:spcAft>
                <a:spcPts val="600"/>
              </a:spcAft>
            </a:pPr>
            <a:r>
              <a:rPr lang="en-US" sz="28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2.2  </a:t>
            </a:r>
            <a:r>
              <a:rPr lang="vi-VN" sz="2800" b="1" i="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Tìm kiếm, thu thập, đánh giá, lựa chọn các nguồn tài liệu phù hợp về vấn đề VHDG</a:t>
            </a:r>
            <a:endParaRPr lang="en-US"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917B0899-1EDD-4105-8B2B-F1010799E9A8}"/>
              </a:ext>
            </a:extLst>
          </p:cNvPr>
          <p:cNvSpPr txBox="1"/>
          <p:nvPr/>
        </p:nvSpPr>
        <p:spPr>
          <a:xfrm>
            <a:off x="835025" y="2089812"/>
            <a:ext cx="4911725" cy="3454344"/>
          </a:xfrm>
          <a:prstGeom prst="rect">
            <a:avLst/>
          </a:prstGeom>
          <a:noFill/>
        </p:spPr>
        <p:txBody>
          <a:bodyPr wrap="square">
            <a:spAutoFit/>
          </a:bodyPr>
          <a:lstStyle/>
          <a:p>
            <a:pPr>
              <a:lnSpc>
                <a:spcPct val="115000"/>
              </a:lnSpc>
              <a:spcBef>
                <a:spcPts val="600"/>
              </a:spcBef>
              <a:spcAft>
                <a:spcPts val="600"/>
              </a:spcAft>
            </a:pP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Internet:</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Khi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tìm</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kiếm</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Internet,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nhập</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khoá</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cần</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xác</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địa</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đáng</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cậy</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8509395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E0A3358-9BE9-4B0F-BEE4-0FD430EC0509}"/>
              </a:ext>
            </a:extLst>
          </p:cNvPr>
          <p:cNvPicPr>
            <a:picLocks noChangeAspect="1"/>
          </p:cNvPicPr>
          <p:nvPr/>
        </p:nvPicPr>
        <p:blipFill rotWithShape="1">
          <a:blip r:embed="rId2"/>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xmlns="" id="{DCF1FFC3-D020-43C3-8B93-EF6BEFC46D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xmlns="" id="{16FC4A39-71B0-433B-AB94-CBFFA0DF90D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02605" y="3792064"/>
            <a:ext cx="2586790" cy="0"/>
          </a:xfrm>
          <a:prstGeom prst="line">
            <a:avLst/>
          </a:prstGeom>
          <a:ln w="22225">
            <a:solidFill>
              <a:srgbClr val="88372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AAC63CD-6001-415B-8B03-9CAB34CAFAE9}"/>
              </a:ext>
            </a:extLst>
          </p:cNvPr>
          <p:cNvSpPr txBox="1"/>
          <p:nvPr/>
        </p:nvSpPr>
        <p:spPr>
          <a:xfrm>
            <a:off x="2896790" y="2655513"/>
            <a:ext cx="6193630" cy="923330"/>
          </a:xfrm>
          <a:prstGeom prst="rect">
            <a:avLst/>
          </a:prstGeom>
          <a:noFill/>
        </p:spPr>
        <p:txBody>
          <a:bodyPr wrap="square">
            <a:spAutoFit/>
          </a:bodyPr>
          <a:lstStyle/>
          <a:p>
            <a:r>
              <a:rPr lang="en-US" sz="5400" b="1" dirty="0">
                <a:solidFill>
                  <a:srgbClr val="0D0D0D"/>
                </a:solidFill>
                <a:effectLst/>
                <a:latin typeface="Times New Roman" panose="02020603050405020304" pitchFamily="18" charset="0"/>
                <a:ea typeface="MS Mincho" panose="02020609040205080304" pitchFamily="49" charset="-128"/>
              </a:rPr>
              <a:t>b) </a:t>
            </a:r>
            <a:r>
              <a:rPr lang="en-US" sz="5400" b="1" dirty="0" err="1">
                <a:solidFill>
                  <a:srgbClr val="0D0D0D"/>
                </a:solidFill>
                <a:effectLst/>
                <a:latin typeface="Times New Roman" panose="02020603050405020304" pitchFamily="18" charset="0"/>
                <a:ea typeface="MS Mincho" panose="02020609040205080304" pitchFamily="49" charset="-128"/>
              </a:rPr>
              <a:t>Sử</a:t>
            </a:r>
            <a:r>
              <a:rPr lang="en-US" sz="5400" b="1" dirty="0">
                <a:solidFill>
                  <a:srgbClr val="0D0D0D"/>
                </a:solidFill>
                <a:effectLst/>
                <a:latin typeface="Times New Roman" panose="02020603050405020304" pitchFamily="18" charset="0"/>
                <a:ea typeface="MS Mincho" panose="02020609040205080304" pitchFamily="49" charset="-128"/>
              </a:rPr>
              <a:t> </a:t>
            </a:r>
            <a:r>
              <a:rPr lang="en-US" sz="5400" b="1" dirty="0" err="1">
                <a:solidFill>
                  <a:srgbClr val="0D0D0D"/>
                </a:solidFill>
                <a:effectLst/>
                <a:latin typeface="Times New Roman" panose="02020603050405020304" pitchFamily="18" charset="0"/>
                <a:ea typeface="MS Mincho" panose="02020609040205080304" pitchFamily="49" charset="-128"/>
              </a:rPr>
              <a:t>dụng</a:t>
            </a:r>
            <a:r>
              <a:rPr lang="en-US" sz="5400" b="1" dirty="0">
                <a:solidFill>
                  <a:srgbClr val="0D0D0D"/>
                </a:solidFill>
                <a:effectLst/>
                <a:latin typeface="Times New Roman" panose="02020603050405020304" pitchFamily="18" charset="0"/>
                <a:ea typeface="MS Mincho" panose="02020609040205080304" pitchFamily="49" charset="-128"/>
              </a:rPr>
              <a:t> </a:t>
            </a:r>
            <a:r>
              <a:rPr lang="en-US" sz="5400" b="1" dirty="0" err="1">
                <a:solidFill>
                  <a:srgbClr val="0D0D0D"/>
                </a:solidFill>
                <a:effectLst/>
                <a:latin typeface="Times New Roman" panose="02020603050405020304" pitchFamily="18" charset="0"/>
                <a:ea typeface="MS Mincho" panose="02020609040205080304" pitchFamily="49" charset="-128"/>
              </a:rPr>
              <a:t>thư</a:t>
            </a:r>
            <a:r>
              <a:rPr lang="en-US" sz="5400" b="1" dirty="0">
                <a:solidFill>
                  <a:srgbClr val="0D0D0D"/>
                </a:solidFill>
                <a:effectLst/>
                <a:latin typeface="Times New Roman" panose="02020603050405020304" pitchFamily="18" charset="0"/>
                <a:ea typeface="MS Mincho" panose="02020609040205080304" pitchFamily="49" charset="-128"/>
              </a:rPr>
              <a:t> </a:t>
            </a:r>
            <a:r>
              <a:rPr lang="en-US" sz="5400" b="1" dirty="0" err="1">
                <a:solidFill>
                  <a:srgbClr val="0D0D0D"/>
                </a:solidFill>
                <a:effectLst/>
                <a:latin typeface="Times New Roman" panose="02020603050405020304" pitchFamily="18" charset="0"/>
                <a:ea typeface="MS Mincho" panose="02020609040205080304" pitchFamily="49" charset="-128"/>
              </a:rPr>
              <a:t>viện</a:t>
            </a:r>
            <a:endParaRPr lang="en-US" sz="5400" dirty="0"/>
          </a:p>
        </p:txBody>
      </p:sp>
    </p:spTree>
    <p:extLst>
      <p:ext uri="{BB962C8B-B14F-4D97-AF65-F5344CB8AC3E}">
        <p14:creationId xmlns:p14="http://schemas.microsoft.com/office/powerpoint/2010/main" xmlns="" val="17246640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7404B1B-D072-46B2-B4DD-EA0C4F852DB4}"/>
              </a:ext>
            </a:extLst>
          </p:cNvPr>
          <p:cNvSpPr txBox="1"/>
          <p:nvPr/>
        </p:nvSpPr>
        <p:spPr>
          <a:xfrm>
            <a:off x="660400" y="174702"/>
            <a:ext cx="10845800" cy="556434"/>
          </a:xfrm>
          <a:prstGeom prst="rect">
            <a:avLst/>
          </a:prstGeom>
          <a:noFill/>
        </p:spPr>
        <p:txBody>
          <a:bodyPr wrap="square">
            <a:spAutoFit/>
          </a:bodyPr>
          <a:lstStyle/>
          <a:p>
            <a:pPr algn="ctr">
              <a:lnSpc>
                <a:spcPct val="115000"/>
              </a:lnSpc>
              <a:spcBef>
                <a:spcPts val="600"/>
              </a:spcBef>
              <a:spcAft>
                <a:spcPts val="600"/>
              </a:spcAft>
            </a:pPr>
            <a:r>
              <a:rPr lang="vi-VN" sz="2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Bảng thu thập thông tin từ các tài 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xmlns="" id="{D39AC4ED-0D7C-411F-A67C-7797790B360A}"/>
              </a:ext>
            </a:extLst>
          </p:cNvPr>
          <p:cNvGraphicFramePr>
            <a:graphicFrameLocks noGrp="1"/>
          </p:cNvGraphicFramePr>
          <p:nvPr>
            <p:extLst>
              <p:ext uri="{D42A27DB-BD31-4B8C-83A1-F6EECF244321}">
                <p14:modId xmlns:p14="http://schemas.microsoft.com/office/powerpoint/2010/main" xmlns="" val="293158584"/>
              </p:ext>
            </p:extLst>
          </p:nvPr>
        </p:nvGraphicFramePr>
        <p:xfrm>
          <a:off x="580232" y="1028700"/>
          <a:ext cx="11006136" cy="5098164"/>
        </p:xfrm>
        <a:graphic>
          <a:graphicData uri="http://schemas.openxmlformats.org/drawingml/2006/table">
            <a:tbl>
              <a:tblPr firstRow="1" firstCol="1" bandRow="1">
                <a:tableStyleId>{ED083AE6-46FA-4A59-8FB0-9F97EB10719F}</a:tableStyleId>
              </a:tblPr>
              <a:tblGrid>
                <a:gridCol w="4802186">
                  <a:extLst>
                    <a:ext uri="{9D8B030D-6E8A-4147-A177-3AD203B41FA5}">
                      <a16:colId xmlns:a16="http://schemas.microsoft.com/office/drawing/2014/main" xmlns="" val="1970177595"/>
                    </a:ext>
                  </a:extLst>
                </a:gridCol>
                <a:gridCol w="1139065">
                  <a:extLst>
                    <a:ext uri="{9D8B030D-6E8A-4147-A177-3AD203B41FA5}">
                      <a16:colId xmlns:a16="http://schemas.microsoft.com/office/drawing/2014/main" xmlns="" val="560283291"/>
                    </a:ext>
                  </a:extLst>
                </a:gridCol>
                <a:gridCol w="3012930">
                  <a:extLst>
                    <a:ext uri="{9D8B030D-6E8A-4147-A177-3AD203B41FA5}">
                      <a16:colId xmlns:a16="http://schemas.microsoft.com/office/drawing/2014/main" xmlns="" val="4037496610"/>
                    </a:ext>
                  </a:extLst>
                </a:gridCol>
                <a:gridCol w="2051955">
                  <a:extLst>
                    <a:ext uri="{9D8B030D-6E8A-4147-A177-3AD203B41FA5}">
                      <a16:colId xmlns:a16="http://schemas.microsoft.com/office/drawing/2014/main" xmlns="" val="2788955823"/>
                    </a:ext>
                  </a:extLst>
                </a:gridCol>
              </a:tblGrid>
              <a:tr h="0">
                <a:tc rowSpan="2">
                  <a:txBody>
                    <a:bodyPr/>
                    <a:lstStyle/>
                    <a:p>
                      <a:pPr algn="just">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Tài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liệu</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just">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Tên</a:t>
                      </a:r>
                      <a:r>
                        <a:rPr lang="en-US" sz="2600" b="0" dirty="0">
                          <a:effectLst/>
                          <a:latin typeface="Times New Roman" panose="02020603050405020304" pitchFamily="18" charset="0"/>
                          <a:cs typeface="Times New Roman" panose="02020603050405020304" pitchFamily="18" charset="0"/>
                        </a:rPr>
                        <a:t> </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         Nguồn</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952705048"/>
                  </a:ext>
                </a:extLst>
              </a:tr>
              <a:tr h="0">
                <a:tc vMerge="1">
                  <a:txBody>
                    <a:bodyPr/>
                    <a:lstStyle/>
                    <a:p>
                      <a:endParaRPr lang="en-US"/>
                    </a:p>
                  </a:txBody>
                  <a:tcPr/>
                </a:tc>
                <a:tc vMerge="1">
                  <a:txBody>
                    <a:bodyPr/>
                    <a:lstStyle/>
                    <a:p>
                      <a:endParaRPr lang="en-US"/>
                    </a:p>
                  </a:txBody>
                  <a:tcPr/>
                </a:tc>
                <a:tc>
                  <a:txBody>
                    <a:bodyPr/>
                    <a:lstStyle/>
                    <a:p>
                      <a:pPr algn="just">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Sách</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báo</a:t>
                      </a:r>
                      <a:r>
                        <a:rPr lang="en-US" sz="2600" b="0" dirty="0">
                          <a:effectLst/>
                          <a:latin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trong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của</a:t>
                      </a:r>
                      <a:r>
                        <a:rPr lang="en-US" sz="2600" b="0" dirty="0">
                          <a:effectLst/>
                          <a:latin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nhà</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trường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hoặc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viện</a:t>
                      </a:r>
                      <a:r>
                        <a:rPr lang="en-US" sz="2600" b="0" dirty="0">
                          <a:effectLst/>
                          <a:latin typeface="Times New Roman" panose="02020603050405020304" pitchFamily="18" charset="0"/>
                          <a:cs typeface="Times New Roman" panose="02020603050405020304" pitchFamily="18" charset="0"/>
                        </a:rPr>
                        <a:t> ở </a:t>
                      </a:r>
                      <a:r>
                        <a:rPr lang="en-US" sz="2600" b="0" dirty="0" err="1">
                          <a:effectLst/>
                          <a:latin typeface="Times New Roman" panose="02020603050405020304" pitchFamily="18" charset="0"/>
                          <a:cs typeface="Times New Roman" panose="02020603050405020304" pitchFamily="18" charset="0"/>
                        </a:rPr>
                        <a:t>địa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phương</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dirty="0" err="1">
                          <a:effectLst/>
                          <a:latin typeface="Times New Roman" panose="02020603050405020304" pitchFamily="18" charset="0"/>
                          <a:cs typeface="Times New Roman" panose="02020603050405020304" pitchFamily="18" charset="0"/>
                        </a:rPr>
                        <a:t>Một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số</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đường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dẫn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trang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thông</a:t>
                      </a:r>
                      <a:r>
                        <a:rPr lang="en-US" sz="2600" b="0" dirty="0">
                          <a:effectLst/>
                          <a:latin typeface="Times New Roman" panose="02020603050405020304" pitchFamily="18" charset="0"/>
                          <a:cs typeface="Times New Roman" panose="02020603050405020304" pitchFamily="18" charset="0"/>
                        </a:rPr>
                        <a:t> tin </a:t>
                      </a:r>
                      <a:r>
                        <a:rPr lang="en-US" sz="2600" b="0" dirty="0" err="1">
                          <a:effectLst/>
                          <a:latin typeface="Times New Roman" panose="02020603050405020304" pitchFamily="18" charset="0"/>
                          <a:cs typeface="Times New Roman" panose="02020603050405020304" pitchFamily="18" charset="0"/>
                        </a:rPr>
                        <a:t>trên</a:t>
                      </a:r>
                      <a:r>
                        <a:rPr lang="en-US" sz="2600" b="0" dirty="0">
                          <a:effectLst/>
                          <a:latin typeface="Times New Roman" panose="02020603050405020304" pitchFamily="18" charset="0"/>
                          <a:cs typeface="Times New Roman" panose="02020603050405020304" pitchFamily="18" charset="0"/>
                        </a:rPr>
                        <a:t> internet</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040178568"/>
                  </a:ext>
                </a:extLst>
              </a:tr>
              <a:tr h="0">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Tác phẩm văn học dân gian có liên quan đến đề tài lựa chọn</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59225880"/>
                  </a:ext>
                </a:extLst>
              </a:tr>
              <a:tr h="0">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Tài liệu nghiên cứu có liên quan</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01541785"/>
                  </a:ext>
                </a:extLst>
              </a:tr>
              <a:tr h="0">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Bài viết đề cập tới đề tài, vấn đề nghiên cứu</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722524855"/>
                  </a:ext>
                </a:extLst>
              </a:tr>
              <a:tr h="0">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Một số đường dẫn, trang thông tin.</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a:effectLst/>
                          <a:latin typeface="Times New Roman" panose="02020603050405020304" pitchFamily="18" charset="0"/>
                          <a:cs typeface="Times New Roman" panose="02020603050405020304" pitchFamily="18" charset="0"/>
                        </a:rPr>
                        <a:t>…</a:t>
                      </a:r>
                      <a:endParaRPr lang="en-US" sz="2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629533842"/>
                  </a:ext>
                </a:extLst>
              </a:tr>
            </a:tbl>
          </a:graphicData>
        </a:graphic>
      </p:graphicFrame>
    </p:spTree>
    <p:extLst>
      <p:ext uri="{BB962C8B-B14F-4D97-AF65-F5344CB8AC3E}">
        <p14:creationId xmlns:p14="http://schemas.microsoft.com/office/powerpoint/2010/main" xmlns="" val="126785526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xmlns="" id="{C0F7281F-D4E3-44C4-BFBA-CB593A7F61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5">
            <a:extLst>
              <a:ext uri="{FF2B5EF4-FFF2-40B4-BE49-F238E27FC236}">
                <a16:creationId xmlns:a16="http://schemas.microsoft.com/office/drawing/2014/main" xmlns="" id="{E8B49220-D709-41F4-BFDA-B6A2F0757A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5800" y="685800"/>
            <a:ext cx="33909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86C38C1C-8817-4031-A576-BE94BDDA7812}"/>
              </a:ext>
            </a:extLst>
          </p:cNvPr>
          <p:cNvPicPr>
            <a:picLocks noChangeAspect="1"/>
          </p:cNvPicPr>
          <p:nvPr/>
        </p:nvPicPr>
        <p:blipFill rotWithShape="1">
          <a:blip r:embed="rId2"/>
          <a:srcRect l="20740" r="18508"/>
          <a:stretch/>
        </p:blipFill>
        <p:spPr>
          <a:xfrm>
            <a:off x="4785044" y="10"/>
            <a:ext cx="7406956" cy="6857990"/>
          </a:xfrm>
          <a:prstGeom prst="rect">
            <a:avLst/>
          </a:prstGeom>
        </p:spPr>
      </p:pic>
      <p:sp>
        <p:nvSpPr>
          <p:cNvPr id="8" name="TextBox 7">
            <a:extLst>
              <a:ext uri="{FF2B5EF4-FFF2-40B4-BE49-F238E27FC236}">
                <a16:creationId xmlns:a16="http://schemas.microsoft.com/office/drawing/2014/main" xmlns="" id="{7D4A4D7E-B2D9-42CE-B97A-5F4679C86E44}"/>
              </a:ext>
            </a:extLst>
          </p:cNvPr>
          <p:cNvSpPr txBox="1"/>
          <p:nvPr/>
        </p:nvSpPr>
        <p:spPr>
          <a:xfrm>
            <a:off x="475059" y="401254"/>
            <a:ext cx="3796903" cy="6007157"/>
          </a:xfrm>
          <a:prstGeom prst="rect">
            <a:avLst/>
          </a:prstGeom>
          <a:noFill/>
        </p:spPr>
        <p:txBody>
          <a:bodyPr wrap="square">
            <a:spAutoFit/>
          </a:bodyPr>
          <a:lstStyle/>
          <a:p>
            <a:pPr>
              <a:lnSpc>
                <a:spcPct val="115000"/>
              </a:lnSpc>
              <a:spcBef>
                <a:spcPts val="600"/>
              </a:spcBef>
              <a:spcAft>
                <a:spcPts val="60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VHDG ở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7845791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A614EDD-6267-4D4B-BB21-5EE779E0546C}"/>
              </a:ext>
            </a:extLst>
          </p:cNvPr>
          <p:cNvSpPr txBox="1"/>
          <p:nvPr/>
        </p:nvSpPr>
        <p:spPr>
          <a:xfrm>
            <a:off x="330200" y="390961"/>
            <a:ext cx="11506200" cy="548099"/>
          </a:xfrm>
          <a:prstGeom prst="rect">
            <a:avLst/>
          </a:prstGeom>
          <a:noFill/>
        </p:spPr>
        <p:txBody>
          <a:bodyPr wrap="square">
            <a:spAutoFit/>
          </a:bodyPr>
          <a:lstStyle/>
          <a:p>
            <a:pPr marL="228600" marR="0" lvl="0" indent="0" algn="just"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phỏng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a:extLst>
              <a:ext uri="{FF2B5EF4-FFF2-40B4-BE49-F238E27FC236}">
                <a16:creationId xmlns:a16="http://schemas.microsoft.com/office/drawing/2014/main" xmlns="" id="{68965833-075C-40A5-9FD5-143DD5E225F9}"/>
              </a:ext>
            </a:extLst>
          </p:cNvPr>
          <p:cNvGraphicFramePr>
            <a:graphicFrameLocks noGrp="1"/>
          </p:cNvGraphicFramePr>
          <p:nvPr>
            <p:extLst>
              <p:ext uri="{D42A27DB-BD31-4B8C-83A1-F6EECF244321}">
                <p14:modId xmlns:p14="http://schemas.microsoft.com/office/powerpoint/2010/main" xmlns="" val="1936278749"/>
              </p:ext>
            </p:extLst>
          </p:nvPr>
        </p:nvGraphicFramePr>
        <p:xfrm>
          <a:off x="825500" y="1326388"/>
          <a:ext cx="10515600" cy="4795012"/>
        </p:xfrm>
        <a:graphic>
          <a:graphicData uri="http://schemas.openxmlformats.org/drawingml/2006/table">
            <a:tbl>
              <a:tblPr firstRow="1" firstCol="1" bandRow="1">
                <a:tableStyleId>{ED083AE6-46FA-4A59-8FB0-9F97EB10719F}</a:tableStyleId>
              </a:tblPr>
              <a:tblGrid>
                <a:gridCol w="4168384">
                  <a:extLst>
                    <a:ext uri="{9D8B030D-6E8A-4147-A177-3AD203B41FA5}">
                      <a16:colId xmlns:a16="http://schemas.microsoft.com/office/drawing/2014/main" xmlns="" val="3912168031"/>
                    </a:ext>
                  </a:extLst>
                </a:gridCol>
                <a:gridCol w="6347216">
                  <a:extLst>
                    <a:ext uri="{9D8B030D-6E8A-4147-A177-3AD203B41FA5}">
                      <a16:colId xmlns:a16="http://schemas.microsoft.com/office/drawing/2014/main" xmlns="" val="2233089108"/>
                    </a:ext>
                  </a:extLst>
                </a:gridCol>
              </a:tblGrid>
              <a:tr h="0">
                <a:tc>
                  <a:txBody>
                    <a:bodyPr/>
                    <a:lstStyle/>
                    <a:p>
                      <a:pPr algn="just">
                        <a:lnSpc>
                          <a:spcPct val="115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Mục đích của cuộc phỏng vấn là gì?</a:t>
                      </a:r>
                      <a:endParaRPr lang="en-US" sz="28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800" b="0" dirty="0" err="1">
                          <a:effectLst/>
                          <a:latin typeface="Times New Roman" panose="02020603050405020304" pitchFamily="18" charset="0"/>
                          <a:cs typeface="Times New Roman" panose="02020603050405020304" pitchFamily="18" charset="0"/>
                        </a:rPr>
                        <a:t>Tìm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hiểu</a:t>
                      </a:r>
                      <a:r>
                        <a:rPr lang="en-US" sz="28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Đặc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điểm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Ý </a:t>
                      </a:r>
                      <a:r>
                        <a:rPr lang="en-US" sz="2800" b="0" dirty="0" err="1">
                          <a:effectLst/>
                          <a:latin typeface="Times New Roman" panose="02020603050405020304" pitchFamily="18" charset="0"/>
                          <a:cs typeface="Times New Roman" panose="02020603050405020304" pitchFamily="18" charset="0"/>
                        </a:rPr>
                        <a:t>nghĩa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endParaRPr lang="en-US" sz="28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tới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cộng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đồng</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68443053"/>
                  </a:ext>
                </a:extLst>
              </a:tr>
              <a:tr h="0">
                <a:tc>
                  <a:txBody>
                    <a:bodyPr/>
                    <a:lstStyle/>
                    <a:p>
                      <a:pPr algn="just">
                        <a:lnSpc>
                          <a:spcPct val="115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Đối tượng được phỏng vấn là ai?</a:t>
                      </a:r>
                      <a:endParaRPr lang="en-US" sz="28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b="1">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Chuyên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am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vấn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67173890"/>
                  </a:ext>
                </a:extLst>
              </a:tr>
            </a:tbl>
          </a:graphicData>
        </a:graphic>
      </p:graphicFrame>
    </p:spTree>
    <p:extLst>
      <p:ext uri="{BB962C8B-B14F-4D97-AF65-F5344CB8AC3E}">
        <p14:creationId xmlns:p14="http://schemas.microsoft.com/office/powerpoint/2010/main" xmlns="" val="63851358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A614EDD-6267-4D4B-BB21-5EE779E0546C}"/>
              </a:ext>
            </a:extLst>
          </p:cNvPr>
          <p:cNvSpPr txBox="1"/>
          <p:nvPr/>
        </p:nvSpPr>
        <p:spPr>
          <a:xfrm>
            <a:off x="330200" y="390961"/>
            <a:ext cx="11506200" cy="548099"/>
          </a:xfrm>
          <a:prstGeom prst="rect">
            <a:avLst/>
          </a:prstGeom>
          <a:noFill/>
        </p:spPr>
        <p:txBody>
          <a:bodyPr wrap="square">
            <a:spAutoFit/>
          </a:bodyPr>
          <a:lstStyle/>
          <a:p>
            <a:pPr marL="228600" algn="just">
              <a:lnSpc>
                <a:spcPct val="115000"/>
              </a:lnSpc>
              <a:spcBef>
                <a:spcPts val="600"/>
              </a:spcBef>
              <a:spcAft>
                <a:spcPts val="600"/>
              </a:spcAft>
            </a:pPr>
            <a:r>
              <a:rPr lang="en-US" sz="2800" b="1" dirty="0" err="1">
                <a:solidFill>
                  <a:srgbClr val="FF0000"/>
                </a:solidFill>
                <a:effectLst/>
                <a:latin typeface="Times New Roman" panose="02020603050405020304" pitchFamily="18" charset="0"/>
                <a:ea typeface="Times New Roman" panose="02020603050405020304" pitchFamily="18" charset="0"/>
              </a:rPr>
              <a:t>Bảng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thập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thông</a:t>
            </a:r>
            <a:r>
              <a:rPr lang="en-US" sz="2800" b="1" dirty="0">
                <a:solidFill>
                  <a:srgbClr val="FF0000"/>
                </a:solidFill>
                <a:effectLst/>
                <a:latin typeface="Times New Roman" panose="02020603050405020304" pitchFamily="18" charset="0"/>
                <a:ea typeface="Times New Roman" panose="02020603050405020304" pitchFamily="18" charset="0"/>
              </a:rPr>
              <a:t> tin </a:t>
            </a:r>
            <a:r>
              <a:rPr lang="en-US" sz="2800" b="1" dirty="0" err="1">
                <a:solidFill>
                  <a:srgbClr val="FF0000"/>
                </a:solidFill>
                <a:effectLst/>
                <a:latin typeface="Times New Roman" panose="02020603050405020304" pitchFamily="18" charset="0"/>
                <a:ea typeface="Times New Roman" panose="02020603050405020304" pitchFamily="18" charset="0"/>
              </a:rPr>
              <a:t>từ</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việc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vấn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tham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khảo</a:t>
            </a:r>
            <a:r>
              <a:rPr lang="en-US" sz="2800" b="1" dirty="0">
                <a:solidFill>
                  <a:srgbClr val="FF0000"/>
                </a:solidFill>
                <a:effectLst/>
                <a:latin typeface="Times New Roman" panose="02020603050405020304" pitchFamily="18" charset="0"/>
                <a:ea typeface="Times New Roman" panose="02020603050405020304" pitchFamily="18" charset="0"/>
              </a:rPr>
              <a:t> ý </a:t>
            </a:r>
            <a:r>
              <a:rPr lang="en-US" sz="2800" b="1" dirty="0" err="1">
                <a:solidFill>
                  <a:srgbClr val="FF0000"/>
                </a:solidFill>
                <a:effectLst/>
                <a:latin typeface="Times New Roman" panose="02020603050405020304" pitchFamily="18" charset="0"/>
                <a:ea typeface="Times New Roman" panose="02020603050405020304" pitchFamily="18" charset="0"/>
              </a:rPr>
              <a:t>kiến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chuyên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gia</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68965833-075C-40A5-9FD5-143DD5E225F9}"/>
              </a:ext>
            </a:extLst>
          </p:cNvPr>
          <p:cNvGraphicFramePr>
            <a:graphicFrameLocks noGrp="1"/>
          </p:cNvGraphicFramePr>
          <p:nvPr>
            <p:extLst>
              <p:ext uri="{D42A27DB-BD31-4B8C-83A1-F6EECF244321}">
                <p14:modId xmlns:p14="http://schemas.microsoft.com/office/powerpoint/2010/main" xmlns="" val="2813246148"/>
              </p:ext>
            </p:extLst>
          </p:nvPr>
        </p:nvGraphicFramePr>
        <p:xfrm>
          <a:off x="660400" y="1130300"/>
          <a:ext cx="10845800" cy="5285740"/>
        </p:xfrm>
        <a:graphic>
          <a:graphicData uri="http://schemas.openxmlformats.org/drawingml/2006/table">
            <a:tbl>
              <a:tblPr firstRow="1" firstCol="1" bandRow="1">
                <a:tableStyleId>{ED083AE6-46FA-4A59-8FB0-9F97EB10719F}</a:tableStyleId>
              </a:tblPr>
              <a:tblGrid>
                <a:gridCol w="4299275">
                  <a:extLst>
                    <a:ext uri="{9D8B030D-6E8A-4147-A177-3AD203B41FA5}">
                      <a16:colId xmlns:a16="http://schemas.microsoft.com/office/drawing/2014/main" xmlns="" val="3912168031"/>
                    </a:ext>
                  </a:extLst>
                </a:gridCol>
                <a:gridCol w="6546525">
                  <a:extLst>
                    <a:ext uri="{9D8B030D-6E8A-4147-A177-3AD203B41FA5}">
                      <a16:colId xmlns:a16="http://schemas.microsoft.com/office/drawing/2014/main" xmlns="" val="2233089108"/>
                    </a:ext>
                  </a:extLst>
                </a:gridCol>
              </a:tblGrid>
              <a:tr h="0">
                <a:tc>
                  <a:txBody>
                    <a:bodyPr/>
                    <a:lstStyle/>
                    <a:p>
                      <a:pPr algn="just">
                        <a:lnSpc>
                          <a:spcPct val="115000"/>
                        </a:lnSpc>
                        <a:spcBef>
                          <a:spcPts val="600"/>
                        </a:spcBef>
                        <a:spcAft>
                          <a:spcPts val="600"/>
                        </a:spcAft>
                      </a:pPr>
                      <a:r>
                        <a:rPr lang="en-US" sz="2800" b="0" dirty="0" err="1">
                          <a:effectLst/>
                          <a:latin typeface="Times New Roman" panose="02020603050405020304" pitchFamily="18" charset="0"/>
                          <a:cs typeface="Times New Roman" panose="02020603050405020304" pitchFamily="18" charset="0"/>
                        </a:rPr>
                        <a:t>Những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câu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hỏi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nào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sẽ</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được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đặt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cuộc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phỏng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vấn</a:t>
                      </a:r>
                      <a:r>
                        <a:rPr lang="en-US" sz="28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Đặc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điểm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gì</a:t>
                      </a:r>
                      <a:r>
                        <a:rPr lang="en-US" sz="28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Giá</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trị</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đáo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hôm</a:t>
                      </a:r>
                      <a:r>
                        <a:rPr lang="en-US" sz="2800" b="0" dirty="0">
                          <a:effectLst/>
                          <a:latin typeface="Times New Roman" panose="02020603050405020304" pitchFamily="18" charset="0"/>
                          <a:cs typeface="Times New Roman" panose="02020603050405020304" pitchFamily="18" charset="0"/>
                        </a:rPr>
                        <a:t> nay?</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Sức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ảnh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hưởng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với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cộng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đồng</a:t>
                      </a:r>
                      <a:r>
                        <a:rPr lang="en-US" sz="28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Ấn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đặc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biệt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về</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tượng</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42363459"/>
                  </a:ext>
                </a:extLst>
              </a:tr>
              <a:tr h="0">
                <a:tc>
                  <a:txBody>
                    <a:bodyPr/>
                    <a:lstStyle/>
                    <a:p>
                      <a:pPr algn="just">
                        <a:lnSpc>
                          <a:spcPct val="115000"/>
                        </a:lnSpc>
                        <a:spcBef>
                          <a:spcPts val="600"/>
                        </a:spcBef>
                        <a:spcAft>
                          <a:spcPts val="600"/>
                        </a:spcAft>
                      </a:pPr>
                      <a:r>
                        <a:rPr lang="en-US" sz="2800" b="0">
                          <a:effectLst/>
                          <a:latin typeface="Times New Roman" panose="02020603050405020304" pitchFamily="18" charset="0"/>
                          <a:cs typeface="Times New Roman" panose="02020603050405020304" pitchFamily="18" charset="0"/>
                        </a:rPr>
                        <a:t>Cuộc phỏng vấn được thực hiện theo cách thức nào (gặp trực tiếp, qua điện thoại, qua email,....)?</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74107627"/>
                  </a:ext>
                </a:extLst>
              </a:tr>
            </a:tbl>
          </a:graphicData>
        </a:graphic>
      </p:graphicFrame>
    </p:spTree>
    <p:extLst>
      <p:ext uri="{BB962C8B-B14F-4D97-AF65-F5344CB8AC3E}">
        <p14:creationId xmlns:p14="http://schemas.microsoft.com/office/powerpoint/2010/main" xmlns="" val="369213993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27CE794-00FB-45F1-B96F-1F8201AD55F9}"/>
              </a:ext>
            </a:extLst>
          </p:cNvPr>
          <p:cNvGraphicFramePr>
            <a:graphicFrameLocks noGrp="1"/>
          </p:cNvGraphicFramePr>
          <p:nvPr>
            <p:extLst>
              <p:ext uri="{D42A27DB-BD31-4B8C-83A1-F6EECF244321}">
                <p14:modId xmlns:p14="http://schemas.microsoft.com/office/powerpoint/2010/main" xmlns="" val="4158314432"/>
              </p:ext>
            </p:extLst>
          </p:nvPr>
        </p:nvGraphicFramePr>
        <p:xfrm>
          <a:off x="660399" y="1044115"/>
          <a:ext cx="10845801" cy="5089985"/>
        </p:xfrm>
        <a:graphic>
          <a:graphicData uri="http://schemas.openxmlformats.org/drawingml/2006/table">
            <a:tbl>
              <a:tblPr firstRow="1" firstCol="1" bandRow="1">
                <a:tableStyleId>{ED083AE6-46FA-4A59-8FB0-9F97EB10719F}</a:tableStyleId>
              </a:tblPr>
              <a:tblGrid>
                <a:gridCol w="6506635">
                  <a:extLst>
                    <a:ext uri="{9D8B030D-6E8A-4147-A177-3AD203B41FA5}">
                      <a16:colId xmlns:a16="http://schemas.microsoft.com/office/drawing/2014/main" xmlns="" val="345105637"/>
                    </a:ext>
                  </a:extLst>
                </a:gridCol>
                <a:gridCol w="2169583">
                  <a:extLst>
                    <a:ext uri="{9D8B030D-6E8A-4147-A177-3AD203B41FA5}">
                      <a16:colId xmlns:a16="http://schemas.microsoft.com/office/drawing/2014/main" xmlns="" val="358573229"/>
                    </a:ext>
                  </a:extLst>
                </a:gridCol>
                <a:gridCol w="2169583">
                  <a:extLst>
                    <a:ext uri="{9D8B030D-6E8A-4147-A177-3AD203B41FA5}">
                      <a16:colId xmlns:a16="http://schemas.microsoft.com/office/drawing/2014/main" xmlns="" val="3611683618"/>
                    </a:ext>
                  </a:extLst>
                </a:gridCol>
              </a:tblGrid>
              <a:tr h="3284553">
                <a:tc>
                  <a:txBody>
                    <a:bodyPr/>
                    <a:lstStyle/>
                    <a:p>
                      <a:pPr algn="ctr">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PHIẾU HỎI CHUYÊN GIA</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Chuyên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gia</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nơi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làm</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việc</a:t>
                      </a:r>
                      <a:r>
                        <a:rPr lang="en-US" sz="2800" b="1"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Mục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đích</a:t>
                      </a:r>
                      <a:r>
                        <a:rPr lang="en-US" sz="2800" b="1"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thức</a:t>
                      </a:r>
                      <a:r>
                        <a:rPr lang="en-US" sz="2800" b="1"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Thời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gian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địa</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điểm</a:t>
                      </a:r>
                      <a:r>
                        <a:rPr lang="en-US" sz="2800" b="1"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endParaRPr lang="en-US" sz="2800">
                        <a:latin typeface="Times New Roman" panose="02020603050405020304" pitchFamily="18" charset="0"/>
                        <a:cs typeface="Times New Roman" panose="02020603050405020304" pitchFamily="18" charset="0"/>
                      </a:endParaRPr>
                    </a:p>
                  </a:txBody>
                  <a:tcPr marL="90214" marR="90214" marT="45107" marB="45107"/>
                </a:tc>
                <a:tc>
                  <a:txBody>
                    <a:bodyPr/>
                    <a:lstStyle/>
                    <a:p>
                      <a:endParaRPr lang="en-US" sz="2800">
                        <a:latin typeface="Times New Roman" panose="02020603050405020304" pitchFamily="18" charset="0"/>
                        <a:cs typeface="Times New Roman" panose="02020603050405020304" pitchFamily="18" charset="0"/>
                      </a:endParaRPr>
                    </a:p>
                  </a:txBody>
                  <a:tcPr marL="90214" marR="90214" marT="45107" marB="45107"/>
                </a:tc>
                <a:extLst>
                  <a:ext uri="{0D108BD9-81ED-4DB2-BD59-A6C34878D82A}">
                    <a16:rowId xmlns:a16="http://schemas.microsoft.com/office/drawing/2014/main" xmlns="" val="704947691"/>
                  </a:ext>
                </a:extLst>
              </a:tr>
              <a:tr h="435284">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Nội</a:t>
                      </a:r>
                      <a:r>
                        <a:rPr lang="en-US" sz="2800" b="1" dirty="0">
                          <a:solidFill>
                            <a:srgbClr val="0D0D0D"/>
                          </a:solidFill>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Câu hỏi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Câu trả lời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extLst>
                  <a:ext uri="{0D108BD9-81ED-4DB2-BD59-A6C34878D82A}">
                    <a16:rowId xmlns:a16="http://schemas.microsoft.com/office/drawing/2014/main" xmlns="" val="849094787"/>
                  </a:ext>
                </a:extLst>
              </a:tr>
              <a:tr h="210500">
                <a:tc rowSpan="3">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extLst>
                  <a:ext uri="{0D108BD9-81ED-4DB2-BD59-A6C34878D82A}">
                    <a16:rowId xmlns:a16="http://schemas.microsoft.com/office/drawing/2014/main" xmlns="" val="1163197142"/>
                  </a:ext>
                </a:extLst>
              </a:tr>
              <a:tr h="210500">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extLst>
                  <a:ext uri="{0D108BD9-81ED-4DB2-BD59-A6C34878D82A}">
                    <a16:rowId xmlns:a16="http://schemas.microsoft.com/office/drawing/2014/main" xmlns="" val="4025518636"/>
                  </a:ext>
                </a:extLst>
              </a:tr>
              <a:tr h="210500">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tc>
                  <a:txBody>
                    <a:bodyPr/>
                    <a:lstStyle/>
                    <a:p>
                      <a:pPr algn="just">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661" marR="67661" marT="0" marB="0"/>
                </a:tc>
                <a:extLst>
                  <a:ext uri="{0D108BD9-81ED-4DB2-BD59-A6C34878D82A}">
                    <a16:rowId xmlns:a16="http://schemas.microsoft.com/office/drawing/2014/main" xmlns="" val="2357520526"/>
                  </a:ext>
                </a:extLst>
              </a:tr>
            </a:tbl>
          </a:graphicData>
        </a:graphic>
      </p:graphicFrame>
    </p:spTree>
    <p:extLst>
      <p:ext uri="{BB962C8B-B14F-4D97-AF65-F5344CB8AC3E}">
        <p14:creationId xmlns:p14="http://schemas.microsoft.com/office/powerpoint/2010/main" xmlns="" val="278282727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FD073016-B734-483B-8953-5BADEE145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90A7EAB6-59D3-4325-8DE6-E0CA4009C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NAM1">
            <a:hlinkClick r:id="" action="ppaction://media"/>
            <a:extLst>
              <a:ext uri="{FF2B5EF4-FFF2-40B4-BE49-F238E27FC236}">
                <a16:creationId xmlns:a16="http://schemas.microsoft.com/office/drawing/2014/main" xmlns="" id="{AC46CE2E-9A61-4335-A1A2-C6FCD71AADB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xmlns="" val="375885991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4AD4335-5DA6-4689-B0F5-BF747916798D}"/>
              </a:ext>
            </a:extLst>
          </p:cNvPr>
          <p:cNvSpPr/>
          <p:nvPr/>
        </p:nvSpPr>
        <p:spPr>
          <a:xfrm>
            <a:off x="3599259" y="400054"/>
            <a:ext cx="5157787" cy="844550"/>
          </a:xfrm>
          <a:prstGeom prst="round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D0D0D"/>
                </a:solidFill>
                <a:effectLst/>
                <a:latin typeface="Times New Roman" panose="02020603050405020304" pitchFamily="18" charset="0"/>
                <a:ea typeface="Times New Roman" panose="02020603050405020304" pitchFamily="18" charset="0"/>
              </a:rPr>
              <a:t>Các tiến hành</a:t>
            </a:r>
            <a:endParaRPr lang="en-US" sz="3600"/>
          </a:p>
        </p:txBody>
      </p:sp>
      <p:sp>
        <p:nvSpPr>
          <p:cNvPr id="3" name="Flowchart: Off-page Connector 2">
            <a:extLst>
              <a:ext uri="{FF2B5EF4-FFF2-40B4-BE49-F238E27FC236}">
                <a16:creationId xmlns:a16="http://schemas.microsoft.com/office/drawing/2014/main" xmlns="" id="{BEDD8A19-A5F8-4A4A-9EFB-499B7276EB29}"/>
              </a:ext>
            </a:extLst>
          </p:cNvPr>
          <p:cNvSpPr/>
          <p:nvPr/>
        </p:nvSpPr>
        <p:spPr>
          <a:xfrm>
            <a:off x="937818" y="1920875"/>
            <a:ext cx="2471736" cy="4314825"/>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tabLst>
                <a:tab pos="1386840" algn="l"/>
              </a:tabLst>
            </a:pPr>
            <a:endPar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vi-VN"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HS chọn lễ hội, sự kiện văn hoá có liên quan đến vấn đề nghiên cứu.</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Flowchart: Off-page Connector 3">
            <a:extLst>
              <a:ext uri="{FF2B5EF4-FFF2-40B4-BE49-F238E27FC236}">
                <a16:creationId xmlns:a16="http://schemas.microsoft.com/office/drawing/2014/main" xmlns="" id="{431FD5EC-5BBE-4D0A-B4A4-2F24EF2A65E9}"/>
              </a:ext>
            </a:extLst>
          </p:cNvPr>
          <p:cNvSpPr/>
          <p:nvPr/>
        </p:nvSpPr>
        <p:spPr>
          <a:xfrm>
            <a:off x="3544227" y="1920875"/>
            <a:ext cx="2471736" cy="4314825"/>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tabLst>
                <a:tab pos="1386840" algn="l"/>
              </a:tabLst>
            </a:pP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Liên hệ với người tổ chức để tham dự nghiên cứu (có thể nhờ GV hoặc nhà trường giới thiệu). Việc này cần làm trước khi sự kiện diễn ra.</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Flowchart: Off-page Connector 4">
            <a:extLst>
              <a:ext uri="{FF2B5EF4-FFF2-40B4-BE49-F238E27FC236}">
                <a16:creationId xmlns:a16="http://schemas.microsoft.com/office/drawing/2014/main" xmlns="" id="{6184CE60-5E3D-414F-ADBC-ED6E09D3D5B7}"/>
              </a:ext>
            </a:extLst>
          </p:cNvPr>
          <p:cNvSpPr/>
          <p:nvPr/>
        </p:nvSpPr>
        <p:spPr>
          <a:xfrm>
            <a:off x="6150637" y="1920875"/>
            <a:ext cx="2471736" cy="4314825"/>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dự đoán trước những tình huống có thể xảy ra, những mốc thời gian và những sự kiện cần theo dõi để tránh lỡ cơ hội.</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Flowchart: Off-page Connector 5">
            <a:extLst>
              <a:ext uri="{FF2B5EF4-FFF2-40B4-BE49-F238E27FC236}">
                <a16:creationId xmlns:a16="http://schemas.microsoft.com/office/drawing/2014/main" xmlns="" id="{27D961DC-44C3-4FAD-9C27-E7B130EA723D}"/>
              </a:ext>
            </a:extLst>
          </p:cNvPr>
          <p:cNvSpPr/>
          <p:nvPr/>
        </p:nvSpPr>
        <p:spPr>
          <a:xfrm>
            <a:off x="8757047" y="1920875"/>
            <a:ext cx="2471736" cy="4314825"/>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tabLst>
                <a:tab pos="1386840" algn="l"/>
              </a:tabLs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Phân công nhiệm vụ các thành viên trong nhóm</a:t>
            </a:r>
            <a:endParaRPr lang="en-US" sz="3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1E4C06ED-F929-4069-90C5-D07E237BD1A0}"/>
              </a:ext>
            </a:extLst>
          </p:cNvPr>
          <p:cNvGrpSpPr/>
          <p:nvPr/>
        </p:nvGrpSpPr>
        <p:grpSpPr>
          <a:xfrm>
            <a:off x="1637908" y="1667669"/>
            <a:ext cx="1049073" cy="506412"/>
            <a:chOff x="1300163" y="1667669"/>
            <a:chExt cx="1049073" cy="506412"/>
          </a:xfrm>
          <a:solidFill>
            <a:schemeClr val="accent4">
              <a:lumMod val="60000"/>
              <a:lumOff val="40000"/>
            </a:schemeClr>
          </a:solidFill>
        </p:grpSpPr>
        <p:sp>
          <p:nvSpPr>
            <p:cNvPr id="7" name="Diamond 6">
              <a:extLst>
                <a:ext uri="{FF2B5EF4-FFF2-40B4-BE49-F238E27FC236}">
                  <a16:creationId xmlns:a16="http://schemas.microsoft.com/office/drawing/2014/main" xmlns="" id="{B1637010-39E3-4158-A8D6-93D29AAF06AD}"/>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xmlns="" id="{D4A0CA64-7A80-4911-ACEA-965020C7F8BC}"/>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xmlns="" id="{5012DD23-B98E-4061-9BBB-0EEB06A86E2D}"/>
              </a:ext>
            </a:extLst>
          </p:cNvPr>
          <p:cNvGrpSpPr/>
          <p:nvPr/>
        </p:nvGrpSpPr>
        <p:grpSpPr>
          <a:xfrm>
            <a:off x="4228707" y="1667669"/>
            <a:ext cx="1049073" cy="506412"/>
            <a:chOff x="1300163" y="1667669"/>
            <a:chExt cx="1049073" cy="506412"/>
          </a:xfrm>
          <a:solidFill>
            <a:schemeClr val="accent4">
              <a:lumMod val="60000"/>
              <a:lumOff val="40000"/>
            </a:schemeClr>
          </a:solidFill>
        </p:grpSpPr>
        <p:sp>
          <p:nvSpPr>
            <p:cNvPr id="11" name="Diamond 10">
              <a:extLst>
                <a:ext uri="{FF2B5EF4-FFF2-40B4-BE49-F238E27FC236}">
                  <a16:creationId xmlns:a16="http://schemas.microsoft.com/office/drawing/2014/main" xmlns="" id="{08055B80-290E-4C52-8748-032BF1BD56BC}"/>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ircle: Hollow 11">
              <a:extLst>
                <a:ext uri="{FF2B5EF4-FFF2-40B4-BE49-F238E27FC236}">
                  <a16:creationId xmlns:a16="http://schemas.microsoft.com/office/drawing/2014/main" xmlns="" id="{B38EF5E6-C4DE-459C-B3CD-F412985ECF19}"/>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xmlns="" id="{61D785FF-92B9-4D6A-8A2D-E97BEC7BBD85}"/>
              </a:ext>
            </a:extLst>
          </p:cNvPr>
          <p:cNvGrpSpPr/>
          <p:nvPr/>
        </p:nvGrpSpPr>
        <p:grpSpPr>
          <a:xfrm>
            <a:off x="6819506" y="1667669"/>
            <a:ext cx="1049073" cy="506412"/>
            <a:chOff x="1300163" y="1667669"/>
            <a:chExt cx="1049073" cy="506412"/>
          </a:xfrm>
          <a:solidFill>
            <a:schemeClr val="accent4">
              <a:lumMod val="60000"/>
              <a:lumOff val="40000"/>
            </a:schemeClr>
          </a:solidFill>
        </p:grpSpPr>
        <p:sp>
          <p:nvSpPr>
            <p:cNvPr id="14" name="Diamond 13">
              <a:extLst>
                <a:ext uri="{FF2B5EF4-FFF2-40B4-BE49-F238E27FC236}">
                  <a16:creationId xmlns:a16="http://schemas.microsoft.com/office/drawing/2014/main" xmlns="" id="{8648AC63-A040-4F94-B1FD-FA4D1AED7062}"/>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ircle: Hollow 14">
              <a:extLst>
                <a:ext uri="{FF2B5EF4-FFF2-40B4-BE49-F238E27FC236}">
                  <a16:creationId xmlns:a16="http://schemas.microsoft.com/office/drawing/2014/main" xmlns="" id="{D34E2754-4635-4A18-823D-3BDB467CC244}"/>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xmlns="" id="{5DF36713-2811-45B1-874B-1F48B6AEC9DA}"/>
              </a:ext>
            </a:extLst>
          </p:cNvPr>
          <p:cNvGrpSpPr/>
          <p:nvPr/>
        </p:nvGrpSpPr>
        <p:grpSpPr>
          <a:xfrm>
            <a:off x="9410304" y="1667669"/>
            <a:ext cx="1049073" cy="506412"/>
            <a:chOff x="1300163" y="1667669"/>
            <a:chExt cx="1049073" cy="506412"/>
          </a:xfrm>
          <a:solidFill>
            <a:schemeClr val="accent4">
              <a:lumMod val="60000"/>
              <a:lumOff val="40000"/>
            </a:schemeClr>
          </a:solidFill>
        </p:grpSpPr>
        <p:sp>
          <p:nvSpPr>
            <p:cNvPr id="17" name="Diamond 16">
              <a:extLst>
                <a:ext uri="{FF2B5EF4-FFF2-40B4-BE49-F238E27FC236}">
                  <a16:creationId xmlns:a16="http://schemas.microsoft.com/office/drawing/2014/main" xmlns="" id="{517BEBA4-58A0-4C8B-9E26-D71BD41CB6AF}"/>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ircle: Hollow 17">
              <a:extLst>
                <a:ext uri="{FF2B5EF4-FFF2-40B4-BE49-F238E27FC236}">
                  <a16:creationId xmlns:a16="http://schemas.microsoft.com/office/drawing/2014/main" xmlns="" id="{287EB001-E94D-43FE-BAA2-118039361273}"/>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66700286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5D49D00-1E4C-4994-A3BD-544057A95B66}"/>
              </a:ext>
            </a:extLst>
          </p:cNvPr>
          <p:cNvGraphicFramePr>
            <a:graphicFrameLocks noGrp="1"/>
          </p:cNvGraphicFramePr>
          <p:nvPr>
            <p:extLst>
              <p:ext uri="{D42A27DB-BD31-4B8C-83A1-F6EECF244321}">
                <p14:modId xmlns:p14="http://schemas.microsoft.com/office/powerpoint/2010/main" xmlns="" val="998893256"/>
              </p:ext>
            </p:extLst>
          </p:nvPr>
        </p:nvGraphicFramePr>
        <p:xfrm>
          <a:off x="660400" y="1028700"/>
          <a:ext cx="10845800" cy="5592510"/>
        </p:xfrm>
        <a:graphic>
          <a:graphicData uri="http://schemas.openxmlformats.org/drawingml/2006/table">
            <a:tbl>
              <a:tblPr firstRow="1" firstCol="1" bandRow="1">
                <a:tableStyleId>{ED083AE6-46FA-4A59-8FB0-9F97EB10719F}</a:tableStyleId>
              </a:tblPr>
              <a:tblGrid>
                <a:gridCol w="7320142">
                  <a:extLst>
                    <a:ext uri="{9D8B030D-6E8A-4147-A177-3AD203B41FA5}">
                      <a16:colId xmlns:a16="http://schemas.microsoft.com/office/drawing/2014/main" xmlns="" val="1866466755"/>
                    </a:ext>
                  </a:extLst>
                </a:gridCol>
                <a:gridCol w="3525658">
                  <a:extLst>
                    <a:ext uri="{9D8B030D-6E8A-4147-A177-3AD203B41FA5}">
                      <a16:colId xmlns:a16="http://schemas.microsoft.com/office/drawing/2014/main" xmlns="" val="3287351019"/>
                    </a:ext>
                  </a:extLst>
                </a:gridCol>
              </a:tblGrid>
              <a:tr h="2956322">
                <a:tc>
                  <a:txBody>
                    <a:bodyPr/>
                    <a:lstStyle/>
                    <a:p>
                      <a:pPr algn="ctr">
                        <a:lnSpc>
                          <a:spcPct val="115000"/>
                        </a:lnSpc>
                        <a:spcBef>
                          <a:spcPts val="600"/>
                        </a:spcBef>
                        <a:spcAft>
                          <a:spcPts val="600"/>
                        </a:spcAft>
                        <a:tabLst>
                          <a:tab pos="1386840" algn="l"/>
                        </a:tabLst>
                      </a:pPr>
                      <a:r>
                        <a:rPr lang="en-US" sz="2400" b="1">
                          <a:solidFill>
                            <a:srgbClr val="FF0000"/>
                          </a:solidFill>
                          <a:effectLst/>
                          <a:latin typeface="Times New Roman" panose="02020603050405020304" pitchFamily="18" charset="0"/>
                          <a:cs typeface="Times New Roman" panose="02020603050405020304" pitchFamily="18" charset="0"/>
                        </a:rPr>
                        <a:t>PHIẾU GHI CHÉP TRẢI NGHIỆM THỰC TIỄN</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400" b="1">
                          <a:solidFill>
                            <a:srgbClr val="0D0D0D"/>
                          </a:solidFill>
                          <a:effectLst/>
                          <a:latin typeface="Times New Roman" panose="02020603050405020304" pitchFamily="18" charset="0"/>
                          <a:cs typeface="Times New Roman" panose="02020603050405020304" pitchFamily="18" charset="0"/>
                        </a:rPr>
                        <a:t>Miêu tả bối cảnh</a:t>
                      </a:r>
                      <a:r>
                        <a:rPr lang="en-US" sz="2400">
                          <a:solidFill>
                            <a:srgbClr val="0D0D0D"/>
                          </a:solidFill>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Thời gian, địa điểm:…………………………….</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Mục đích trải nghiệm:………………………….</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Thành phần tham gia:…………….</a:t>
                      </a:r>
                      <a:endParaRPr lang="en-US" sz="24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Tình huống tạo nên câu chuyện/ sự việc: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tc>
                  <a:txBody>
                    <a:bodyPr/>
                    <a:lstStyle/>
                    <a:p>
                      <a:endParaRPr lang="en-US" sz="2400">
                        <a:latin typeface="Times New Roman" panose="02020603050405020304" pitchFamily="18" charset="0"/>
                        <a:cs typeface="Times New Roman" panose="02020603050405020304" pitchFamily="18" charset="0"/>
                      </a:endParaRPr>
                    </a:p>
                  </a:txBody>
                  <a:tcPr marL="77645" marR="77645" marT="38822" marB="38822"/>
                </a:tc>
                <a:extLst>
                  <a:ext uri="{0D108BD9-81ED-4DB2-BD59-A6C34878D82A}">
                    <a16:rowId xmlns:a16="http://schemas.microsoft.com/office/drawing/2014/main" xmlns="" val="3597290676"/>
                  </a:ext>
                </a:extLst>
              </a:tr>
              <a:tr h="504043">
                <a:tc>
                  <a:txBody>
                    <a:bodyPr/>
                    <a:lstStyle/>
                    <a:p>
                      <a:pPr algn="ctr">
                        <a:lnSpc>
                          <a:spcPct val="115000"/>
                        </a:lnSpc>
                        <a:spcBef>
                          <a:spcPts val="600"/>
                        </a:spcBef>
                        <a:spcAft>
                          <a:spcPts val="600"/>
                        </a:spcAft>
                        <a:tabLst>
                          <a:tab pos="1386840" algn="l"/>
                        </a:tabLst>
                      </a:pPr>
                      <a:r>
                        <a:rPr lang="en-US" sz="2400" b="1" dirty="0" err="1">
                          <a:solidFill>
                            <a:srgbClr val="0D0D0D"/>
                          </a:solidFill>
                          <a:effectLst/>
                          <a:latin typeface="Times New Roman" panose="02020603050405020304" pitchFamily="18" charset="0"/>
                          <a:cs typeface="Times New Roman" panose="02020603050405020304" pitchFamily="18" charset="0"/>
                        </a:rPr>
                        <a:t>Kết</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cấu</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sự</a:t>
                      </a:r>
                      <a:r>
                        <a:rPr lang="en-US" sz="2400" b="1" dirty="0">
                          <a:solidFill>
                            <a:srgbClr val="0D0D0D"/>
                          </a:solidFill>
                          <a:effectLst/>
                          <a:latin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cs typeface="Times New Roman" panose="02020603050405020304" pitchFamily="18" charset="0"/>
                        </a:rPr>
                        <a:t>việc</a:t>
                      </a:r>
                      <a:endParaRPr lang="en-US" sz="2400" b="1"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cs typeface="Times New Roman" panose="02020603050405020304" pitchFamily="18" charset="0"/>
                        </a:rPr>
                        <a:t>Cảm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nhận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tc>
                  <a:txBody>
                    <a:bodyPr/>
                    <a:lstStyle/>
                    <a:p>
                      <a:pPr algn="ctr">
                        <a:lnSpc>
                          <a:spcPct val="115000"/>
                        </a:lnSpc>
                        <a:spcBef>
                          <a:spcPts val="600"/>
                        </a:spcBef>
                        <a:spcAft>
                          <a:spcPts val="600"/>
                        </a:spcAft>
                        <a:tabLst>
                          <a:tab pos="1386840" algn="l"/>
                        </a:tabLst>
                      </a:pPr>
                      <a:r>
                        <a:rPr lang="en-US" sz="2400" b="1">
                          <a:solidFill>
                            <a:srgbClr val="0D0D0D"/>
                          </a:solidFill>
                          <a:effectLst/>
                          <a:latin typeface="Times New Roman" panose="02020603050405020304" pitchFamily="18" charset="0"/>
                          <a:cs typeface="Times New Roman" panose="02020603050405020304" pitchFamily="18" charset="0"/>
                        </a:rPr>
                        <a:t>Văn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extLst>
                  <a:ext uri="{0D108BD9-81ED-4DB2-BD59-A6C34878D82A}">
                    <a16:rowId xmlns:a16="http://schemas.microsoft.com/office/drawing/2014/main" xmlns="" val="2427656207"/>
                  </a:ext>
                </a:extLst>
              </a:tr>
              <a:tr h="890973">
                <a:tc>
                  <a:txBody>
                    <a:bodyPr/>
                    <a:lstStyle/>
                    <a:p>
                      <a:pPr algn="ct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tc>
                  <a:txBody>
                    <a:bodyPr/>
                    <a:lstStyle/>
                    <a:p>
                      <a:pPr algn="ctr">
                        <a:lnSpc>
                          <a:spcPct val="115000"/>
                        </a:lnSpc>
                        <a:spcBef>
                          <a:spcPts val="600"/>
                        </a:spcBef>
                        <a:spcAft>
                          <a:spcPts val="600"/>
                        </a:spcAft>
                        <a:tabLst>
                          <a:tab pos="1386840" algn="l"/>
                        </a:tabLst>
                      </a:pP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tabLst>
                          <a:tab pos="1386840" algn="l"/>
                        </a:tabLst>
                      </a:pP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234" marR="58234" marT="0" marB="0"/>
                </a:tc>
                <a:extLst>
                  <a:ext uri="{0D108BD9-81ED-4DB2-BD59-A6C34878D82A}">
                    <a16:rowId xmlns:a16="http://schemas.microsoft.com/office/drawing/2014/main" xmlns="" val="634068689"/>
                  </a:ext>
                </a:extLst>
              </a:tr>
            </a:tbl>
          </a:graphicData>
        </a:graphic>
      </p:graphicFrame>
      <p:sp>
        <p:nvSpPr>
          <p:cNvPr id="4" name="TextBox 3">
            <a:extLst>
              <a:ext uri="{FF2B5EF4-FFF2-40B4-BE49-F238E27FC236}">
                <a16:creationId xmlns:a16="http://schemas.microsoft.com/office/drawing/2014/main" xmlns="" id="{248E4CB9-30CC-4E56-950B-2F51D7E69D17}"/>
              </a:ext>
            </a:extLst>
          </p:cNvPr>
          <p:cNvSpPr txBox="1"/>
          <p:nvPr/>
        </p:nvSpPr>
        <p:spPr>
          <a:xfrm>
            <a:off x="660400" y="236790"/>
            <a:ext cx="10845800" cy="584775"/>
          </a:xfrm>
          <a:prstGeom prst="rect">
            <a:avLst/>
          </a:prstGeom>
          <a:noFill/>
        </p:spPr>
        <p:txBody>
          <a:bodyPr wrap="square">
            <a:spAutoFit/>
          </a:bodyPr>
          <a:lstStyle/>
          <a:p>
            <a:pPr algn="ctr"/>
            <a:r>
              <a:rPr lang="vi-VN" sz="3200" b="1" dirty="0">
                <a:solidFill>
                  <a:srgbClr val="0D0D0D"/>
                </a:solidFill>
                <a:effectLst/>
                <a:latin typeface="Times New Roman" panose="02020603050405020304" pitchFamily="18" charset="0"/>
                <a:ea typeface="Times New Roman" panose="02020603050405020304" pitchFamily="18" charset="0"/>
              </a:rPr>
              <a:t>Sản phẩm</a:t>
            </a:r>
            <a:endParaRPr lang="en-US" sz="3200" dirty="0"/>
          </a:p>
        </p:txBody>
      </p:sp>
    </p:spTree>
    <p:extLst>
      <p:ext uri="{BB962C8B-B14F-4D97-AF65-F5344CB8AC3E}">
        <p14:creationId xmlns:p14="http://schemas.microsoft.com/office/powerpoint/2010/main" xmlns="" val="410856397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Off-page Connector 2">
            <a:extLst>
              <a:ext uri="{FF2B5EF4-FFF2-40B4-BE49-F238E27FC236}">
                <a16:creationId xmlns:a16="http://schemas.microsoft.com/office/drawing/2014/main" xmlns="" id="{BEDD8A19-A5F8-4A4A-9EFB-499B7276EB29}"/>
              </a:ext>
            </a:extLst>
          </p:cNvPr>
          <p:cNvSpPr/>
          <p:nvPr/>
        </p:nvSpPr>
        <p:spPr>
          <a:xfrm>
            <a:off x="510779" y="1920875"/>
            <a:ext cx="2135324" cy="4694238"/>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Flowchart: Off-page Connector 3">
            <a:extLst>
              <a:ext uri="{FF2B5EF4-FFF2-40B4-BE49-F238E27FC236}">
                <a16:creationId xmlns:a16="http://schemas.microsoft.com/office/drawing/2014/main" xmlns="" id="{431FD5EC-5BBE-4D0A-B4A4-2F24EF2A65E9}"/>
              </a:ext>
            </a:extLst>
          </p:cNvPr>
          <p:cNvSpPr/>
          <p:nvPr/>
        </p:nvSpPr>
        <p:spPr>
          <a:xfrm>
            <a:off x="2816620" y="1920875"/>
            <a:ext cx="2135324" cy="4694238"/>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Bef>
                <a:spcPts val="600"/>
              </a:spcBef>
              <a:spcAft>
                <a:spcPts val="600"/>
              </a:spcAft>
              <a:tabLst>
                <a:tab pos="1386840" algn="l"/>
              </a:tabLst>
            </a:pPr>
            <a:endParaRPr lang="en-US" sz="2800" dirty="0">
              <a:solidFill>
                <a:schemeClr val="bg1"/>
              </a:solidFill>
              <a:latin typeface="Times New Roman" panose="02020603050405020304" pitchFamily="18" charset="0"/>
              <a:ea typeface="Times New Roman" panose="02020603050405020304" pitchFamily="18" charset="0"/>
            </a:endParaRPr>
          </a:p>
          <a:p>
            <a:pPr lvl="0" algn="ctr">
              <a:lnSpc>
                <a:spcPct val="115000"/>
              </a:lnSpc>
              <a:spcBef>
                <a:spcPts val="600"/>
              </a:spcBef>
              <a:spcAft>
                <a:spcPts val="600"/>
              </a:spcAft>
              <a:tabLst>
                <a:tab pos="1386840" algn="l"/>
              </a:tabLst>
            </a:pPr>
            <a:r>
              <a:rPr lang="en-US" sz="2800" dirty="0" err="1">
                <a:solidFill>
                  <a:schemeClr val="bg1"/>
                </a:solidFill>
                <a:latin typeface="Times New Roman" panose="02020603050405020304" pitchFamily="18" charset="0"/>
                <a:ea typeface="Times New Roman" panose="02020603050405020304" pitchFamily="18" charset="0"/>
              </a:rPr>
              <a:t>Tìm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ngày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nẵm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xuất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chọn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liêu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cập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với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nghiên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cứu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lowchart: Off-page Connector 4">
            <a:extLst>
              <a:ext uri="{FF2B5EF4-FFF2-40B4-BE49-F238E27FC236}">
                <a16:creationId xmlns:a16="http://schemas.microsoft.com/office/drawing/2014/main" xmlns="" id="{6184CE60-5E3D-414F-ADBC-ED6E09D3D5B7}"/>
              </a:ext>
            </a:extLst>
          </p:cNvPr>
          <p:cNvSpPr/>
          <p:nvPr/>
        </p:nvSpPr>
        <p:spPr>
          <a:xfrm>
            <a:off x="5122461" y="1894681"/>
            <a:ext cx="2857231" cy="4694238"/>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endPar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uy</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VHDG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Flowchart: Off-page Connector 5">
            <a:extLst>
              <a:ext uri="{FF2B5EF4-FFF2-40B4-BE49-F238E27FC236}">
                <a16:creationId xmlns:a16="http://schemas.microsoft.com/office/drawing/2014/main" xmlns="" id="{27D961DC-44C3-4FAD-9C27-E7B130EA723D}"/>
              </a:ext>
            </a:extLst>
          </p:cNvPr>
          <p:cNvSpPr/>
          <p:nvPr/>
        </p:nvSpPr>
        <p:spPr>
          <a:xfrm>
            <a:off x="8150208" y="1920875"/>
            <a:ext cx="3505613" cy="4694238"/>
          </a:xfrm>
          <a:prstGeom prst="flowChartOffpageConnector">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Bef>
                <a:spcPts val="600"/>
              </a:spcBef>
              <a:spcAft>
                <a:spcPts val="600"/>
              </a:spcAft>
              <a:tabLst>
                <a:tab pos="1386840" algn="l"/>
              </a:tabLst>
            </a:pPr>
            <a:endParaRPr lang="en-US" sz="2400" dirty="0">
              <a:solidFill>
                <a:schemeClr val="bg1"/>
              </a:solidFill>
              <a:latin typeface="Times New Roman" panose="02020603050405020304" pitchFamily="18" charset="0"/>
              <a:ea typeface="Times New Roman" panose="02020603050405020304" pitchFamily="18" charset="0"/>
            </a:endParaRPr>
          </a:p>
          <a:p>
            <a:pPr lvl="0" algn="ctr">
              <a:lnSpc>
                <a:spcPct val="115000"/>
              </a:lnSpc>
              <a:spcBef>
                <a:spcPts val="600"/>
              </a:spcBef>
              <a:spcAft>
                <a:spcPts val="600"/>
              </a:spcAft>
              <a:tabLst>
                <a:tab pos="1386840" algn="l"/>
              </a:tabLst>
            </a:pPr>
            <a:r>
              <a:rPr lang="en-US" sz="2400" dirty="0" err="1">
                <a:solidFill>
                  <a:schemeClr val="bg1"/>
                </a:solidFill>
                <a:latin typeface="Times New Roman" panose="02020603050405020304" pitchFamily="18" charset="0"/>
                <a:ea typeface="Times New Roman" panose="02020603050405020304" pitchFamily="18" charset="0"/>
              </a:rPr>
              <a:t>Tìm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thư</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chú</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ngữ</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danh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sách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ngữ</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chuyên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tìm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kiếm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thêm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nguồn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liệu</a:t>
            </a:r>
            <a:r>
              <a:rPr lang="en-US" sz="2400" dirty="0">
                <a:solidFill>
                  <a:schemeClr val="bg1"/>
                </a:solidFill>
                <a:latin typeface="Times New Roman" panose="02020603050405020304" pitchFamily="18" charset="0"/>
                <a:ea typeface="Times New Roman" panose="02020603050405020304" pitchFamily="18" charset="0"/>
              </a:rPr>
              <a:t> VHDG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hoặc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ngữ</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niệm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gắn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vấn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đang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cứu</a:t>
            </a:r>
            <a:r>
              <a:rPr lang="en-US" sz="2400" dirty="0">
                <a:solidFill>
                  <a:schemeClr val="bg1"/>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1E4C06ED-F929-4069-90C5-D07E237BD1A0}"/>
              </a:ext>
            </a:extLst>
          </p:cNvPr>
          <p:cNvGrpSpPr/>
          <p:nvPr/>
        </p:nvGrpSpPr>
        <p:grpSpPr>
          <a:xfrm>
            <a:off x="1119537" y="1573209"/>
            <a:ext cx="906290" cy="506412"/>
            <a:chOff x="1300163" y="1667669"/>
            <a:chExt cx="1049073" cy="506412"/>
          </a:xfrm>
          <a:solidFill>
            <a:schemeClr val="accent4">
              <a:lumMod val="60000"/>
              <a:lumOff val="40000"/>
            </a:schemeClr>
          </a:solidFill>
        </p:grpSpPr>
        <p:sp>
          <p:nvSpPr>
            <p:cNvPr id="7" name="Diamond 6">
              <a:extLst>
                <a:ext uri="{FF2B5EF4-FFF2-40B4-BE49-F238E27FC236}">
                  <a16:creationId xmlns:a16="http://schemas.microsoft.com/office/drawing/2014/main" xmlns="" id="{B1637010-39E3-4158-A8D6-93D29AAF06AD}"/>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ircle: Hollow 7">
              <a:extLst>
                <a:ext uri="{FF2B5EF4-FFF2-40B4-BE49-F238E27FC236}">
                  <a16:creationId xmlns:a16="http://schemas.microsoft.com/office/drawing/2014/main" xmlns="" id="{D4A0CA64-7A80-4911-ACEA-965020C7F8BC}"/>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xmlns="" id="{5012DD23-B98E-4061-9BBB-0EEB06A86E2D}"/>
              </a:ext>
            </a:extLst>
          </p:cNvPr>
          <p:cNvGrpSpPr/>
          <p:nvPr/>
        </p:nvGrpSpPr>
        <p:grpSpPr>
          <a:xfrm>
            <a:off x="3325286" y="1573209"/>
            <a:ext cx="1049073" cy="506412"/>
            <a:chOff x="1300163" y="1667669"/>
            <a:chExt cx="1049073" cy="506412"/>
          </a:xfrm>
          <a:solidFill>
            <a:schemeClr val="accent4">
              <a:lumMod val="60000"/>
              <a:lumOff val="40000"/>
            </a:schemeClr>
          </a:solidFill>
        </p:grpSpPr>
        <p:sp>
          <p:nvSpPr>
            <p:cNvPr id="11" name="Diamond 10">
              <a:extLst>
                <a:ext uri="{FF2B5EF4-FFF2-40B4-BE49-F238E27FC236}">
                  <a16:creationId xmlns:a16="http://schemas.microsoft.com/office/drawing/2014/main" xmlns="" id="{08055B80-290E-4C52-8748-032BF1BD56BC}"/>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ircle: Hollow 11">
              <a:extLst>
                <a:ext uri="{FF2B5EF4-FFF2-40B4-BE49-F238E27FC236}">
                  <a16:creationId xmlns:a16="http://schemas.microsoft.com/office/drawing/2014/main" xmlns="" id="{B38EF5E6-C4DE-459C-B3CD-F412985ECF19}"/>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xmlns="" id="{61D785FF-92B9-4D6A-8A2D-E97BEC7BBD85}"/>
              </a:ext>
            </a:extLst>
          </p:cNvPr>
          <p:cNvGrpSpPr/>
          <p:nvPr/>
        </p:nvGrpSpPr>
        <p:grpSpPr>
          <a:xfrm>
            <a:off x="5969839" y="1573209"/>
            <a:ext cx="1049073" cy="506412"/>
            <a:chOff x="1300163" y="1667669"/>
            <a:chExt cx="1049073" cy="506412"/>
          </a:xfrm>
          <a:solidFill>
            <a:schemeClr val="accent4">
              <a:lumMod val="60000"/>
              <a:lumOff val="40000"/>
            </a:schemeClr>
          </a:solidFill>
        </p:grpSpPr>
        <p:sp>
          <p:nvSpPr>
            <p:cNvPr id="14" name="Diamond 13">
              <a:extLst>
                <a:ext uri="{FF2B5EF4-FFF2-40B4-BE49-F238E27FC236}">
                  <a16:creationId xmlns:a16="http://schemas.microsoft.com/office/drawing/2014/main" xmlns="" id="{8648AC63-A040-4F94-B1FD-FA4D1AED7062}"/>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ircle: Hollow 14">
              <a:extLst>
                <a:ext uri="{FF2B5EF4-FFF2-40B4-BE49-F238E27FC236}">
                  <a16:creationId xmlns:a16="http://schemas.microsoft.com/office/drawing/2014/main" xmlns="" id="{D34E2754-4635-4A18-823D-3BDB467CC244}"/>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xmlns="" id="{5DF36713-2811-45B1-874B-1F48B6AEC9DA}"/>
              </a:ext>
            </a:extLst>
          </p:cNvPr>
          <p:cNvGrpSpPr/>
          <p:nvPr/>
        </p:nvGrpSpPr>
        <p:grpSpPr>
          <a:xfrm>
            <a:off x="9378476" y="1573209"/>
            <a:ext cx="1049073" cy="506412"/>
            <a:chOff x="1300163" y="1667669"/>
            <a:chExt cx="1049073" cy="506412"/>
          </a:xfrm>
          <a:solidFill>
            <a:schemeClr val="accent4">
              <a:lumMod val="60000"/>
              <a:lumOff val="40000"/>
            </a:schemeClr>
          </a:solidFill>
        </p:grpSpPr>
        <p:sp>
          <p:nvSpPr>
            <p:cNvPr id="17" name="Diamond 16">
              <a:extLst>
                <a:ext uri="{FF2B5EF4-FFF2-40B4-BE49-F238E27FC236}">
                  <a16:creationId xmlns:a16="http://schemas.microsoft.com/office/drawing/2014/main" xmlns="" id="{517BEBA4-58A0-4C8B-9E26-D71BD41CB6AF}"/>
                </a:ext>
              </a:extLst>
            </p:cNvPr>
            <p:cNvSpPr/>
            <p:nvPr/>
          </p:nvSpPr>
          <p:spPr>
            <a:xfrm>
              <a:off x="1300163" y="1667669"/>
              <a:ext cx="914400" cy="506412"/>
            </a:xfrm>
            <a:prstGeom prst="diamon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ircle: Hollow 17">
              <a:extLst>
                <a:ext uri="{FF2B5EF4-FFF2-40B4-BE49-F238E27FC236}">
                  <a16:creationId xmlns:a16="http://schemas.microsoft.com/office/drawing/2014/main" xmlns="" id="{287EB001-E94D-43FE-BAA2-118039361273}"/>
                </a:ext>
              </a:extLst>
            </p:cNvPr>
            <p:cNvSpPr/>
            <p:nvPr/>
          </p:nvSpPr>
          <p:spPr>
            <a:xfrm>
              <a:off x="1927755" y="1727994"/>
              <a:ext cx="421481" cy="385762"/>
            </a:xfrm>
            <a:prstGeom prst="don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xmlns="" id="{87C3523E-16BF-4438-B542-E49431F9222B}"/>
              </a:ext>
            </a:extLst>
          </p:cNvPr>
          <p:cNvSpPr txBox="1"/>
          <p:nvPr/>
        </p:nvSpPr>
        <p:spPr>
          <a:xfrm>
            <a:off x="660400" y="53916"/>
            <a:ext cx="10845800" cy="1547475"/>
          </a:xfrm>
          <a:prstGeom prst="rect">
            <a:avLst/>
          </a:prstGeom>
          <a:noFill/>
        </p:spPr>
        <p:txBody>
          <a:bodyPr wrap="square">
            <a:spAutoFit/>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cậy</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3273937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346207B-F0D3-409B-B2EA-D16C6C580914}"/>
              </a:ext>
            </a:extLst>
          </p:cNvPr>
          <p:cNvSpPr txBox="1"/>
          <p:nvPr/>
        </p:nvSpPr>
        <p:spPr>
          <a:xfrm>
            <a:off x="660400" y="246162"/>
            <a:ext cx="10845800" cy="556434"/>
          </a:xfrm>
          <a:prstGeom prst="rect">
            <a:avLst/>
          </a:prstGeom>
          <a:noFill/>
        </p:spPr>
        <p:txBody>
          <a:bodyPr wrap="square">
            <a:spAutoFit/>
          </a:bodyPr>
          <a:lstStyle/>
          <a:p>
            <a:pPr>
              <a:lnSpc>
                <a:spcPct val="115000"/>
              </a:lnSpc>
              <a:spcBef>
                <a:spcPts val="600"/>
              </a:spcBef>
              <a:spcAft>
                <a:spcPts val="600"/>
              </a:spcAft>
            </a:pP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3 (Tr. 11-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0E76EF0C-1826-45F0-AC0B-883D34D9E881}"/>
              </a:ext>
            </a:extLst>
          </p:cNvPr>
          <p:cNvGraphicFramePr>
            <a:graphicFrameLocks noGrp="1"/>
          </p:cNvGraphicFramePr>
          <p:nvPr>
            <p:extLst>
              <p:ext uri="{D42A27DB-BD31-4B8C-83A1-F6EECF244321}">
                <p14:modId xmlns:p14="http://schemas.microsoft.com/office/powerpoint/2010/main" xmlns="" val="1553937449"/>
              </p:ext>
            </p:extLst>
          </p:nvPr>
        </p:nvGraphicFramePr>
        <p:xfrm>
          <a:off x="660400" y="1024000"/>
          <a:ext cx="11371265" cy="5110100"/>
        </p:xfrm>
        <a:graphic>
          <a:graphicData uri="http://schemas.openxmlformats.org/drawingml/2006/table">
            <a:tbl>
              <a:tblPr firstRow="1" firstCol="1" bandRow="1">
                <a:tableStyleId>{ED083AE6-46FA-4A59-8FB0-9F97EB10719F}</a:tableStyleId>
              </a:tblPr>
              <a:tblGrid>
                <a:gridCol w="1824196">
                  <a:extLst>
                    <a:ext uri="{9D8B030D-6E8A-4147-A177-3AD203B41FA5}">
                      <a16:colId xmlns:a16="http://schemas.microsoft.com/office/drawing/2014/main" xmlns="" val="2202036676"/>
                    </a:ext>
                  </a:extLst>
                </a:gridCol>
                <a:gridCol w="6023509">
                  <a:extLst>
                    <a:ext uri="{9D8B030D-6E8A-4147-A177-3AD203B41FA5}">
                      <a16:colId xmlns:a16="http://schemas.microsoft.com/office/drawing/2014/main" xmlns="" val="430560306"/>
                    </a:ext>
                  </a:extLst>
                </a:gridCol>
                <a:gridCol w="3523560">
                  <a:extLst>
                    <a:ext uri="{9D8B030D-6E8A-4147-A177-3AD203B41FA5}">
                      <a16:colId xmlns:a16="http://schemas.microsoft.com/office/drawing/2014/main" xmlns="" val="821027084"/>
                    </a:ext>
                  </a:extLst>
                </a:gridCol>
              </a:tblGrid>
              <a:tr h="92755">
                <a:tc>
                  <a:txBody>
                    <a:bodyPr/>
                    <a:lstStyle/>
                    <a:p>
                      <a:pPr algn="ctr">
                        <a:lnSpc>
                          <a:spcPct val="115000"/>
                        </a:lnSpc>
                        <a:spcBef>
                          <a:spcPts val="600"/>
                        </a:spcBef>
                        <a:spcAft>
                          <a:spcPts val="600"/>
                        </a:spcAft>
                      </a:pPr>
                      <a:r>
                        <a:rPr lang="en-US" sz="2000" b="1" dirty="0" err="1">
                          <a:solidFill>
                            <a:srgbClr val="0D0D0D"/>
                          </a:solidFill>
                          <a:effectLst/>
                          <a:latin typeface="Times New Roman" panose="02020603050405020304" pitchFamily="18" charset="0"/>
                          <a:cs typeface="Times New Roman" panose="02020603050405020304" pitchFamily="18" charset="0"/>
                        </a:rPr>
                        <a:t>Vấn</a:t>
                      </a:r>
                      <a:r>
                        <a:rPr lang="en-US" sz="2000" b="1" dirty="0">
                          <a:solidFill>
                            <a:srgbClr val="0D0D0D"/>
                          </a:solidFill>
                          <a:effectLst/>
                          <a:latin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cs typeface="Times New Roman" panose="02020603050405020304" pitchFamily="18" charset="0"/>
                        </a:rPr>
                        <a:t>đề</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67" marR="32567" marT="0" marB="0"/>
                </a:tc>
                <a:tc>
                  <a:txBody>
                    <a:bodyPr/>
                    <a:lstStyle/>
                    <a:p>
                      <a:pPr algn="ctr">
                        <a:lnSpc>
                          <a:spcPct val="115000"/>
                        </a:lnSpc>
                        <a:spcBef>
                          <a:spcPts val="600"/>
                        </a:spcBef>
                        <a:spcAft>
                          <a:spcPts val="600"/>
                        </a:spcAft>
                      </a:pPr>
                      <a:r>
                        <a:rPr lang="en-US" sz="2000" b="1">
                          <a:solidFill>
                            <a:srgbClr val="0D0D0D"/>
                          </a:solidFill>
                          <a:effectLst/>
                          <a:latin typeface="Times New Roman" panose="02020603050405020304" pitchFamily="18" charset="0"/>
                          <a:cs typeface="Times New Roman" panose="02020603050405020304" pitchFamily="18" charset="0"/>
                        </a:rPr>
                        <a:t>Tài liệu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67" marR="32567" marT="0" marB="0"/>
                </a:tc>
                <a:tc>
                  <a:txBody>
                    <a:bodyPr/>
                    <a:lstStyle/>
                    <a:p>
                      <a:pPr algn="ctr">
                        <a:lnSpc>
                          <a:spcPct val="115000"/>
                        </a:lnSpc>
                        <a:spcBef>
                          <a:spcPts val="600"/>
                        </a:spcBef>
                        <a:spcAft>
                          <a:spcPts val="600"/>
                        </a:spcAft>
                      </a:pPr>
                      <a:r>
                        <a:rPr lang="en-US" sz="2000" b="1">
                          <a:solidFill>
                            <a:srgbClr val="0D0D0D"/>
                          </a:solidFill>
                          <a:effectLst/>
                          <a:latin typeface="Times New Roman" panose="02020603050405020304" pitchFamily="18" charset="0"/>
                          <a:cs typeface="Times New Roman" panose="02020603050405020304" pitchFamily="18" charset="0"/>
                        </a:rPr>
                        <a:t>Nguồn (Internet, thư viện,…)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67" marR="32567" marT="0" marB="0"/>
                </a:tc>
                <a:extLst>
                  <a:ext uri="{0D108BD9-81ED-4DB2-BD59-A6C34878D82A}">
                    <a16:rowId xmlns:a16="http://schemas.microsoft.com/office/drawing/2014/main" xmlns="" val="838528498"/>
                  </a:ext>
                </a:extLst>
              </a:tr>
              <a:tr h="1833627">
                <a:tc>
                  <a:txBody>
                    <a:bodyPr/>
                    <a:lstStyle/>
                    <a:p>
                      <a:pPr>
                        <a:lnSpc>
                          <a:spcPct val="115000"/>
                        </a:lnSpc>
                        <a:spcBef>
                          <a:spcPts val="600"/>
                        </a:spcBef>
                        <a:spcAft>
                          <a:spcPts val="600"/>
                        </a:spcAft>
                      </a:pPr>
                      <a:r>
                        <a:rPr lang="en-US" sz="2000">
                          <a:solidFill>
                            <a:srgbClr val="0D0D0D"/>
                          </a:solidFill>
                          <a:effectLst/>
                          <a:latin typeface="Times New Roman" panose="02020603050405020304" pitchFamily="18" charset="0"/>
                          <a:cs typeface="Times New Roman" panose="02020603050405020304" pitchFamily="18" charset="0"/>
                        </a:rPr>
                        <a:t>Vẻ đẹp độc đáo của hình tượng người anh hùng trong sử thi của các dân tộc Tây Nguyên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67" marR="32567" marT="0" marB="0"/>
                </a:tc>
                <a:tc>
                  <a:txBody>
                    <a:bodyPr/>
                    <a:lstStyle/>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thi</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Tây</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Nguyên</a:t>
                      </a:r>
                      <a:r>
                        <a:rPr lang="en-US" sz="2000" dirty="0">
                          <a:solidFill>
                            <a:srgbClr val="0D0D0D"/>
                          </a:solidFill>
                          <a:effectLst/>
                          <a:latin typeface="Times New Roman" panose="02020603050405020304" pitchFamily="18" charset="0"/>
                          <a:cs typeface="Times New Roman" panose="02020603050405020304" pitchFamily="18" charset="0"/>
                        </a:rPr>
                        <a:t>, NXB Khoa </a:t>
                      </a:r>
                      <a:r>
                        <a:rPr lang="en-US" sz="2000" dirty="0" err="1">
                          <a:solidFill>
                            <a:srgbClr val="0D0D0D"/>
                          </a:solidFill>
                          <a:effectLst/>
                          <a:latin typeface="Times New Roman" panose="02020603050405020304" pitchFamily="18" charset="0"/>
                          <a:cs typeface="Times New Roman" panose="02020603050405020304" pitchFamily="18" charset="0"/>
                        </a:rPr>
                        <a:t>học</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xã</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hội</a:t>
                      </a:r>
                      <a:r>
                        <a:rPr lang="en-US" sz="2000" dirty="0">
                          <a:solidFill>
                            <a:srgbClr val="0D0D0D"/>
                          </a:solidFill>
                          <a:effectLst/>
                          <a:latin typeface="Times New Roman" panose="02020603050405020304" pitchFamily="18" charset="0"/>
                          <a:cs typeface="Times New Roman" panose="02020603050405020304" pitchFamily="18" charset="0"/>
                        </a:rPr>
                        <a:t>, 2009.</a:t>
                      </a:r>
                      <a:endParaRPr lang="en-US" sz="20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Văn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học</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dân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gian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Việt</a:t>
                      </a:r>
                      <a:r>
                        <a:rPr lang="en-US" sz="2000" dirty="0">
                          <a:solidFill>
                            <a:srgbClr val="0D0D0D"/>
                          </a:solidFill>
                          <a:effectLst/>
                          <a:latin typeface="Times New Roman" panose="02020603050405020304" pitchFamily="18" charset="0"/>
                          <a:cs typeface="Times New Roman" panose="02020603050405020304" pitchFamily="18" charset="0"/>
                        </a:rPr>
                        <a:t> Nam, </a:t>
                      </a:r>
                      <a:r>
                        <a:rPr lang="en-US" sz="2000" dirty="0" err="1">
                          <a:solidFill>
                            <a:srgbClr val="0D0D0D"/>
                          </a:solidFill>
                          <a:effectLst/>
                          <a:latin typeface="Times New Roman" panose="02020603050405020304" pitchFamily="18" charset="0"/>
                          <a:cs typeface="Times New Roman" panose="02020603050405020304" pitchFamily="18" charset="0"/>
                        </a:rPr>
                        <a:t>Đinh</a:t>
                      </a:r>
                      <a:r>
                        <a:rPr lang="en-US" sz="2000" dirty="0">
                          <a:solidFill>
                            <a:srgbClr val="0D0D0D"/>
                          </a:solidFill>
                          <a:effectLst/>
                          <a:latin typeface="Times New Roman" panose="02020603050405020304" pitchFamily="18" charset="0"/>
                          <a:cs typeface="Times New Roman" panose="02020603050405020304" pitchFamily="18" charset="0"/>
                        </a:rPr>
                        <a:t> Gia </a:t>
                      </a:r>
                      <a:r>
                        <a:rPr lang="en-US" sz="2000" dirty="0" err="1">
                          <a:solidFill>
                            <a:srgbClr val="0D0D0D"/>
                          </a:solidFill>
                          <a:effectLst/>
                          <a:latin typeface="Times New Roman" panose="02020603050405020304" pitchFamily="18" charset="0"/>
                          <a:cs typeface="Times New Roman" panose="02020603050405020304" pitchFamily="18" charset="0"/>
                        </a:rPr>
                        <a:t>Khánh</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Chủ</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biên</a:t>
                      </a:r>
                      <a:r>
                        <a:rPr lang="en-US" sz="2000" dirty="0">
                          <a:solidFill>
                            <a:srgbClr val="0D0D0D"/>
                          </a:solidFill>
                          <a:effectLst/>
                          <a:latin typeface="Times New Roman" panose="02020603050405020304" pitchFamily="18" charset="0"/>
                          <a:cs typeface="Times New Roman" panose="02020603050405020304" pitchFamily="18" charset="0"/>
                        </a:rPr>
                        <a:t>) - Chu </a:t>
                      </a:r>
                      <a:r>
                        <a:rPr lang="en-US" sz="2000" dirty="0" err="1">
                          <a:solidFill>
                            <a:srgbClr val="0D0D0D"/>
                          </a:solidFill>
                          <a:effectLst/>
                          <a:latin typeface="Times New Roman" panose="02020603050405020304" pitchFamily="18" charset="0"/>
                          <a:cs typeface="Times New Roman" panose="02020603050405020304" pitchFamily="18" charset="0"/>
                        </a:rPr>
                        <a:t>Xuân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Diên</a:t>
                      </a:r>
                      <a:r>
                        <a:rPr lang="en-US" sz="2000" dirty="0">
                          <a:solidFill>
                            <a:srgbClr val="0D0D0D"/>
                          </a:solidFill>
                          <a:effectLst/>
                          <a:latin typeface="Times New Roman" panose="02020603050405020304" pitchFamily="18" charset="0"/>
                          <a:cs typeface="Times New Roman" panose="02020603050405020304" pitchFamily="18" charset="0"/>
                        </a:rPr>
                        <a:t> - </a:t>
                      </a:r>
                      <a:r>
                        <a:rPr lang="en-US" sz="2000" dirty="0" err="1">
                          <a:solidFill>
                            <a:srgbClr val="0D0D0D"/>
                          </a:solidFill>
                          <a:effectLst/>
                          <a:latin typeface="Times New Roman" panose="02020603050405020304" pitchFamily="18" charset="0"/>
                          <a:cs typeface="Times New Roman" panose="02020603050405020304" pitchFamily="18" charset="0"/>
                        </a:rPr>
                        <a:t>Võ</a:t>
                      </a:r>
                      <a:r>
                        <a:rPr lang="en-US" sz="2000" dirty="0">
                          <a:solidFill>
                            <a:srgbClr val="0D0D0D"/>
                          </a:solidFill>
                          <a:effectLst/>
                          <a:latin typeface="Times New Roman" panose="02020603050405020304" pitchFamily="18" charset="0"/>
                          <a:cs typeface="Times New Roman" panose="02020603050405020304" pitchFamily="18" charset="0"/>
                        </a:rPr>
                        <a:t> Quang </a:t>
                      </a:r>
                      <a:r>
                        <a:rPr lang="en-US" sz="2000" dirty="0" err="1">
                          <a:solidFill>
                            <a:srgbClr val="0D0D0D"/>
                          </a:solidFill>
                          <a:effectLst/>
                          <a:latin typeface="Times New Roman" panose="02020603050405020304" pitchFamily="18" charset="0"/>
                          <a:cs typeface="Times New Roman" panose="02020603050405020304" pitchFamily="18" charset="0"/>
                        </a:rPr>
                        <a:t>Nhơn</a:t>
                      </a:r>
                      <a:r>
                        <a:rPr lang="en-US" sz="2000" dirty="0">
                          <a:solidFill>
                            <a:srgbClr val="0D0D0D"/>
                          </a:solidFill>
                          <a:effectLst/>
                          <a:latin typeface="Times New Roman" panose="02020603050405020304" pitchFamily="18" charset="0"/>
                          <a:cs typeface="Times New Roman" panose="02020603050405020304" pitchFamily="18" charset="0"/>
                        </a:rPr>
                        <a:t>, NXB </a:t>
                      </a:r>
                      <a:r>
                        <a:rPr lang="en-US" sz="2000" dirty="0" err="1">
                          <a:solidFill>
                            <a:srgbClr val="0D0D0D"/>
                          </a:solidFill>
                          <a:effectLst/>
                          <a:latin typeface="Times New Roman" panose="02020603050405020304" pitchFamily="18" charset="0"/>
                          <a:cs typeface="Times New Roman" panose="02020603050405020304" pitchFamily="18" charset="0"/>
                        </a:rPr>
                        <a:t>Giáo</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dục</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tái</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bản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lần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thứ</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bảy</a:t>
                      </a:r>
                      <a:r>
                        <a:rPr lang="en-US" sz="2000" dirty="0">
                          <a:solidFill>
                            <a:srgbClr val="0D0D0D"/>
                          </a:solidFill>
                          <a:effectLst/>
                          <a:latin typeface="Times New Roman" panose="02020603050405020304" pitchFamily="18" charset="0"/>
                          <a:cs typeface="Times New Roman" panose="02020603050405020304" pitchFamily="18" charset="0"/>
                        </a:rPr>
                        <a:t>), 2003,</a:t>
                      </a:r>
                      <a:endParaRPr lang="en-US" sz="20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Nguyễn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Tiến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Dũng</a:t>
                      </a:r>
                      <a:r>
                        <a:rPr lang="en-US" sz="2000" dirty="0">
                          <a:solidFill>
                            <a:srgbClr val="0D0D0D"/>
                          </a:solidFill>
                          <a:effectLst/>
                          <a:latin typeface="Times New Roman" panose="02020603050405020304" pitchFamily="18" charset="0"/>
                          <a:cs typeface="Times New Roman" panose="02020603050405020304" pitchFamily="18" charset="0"/>
                        </a:rPr>
                        <a:t> (2013,  </a:t>
                      </a:r>
                      <a:r>
                        <a:rPr lang="en-US" sz="2000" dirty="0" err="1">
                          <a:solidFill>
                            <a:srgbClr val="0D0D0D"/>
                          </a:solidFill>
                          <a:effectLst/>
                          <a:latin typeface="Times New Roman" panose="02020603050405020304" pitchFamily="18" charset="0"/>
                          <a:cs typeface="Times New Roman" panose="02020603050405020304" pitchFamily="18" charset="0"/>
                        </a:rPr>
                        <a:t>Yếu</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tố</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kì</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ảo</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trong</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việc</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xây</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dựng</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nhân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vật</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anh</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hùng</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trong</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thi</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Đăm</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Giông</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Tạp</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chí</a:t>
                      </a:r>
                      <a:r>
                        <a:rPr lang="en-US" sz="2000" dirty="0">
                          <a:solidFill>
                            <a:srgbClr val="0D0D0D"/>
                          </a:solidFill>
                          <a:effectLst/>
                          <a:latin typeface="Times New Roman" panose="02020603050405020304" pitchFamily="18" charset="0"/>
                          <a:cs typeface="Times New Roman" panose="02020603050405020304" pitchFamily="18" charset="0"/>
                        </a:rPr>
                        <a:t> Khoa </a:t>
                      </a:r>
                      <a:r>
                        <a:rPr lang="en-US" sz="2000" dirty="0" err="1">
                          <a:solidFill>
                            <a:srgbClr val="0D0D0D"/>
                          </a:solidFill>
                          <a:effectLst/>
                          <a:latin typeface="Times New Roman" panose="02020603050405020304" pitchFamily="18" charset="0"/>
                          <a:cs typeface="Times New Roman" panose="02020603050405020304" pitchFamily="18" charset="0"/>
                        </a:rPr>
                        <a:t>học</a:t>
                      </a:r>
                      <a:r>
                        <a:rPr lang="en-US" sz="2000" dirty="0">
                          <a:solidFill>
                            <a:srgbClr val="0D0D0D"/>
                          </a:solidFill>
                          <a:effectLst/>
                          <a:latin typeface="Times New Roman" panose="02020603050405020304" pitchFamily="18" charset="0"/>
                          <a:cs typeface="Times New Roman" panose="02020603050405020304" pitchFamily="18" charset="0"/>
                        </a:rPr>
                        <a:t> ĐHSP TPHCM.</a:t>
                      </a:r>
                      <a:endParaRPr lang="en-US" sz="20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Đinh</a:t>
                      </a:r>
                      <a:r>
                        <a:rPr lang="en-US" sz="2000" dirty="0">
                          <a:solidFill>
                            <a:srgbClr val="000000"/>
                          </a:solidFill>
                          <a:effectLst/>
                          <a:latin typeface="Times New Roman" panose="02020603050405020304" pitchFamily="18" charset="0"/>
                          <a:cs typeface="Times New Roman" panose="02020603050405020304" pitchFamily="18" charset="0"/>
                        </a:rPr>
                        <a:t> Gia </a:t>
                      </a:r>
                      <a:r>
                        <a:rPr lang="en-US" sz="2000" dirty="0" err="1">
                          <a:solidFill>
                            <a:srgbClr val="000000"/>
                          </a:solidFill>
                          <a:effectLst/>
                          <a:latin typeface="Times New Roman" panose="02020603050405020304" pitchFamily="18" charset="0"/>
                          <a:cs typeface="Times New Roman" panose="02020603050405020304" pitchFamily="18" charset="0"/>
                        </a:rPr>
                        <a:t>Khánh</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Chủ</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biên</a:t>
                      </a:r>
                      <a:r>
                        <a:rPr lang="en-US" sz="2000" dirty="0">
                          <a:solidFill>
                            <a:srgbClr val="000000"/>
                          </a:solidFill>
                          <a:effectLst/>
                          <a:latin typeface="Times New Roman" panose="02020603050405020304" pitchFamily="18" charset="0"/>
                          <a:cs typeface="Times New Roman" panose="02020603050405020304" pitchFamily="18" charset="0"/>
                        </a:rPr>
                        <a:t>, 2009), </a:t>
                      </a:r>
                      <a:r>
                        <a:rPr lang="en-US" sz="2000" dirty="0" err="1">
                          <a:solidFill>
                            <a:srgbClr val="000000"/>
                          </a:solidFill>
                          <a:effectLst/>
                          <a:latin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dân</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Việt</a:t>
                      </a:r>
                      <a:r>
                        <a:rPr lang="en-US" sz="2000" dirty="0">
                          <a:solidFill>
                            <a:srgbClr val="000000"/>
                          </a:solidFill>
                          <a:effectLst/>
                          <a:latin typeface="Times New Roman" panose="02020603050405020304" pitchFamily="18" charset="0"/>
                          <a:cs typeface="Times New Roman" panose="02020603050405020304" pitchFamily="18" charset="0"/>
                        </a:rPr>
                        <a:t> Nam, NXB </a:t>
                      </a:r>
                      <a:r>
                        <a:rPr lang="en-US" sz="2000" dirty="0" err="1">
                          <a:solidFill>
                            <a:srgbClr val="000000"/>
                          </a:solidFill>
                          <a:effectLst/>
                          <a:latin typeface="Times New Roman" panose="02020603050405020304" pitchFamily="18" charset="0"/>
                          <a:cs typeface="Times New Roman" panose="02020603050405020304" pitchFamily="18" charset="0"/>
                        </a:rPr>
                        <a:t>Giáo</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dục</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Hà</a:t>
                      </a:r>
                      <a:r>
                        <a:rPr lang="en-US" sz="2000" dirty="0">
                          <a:solidFill>
                            <a:srgbClr val="000000"/>
                          </a:solidFill>
                          <a:effectLst/>
                          <a:latin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cs typeface="Times New Roman" panose="02020603050405020304" pitchFamily="18" charset="0"/>
                        </a:rPr>
                        <a:t>Nội</a:t>
                      </a:r>
                      <a:r>
                        <a:rPr lang="en-US" sz="2000" dirty="0">
                          <a:solidFill>
                            <a:srgbClr val="000000"/>
                          </a:solidFill>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Đỗ</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Bình</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Trị</a:t>
                      </a:r>
                      <a:r>
                        <a:rPr lang="en-US" sz="2000" dirty="0">
                          <a:solidFill>
                            <a:srgbClr val="0D0D0D"/>
                          </a:solidFill>
                          <a:effectLst/>
                          <a:latin typeface="Times New Roman" panose="02020603050405020304" pitchFamily="18" charset="0"/>
                          <a:cs typeface="Times New Roman" panose="02020603050405020304" pitchFamily="18" charset="0"/>
                        </a:rPr>
                        <a:t> (1978), </a:t>
                      </a:r>
                      <a:r>
                        <a:rPr lang="en-US" sz="2000" dirty="0" err="1">
                          <a:solidFill>
                            <a:srgbClr val="0D0D0D"/>
                          </a:solidFill>
                          <a:effectLst/>
                          <a:latin typeface="Times New Roman" panose="02020603050405020304" pitchFamily="18" charset="0"/>
                          <a:cs typeface="Times New Roman" panose="02020603050405020304" pitchFamily="18" charset="0"/>
                        </a:rPr>
                        <a:t>Nghiên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cứu</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tiến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trình</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lịch</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văn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học</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dân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gian</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Trường</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Đại</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học</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Sư</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phạm</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Hà</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Nội</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xuất</a:t>
                      </a: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cs typeface="Times New Roman" panose="02020603050405020304" pitchFamily="18" charset="0"/>
                        </a:rPr>
                        <a:t>bản</a:t>
                      </a:r>
                      <a:r>
                        <a:rPr lang="en-US" sz="2000" dirty="0">
                          <a:solidFill>
                            <a:srgbClr val="0D0D0D"/>
                          </a:solidFill>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67" marR="32567" marT="0" marB="0"/>
                </a:tc>
                <a:tc>
                  <a:txBody>
                    <a:bodyPr/>
                    <a:lstStyle/>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 </a:t>
                      </a:r>
                      <a:r>
                        <a:rPr lang="en-US" sz="2000" u="sng" dirty="0">
                          <a:solidFill>
                            <a:srgbClr val="0D0D0D"/>
                          </a:solidFill>
                          <a:effectLst/>
                          <a:latin typeface="Times New Roman" panose="02020603050405020304" pitchFamily="18" charset="0"/>
                          <a:cs typeface="Times New Roman" panose="02020603050405020304" pitchFamily="18" charset="0"/>
                          <a:hlinkClick r:id="rId2"/>
                        </a:rPr>
                        <a:t>https://ket-noi.com/blog/threads/so-sanh-hinh-tuong-nguoi-anh-hung-trong-su-thi-ede-va-su-thi-mnong.265018/</a:t>
                      </a:r>
                      <a:endParaRPr lang="en-US" sz="20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https://123docz.net/document/1991903-ve-dep-cua-nhung-anh-hung-su-thi-ppsx.htm</a:t>
                      </a:r>
                      <a:endParaRPr lang="en-US" sz="20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0D0D0D"/>
                          </a:solidFill>
                          <a:effectLst/>
                          <a:latin typeface="Times New Roman" panose="02020603050405020304" pitchFamily="18" charset="0"/>
                          <a:cs typeface="Times New Roman" panose="02020603050405020304" pitchFamily="18" charset="0"/>
                        </a:rPr>
                        <a:t>- https://tailieu.vn/doc/yeu-to-ki-ao-trong-viec-xay-dung-hinh-tuong-nhan-vat-anh-hung-su-thi-dam-giong-1773793.html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67" marR="32567" marT="0" marB="0"/>
                </a:tc>
                <a:extLst>
                  <a:ext uri="{0D108BD9-81ED-4DB2-BD59-A6C34878D82A}">
                    <a16:rowId xmlns:a16="http://schemas.microsoft.com/office/drawing/2014/main" xmlns="" val="3091559169"/>
                  </a:ext>
                </a:extLst>
              </a:tr>
            </a:tbl>
          </a:graphicData>
        </a:graphic>
      </p:graphicFrame>
    </p:spTree>
    <p:extLst>
      <p:ext uri="{BB962C8B-B14F-4D97-AF65-F5344CB8AC3E}">
        <p14:creationId xmlns:p14="http://schemas.microsoft.com/office/powerpoint/2010/main" xmlns="" val="148335926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00DB045-25BE-4B8E-A38B-47653A57EA49}"/>
              </a:ext>
            </a:extLst>
          </p:cNvPr>
          <p:cNvGraphicFramePr>
            <a:graphicFrameLocks noGrp="1"/>
          </p:cNvGraphicFramePr>
          <p:nvPr>
            <p:extLst>
              <p:ext uri="{D42A27DB-BD31-4B8C-83A1-F6EECF244321}">
                <p14:modId xmlns:p14="http://schemas.microsoft.com/office/powerpoint/2010/main" xmlns="" val="3487041653"/>
              </p:ext>
            </p:extLst>
          </p:nvPr>
        </p:nvGraphicFramePr>
        <p:xfrm>
          <a:off x="660400" y="493998"/>
          <a:ext cx="10845801" cy="5511038"/>
        </p:xfrm>
        <a:graphic>
          <a:graphicData uri="http://schemas.openxmlformats.org/drawingml/2006/table">
            <a:tbl>
              <a:tblPr firstRow="1" firstCol="1" bandRow="1">
                <a:tableStyleId>{ED083AE6-46FA-4A59-8FB0-9F97EB10719F}</a:tableStyleId>
              </a:tblPr>
              <a:tblGrid>
                <a:gridCol w="3615267">
                  <a:extLst>
                    <a:ext uri="{9D8B030D-6E8A-4147-A177-3AD203B41FA5}">
                      <a16:colId xmlns:a16="http://schemas.microsoft.com/office/drawing/2014/main" xmlns="" val="3679944289"/>
                    </a:ext>
                  </a:extLst>
                </a:gridCol>
                <a:gridCol w="3615267">
                  <a:extLst>
                    <a:ext uri="{9D8B030D-6E8A-4147-A177-3AD203B41FA5}">
                      <a16:colId xmlns:a16="http://schemas.microsoft.com/office/drawing/2014/main" xmlns="" val="1828480224"/>
                    </a:ext>
                  </a:extLst>
                </a:gridCol>
                <a:gridCol w="3615267">
                  <a:extLst>
                    <a:ext uri="{9D8B030D-6E8A-4147-A177-3AD203B41FA5}">
                      <a16:colId xmlns:a16="http://schemas.microsoft.com/office/drawing/2014/main" xmlns="" val="1032929304"/>
                    </a:ext>
                  </a:extLst>
                </a:gridCol>
              </a:tblGrid>
              <a:tr h="0">
                <a:tc>
                  <a:txBody>
                    <a:bodyPr/>
                    <a:lstStyle/>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Ý </a:t>
                      </a:r>
                      <a:r>
                        <a:rPr lang="en-US" sz="2800" b="0" dirty="0" err="1">
                          <a:solidFill>
                            <a:srgbClr val="0D0D0D"/>
                          </a:solidFill>
                          <a:effectLst/>
                          <a:latin typeface="Times New Roman" panose="02020603050405020304" pitchFamily="18" charset="0"/>
                          <a:cs typeface="Times New Roman" panose="02020603050405020304" pitchFamily="18" charset="0"/>
                        </a:rPr>
                        <a:t>nghĩa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của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nhân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vật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thần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trong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thần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thoại</a:t>
                      </a:r>
                      <a:r>
                        <a:rPr lang="en-US" sz="2800" b="0" dirty="0">
                          <a:solidFill>
                            <a:srgbClr val="0D0D0D"/>
                          </a:solidFill>
                          <a:effectLst/>
                          <a:latin typeface="Times New Roman" panose="02020603050405020304" pitchFamily="18" charset="0"/>
                          <a:cs typeface="Times New Roman" panose="02020603050405020304" pitchFamily="18" charset="0"/>
                        </a:rPr>
                        <a:t> Hy </a:t>
                      </a:r>
                      <a:r>
                        <a:rPr lang="en-US" sz="2800" b="0" dirty="0" err="1">
                          <a:solidFill>
                            <a:srgbClr val="0D0D0D"/>
                          </a:solidFill>
                          <a:effectLst/>
                          <a:latin typeface="Times New Roman" panose="02020603050405020304" pitchFamily="18" charset="0"/>
                          <a:cs typeface="Times New Roman" panose="02020603050405020304" pitchFamily="18" charset="0"/>
                        </a:rPr>
                        <a:t>Lạp</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Nguyễn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Văn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Khoả</a:t>
                      </a:r>
                      <a:r>
                        <a:rPr lang="en-US" sz="2800" b="0" dirty="0">
                          <a:solidFill>
                            <a:srgbClr val="0D0D0D"/>
                          </a:solidFill>
                          <a:effectLst/>
                          <a:latin typeface="Times New Roman" panose="02020603050405020304" pitchFamily="18" charset="0"/>
                          <a:cs typeface="Times New Roman" panose="02020603050405020304" pitchFamily="18" charset="0"/>
                        </a:rPr>
                        <a:t> (2008), </a:t>
                      </a:r>
                      <a:r>
                        <a:rPr lang="en-US" sz="2800" b="0" dirty="0" err="1">
                          <a:solidFill>
                            <a:srgbClr val="0D0D0D"/>
                          </a:solidFill>
                          <a:effectLst/>
                          <a:latin typeface="Times New Roman" panose="02020603050405020304" pitchFamily="18" charset="0"/>
                          <a:cs typeface="Times New Roman" panose="02020603050405020304" pitchFamily="18" charset="0"/>
                        </a:rPr>
                        <a:t>Thần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thoại</a:t>
                      </a:r>
                      <a:r>
                        <a:rPr lang="en-US" sz="2800" b="0" dirty="0">
                          <a:solidFill>
                            <a:srgbClr val="0D0D0D"/>
                          </a:solidFill>
                          <a:effectLst/>
                          <a:latin typeface="Times New Roman" panose="02020603050405020304" pitchFamily="18" charset="0"/>
                          <a:cs typeface="Times New Roman" panose="02020603050405020304" pitchFamily="18" charset="0"/>
                        </a:rPr>
                        <a:t> Hy </a:t>
                      </a:r>
                      <a:r>
                        <a:rPr lang="en-US" sz="2800" b="0" dirty="0" err="1">
                          <a:solidFill>
                            <a:srgbClr val="0D0D0D"/>
                          </a:solidFill>
                          <a:effectLst/>
                          <a:latin typeface="Times New Roman" panose="02020603050405020304" pitchFamily="18" charset="0"/>
                          <a:cs typeface="Times New Roman" panose="02020603050405020304" pitchFamily="18" charset="0"/>
                        </a:rPr>
                        <a:t>Lạp</a:t>
                      </a:r>
                      <a:r>
                        <a:rPr lang="en-US" sz="2800" b="0" dirty="0">
                          <a:solidFill>
                            <a:srgbClr val="0D0D0D"/>
                          </a:solidFill>
                          <a:effectLst/>
                          <a:latin typeface="Times New Roman" panose="02020603050405020304" pitchFamily="18" charset="0"/>
                          <a:cs typeface="Times New Roman" panose="02020603050405020304" pitchFamily="18" charset="0"/>
                        </a:rPr>
                        <a:t>, NXB </a:t>
                      </a:r>
                      <a:r>
                        <a:rPr lang="en-US" sz="2800" b="0" dirty="0" err="1">
                          <a:solidFill>
                            <a:srgbClr val="0D0D0D"/>
                          </a:solidFill>
                          <a:effectLst/>
                          <a:latin typeface="Times New Roman" panose="02020603050405020304" pitchFamily="18" charset="0"/>
                          <a:cs typeface="Times New Roman" panose="02020603050405020304" pitchFamily="18" charset="0"/>
                        </a:rPr>
                        <a:t>Văn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học</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Lê </a:t>
                      </a:r>
                      <a:r>
                        <a:rPr lang="en-US" sz="2800" b="0" dirty="0" err="1">
                          <a:solidFill>
                            <a:srgbClr val="0D0D0D"/>
                          </a:solidFill>
                          <a:effectLst/>
                          <a:latin typeface="Times New Roman" panose="02020603050405020304" pitchFamily="18" charset="0"/>
                          <a:cs typeface="Times New Roman" panose="02020603050405020304" pitchFamily="18" charset="0"/>
                        </a:rPr>
                        <a:t>Nguyên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Cẩn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chủ</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biên</a:t>
                      </a:r>
                      <a:r>
                        <a:rPr lang="en-US" sz="2800" b="0" dirty="0">
                          <a:solidFill>
                            <a:srgbClr val="0D0D0D"/>
                          </a:solidFill>
                          <a:effectLst/>
                          <a:latin typeface="Times New Roman" panose="02020603050405020304" pitchFamily="18" charset="0"/>
                          <a:cs typeface="Times New Roman" panose="02020603050405020304" pitchFamily="18" charset="0"/>
                        </a:rPr>
                        <a:t>, 2006), </a:t>
                      </a:r>
                      <a:r>
                        <a:rPr lang="en-US" sz="2800" b="0" dirty="0" err="1">
                          <a:solidFill>
                            <a:srgbClr val="0D0D0D"/>
                          </a:solidFill>
                          <a:effectLst/>
                          <a:latin typeface="Times New Roman" panose="02020603050405020304" pitchFamily="18" charset="0"/>
                          <a:cs typeface="Times New Roman" panose="02020603050405020304" pitchFamily="18" charset="0"/>
                        </a:rPr>
                        <a:t>Giáo</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trình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Văn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học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phương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Tây</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từ</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Cổ</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đại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Hylạp</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đến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thế</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kỷ</a:t>
                      </a:r>
                      <a:r>
                        <a:rPr lang="en-US" sz="2800" b="0" dirty="0">
                          <a:solidFill>
                            <a:srgbClr val="0D0D0D"/>
                          </a:solidFill>
                          <a:effectLst/>
                          <a:latin typeface="Times New Roman" panose="02020603050405020304" pitchFamily="18" charset="0"/>
                          <a:cs typeface="Times New Roman" panose="02020603050405020304" pitchFamily="18" charset="0"/>
                        </a:rPr>
                        <a:t> XVI, </a:t>
                      </a:r>
                      <a:r>
                        <a:rPr lang="en-US" sz="2800" b="0" dirty="0" err="1">
                          <a:solidFill>
                            <a:srgbClr val="0D0D0D"/>
                          </a:solidFill>
                          <a:effectLst/>
                          <a:latin typeface="Times New Roman" panose="02020603050405020304" pitchFamily="18" charset="0"/>
                          <a:cs typeface="Times New Roman" panose="02020603050405020304" pitchFamily="18" charset="0"/>
                        </a:rPr>
                        <a:t>Trường</a:t>
                      </a:r>
                      <a:r>
                        <a:rPr lang="en-US" sz="2800" b="0" dirty="0">
                          <a:solidFill>
                            <a:srgbClr val="0D0D0D"/>
                          </a:solidFill>
                          <a:effectLst/>
                          <a:latin typeface="Times New Roman" panose="02020603050405020304" pitchFamily="18" charset="0"/>
                          <a:cs typeface="Times New Roman" panose="02020603050405020304" pitchFamily="18" charset="0"/>
                        </a:rPr>
                        <a:t> ĐHSP </a:t>
                      </a:r>
                      <a:r>
                        <a:rPr lang="en-US" sz="2800" b="0" dirty="0" err="1">
                          <a:solidFill>
                            <a:srgbClr val="0D0D0D"/>
                          </a:solidFill>
                          <a:effectLst/>
                          <a:latin typeface="Times New Roman" panose="02020603050405020304" pitchFamily="18" charset="0"/>
                          <a:cs typeface="Times New Roman" panose="02020603050405020304" pitchFamily="18" charset="0"/>
                        </a:rPr>
                        <a:t>Hà</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Nội</a:t>
                      </a:r>
                      <a:r>
                        <a:rPr lang="en-US" sz="2800" b="0" dirty="0">
                          <a:solidFill>
                            <a:srgbClr val="0D0D0D"/>
                          </a:solidFill>
                          <a:effectLst/>
                          <a:latin typeface="Times New Roman" panose="02020603050405020304" pitchFamily="18" charset="0"/>
                          <a:cs typeface="Times New Roman" panose="02020603050405020304" pitchFamily="18" charset="0"/>
                        </a:rPr>
                        <a:t> 2.</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u="sng" dirty="0">
                          <a:solidFill>
                            <a:srgbClr val="0D0D0D"/>
                          </a:solidFill>
                          <a:effectLst/>
                          <a:latin typeface="Times New Roman" panose="02020603050405020304" pitchFamily="18" charset="0"/>
                          <a:cs typeface="Times New Roman" panose="02020603050405020304" pitchFamily="18" charset="0"/>
                          <a:hlinkClick r:id="rId2"/>
                        </a:rPr>
                        <a:t>https://tailieu.vn/doc/the-gioi-nhan-vat-than-linh-trong-than-thoai-hy-lap-nhin-tu-ly-thuyet-bieu-tuong-2529710.html</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https://www.tailieudaihoc.com/3doc/3141073.html</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457347775"/>
                  </a:ext>
                </a:extLst>
              </a:tr>
            </a:tbl>
          </a:graphicData>
        </a:graphic>
      </p:graphicFrame>
    </p:spTree>
    <p:extLst>
      <p:ext uri="{BB962C8B-B14F-4D97-AF65-F5344CB8AC3E}">
        <p14:creationId xmlns:p14="http://schemas.microsoft.com/office/powerpoint/2010/main" xmlns="" val="182538100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CE628CC5-7BD8-4B25-9A3C-BB934C9E51EE}"/>
              </a:ext>
            </a:extLst>
          </p:cNvPr>
          <p:cNvGraphicFramePr>
            <a:graphicFrameLocks noGrp="1"/>
          </p:cNvGraphicFramePr>
          <p:nvPr>
            <p:extLst>
              <p:ext uri="{D42A27DB-BD31-4B8C-83A1-F6EECF244321}">
                <p14:modId xmlns:p14="http://schemas.microsoft.com/office/powerpoint/2010/main" xmlns="" val="665372247"/>
              </p:ext>
            </p:extLst>
          </p:nvPr>
        </p:nvGraphicFramePr>
        <p:xfrm>
          <a:off x="381000" y="349091"/>
          <a:ext cx="11430000" cy="6159818"/>
        </p:xfrm>
        <a:graphic>
          <a:graphicData uri="http://schemas.openxmlformats.org/drawingml/2006/table">
            <a:tbl>
              <a:tblPr firstRow="1" firstCol="1" bandRow="1">
                <a:tableStyleId>{ED083AE6-46FA-4A59-8FB0-9F97EB10719F}</a:tableStyleId>
              </a:tblPr>
              <a:tblGrid>
                <a:gridCol w="2375673">
                  <a:extLst>
                    <a:ext uri="{9D8B030D-6E8A-4147-A177-3AD203B41FA5}">
                      <a16:colId xmlns:a16="http://schemas.microsoft.com/office/drawing/2014/main" xmlns="" val="944169313"/>
                    </a:ext>
                  </a:extLst>
                </a:gridCol>
                <a:gridCol w="3357730">
                  <a:extLst>
                    <a:ext uri="{9D8B030D-6E8A-4147-A177-3AD203B41FA5}">
                      <a16:colId xmlns:a16="http://schemas.microsoft.com/office/drawing/2014/main" xmlns="" val="1940428352"/>
                    </a:ext>
                  </a:extLst>
                </a:gridCol>
                <a:gridCol w="5696597">
                  <a:extLst>
                    <a:ext uri="{9D8B030D-6E8A-4147-A177-3AD203B41FA5}">
                      <a16:colId xmlns:a16="http://schemas.microsoft.com/office/drawing/2014/main" xmlns="" val="2747160731"/>
                    </a:ext>
                  </a:extLst>
                </a:gridCol>
              </a:tblGrid>
              <a:tr h="4351338">
                <a:tc>
                  <a:txBody>
                    <a:bodyPr/>
                    <a:lstStyle/>
                    <a:p>
                      <a:pPr>
                        <a:lnSpc>
                          <a:spcPct val="115000"/>
                        </a:lnSpc>
                        <a:spcBef>
                          <a:spcPts val="600"/>
                        </a:spcBef>
                        <a:spcAft>
                          <a:spcPts val="600"/>
                        </a:spcAft>
                      </a:pP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mô</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típ</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quen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thuộc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trong</a:t>
                      </a:r>
                      <a:r>
                        <a:rPr lang="en-US" sz="2400" b="0" dirty="0">
                          <a:solidFill>
                            <a:srgbClr val="0D0D0D"/>
                          </a:solidFill>
                          <a:effectLst/>
                          <a:latin typeface="Times New Roman" panose="02020603050405020304" pitchFamily="18" charset="0"/>
                          <a:cs typeface="Times New Roman" panose="02020603050405020304" pitchFamily="18" charset="0"/>
                        </a:rPr>
                        <a:t> ca </a:t>
                      </a:r>
                      <a:r>
                        <a:rPr lang="en-US" sz="2400" b="0" dirty="0" err="1">
                          <a:solidFill>
                            <a:srgbClr val="0D0D0D"/>
                          </a:solidFill>
                          <a:effectLst/>
                          <a:latin typeface="Times New Roman" panose="02020603050405020304" pitchFamily="18" charset="0"/>
                          <a:cs typeface="Times New Roman" panose="02020603050405020304" pitchFamily="18" charset="0"/>
                        </a:rPr>
                        <a:t>dao</a:t>
                      </a:r>
                      <a:r>
                        <a:rPr lang="en-US" sz="2400" b="0" dirty="0">
                          <a:solidFill>
                            <a:srgbClr val="0D0D0D"/>
                          </a:solidFill>
                          <a:effectLst/>
                          <a:latin typeface="Times New Roman" panose="02020603050405020304" pitchFamily="18" charset="0"/>
                          <a:cs typeface="Times New Roman" panose="02020603050405020304" pitchFamily="18" charset="0"/>
                        </a:rPr>
                        <a:t> than </a:t>
                      </a:r>
                      <a:r>
                        <a:rPr lang="en-US" sz="2400" b="0" dirty="0" err="1">
                          <a:solidFill>
                            <a:srgbClr val="0D0D0D"/>
                          </a:solidFill>
                          <a:effectLst/>
                          <a:latin typeface="Times New Roman" panose="02020603050405020304" pitchFamily="18" charset="0"/>
                          <a:cs typeface="Times New Roman" panose="02020603050405020304" pitchFamily="18" charset="0"/>
                        </a:rPr>
                        <a:t>thân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của</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người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Việt</a:t>
                      </a:r>
                      <a:r>
                        <a:rPr lang="en-US" sz="2400" b="0" dirty="0">
                          <a:solidFill>
                            <a:srgbClr val="0D0D0D"/>
                          </a:solidFill>
                          <a:effectLst/>
                          <a:latin typeface="Times New Roman" panose="02020603050405020304" pitchFamily="18" charset="0"/>
                          <a:cs typeface="Times New Roman" panose="02020603050405020304" pitchFamily="18" charset="0"/>
                        </a:rPr>
                        <a:t> Nam (</a:t>
                      </a:r>
                      <a:r>
                        <a:rPr lang="en-US" sz="2400" b="0" dirty="0" err="1">
                          <a:solidFill>
                            <a:srgbClr val="0D0D0D"/>
                          </a:solidFill>
                          <a:effectLst/>
                          <a:latin typeface="Times New Roman" panose="02020603050405020304" pitchFamily="18" charset="0"/>
                          <a:cs typeface="Times New Roman" panose="02020603050405020304" pitchFamily="18" charset="0"/>
                        </a:rPr>
                        <a:t>người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Kinh</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07" marR="38207" marT="0" marB="0"/>
                </a:tc>
                <a:tc>
                  <a:txBody>
                    <a:bodyPr/>
                    <a:lstStyle/>
                    <a:p>
                      <a:pPr>
                        <a:lnSpc>
                          <a:spcPct val="115000"/>
                        </a:lnSpc>
                        <a:spcBef>
                          <a:spcPts val="600"/>
                        </a:spcBef>
                        <a:spcAft>
                          <a:spcPts val="600"/>
                        </a:spcAft>
                      </a:pPr>
                      <a:r>
                        <a:rPr lang="en-US" sz="2400" b="0" dirty="0">
                          <a:solidFill>
                            <a:srgbClr val="7030A0"/>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Phạm</a:t>
                      </a:r>
                      <a:r>
                        <a:rPr lang="en-US" sz="2400" b="0" dirty="0">
                          <a:solidFill>
                            <a:srgbClr val="0D0D0D"/>
                          </a:solidFill>
                          <a:effectLst/>
                          <a:latin typeface="Times New Roman" panose="02020603050405020304" pitchFamily="18" charset="0"/>
                          <a:cs typeface="Times New Roman" panose="02020603050405020304" pitchFamily="18" charset="0"/>
                        </a:rPr>
                        <a:t> Thu </a:t>
                      </a:r>
                      <a:r>
                        <a:rPr lang="en-US" sz="2400" b="0" dirty="0" err="1">
                          <a:solidFill>
                            <a:srgbClr val="0D0D0D"/>
                          </a:solidFill>
                          <a:effectLst/>
                          <a:latin typeface="Times New Roman" panose="02020603050405020304" pitchFamily="18" charset="0"/>
                          <a:cs typeface="Times New Roman" panose="02020603050405020304" pitchFamily="18" charset="0"/>
                        </a:rPr>
                        <a:t>Yến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chủ</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biên</a:t>
                      </a:r>
                      <a:r>
                        <a:rPr lang="en-US" sz="2400" b="0" dirty="0">
                          <a:solidFill>
                            <a:srgbClr val="0D0D0D"/>
                          </a:solidFill>
                          <a:effectLst/>
                          <a:latin typeface="Times New Roman" panose="02020603050405020304" pitchFamily="18" charset="0"/>
                          <a:cs typeface="Times New Roman" panose="02020603050405020304" pitchFamily="18" charset="0"/>
                        </a:rPr>
                        <a:t>, 2008), </a:t>
                      </a:r>
                      <a:r>
                        <a:rPr lang="en-US" sz="2400" b="0" dirty="0" err="1">
                          <a:solidFill>
                            <a:srgbClr val="0D0D0D"/>
                          </a:solidFill>
                          <a:effectLst/>
                          <a:latin typeface="Times New Roman" panose="02020603050405020304" pitchFamily="18" charset="0"/>
                          <a:cs typeface="Times New Roman" panose="02020603050405020304" pitchFamily="18" charset="0"/>
                        </a:rPr>
                        <a:t>Giáo</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trình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Văn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dân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gian</a:t>
                      </a:r>
                      <a:r>
                        <a:rPr lang="en-US" sz="2400" b="0" dirty="0">
                          <a:solidFill>
                            <a:srgbClr val="0D0D0D"/>
                          </a:solidFill>
                          <a:effectLst/>
                          <a:latin typeface="Times New Roman" panose="02020603050405020304" pitchFamily="18" charset="0"/>
                          <a:cs typeface="Times New Roman" panose="02020603050405020304" pitchFamily="18" charset="0"/>
                        </a:rPr>
                        <a:t>, NXB </a:t>
                      </a:r>
                      <a:r>
                        <a:rPr lang="en-US" sz="2400" b="0" dirty="0" err="1">
                          <a:solidFill>
                            <a:srgbClr val="0D0D0D"/>
                          </a:solidFill>
                          <a:effectLst/>
                          <a:latin typeface="Times New Roman" panose="02020603050405020304" pitchFamily="18" charset="0"/>
                          <a:cs typeface="Times New Roman" panose="02020603050405020304" pitchFamily="18" charset="0"/>
                        </a:rPr>
                        <a:t>Đại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sư</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phạm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bản</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Nguyễn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Xuân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Kính</a:t>
                      </a:r>
                      <a:r>
                        <a:rPr lang="en-US" sz="2400" b="0" dirty="0">
                          <a:solidFill>
                            <a:srgbClr val="0D0D0D"/>
                          </a:solidFill>
                          <a:effectLst/>
                          <a:latin typeface="Times New Roman" panose="02020603050405020304" pitchFamily="18" charset="0"/>
                          <a:cs typeface="Times New Roman" panose="02020603050405020304" pitchFamily="18" charset="0"/>
                        </a:rPr>
                        <a:t>, Phan </a:t>
                      </a:r>
                      <a:r>
                        <a:rPr lang="en-US" sz="2400" b="0" dirty="0" err="1">
                          <a:solidFill>
                            <a:srgbClr val="0D0D0D"/>
                          </a:solidFill>
                          <a:effectLst/>
                          <a:latin typeface="Times New Roman" panose="02020603050405020304" pitchFamily="18" charset="0"/>
                          <a:cs typeface="Times New Roman" panose="02020603050405020304" pitchFamily="18" charset="0"/>
                        </a:rPr>
                        <a:t>Đăng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Nhật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Đồng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Chủ</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biên</a:t>
                      </a:r>
                      <a:r>
                        <a:rPr lang="en-US" sz="2400" b="0" dirty="0">
                          <a:solidFill>
                            <a:srgbClr val="000000"/>
                          </a:solidFill>
                          <a:effectLst/>
                          <a:latin typeface="Times New Roman" panose="02020603050405020304" pitchFamily="18" charset="0"/>
                          <a:cs typeface="Times New Roman" panose="02020603050405020304" pitchFamily="18" charset="0"/>
                        </a:rPr>
                        <a:t>, 2001), Kho </a:t>
                      </a:r>
                      <a:r>
                        <a:rPr lang="en-US" sz="2400" b="0" dirty="0" err="1">
                          <a:solidFill>
                            <a:srgbClr val="000000"/>
                          </a:solidFill>
                          <a:effectLst/>
                          <a:latin typeface="Times New Roman" panose="02020603050405020304" pitchFamily="18" charset="0"/>
                          <a:cs typeface="Times New Roman" panose="02020603050405020304" pitchFamily="18" charset="0"/>
                        </a:rPr>
                        <a:t>tàng</a:t>
                      </a:r>
                      <a:r>
                        <a:rPr lang="en-US" sz="2400" b="0" dirty="0">
                          <a:solidFill>
                            <a:srgbClr val="000000"/>
                          </a:solidFill>
                          <a:effectLst/>
                          <a:latin typeface="Times New Roman" panose="02020603050405020304" pitchFamily="18" charset="0"/>
                          <a:cs typeface="Times New Roman" panose="02020603050405020304" pitchFamily="18" charset="0"/>
                        </a:rPr>
                        <a:t> ca </a:t>
                      </a:r>
                      <a:r>
                        <a:rPr lang="en-US" sz="2400" b="0" dirty="0" err="1">
                          <a:solidFill>
                            <a:srgbClr val="000000"/>
                          </a:solidFill>
                          <a:effectLst/>
                          <a:latin typeface="Times New Roman" panose="02020603050405020304" pitchFamily="18" charset="0"/>
                          <a:cs typeface="Times New Roman" panose="02020603050405020304" pitchFamily="18" charset="0"/>
                        </a:rPr>
                        <a:t>dao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người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Việt</a:t>
                      </a:r>
                      <a:r>
                        <a:rPr lang="en-US" sz="2400" b="0" dirty="0">
                          <a:solidFill>
                            <a:srgbClr val="000000"/>
                          </a:solidFill>
                          <a:effectLst/>
                          <a:latin typeface="Times New Roman" panose="02020603050405020304" pitchFamily="18" charset="0"/>
                          <a:cs typeface="Times New Roman" panose="02020603050405020304" pitchFamily="18" charset="0"/>
                        </a:rPr>
                        <a:t>, NXB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hoá</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Hà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Nội</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b="0" dirty="0">
                          <a:solidFill>
                            <a:srgbClr val="7030A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Vũ</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Ngọc</a:t>
                      </a:r>
                      <a:r>
                        <a:rPr lang="en-US" sz="2400" b="0" dirty="0">
                          <a:solidFill>
                            <a:srgbClr val="000000"/>
                          </a:solidFill>
                          <a:effectLst/>
                          <a:latin typeface="Times New Roman" panose="02020603050405020304" pitchFamily="18" charset="0"/>
                          <a:cs typeface="Times New Roman" panose="02020603050405020304" pitchFamily="18" charset="0"/>
                        </a:rPr>
                        <a:t> Phan (2000), </a:t>
                      </a:r>
                      <a:r>
                        <a:rPr lang="en-US" sz="2400" b="0" dirty="0" err="1">
                          <a:solidFill>
                            <a:srgbClr val="000000"/>
                          </a:solidFill>
                          <a:effectLst/>
                          <a:latin typeface="Times New Roman" panose="02020603050405020304" pitchFamily="18" charset="0"/>
                          <a:cs typeface="Times New Roman" panose="02020603050405020304" pitchFamily="18" charset="0"/>
                        </a:rPr>
                        <a:t>Tục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ngữ</a:t>
                      </a:r>
                      <a:r>
                        <a:rPr lang="en-US" sz="2400" b="0" dirty="0">
                          <a:solidFill>
                            <a:srgbClr val="000000"/>
                          </a:solidFill>
                          <a:effectLst/>
                          <a:latin typeface="Times New Roman" panose="02020603050405020304" pitchFamily="18" charset="0"/>
                          <a:cs typeface="Times New Roman" panose="02020603050405020304" pitchFamily="18" charset="0"/>
                        </a:rPr>
                        <a:t> Ca </a:t>
                      </a:r>
                      <a:r>
                        <a:rPr lang="en-US" sz="2400" b="0" dirty="0" err="1">
                          <a:solidFill>
                            <a:srgbClr val="000000"/>
                          </a:solidFill>
                          <a:effectLst/>
                          <a:latin typeface="Times New Roman" panose="02020603050405020304" pitchFamily="18" charset="0"/>
                          <a:cs typeface="Times New Roman" panose="02020603050405020304" pitchFamily="18" charset="0"/>
                        </a:rPr>
                        <a:t>dao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Dân</a:t>
                      </a:r>
                      <a:r>
                        <a:rPr lang="en-US" sz="2400" b="0" dirty="0">
                          <a:solidFill>
                            <a:srgbClr val="000000"/>
                          </a:solidFill>
                          <a:effectLst/>
                          <a:latin typeface="Times New Roman" panose="02020603050405020304" pitchFamily="18" charset="0"/>
                          <a:cs typeface="Times New Roman" panose="02020603050405020304" pitchFamily="18" charset="0"/>
                        </a:rPr>
                        <a:t> ca </a:t>
                      </a:r>
                      <a:r>
                        <a:rPr lang="en-US" sz="2400" b="0" dirty="0" err="1">
                          <a:solidFill>
                            <a:srgbClr val="000000"/>
                          </a:solidFill>
                          <a:effectLst/>
                          <a:latin typeface="Times New Roman" panose="02020603050405020304" pitchFamily="18" charset="0"/>
                          <a:cs typeface="Times New Roman" panose="02020603050405020304" pitchFamily="18" charset="0"/>
                        </a:rPr>
                        <a:t>Việt</a:t>
                      </a:r>
                      <a:r>
                        <a:rPr lang="en-US" sz="2400" b="0" dirty="0">
                          <a:solidFill>
                            <a:srgbClr val="000000"/>
                          </a:solidFill>
                          <a:effectLst/>
                          <a:latin typeface="Times New Roman" panose="02020603050405020304" pitchFamily="18" charset="0"/>
                          <a:cs typeface="Times New Roman" panose="02020603050405020304" pitchFamily="18" charset="0"/>
                        </a:rPr>
                        <a:t> Nam, NXB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học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Nội</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07" marR="38207" marT="0" marB="0"/>
                </a:tc>
                <a:tc>
                  <a:txBody>
                    <a:bodyPr/>
                    <a:lstStyle/>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u="sng" dirty="0">
                          <a:solidFill>
                            <a:srgbClr val="0D0D0D"/>
                          </a:solidFill>
                          <a:effectLst/>
                          <a:latin typeface="Times New Roman" panose="02020603050405020304" pitchFamily="18" charset="0"/>
                          <a:cs typeface="Times New Roman" panose="02020603050405020304" pitchFamily="18" charset="0"/>
                          <a:hlinkClick r:id="rId2"/>
                        </a:rPr>
                        <a:t>https://hocnguvan.net/mo-tip-quen-thuoc-trong-ca-dao-viet-nam</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a:t>
                      </a:r>
                      <a:r>
                        <a:rPr lang="en-US" sz="2400" b="0" u="sng" dirty="0">
                          <a:solidFill>
                            <a:srgbClr val="0D0D0D"/>
                          </a:solidFill>
                          <a:effectLst/>
                          <a:latin typeface="Times New Roman" panose="02020603050405020304" pitchFamily="18" charset="0"/>
                          <a:cs typeface="Times New Roman" panose="02020603050405020304" pitchFamily="18" charset="0"/>
                          <a:hlinkClick r:id="rId3"/>
                        </a:rPr>
                        <a:t>http://thptnghen.edu.vn/vi/news/Vi-</a:t>
                      </a:r>
                      <a:r>
                        <a:rPr lang="en-US" sz="2400" b="0" u="sng" dirty="0" err="1">
                          <a:solidFill>
                            <a:srgbClr val="0D0D0D"/>
                          </a:solidFill>
                          <a:effectLst/>
                          <a:latin typeface="Times New Roman" panose="02020603050405020304" pitchFamily="18" charset="0"/>
                          <a:cs typeface="Times New Roman" panose="02020603050405020304" pitchFamily="18" charset="0"/>
                          <a:hlinkClick r:id="rId3"/>
                        </a:rPr>
                        <a:t>su</a:t>
                      </a:r>
                      <a:r>
                        <a:rPr lang="en-US" sz="2400" b="0" u="sng" dirty="0">
                          <a:solidFill>
                            <a:srgbClr val="0D0D0D"/>
                          </a:solidFill>
                          <a:effectLst/>
                          <a:latin typeface="Times New Roman" panose="02020603050405020304" pitchFamily="18" charset="0"/>
                          <a:cs typeface="Times New Roman" panose="02020603050405020304" pitchFamily="18" charset="0"/>
                          <a:hlinkClick r:id="rId3"/>
                        </a:rPr>
                        <a:t>-</a:t>
                      </a:r>
                      <a:r>
                        <a:rPr lang="en-US" sz="2400" b="0" u="sng" dirty="0" err="1">
                          <a:solidFill>
                            <a:srgbClr val="0D0D0D"/>
                          </a:solidFill>
                          <a:effectLst/>
                          <a:latin typeface="Times New Roman" panose="02020603050405020304" pitchFamily="18" charset="0"/>
                          <a:cs typeface="Times New Roman" panose="02020603050405020304" pitchFamily="18" charset="0"/>
                          <a:hlinkClick r:id="rId3"/>
                        </a:rPr>
                        <a:t>tien</a:t>
                      </a:r>
                      <a:r>
                        <a:rPr lang="en-US" sz="2400" b="0" u="sng" dirty="0">
                          <a:solidFill>
                            <a:srgbClr val="0D0D0D"/>
                          </a:solidFill>
                          <a:effectLst/>
                          <a:latin typeface="Times New Roman" panose="02020603050405020304" pitchFamily="18" charset="0"/>
                          <a:cs typeface="Times New Roman" panose="02020603050405020304" pitchFamily="18" charset="0"/>
                          <a:hlinkClick r:id="rId3"/>
                        </a:rPr>
                        <a:t>-</a:t>
                      </a:r>
                      <a:r>
                        <a:rPr lang="en-US" sz="2400" b="0" u="sng" dirty="0" err="1">
                          <a:solidFill>
                            <a:srgbClr val="0D0D0D"/>
                          </a:solidFill>
                          <a:effectLst/>
                          <a:latin typeface="Times New Roman" panose="02020603050405020304" pitchFamily="18" charset="0"/>
                          <a:cs typeface="Times New Roman" panose="02020603050405020304" pitchFamily="18" charset="0"/>
                          <a:hlinkClick r:id="rId3"/>
                        </a:rPr>
                        <a:t>bo</a:t>
                      </a:r>
                      <a:r>
                        <a:rPr lang="en-US" sz="2400" b="0" u="sng" dirty="0">
                          <a:solidFill>
                            <a:srgbClr val="0D0D0D"/>
                          </a:solidFill>
                          <a:effectLst/>
                          <a:latin typeface="Times New Roman" panose="02020603050405020304" pitchFamily="18" charset="0"/>
                          <a:cs typeface="Times New Roman" panose="02020603050405020304" pitchFamily="18" charset="0"/>
                          <a:hlinkClick r:id="rId3"/>
                        </a:rPr>
                        <a:t>-</a:t>
                      </a:r>
                      <a:r>
                        <a:rPr lang="en-US" sz="2400" b="0" u="sng" dirty="0" err="1">
                          <a:solidFill>
                            <a:srgbClr val="0D0D0D"/>
                          </a:solidFill>
                          <a:effectLst/>
                          <a:latin typeface="Times New Roman" panose="02020603050405020304" pitchFamily="18" charset="0"/>
                          <a:cs typeface="Times New Roman" panose="02020603050405020304" pitchFamily="18" charset="0"/>
                          <a:hlinkClick r:id="rId3"/>
                        </a:rPr>
                        <a:t>phu</a:t>
                      </a:r>
                      <a:r>
                        <a:rPr lang="en-US" sz="2400" b="0" u="sng" dirty="0">
                          <a:solidFill>
                            <a:srgbClr val="0D0D0D"/>
                          </a:solidFill>
                          <a:effectLst/>
                          <a:latin typeface="Times New Roman" panose="02020603050405020304" pitchFamily="18" charset="0"/>
                          <a:cs typeface="Times New Roman" panose="02020603050405020304" pitchFamily="18" charset="0"/>
                          <a:hlinkClick r:id="rId3"/>
                        </a:rPr>
                        <a:t>-nu/NHUNG-CAU-CA-DAO-BAT-DAU-BANG-THAN-EM-LOI-THAN-THAN-HAY-SU-PHAN-KHANG-630.html</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u="sng" dirty="0">
                          <a:solidFill>
                            <a:srgbClr val="0D0D0D"/>
                          </a:solidFill>
                          <a:effectLst/>
                          <a:latin typeface="Times New Roman" panose="02020603050405020304" pitchFamily="18" charset="0"/>
                          <a:cs typeface="Times New Roman" panose="02020603050405020304" pitchFamily="18" charset="0"/>
                          <a:hlinkClick r:id="rId4"/>
                        </a:rPr>
                        <a:t>https://thegioivanmau.com/mo-tip-quen-thuoc-trong-ca-dao-viet-nam</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-https://text.123docz.net/document/7353471-nhung-bai-ca-dao-bat-dau-bang-mo-tip-than-em.htm</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07" marR="38207" marT="0" marB="0"/>
                </a:tc>
                <a:extLst>
                  <a:ext uri="{0D108BD9-81ED-4DB2-BD59-A6C34878D82A}">
                    <a16:rowId xmlns:a16="http://schemas.microsoft.com/office/drawing/2014/main" xmlns="" val="1276392147"/>
                  </a:ext>
                </a:extLst>
              </a:tr>
            </a:tbl>
          </a:graphicData>
        </a:graphic>
      </p:graphicFrame>
    </p:spTree>
    <p:extLst>
      <p:ext uri="{BB962C8B-B14F-4D97-AF65-F5344CB8AC3E}">
        <p14:creationId xmlns:p14="http://schemas.microsoft.com/office/powerpoint/2010/main" xmlns="" val="102872967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004F301-8E11-4FE5-9102-21B181D3C7DC}"/>
              </a:ext>
            </a:extLst>
          </p:cNvPr>
          <p:cNvSpPr txBox="1"/>
          <p:nvPr/>
        </p:nvSpPr>
        <p:spPr>
          <a:xfrm>
            <a:off x="660400" y="265534"/>
            <a:ext cx="10845800" cy="1205843"/>
          </a:xfrm>
          <a:prstGeom prst="rect">
            <a:avLst/>
          </a:prstGeom>
          <a:noFill/>
        </p:spPr>
        <p:txBody>
          <a:bodyPr wrap="square">
            <a:spAutoFit/>
          </a:bodyPr>
          <a:lstStyle/>
          <a:p>
            <a:pPr>
              <a:lnSpc>
                <a:spcPct val="115000"/>
              </a:lnSpc>
              <a:spcBef>
                <a:spcPts val="600"/>
              </a:spcBef>
              <a:spcAft>
                <a:spcPts val="600"/>
              </a:spcAft>
            </a:pPr>
            <a:r>
              <a:rPr lang="en-US" sz="2800"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en-US" sz="2800"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8736EC7D-981A-4A11-A14D-284535ACF365}"/>
              </a:ext>
            </a:extLst>
          </p:cNvPr>
          <p:cNvGraphicFramePr>
            <a:graphicFrameLocks noGrp="1"/>
          </p:cNvGraphicFramePr>
          <p:nvPr>
            <p:extLst>
              <p:ext uri="{D42A27DB-BD31-4B8C-83A1-F6EECF244321}">
                <p14:modId xmlns:p14="http://schemas.microsoft.com/office/powerpoint/2010/main" xmlns="" val="2156361078"/>
              </p:ext>
            </p:extLst>
          </p:nvPr>
        </p:nvGraphicFramePr>
        <p:xfrm>
          <a:off x="660400" y="1654392"/>
          <a:ext cx="10845800" cy="4490212"/>
        </p:xfrm>
        <a:graphic>
          <a:graphicData uri="http://schemas.openxmlformats.org/drawingml/2006/table">
            <a:tbl>
              <a:tblPr firstRow="1" firstCol="1" bandRow="1">
                <a:tableStyleId>{ED083AE6-46FA-4A59-8FB0-9F97EB10719F}</a:tableStyleId>
              </a:tblPr>
              <a:tblGrid>
                <a:gridCol w="2805421">
                  <a:extLst>
                    <a:ext uri="{9D8B030D-6E8A-4147-A177-3AD203B41FA5}">
                      <a16:colId xmlns:a16="http://schemas.microsoft.com/office/drawing/2014/main" xmlns="" val="3742772097"/>
                    </a:ext>
                  </a:extLst>
                </a:gridCol>
                <a:gridCol w="8040379">
                  <a:extLst>
                    <a:ext uri="{9D8B030D-6E8A-4147-A177-3AD203B41FA5}">
                      <a16:colId xmlns:a16="http://schemas.microsoft.com/office/drawing/2014/main" xmlns="" val="482506582"/>
                    </a:ext>
                  </a:extLst>
                </a:gridCol>
              </a:tblGrid>
              <a:tr h="415495">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Thao tác nghiên cứu sâu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Là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extLst>
                  <a:ext uri="{0D108BD9-81ED-4DB2-BD59-A6C34878D82A}">
                    <a16:rowId xmlns:a16="http://schemas.microsoft.com/office/drawing/2014/main" xmlns="" val="676600092"/>
                  </a:ext>
                </a:extLst>
              </a:tr>
              <a:tr h="1359113">
                <a:tc>
                  <a:txBody>
                    <a:bodyPr/>
                    <a:lstStyle/>
                    <a:p>
                      <a:pPr>
                        <a:lnSpc>
                          <a:spcPct val="115000"/>
                        </a:lnSpc>
                        <a:spcBef>
                          <a:spcPts val="600"/>
                        </a:spcBef>
                        <a:spcAft>
                          <a:spcPts val="600"/>
                        </a:spcAft>
                      </a:pPr>
                      <a:r>
                        <a:rPr lang="en-US" sz="2800">
                          <a:solidFill>
                            <a:srgbClr val="0070C0"/>
                          </a:solidFill>
                          <a:effectLst/>
                          <a:latin typeface="Times New Roman" panose="02020603050405020304" pitchFamily="18" charset="0"/>
                          <a:cs typeface="Times New Roman" panose="02020603050405020304" pitchFamily="18" charset="0"/>
                        </a:rPr>
                        <a:t>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tc>
                  <a:txBody>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phương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kiếm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lĩnh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hội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qua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yếu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tố</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bảng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đồ</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Cần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tổng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sau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kĩ</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sâu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khia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cạnh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liên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 VHDG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giải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quyết</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extLst>
                  <a:ext uri="{0D108BD9-81ED-4DB2-BD59-A6C34878D82A}">
                    <a16:rowId xmlns:a16="http://schemas.microsoft.com/office/drawing/2014/main" xmlns="" val="4247469878"/>
                  </a:ext>
                </a:extLst>
              </a:tr>
            </a:tbl>
          </a:graphicData>
        </a:graphic>
      </p:graphicFrame>
    </p:spTree>
    <p:extLst>
      <p:ext uri="{BB962C8B-B14F-4D97-AF65-F5344CB8AC3E}">
        <p14:creationId xmlns:p14="http://schemas.microsoft.com/office/powerpoint/2010/main" xmlns="" val="383850389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004F301-8E11-4FE5-9102-21B181D3C7DC}"/>
              </a:ext>
            </a:extLst>
          </p:cNvPr>
          <p:cNvSpPr txBox="1"/>
          <p:nvPr/>
        </p:nvSpPr>
        <p:spPr>
          <a:xfrm>
            <a:off x="660400" y="265534"/>
            <a:ext cx="10845800" cy="1205843"/>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2.3. </a:t>
            </a:r>
            <a:r>
              <a:rPr kumimoji="0" lang="en-US" sz="28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a:t>
            </a:r>
            <a:r>
              <a:rPr kumimoji="0" lang="en-US" sz="28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28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sâu</a:t>
            </a:r>
            <a:r>
              <a:rPr kumimoji="0" lang="en-US" sz="28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2800" b="0"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sâu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gồm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8736EC7D-981A-4A11-A14D-284535ACF365}"/>
              </a:ext>
            </a:extLst>
          </p:cNvPr>
          <p:cNvGraphicFramePr>
            <a:graphicFrameLocks noGrp="1"/>
          </p:cNvGraphicFramePr>
          <p:nvPr>
            <p:extLst>
              <p:ext uri="{D42A27DB-BD31-4B8C-83A1-F6EECF244321}">
                <p14:modId xmlns:p14="http://schemas.microsoft.com/office/powerpoint/2010/main" xmlns="" val="1122676132"/>
              </p:ext>
            </p:extLst>
          </p:nvPr>
        </p:nvGraphicFramePr>
        <p:xfrm>
          <a:off x="660400" y="1685140"/>
          <a:ext cx="10845800" cy="4864228"/>
        </p:xfrm>
        <a:graphic>
          <a:graphicData uri="http://schemas.openxmlformats.org/drawingml/2006/table">
            <a:tbl>
              <a:tblPr firstRow="1" firstCol="1" bandRow="1">
                <a:tableStyleId>{ED083AE6-46FA-4A59-8FB0-9F97EB10719F}</a:tableStyleId>
              </a:tblPr>
              <a:tblGrid>
                <a:gridCol w="1768475">
                  <a:extLst>
                    <a:ext uri="{9D8B030D-6E8A-4147-A177-3AD203B41FA5}">
                      <a16:colId xmlns:a16="http://schemas.microsoft.com/office/drawing/2014/main" xmlns="" val="3742772097"/>
                    </a:ext>
                  </a:extLst>
                </a:gridCol>
                <a:gridCol w="9077325">
                  <a:extLst>
                    <a:ext uri="{9D8B030D-6E8A-4147-A177-3AD203B41FA5}">
                      <a16:colId xmlns:a16="http://schemas.microsoft.com/office/drawing/2014/main" xmlns="" val="482506582"/>
                    </a:ext>
                  </a:extLst>
                </a:gridCol>
              </a:tblGrid>
              <a:tr h="1359113">
                <a:tc>
                  <a:txBody>
                    <a:bodyPr/>
                    <a:lstStyle/>
                    <a:p>
                      <a:pPr>
                        <a:lnSpc>
                          <a:spcPct val="115000"/>
                        </a:lnSpc>
                        <a:spcBef>
                          <a:spcPts val="600"/>
                        </a:spcBef>
                        <a:spcAft>
                          <a:spcPts val="600"/>
                        </a:spcAft>
                      </a:pPr>
                      <a:r>
                        <a:rPr lang="en-US" sz="2400">
                          <a:solidFill>
                            <a:srgbClr val="0070C0"/>
                          </a:solidFill>
                          <a:effectLst/>
                          <a:latin typeface="Times New Roman" panose="02020603050405020304" pitchFamily="18" charset="0"/>
                          <a:cs typeface="Times New Roman" panose="02020603050405020304" pitchFamily="18" charset="0"/>
                        </a:rPr>
                        <a:t>Ghi chép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tc>
                  <a:txBody>
                    <a:bodyPr/>
                    <a:lstStyle/>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Là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phương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thức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thường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được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sử</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dụng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kết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hợp</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với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để</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chú</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lưu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giữ</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thông</a:t>
                      </a:r>
                      <a:r>
                        <a:rPr lang="en-US" sz="2400" b="0" dirty="0">
                          <a:solidFill>
                            <a:srgbClr val="0D0D0D"/>
                          </a:solidFill>
                          <a:effectLst/>
                          <a:latin typeface="Times New Roman" panose="02020603050405020304" pitchFamily="18" charset="0"/>
                          <a:cs typeface="Times New Roman" panose="02020603050405020304" pitchFamily="18" charset="0"/>
                        </a:rPr>
                        <a:t> tin </a:t>
                      </a:r>
                      <a:r>
                        <a:rPr lang="en-US" sz="2400" b="0" dirty="0" err="1">
                          <a:solidFill>
                            <a:srgbClr val="0D0D0D"/>
                          </a:solidFill>
                          <a:effectLst/>
                          <a:latin typeface="Times New Roman" panose="02020603050405020304" pitchFamily="18" charset="0"/>
                          <a:cs typeface="Times New Roman" panose="02020603050405020304" pitchFamily="18" charset="0"/>
                        </a:rPr>
                        <a:t>quan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trọng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từ</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ngữ</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niệm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thuật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ngữ</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cần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tra</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cứu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câu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hỏi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băn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khoăn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nảy</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sinh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trong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đầu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cả</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suy</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nghĩ</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cảm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xúc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tức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thời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thời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điểm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một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nội</a:t>
                      </a:r>
                      <a:r>
                        <a:rPr lang="en-US" sz="2400" b="0" dirty="0">
                          <a:solidFill>
                            <a:srgbClr val="0D0D0D"/>
                          </a:solidFill>
                          <a:effectLst/>
                          <a:latin typeface="Times New Roman" panose="02020603050405020304" pitchFamily="18" charset="0"/>
                          <a:cs typeface="Times New Roman" panose="02020603050405020304" pitchFamily="18" charset="0"/>
                        </a:rPr>
                        <a:t> dung </a:t>
                      </a:r>
                      <a:r>
                        <a:rPr lang="en-US" sz="2400" b="0" dirty="0" err="1">
                          <a:solidFill>
                            <a:srgbClr val="0D0D0D"/>
                          </a:solidFill>
                          <a:effectLst/>
                          <a:latin typeface="Times New Roman" panose="02020603050405020304" pitchFamily="18" charset="0"/>
                          <a:cs typeface="Times New Roman" panose="02020603050405020304" pitchFamily="18" charset="0"/>
                        </a:rPr>
                        <a:t>nào</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đó</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thể</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sử</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dụng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sổ</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tay</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nhật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kí</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sách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giấy</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nhớ</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để</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chép</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extLst>
                  <a:ext uri="{0D108BD9-81ED-4DB2-BD59-A6C34878D82A}">
                    <a16:rowId xmlns:a16="http://schemas.microsoft.com/office/drawing/2014/main" xmlns="" val="44701970"/>
                  </a:ext>
                </a:extLst>
              </a:tr>
              <a:tr h="1217617">
                <a:tc>
                  <a:txBody>
                    <a:bodyPr/>
                    <a:lstStyle/>
                    <a:p>
                      <a:pPr>
                        <a:lnSpc>
                          <a:spcPct val="115000"/>
                        </a:lnSpc>
                        <a:spcBef>
                          <a:spcPts val="600"/>
                        </a:spcBef>
                        <a:spcAft>
                          <a:spcPts val="600"/>
                        </a:spcAft>
                      </a:pPr>
                      <a:r>
                        <a:rPr lang="en-US" sz="2400">
                          <a:solidFill>
                            <a:srgbClr val="0070C0"/>
                          </a:solidFill>
                          <a:effectLst/>
                          <a:latin typeface="Times New Roman" panose="02020603050405020304" pitchFamily="18" charset="0"/>
                          <a:cs typeface="Times New Roman" panose="02020603050405020304" pitchFamily="18" charset="0"/>
                        </a:rPr>
                        <a:t>Tra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tc>
                  <a:txBody>
                    <a:bodyPr/>
                    <a:lstStyle/>
                    <a:p>
                      <a:pPr>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bổ</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trợ</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thiết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sau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đọc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liệu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nhằm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giúp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đọc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hiểu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đầy</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đủ</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hơn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thông</a:t>
                      </a:r>
                      <a:r>
                        <a:rPr lang="en-US" sz="2400" dirty="0">
                          <a:solidFill>
                            <a:srgbClr val="0D0D0D"/>
                          </a:solidFill>
                          <a:effectLst/>
                          <a:latin typeface="Times New Roman" panose="02020603050405020304" pitchFamily="18" charset="0"/>
                          <a:cs typeface="Times New Roman" panose="02020603050405020304" pitchFamily="18" charset="0"/>
                        </a:rPr>
                        <a:t> tin </a:t>
                      </a:r>
                      <a:r>
                        <a:rPr lang="en-US" sz="2400" dirty="0" err="1">
                          <a:solidFill>
                            <a:srgbClr val="0D0D0D"/>
                          </a:solidFill>
                          <a:effectLst/>
                          <a:latin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cập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bản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đọc</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thông</a:t>
                      </a:r>
                      <a:r>
                        <a:rPr lang="en-US" sz="2400" dirty="0">
                          <a:solidFill>
                            <a:srgbClr val="0D0D0D"/>
                          </a:solidFill>
                          <a:effectLst/>
                          <a:latin typeface="Times New Roman" panose="02020603050405020304" pitchFamily="18" charset="0"/>
                          <a:cs typeface="Times New Roman" panose="02020603050405020304" pitchFamily="18" charset="0"/>
                        </a:rPr>
                        <a:t> tin ở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trang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nhau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cùng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liệu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nguồn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tài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liệu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khác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nhau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sách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công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nghiên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cs typeface="Times New Roman" panose="02020603050405020304" pitchFamily="18" charset="0"/>
                        </a:rPr>
                        <a:t>, Internet,…)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591" marR="42591" marT="0" marB="0"/>
                </a:tc>
                <a:extLst>
                  <a:ext uri="{0D108BD9-81ED-4DB2-BD59-A6C34878D82A}">
                    <a16:rowId xmlns:a16="http://schemas.microsoft.com/office/drawing/2014/main" xmlns="" val="1281380993"/>
                  </a:ext>
                </a:extLst>
              </a:tr>
            </a:tbl>
          </a:graphicData>
        </a:graphic>
      </p:graphicFrame>
    </p:spTree>
    <p:extLst>
      <p:ext uri="{BB962C8B-B14F-4D97-AF65-F5344CB8AC3E}">
        <p14:creationId xmlns:p14="http://schemas.microsoft.com/office/powerpoint/2010/main" xmlns="" val="22345882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D68A0D-FCF6-48D0-AF4F-D1E88EEB8C82}"/>
              </a:ext>
            </a:extLst>
          </p:cNvPr>
          <p:cNvSpPr txBox="1"/>
          <p:nvPr/>
        </p:nvSpPr>
        <p:spPr>
          <a:xfrm>
            <a:off x="660400" y="189012"/>
            <a:ext cx="10845800" cy="556434"/>
          </a:xfrm>
          <a:prstGeom prst="rect">
            <a:avLst/>
          </a:prstGeom>
          <a:noFill/>
        </p:spPr>
        <p:txBody>
          <a:bodyPr wrap="square">
            <a:spAutoFit/>
          </a:bodyPr>
          <a:lstStyle/>
          <a:p>
            <a:pPr algn="ctr">
              <a:lnSpc>
                <a:spcPct val="115000"/>
              </a:lnSpc>
              <a:spcBef>
                <a:spcPts val="600"/>
              </a:spcBef>
              <a:spcAft>
                <a:spcPts val="600"/>
              </a:spcAft>
              <a:tabLst>
                <a:tab pos="1386840" algn="l"/>
              </a:tabLs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ghi chép các thông tin thu thập được sau khi đọc tài 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90EEE95-8B07-4DE9-B5CF-899E04DF719B}"/>
              </a:ext>
            </a:extLst>
          </p:cNvPr>
          <p:cNvSpPr txBox="1"/>
          <p:nvPr/>
        </p:nvSpPr>
        <p:spPr>
          <a:xfrm>
            <a:off x="660400" y="1028700"/>
            <a:ext cx="10845800" cy="5443926"/>
          </a:xfrm>
          <a:prstGeom prst="rect">
            <a:avLst/>
          </a:prstGeom>
          <a:noFill/>
          <a:ln w="28575">
            <a:solidFill>
              <a:srgbClr val="FF0000"/>
            </a:solidFill>
          </a:ln>
        </p:spPr>
        <p:txBody>
          <a:bodyPr wrap="square">
            <a:spAutoFit/>
          </a:bodyPr>
          <a:lstStyle/>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PHIẾU THÔNG TIN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 giả (Năm xuất bản), Tên tác phẩm, NXB, nơi xuất bản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và thông điệp của tác 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thông tin có liên quan cần cho đề tài nghiên 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 nguyên văn các thông tin quan trọng phục vụ cho dẫn chứng khi viết báo cáo – số trang)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7377331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0182AB-628C-45F6-AD26-C063AE747AE2}"/>
              </a:ext>
            </a:extLst>
          </p:cNvPr>
          <p:cNvSpPr txBox="1"/>
          <p:nvPr/>
        </p:nvSpPr>
        <p:spPr>
          <a:xfrm>
            <a:off x="660400" y="382444"/>
            <a:ext cx="10845800" cy="523220"/>
          </a:xfrm>
          <a:prstGeom prst="rect">
            <a:avLst/>
          </a:prstGeom>
          <a:noFill/>
        </p:spPr>
        <p:txBody>
          <a:bodyPr wrap="square">
            <a:spAutoFit/>
          </a:bodyPr>
          <a:lstStyle/>
          <a:p>
            <a:pPr algn="ct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Gợi</a:t>
            </a:r>
            <a:r>
              <a:rPr lang="en-US" sz="2800" b="1" dirty="0">
                <a:solidFill>
                  <a:srgbClr val="FF0000"/>
                </a:solidFill>
                <a:effectLst/>
                <a:latin typeface="Times New Roman" panose="02020603050405020304" pitchFamily="18" charset="0"/>
                <a:ea typeface="Times New Roman" panose="02020603050405020304" pitchFamily="18" charset="0"/>
              </a:rPr>
              <a:t> ý </a:t>
            </a:r>
            <a:r>
              <a:rPr lang="en-US" sz="2800" b="1" dirty="0" err="1">
                <a:solidFill>
                  <a:srgbClr val="FF0000"/>
                </a:solidFill>
                <a:effectLst/>
                <a:latin typeface="Times New Roman" panose="02020603050405020304" pitchFamily="18" charset="0"/>
                <a:ea typeface="Times New Roman" panose="02020603050405020304" pitchFamily="18" charset="0"/>
              </a:rPr>
              <a:t>m</a:t>
            </a:r>
            <a:r>
              <a:rPr lang="en-US" sz="2800" b="1" dirty="0" err="1">
                <a:solidFill>
                  <a:srgbClr val="FF0000"/>
                </a:solidFill>
                <a:effectLst/>
                <a:latin typeface="Times New Roman" panose="02020603050405020304" pitchFamily="18" charset="0"/>
                <a:ea typeface="DengXian" panose="02010600030101010101" pitchFamily="2" charset="-122"/>
              </a:rPr>
              <a:t>ột</a:t>
            </a:r>
            <a:r>
              <a:rPr lang="en-US" sz="2800" b="1" dirty="0">
                <a:solidFill>
                  <a:srgbClr val="FF0000"/>
                </a:solidFill>
                <a:effectLst/>
                <a:latin typeface="Times New Roman" panose="02020603050405020304" pitchFamily="18" charset="0"/>
                <a:ea typeface="DengXian" panose="02010600030101010101" pitchFamily="2" charset="-122"/>
              </a:rPr>
              <a:t> </a:t>
            </a:r>
            <a:r>
              <a:rPr lang="en-US" sz="2800" b="1" dirty="0" err="1">
                <a:solidFill>
                  <a:srgbClr val="FF0000"/>
                </a:solidFill>
                <a:effectLst/>
                <a:latin typeface="Times New Roman" panose="02020603050405020304" pitchFamily="18" charset="0"/>
                <a:ea typeface="DengXian" panose="02010600030101010101" pitchFamily="2" charset="-122"/>
              </a:rPr>
              <a:t>số</a:t>
            </a:r>
            <a:r>
              <a:rPr lang="en-US" sz="2800" b="1" dirty="0">
                <a:solidFill>
                  <a:srgbClr val="FF0000"/>
                </a:solidFill>
                <a:effectLst/>
                <a:latin typeface="Times New Roman" panose="02020603050405020304" pitchFamily="18" charset="0"/>
                <a:ea typeface="DengXian" panose="02010600030101010101" pitchFamily="2" charset="-122"/>
              </a:rPr>
              <a:t> </a:t>
            </a:r>
            <a:r>
              <a:rPr lang="en-US" sz="2800" b="1" dirty="0" err="1">
                <a:solidFill>
                  <a:srgbClr val="FF0000"/>
                </a:solidFill>
                <a:effectLst/>
                <a:latin typeface="Times New Roman" panose="02020603050405020304" pitchFamily="18" charset="0"/>
                <a:ea typeface="DengXian" panose="02010600030101010101" pitchFamily="2" charset="-122"/>
              </a:rPr>
              <a:t>ghi</a:t>
            </a:r>
            <a:r>
              <a:rPr lang="en-US" sz="2800" b="1" dirty="0">
                <a:solidFill>
                  <a:srgbClr val="FF0000"/>
                </a:solidFill>
                <a:effectLst/>
                <a:latin typeface="Times New Roman" panose="02020603050405020304" pitchFamily="18" charset="0"/>
                <a:ea typeface="DengXian" panose="02010600030101010101" pitchFamily="2" charset="-122"/>
              </a:rPr>
              <a:t> </a:t>
            </a:r>
            <a:r>
              <a:rPr lang="en-US" sz="2800" b="1" dirty="0" err="1">
                <a:solidFill>
                  <a:srgbClr val="FF0000"/>
                </a:solidFill>
                <a:effectLst/>
                <a:latin typeface="Times New Roman" panose="02020603050405020304" pitchFamily="18" charset="0"/>
                <a:ea typeface="DengXian" panose="02010600030101010101" pitchFamily="2" charset="-122"/>
              </a:rPr>
              <a:t>chép</a:t>
            </a:r>
            <a:r>
              <a:rPr lang="en-US" sz="2800" b="1" dirty="0">
                <a:solidFill>
                  <a:srgbClr val="FF0000"/>
                </a:solidFill>
                <a:effectLst/>
                <a:latin typeface="Times New Roman" panose="02020603050405020304" pitchFamily="18" charset="0"/>
                <a:ea typeface="DengXian" panose="02010600030101010101" pitchFamily="2" charset="-122"/>
              </a:rPr>
              <a:t> </a:t>
            </a:r>
            <a:r>
              <a:rPr lang="en-US" sz="2800" b="1" dirty="0" err="1">
                <a:solidFill>
                  <a:srgbClr val="FF0000"/>
                </a:solidFill>
                <a:effectLst/>
                <a:latin typeface="Times New Roman" panose="02020603050405020304" pitchFamily="18" charset="0"/>
                <a:ea typeface="DengXian" panose="02010600030101010101" pitchFamily="2" charset="-122"/>
              </a:rPr>
              <a:t>thông</a:t>
            </a:r>
            <a:r>
              <a:rPr lang="en-US" sz="2800" b="1" dirty="0">
                <a:solidFill>
                  <a:srgbClr val="FF0000"/>
                </a:solidFill>
                <a:effectLst/>
                <a:latin typeface="Times New Roman" panose="02020603050405020304" pitchFamily="18" charset="0"/>
                <a:ea typeface="DengXian" panose="02010600030101010101" pitchFamily="2" charset="-122"/>
              </a:rPr>
              <a:t> tin </a:t>
            </a:r>
            <a:r>
              <a:rPr lang="en-US" sz="2800" b="1" dirty="0" err="1">
                <a:solidFill>
                  <a:srgbClr val="FF0000"/>
                </a:solidFill>
                <a:effectLst/>
                <a:latin typeface="Times New Roman" panose="02020603050405020304" pitchFamily="18" charset="0"/>
                <a:ea typeface="DengXian" panose="02010600030101010101" pitchFamily="2" charset="-122"/>
              </a:rPr>
              <a:t>hiệu</a:t>
            </a:r>
            <a:r>
              <a:rPr lang="en-US" sz="2800" b="1" dirty="0">
                <a:solidFill>
                  <a:srgbClr val="FF0000"/>
                </a:solidFill>
                <a:effectLst/>
                <a:latin typeface="Times New Roman" panose="02020603050405020304" pitchFamily="18" charset="0"/>
                <a:ea typeface="DengXian" panose="02010600030101010101" pitchFamily="2" charset="-122"/>
              </a:rPr>
              <a:t> </a:t>
            </a:r>
            <a:r>
              <a:rPr lang="en-US" sz="2800" b="1" dirty="0" err="1">
                <a:solidFill>
                  <a:srgbClr val="FF0000"/>
                </a:solidFill>
                <a:effectLst/>
                <a:latin typeface="Times New Roman" panose="02020603050405020304" pitchFamily="18" charset="0"/>
                <a:ea typeface="DengXian" panose="02010600030101010101" pitchFamily="2" charset="-122"/>
              </a:rPr>
              <a:t>quả</a:t>
            </a:r>
            <a:r>
              <a:rPr lang="en-US" sz="2800" b="1" dirty="0">
                <a:solidFill>
                  <a:srgbClr val="FF0000"/>
                </a:solidFill>
                <a:effectLst/>
                <a:latin typeface="Times New Roman" panose="02020603050405020304" pitchFamily="18" charset="0"/>
                <a:ea typeface="DengXian" panose="02010600030101010101" pitchFamily="2" charset="-122"/>
              </a:rPr>
              <a:t>:</a:t>
            </a:r>
            <a:endParaRPr lang="en-US" sz="2800" dirty="0"/>
          </a:p>
        </p:txBody>
      </p:sp>
      <p:graphicFrame>
        <p:nvGraphicFramePr>
          <p:cNvPr id="4" name="Table 3">
            <a:extLst>
              <a:ext uri="{FF2B5EF4-FFF2-40B4-BE49-F238E27FC236}">
                <a16:creationId xmlns:a16="http://schemas.microsoft.com/office/drawing/2014/main" xmlns="" id="{10B62614-24C4-4C7A-A44D-7AA4BD2EB98F}"/>
              </a:ext>
            </a:extLst>
          </p:cNvPr>
          <p:cNvGraphicFramePr>
            <a:graphicFrameLocks noGrp="1"/>
          </p:cNvGraphicFramePr>
          <p:nvPr>
            <p:extLst>
              <p:ext uri="{D42A27DB-BD31-4B8C-83A1-F6EECF244321}">
                <p14:modId xmlns:p14="http://schemas.microsoft.com/office/powerpoint/2010/main" xmlns="" val="2062474874"/>
              </p:ext>
            </p:extLst>
          </p:nvPr>
        </p:nvGraphicFramePr>
        <p:xfrm>
          <a:off x="660400" y="1019964"/>
          <a:ext cx="11255375" cy="5584698"/>
        </p:xfrm>
        <a:graphic>
          <a:graphicData uri="http://schemas.openxmlformats.org/drawingml/2006/table">
            <a:tbl>
              <a:tblPr firstRow="1" firstCol="1" bandRow="1">
                <a:tableStyleId>{ED083AE6-46FA-4A59-8FB0-9F97EB10719F}</a:tableStyleId>
              </a:tblPr>
              <a:tblGrid>
                <a:gridCol w="1950409">
                  <a:extLst>
                    <a:ext uri="{9D8B030D-6E8A-4147-A177-3AD203B41FA5}">
                      <a16:colId xmlns:a16="http://schemas.microsoft.com/office/drawing/2014/main" xmlns="" val="3754277650"/>
                    </a:ext>
                  </a:extLst>
                </a:gridCol>
                <a:gridCol w="4273655">
                  <a:extLst>
                    <a:ext uri="{9D8B030D-6E8A-4147-A177-3AD203B41FA5}">
                      <a16:colId xmlns:a16="http://schemas.microsoft.com/office/drawing/2014/main" xmlns="" val="450290153"/>
                    </a:ext>
                  </a:extLst>
                </a:gridCol>
                <a:gridCol w="5031311">
                  <a:extLst>
                    <a:ext uri="{9D8B030D-6E8A-4147-A177-3AD203B41FA5}">
                      <a16:colId xmlns:a16="http://schemas.microsoft.com/office/drawing/2014/main" xmlns="" val="3515776909"/>
                    </a:ext>
                  </a:extLst>
                </a:gridCol>
              </a:tblGrid>
              <a:tr h="247415">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Cách làm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Ưu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Cách thực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extLst>
                  <a:ext uri="{0D108BD9-81ED-4DB2-BD59-A6C34878D82A}">
                    <a16:rowId xmlns:a16="http://schemas.microsoft.com/office/drawing/2014/main" xmlns="" val="2880714646"/>
                  </a:ext>
                </a:extLst>
              </a:tr>
              <a:tr h="758482">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Ghi chú bên lề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Kích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thích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não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giúp</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rõ</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dàng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giữ</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just">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Có thể sử dụng các giấy ghi chú (Sticky note), những băng giấy với những màu sắc khác nhau dán bên lề trang tài liệu bạn đang 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extLst>
                  <a:ext uri="{0D108BD9-81ED-4DB2-BD59-A6C34878D82A}">
                    <a16:rowId xmlns:a16="http://schemas.microsoft.com/office/drawing/2014/main" xmlns="" val="3855647597"/>
                  </a:ext>
                </a:extLst>
              </a:tr>
              <a:tr h="1310572">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Sơ đồ tư duy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just">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Nắm bắt được vấn đề một cách</a:t>
                      </a:r>
                      <a:r>
                        <a:rPr lang="en-US" sz="2800" b="1">
                          <a:solidFill>
                            <a:srgbClr val="0D0D0D"/>
                          </a:solidFill>
                          <a:effectLst/>
                          <a:latin typeface="Times New Roman" panose="02020603050405020304" pitchFamily="18" charset="0"/>
                          <a:cs typeface="Times New Roman" panose="02020603050405020304" pitchFamily="18" charset="0"/>
                        </a:rPr>
                        <a:t> </a:t>
                      </a:r>
                      <a:r>
                        <a:rPr lang="en-US" sz="2800">
                          <a:solidFill>
                            <a:srgbClr val="0D0D0D"/>
                          </a:solidFill>
                          <a:effectLst/>
                          <a:latin typeface="Times New Roman" panose="02020603050405020304" pitchFamily="18" charset="0"/>
                          <a:cs typeface="Times New Roman" panose="02020603050405020304" pitchFamily="18" charset="0"/>
                        </a:rPr>
                        <a:t>bao quát và hệ thống; </a:t>
                      </a:r>
                      <a:endParaRPr lang="en-US" sz="28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Ghi nhớ tốt hơn vì chỉ sử dụng các từ khoá.</a:t>
                      </a:r>
                      <a:endParaRPr lang="en-US" sz="280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Sáng tạo hơn, vì có thể viết, vẽ tuỳ ý theo bạn.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38458" marR="38458" marT="0" marB="0"/>
                </a:tc>
                <a:tc>
                  <a:txBody>
                    <a:bodyPr/>
                    <a:lstStyle/>
                    <a:p>
                      <a:pPr algn="just">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Dùng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đồ</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ghi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chủ</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yếu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dùng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khoá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hoá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mẫu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rời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sau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nhìn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đồ</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xâu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chuỗi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cs typeface="Times New Roman" panose="02020603050405020304" pitchFamily="18" charset="0"/>
                        </a:rPr>
                        <a:t>lại</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extLst>
                  <a:ext uri="{0D108BD9-81ED-4DB2-BD59-A6C34878D82A}">
                    <a16:rowId xmlns:a16="http://schemas.microsoft.com/office/drawing/2014/main" xmlns="" val="733460655"/>
                  </a:ext>
                </a:extLst>
              </a:tr>
            </a:tbl>
          </a:graphicData>
        </a:graphic>
      </p:graphicFrame>
    </p:spTree>
    <p:extLst>
      <p:ext uri="{BB962C8B-B14F-4D97-AF65-F5344CB8AC3E}">
        <p14:creationId xmlns:p14="http://schemas.microsoft.com/office/powerpoint/2010/main" xmlns="" val="213296327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BFB5C-9252-4BD8-8D17-D7818B487ADB}"/>
              </a:ext>
            </a:extLst>
          </p:cNvPr>
          <p:cNvSpPr>
            <a:spLocks noGrp="1"/>
          </p:cNvSpPr>
          <p:nvPr>
            <p:ph type="ctrTitle"/>
          </p:nvPr>
        </p:nvSpPr>
        <p:spPr>
          <a:xfrm>
            <a:off x="5887531" y="3888316"/>
            <a:ext cx="5242302" cy="1324235"/>
          </a:xfrm>
        </p:spPr>
        <p:txBody>
          <a:bodyPr>
            <a:normAutofit fontScale="90000"/>
          </a:bodyPr>
          <a:lstStyle/>
          <a:p>
            <a:r>
              <a:rPr lang="en-US" sz="4800" b="1" dirty="0">
                <a:latin typeface="Lucida Handwriting" panose="03010101010101010101" pitchFamily="66" charset="0"/>
              </a:rPr>
              <a:t>HÌNH THÀNH KIẾN THỨC</a:t>
            </a:r>
          </a:p>
        </p:txBody>
      </p:sp>
      <p:sp>
        <p:nvSpPr>
          <p:cNvPr id="59" name="Rectangle 11">
            <a:extLst>
              <a:ext uri="{FF2B5EF4-FFF2-40B4-BE49-F238E27FC236}">
                <a16:creationId xmlns:a16="http://schemas.microsoft.com/office/drawing/2014/main" xmlns="" id="{2BE2D1B8-0887-4D2B-8C42-999040132B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hand holding a book&#10;&#10;Description automatically generated with low confidence">
            <a:extLst>
              <a:ext uri="{FF2B5EF4-FFF2-40B4-BE49-F238E27FC236}">
                <a16:creationId xmlns:a16="http://schemas.microsoft.com/office/drawing/2014/main" xmlns="" id="{F0CA7DEE-DC90-4C57-8C9E-B3A7CDFC31CB}"/>
              </a:ext>
            </a:extLst>
          </p:cNvPr>
          <p:cNvPicPr>
            <a:picLocks noChangeAspect="1"/>
          </p:cNvPicPr>
          <p:nvPr/>
        </p:nvPicPr>
        <p:blipFill>
          <a:blip r:embed="rId2"/>
          <a:stretch>
            <a:fillRect/>
          </a:stretch>
        </p:blipFill>
        <p:spPr>
          <a:xfrm>
            <a:off x="1167574" y="628650"/>
            <a:ext cx="2427110" cy="2639483"/>
          </a:xfrm>
          <a:prstGeom prst="rect">
            <a:avLst/>
          </a:prstGeom>
        </p:spPr>
      </p:pic>
      <p:sp>
        <p:nvSpPr>
          <p:cNvPr id="60" name="Rectangle 13">
            <a:extLst>
              <a:ext uri="{FF2B5EF4-FFF2-40B4-BE49-F238E27FC236}">
                <a16:creationId xmlns:a16="http://schemas.microsoft.com/office/drawing/2014/main" xmlns="" id="{FA085277-BAF7-40CC-A608-B030CA969F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A16E987-36B6-4728-B832-81F5430078FA}"/>
              </a:ext>
            </a:extLst>
          </p:cNvPr>
          <p:cNvPicPr>
            <a:picLocks noChangeAspect="1"/>
          </p:cNvPicPr>
          <p:nvPr/>
        </p:nvPicPr>
        <p:blipFill>
          <a:blip r:embed="rId3"/>
          <a:stretch>
            <a:fillRect/>
          </a:stretch>
        </p:blipFill>
        <p:spPr>
          <a:xfrm>
            <a:off x="5319383" y="628649"/>
            <a:ext cx="2346208" cy="2639484"/>
          </a:xfrm>
          <a:prstGeom prst="rect">
            <a:avLst/>
          </a:prstGeom>
        </p:spPr>
      </p:pic>
      <p:sp>
        <p:nvSpPr>
          <p:cNvPr id="61" name="Rectangle 15">
            <a:extLst>
              <a:ext uri="{FF2B5EF4-FFF2-40B4-BE49-F238E27FC236}">
                <a16:creationId xmlns:a16="http://schemas.microsoft.com/office/drawing/2014/main" xmlns="" id="{64009F90-86BF-44AE-B0EB-D68140E0E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hand holding a map&#10;&#10;Description automatically generated with medium confidence">
            <a:extLst>
              <a:ext uri="{FF2B5EF4-FFF2-40B4-BE49-F238E27FC236}">
                <a16:creationId xmlns:a16="http://schemas.microsoft.com/office/drawing/2014/main" xmlns="" id="{F79536AF-C63B-45A2-B137-59967CA63A34}"/>
              </a:ext>
            </a:extLst>
          </p:cNvPr>
          <p:cNvPicPr>
            <a:picLocks noChangeAspect="1"/>
          </p:cNvPicPr>
          <p:nvPr/>
        </p:nvPicPr>
        <p:blipFill>
          <a:blip r:embed="rId4"/>
          <a:stretch>
            <a:fillRect/>
          </a:stretch>
        </p:blipFill>
        <p:spPr>
          <a:xfrm>
            <a:off x="9110713" y="628649"/>
            <a:ext cx="2214739" cy="2639484"/>
          </a:xfrm>
          <a:prstGeom prst="rect">
            <a:avLst/>
          </a:prstGeom>
        </p:spPr>
      </p:pic>
      <p:pic>
        <p:nvPicPr>
          <p:cNvPr id="5" name="Picture 4" descr="A crowd of people on a bridge&#10;&#10;Description automatically generated with low confidence">
            <a:extLst>
              <a:ext uri="{FF2B5EF4-FFF2-40B4-BE49-F238E27FC236}">
                <a16:creationId xmlns:a16="http://schemas.microsoft.com/office/drawing/2014/main" xmlns="" id="{F2A41F16-7763-4D3C-B8A4-525DECFE69C0}"/>
              </a:ext>
            </a:extLst>
          </p:cNvPr>
          <p:cNvPicPr>
            <a:picLocks noChangeAspect="1"/>
          </p:cNvPicPr>
          <p:nvPr/>
        </p:nvPicPr>
        <p:blipFill>
          <a:blip r:embed="rId5"/>
          <a:stretch>
            <a:fillRect/>
          </a:stretch>
        </p:blipFill>
        <p:spPr>
          <a:xfrm>
            <a:off x="1189224" y="3471334"/>
            <a:ext cx="2383809" cy="2681785"/>
          </a:xfrm>
          <a:prstGeom prst="rect">
            <a:avLst/>
          </a:prstGeom>
        </p:spPr>
      </p:pic>
      <p:cxnSp>
        <p:nvCxnSpPr>
          <p:cNvPr id="62" name="Straight Connector 17">
            <a:extLst>
              <a:ext uri="{FF2B5EF4-FFF2-40B4-BE49-F238E27FC236}">
                <a16:creationId xmlns:a16="http://schemas.microsoft.com/office/drawing/2014/main" xmlns="" id="{14254369-4B26-4D6A-A4CD-BE3438297C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51642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0182AB-628C-45F6-AD26-C063AE747AE2}"/>
              </a:ext>
            </a:extLst>
          </p:cNvPr>
          <p:cNvSpPr txBox="1"/>
          <p:nvPr/>
        </p:nvSpPr>
        <p:spPr>
          <a:xfrm>
            <a:off x="660400" y="382444"/>
            <a:ext cx="10845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ghi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chép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hiệu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quả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xmlns="" id="{10B62614-24C4-4C7A-A44D-7AA4BD2EB98F}"/>
              </a:ext>
            </a:extLst>
          </p:cNvPr>
          <p:cNvGraphicFramePr>
            <a:graphicFrameLocks noGrp="1"/>
          </p:cNvGraphicFramePr>
          <p:nvPr>
            <p:extLst>
              <p:ext uri="{D42A27DB-BD31-4B8C-83A1-F6EECF244321}">
                <p14:modId xmlns:p14="http://schemas.microsoft.com/office/powerpoint/2010/main" xmlns="" val="2016317016"/>
              </p:ext>
            </p:extLst>
          </p:nvPr>
        </p:nvGraphicFramePr>
        <p:xfrm>
          <a:off x="660400" y="1144250"/>
          <a:ext cx="10845800" cy="5285740"/>
        </p:xfrm>
        <a:graphic>
          <a:graphicData uri="http://schemas.openxmlformats.org/drawingml/2006/table">
            <a:tbl>
              <a:tblPr firstRow="1" firstCol="1" bandRow="1">
                <a:tableStyleId>{ED083AE6-46FA-4A59-8FB0-9F97EB10719F}</a:tableStyleId>
              </a:tblPr>
              <a:tblGrid>
                <a:gridCol w="1879435">
                  <a:extLst>
                    <a:ext uri="{9D8B030D-6E8A-4147-A177-3AD203B41FA5}">
                      <a16:colId xmlns:a16="http://schemas.microsoft.com/office/drawing/2014/main" xmlns="" val="3754277650"/>
                    </a:ext>
                  </a:extLst>
                </a:gridCol>
                <a:gridCol w="2946565">
                  <a:extLst>
                    <a:ext uri="{9D8B030D-6E8A-4147-A177-3AD203B41FA5}">
                      <a16:colId xmlns:a16="http://schemas.microsoft.com/office/drawing/2014/main" xmlns="" val="450290153"/>
                    </a:ext>
                  </a:extLst>
                </a:gridCol>
                <a:gridCol w="6019800">
                  <a:extLst>
                    <a:ext uri="{9D8B030D-6E8A-4147-A177-3AD203B41FA5}">
                      <a16:colId xmlns:a16="http://schemas.microsoft.com/office/drawing/2014/main" xmlns="" val="3515776909"/>
                    </a:ext>
                  </a:extLst>
                </a:gridCol>
              </a:tblGrid>
              <a:tr h="247415">
                <a:tc>
                  <a:txBody>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làm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Ưu điểm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ctr">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Cách thực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extLst>
                  <a:ext uri="{0D108BD9-81ED-4DB2-BD59-A6C34878D82A}">
                    <a16:rowId xmlns:a16="http://schemas.microsoft.com/office/drawing/2014/main" xmlns="" val="2880714646"/>
                  </a:ext>
                </a:extLst>
              </a:tr>
              <a:tr h="2034869">
                <a:tc>
                  <a:txBody>
                    <a:bodyPr/>
                    <a:lstStyle/>
                    <a:p>
                      <a:pPr algn="just">
                        <a:lnSpc>
                          <a:spcPct val="115000"/>
                        </a:lnSpc>
                        <a:spcBef>
                          <a:spcPts val="600"/>
                        </a:spcBef>
                        <a:spcAft>
                          <a:spcPts val="600"/>
                        </a:spcAft>
                      </a:pPr>
                      <a:r>
                        <a:rPr lang="en-US" sz="2800" b="1">
                          <a:solidFill>
                            <a:srgbClr val="0D0D0D"/>
                          </a:solidFill>
                          <a:effectLst/>
                          <a:latin typeface="Times New Roman" panose="02020603050405020304" pitchFamily="18" charset="0"/>
                          <a:cs typeface="Times New Roman" panose="02020603050405020304" pitchFamily="18" charset="0"/>
                        </a:rPr>
                        <a:t>Phương pháp Cornell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just">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Thấy</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mối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hệ</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giữa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cs typeface="Times New Roman" panose="02020603050405020304" pitchFamily="18" charset="0"/>
                        </a:rPr>
                        <a:t>khái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quát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dễ</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dàng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điều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chỉnh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bổ</a:t>
                      </a:r>
                      <a:r>
                        <a:rPr lang="en-US" sz="2800" dirty="0">
                          <a:solidFill>
                            <a:srgbClr val="0D0D0D"/>
                          </a:solidFill>
                          <a:effectLst/>
                          <a:latin typeface="Times New Roman" panose="02020603050405020304" pitchFamily="18" charset="0"/>
                          <a:cs typeface="Times New Roman" panose="02020603050405020304" pitchFamily="18" charset="0"/>
                        </a:rPr>
                        <a:t> sung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từng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cột</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458" marR="38458" marT="0" marB="0"/>
                </a:tc>
                <a:tc>
                  <a:txBody>
                    <a:bodyPr/>
                    <a:lstStyle/>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giấy</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cs typeface="Times New Roman" panose="02020603050405020304" pitchFamily="18" charset="0"/>
                        </a:rPr>
                        <a:t> 3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Cột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cụ</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Cột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nối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tóm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tắt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Hàng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cuối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kĩ</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458" marR="38458" marT="0" marB="0"/>
                </a:tc>
                <a:extLst>
                  <a:ext uri="{0D108BD9-81ED-4DB2-BD59-A6C34878D82A}">
                    <a16:rowId xmlns:a16="http://schemas.microsoft.com/office/drawing/2014/main" xmlns="" val="2933931927"/>
                  </a:ext>
                </a:extLst>
              </a:tr>
            </a:tbl>
          </a:graphicData>
        </a:graphic>
      </p:graphicFrame>
    </p:spTree>
    <p:extLst>
      <p:ext uri="{BB962C8B-B14F-4D97-AF65-F5344CB8AC3E}">
        <p14:creationId xmlns:p14="http://schemas.microsoft.com/office/powerpoint/2010/main" xmlns="" val="324033499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B706AD-A1DC-4D9D-8324-251F7E94403C}"/>
              </a:ext>
            </a:extLst>
          </p:cNvPr>
          <p:cNvGrpSpPr/>
          <p:nvPr/>
        </p:nvGrpSpPr>
        <p:grpSpPr>
          <a:xfrm>
            <a:off x="1679938" y="830329"/>
            <a:ext cx="8806724" cy="4811579"/>
            <a:chOff x="1431925" y="642937"/>
            <a:chExt cx="8806724" cy="4811579"/>
          </a:xfrm>
        </p:grpSpPr>
        <p:pic>
          <p:nvPicPr>
            <p:cNvPr id="2" name="Picture 1">
              <a:extLst>
                <a:ext uri="{FF2B5EF4-FFF2-40B4-BE49-F238E27FC236}">
                  <a16:creationId xmlns:a16="http://schemas.microsoft.com/office/drawing/2014/main" xmlns="" id="{53E86F26-78D1-413B-9449-1BBB33A59351}"/>
                </a:ext>
              </a:extLst>
            </p:cNvPr>
            <p:cNvPicPr>
              <a:picLocks noChangeAspect="1"/>
            </p:cNvPicPr>
            <p:nvPr/>
          </p:nvPicPr>
          <p:blipFill>
            <a:blip r:embed="rId2"/>
            <a:stretch>
              <a:fillRect/>
            </a:stretch>
          </p:blipFill>
          <p:spPr>
            <a:xfrm>
              <a:off x="1431925" y="1028700"/>
              <a:ext cx="8806724" cy="4425816"/>
            </a:xfrm>
            <a:prstGeom prst="rect">
              <a:avLst/>
            </a:prstGeom>
          </p:spPr>
        </p:pic>
        <p:sp>
          <p:nvSpPr>
            <p:cNvPr id="3" name="Rectangle: Rounded Corners 2">
              <a:extLst>
                <a:ext uri="{FF2B5EF4-FFF2-40B4-BE49-F238E27FC236}">
                  <a16:creationId xmlns:a16="http://schemas.microsoft.com/office/drawing/2014/main" xmlns="" id="{1860E2AE-5CD7-4A5A-9D93-C883C57A203F}"/>
                </a:ext>
              </a:extLst>
            </p:cNvPr>
            <p:cNvSpPr/>
            <p:nvPr/>
          </p:nvSpPr>
          <p:spPr>
            <a:xfrm>
              <a:off x="3819788" y="642937"/>
              <a:ext cx="4030998" cy="771525"/>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xmlns="" id="{079BA554-81FB-4833-AB39-914422CC1762}"/>
              </a:ext>
            </a:extLst>
          </p:cNvPr>
          <p:cNvSpPr txBox="1"/>
          <p:nvPr/>
        </p:nvSpPr>
        <p:spPr>
          <a:xfrm>
            <a:off x="4239251" y="954481"/>
            <a:ext cx="4030998" cy="523220"/>
          </a:xfrm>
          <a:prstGeom prst="rect">
            <a:avLst/>
          </a:prstGeom>
          <a:noFill/>
        </p:spPr>
        <p:txBody>
          <a:bodyPr wrap="square">
            <a:spAutoFit/>
          </a:bodyPr>
          <a:lstStyle/>
          <a:p>
            <a:r>
              <a:rPr lang="en-US" sz="2800" b="1" u="sng"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Bài</a:t>
            </a:r>
            <a:r>
              <a:rPr lang="en-US" sz="2800" b="1" u="sng"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b="1" u="sng" dirty="0" err="1">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tập</a:t>
            </a:r>
            <a:r>
              <a:rPr lang="en-US" sz="2800" b="1" u="sng" dirty="0">
                <a:solidFill>
                  <a:srgbClr val="7030A0"/>
                </a:solidFill>
                <a:effectLst/>
                <a:latin typeface="Times New Roman" panose="02020603050405020304" pitchFamily="18" charset="0"/>
                <a:ea typeface="DengXian" panose="02010600030101010101" pitchFamily="2" charset="-122"/>
                <a:cs typeface="Times New Roman" panose="02020603050405020304" pitchFamily="18" charset="0"/>
              </a:rPr>
              <a:t> 4 (Tr.12 -  SGK): </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9B4D7733-3200-419D-813D-E84BAF4765A9}"/>
              </a:ext>
            </a:extLst>
          </p:cNvPr>
          <p:cNvSpPr txBox="1"/>
          <p:nvPr/>
        </p:nvSpPr>
        <p:spPr>
          <a:xfrm>
            <a:off x="1967639" y="1794514"/>
            <a:ext cx="7033486" cy="3444789"/>
          </a:xfrm>
          <a:prstGeom prst="rect">
            <a:avLst/>
          </a:prstGeom>
          <a:noFill/>
        </p:spPr>
        <p:txBody>
          <a:bodyPr wrap="square">
            <a:spAutoFit/>
          </a:bodyPr>
          <a:lstStyle/>
          <a:p>
            <a:pPr algn="just">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DengXian" panose="02010600030101010101" pitchFamily="2" charset="-122"/>
              </a:rPr>
              <a:t>Tự</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chọn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một</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tài</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liệu</a:t>
            </a:r>
            <a:r>
              <a:rPr lang="en-US" sz="3200" dirty="0">
                <a:solidFill>
                  <a:srgbClr val="0D0D0D"/>
                </a:solidFill>
                <a:effectLst/>
                <a:latin typeface="Times New Roman" panose="02020603050405020304" pitchFamily="18" charset="0"/>
                <a:ea typeface="DengXian" panose="02010600030101010101" pitchFamily="2" charset="-122"/>
              </a:rPr>
              <a:t> in (</a:t>
            </a:r>
            <a:r>
              <a:rPr lang="en-US" sz="3200" dirty="0" err="1">
                <a:solidFill>
                  <a:srgbClr val="0D0D0D"/>
                </a:solidFill>
                <a:effectLst/>
                <a:latin typeface="Times New Roman" panose="02020603050405020304" pitchFamily="18" charset="0"/>
                <a:ea typeface="DengXian" panose="02010600030101010101" pitchFamily="2" charset="-122"/>
              </a:rPr>
              <a:t>từ</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nguồn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thư</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viện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và</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một</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tài</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liệu</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điện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tử</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từ</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nguồn</a:t>
            </a:r>
            <a:r>
              <a:rPr lang="en-US" sz="3200" dirty="0">
                <a:solidFill>
                  <a:srgbClr val="0D0D0D"/>
                </a:solidFill>
                <a:effectLst/>
                <a:latin typeface="Times New Roman" panose="02020603050405020304" pitchFamily="18" charset="0"/>
                <a:ea typeface="DengXian" panose="02010600030101010101" pitchFamily="2" charset="-122"/>
              </a:rPr>
              <a:t> Internet), HS </a:t>
            </a:r>
            <a:r>
              <a:rPr lang="en-US" sz="3200" dirty="0" err="1">
                <a:solidFill>
                  <a:srgbClr val="0D0D0D"/>
                </a:solidFill>
                <a:effectLst/>
                <a:latin typeface="Times New Roman" panose="02020603050405020304" pitchFamily="18" charset="0"/>
                <a:ea typeface="DengXian" panose="02010600030101010101" pitchFamily="2" charset="-122"/>
              </a:rPr>
              <a:t>tiến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hành</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đọc</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ghi</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chú</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và</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tra</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cứu</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những</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thông</a:t>
            </a:r>
            <a:r>
              <a:rPr lang="en-US" sz="3200" dirty="0">
                <a:solidFill>
                  <a:srgbClr val="0D0D0D"/>
                </a:solidFill>
                <a:effectLst/>
                <a:latin typeface="Times New Roman" panose="02020603050405020304" pitchFamily="18" charset="0"/>
                <a:ea typeface="DengXian" panose="02010600030101010101" pitchFamily="2" charset="-122"/>
              </a:rPr>
              <a:t> tin </a:t>
            </a:r>
            <a:r>
              <a:rPr lang="en-US" sz="3200" dirty="0" err="1">
                <a:solidFill>
                  <a:srgbClr val="0D0D0D"/>
                </a:solidFill>
                <a:effectLst/>
                <a:latin typeface="Times New Roman" panose="02020603050405020304" pitchFamily="18" charset="0"/>
                <a:ea typeface="DengXian" panose="02010600030101010101" pitchFamily="2" charset="-122"/>
              </a:rPr>
              <a:t>cần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thiết</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nhằm</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trả</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lời</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một</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trong</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các</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câu</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hỏi</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nghiên</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cứu</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đã</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được</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xác</a:t>
            </a:r>
            <a:r>
              <a:rPr lang="en-US" sz="3200" dirty="0">
                <a:solidFill>
                  <a:srgbClr val="0D0D0D"/>
                </a:solidFill>
                <a:effectLst/>
                <a:latin typeface="Times New Roman" panose="02020603050405020304" pitchFamily="18" charset="0"/>
                <a:ea typeface="DengXian" panose="02010600030101010101" pitchFamily="2" charset="-122"/>
              </a:rPr>
              <a:t> </a:t>
            </a:r>
            <a:r>
              <a:rPr lang="en-US" sz="3200" dirty="0" err="1">
                <a:solidFill>
                  <a:srgbClr val="0D0D0D"/>
                </a:solidFill>
                <a:effectLst/>
                <a:latin typeface="Times New Roman" panose="02020603050405020304" pitchFamily="18" charset="0"/>
                <a:ea typeface="DengXian" panose="02010600030101010101" pitchFamily="2" charset="-122"/>
              </a:rPr>
              <a:t>định</a:t>
            </a:r>
            <a:r>
              <a:rPr lang="en-US" sz="3200" dirty="0">
                <a:solidFill>
                  <a:srgbClr val="0D0D0D"/>
                </a:solidFill>
                <a:effectLst/>
                <a:latin typeface="Times New Roman" panose="02020603050405020304" pitchFamily="18" charset="0"/>
                <a:ea typeface="DengXian" panose="02010600030101010101" pitchFamily="2" charset="-122"/>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81770453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BAD64D46-5D3B-4F0E-BEAD-2BBE73AC80F3}"/>
              </a:ext>
            </a:extLst>
          </p:cNvPr>
          <p:cNvSpPr/>
          <p:nvPr/>
        </p:nvSpPr>
        <p:spPr>
          <a:xfrm>
            <a:off x="1075532" y="1171580"/>
            <a:ext cx="10015537" cy="496748"/>
          </a:xfrm>
          <a:custGeom>
            <a:avLst/>
            <a:gdLst>
              <a:gd name="connsiteX0" fmla="*/ 0 w 2653349"/>
              <a:gd name="connsiteY0" fmla="*/ 77391 h 773906"/>
              <a:gd name="connsiteX1" fmla="*/ 77391 w 2653349"/>
              <a:gd name="connsiteY1" fmla="*/ 0 h 773906"/>
              <a:gd name="connsiteX2" fmla="*/ 2575958 w 2653349"/>
              <a:gd name="connsiteY2" fmla="*/ 0 h 773906"/>
              <a:gd name="connsiteX3" fmla="*/ 2653349 w 2653349"/>
              <a:gd name="connsiteY3" fmla="*/ 77391 h 773906"/>
              <a:gd name="connsiteX4" fmla="*/ 2653349 w 2653349"/>
              <a:gd name="connsiteY4" fmla="*/ 696515 h 773906"/>
              <a:gd name="connsiteX5" fmla="*/ 2575958 w 2653349"/>
              <a:gd name="connsiteY5" fmla="*/ 773906 h 773906"/>
              <a:gd name="connsiteX6" fmla="*/ 77391 w 2653349"/>
              <a:gd name="connsiteY6" fmla="*/ 773906 h 773906"/>
              <a:gd name="connsiteX7" fmla="*/ 0 w 2653349"/>
              <a:gd name="connsiteY7" fmla="*/ 696515 h 773906"/>
              <a:gd name="connsiteX8" fmla="*/ 0 w 2653349"/>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349" h="773906">
                <a:moveTo>
                  <a:pt x="0" y="77391"/>
                </a:moveTo>
                <a:cubicBezTo>
                  <a:pt x="0" y="34649"/>
                  <a:pt x="34649" y="0"/>
                  <a:pt x="77391" y="0"/>
                </a:cubicBezTo>
                <a:lnTo>
                  <a:pt x="2575958" y="0"/>
                </a:lnTo>
                <a:cubicBezTo>
                  <a:pt x="2618700" y="0"/>
                  <a:pt x="2653349" y="34649"/>
                  <a:pt x="2653349" y="77391"/>
                </a:cubicBezTo>
                <a:lnTo>
                  <a:pt x="2653349" y="696515"/>
                </a:lnTo>
                <a:cubicBezTo>
                  <a:pt x="2653349" y="739257"/>
                  <a:pt x="2618700" y="773906"/>
                  <a:pt x="2575958" y="773906"/>
                </a:cubicBezTo>
                <a:lnTo>
                  <a:pt x="77391" y="773906"/>
                </a:lnTo>
                <a:cubicBezTo>
                  <a:pt x="34649" y="773906"/>
                  <a:pt x="0" y="739257"/>
                  <a:pt x="0" y="696515"/>
                </a:cubicBezTo>
                <a:lnTo>
                  <a:pt x="0" y="7739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387" tIns="68387" rIns="68387" bIns="68387" numCol="1" spcCol="1270" anchor="ctr" anchorCtr="0">
            <a:noAutofit/>
          </a:bodyPr>
          <a:lstStyle/>
          <a:p>
            <a:pPr marL="0" lvl="0" indent="0" algn="ctr" defTabSz="5334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VDG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ở </a:t>
            </a:r>
            <a:r>
              <a:rPr lang="en-US" sz="2400" kern="1200" dirty="0" err="1">
                <a:latin typeface="Times New Roman" panose="02020603050405020304" pitchFamily="18" charset="0"/>
                <a:cs typeface="Times New Roman" panose="02020603050405020304" pitchFamily="18" charset="0"/>
              </a:rPr>
              <a:t>trên</a:t>
            </a:r>
            <a:r>
              <a:rPr lang="en-US" sz="2400" kern="1200" dirty="0">
                <a:latin typeface="Times New Roman" panose="02020603050405020304" pitchFamily="18" charset="0"/>
                <a:cs typeface="Times New Roman" panose="02020603050405020304" pitchFamily="18" charset="0"/>
              </a:rPr>
              <a:t>.</a:t>
            </a:r>
          </a:p>
        </p:txBody>
      </p:sp>
      <p:sp>
        <p:nvSpPr>
          <p:cNvPr id="5" name="Freeform: Shape 4">
            <a:extLst>
              <a:ext uri="{FF2B5EF4-FFF2-40B4-BE49-F238E27FC236}">
                <a16:creationId xmlns:a16="http://schemas.microsoft.com/office/drawing/2014/main" xmlns="" id="{30855B0E-91B0-46A3-9CFB-151DD6778676}"/>
              </a:ext>
            </a:extLst>
          </p:cNvPr>
          <p:cNvSpPr/>
          <p:nvPr/>
        </p:nvSpPr>
        <p:spPr>
          <a:xfrm>
            <a:off x="5426018" y="1750433"/>
            <a:ext cx="1314562" cy="309675"/>
          </a:xfrm>
          <a:custGeom>
            <a:avLst/>
            <a:gdLst>
              <a:gd name="connsiteX0" fmla="*/ 0 w 290214"/>
              <a:gd name="connsiteY0" fmla="*/ 69651 h 348257"/>
              <a:gd name="connsiteX1" fmla="*/ 145107 w 290214"/>
              <a:gd name="connsiteY1" fmla="*/ 69651 h 348257"/>
              <a:gd name="connsiteX2" fmla="*/ 145107 w 290214"/>
              <a:gd name="connsiteY2" fmla="*/ 0 h 348257"/>
              <a:gd name="connsiteX3" fmla="*/ 290214 w 290214"/>
              <a:gd name="connsiteY3" fmla="*/ 174129 h 348257"/>
              <a:gd name="connsiteX4" fmla="*/ 145107 w 290214"/>
              <a:gd name="connsiteY4" fmla="*/ 348257 h 348257"/>
              <a:gd name="connsiteX5" fmla="*/ 145107 w 290214"/>
              <a:gd name="connsiteY5" fmla="*/ 278606 h 348257"/>
              <a:gd name="connsiteX6" fmla="*/ 0 w 290214"/>
              <a:gd name="connsiteY6" fmla="*/ 278606 h 348257"/>
              <a:gd name="connsiteX7" fmla="*/ 0 w 290214"/>
              <a:gd name="connsiteY7" fmla="*/ 69651 h 3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14" h="348257">
                <a:moveTo>
                  <a:pt x="232171" y="1"/>
                </a:moveTo>
                <a:lnTo>
                  <a:pt x="232171" y="174129"/>
                </a:lnTo>
                <a:lnTo>
                  <a:pt x="290214" y="174129"/>
                </a:lnTo>
                <a:lnTo>
                  <a:pt x="145107" y="348256"/>
                </a:lnTo>
                <a:lnTo>
                  <a:pt x="0" y="174129"/>
                </a:lnTo>
                <a:lnTo>
                  <a:pt x="58043" y="174129"/>
                </a:lnTo>
                <a:lnTo>
                  <a:pt x="58043" y="1"/>
                </a:lnTo>
                <a:lnTo>
                  <a:pt x="23217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9652" tIns="0" rIns="69651" bIns="87065"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6" name="Freeform: Shape 5">
            <a:extLst>
              <a:ext uri="{FF2B5EF4-FFF2-40B4-BE49-F238E27FC236}">
                <a16:creationId xmlns:a16="http://schemas.microsoft.com/office/drawing/2014/main" xmlns="" id="{98C76B6D-6098-4A69-BD14-58FC189CD3E6}"/>
              </a:ext>
            </a:extLst>
          </p:cNvPr>
          <p:cNvSpPr/>
          <p:nvPr/>
        </p:nvSpPr>
        <p:spPr>
          <a:xfrm>
            <a:off x="1075532" y="2081229"/>
            <a:ext cx="10015537" cy="825800"/>
          </a:xfrm>
          <a:custGeom>
            <a:avLst/>
            <a:gdLst>
              <a:gd name="connsiteX0" fmla="*/ 0 w 2653349"/>
              <a:gd name="connsiteY0" fmla="*/ 77391 h 773906"/>
              <a:gd name="connsiteX1" fmla="*/ 77391 w 2653349"/>
              <a:gd name="connsiteY1" fmla="*/ 0 h 773906"/>
              <a:gd name="connsiteX2" fmla="*/ 2575958 w 2653349"/>
              <a:gd name="connsiteY2" fmla="*/ 0 h 773906"/>
              <a:gd name="connsiteX3" fmla="*/ 2653349 w 2653349"/>
              <a:gd name="connsiteY3" fmla="*/ 77391 h 773906"/>
              <a:gd name="connsiteX4" fmla="*/ 2653349 w 2653349"/>
              <a:gd name="connsiteY4" fmla="*/ 696515 h 773906"/>
              <a:gd name="connsiteX5" fmla="*/ 2575958 w 2653349"/>
              <a:gd name="connsiteY5" fmla="*/ 773906 h 773906"/>
              <a:gd name="connsiteX6" fmla="*/ 77391 w 2653349"/>
              <a:gd name="connsiteY6" fmla="*/ 773906 h 773906"/>
              <a:gd name="connsiteX7" fmla="*/ 0 w 2653349"/>
              <a:gd name="connsiteY7" fmla="*/ 696515 h 773906"/>
              <a:gd name="connsiteX8" fmla="*/ 0 w 2653349"/>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349" h="773906">
                <a:moveTo>
                  <a:pt x="0" y="77391"/>
                </a:moveTo>
                <a:cubicBezTo>
                  <a:pt x="0" y="34649"/>
                  <a:pt x="34649" y="0"/>
                  <a:pt x="77391" y="0"/>
                </a:cubicBezTo>
                <a:lnTo>
                  <a:pt x="2575958" y="0"/>
                </a:lnTo>
                <a:cubicBezTo>
                  <a:pt x="2618700" y="0"/>
                  <a:pt x="2653349" y="34649"/>
                  <a:pt x="2653349" y="77391"/>
                </a:cubicBezTo>
                <a:lnTo>
                  <a:pt x="2653349" y="696515"/>
                </a:lnTo>
                <a:cubicBezTo>
                  <a:pt x="2653349" y="739257"/>
                  <a:pt x="2618700" y="773906"/>
                  <a:pt x="2575958" y="773906"/>
                </a:cubicBezTo>
                <a:lnTo>
                  <a:pt x="77391" y="773906"/>
                </a:lnTo>
                <a:cubicBezTo>
                  <a:pt x="34649" y="773906"/>
                  <a:pt x="0" y="739257"/>
                  <a:pt x="0" y="696515"/>
                </a:cubicBezTo>
                <a:lnTo>
                  <a:pt x="0" y="7739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68387" tIns="68387" rIns="68387" bIns="68387" numCol="1" spcCol="1270" anchor="ctr" anchorCtr="0">
            <a:noAutofit/>
          </a:bodyPr>
          <a:lstStyle/>
          <a:p>
            <a:pPr marL="0" lvl="0" indent="0" algn="ctr" defTabSz="5334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in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liên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a:t>
            </a:r>
          </a:p>
        </p:txBody>
      </p:sp>
      <p:sp>
        <p:nvSpPr>
          <p:cNvPr id="7" name="Freeform: Shape 6">
            <a:extLst>
              <a:ext uri="{FF2B5EF4-FFF2-40B4-BE49-F238E27FC236}">
                <a16:creationId xmlns:a16="http://schemas.microsoft.com/office/drawing/2014/main" xmlns="" id="{9665F1C6-5189-4986-86DD-D5448A4231F9}"/>
              </a:ext>
            </a:extLst>
          </p:cNvPr>
          <p:cNvSpPr/>
          <p:nvPr/>
        </p:nvSpPr>
        <p:spPr>
          <a:xfrm>
            <a:off x="5426018" y="2989133"/>
            <a:ext cx="1314562" cy="309675"/>
          </a:xfrm>
          <a:custGeom>
            <a:avLst/>
            <a:gdLst>
              <a:gd name="connsiteX0" fmla="*/ 0 w 290214"/>
              <a:gd name="connsiteY0" fmla="*/ 69651 h 348257"/>
              <a:gd name="connsiteX1" fmla="*/ 145107 w 290214"/>
              <a:gd name="connsiteY1" fmla="*/ 69651 h 348257"/>
              <a:gd name="connsiteX2" fmla="*/ 145107 w 290214"/>
              <a:gd name="connsiteY2" fmla="*/ 0 h 348257"/>
              <a:gd name="connsiteX3" fmla="*/ 290214 w 290214"/>
              <a:gd name="connsiteY3" fmla="*/ 174129 h 348257"/>
              <a:gd name="connsiteX4" fmla="*/ 145107 w 290214"/>
              <a:gd name="connsiteY4" fmla="*/ 348257 h 348257"/>
              <a:gd name="connsiteX5" fmla="*/ 145107 w 290214"/>
              <a:gd name="connsiteY5" fmla="*/ 278606 h 348257"/>
              <a:gd name="connsiteX6" fmla="*/ 0 w 290214"/>
              <a:gd name="connsiteY6" fmla="*/ 278606 h 348257"/>
              <a:gd name="connsiteX7" fmla="*/ 0 w 290214"/>
              <a:gd name="connsiteY7" fmla="*/ 69651 h 3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14" h="348257">
                <a:moveTo>
                  <a:pt x="232171" y="1"/>
                </a:moveTo>
                <a:lnTo>
                  <a:pt x="232171" y="174129"/>
                </a:lnTo>
                <a:lnTo>
                  <a:pt x="290214" y="174129"/>
                </a:lnTo>
                <a:lnTo>
                  <a:pt x="145107" y="348256"/>
                </a:lnTo>
                <a:lnTo>
                  <a:pt x="0" y="174129"/>
                </a:lnTo>
                <a:lnTo>
                  <a:pt x="58043" y="174129"/>
                </a:lnTo>
                <a:lnTo>
                  <a:pt x="58043" y="1"/>
                </a:lnTo>
                <a:lnTo>
                  <a:pt x="23217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69652" tIns="0" rIns="69651" bIns="87065"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8" name="Freeform: Shape 7">
            <a:extLst>
              <a:ext uri="{FF2B5EF4-FFF2-40B4-BE49-F238E27FC236}">
                <a16:creationId xmlns:a16="http://schemas.microsoft.com/office/drawing/2014/main" xmlns="" id="{0E1C860C-8B16-4FEF-8578-A007DCFD4A19}"/>
              </a:ext>
            </a:extLst>
          </p:cNvPr>
          <p:cNvSpPr/>
          <p:nvPr/>
        </p:nvSpPr>
        <p:spPr>
          <a:xfrm>
            <a:off x="1075532" y="3319929"/>
            <a:ext cx="10015537" cy="825800"/>
          </a:xfrm>
          <a:custGeom>
            <a:avLst/>
            <a:gdLst>
              <a:gd name="connsiteX0" fmla="*/ 0 w 2653349"/>
              <a:gd name="connsiteY0" fmla="*/ 77391 h 773906"/>
              <a:gd name="connsiteX1" fmla="*/ 77391 w 2653349"/>
              <a:gd name="connsiteY1" fmla="*/ 0 h 773906"/>
              <a:gd name="connsiteX2" fmla="*/ 2575958 w 2653349"/>
              <a:gd name="connsiteY2" fmla="*/ 0 h 773906"/>
              <a:gd name="connsiteX3" fmla="*/ 2653349 w 2653349"/>
              <a:gd name="connsiteY3" fmla="*/ 77391 h 773906"/>
              <a:gd name="connsiteX4" fmla="*/ 2653349 w 2653349"/>
              <a:gd name="connsiteY4" fmla="*/ 696515 h 773906"/>
              <a:gd name="connsiteX5" fmla="*/ 2575958 w 2653349"/>
              <a:gd name="connsiteY5" fmla="*/ 773906 h 773906"/>
              <a:gd name="connsiteX6" fmla="*/ 77391 w 2653349"/>
              <a:gd name="connsiteY6" fmla="*/ 773906 h 773906"/>
              <a:gd name="connsiteX7" fmla="*/ 0 w 2653349"/>
              <a:gd name="connsiteY7" fmla="*/ 696515 h 773906"/>
              <a:gd name="connsiteX8" fmla="*/ 0 w 2653349"/>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349" h="773906">
                <a:moveTo>
                  <a:pt x="0" y="77391"/>
                </a:moveTo>
                <a:cubicBezTo>
                  <a:pt x="0" y="34649"/>
                  <a:pt x="34649" y="0"/>
                  <a:pt x="77391" y="0"/>
                </a:cubicBezTo>
                <a:lnTo>
                  <a:pt x="2575958" y="0"/>
                </a:lnTo>
                <a:cubicBezTo>
                  <a:pt x="2618700" y="0"/>
                  <a:pt x="2653349" y="34649"/>
                  <a:pt x="2653349" y="77391"/>
                </a:cubicBezTo>
                <a:lnTo>
                  <a:pt x="2653349" y="696515"/>
                </a:lnTo>
                <a:cubicBezTo>
                  <a:pt x="2653349" y="739257"/>
                  <a:pt x="2618700" y="773906"/>
                  <a:pt x="2575958" y="773906"/>
                </a:cubicBezTo>
                <a:lnTo>
                  <a:pt x="77391" y="773906"/>
                </a:lnTo>
                <a:cubicBezTo>
                  <a:pt x="34649" y="773906"/>
                  <a:pt x="0" y="739257"/>
                  <a:pt x="0" y="696515"/>
                </a:cubicBezTo>
                <a:lnTo>
                  <a:pt x="0" y="7739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8387" tIns="68387" rIns="68387" bIns="68387" numCol="1" spcCol="1270" anchor="ctr" anchorCtr="0">
            <a:noAutofit/>
          </a:bodyPr>
          <a:lstStyle/>
          <a:p>
            <a:pPr marL="0" lvl="0" indent="0" algn="ctr" defTabSz="5334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chú</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bằng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chú</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tay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in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ghi</a:t>
            </a:r>
            <a:r>
              <a:rPr lang="en-US" sz="2400" kern="1200" dirty="0">
                <a:latin typeface="Times New Roman" panose="02020603050405020304" pitchFamily="18" charset="0"/>
                <a:cs typeface="Times New Roman" panose="02020603050405020304" pitchFamily="18" charset="0"/>
              </a:rPr>
              <a:t> hay </a:t>
            </a:r>
            <a:r>
              <a:rPr lang="en-US" sz="2400" kern="1200" dirty="0" err="1">
                <a:latin typeface="Times New Roman" panose="02020603050405020304" pitchFamily="18" charset="0"/>
                <a:cs typeface="Times New Roman" panose="02020603050405020304" pitchFamily="18" charset="0"/>
              </a:rPr>
              <a:t>đánh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trang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sách</a:t>
            </a:r>
            <a:r>
              <a:rPr lang="en-US" sz="2400" kern="1200" dirty="0">
                <a:latin typeface="Times New Roman" panose="02020603050405020304" pitchFamily="18" charset="0"/>
                <a:cs typeface="Times New Roman" panose="02020603050405020304" pitchFamily="18" charset="0"/>
              </a:rPr>
              <a:t>).</a:t>
            </a:r>
          </a:p>
        </p:txBody>
      </p:sp>
      <p:sp>
        <p:nvSpPr>
          <p:cNvPr id="9" name="Freeform: Shape 8">
            <a:extLst>
              <a:ext uri="{FF2B5EF4-FFF2-40B4-BE49-F238E27FC236}">
                <a16:creationId xmlns:a16="http://schemas.microsoft.com/office/drawing/2014/main" xmlns="" id="{F05C0424-F3EA-40CA-97FB-F1E956B23D79}"/>
              </a:ext>
            </a:extLst>
          </p:cNvPr>
          <p:cNvSpPr/>
          <p:nvPr/>
        </p:nvSpPr>
        <p:spPr>
          <a:xfrm>
            <a:off x="5426018" y="4227834"/>
            <a:ext cx="1314562" cy="309675"/>
          </a:xfrm>
          <a:custGeom>
            <a:avLst/>
            <a:gdLst>
              <a:gd name="connsiteX0" fmla="*/ 0 w 290214"/>
              <a:gd name="connsiteY0" fmla="*/ 69651 h 348257"/>
              <a:gd name="connsiteX1" fmla="*/ 145107 w 290214"/>
              <a:gd name="connsiteY1" fmla="*/ 69651 h 348257"/>
              <a:gd name="connsiteX2" fmla="*/ 145107 w 290214"/>
              <a:gd name="connsiteY2" fmla="*/ 0 h 348257"/>
              <a:gd name="connsiteX3" fmla="*/ 290214 w 290214"/>
              <a:gd name="connsiteY3" fmla="*/ 174129 h 348257"/>
              <a:gd name="connsiteX4" fmla="*/ 145107 w 290214"/>
              <a:gd name="connsiteY4" fmla="*/ 348257 h 348257"/>
              <a:gd name="connsiteX5" fmla="*/ 145107 w 290214"/>
              <a:gd name="connsiteY5" fmla="*/ 278606 h 348257"/>
              <a:gd name="connsiteX6" fmla="*/ 0 w 290214"/>
              <a:gd name="connsiteY6" fmla="*/ 278606 h 348257"/>
              <a:gd name="connsiteX7" fmla="*/ 0 w 290214"/>
              <a:gd name="connsiteY7" fmla="*/ 69651 h 3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14" h="348257">
                <a:moveTo>
                  <a:pt x="232171" y="1"/>
                </a:moveTo>
                <a:lnTo>
                  <a:pt x="232171" y="174129"/>
                </a:lnTo>
                <a:lnTo>
                  <a:pt x="290214" y="174129"/>
                </a:lnTo>
                <a:lnTo>
                  <a:pt x="145107" y="348256"/>
                </a:lnTo>
                <a:lnTo>
                  <a:pt x="0" y="174129"/>
                </a:lnTo>
                <a:lnTo>
                  <a:pt x="58043" y="174129"/>
                </a:lnTo>
                <a:lnTo>
                  <a:pt x="58043" y="1"/>
                </a:lnTo>
                <a:lnTo>
                  <a:pt x="23217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69652" tIns="0" rIns="69651" bIns="87065"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10" name="Freeform: Shape 9">
            <a:extLst>
              <a:ext uri="{FF2B5EF4-FFF2-40B4-BE49-F238E27FC236}">
                <a16:creationId xmlns:a16="http://schemas.microsoft.com/office/drawing/2014/main" xmlns="" id="{E2583D33-CD15-45B3-8FE8-799DD9C7E4C1}"/>
              </a:ext>
            </a:extLst>
          </p:cNvPr>
          <p:cNvSpPr/>
          <p:nvPr/>
        </p:nvSpPr>
        <p:spPr>
          <a:xfrm>
            <a:off x="1075532" y="4558629"/>
            <a:ext cx="10015537" cy="825800"/>
          </a:xfrm>
          <a:custGeom>
            <a:avLst/>
            <a:gdLst>
              <a:gd name="connsiteX0" fmla="*/ 0 w 2653349"/>
              <a:gd name="connsiteY0" fmla="*/ 77391 h 773906"/>
              <a:gd name="connsiteX1" fmla="*/ 77391 w 2653349"/>
              <a:gd name="connsiteY1" fmla="*/ 0 h 773906"/>
              <a:gd name="connsiteX2" fmla="*/ 2575958 w 2653349"/>
              <a:gd name="connsiteY2" fmla="*/ 0 h 773906"/>
              <a:gd name="connsiteX3" fmla="*/ 2653349 w 2653349"/>
              <a:gd name="connsiteY3" fmla="*/ 77391 h 773906"/>
              <a:gd name="connsiteX4" fmla="*/ 2653349 w 2653349"/>
              <a:gd name="connsiteY4" fmla="*/ 696515 h 773906"/>
              <a:gd name="connsiteX5" fmla="*/ 2575958 w 2653349"/>
              <a:gd name="connsiteY5" fmla="*/ 773906 h 773906"/>
              <a:gd name="connsiteX6" fmla="*/ 77391 w 2653349"/>
              <a:gd name="connsiteY6" fmla="*/ 773906 h 773906"/>
              <a:gd name="connsiteX7" fmla="*/ 0 w 2653349"/>
              <a:gd name="connsiteY7" fmla="*/ 696515 h 773906"/>
              <a:gd name="connsiteX8" fmla="*/ 0 w 2653349"/>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349" h="773906">
                <a:moveTo>
                  <a:pt x="0" y="77391"/>
                </a:moveTo>
                <a:cubicBezTo>
                  <a:pt x="0" y="34649"/>
                  <a:pt x="34649" y="0"/>
                  <a:pt x="77391" y="0"/>
                </a:cubicBezTo>
                <a:lnTo>
                  <a:pt x="2575958" y="0"/>
                </a:lnTo>
                <a:cubicBezTo>
                  <a:pt x="2618700" y="0"/>
                  <a:pt x="2653349" y="34649"/>
                  <a:pt x="2653349" y="77391"/>
                </a:cubicBezTo>
                <a:lnTo>
                  <a:pt x="2653349" y="696515"/>
                </a:lnTo>
                <a:cubicBezTo>
                  <a:pt x="2653349" y="739257"/>
                  <a:pt x="2618700" y="773906"/>
                  <a:pt x="2575958" y="773906"/>
                </a:cubicBezTo>
                <a:lnTo>
                  <a:pt x="77391" y="773906"/>
                </a:lnTo>
                <a:cubicBezTo>
                  <a:pt x="34649" y="773906"/>
                  <a:pt x="0" y="739257"/>
                  <a:pt x="0" y="696515"/>
                </a:cubicBezTo>
                <a:lnTo>
                  <a:pt x="0" y="7739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68387" tIns="68387" rIns="68387" bIns="68387" numCol="1" spcCol="1270" anchor="ctr" anchorCtr="0">
            <a:noAutofit/>
          </a:bodyPr>
          <a:lstStyle/>
          <a:p>
            <a:pPr marL="0" lvl="0" indent="0" algn="ctr" defTabSz="5334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Xác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bằng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báo</a:t>
            </a:r>
            <a:r>
              <a:rPr lang="en-US" sz="2400" kern="1200" dirty="0">
                <a:latin typeface="Times New Roman" panose="02020603050405020304" pitchFamily="18" charset="0"/>
                <a:cs typeface="Times New Roman" panose="02020603050405020304" pitchFamily="18" charset="0"/>
              </a:rPr>
              <a:t>….</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a:t>
            </a:r>
          </a:p>
        </p:txBody>
      </p:sp>
      <p:sp>
        <p:nvSpPr>
          <p:cNvPr id="11" name="Freeform: Shape 10">
            <a:extLst>
              <a:ext uri="{FF2B5EF4-FFF2-40B4-BE49-F238E27FC236}">
                <a16:creationId xmlns:a16="http://schemas.microsoft.com/office/drawing/2014/main" xmlns="" id="{71B41EAA-5229-40EB-8CE2-1B3A6167A61A}"/>
              </a:ext>
            </a:extLst>
          </p:cNvPr>
          <p:cNvSpPr/>
          <p:nvPr/>
        </p:nvSpPr>
        <p:spPr>
          <a:xfrm>
            <a:off x="5426018" y="5466533"/>
            <a:ext cx="1314562" cy="309675"/>
          </a:xfrm>
          <a:custGeom>
            <a:avLst/>
            <a:gdLst>
              <a:gd name="connsiteX0" fmla="*/ 0 w 290214"/>
              <a:gd name="connsiteY0" fmla="*/ 69651 h 348257"/>
              <a:gd name="connsiteX1" fmla="*/ 145107 w 290214"/>
              <a:gd name="connsiteY1" fmla="*/ 69651 h 348257"/>
              <a:gd name="connsiteX2" fmla="*/ 145107 w 290214"/>
              <a:gd name="connsiteY2" fmla="*/ 0 h 348257"/>
              <a:gd name="connsiteX3" fmla="*/ 290214 w 290214"/>
              <a:gd name="connsiteY3" fmla="*/ 174129 h 348257"/>
              <a:gd name="connsiteX4" fmla="*/ 145107 w 290214"/>
              <a:gd name="connsiteY4" fmla="*/ 348257 h 348257"/>
              <a:gd name="connsiteX5" fmla="*/ 145107 w 290214"/>
              <a:gd name="connsiteY5" fmla="*/ 278606 h 348257"/>
              <a:gd name="connsiteX6" fmla="*/ 0 w 290214"/>
              <a:gd name="connsiteY6" fmla="*/ 278606 h 348257"/>
              <a:gd name="connsiteX7" fmla="*/ 0 w 290214"/>
              <a:gd name="connsiteY7" fmla="*/ 69651 h 3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14" h="348257">
                <a:moveTo>
                  <a:pt x="232171" y="1"/>
                </a:moveTo>
                <a:lnTo>
                  <a:pt x="232171" y="174129"/>
                </a:lnTo>
                <a:lnTo>
                  <a:pt x="290214" y="174129"/>
                </a:lnTo>
                <a:lnTo>
                  <a:pt x="145107" y="348256"/>
                </a:lnTo>
                <a:lnTo>
                  <a:pt x="0" y="174129"/>
                </a:lnTo>
                <a:lnTo>
                  <a:pt x="58043" y="174129"/>
                </a:lnTo>
                <a:lnTo>
                  <a:pt x="58043" y="1"/>
                </a:lnTo>
                <a:lnTo>
                  <a:pt x="23217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9652" tIns="0" rIns="69651" bIns="87065"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12" name="Freeform: Shape 11">
            <a:extLst>
              <a:ext uri="{FF2B5EF4-FFF2-40B4-BE49-F238E27FC236}">
                <a16:creationId xmlns:a16="http://schemas.microsoft.com/office/drawing/2014/main" xmlns="" id="{6AAE4DAF-6896-46EB-A9B9-E0C820F2B630}"/>
              </a:ext>
            </a:extLst>
          </p:cNvPr>
          <p:cNvSpPr/>
          <p:nvPr/>
        </p:nvSpPr>
        <p:spPr>
          <a:xfrm>
            <a:off x="1075532" y="5797330"/>
            <a:ext cx="10015537" cy="603470"/>
          </a:xfrm>
          <a:custGeom>
            <a:avLst/>
            <a:gdLst>
              <a:gd name="connsiteX0" fmla="*/ 0 w 2653349"/>
              <a:gd name="connsiteY0" fmla="*/ 77391 h 773906"/>
              <a:gd name="connsiteX1" fmla="*/ 77391 w 2653349"/>
              <a:gd name="connsiteY1" fmla="*/ 0 h 773906"/>
              <a:gd name="connsiteX2" fmla="*/ 2575958 w 2653349"/>
              <a:gd name="connsiteY2" fmla="*/ 0 h 773906"/>
              <a:gd name="connsiteX3" fmla="*/ 2653349 w 2653349"/>
              <a:gd name="connsiteY3" fmla="*/ 77391 h 773906"/>
              <a:gd name="connsiteX4" fmla="*/ 2653349 w 2653349"/>
              <a:gd name="connsiteY4" fmla="*/ 696515 h 773906"/>
              <a:gd name="connsiteX5" fmla="*/ 2575958 w 2653349"/>
              <a:gd name="connsiteY5" fmla="*/ 773906 h 773906"/>
              <a:gd name="connsiteX6" fmla="*/ 77391 w 2653349"/>
              <a:gd name="connsiteY6" fmla="*/ 773906 h 773906"/>
              <a:gd name="connsiteX7" fmla="*/ 0 w 2653349"/>
              <a:gd name="connsiteY7" fmla="*/ 696515 h 773906"/>
              <a:gd name="connsiteX8" fmla="*/ 0 w 2653349"/>
              <a:gd name="connsiteY8" fmla="*/ 7739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3349" h="773906">
                <a:moveTo>
                  <a:pt x="0" y="77391"/>
                </a:moveTo>
                <a:cubicBezTo>
                  <a:pt x="0" y="34649"/>
                  <a:pt x="34649" y="0"/>
                  <a:pt x="77391" y="0"/>
                </a:cubicBezTo>
                <a:lnTo>
                  <a:pt x="2575958" y="0"/>
                </a:lnTo>
                <a:cubicBezTo>
                  <a:pt x="2618700" y="0"/>
                  <a:pt x="2653349" y="34649"/>
                  <a:pt x="2653349" y="77391"/>
                </a:cubicBezTo>
                <a:lnTo>
                  <a:pt x="2653349" y="696515"/>
                </a:lnTo>
                <a:cubicBezTo>
                  <a:pt x="2653349" y="739257"/>
                  <a:pt x="2618700" y="773906"/>
                  <a:pt x="2575958" y="773906"/>
                </a:cubicBezTo>
                <a:lnTo>
                  <a:pt x="77391" y="773906"/>
                </a:lnTo>
                <a:cubicBezTo>
                  <a:pt x="34649" y="773906"/>
                  <a:pt x="0" y="739257"/>
                  <a:pt x="0" y="696515"/>
                </a:cubicBezTo>
                <a:lnTo>
                  <a:pt x="0" y="7739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8387" tIns="68387" rIns="68387" bIns="68387" numCol="1" spcCol="1270" anchor="ctr" anchorCtr="0">
            <a:noAutofit/>
          </a:bodyPr>
          <a:lstStyle/>
          <a:p>
            <a:pPr marL="0" lvl="0" indent="0" algn="ctr" defTabSz="5334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cần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thiết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a:t>
            </a:r>
          </a:p>
        </p:txBody>
      </p:sp>
      <p:sp>
        <p:nvSpPr>
          <p:cNvPr id="13" name="Arrow: Left-Right 12">
            <a:extLst>
              <a:ext uri="{FF2B5EF4-FFF2-40B4-BE49-F238E27FC236}">
                <a16:creationId xmlns:a16="http://schemas.microsoft.com/office/drawing/2014/main" xmlns="" id="{554B7AF5-64F6-4E46-8A41-2AE3C47ECD4A}"/>
              </a:ext>
            </a:extLst>
          </p:cNvPr>
          <p:cNvSpPr/>
          <p:nvPr/>
        </p:nvSpPr>
        <p:spPr>
          <a:xfrm>
            <a:off x="4033044" y="200025"/>
            <a:ext cx="4100512" cy="751729"/>
          </a:xfrm>
          <a:prstGeom prst="leftRightArrow">
            <a:avLst>
              <a:gd name="adj1" fmla="val 76609"/>
              <a:gd name="adj2" fmla="val 500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CÁC BƯỚC</a:t>
            </a:r>
          </a:p>
        </p:txBody>
      </p:sp>
    </p:spTree>
    <p:extLst>
      <p:ext uri="{BB962C8B-B14F-4D97-AF65-F5344CB8AC3E}">
        <p14:creationId xmlns:p14="http://schemas.microsoft.com/office/powerpoint/2010/main" xmlns="" val="15835649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DA43D8-9189-4230-B2D3-360E0DD33FF4}"/>
              </a:ext>
            </a:extLst>
          </p:cNvPr>
          <p:cNvSpPr txBox="1"/>
          <p:nvPr/>
        </p:nvSpPr>
        <p:spPr>
          <a:xfrm>
            <a:off x="660400" y="1130300"/>
            <a:ext cx="10845800" cy="4894738"/>
          </a:xfrm>
          <a:prstGeom prst="rect">
            <a:avLst/>
          </a:prstGeom>
          <a:noFill/>
        </p:spPr>
        <p:txBody>
          <a:bodyPr wrap="square">
            <a:spAutoFit/>
          </a:bodyPr>
          <a:lstStyle/>
          <a:p>
            <a:pPr>
              <a:lnSpc>
                <a:spcPct val="115000"/>
              </a:lnSpc>
              <a:spcBef>
                <a:spcPts val="600"/>
              </a:spcBef>
              <a:spcAft>
                <a:spcPts val="60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Những mô típ quen thuộc trong ca dao than thân của người Việt Nam (người Kinh)</a:t>
            </a:r>
            <a:r>
              <a:rPr lang="en-US" sz="3200" b="1" i="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ta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chọn</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02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sau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thập</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thông</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tin:</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Tài</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liệu</a:t>
            </a:r>
            <a:r>
              <a:rPr lang="en-US" sz="32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in: </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Phạm Thu Yến (chủ biên, 2008), </a:t>
            </a:r>
            <a:r>
              <a:rPr lang="vi-VN"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Giáo trình Văn học dân gian</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Đại học sư phạm (tái bản)</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http://thptnghen.edu.vn/vi/news/Vi-su-tien-bo-phu-nu/NHUNG-CAU-CA-DAO-BAT-DAU-BANG-THAN-EM-LOI-THAN-THAN-HAY-SU-PHAN-KHANG-630.html</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7398369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6F9B6EF-67D0-45BE-8B4D-D45B3EA56D10}"/>
              </a:ext>
            </a:extLst>
          </p:cNvPr>
          <p:cNvGraphicFramePr>
            <a:graphicFrameLocks noGrp="1"/>
          </p:cNvGraphicFramePr>
          <p:nvPr>
            <p:extLst>
              <p:ext uri="{D42A27DB-BD31-4B8C-83A1-F6EECF244321}">
                <p14:modId xmlns:p14="http://schemas.microsoft.com/office/powerpoint/2010/main" xmlns="" val="3669362870"/>
              </p:ext>
            </p:extLst>
          </p:nvPr>
        </p:nvGraphicFramePr>
        <p:xfrm>
          <a:off x="673099" y="473614"/>
          <a:ext cx="10845801" cy="5882324"/>
        </p:xfrm>
        <a:graphic>
          <a:graphicData uri="http://schemas.openxmlformats.org/drawingml/2006/table">
            <a:tbl>
              <a:tblPr firstRow="1" firstCol="1" bandRow="1">
                <a:tableStyleId>{ED083AE6-46FA-4A59-8FB0-9F97EB10719F}</a:tableStyleId>
              </a:tblPr>
              <a:tblGrid>
                <a:gridCol w="2139950">
                  <a:extLst>
                    <a:ext uri="{9D8B030D-6E8A-4147-A177-3AD203B41FA5}">
                      <a16:colId xmlns:a16="http://schemas.microsoft.com/office/drawing/2014/main" xmlns="" val="2003168336"/>
                    </a:ext>
                  </a:extLst>
                </a:gridCol>
                <a:gridCol w="5886450">
                  <a:extLst>
                    <a:ext uri="{9D8B030D-6E8A-4147-A177-3AD203B41FA5}">
                      <a16:colId xmlns:a16="http://schemas.microsoft.com/office/drawing/2014/main" xmlns="" val="784513250"/>
                    </a:ext>
                  </a:extLst>
                </a:gridCol>
                <a:gridCol w="2819401">
                  <a:extLst>
                    <a:ext uri="{9D8B030D-6E8A-4147-A177-3AD203B41FA5}">
                      <a16:colId xmlns:a16="http://schemas.microsoft.com/office/drawing/2014/main" xmlns="" val="468604686"/>
                    </a:ext>
                  </a:extLst>
                </a:gridCol>
              </a:tblGrid>
              <a:tr h="962116">
                <a:tc gridSpan="3">
                  <a:txBody>
                    <a:bodyPr/>
                    <a:lstStyle/>
                    <a:p>
                      <a:pPr>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*Đề tài nghiên cứu: </a:t>
                      </a:r>
                      <a:r>
                        <a:rPr lang="en-US" sz="2400">
                          <a:solidFill>
                            <a:srgbClr val="0D0D0D"/>
                          </a:solidFill>
                          <a:effectLst/>
                          <a:latin typeface="Times New Roman" panose="02020603050405020304" pitchFamily="18" charset="0"/>
                          <a:cs typeface="Times New Roman" panose="02020603050405020304" pitchFamily="18" charset="0"/>
                        </a:rPr>
                        <a:t>Những mô típ quen thuộc trong ca dao than thân của người Việt Nam (người Kinh).</a:t>
                      </a:r>
                      <a:endParaRPr lang="en-US" sz="240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*Câu hỏi nghiên cứu: </a:t>
                      </a:r>
                      <a:r>
                        <a:rPr lang="en-US" sz="2400">
                          <a:solidFill>
                            <a:srgbClr val="0D0D0D"/>
                          </a:solidFill>
                          <a:effectLst/>
                          <a:latin typeface="Times New Roman" panose="02020603050405020304" pitchFamily="18" charset="0"/>
                          <a:cs typeface="Times New Roman" panose="02020603050405020304" pitchFamily="18" charset="0"/>
                        </a:rPr>
                        <a:t>Những mô típ quen thuộc trong ca dao than thân của người Việt Nam được xây dựng bằng cách nào?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76050486"/>
                  </a:ext>
                </a:extLst>
              </a:tr>
              <a:tr h="332378">
                <a:tc>
                  <a:txBody>
                    <a:bodyPr/>
                    <a:lstStyle/>
                    <a:p>
                      <a:pPr>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Cách thức nghiên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a:txBody>
                    <a:bodyPr/>
                    <a:lstStyle/>
                    <a:p>
                      <a:pPr>
                        <a:lnSpc>
                          <a:spcPct val="115000"/>
                        </a:lnSpc>
                        <a:spcBef>
                          <a:spcPts val="600"/>
                        </a:spcBef>
                        <a:spcAft>
                          <a:spcPts val="600"/>
                        </a:spcAft>
                      </a:pPr>
                      <a:r>
                        <a:rPr lang="en-US" sz="2400" b="1">
                          <a:solidFill>
                            <a:srgbClr val="0070C0"/>
                          </a:solidFill>
                          <a:effectLst/>
                          <a:latin typeface="Times New Roman" panose="02020603050405020304" pitchFamily="18" charset="0"/>
                          <a:cs typeface="Times New Roman" panose="02020603050405020304" pitchFamily="18" charset="0"/>
                        </a:rPr>
                        <a:t>Tài liệu in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a:txBody>
                    <a:bodyPr/>
                    <a:lstStyle/>
                    <a:p>
                      <a:pPr>
                        <a:lnSpc>
                          <a:spcPct val="115000"/>
                        </a:lnSpc>
                        <a:spcBef>
                          <a:spcPts val="600"/>
                        </a:spcBef>
                        <a:spcAft>
                          <a:spcPts val="600"/>
                        </a:spcAft>
                      </a:pPr>
                      <a:r>
                        <a:rPr lang="en-US" sz="2400" b="1">
                          <a:solidFill>
                            <a:srgbClr val="0070C0"/>
                          </a:solidFill>
                          <a:effectLst/>
                          <a:latin typeface="Times New Roman" panose="02020603050405020304" pitchFamily="18" charset="0"/>
                          <a:cs typeface="Times New Roman" panose="02020603050405020304" pitchFamily="18" charset="0"/>
                        </a:rPr>
                        <a:t>Tài liệu điện tử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extLst>
                  <a:ext uri="{0D108BD9-81ED-4DB2-BD59-A6C34878D82A}">
                    <a16:rowId xmlns:a16="http://schemas.microsoft.com/office/drawing/2014/main" xmlns="" val="1670734205"/>
                  </a:ext>
                </a:extLst>
              </a:tr>
              <a:tr h="1658556">
                <a:tc>
                  <a:txBody>
                    <a:bodyPr/>
                    <a:lstStyle/>
                    <a:p>
                      <a:pPr>
                        <a:lnSpc>
                          <a:spcPct val="115000"/>
                        </a:lnSpc>
                        <a:spcBef>
                          <a:spcPts val="600"/>
                        </a:spcBef>
                        <a:spcAft>
                          <a:spcPts val="600"/>
                        </a:spcAft>
                      </a:pPr>
                      <a:r>
                        <a:rPr lang="en-US" sz="2400" b="1">
                          <a:solidFill>
                            <a:srgbClr val="0D0D0D"/>
                          </a:solidFill>
                          <a:effectLst/>
                          <a:latin typeface="Times New Roman" panose="02020603050405020304" pitchFamily="18" charset="0"/>
                          <a:cs typeface="Times New Roman" panose="02020603050405020304" pitchFamily="18" charset="0"/>
                        </a:rPr>
                        <a:t>Đọc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a:txBody>
                    <a:bodyPr/>
                    <a:lstStyle/>
                    <a:p>
                      <a:pPr>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HS </a:t>
                      </a:r>
                      <a:r>
                        <a:rPr lang="en-US" sz="2400" dirty="0" err="1">
                          <a:solidFill>
                            <a:srgbClr val="0D0D0D"/>
                          </a:solidFill>
                          <a:effectLst/>
                          <a:latin typeface="Times New Roman" panose="02020603050405020304" pitchFamily="18" charset="0"/>
                          <a:cs typeface="Times New Roman" panose="02020603050405020304" pitchFamily="18" charset="0"/>
                        </a:rPr>
                        <a:t>đọc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mục</a:t>
                      </a:r>
                      <a:r>
                        <a:rPr lang="en-US" sz="2400" dirty="0">
                          <a:solidFill>
                            <a:srgbClr val="0D0D0D"/>
                          </a:solidFill>
                          <a:effectLst/>
                          <a:latin typeface="Times New Roman" panose="02020603050405020304" pitchFamily="18" charset="0"/>
                          <a:cs typeface="Times New Roman" panose="02020603050405020304" pitchFamily="18" charset="0"/>
                        </a:rPr>
                        <a:t> III.1.a. </a:t>
                      </a:r>
                      <a:r>
                        <a:rPr lang="en-US" sz="2400" dirty="0" err="1">
                          <a:solidFill>
                            <a:srgbClr val="0D0D0D"/>
                          </a:solidFill>
                          <a:effectLst/>
                          <a:latin typeface="Times New Roman" panose="02020603050405020304" pitchFamily="18" charset="0"/>
                          <a:cs typeface="Times New Roman" panose="02020603050405020304" pitchFamily="18" charset="0"/>
                        </a:rPr>
                        <a:t>Tiếng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hát</a:t>
                      </a:r>
                      <a:r>
                        <a:rPr lang="en-US" sz="2400" dirty="0">
                          <a:solidFill>
                            <a:srgbClr val="0D0D0D"/>
                          </a:solidFill>
                          <a:effectLst/>
                          <a:latin typeface="Times New Roman" panose="02020603050405020304" pitchFamily="18" charset="0"/>
                          <a:cs typeface="Times New Roman" panose="02020603050405020304" pitchFamily="18" charset="0"/>
                        </a:rPr>
                        <a:t> than </a:t>
                      </a:r>
                      <a:r>
                        <a:rPr lang="en-US" sz="2400" dirty="0" err="1">
                          <a:solidFill>
                            <a:srgbClr val="0D0D0D"/>
                          </a:solidFill>
                          <a:effectLst/>
                          <a:latin typeface="Times New Roman" panose="02020603050405020304" pitchFamily="18" charset="0"/>
                          <a:cs typeface="Times New Roman" panose="02020603050405020304" pitchFamily="18" charset="0"/>
                        </a:rPr>
                        <a:t>thân</a:t>
                      </a:r>
                      <a:r>
                        <a:rPr lang="en-US" sz="2400" dirty="0">
                          <a:solidFill>
                            <a:srgbClr val="0D0D0D"/>
                          </a:solidFill>
                          <a:effectLst/>
                          <a:latin typeface="Times New Roman" panose="02020603050405020304" pitchFamily="18" charset="0"/>
                          <a:cs typeface="Times New Roman" panose="02020603050405020304" pitchFamily="18" charset="0"/>
                        </a:rPr>
                        <a:t> (tr.171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mục</a:t>
                      </a:r>
                      <a:r>
                        <a:rPr lang="en-US" sz="2400" dirty="0">
                          <a:solidFill>
                            <a:srgbClr val="0D0D0D"/>
                          </a:solidFill>
                          <a:effectLst/>
                          <a:latin typeface="Times New Roman" panose="02020603050405020304" pitchFamily="18" charset="0"/>
                          <a:cs typeface="Times New Roman" panose="02020603050405020304" pitchFamily="18" charset="0"/>
                        </a:rPr>
                        <a:t> II. 1. </a:t>
                      </a:r>
                      <a:r>
                        <a:rPr lang="en-US" sz="2400" dirty="0" err="1">
                          <a:solidFill>
                            <a:srgbClr val="0D0D0D"/>
                          </a:solidFill>
                          <a:effectLst/>
                          <a:latin typeface="Times New Roman" panose="02020603050405020304" pitchFamily="18" charset="0"/>
                          <a:cs typeface="Times New Roman" panose="02020603050405020304" pitchFamily="18" charset="0"/>
                        </a:rPr>
                        <a:t>Đặc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cấu</a:t>
                      </a:r>
                      <a:r>
                        <a:rPr lang="en-US" sz="2400" dirty="0">
                          <a:solidFill>
                            <a:srgbClr val="0D0D0D"/>
                          </a:solidFill>
                          <a:effectLst/>
                          <a:latin typeface="Times New Roman" panose="02020603050405020304" pitchFamily="18" charset="0"/>
                          <a:cs typeface="Times New Roman" panose="02020603050405020304" pitchFamily="18" charset="0"/>
                        </a:rPr>
                        <a:t> ca </a:t>
                      </a:r>
                      <a:r>
                        <a:rPr lang="en-US" sz="2400" dirty="0" err="1">
                          <a:solidFill>
                            <a:srgbClr val="0D0D0D"/>
                          </a:solidFill>
                          <a:effectLst/>
                          <a:latin typeface="Times New Roman" panose="02020603050405020304" pitchFamily="18" charset="0"/>
                          <a:cs typeface="Times New Roman" panose="02020603050405020304" pitchFamily="18" charset="0"/>
                        </a:rPr>
                        <a:t>dao</a:t>
                      </a:r>
                      <a:r>
                        <a:rPr lang="en-US" sz="2400" dirty="0">
                          <a:solidFill>
                            <a:srgbClr val="0D0D0D"/>
                          </a:solidFill>
                          <a:effectLst/>
                          <a:latin typeface="Times New Roman" panose="02020603050405020304" pitchFamily="18" charset="0"/>
                          <a:cs typeface="Times New Roman" panose="02020603050405020304" pitchFamily="18" charset="0"/>
                        </a:rPr>
                        <a:t>; II.2. </a:t>
                      </a:r>
                      <a:r>
                        <a:rPr lang="en-US" sz="2400" dirty="0" err="1">
                          <a:solidFill>
                            <a:srgbClr val="0D0D0D"/>
                          </a:solidFill>
                          <a:effectLst/>
                          <a:latin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số</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biện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cấu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cơ</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bản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ca </a:t>
                      </a:r>
                      <a:r>
                        <a:rPr lang="en-US" sz="2400" dirty="0" err="1">
                          <a:solidFill>
                            <a:srgbClr val="0D0D0D"/>
                          </a:solidFill>
                          <a:effectLst/>
                          <a:latin typeface="Times New Roman" panose="02020603050405020304" pitchFamily="18" charset="0"/>
                          <a:cs typeface="Times New Roman" panose="02020603050405020304" pitchFamily="18" charset="0"/>
                        </a:rPr>
                        <a:t>dao</a:t>
                      </a:r>
                      <a:r>
                        <a:rPr lang="en-US" sz="2400" dirty="0">
                          <a:solidFill>
                            <a:srgbClr val="0D0D0D"/>
                          </a:solidFill>
                          <a:effectLst/>
                          <a:latin typeface="Times New Roman" panose="02020603050405020304" pitchFamily="18" charset="0"/>
                          <a:cs typeface="Times New Roman" panose="02020603050405020304" pitchFamily="18" charset="0"/>
                        </a:rPr>
                        <a:t> (tr.190 – 194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a:txBody>
                    <a:bodyPr/>
                    <a:lstStyle/>
                    <a:p>
                      <a:pPr>
                        <a:lnSpc>
                          <a:spcPct val="115000"/>
                        </a:lnSpc>
                        <a:spcBef>
                          <a:spcPts val="600"/>
                        </a:spcBef>
                        <a:spcAft>
                          <a:spcPts val="600"/>
                        </a:spcAft>
                      </a:pPr>
                      <a:r>
                        <a:rPr lang="en-US" sz="2400" b="1">
                          <a:solidFill>
                            <a:srgbClr val="0070C0"/>
                          </a:solidFill>
                          <a:effectLst/>
                          <a:latin typeface="Times New Roman" panose="02020603050405020304" pitchFamily="18" charset="0"/>
                          <a:cs typeface="Times New Roman" panose="02020603050405020304" pitchFamily="18" charset="0"/>
                        </a:rPr>
                        <a:t>HS đọc toàn bộ tài liệu điện tử.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extLst>
                  <a:ext uri="{0D108BD9-81ED-4DB2-BD59-A6C34878D82A}">
                    <a16:rowId xmlns:a16="http://schemas.microsoft.com/office/drawing/2014/main" xmlns="" val="2282716598"/>
                  </a:ext>
                </a:extLst>
              </a:tr>
              <a:tr h="675663">
                <a:tc>
                  <a:txBody>
                    <a:bodyPr/>
                    <a:lstStyle/>
                    <a:p>
                      <a:pPr>
                        <a:lnSpc>
                          <a:spcPct val="115000"/>
                        </a:lnSpc>
                        <a:spcBef>
                          <a:spcPts val="600"/>
                        </a:spcBef>
                        <a:spcAft>
                          <a:spcPts val="600"/>
                        </a:spcAft>
                      </a:pPr>
                      <a:r>
                        <a:rPr lang="en-US" sz="2400">
                          <a:solidFill>
                            <a:srgbClr val="0D0D0D"/>
                          </a:solidFill>
                          <a:effectLst/>
                          <a:latin typeface="Times New Roman" panose="02020603050405020304" pitchFamily="18" charset="0"/>
                          <a:cs typeface="Times New Roman" panose="02020603050405020304" pitchFamily="18" charset="0"/>
                        </a:rPr>
                        <a:t>Ghi chú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gridSpan="2">
                  <a:txBody>
                    <a:bodyPr/>
                    <a:lstStyle/>
                    <a:p>
                      <a:pPr>
                        <a:lnSpc>
                          <a:spcPct val="115000"/>
                        </a:lnSpc>
                        <a:spcBef>
                          <a:spcPts val="600"/>
                        </a:spcBef>
                        <a:spcAft>
                          <a:spcPts val="600"/>
                        </a:spcAft>
                      </a:pPr>
                      <a:r>
                        <a:rPr lang="en-US" sz="2400">
                          <a:solidFill>
                            <a:srgbClr val="0D0D0D"/>
                          </a:solidFill>
                          <a:effectLst/>
                          <a:latin typeface="Times New Roman" panose="02020603050405020304" pitchFamily="18" charset="0"/>
                          <a:cs typeface="Times New Roman" panose="02020603050405020304" pitchFamily="18" charset="0"/>
                        </a:rPr>
                        <a:t>HS có thể ghi chú bằng sơ đồ tư duy hoặc ghi chú bên lề (tài liệu điện tử in ra) những thông tin chính trong mục/phần của tài liệu.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hMerge="1">
                  <a:txBody>
                    <a:bodyPr/>
                    <a:lstStyle/>
                    <a:p>
                      <a:endParaRPr lang="en-US"/>
                    </a:p>
                  </a:txBody>
                  <a:tcPr/>
                </a:tc>
                <a:extLst>
                  <a:ext uri="{0D108BD9-81ED-4DB2-BD59-A6C34878D82A}">
                    <a16:rowId xmlns:a16="http://schemas.microsoft.com/office/drawing/2014/main" xmlns="" val="908337299"/>
                  </a:ext>
                </a:extLst>
              </a:tr>
              <a:tr h="504020">
                <a:tc>
                  <a:txBody>
                    <a:bodyPr/>
                    <a:lstStyle/>
                    <a:p>
                      <a:pPr>
                        <a:lnSpc>
                          <a:spcPct val="115000"/>
                        </a:lnSpc>
                        <a:spcBef>
                          <a:spcPts val="600"/>
                        </a:spcBef>
                        <a:spcAft>
                          <a:spcPts val="600"/>
                        </a:spcAft>
                      </a:pPr>
                      <a:r>
                        <a:rPr lang="en-US" sz="2400">
                          <a:solidFill>
                            <a:srgbClr val="0D0D0D"/>
                          </a:solidFill>
                          <a:effectLst/>
                          <a:latin typeface="Times New Roman" panose="02020603050405020304" pitchFamily="18" charset="0"/>
                          <a:cs typeface="Times New Roman" panose="02020603050405020304" pitchFamily="18" charset="0"/>
                        </a:rPr>
                        <a:t>Tra cứu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gridSpan="2">
                  <a:txBody>
                    <a:bodyPr/>
                    <a:lstStyle/>
                    <a:p>
                      <a:pPr>
                        <a:lnSpc>
                          <a:spcPct val="115000"/>
                        </a:lnSpc>
                        <a:spcBef>
                          <a:spcPts val="600"/>
                        </a:spcBef>
                        <a:spcAft>
                          <a:spcPts val="600"/>
                        </a:spcAft>
                      </a:pPr>
                      <a:r>
                        <a:rPr lang="en-US" sz="2400" dirty="0">
                          <a:solidFill>
                            <a:srgbClr val="0D0D0D"/>
                          </a:solidFill>
                          <a:effectLst/>
                          <a:latin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cs typeface="Times New Roman" panose="02020603050405020304" pitchFamily="18" charset="0"/>
                        </a:rPr>
                        <a:t>mô</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típ</a:t>
                      </a:r>
                      <a:r>
                        <a:rPr lang="en-US" sz="2400" dirty="0">
                          <a:solidFill>
                            <a:srgbClr val="0D0D0D"/>
                          </a:solidFill>
                          <a:effectLst/>
                          <a:latin typeface="Times New Roman" panose="02020603050405020304" pitchFamily="18" charset="0"/>
                          <a:cs typeface="Times New Roman" panose="02020603050405020304" pitchFamily="18" charset="0"/>
                        </a:rPr>
                        <a:t>”; “ca </a:t>
                      </a:r>
                      <a:r>
                        <a:rPr lang="en-US" sz="2400" dirty="0" err="1">
                          <a:solidFill>
                            <a:srgbClr val="0D0D0D"/>
                          </a:solidFill>
                          <a:effectLst/>
                          <a:latin typeface="Times New Roman" panose="02020603050405020304" pitchFamily="18" charset="0"/>
                          <a:cs typeface="Times New Roman" panose="02020603050405020304" pitchFamily="18" charset="0"/>
                        </a:rPr>
                        <a:t>dao</a:t>
                      </a:r>
                      <a:r>
                        <a:rPr lang="en-US" sz="2400" dirty="0">
                          <a:solidFill>
                            <a:srgbClr val="0D0D0D"/>
                          </a:solidFill>
                          <a:effectLst/>
                          <a:latin typeface="Times New Roman" panose="02020603050405020304" pitchFamily="18" charset="0"/>
                          <a:cs typeface="Times New Roman" panose="02020603050405020304" pitchFamily="18" charset="0"/>
                        </a:rPr>
                        <a:t> than </a:t>
                      </a:r>
                      <a:r>
                        <a:rPr lang="en-US" sz="2400" dirty="0" err="1">
                          <a:solidFill>
                            <a:srgbClr val="0D0D0D"/>
                          </a:solidFill>
                          <a:effectLst/>
                          <a:latin typeface="Times New Roman" panose="02020603050405020304" pitchFamily="18" charset="0"/>
                          <a:cs typeface="Times New Roman" panose="02020603050405020304" pitchFamily="18" charset="0"/>
                        </a:rPr>
                        <a:t>thân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cấu</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ca </a:t>
                      </a:r>
                      <a:r>
                        <a:rPr lang="en-US" sz="2400" dirty="0" err="1">
                          <a:solidFill>
                            <a:srgbClr val="0D0D0D"/>
                          </a:solidFill>
                          <a:effectLst/>
                          <a:latin typeface="Times New Roman" panose="02020603050405020304" pitchFamily="18" charset="0"/>
                          <a:cs typeface="Times New Roman" panose="02020603050405020304" pitchFamily="18" charset="0"/>
                        </a:rPr>
                        <a:t>dao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tính</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truyền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miệng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cs typeface="Times New Roman" panose="02020603050405020304" pitchFamily="18" charset="0"/>
                        </a:rPr>
                        <a:t> VHDG,…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65" marR="51665" marT="0" marB="0"/>
                </a:tc>
                <a:tc hMerge="1">
                  <a:txBody>
                    <a:bodyPr/>
                    <a:lstStyle/>
                    <a:p>
                      <a:endParaRPr lang="en-US"/>
                    </a:p>
                  </a:txBody>
                  <a:tcPr/>
                </a:tc>
                <a:extLst>
                  <a:ext uri="{0D108BD9-81ED-4DB2-BD59-A6C34878D82A}">
                    <a16:rowId xmlns:a16="http://schemas.microsoft.com/office/drawing/2014/main" xmlns="" val="3854573048"/>
                  </a:ext>
                </a:extLst>
              </a:tr>
            </a:tbl>
          </a:graphicData>
        </a:graphic>
      </p:graphicFrame>
    </p:spTree>
    <p:extLst>
      <p:ext uri="{BB962C8B-B14F-4D97-AF65-F5344CB8AC3E}">
        <p14:creationId xmlns:p14="http://schemas.microsoft.com/office/powerpoint/2010/main" xmlns="" val="218746947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F48C43-8192-4439-8812-1279F82FEB7F}"/>
              </a:ext>
            </a:extLst>
          </p:cNvPr>
          <p:cNvSpPr txBox="1"/>
          <p:nvPr/>
        </p:nvSpPr>
        <p:spPr>
          <a:xfrm>
            <a:off x="660400" y="260449"/>
            <a:ext cx="10845800" cy="556434"/>
          </a:xfrm>
          <a:prstGeom prst="rect">
            <a:avLst/>
          </a:prstGeom>
          <a:noFill/>
        </p:spPr>
        <p:txBody>
          <a:bodyPr wrap="square">
            <a:spAutoFit/>
          </a:bodyPr>
          <a:lstStyle/>
          <a:p>
            <a:pPr>
              <a:lnSpc>
                <a:spcPct val="115000"/>
              </a:lnSpc>
              <a:spcBef>
                <a:spcPts val="600"/>
              </a:spcBef>
              <a:spcAft>
                <a:spcPts val="60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247149C1-B9FA-4514-B5FA-1D993169DF8B}"/>
              </a:ext>
            </a:extLst>
          </p:cNvPr>
          <p:cNvGraphicFramePr>
            <a:graphicFrameLocks noGrp="1"/>
          </p:cNvGraphicFramePr>
          <p:nvPr>
            <p:extLst>
              <p:ext uri="{D42A27DB-BD31-4B8C-83A1-F6EECF244321}">
                <p14:modId xmlns:p14="http://schemas.microsoft.com/office/powerpoint/2010/main" xmlns="" val="957186228"/>
              </p:ext>
            </p:extLst>
          </p:nvPr>
        </p:nvGraphicFramePr>
        <p:xfrm>
          <a:off x="660400" y="1528763"/>
          <a:ext cx="10845800" cy="4396740"/>
        </p:xfrm>
        <a:graphic>
          <a:graphicData uri="http://schemas.openxmlformats.org/drawingml/2006/table">
            <a:tbl>
              <a:tblPr firstRow="1" firstCol="1" bandRow="1">
                <a:tableStyleId>{ED083AE6-46FA-4A59-8FB0-9F97EB10719F}</a:tableStyleId>
              </a:tblPr>
              <a:tblGrid>
                <a:gridCol w="2077582">
                  <a:extLst>
                    <a:ext uri="{9D8B030D-6E8A-4147-A177-3AD203B41FA5}">
                      <a16:colId xmlns:a16="http://schemas.microsoft.com/office/drawing/2014/main" xmlns="" val="2661356141"/>
                    </a:ext>
                  </a:extLst>
                </a:gridCol>
                <a:gridCol w="4117577">
                  <a:extLst>
                    <a:ext uri="{9D8B030D-6E8A-4147-A177-3AD203B41FA5}">
                      <a16:colId xmlns:a16="http://schemas.microsoft.com/office/drawing/2014/main" xmlns="" val="2011584328"/>
                    </a:ext>
                  </a:extLst>
                </a:gridCol>
                <a:gridCol w="4650641">
                  <a:extLst>
                    <a:ext uri="{9D8B030D-6E8A-4147-A177-3AD203B41FA5}">
                      <a16:colId xmlns:a16="http://schemas.microsoft.com/office/drawing/2014/main" xmlns="" val="3387708882"/>
                    </a:ext>
                  </a:extLst>
                </a:gridCol>
              </a:tblGrid>
              <a:tr h="0">
                <a:tc>
                  <a:txBody>
                    <a:bodyPr/>
                    <a:lstStyle/>
                    <a:p>
                      <a:pPr algn="ct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Phương pháp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Là gì?</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Lưu ý về cách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574636399"/>
                  </a:ext>
                </a:extLst>
              </a:tr>
              <a:tr h="0">
                <a:tc>
                  <a:txBody>
                    <a:bodyPr/>
                    <a:lstStyle/>
                    <a:p>
                      <a:pP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PP phân tích văn bản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Là bám sát văn bản VHDG để tìm hiểu, phân tích.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3200" dirty="0" err="1">
                          <a:solidFill>
                            <a:srgbClr val="0D0D0D"/>
                          </a:solidFill>
                          <a:effectLst/>
                          <a:latin typeface="Times New Roman" panose="02020603050405020304" pitchFamily="18" charset="0"/>
                          <a:cs typeface="Times New Roman" panose="02020603050405020304" pitchFamily="18" charset="0"/>
                        </a:rPr>
                        <a:t>Không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nên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bám</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vào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câu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chữ</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đơn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mà</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bám</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vào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kiện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tình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tiết</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ảnh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biểu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tượng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giá</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trị</a:t>
                      </a:r>
                      <a:r>
                        <a:rPr lang="en-US" sz="3200" dirty="0">
                          <a:solidFill>
                            <a:srgbClr val="0D0D0D"/>
                          </a:solidFill>
                          <a:effectLst/>
                          <a:latin typeface="Times New Roman" panose="02020603050405020304" pitchFamily="18" charset="0"/>
                          <a:cs typeface="Times New Roman" panose="02020603050405020304" pitchFamily="18" charset="0"/>
                        </a:rPr>
                        <a:t>, ý </a:t>
                      </a:r>
                      <a:r>
                        <a:rPr lang="en-US" sz="3200" dirty="0" err="1">
                          <a:solidFill>
                            <a:srgbClr val="0D0D0D"/>
                          </a:solidFill>
                          <a:effectLst/>
                          <a:latin typeface="Times New Roman" panose="02020603050405020304" pitchFamily="18" charset="0"/>
                          <a:cs typeface="Times New Roman" panose="02020603050405020304" pitchFamily="18" charset="0"/>
                        </a:rPr>
                        <a:t>nghĩa</a:t>
                      </a:r>
                      <a:r>
                        <a:rPr lang="en-US" sz="3200" dirty="0">
                          <a:solidFill>
                            <a:srgbClr val="0D0D0D"/>
                          </a:solidFill>
                          <a:effectLst/>
                          <a:latin typeface="Times New Roman" panose="02020603050405020304" pitchFamily="18" charset="0"/>
                          <a:cs typeface="Times New Roman" panose="02020603050405020304" pitchFamily="18" charset="0"/>
                        </a:rPr>
                        <a:t> hay </a:t>
                      </a:r>
                      <a:r>
                        <a:rPr lang="en-US" sz="3200" dirty="0" err="1">
                          <a:solidFill>
                            <a:srgbClr val="0D0D0D"/>
                          </a:solidFill>
                          <a:effectLst/>
                          <a:latin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mô</a:t>
                      </a:r>
                      <a:r>
                        <a:rPr lang="en-US" sz="3200" dirty="0">
                          <a:solidFill>
                            <a:srgbClr val="0D0D0D"/>
                          </a:solidFill>
                          <a:effectLst/>
                          <a:latin typeface="Times New Roman" panose="02020603050405020304" pitchFamily="18" charset="0"/>
                          <a:cs typeface="Times New Roman" panose="02020603050405020304" pitchFamily="18" charset="0"/>
                        </a:rPr>
                        <a:t> tip </a:t>
                      </a:r>
                      <a:r>
                        <a:rPr lang="en-US" sz="3200" dirty="0" err="1">
                          <a:solidFill>
                            <a:srgbClr val="0D0D0D"/>
                          </a:solidFill>
                          <a:effectLst/>
                          <a:latin typeface="Times New Roman" panose="02020603050405020304" pitchFamily="18" charset="0"/>
                          <a:cs typeface="Times New Roman" panose="02020603050405020304" pitchFamily="18" charset="0"/>
                        </a:rPr>
                        <a:t>được</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lặp</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lại</a:t>
                      </a: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508792963"/>
                  </a:ext>
                </a:extLst>
              </a:tr>
            </a:tbl>
          </a:graphicData>
        </a:graphic>
      </p:graphicFrame>
    </p:spTree>
    <p:extLst>
      <p:ext uri="{BB962C8B-B14F-4D97-AF65-F5344CB8AC3E}">
        <p14:creationId xmlns:p14="http://schemas.microsoft.com/office/powerpoint/2010/main" xmlns="" val="424682362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2B28447-5F78-4ED2-B710-1997637E3FEB}"/>
              </a:ext>
            </a:extLst>
          </p:cNvPr>
          <p:cNvGraphicFramePr>
            <a:graphicFrameLocks noGrp="1"/>
          </p:cNvGraphicFramePr>
          <p:nvPr>
            <p:extLst>
              <p:ext uri="{D42A27DB-BD31-4B8C-83A1-F6EECF244321}">
                <p14:modId xmlns:p14="http://schemas.microsoft.com/office/powerpoint/2010/main" xmlns="" val="2447922308"/>
              </p:ext>
            </p:extLst>
          </p:nvPr>
        </p:nvGraphicFramePr>
        <p:xfrm>
          <a:off x="660400" y="1000125"/>
          <a:ext cx="10845800" cy="5563362"/>
        </p:xfrm>
        <a:graphic>
          <a:graphicData uri="http://schemas.openxmlformats.org/drawingml/2006/table">
            <a:tbl>
              <a:tblPr firstRow="1" firstCol="1" bandRow="1">
                <a:tableStyleId>{ED083AE6-46FA-4A59-8FB0-9F97EB10719F}</a:tableStyleId>
              </a:tblPr>
              <a:tblGrid>
                <a:gridCol w="2077582">
                  <a:extLst>
                    <a:ext uri="{9D8B030D-6E8A-4147-A177-3AD203B41FA5}">
                      <a16:colId xmlns:a16="http://schemas.microsoft.com/office/drawing/2014/main" xmlns="" val="1323133895"/>
                    </a:ext>
                  </a:extLst>
                </a:gridCol>
                <a:gridCol w="4117577">
                  <a:extLst>
                    <a:ext uri="{9D8B030D-6E8A-4147-A177-3AD203B41FA5}">
                      <a16:colId xmlns:a16="http://schemas.microsoft.com/office/drawing/2014/main" xmlns="" val="1034408836"/>
                    </a:ext>
                  </a:extLst>
                </a:gridCol>
                <a:gridCol w="4650641">
                  <a:extLst>
                    <a:ext uri="{9D8B030D-6E8A-4147-A177-3AD203B41FA5}">
                      <a16:colId xmlns:a16="http://schemas.microsoft.com/office/drawing/2014/main" xmlns="" val="2880566718"/>
                    </a:ext>
                  </a:extLst>
                </a:gridCol>
              </a:tblGrid>
              <a:tr h="0">
                <a:tc>
                  <a:txBody>
                    <a:bodyPr/>
                    <a:lstStyle/>
                    <a:p>
                      <a:pPr>
                        <a:lnSpc>
                          <a:spcPct val="115000"/>
                        </a:lnSpc>
                        <a:spcBef>
                          <a:spcPts val="600"/>
                        </a:spcBef>
                        <a:spcAft>
                          <a:spcPts val="600"/>
                        </a:spcAft>
                      </a:pPr>
                      <a:r>
                        <a:rPr lang="en-US" sz="3200" b="0">
                          <a:solidFill>
                            <a:srgbClr val="0D0D0D"/>
                          </a:solidFill>
                          <a:effectLst/>
                          <a:latin typeface="Times New Roman" panose="02020603050405020304" pitchFamily="18" charset="0"/>
                          <a:cs typeface="Times New Roman" panose="02020603050405020304" pitchFamily="18" charset="0"/>
                        </a:rPr>
                        <a:t>PP so sánh</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3200" b="0">
                          <a:solidFill>
                            <a:srgbClr val="0D0D0D"/>
                          </a:solidFill>
                          <a:effectLst/>
                          <a:latin typeface="Times New Roman" panose="02020603050405020304" pitchFamily="18" charset="0"/>
                          <a:cs typeface="Times New Roman" panose="02020603050405020304" pitchFamily="18" charset="0"/>
                        </a:rPr>
                        <a:t>So sánh, đối chiếu những bản ghi khác nhau, cụ thể là những chi tiết, sự việc, lời kể,… giống và khác nhau giữa các văn bản (các dị bản của tác phẩm VHDG) để tìm ra những điểm chung và đặc sắc riêng.</a:t>
                      </a:r>
                      <a:endParaRPr lang="en-US" sz="32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3200" b="0" dirty="0">
                          <a:solidFill>
                            <a:srgbClr val="0D0D0D"/>
                          </a:solidFill>
                          <a:effectLst/>
                          <a:latin typeface="Times New Roman" panose="02020603050405020304" pitchFamily="18" charset="0"/>
                          <a:cs typeface="Times New Roman" panose="02020603050405020304" pitchFamily="18" charset="0"/>
                        </a:rPr>
                        <a:t>So </a:t>
                      </a:r>
                      <a:r>
                        <a:rPr lang="en-US" sz="3200" b="0" dirty="0" err="1">
                          <a:solidFill>
                            <a:srgbClr val="0D0D0D"/>
                          </a:solidFill>
                          <a:effectLst/>
                          <a:latin typeface="Times New Roman" panose="02020603050405020304" pitchFamily="18" charset="0"/>
                          <a:cs typeface="Times New Roman" panose="02020603050405020304" pitchFamily="18" charset="0"/>
                        </a:rPr>
                        <a:t>sánh</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đối</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chiếu</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những</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bản</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ghi</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khác</a:t>
                      </a:r>
                      <a:r>
                        <a:rPr lang="en-US" sz="3200" b="0" dirty="0">
                          <a:solidFill>
                            <a:srgbClr val="0D0D0D"/>
                          </a:solidFill>
                          <a:effectLst/>
                          <a:latin typeface="Times New Roman" panose="02020603050405020304" pitchFamily="18" charset="0"/>
                          <a:cs typeface="Times New Roman" panose="02020603050405020304" pitchFamily="18" charset="0"/>
                        </a:rPr>
                        <a:t> </a:t>
                      </a:r>
                      <a:r>
                        <a:rPr lang="en-US" sz="3200" b="0" dirty="0" err="1">
                          <a:solidFill>
                            <a:srgbClr val="0D0D0D"/>
                          </a:solidFill>
                          <a:effectLst/>
                          <a:latin typeface="Times New Roman" panose="02020603050405020304" pitchFamily="18" charset="0"/>
                          <a:cs typeface="Times New Roman" panose="02020603050405020304" pitchFamily="18" charset="0"/>
                        </a:rPr>
                        <a:t>nhau</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27478969"/>
                  </a:ext>
                </a:extLst>
              </a:tr>
            </a:tbl>
          </a:graphicData>
        </a:graphic>
      </p:graphicFrame>
    </p:spTree>
    <p:extLst>
      <p:ext uri="{BB962C8B-B14F-4D97-AF65-F5344CB8AC3E}">
        <p14:creationId xmlns:p14="http://schemas.microsoft.com/office/powerpoint/2010/main" xmlns="" val="407066876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C6FDF2C-EDAF-4BCA-9337-710957C72984}"/>
              </a:ext>
            </a:extLst>
          </p:cNvPr>
          <p:cNvGraphicFramePr>
            <a:graphicFrameLocks noGrp="1"/>
          </p:cNvGraphicFramePr>
          <p:nvPr>
            <p:extLst>
              <p:ext uri="{D42A27DB-BD31-4B8C-83A1-F6EECF244321}">
                <p14:modId xmlns:p14="http://schemas.microsoft.com/office/powerpoint/2010/main" xmlns="" val="322718740"/>
              </p:ext>
            </p:extLst>
          </p:nvPr>
        </p:nvGraphicFramePr>
        <p:xfrm>
          <a:off x="660400" y="525463"/>
          <a:ext cx="10845800" cy="6001766"/>
        </p:xfrm>
        <a:graphic>
          <a:graphicData uri="http://schemas.openxmlformats.org/drawingml/2006/table">
            <a:tbl>
              <a:tblPr firstRow="1" firstCol="1" bandRow="1">
                <a:tableStyleId>{ED083AE6-46FA-4A59-8FB0-9F97EB10719F}</a:tableStyleId>
              </a:tblPr>
              <a:tblGrid>
                <a:gridCol w="1868488">
                  <a:extLst>
                    <a:ext uri="{9D8B030D-6E8A-4147-A177-3AD203B41FA5}">
                      <a16:colId xmlns:a16="http://schemas.microsoft.com/office/drawing/2014/main" xmlns="" val="2579509183"/>
                    </a:ext>
                  </a:extLst>
                </a:gridCol>
                <a:gridCol w="2814637">
                  <a:extLst>
                    <a:ext uri="{9D8B030D-6E8A-4147-A177-3AD203B41FA5}">
                      <a16:colId xmlns:a16="http://schemas.microsoft.com/office/drawing/2014/main" xmlns="" val="3317674485"/>
                    </a:ext>
                  </a:extLst>
                </a:gridCol>
                <a:gridCol w="6162675">
                  <a:extLst>
                    <a:ext uri="{9D8B030D-6E8A-4147-A177-3AD203B41FA5}">
                      <a16:colId xmlns:a16="http://schemas.microsoft.com/office/drawing/2014/main" xmlns="" val="2983876654"/>
                    </a:ext>
                  </a:extLst>
                </a:gridCol>
              </a:tblGrid>
              <a:tr h="4351338">
                <a:tc>
                  <a:txBody>
                    <a:bodyPr/>
                    <a:lstStyle/>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PP quan sát</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22" marR="60622" marT="0" marB="0"/>
                </a:tc>
                <a:tc>
                  <a:txBody>
                    <a:bodyPr/>
                    <a:lstStyle/>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Là PP sử dụng giác quan tự nhiên (thị giác) và các công cụ quan sát để thu thập, ghi nhận những biểu hiện, đặc tính của sự vật, hiện tượng, con người, phục vụ cho việc nghiên cứu.</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22" marR="60622" marT="0" marB="0"/>
                </a:tc>
                <a:tc>
                  <a:txBody>
                    <a:bodyPr/>
                    <a:lstStyle/>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Được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thực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hiện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chủ</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yếu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trong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hoạt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động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tìm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hiểu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đặc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tính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diễn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xướng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của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tác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phẩm</a:t>
                      </a:r>
                      <a:r>
                        <a:rPr lang="en-US" sz="2800" b="0" dirty="0">
                          <a:solidFill>
                            <a:srgbClr val="0D0D0D"/>
                          </a:solidFill>
                          <a:effectLst/>
                          <a:latin typeface="Times New Roman" panose="02020603050405020304" pitchFamily="18" charset="0"/>
                          <a:cs typeface="Times New Roman" panose="02020603050405020304" pitchFamily="18" charset="0"/>
                        </a:rPr>
                        <a:t> VHDG, </a:t>
                      </a:r>
                      <a:r>
                        <a:rPr lang="en-US" sz="2800" b="0" dirty="0" err="1">
                          <a:solidFill>
                            <a:srgbClr val="0D0D0D"/>
                          </a:solidFill>
                          <a:effectLst/>
                          <a:latin typeface="Times New Roman" panose="02020603050405020304" pitchFamily="18" charset="0"/>
                          <a:cs typeface="Times New Roman" panose="02020603050405020304" pitchFamily="18" charset="0"/>
                        </a:rPr>
                        <a:t>cũng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như</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những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dấu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tích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dấu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vết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trong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thực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địa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gắn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liền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với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các</a:t>
                      </a:r>
                      <a:r>
                        <a:rPr lang="en-US" sz="2800" b="0" dirty="0">
                          <a:solidFill>
                            <a:srgbClr val="0D0D0D"/>
                          </a:solidFill>
                          <a:effectLst/>
                          <a:latin typeface="Times New Roman" panose="02020603050405020304" pitchFamily="18" charset="0"/>
                          <a:cs typeface="Times New Roman" panose="02020603050405020304" pitchFamily="18" charset="0"/>
                        </a:rPr>
                        <a:t> chi </a:t>
                      </a:r>
                      <a:r>
                        <a:rPr lang="en-US" sz="2800" b="0" dirty="0" err="1">
                          <a:solidFill>
                            <a:srgbClr val="0D0D0D"/>
                          </a:solidFill>
                          <a:effectLst/>
                          <a:latin typeface="Times New Roman" panose="02020603050405020304" pitchFamily="18" charset="0"/>
                          <a:cs typeface="Times New Roman" panose="02020603050405020304" pitchFamily="18" charset="0"/>
                        </a:rPr>
                        <a:t>tiết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nghệ</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thuật</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Để</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ghi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lại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 </a:t>
                      </a:r>
                      <a:r>
                        <a:rPr lang="en-US" sz="2800" b="0" dirty="0" err="1">
                          <a:solidFill>
                            <a:srgbClr val="0D0D0D"/>
                          </a:solidFill>
                          <a:effectLst/>
                          <a:latin typeface="Times New Roman" panose="02020603050405020304" pitchFamily="18" charset="0"/>
                          <a:cs typeface="Times New Roman" panose="02020603050405020304" pitchFamily="18" charset="0"/>
                        </a:rPr>
                        <a:t>bên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cạnh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các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phương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tiện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như</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điện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thoại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máy</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ảnh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máy</a:t>
                      </a:r>
                      <a:r>
                        <a:rPr lang="en-US" sz="2800" b="0" dirty="0">
                          <a:solidFill>
                            <a:srgbClr val="0D0D0D"/>
                          </a:solidFill>
                          <a:effectLst/>
                          <a:latin typeface="Times New Roman" panose="02020603050405020304" pitchFamily="18" charset="0"/>
                          <a:cs typeface="Times New Roman" panose="02020603050405020304" pitchFamily="18" charset="0"/>
                        </a:rPr>
                        <a:t> quay </a:t>
                      </a:r>
                      <a:r>
                        <a:rPr lang="en-US" sz="2800" b="0" dirty="0" err="1">
                          <a:solidFill>
                            <a:srgbClr val="0D0D0D"/>
                          </a:solidFill>
                          <a:effectLst/>
                          <a:latin typeface="Times New Roman" panose="02020603050405020304" pitchFamily="18" charset="0"/>
                          <a:cs typeface="Times New Roman" panose="02020603050405020304" pitchFamily="18" charset="0"/>
                        </a:rPr>
                        <a:t>phim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có</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thể</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sử</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dụng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phiếu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quan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sát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để</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xác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định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những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 </a:t>
                      </a:r>
                      <a:r>
                        <a:rPr lang="en-US" sz="2800" b="0" dirty="0" err="1">
                          <a:solidFill>
                            <a:srgbClr val="0D0D0D"/>
                          </a:solidFill>
                          <a:effectLst/>
                          <a:latin typeface="Times New Roman" panose="02020603050405020304" pitchFamily="18" charset="0"/>
                          <a:cs typeface="Times New Roman" panose="02020603050405020304" pitchFamily="18" charset="0"/>
                        </a:rPr>
                        <a:t>cần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quan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sát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ghi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chép</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theo</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mục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tiêu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đã</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định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và</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cả</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những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cảm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xúc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suy</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nghĩ</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trong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và</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sau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khi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quan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sát</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622" marR="60622" marT="0" marB="0"/>
                </a:tc>
                <a:extLst>
                  <a:ext uri="{0D108BD9-81ED-4DB2-BD59-A6C34878D82A}">
                    <a16:rowId xmlns:a16="http://schemas.microsoft.com/office/drawing/2014/main" xmlns="" val="1015968536"/>
                  </a:ext>
                </a:extLst>
              </a:tr>
            </a:tbl>
          </a:graphicData>
        </a:graphic>
      </p:graphicFrame>
    </p:spTree>
    <p:extLst>
      <p:ext uri="{BB962C8B-B14F-4D97-AF65-F5344CB8AC3E}">
        <p14:creationId xmlns:p14="http://schemas.microsoft.com/office/powerpoint/2010/main" xmlns="" val="89887343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BF6B159-F8A4-4091-BFE3-47F7D93BFCCA}"/>
              </a:ext>
            </a:extLst>
          </p:cNvPr>
          <p:cNvGraphicFramePr>
            <a:graphicFrameLocks noGrp="1"/>
          </p:cNvGraphicFramePr>
          <p:nvPr>
            <p:extLst>
              <p:ext uri="{D42A27DB-BD31-4B8C-83A1-F6EECF244321}">
                <p14:modId xmlns:p14="http://schemas.microsoft.com/office/powerpoint/2010/main" xmlns="" val="1111393817"/>
              </p:ext>
            </p:extLst>
          </p:nvPr>
        </p:nvGraphicFramePr>
        <p:xfrm>
          <a:off x="673100" y="447517"/>
          <a:ext cx="10845800" cy="5663438"/>
        </p:xfrm>
        <a:graphic>
          <a:graphicData uri="http://schemas.openxmlformats.org/drawingml/2006/table">
            <a:tbl>
              <a:tblPr firstRow="1" firstCol="1" bandRow="1">
                <a:tableStyleId>{ED083AE6-46FA-4A59-8FB0-9F97EB10719F}</a:tableStyleId>
              </a:tblPr>
              <a:tblGrid>
                <a:gridCol w="2077582">
                  <a:extLst>
                    <a:ext uri="{9D8B030D-6E8A-4147-A177-3AD203B41FA5}">
                      <a16:colId xmlns:a16="http://schemas.microsoft.com/office/drawing/2014/main" xmlns="" val="1303303204"/>
                    </a:ext>
                  </a:extLst>
                </a:gridCol>
                <a:gridCol w="3478668">
                  <a:extLst>
                    <a:ext uri="{9D8B030D-6E8A-4147-A177-3AD203B41FA5}">
                      <a16:colId xmlns:a16="http://schemas.microsoft.com/office/drawing/2014/main" xmlns="" val="2371499621"/>
                    </a:ext>
                  </a:extLst>
                </a:gridCol>
                <a:gridCol w="5289550">
                  <a:extLst>
                    <a:ext uri="{9D8B030D-6E8A-4147-A177-3AD203B41FA5}">
                      <a16:colId xmlns:a16="http://schemas.microsoft.com/office/drawing/2014/main" xmlns="" val="3792719361"/>
                    </a:ext>
                  </a:extLst>
                </a:gridCol>
              </a:tblGrid>
              <a:tr h="0">
                <a:tc>
                  <a:txBody>
                    <a:bodyPr/>
                    <a:lstStyle/>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PP nghiên cứu thực địa, điền dã</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Dành thời gian để đi vào môi trường sống, sinh hoạt văn hoá cộng đồng của nhân dân (môi trường diễn xướng), nhất là những địa phương gốc của những tác phẩm, vấn đề VHDG để tìm hiểu.</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pPr>
                      <a:r>
                        <a:rPr lang="en-US" sz="2800" b="0" dirty="0" err="1">
                          <a:solidFill>
                            <a:srgbClr val="0D0D0D"/>
                          </a:solidFill>
                          <a:effectLst/>
                          <a:latin typeface="Times New Roman" panose="02020603050405020304" pitchFamily="18" charset="0"/>
                          <a:cs typeface="Times New Roman" panose="02020603050405020304" pitchFamily="18" charset="0"/>
                        </a:rPr>
                        <a:t>Người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nghiên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cứu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thường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tiến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hành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điều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văn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học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dân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gian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bào</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gồm</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điểu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cơ</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bản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là</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điều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tương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đối</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toàn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diện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có</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hệ</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thống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tình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hình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cơ</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bản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của</a:t>
                      </a:r>
                      <a:r>
                        <a:rPr lang="en-US" sz="2800" b="0" dirty="0">
                          <a:solidFill>
                            <a:srgbClr val="0D0D0D"/>
                          </a:solidFill>
                          <a:effectLst/>
                          <a:latin typeface="Times New Roman" panose="02020603050405020304" pitchFamily="18" charset="0"/>
                          <a:cs typeface="Times New Roman" panose="02020603050405020304" pitchFamily="18" charset="0"/>
                        </a:rPr>
                        <a:t> VHDG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địa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phương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làng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bản</a:t>
                      </a:r>
                      <a:r>
                        <a:rPr lang="en-US" sz="2800" b="0" dirty="0">
                          <a:solidFill>
                            <a:srgbClr val="0D0D0D"/>
                          </a:solidFill>
                          <a:effectLst/>
                          <a:latin typeface="Times New Roman" panose="02020603050405020304" pitchFamily="18" charset="0"/>
                          <a:cs typeface="Times New Roman" panose="02020603050405020304" pitchFamily="18" charset="0"/>
                        </a:rPr>
                        <a:t> hay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xã</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cụm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xã</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nhất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định</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điểu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tra</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chuyên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đề</a:t>
                      </a:r>
                      <a:r>
                        <a:rPr lang="en-US" sz="2800" b="0" dirty="0">
                          <a:solidFill>
                            <a:srgbClr val="0D0D0D"/>
                          </a:solidFill>
                          <a:effectLst/>
                          <a:latin typeface="Times New Roman" panose="02020603050405020304" pitchFamily="18" charset="0"/>
                          <a:cs typeface="Times New Roman" panose="02020603050405020304" pitchFamily="18" charset="0"/>
                        </a:rPr>
                        <a:t> (hay </a:t>
                      </a:r>
                      <a:r>
                        <a:rPr lang="en-US" sz="2800" b="0" dirty="0" err="1">
                          <a:solidFill>
                            <a:srgbClr val="0D0D0D"/>
                          </a:solidFill>
                          <a:effectLst/>
                          <a:latin typeface="Times New Roman" panose="02020603050405020304" pitchFamily="18" charset="0"/>
                          <a:cs typeface="Times New Roman" panose="02020603050405020304" pitchFamily="18" charset="0"/>
                        </a:rPr>
                        <a:t>chuyên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biệt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nhằm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phục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vụ</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cho</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những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yêu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cầu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nghiên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cứu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nhất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định</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87518484"/>
                  </a:ext>
                </a:extLst>
              </a:tr>
            </a:tbl>
          </a:graphicData>
        </a:graphic>
      </p:graphicFrame>
    </p:spTree>
    <p:extLst>
      <p:ext uri="{BB962C8B-B14F-4D97-AF65-F5344CB8AC3E}">
        <p14:creationId xmlns:p14="http://schemas.microsoft.com/office/powerpoint/2010/main" xmlns="" val="235448212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56DF288-ECCE-49BF-812F-357DFBB59498}"/>
              </a:ext>
            </a:extLst>
          </p:cNvPr>
          <p:cNvGraphicFramePr>
            <a:graphicFrameLocks noGrp="1"/>
          </p:cNvGraphicFramePr>
          <p:nvPr>
            <p:extLst>
              <p:ext uri="{D42A27DB-BD31-4B8C-83A1-F6EECF244321}">
                <p14:modId xmlns:p14="http://schemas.microsoft.com/office/powerpoint/2010/main" xmlns="" val="1730331833"/>
              </p:ext>
            </p:extLst>
          </p:nvPr>
        </p:nvGraphicFramePr>
        <p:xfrm>
          <a:off x="660400" y="757618"/>
          <a:ext cx="10845800" cy="5470970"/>
        </p:xfrm>
        <a:graphic>
          <a:graphicData uri="http://schemas.openxmlformats.org/drawingml/2006/table">
            <a:tbl>
              <a:tblPr firstRow="1" firstCol="1" bandRow="1">
                <a:tableStyleId>{ED083AE6-46FA-4A59-8FB0-9F97EB10719F}</a:tableStyleId>
              </a:tblPr>
              <a:tblGrid>
                <a:gridCol w="1527176">
                  <a:extLst>
                    <a:ext uri="{9D8B030D-6E8A-4147-A177-3AD203B41FA5}">
                      <a16:colId xmlns:a16="http://schemas.microsoft.com/office/drawing/2014/main" xmlns="" val="8968670"/>
                    </a:ext>
                  </a:extLst>
                </a:gridCol>
                <a:gridCol w="2586038">
                  <a:extLst>
                    <a:ext uri="{9D8B030D-6E8A-4147-A177-3AD203B41FA5}">
                      <a16:colId xmlns:a16="http://schemas.microsoft.com/office/drawing/2014/main" xmlns="" val="790533839"/>
                    </a:ext>
                  </a:extLst>
                </a:gridCol>
                <a:gridCol w="6732586">
                  <a:extLst>
                    <a:ext uri="{9D8B030D-6E8A-4147-A177-3AD203B41FA5}">
                      <a16:colId xmlns:a16="http://schemas.microsoft.com/office/drawing/2014/main" xmlns="" val="689123140"/>
                    </a:ext>
                  </a:extLst>
                </a:gridCol>
              </a:tblGrid>
              <a:tr h="4351338">
                <a:tc>
                  <a:txBody>
                    <a:bodyPr/>
                    <a:lstStyle/>
                    <a:p>
                      <a:pPr>
                        <a:lnSpc>
                          <a:spcPct val="115000"/>
                        </a:lnSpc>
                        <a:spcBef>
                          <a:spcPts val="600"/>
                        </a:spcBef>
                        <a:spcAft>
                          <a:spcPts val="600"/>
                        </a:spcAft>
                      </a:pPr>
                      <a:r>
                        <a:rPr lang="en-US" sz="2400" b="0">
                          <a:solidFill>
                            <a:srgbClr val="0D0D0D"/>
                          </a:solidFill>
                          <a:effectLst/>
                          <a:latin typeface="Times New Roman" panose="02020603050405020304" pitchFamily="18" charset="0"/>
                          <a:cs typeface="Times New Roman" panose="02020603050405020304" pitchFamily="18" charset="0"/>
                        </a:rPr>
                        <a:t>PP sưu tầm VHDG</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73" marR="46873" marT="0" marB="0"/>
                </a:tc>
                <a:tc>
                  <a:txBody>
                    <a:bodyPr/>
                    <a:lstStyle/>
                    <a:p>
                      <a:pPr>
                        <a:lnSpc>
                          <a:spcPct val="115000"/>
                        </a:lnSpc>
                        <a:spcBef>
                          <a:spcPts val="600"/>
                        </a:spcBef>
                        <a:spcAft>
                          <a:spcPts val="600"/>
                        </a:spcAft>
                      </a:pPr>
                      <a:r>
                        <a:rPr lang="en-US" sz="2400" b="0">
                          <a:solidFill>
                            <a:srgbClr val="0D0D0D"/>
                          </a:solidFill>
                          <a:effectLst/>
                          <a:latin typeface="Times New Roman" panose="02020603050405020304" pitchFamily="18" charset="0"/>
                          <a:cs typeface="Times New Roman" panose="02020603050405020304" pitchFamily="18" charset="0"/>
                        </a:rPr>
                        <a:t>Là PP tiến hành cách hoạt động tìm kiếm, tập hợp, phân loại những sáng tác truyền miệng trong dân gian. </a:t>
                      </a:r>
                      <a:endParaRPr lang="en-US" sz="2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73" marR="46873" marT="0" marB="0"/>
                </a:tc>
                <a:tc>
                  <a:txBody>
                    <a:bodyPr/>
                    <a:lstStyle/>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PP </a:t>
                      </a:r>
                      <a:r>
                        <a:rPr lang="en-US" sz="2400" b="0" dirty="0" err="1">
                          <a:solidFill>
                            <a:srgbClr val="0D0D0D"/>
                          </a:solidFill>
                          <a:effectLst/>
                          <a:latin typeface="Times New Roman" panose="02020603050405020304" pitchFamily="18" charset="0"/>
                          <a:cs typeface="Times New Roman" panose="02020603050405020304" pitchFamily="18" charset="0"/>
                        </a:rPr>
                        <a:t>sưu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tầm</a:t>
                      </a:r>
                      <a:r>
                        <a:rPr lang="en-US" sz="2400" b="0" dirty="0">
                          <a:solidFill>
                            <a:srgbClr val="0D0D0D"/>
                          </a:solidFill>
                          <a:effectLst/>
                          <a:latin typeface="Times New Roman" panose="02020603050405020304" pitchFamily="18" charset="0"/>
                          <a:cs typeface="Times New Roman" panose="02020603050405020304" pitchFamily="18" charset="0"/>
                        </a:rPr>
                        <a:t> VHDG </a:t>
                      </a:r>
                      <a:r>
                        <a:rPr lang="en-US" sz="2400" b="0" dirty="0" err="1">
                          <a:solidFill>
                            <a:srgbClr val="0D0D0D"/>
                          </a:solidFill>
                          <a:effectLst/>
                          <a:latin typeface="Times New Roman" panose="02020603050405020304" pitchFamily="18" charset="0"/>
                          <a:cs typeface="Times New Roman" panose="02020603050405020304" pitchFamily="18" charset="0"/>
                        </a:rPr>
                        <a:t>gần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gũi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với</a:t>
                      </a:r>
                      <a:r>
                        <a:rPr lang="en-US" sz="2400" b="0" dirty="0">
                          <a:solidFill>
                            <a:srgbClr val="0D0D0D"/>
                          </a:solidFill>
                          <a:effectLst/>
                          <a:latin typeface="Times New Roman" panose="02020603050405020304" pitchFamily="18" charset="0"/>
                          <a:cs typeface="Times New Roman" panose="02020603050405020304" pitchFamily="18" charset="0"/>
                        </a:rPr>
                        <a:t> PP </a:t>
                      </a:r>
                      <a:r>
                        <a:rPr lang="en-US" sz="2400" b="0" dirty="0" err="1">
                          <a:solidFill>
                            <a:srgbClr val="0D0D0D"/>
                          </a:solidFill>
                          <a:effectLst/>
                          <a:latin typeface="Times New Roman" panose="02020603050405020304" pitchFamily="18" charset="0"/>
                          <a:cs typeface="Times New Roman" panose="02020603050405020304" pitchFamily="18" charset="0"/>
                        </a:rPr>
                        <a:t>thực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địa</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điền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dã</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khác</a:t>
                      </a:r>
                      <a:r>
                        <a:rPr lang="en-US" sz="2400" b="0" dirty="0">
                          <a:solidFill>
                            <a:srgbClr val="0D0D0D"/>
                          </a:solidFill>
                          <a:effectLst/>
                          <a:latin typeface="Times New Roman" panose="02020603050405020304" pitchFamily="18" charset="0"/>
                          <a:cs typeface="Times New Roman" panose="02020603050405020304" pitchFamily="18" charset="0"/>
                        </a:rPr>
                        <a:t> ở </a:t>
                      </a:r>
                      <a:r>
                        <a:rPr lang="en-US" sz="2400" b="0" dirty="0" err="1">
                          <a:solidFill>
                            <a:srgbClr val="0D0D0D"/>
                          </a:solidFill>
                          <a:effectLst/>
                          <a:latin typeface="Times New Roman" panose="02020603050405020304" pitchFamily="18" charset="0"/>
                          <a:cs typeface="Times New Roman" panose="02020603050405020304" pitchFamily="18" charset="0"/>
                        </a:rPr>
                        <a:t>chỗ</a:t>
                      </a:r>
                      <a:r>
                        <a:rPr lang="en-US" sz="2400" b="0" dirty="0">
                          <a:solidFill>
                            <a:srgbClr val="0D0D0D"/>
                          </a:solidFill>
                          <a:effectLst/>
                          <a:latin typeface="Times New Roman" panose="02020603050405020304" pitchFamily="18" charset="0"/>
                          <a:cs typeface="Times New Roman" panose="02020603050405020304" pitchFamily="18" charset="0"/>
                        </a:rPr>
                        <a:t> PP </a:t>
                      </a:r>
                      <a:r>
                        <a:rPr lang="en-US" sz="2400" b="0" dirty="0" err="1">
                          <a:solidFill>
                            <a:srgbClr val="0D0D0D"/>
                          </a:solidFill>
                          <a:effectLst/>
                          <a:latin typeface="Times New Roman" panose="02020603050405020304" pitchFamily="18" charset="0"/>
                          <a:cs typeface="Times New Roman" panose="02020603050405020304" pitchFamily="18" charset="0"/>
                        </a:rPr>
                        <a:t>sưu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tầm</a:t>
                      </a:r>
                      <a:r>
                        <a:rPr lang="en-US" sz="2400" b="0" dirty="0">
                          <a:solidFill>
                            <a:srgbClr val="0D0D0D"/>
                          </a:solidFill>
                          <a:effectLst/>
                          <a:latin typeface="Times New Roman" panose="02020603050405020304" pitchFamily="18" charset="0"/>
                          <a:cs typeface="Times New Roman" panose="02020603050405020304" pitchFamily="18" charset="0"/>
                        </a:rPr>
                        <a:t> VHDG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thể</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diễn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ra</a:t>
                      </a:r>
                      <a:r>
                        <a:rPr lang="en-US" sz="2400" b="0" dirty="0">
                          <a:solidFill>
                            <a:srgbClr val="0D0D0D"/>
                          </a:solidFill>
                          <a:effectLst/>
                          <a:latin typeface="Times New Roman" panose="02020603050405020304" pitchFamily="18" charset="0"/>
                          <a:cs typeface="Times New Roman" panose="02020603050405020304" pitchFamily="18" charset="0"/>
                        </a:rPr>
                        <a:t> ở </a:t>
                      </a: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KG </a:t>
                      </a:r>
                      <a:r>
                        <a:rPr lang="en-US" sz="2400" b="0" dirty="0" err="1">
                          <a:solidFill>
                            <a:srgbClr val="0D0D0D"/>
                          </a:solidFill>
                          <a:effectLst/>
                          <a:latin typeface="Times New Roman" panose="02020603050405020304" pitchFamily="18" charset="0"/>
                          <a:cs typeface="Times New Roman" panose="02020603050405020304" pitchFamily="18" charset="0"/>
                        </a:rPr>
                        <a:t>khác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nhau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thư</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viện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không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gian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mạng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không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cần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phải</a:t>
                      </a:r>
                      <a:r>
                        <a:rPr lang="en-US" sz="2400" b="0" dirty="0">
                          <a:solidFill>
                            <a:srgbClr val="0D0D0D"/>
                          </a:solidFill>
                          <a:effectLst/>
                          <a:latin typeface="Times New Roman" panose="02020603050405020304" pitchFamily="18" charset="0"/>
                          <a:cs typeface="Times New Roman" panose="02020603050405020304" pitchFamily="18" charset="0"/>
                        </a:rPr>
                        <a:t> ở </a:t>
                      </a:r>
                      <a:r>
                        <a:rPr lang="en-US" sz="2400" b="0" dirty="0" err="1">
                          <a:solidFill>
                            <a:srgbClr val="0D0D0D"/>
                          </a:solidFill>
                          <a:effectLst/>
                          <a:latin typeface="Times New Roman" panose="02020603050405020304" pitchFamily="18" charset="0"/>
                          <a:cs typeface="Times New Roman" panose="02020603050405020304" pitchFamily="18" charset="0"/>
                        </a:rPr>
                        <a:t>những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địa</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phương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gốc</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Khi </a:t>
                      </a:r>
                      <a:r>
                        <a:rPr lang="en-US" sz="2400" b="0" dirty="0" err="1">
                          <a:solidFill>
                            <a:srgbClr val="0D0D0D"/>
                          </a:solidFill>
                          <a:effectLst/>
                          <a:latin typeface="Times New Roman" panose="02020603050405020304" pitchFamily="18" charset="0"/>
                          <a:cs typeface="Times New Roman" panose="02020603050405020304" pitchFamily="18" charset="0"/>
                        </a:rPr>
                        <a:t>sưu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tầm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cần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tiến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hành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hoạt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động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chép</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theo</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cách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thức</a:t>
                      </a:r>
                      <a:r>
                        <a:rPr lang="en-US" sz="2400" b="0" dirty="0">
                          <a:solidFill>
                            <a:srgbClr val="0D0D0D"/>
                          </a:solidFill>
                          <a:effectLst/>
                          <a:latin typeface="Times New Roman" panose="02020603050405020304" pitchFamily="18" charset="0"/>
                          <a:cs typeface="Times New Roman" panose="02020603050405020304" pitchFamily="18" charset="0"/>
                        </a:rPr>
                        <a:t> khoa </a:t>
                      </a:r>
                      <a:r>
                        <a:rPr lang="en-US" sz="2400" b="0" dirty="0" err="1">
                          <a:solidFill>
                            <a:srgbClr val="0D0D0D"/>
                          </a:solidFill>
                          <a:effectLst/>
                          <a:latin typeface="Times New Roman" panose="02020603050405020304" pitchFamily="18" charset="0"/>
                          <a:cs typeface="Times New Roman" panose="02020603050405020304" pitchFamily="18" charset="0"/>
                        </a:rPr>
                        <a:t>học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mục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đích</a:t>
                      </a:r>
                      <a:r>
                        <a:rPr lang="en-US" sz="2400" b="0" dirty="0">
                          <a:solidFill>
                            <a:srgbClr val="0D0D0D"/>
                          </a:solidFill>
                          <a:effectLst/>
                          <a:latin typeface="Times New Roman" panose="02020603050405020304" pitchFamily="18" charset="0"/>
                          <a:cs typeface="Times New Roman" panose="02020603050405020304" pitchFamily="18" charset="0"/>
                        </a:rPr>
                        <a:t>, ý </a:t>
                      </a:r>
                      <a:r>
                        <a:rPr lang="en-US" sz="2400" b="0" dirty="0" err="1">
                          <a:solidFill>
                            <a:srgbClr val="0D0D0D"/>
                          </a:solidFill>
                          <a:effectLst/>
                          <a:latin typeface="Times New Roman" panose="02020603050405020304" pitchFamily="18" charset="0"/>
                          <a:cs typeface="Times New Roman" panose="02020603050405020304" pitchFamily="18" charset="0"/>
                        </a:rPr>
                        <a:t>tưởng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rõ</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ràng</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thể</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sử</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dụng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thêm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các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phương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tiện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hỗ</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trợ</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trong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quá</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trình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sưu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tầm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như</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máy</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âm</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điện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thoại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kết</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hợp</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với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cáh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nhanh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tốc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kí</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cách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quãng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ghi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nhảy</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cóc</a:t>
                      </a:r>
                      <a:r>
                        <a:rPr lang="en-US" sz="2400" b="0" dirty="0">
                          <a:solidFill>
                            <a:srgbClr val="0D0D0D"/>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Có</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thể</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phân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công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đầu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việc</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cho</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từng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thành</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viên</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và</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phối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hợp</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cùng</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nhau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khi</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sưu</a:t>
                      </a:r>
                      <a:r>
                        <a:rPr lang="en-US" sz="2400" b="0" dirty="0">
                          <a:solidFill>
                            <a:srgbClr val="0D0D0D"/>
                          </a:solidFill>
                          <a:effectLst/>
                          <a:latin typeface="Times New Roman" panose="02020603050405020304" pitchFamily="18" charset="0"/>
                          <a:cs typeface="Times New Roman" panose="02020603050405020304" pitchFamily="18" charset="0"/>
                        </a:rPr>
                        <a:t> </a:t>
                      </a:r>
                      <a:r>
                        <a:rPr lang="en-US" sz="2400" b="0" dirty="0" err="1">
                          <a:solidFill>
                            <a:srgbClr val="0D0D0D"/>
                          </a:solidFill>
                          <a:effectLst/>
                          <a:latin typeface="Times New Roman" panose="02020603050405020304" pitchFamily="18" charset="0"/>
                          <a:cs typeface="Times New Roman" panose="02020603050405020304" pitchFamily="18" charset="0"/>
                        </a:rPr>
                        <a:t>tầm</a:t>
                      </a:r>
                      <a:r>
                        <a:rPr lang="en-US" sz="2400" b="0" dirty="0">
                          <a:solidFill>
                            <a:srgbClr val="0D0D0D"/>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73" marR="46873" marT="0" marB="0"/>
                </a:tc>
                <a:extLst>
                  <a:ext uri="{0D108BD9-81ED-4DB2-BD59-A6C34878D82A}">
                    <a16:rowId xmlns:a16="http://schemas.microsoft.com/office/drawing/2014/main" xmlns="" val="2201982838"/>
                  </a:ext>
                </a:extLst>
              </a:tr>
            </a:tbl>
          </a:graphicData>
        </a:graphic>
      </p:graphicFrame>
    </p:spTree>
    <p:extLst>
      <p:ext uri="{BB962C8B-B14F-4D97-AF65-F5344CB8AC3E}">
        <p14:creationId xmlns:p14="http://schemas.microsoft.com/office/powerpoint/2010/main" xmlns="" val="60221480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8084DE3-3E9D-4D2D-A76E-059BC2F1666D}"/>
              </a:ext>
            </a:extLst>
          </p:cNvPr>
          <p:cNvPicPr>
            <a:picLocks noChangeAspect="1"/>
          </p:cNvPicPr>
          <p:nvPr/>
        </p:nvPicPr>
        <p:blipFill>
          <a:blip r:embed="rId2" cstate="print"/>
          <a:stretch>
            <a:fillRect/>
          </a:stretch>
        </p:blipFill>
        <p:spPr>
          <a:xfrm>
            <a:off x="457200" y="202737"/>
            <a:ext cx="854765" cy="825963"/>
          </a:xfrm>
          <a:prstGeom prst="rect">
            <a:avLst/>
          </a:prstGeom>
        </p:spPr>
      </p:pic>
      <p:sp>
        <p:nvSpPr>
          <p:cNvPr id="3" name="Oval 2">
            <a:extLst>
              <a:ext uri="{FF2B5EF4-FFF2-40B4-BE49-F238E27FC236}">
                <a16:creationId xmlns:a16="http://schemas.microsoft.com/office/drawing/2014/main" xmlns="" id="{D3A098BE-E211-48FB-8CC9-86B8875CF116}"/>
              </a:ext>
            </a:extLst>
          </p:cNvPr>
          <p:cNvSpPr/>
          <p:nvPr/>
        </p:nvSpPr>
        <p:spPr>
          <a:xfrm>
            <a:off x="638676" y="34425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A6915F4-257B-4035-9F80-22F6CEB37566}"/>
              </a:ext>
            </a:extLst>
          </p:cNvPr>
          <p:cNvSpPr txBox="1"/>
          <p:nvPr/>
        </p:nvSpPr>
        <p:spPr>
          <a:xfrm>
            <a:off x="784679" y="302174"/>
            <a:ext cx="344966"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I</a:t>
            </a:r>
          </a:p>
        </p:txBody>
      </p:sp>
      <p:sp>
        <p:nvSpPr>
          <p:cNvPr id="6" name="TextBox 5">
            <a:extLst>
              <a:ext uri="{FF2B5EF4-FFF2-40B4-BE49-F238E27FC236}">
                <a16:creationId xmlns:a16="http://schemas.microsoft.com/office/drawing/2014/main" xmlns="" id="{0727929F-DE86-4EAE-90FA-3CFAB3EFEE44}"/>
              </a:ext>
            </a:extLst>
          </p:cNvPr>
          <p:cNvSpPr txBox="1"/>
          <p:nvPr/>
        </p:nvSpPr>
        <p:spPr>
          <a:xfrm>
            <a:off x="1311965" y="78345"/>
            <a:ext cx="10858500" cy="1051955"/>
          </a:xfrm>
          <a:prstGeom prst="rect">
            <a:avLst/>
          </a:prstGeom>
          <a:noFill/>
        </p:spPr>
        <p:txBody>
          <a:bodyPr wrap="square">
            <a:spAutoFit/>
          </a:bodyPr>
          <a:lstStyle/>
          <a:p>
            <a:pP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YÊU CẦU VÀ CÁCH THỨC NGHIÊN CỨU MỘT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EBDF5DC-6368-46AA-A007-559251C32AD9}"/>
              </a:ext>
            </a:extLst>
          </p:cNvPr>
          <p:cNvSpPr txBox="1"/>
          <p:nvPr/>
        </p:nvSpPr>
        <p:spPr>
          <a:xfrm>
            <a:off x="638676" y="1153092"/>
            <a:ext cx="10858500" cy="556434"/>
          </a:xfrm>
          <a:prstGeom prst="rect">
            <a:avLst/>
          </a:prstGeom>
          <a:noFill/>
        </p:spPr>
        <p:txBody>
          <a:bodyPr wrap="square">
            <a:spAutoFit/>
          </a:bodyPr>
          <a:lstStyle/>
          <a:p>
            <a:pPr>
              <a:lnSpc>
                <a:spcPct val="115000"/>
              </a:lnSpc>
              <a:spcBef>
                <a:spcPts val="600"/>
              </a:spcBef>
              <a:spcAft>
                <a:spcPts val="600"/>
              </a:spcAft>
            </a:pP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*Tri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xmlns="" id="{11F95A80-3F57-4CAC-89A5-7AC5E93FCA31}"/>
              </a:ext>
            </a:extLst>
          </p:cNvPr>
          <p:cNvGraphicFramePr>
            <a:graphicFrameLocks noGrp="1"/>
          </p:cNvGraphicFramePr>
          <p:nvPr>
            <p:extLst>
              <p:ext uri="{D42A27DB-BD31-4B8C-83A1-F6EECF244321}">
                <p14:modId xmlns:p14="http://schemas.microsoft.com/office/powerpoint/2010/main" xmlns="" val="953427914"/>
              </p:ext>
            </p:extLst>
          </p:nvPr>
        </p:nvGraphicFramePr>
        <p:xfrm>
          <a:off x="638676" y="3023255"/>
          <a:ext cx="10858500" cy="3785616"/>
        </p:xfrm>
        <a:graphic>
          <a:graphicData uri="http://schemas.openxmlformats.org/drawingml/2006/table">
            <a:tbl>
              <a:tblPr firstRow="1" firstCol="1" bandRow="1">
                <a:tableStyleId>{ED083AE6-46FA-4A59-8FB0-9F97EB10719F}</a:tableStyleId>
              </a:tblPr>
              <a:tblGrid>
                <a:gridCol w="2917894">
                  <a:extLst>
                    <a:ext uri="{9D8B030D-6E8A-4147-A177-3AD203B41FA5}">
                      <a16:colId xmlns:a16="http://schemas.microsoft.com/office/drawing/2014/main" xmlns="" val="1625963677"/>
                    </a:ext>
                  </a:extLst>
                </a:gridCol>
                <a:gridCol w="5156486">
                  <a:extLst>
                    <a:ext uri="{9D8B030D-6E8A-4147-A177-3AD203B41FA5}">
                      <a16:colId xmlns:a16="http://schemas.microsoft.com/office/drawing/2014/main" xmlns="" val="3239756974"/>
                    </a:ext>
                  </a:extLst>
                </a:gridCol>
                <a:gridCol w="2784120">
                  <a:extLst>
                    <a:ext uri="{9D8B030D-6E8A-4147-A177-3AD203B41FA5}">
                      <a16:colId xmlns:a16="http://schemas.microsoft.com/office/drawing/2014/main" xmlns="" val="3911042670"/>
                    </a:ext>
                  </a:extLst>
                </a:gridCol>
              </a:tblGrid>
              <a:tr h="0">
                <a:tc rowSpan="4">
                  <a:txBody>
                    <a:bodyPr/>
                    <a:lstStyle/>
                    <a:p>
                      <a:pPr algn="just">
                        <a:lnSpc>
                          <a:spcPct val="115000"/>
                        </a:lnSpc>
                        <a:spcBef>
                          <a:spcPts val="600"/>
                        </a:spcBef>
                        <a:spcAft>
                          <a:spcPts val="600"/>
                        </a:spcAft>
                      </a:pPr>
                      <a:r>
                        <a:rPr lang="pt-BR" sz="3600" b="1">
                          <a:effectLst/>
                          <a:latin typeface="Times New Roman" panose="02020603050405020304" pitchFamily="18" charset="0"/>
                          <a:cs typeface="Times New Roman" panose="02020603050405020304" pitchFamily="18" charset="0"/>
                        </a:rPr>
                        <a:t>1. Văn học dân gian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0" dirty="0">
                          <a:effectLst/>
                          <a:latin typeface="Times New Roman" panose="02020603050405020304" pitchFamily="18" charset="0"/>
                          <a:cs typeface="Times New Roman" panose="02020603050405020304" pitchFamily="18" charset="0"/>
                        </a:rPr>
                        <a:t>Khái niệm</a:t>
                      </a:r>
                      <a:endParaRPr lang="en-US" sz="3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1">
                          <a:solidFill>
                            <a:srgbClr val="FF0000"/>
                          </a:solidFill>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85245080"/>
                  </a:ext>
                </a:extLst>
              </a:tr>
              <a:tr h="0">
                <a:tc vMerge="1">
                  <a:txBody>
                    <a:bodyPr/>
                    <a:lstStyle/>
                    <a:p>
                      <a:endParaRPr lang="en-US"/>
                    </a:p>
                  </a:txBody>
                  <a:tcPr/>
                </a:tc>
                <a:tc>
                  <a:txBody>
                    <a:bodyPr/>
                    <a:lstStyle/>
                    <a:p>
                      <a:pPr algn="just">
                        <a:lnSpc>
                          <a:spcPct val="115000"/>
                        </a:lnSpc>
                        <a:spcBef>
                          <a:spcPts val="600"/>
                        </a:spcBef>
                        <a:spcAft>
                          <a:spcPts val="600"/>
                        </a:spcAft>
                      </a:pPr>
                      <a:r>
                        <a:rPr lang="pt-BR" sz="3600" dirty="0">
                          <a:effectLst/>
                          <a:latin typeface="Times New Roman" panose="02020603050405020304" pitchFamily="18" charset="0"/>
                          <a:cs typeface="Times New Roman" panose="02020603050405020304" pitchFamily="18" charset="0"/>
                        </a:rPr>
                        <a:t>Chức năng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1">
                          <a:solidFill>
                            <a:srgbClr val="FF0000"/>
                          </a:solidFill>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034486528"/>
                  </a:ext>
                </a:extLst>
              </a:tr>
              <a:tr h="0">
                <a:tc vMerge="1">
                  <a:txBody>
                    <a:bodyPr/>
                    <a:lstStyle/>
                    <a:p>
                      <a:endParaRPr lang="en-US"/>
                    </a:p>
                  </a:txBody>
                  <a:tcPr/>
                </a:tc>
                <a:tc>
                  <a:txBody>
                    <a:bodyPr/>
                    <a:lstStyle/>
                    <a:p>
                      <a:pPr algn="just">
                        <a:lnSpc>
                          <a:spcPct val="115000"/>
                        </a:lnSpc>
                        <a:spcBef>
                          <a:spcPts val="600"/>
                        </a:spcBef>
                        <a:spcAft>
                          <a:spcPts val="600"/>
                        </a:spcAft>
                      </a:pPr>
                      <a:r>
                        <a:rPr lang="pt-BR" sz="3600">
                          <a:effectLst/>
                          <a:latin typeface="Times New Roman" panose="02020603050405020304" pitchFamily="18" charset="0"/>
                          <a:cs typeface="Times New Roman" panose="02020603050405020304" pitchFamily="18" charset="0"/>
                        </a:rPr>
                        <a:t>Phân loại</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1">
                          <a:solidFill>
                            <a:srgbClr val="FF0000"/>
                          </a:solidFill>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056854006"/>
                  </a:ext>
                </a:extLst>
              </a:tr>
              <a:tr h="490220">
                <a:tc vMerge="1">
                  <a:txBody>
                    <a:bodyPr/>
                    <a:lstStyle/>
                    <a:p>
                      <a:endParaRPr lang="en-US"/>
                    </a:p>
                  </a:txBody>
                  <a:tcPr/>
                </a:tc>
                <a:tc>
                  <a:txBody>
                    <a:bodyPr/>
                    <a:lstStyle/>
                    <a:p>
                      <a:pPr algn="just">
                        <a:lnSpc>
                          <a:spcPct val="115000"/>
                        </a:lnSpc>
                        <a:spcBef>
                          <a:spcPts val="600"/>
                        </a:spcBef>
                        <a:spcAft>
                          <a:spcPts val="600"/>
                        </a:spcAft>
                      </a:pPr>
                      <a:r>
                        <a:rPr lang="pt-BR" sz="3600">
                          <a:solidFill>
                            <a:srgbClr val="0D0D0D"/>
                          </a:solidFill>
                          <a:effectLst/>
                          <a:latin typeface="Times New Roman" panose="02020603050405020304" pitchFamily="18" charset="0"/>
                          <a:cs typeface="Times New Roman" panose="02020603050405020304" pitchFamily="18" charset="0"/>
                        </a:rPr>
                        <a:t>Đặc trưng cơ bản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1">
                          <a:solidFill>
                            <a:srgbClr val="FF0000"/>
                          </a:solidFill>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6462831"/>
                  </a:ext>
                </a:extLst>
              </a:tr>
              <a:tr h="0">
                <a:tc rowSpan="2">
                  <a:txBody>
                    <a:bodyPr/>
                    <a:lstStyle/>
                    <a:p>
                      <a:pPr algn="just">
                        <a:lnSpc>
                          <a:spcPct val="115000"/>
                        </a:lnSpc>
                        <a:spcBef>
                          <a:spcPts val="600"/>
                        </a:spcBef>
                        <a:spcAft>
                          <a:spcPts val="600"/>
                        </a:spcAft>
                      </a:pPr>
                      <a:r>
                        <a:rPr lang="pt-BR" sz="3600" b="1">
                          <a:effectLst/>
                          <a:latin typeface="Times New Roman" panose="02020603050405020304" pitchFamily="18" charset="0"/>
                          <a:cs typeface="Times New Roman" panose="02020603050405020304" pitchFamily="18" charset="0"/>
                        </a:rPr>
                        <a:t>2. Vấn đề văn học dân gian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a:effectLst/>
                          <a:latin typeface="Times New Roman" panose="02020603050405020304" pitchFamily="18" charset="0"/>
                          <a:cs typeface="Times New Roman" panose="02020603050405020304" pitchFamily="18" charset="0"/>
                        </a:rPr>
                        <a:t>Là gì?</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1">
                          <a:solidFill>
                            <a:srgbClr val="FF0000"/>
                          </a:solidFill>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23464211"/>
                  </a:ext>
                </a:extLst>
              </a:tr>
              <a:tr h="0">
                <a:tc vMerge="1">
                  <a:txBody>
                    <a:bodyPr/>
                    <a:lstStyle/>
                    <a:p>
                      <a:endParaRPr lang="en-US"/>
                    </a:p>
                  </a:txBody>
                  <a:tcPr/>
                </a:tc>
                <a:tc>
                  <a:txBody>
                    <a:bodyPr/>
                    <a:lstStyle/>
                    <a:p>
                      <a:pPr algn="just">
                        <a:lnSpc>
                          <a:spcPct val="115000"/>
                        </a:lnSpc>
                        <a:spcBef>
                          <a:spcPts val="600"/>
                        </a:spcBef>
                        <a:spcAft>
                          <a:spcPts val="600"/>
                        </a:spcAft>
                      </a:pPr>
                      <a:r>
                        <a:rPr lang="pt-BR" sz="3600" dirty="0">
                          <a:effectLst/>
                          <a:latin typeface="Times New Roman" panose="02020603050405020304" pitchFamily="18" charset="0"/>
                          <a:cs typeface="Times New Roman" panose="02020603050405020304" pitchFamily="18" charset="0"/>
                        </a:rPr>
                        <a:t>Phân loại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pt-BR" sz="3600" b="1" dirty="0">
                          <a:solidFill>
                            <a:srgbClr val="FF0000"/>
                          </a:solidFill>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051717256"/>
                  </a:ext>
                </a:extLst>
              </a:tr>
            </a:tbl>
          </a:graphicData>
        </a:graphic>
      </p:graphicFrame>
      <p:sp>
        <p:nvSpPr>
          <p:cNvPr id="11" name="TextBox 10">
            <a:extLst>
              <a:ext uri="{FF2B5EF4-FFF2-40B4-BE49-F238E27FC236}">
                <a16:creationId xmlns:a16="http://schemas.microsoft.com/office/drawing/2014/main" xmlns="" id="{3FD5BBB2-45C6-4884-9D9B-2299CF36D650}"/>
              </a:ext>
            </a:extLst>
          </p:cNvPr>
          <p:cNvSpPr txBox="1"/>
          <p:nvPr/>
        </p:nvSpPr>
        <p:spPr>
          <a:xfrm>
            <a:off x="784679" y="1732318"/>
            <a:ext cx="108585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01: BẢNG TÌM HIỂU VỀ VẤN ĐỀ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FEA59B7-3D8D-4FC1-AC1F-CEABF1E000ED}"/>
              </a:ext>
            </a:extLst>
          </p:cNvPr>
          <p:cNvSpPr txBox="1"/>
          <p:nvPr/>
        </p:nvSpPr>
        <p:spPr>
          <a:xfrm>
            <a:off x="2940767" y="2763812"/>
            <a:ext cx="6094520" cy="253916"/>
          </a:xfrm>
          <a:prstGeom prst="rect">
            <a:avLst/>
          </a:prstGeom>
          <a:noFill/>
        </p:spPr>
        <p:txBody>
          <a:bodyPr wrap="square">
            <a:spAutoFit/>
          </a:bodyPr>
          <a:lstStyle/>
          <a:p>
            <a:r>
              <a:rPr lang="vi-VN" sz="1050" dirty="0">
                <a:solidFill>
                  <a:schemeClr val="bg1"/>
                </a:solidFill>
              </a:rPr>
              <a:t>Đỗ Thị Liệu trường thpt hoa Lư a tỉnh ninh bình-0829516888</a:t>
            </a:r>
            <a:endParaRPr lang="en-US" sz="1050" dirty="0">
              <a:solidFill>
                <a:schemeClr val="bg1"/>
              </a:solidFill>
            </a:endParaRPr>
          </a:p>
        </p:txBody>
      </p:sp>
    </p:spTree>
    <p:extLst>
      <p:ext uri="{BB962C8B-B14F-4D97-AF65-F5344CB8AC3E}">
        <p14:creationId xmlns:p14="http://schemas.microsoft.com/office/powerpoint/2010/main" xmlns="" val="301619076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B0DB381-D3A5-4CD8-9FE5-F22A00933AD9}"/>
              </a:ext>
            </a:extLst>
          </p:cNvPr>
          <p:cNvGraphicFramePr>
            <a:graphicFrameLocks noGrp="1"/>
          </p:cNvGraphicFramePr>
          <p:nvPr>
            <p:extLst>
              <p:ext uri="{D42A27DB-BD31-4B8C-83A1-F6EECF244321}">
                <p14:modId xmlns:p14="http://schemas.microsoft.com/office/powerpoint/2010/main" xmlns="" val="560463104"/>
              </p:ext>
            </p:extLst>
          </p:nvPr>
        </p:nvGraphicFramePr>
        <p:xfrm>
          <a:off x="660400" y="351917"/>
          <a:ext cx="10845800" cy="6154166"/>
        </p:xfrm>
        <a:graphic>
          <a:graphicData uri="http://schemas.openxmlformats.org/drawingml/2006/table">
            <a:tbl>
              <a:tblPr firstRow="1" firstCol="1" bandRow="1">
                <a:tableStyleId>{ED083AE6-46FA-4A59-8FB0-9F97EB10719F}</a:tableStyleId>
              </a:tblPr>
              <a:tblGrid>
                <a:gridCol w="2077581">
                  <a:extLst>
                    <a:ext uri="{9D8B030D-6E8A-4147-A177-3AD203B41FA5}">
                      <a16:colId xmlns:a16="http://schemas.microsoft.com/office/drawing/2014/main" xmlns="" val="2620920587"/>
                    </a:ext>
                  </a:extLst>
                </a:gridCol>
                <a:gridCol w="2834144">
                  <a:extLst>
                    <a:ext uri="{9D8B030D-6E8A-4147-A177-3AD203B41FA5}">
                      <a16:colId xmlns:a16="http://schemas.microsoft.com/office/drawing/2014/main" xmlns="" val="1582026395"/>
                    </a:ext>
                  </a:extLst>
                </a:gridCol>
                <a:gridCol w="5934075">
                  <a:extLst>
                    <a:ext uri="{9D8B030D-6E8A-4147-A177-3AD203B41FA5}">
                      <a16:colId xmlns:a16="http://schemas.microsoft.com/office/drawing/2014/main" xmlns="" val="3786946797"/>
                    </a:ext>
                  </a:extLst>
                </a:gridCol>
              </a:tblGrid>
              <a:tr h="4351338">
                <a:tc>
                  <a:txBody>
                    <a:bodyPr/>
                    <a:lstStyle/>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PP khảo sát</a:t>
                      </a:r>
                      <a:endParaRPr lang="en-US" sz="2800" b="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(bằng phiếu hỏi/ phỏng vấn)</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03" marR="64603" marT="0" marB="0"/>
                </a:tc>
                <a:tc>
                  <a:txBody>
                    <a:bodyPr/>
                    <a:lstStyle/>
                    <a:p>
                      <a:pPr>
                        <a:lnSpc>
                          <a:spcPct val="115000"/>
                        </a:lnSpc>
                        <a:spcBef>
                          <a:spcPts val="600"/>
                        </a:spcBef>
                        <a:spcAft>
                          <a:spcPts val="600"/>
                        </a:spcAft>
                      </a:pPr>
                      <a:r>
                        <a:rPr lang="en-US" sz="2800" b="0">
                          <a:solidFill>
                            <a:srgbClr val="0D0D0D"/>
                          </a:solidFill>
                          <a:effectLst/>
                          <a:latin typeface="Times New Roman" panose="02020603050405020304" pitchFamily="18" charset="0"/>
                          <a:cs typeface="Times New Roman" panose="02020603050405020304" pitchFamily="18" charset="0"/>
                        </a:rPr>
                        <a:t>Là PP thu thập thông tin về vấn đề VHDG thông qua việc khảo sát ý kiến, quan điểm của một hoặc một số đối tượng nào đó có liên quan.</a:t>
                      </a:r>
                      <a:endParaRPr lang="en-US" sz="2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03" marR="64603" marT="0" marB="0"/>
                </a:tc>
                <a:tc>
                  <a:txBody>
                    <a:bodyPr/>
                    <a:lstStyle/>
                    <a:p>
                      <a:pPr>
                        <a:lnSpc>
                          <a:spcPct val="115000"/>
                        </a:lnSpc>
                        <a:spcBef>
                          <a:spcPts val="600"/>
                        </a:spcBef>
                        <a:spcAft>
                          <a:spcPts val="600"/>
                        </a:spcAft>
                      </a:pPr>
                      <a:r>
                        <a:rPr lang="en-US" sz="2800" b="0" dirty="0" err="1">
                          <a:solidFill>
                            <a:srgbClr val="0D0D0D"/>
                          </a:solidFill>
                          <a:effectLst/>
                          <a:latin typeface="Times New Roman" panose="02020603050405020304" pitchFamily="18" charset="0"/>
                          <a:cs typeface="Times New Roman" panose="02020603050405020304" pitchFamily="18" charset="0"/>
                        </a:rPr>
                        <a:t>Có</a:t>
                      </a:r>
                      <a:r>
                        <a:rPr lang="en-US" sz="2800" b="0" dirty="0">
                          <a:solidFill>
                            <a:srgbClr val="0D0D0D"/>
                          </a:solidFill>
                          <a:effectLst/>
                          <a:latin typeface="Times New Roman" panose="02020603050405020304" pitchFamily="18" charset="0"/>
                          <a:cs typeface="Times New Roman" panose="02020603050405020304" pitchFamily="18" charset="0"/>
                        </a:rPr>
                        <a:t> 2 </a:t>
                      </a:r>
                      <a:r>
                        <a:rPr lang="en-US" sz="2800" b="0" dirty="0" err="1">
                          <a:solidFill>
                            <a:srgbClr val="0D0D0D"/>
                          </a:solidFill>
                          <a:effectLst/>
                          <a:latin typeface="Times New Roman" panose="02020603050405020304" pitchFamily="18" charset="0"/>
                          <a:cs typeface="Times New Roman" panose="02020603050405020304" pitchFamily="18" charset="0"/>
                        </a:rPr>
                        <a:t>cách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cơ</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bản</a:t>
                      </a:r>
                      <a:r>
                        <a:rPr lang="en-US" sz="2800" b="0" dirty="0">
                          <a:solidFill>
                            <a:srgbClr val="0D0D0D"/>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Cách</a:t>
                      </a:r>
                      <a:r>
                        <a:rPr lang="en-US" sz="2800" b="0" dirty="0">
                          <a:solidFill>
                            <a:srgbClr val="0D0D0D"/>
                          </a:solidFill>
                          <a:effectLst/>
                          <a:latin typeface="Times New Roman" panose="02020603050405020304" pitchFamily="18" charset="0"/>
                          <a:cs typeface="Times New Roman" panose="02020603050405020304" pitchFamily="18" charset="0"/>
                        </a:rPr>
                        <a:t> 1 </a:t>
                      </a:r>
                      <a:r>
                        <a:rPr lang="en-US" sz="2800" b="0" dirty="0" err="1">
                          <a:solidFill>
                            <a:srgbClr val="0D0D0D"/>
                          </a:solidFill>
                          <a:effectLst/>
                          <a:latin typeface="Times New Roman" panose="02020603050405020304" pitchFamily="18" charset="0"/>
                          <a:cs typeface="Times New Roman" panose="02020603050405020304" pitchFamily="18" charset="0"/>
                        </a:rPr>
                        <a:t>là</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khảo</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sát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bằng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phiếu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lượng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mẫu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phù</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hợp</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để</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có</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 </a:t>
                      </a:r>
                      <a:r>
                        <a:rPr lang="en-US" sz="2800" b="0" dirty="0" err="1">
                          <a:solidFill>
                            <a:srgbClr val="0D0D0D"/>
                          </a:solidFill>
                          <a:effectLst/>
                          <a:latin typeface="Times New Roman" panose="02020603050405020304" pitchFamily="18" charset="0"/>
                          <a:cs typeface="Times New Roman" panose="02020603050405020304" pitchFamily="18" charset="0"/>
                        </a:rPr>
                        <a:t>chung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sau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đó</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từ</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 </a:t>
                      </a:r>
                      <a:r>
                        <a:rPr lang="en-US" sz="2800" b="0" dirty="0" err="1">
                          <a:solidFill>
                            <a:srgbClr val="0D0D0D"/>
                          </a:solidFill>
                          <a:effectLst/>
                          <a:latin typeface="Times New Roman" panose="02020603050405020304" pitchFamily="18" charset="0"/>
                          <a:cs typeface="Times New Roman" panose="02020603050405020304" pitchFamily="18" charset="0"/>
                        </a:rPr>
                        <a:t>thu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thập</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được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tiến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hành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phỏng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vấn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số</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trường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hợp</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tiêu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biểu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để</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tìm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hiểu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thêm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a:t>
                      </a:r>
                      <a:endParaRPr lang="en-US" sz="2800" b="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Cách</a:t>
                      </a:r>
                      <a:r>
                        <a:rPr lang="en-US" sz="2800" b="0" dirty="0">
                          <a:solidFill>
                            <a:srgbClr val="0D0D0D"/>
                          </a:solidFill>
                          <a:effectLst/>
                          <a:latin typeface="Times New Roman" panose="02020603050405020304" pitchFamily="18" charset="0"/>
                          <a:cs typeface="Times New Roman" panose="02020603050405020304" pitchFamily="18" charset="0"/>
                        </a:rPr>
                        <a:t> 2 </a:t>
                      </a:r>
                      <a:r>
                        <a:rPr lang="en-US" sz="2800" b="0" dirty="0" err="1">
                          <a:solidFill>
                            <a:srgbClr val="0D0D0D"/>
                          </a:solidFill>
                          <a:effectLst/>
                          <a:latin typeface="Times New Roman" panose="02020603050405020304" pitchFamily="18" charset="0"/>
                          <a:cs typeface="Times New Roman" panose="02020603050405020304" pitchFamily="18" charset="0"/>
                        </a:rPr>
                        <a:t>là</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phỏng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vấn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số</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cá</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nhân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có</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hiểu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biết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về</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vấn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đề</a:t>
                      </a:r>
                      <a:r>
                        <a:rPr lang="en-US" sz="2800" b="0" dirty="0">
                          <a:solidFill>
                            <a:srgbClr val="0D0D0D"/>
                          </a:solidFill>
                          <a:effectLst/>
                          <a:latin typeface="Times New Roman" panose="02020603050405020304" pitchFamily="18" charset="0"/>
                          <a:cs typeface="Times New Roman" panose="02020603050405020304" pitchFamily="18" charset="0"/>
                        </a:rPr>
                        <a:t> VHDG, </a:t>
                      </a:r>
                      <a:r>
                        <a:rPr lang="en-US" sz="2800" b="0" dirty="0" err="1">
                          <a:solidFill>
                            <a:srgbClr val="0D0D0D"/>
                          </a:solidFill>
                          <a:effectLst/>
                          <a:latin typeface="Times New Roman" panose="02020603050405020304" pitchFamily="18" charset="0"/>
                          <a:cs typeface="Times New Roman" panose="02020603050405020304" pitchFamily="18" charset="0"/>
                        </a:rPr>
                        <a:t>sau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đó</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từ</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những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 </a:t>
                      </a:r>
                      <a:r>
                        <a:rPr lang="en-US" sz="2800" b="0" dirty="0" err="1">
                          <a:solidFill>
                            <a:srgbClr val="0D0D0D"/>
                          </a:solidFill>
                          <a:effectLst/>
                          <a:latin typeface="Times New Roman" panose="02020603050405020304" pitchFamily="18" charset="0"/>
                          <a:cs typeface="Times New Roman" panose="02020603050405020304" pitchFamily="18" charset="0"/>
                        </a:rPr>
                        <a:t>thu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thập</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được</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tiến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hành</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khảo</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sát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bằng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phiếu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trên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một</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mẫu</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rộng</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hơn</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để</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tìm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kiếm</a:t>
                      </a:r>
                      <a:r>
                        <a:rPr lang="en-US" sz="2800" b="0" dirty="0">
                          <a:solidFill>
                            <a:srgbClr val="0D0D0D"/>
                          </a:solidFill>
                          <a:effectLst/>
                          <a:latin typeface="Times New Roman" panose="02020603050405020304" pitchFamily="18" charset="0"/>
                          <a:cs typeface="Times New Roman" panose="02020603050405020304" pitchFamily="18" charset="0"/>
                        </a:rPr>
                        <a:t> </a:t>
                      </a:r>
                      <a:r>
                        <a:rPr lang="en-US" sz="2800" b="0" dirty="0" err="1">
                          <a:solidFill>
                            <a:srgbClr val="0D0D0D"/>
                          </a:solidFill>
                          <a:effectLst/>
                          <a:latin typeface="Times New Roman" panose="02020603050405020304" pitchFamily="18" charset="0"/>
                          <a:cs typeface="Times New Roman" panose="02020603050405020304" pitchFamily="18" charset="0"/>
                        </a:rPr>
                        <a:t>thông</a:t>
                      </a:r>
                      <a:r>
                        <a:rPr lang="en-US" sz="2800" b="0" dirty="0">
                          <a:solidFill>
                            <a:srgbClr val="0D0D0D"/>
                          </a:solidFill>
                          <a:effectLst/>
                          <a:latin typeface="Times New Roman" panose="02020603050405020304" pitchFamily="18" charset="0"/>
                          <a:cs typeface="Times New Roman" panose="02020603050405020304" pitchFamily="18" charset="0"/>
                        </a:rPr>
                        <a:t> tin.</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03" marR="64603" marT="0" marB="0"/>
                </a:tc>
                <a:extLst>
                  <a:ext uri="{0D108BD9-81ED-4DB2-BD59-A6C34878D82A}">
                    <a16:rowId xmlns:a16="http://schemas.microsoft.com/office/drawing/2014/main" xmlns="" val="3396145797"/>
                  </a:ext>
                </a:extLst>
              </a:tr>
            </a:tbl>
          </a:graphicData>
        </a:graphic>
      </p:graphicFrame>
    </p:spTree>
    <p:extLst>
      <p:ext uri="{BB962C8B-B14F-4D97-AF65-F5344CB8AC3E}">
        <p14:creationId xmlns:p14="http://schemas.microsoft.com/office/powerpoint/2010/main" xmlns="" val="262112630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23C2265F-EF6C-439D-91BB-DB61E8B5D835}"/>
              </a:ext>
            </a:extLst>
          </p:cNvPr>
          <p:cNvSpPr/>
          <p:nvPr/>
        </p:nvSpPr>
        <p:spPr>
          <a:xfrm>
            <a:off x="4387549" y="2929862"/>
            <a:ext cx="3390713" cy="1901829"/>
          </a:xfrm>
          <a:custGeom>
            <a:avLst/>
            <a:gdLst>
              <a:gd name="connsiteX0" fmla="*/ 0 w 1935233"/>
              <a:gd name="connsiteY0" fmla="*/ 837028 h 1674055"/>
              <a:gd name="connsiteX1" fmla="*/ 478278 w 1935233"/>
              <a:gd name="connsiteY1" fmla="*/ 0 h 1674055"/>
              <a:gd name="connsiteX2" fmla="*/ 1456955 w 1935233"/>
              <a:gd name="connsiteY2" fmla="*/ 0 h 1674055"/>
              <a:gd name="connsiteX3" fmla="*/ 1935233 w 1935233"/>
              <a:gd name="connsiteY3" fmla="*/ 837028 h 1674055"/>
              <a:gd name="connsiteX4" fmla="*/ 1456955 w 1935233"/>
              <a:gd name="connsiteY4" fmla="*/ 1674055 h 1674055"/>
              <a:gd name="connsiteX5" fmla="*/ 478278 w 1935233"/>
              <a:gd name="connsiteY5" fmla="*/ 1674055 h 1674055"/>
              <a:gd name="connsiteX6" fmla="*/ 0 w 1935233"/>
              <a:gd name="connsiteY6" fmla="*/ 837028 h 167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5233" h="1674055">
                <a:moveTo>
                  <a:pt x="0" y="837028"/>
                </a:moveTo>
                <a:lnTo>
                  <a:pt x="478278" y="0"/>
                </a:lnTo>
                <a:lnTo>
                  <a:pt x="1456955" y="0"/>
                </a:lnTo>
                <a:lnTo>
                  <a:pt x="1935233" y="837028"/>
                </a:lnTo>
                <a:lnTo>
                  <a:pt x="1456955" y="1674055"/>
                </a:lnTo>
                <a:lnTo>
                  <a:pt x="478278" y="1674055"/>
                </a:lnTo>
                <a:lnTo>
                  <a:pt x="0" y="837028"/>
                </a:lnTo>
                <a:close/>
              </a:path>
            </a:pathLst>
          </a:custGeom>
          <a:solidFill>
            <a:srgbClr val="FF00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341015" tIns="297734" rIns="341015" bIns="297734" numCol="1" spcCol="1270" anchor="ctr" anchorCtr="0">
            <a:noAutofit/>
          </a:bodyPr>
          <a:lstStyle/>
          <a:p>
            <a:pPr marL="0" lvl="0" indent="0" algn="ctr" defTabSz="711200">
              <a:lnSpc>
                <a:spcPct val="90000"/>
              </a:lnSpc>
              <a:spcBef>
                <a:spcPct val="0"/>
              </a:spcBef>
              <a:spcAft>
                <a:spcPct val="35000"/>
              </a:spcAft>
              <a:buNone/>
            </a:pPr>
            <a:r>
              <a:rPr lang="en-US" sz="2800" kern="1200">
                <a:solidFill>
                  <a:srgbClr val="FFFF00"/>
                </a:solidFill>
                <a:latin typeface="Times New Roman" panose="02020603050405020304" pitchFamily="18" charset="0"/>
                <a:cs typeface="Times New Roman" panose="02020603050405020304" pitchFamily="18" charset="0"/>
              </a:rPr>
              <a:t>PP NGHIÊN CỨU VHDG</a:t>
            </a:r>
          </a:p>
        </p:txBody>
      </p:sp>
      <p:sp>
        <p:nvSpPr>
          <p:cNvPr id="7" name="Hexagon 6">
            <a:extLst>
              <a:ext uri="{FF2B5EF4-FFF2-40B4-BE49-F238E27FC236}">
                <a16:creationId xmlns:a16="http://schemas.microsoft.com/office/drawing/2014/main" xmlns="" id="{3C41399F-76C1-4DF1-8593-3D2F8279660D}"/>
              </a:ext>
            </a:extLst>
          </p:cNvPr>
          <p:cNvSpPr/>
          <p:nvPr/>
        </p:nvSpPr>
        <p:spPr>
          <a:xfrm>
            <a:off x="6510788" y="2019966"/>
            <a:ext cx="1279305" cy="714727"/>
          </a:xfrm>
          <a:prstGeom prst="hexagon">
            <a:avLst>
              <a:gd name="adj" fmla="val 28900"/>
              <a:gd name="vf" fmla="val 115470"/>
            </a:avLst>
          </a:prstGeom>
          <a:solidFill>
            <a:srgbClr val="4472C4">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xmlns="" id="{F3BFFA10-2EB7-4941-A827-9AB268E9465D}"/>
              </a:ext>
            </a:extLst>
          </p:cNvPr>
          <p:cNvSpPr/>
          <p:nvPr/>
        </p:nvSpPr>
        <p:spPr>
          <a:xfrm>
            <a:off x="4699883" y="1200148"/>
            <a:ext cx="2778666" cy="1558674"/>
          </a:xfrm>
          <a:custGeom>
            <a:avLst/>
            <a:gdLst>
              <a:gd name="connsiteX0" fmla="*/ 0 w 1585910"/>
              <a:gd name="connsiteY0" fmla="*/ 685999 h 1371998"/>
              <a:gd name="connsiteX1" fmla="*/ 391980 w 1585910"/>
              <a:gd name="connsiteY1" fmla="*/ 0 h 1371998"/>
              <a:gd name="connsiteX2" fmla="*/ 1193930 w 1585910"/>
              <a:gd name="connsiteY2" fmla="*/ 0 h 1371998"/>
              <a:gd name="connsiteX3" fmla="*/ 1585910 w 1585910"/>
              <a:gd name="connsiteY3" fmla="*/ 685999 h 1371998"/>
              <a:gd name="connsiteX4" fmla="*/ 1193930 w 1585910"/>
              <a:gd name="connsiteY4" fmla="*/ 1371998 h 1371998"/>
              <a:gd name="connsiteX5" fmla="*/ 391980 w 1585910"/>
              <a:gd name="connsiteY5" fmla="*/ 1371998 h 1371998"/>
              <a:gd name="connsiteX6" fmla="*/ 0 w 1585910"/>
              <a:gd name="connsiteY6" fmla="*/ 685999 h 13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910" h="1371998">
                <a:moveTo>
                  <a:pt x="0" y="685999"/>
                </a:moveTo>
                <a:lnTo>
                  <a:pt x="391980" y="0"/>
                </a:lnTo>
                <a:lnTo>
                  <a:pt x="1193930" y="0"/>
                </a:lnTo>
                <a:lnTo>
                  <a:pt x="1585910" y="685999"/>
                </a:lnTo>
                <a:lnTo>
                  <a:pt x="1193930" y="1371998"/>
                </a:lnTo>
                <a:lnTo>
                  <a:pt x="391980" y="1371998"/>
                </a:lnTo>
                <a:lnTo>
                  <a:pt x="0" y="685999"/>
                </a:lnTo>
                <a:close/>
              </a:path>
            </a:pathLst>
          </a:custGeom>
          <a:solidFill>
            <a:srgbClr val="4472C4">
              <a:hueOff val="0"/>
              <a:satOff val="0"/>
              <a:lumOff val="0"/>
              <a:alphaOff val="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83139" tIns="247689" rIns="283139" bIns="247689" numCol="1" spcCol="1270" anchor="ctr" anchorCtr="0">
            <a:noAutofit/>
          </a:bodyPr>
          <a:lstStyle/>
          <a:p>
            <a:pPr marL="0" lvl="0" indent="0" algn="ctr" defTabSz="711200">
              <a:lnSpc>
                <a:spcPct val="90000"/>
              </a:lnSpc>
              <a:spcBef>
                <a:spcPct val="0"/>
              </a:spcBef>
              <a:spcAft>
                <a:spcPct val="35000"/>
              </a:spcAft>
              <a:buNone/>
            </a:pPr>
            <a:r>
              <a:rPr lang="en-US" sz="2800" kern="1200" dirty="0">
                <a:solidFill>
                  <a:sysClr val="window" lastClr="FFFFFF"/>
                </a:solidFill>
                <a:latin typeface="Times New Roman" panose="02020603050405020304" pitchFamily="18" charset="0"/>
                <a:cs typeface="Times New Roman" panose="02020603050405020304" pitchFamily="18" charset="0"/>
              </a:rPr>
              <a:t>PP </a:t>
            </a:r>
            <a:r>
              <a:rPr lang="en-US" sz="2800" kern="1200" dirty="0" err="1">
                <a:solidFill>
                  <a:sysClr val="window" lastClr="FFFFFF"/>
                </a:solidFill>
                <a:latin typeface="Times New Roman" panose="02020603050405020304" pitchFamily="18" charset="0"/>
                <a:cs typeface="Times New Roman" panose="02020603050405020304" pitchFamily="18" charset="0"/>
              </a:rPr>
              <a:t>phân</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tích</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văn</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bản</a:t>
            </a:r>
            <a:endParaRPr lang="en-US" sz="2800" kern="1200" dirty="0">
              <a:solidFill>
                <a:sysClr val="window" lastClr="FFFFFF"/>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xmlns="" id="{91B80280-0CE4-4AB5-8EDA-ACFF769C3188}"/>
              </a:ext>
            </a:extLst>
          </p:cNvPr>
          <p:cNvSpPr/>
          <p:nvPr/>
        </p:nvSpPr>
        <p:spPr>
          <a:xfrm>
            <a:off x="8003838" y="3356126"/>
            <a:ext cx="1279305" cy="714727"/>
          </a:xfrm>
          <a:prstGeom prst="hexagon">
            <a:avLst>
              <a:gd name="adj" fmla="val 28900"/>
              <a:gd name="vf" fmla="val 115470"/>
            </a:avLst>
          </a:prstGeom>
          <a:solidFill>
            <a:srgbClr val="4472C4">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xmlns="" id="{17C082C7-CE83-4F36-9619-34F91CBDDFCA}"/>
              </a:ext>
            </a:extLst>
          </p:cNvPr>
          <p:cNvSpPr/>
          <p:nvPr/>
        </p:nvSpPr>
        <p:spPr>
          <a:xfrm>
            <a:off x="7248241" y="2158837"/>
            <a:ext cx="2778666" cy="1558674"/>
          </a:xfrm>
          <a:custGeom>
            <a:avLst/>
            <a:gdLst>
              <a:gd name="connsiteX0" fmla="*/ 0 w 1585910"/>
              <a:gd name="connsiteY0" fmla="*/ 685999 h 1371998"/>
              <a:gd name="connsiteX1" fmla="*/ 391980 w 1585910"/>
              <a:gd name="connsiteY1" fmla="*/ 0 h 1371998"/>
              <a:gd name="connsiteX2" fmla="*/ 1193930 w 1585910"/>
              <a:gd name="connsiteY2" fmla="*/ 0 h 1371998"/>
              <a:gd name="connsiteX3" fmla="*/ 1585910 w 1585910"/>
              <a:gd name="connsiteY3" fmla="*/ 685999 h 1371998"/>
              <a:gd name="connsiteX4" fmla="*/ 1193930 w 1585910"/>
              <a:gd name="connsiteY4" fmla="*/ 1371998 h 1371998"/>
              <a:gd name="connsiteX5" fmla="*/ 391980 w 1585910"/>
              <a:gd name="connsiteY5" fmla="*/ 1371998 h 1371998"/>
              <a:gd name="connsiteX6" fmla="*/ 0 w 1585910"/>
              <a:gd name="connsiteY6" fmla="*/ 685999 h 13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910" h="1371998">
                <a:moveTo>
                  <a:pt x="0" y="685999"/>
                </a:moveTo>
                <a:lnTo>
                  <a:pt x="391980" y="0"/>
                </a:lnTo>
                <a:lnTo>
                  <a:pt x="1193930" y="0"/>
                </a:lnTo>
                <a:lnTo>
                  <a:pt x="1585910" y="685999"/>
                </a:lnTo>
                <a:lnTo>
                  <a:pt x="1193930" y="1371998"/>
                </a:lnTo>
                <a:lnTo>
                  <a:pt x="391980" y="1371998"/>
                </a:lnTo>
                <a:lnTo>
                  <a:pt x="0" y="685999"/>
                </a:lnTo>
                <a:close/>
              </a:path>
            </a:pathLst>
          </a:custGeom>
          <a:solidFill>
            <a:srgbClr val="4472C4">
              <a:hueOff val="0"/>
              <a:satOff val="0"/>
              <a:lumOff val="0"/>
              <a:alphaOff val="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83139" tIns="247689" rIns="283139" bIns="247689" numCol="1" spcCol="1270" anchor="ctr" anchorCtr="0">
            <a:noAutofit/>
          </a:bodyPr>
          <a:lstStyle/>
          <a:p>
            <a:pPr marL="0" lvl="0" indent="0" algn="ctr" defTabSz="711200">
              <a:lnSpc>
                <a:spcPct val="90000"/>
              </a:lnSpc>
              <a:spcBef>
                <a:spcPct val="0"/>
              </a:spcBef>
              <a:spcAft>
                <a:spcPct val="35000"/>
              </a:spcAft>
              <a:buNone/>
            </a:pPr>
            <a:r>
              <a:rPr lang="en-US" sz="2800" kern="1200">
                <a:solidFill>
                  <a:sysClr val="window" lastClr="FFFFFF"/>
                </a:solidFill>
                <a:latin typeface="Times New Roman" panose="02020603050405020304" pitchFamily="18" charset="0"/>
                <a:cs typeface="Times New Roman" panose="02020603050405020304" pitchFamily="18" charset="0"/>
              </a:rPr>
              <a:t>PP so sánh</a:t>
            </a:r>
          </a:p>
        </p:txBody>
      </p:sp>
      <p:sp>
        <p:nvSpPr>
          <p:cNvPr id="11" name="Hexagon 10">
            <a:extLst>
              <a:ext uri="{FF2B5EF4-FFF2-40B4-BE49-F238E27FC236}">
                <a16:creationId xmlns:a16="http://schemas.microsoft.com/office/drawing/2014/main" xmlns="" id="{60089045-2B18-486A-BEA5-F45A10FC17AD}"/>
              </a:ext>
            </a:extLst>
          </p:cNvPr>
          <p:cNvSpPr/>
          <p:nvPr/>
        </p:nvSpPr>
        <p:spPr>
          <a:xfrm>
            <a:off x="6966669" y="4864398"/>
            <a:ext cx="1279305" cy="714727"/>
          </a:xfrm>
          <a:prstGeom prst="hexagon">
            <a:avLst>
              <a:gd name="adj" fmla="val 28900"/>
              <a:gd name="vf" fmla="val 115470"/>
            </a:avLst>
          </a:prstGeom>
          <a:solidFill>
            <a:srgbClr val="4472C4">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xmlns="" id="{30529DD8-3E17-4066-A63E-19A7D01DAE04}"/>
              </a:ext>
            </a:extLst>
          </p:cNvPr>
          <p:cNvSpPr/>
          <p:nvPr/>
        </p:nvSpPr>
        <p:spPr>
          <a:xfrm>
            <a:off x="7248241" y="4043508"/>
            <a:ext cx="2778666" cy="1558674"/>
          </a:xfrm>
          <a:custGeom>
            <a:avLst/>
            <a:gdLst>
              <a:gd name="connsiteX0" fmla="*/ 0 w 1585910"/>
              <a:gd name="connsiteY0" fmla="*/ 685999 h 1371998"/>
              <a:gd name="connsiteX1" fmla="*/ 391980 w 1585910"/>
              <a:gd name="connsiteY1" fmla="*/ 0 h 1371998"/>
              <a:gd name="connsiteX2" fmla="*/ 1193930 w 1585910"/>
              <a:gd name="connsiteY2" fmla="*/ 0 h 1371998"/>
              <a:gd name="connsiteX3" fmla="*/ 1585910 w 1585910"/>
              <a:gd name="connsiteY3" fmla="*/ 685999 h 1371998"/>
              <a:gd name="connsiteX4" fmla="*/ 1193930 w 1585910"/>
              <a:gd name="connsiteY4" fmla="*/ 1371998 h 1371998"/>
              <a:gd name="connsiteX5" fmla="*/ 391980 w 1585910"/>
              <a:gd name="connsiteY5" fmla="*/ 1371998 h 1371998"/>
              <a:gd name="connsiteX6" fmla="*/ 0 w 1585910"/>
              <a:gd name="connsiteY6" fmla="*/ 685999 h 13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910" h="1371998">
                <a:moveTo>
                  <a:pt x="0" y="685999"/>
                </a:moveTo>
                <a:lnTo>
                  <a:pt x="391980" y="0"/>
                </a:lnTo>
                <a:lnTo>
                  <a:pt x="1193930" y="0"/>
                </a:lnTo>
                <a:lnTo>
                  <a:pt x="1585910" y="685999"/>
                </a:lnTo>
                <a:lnTo>
                  <a:pt x="1193930" y="1371998"/>
                </a:lnTo>
                <a:lnTo>
                  <a:pt x="391980" y="1371998"/>
                </a:lnTo>
                <a:lnTo>
                  <a:pt x="0" y="685999"/>
                </a:lnTo>
                <a:close/>
              </a:path>
            </a:pathLst>
          </a:custGeom>
          <a:solidFill>
            <a:srgbClr val="4472C4">
              <a:hueOff val="0"/>
              <a:satOff val="0"/>
              <a:lumOff val="0"/>
              <a:alphaOff val="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83139" tIns="247689" rIns="283139" bIns="247689" numCol="1" spcCol="1270" anchor="ctr" anchorCtr="0">
            <a:noAutofit/>
          </a:bodyPr>
          <a:lstStyle/>
          <a:p>
            <a:pPr marL="0" lvl="0" indent="0" algn="ctr" defTabSz="711200">
              <a:lnSpc>
                <a:spcPct val="90000"/>
              </a:lnSpc>
              <a:spcBef>
                <a:spcPct val="0"/>
              </a:spcBef>
              <a:spcAft>
                <a:spcPct val="35000"/>
              </a:spcAft>
              <a:buNone/>
            </a:pPr>
            <a:r>
              <a:rPr lang="en-US" sz="2800" kern="1200">
                <a:solidFill>
                  <a:sysClr val="window" lastClr="FFFFFF"/>
                </a:solidFill>
                <a:latin typeface="Times New Roman" panose="02020603050405020304" pitchFamily="18" charset="0"/>
                <a:cs typeface="Times New Roman" panose="02020603050405020304" pitchFamily="18" charset="0"/>
              </a:rPr>
              <a:t>PP quan sát</a:t>
            </a:r>
          </a:p>
        </p:txBody>
      </p:sp>
      <p:sp>
        <p:nvSpPr>
          <p:cNvPr id="13" name="Hexagon 12">
            <a:extLst>
              <a:ext uri="{FF2B5EF4-FFF2-40B4-BE49-F238E27FC236}">
                <a16:creationId xmlns:a16="http://schemas.microsoft.com/office/drawing/2014/main" xmlns="" id="{148B48CF-2FF1-4DC2-88AA-C2FA00CBAA41}"/>
              </a:ext>
            </a:extLst>
          </p:cNvPr>
          <p:cNvSpPr/>
          <p:nvPr/>
        </p:nvSpPr>
        <p:spPr>
          <a:xfrm>
            <a:off x="4393859" y="5020964"/>
            <a:ext cx="1279305" cy="714727"/>
          </a:xfrm>
          <a:prstGeom prst="hexagon">
            <a:avLst>
              <a:gd name="adj" fmla="val 28900"/>
              <a:gd name="vf" fmla="val 115470"/>
            </a:avLst>
          </a:prstGeom>
          <a:solidFill>
            <a:srgbClr val="4472C4">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xmlns="" id="{0E6558E1-D604-4D37-A272-EB02B4F5D393}"/>
              </a:ext>
            </a:extLst>
          </p:cNvPr>
          <p:cNvSpPr/>
          <p:nvPr/>
        </p:nvSpPr>
        <p:spPr>
          <a:xfrm>
            <a:off x="4699883" y="5003269"/>
            <a:ext cx="2778666" cy="1558674"/>
          </a:xfrm>
          <a:custGeom>
            <a:avLst/>
            <a:gdLst>
              <a:gd name="connsiteX0" fmla="*/ 0 w 1585910"/>
              <a:gd name="connsiteY0" fmla="*/ 685999 h 1371998"/>
              <a:gd name="connsiteX1" fmla="*/ 391980 w 1585910"/>
              <a:gd name="connsiteY1" fmla="*/ 0 h 1371998"/>
              <a:gd name="connsiteX2" fmla="*/ 1193930 w 1585910"/>
              <a:gd name="connsiteY2" fmla="*/ 0 h 1371998"/>
              <a:gd name="connsiteX3" fmla="*/ 1585910 w 1585910"/>
              <a:gd name="connsiteY3" fmla="*/ 685999 h 1371998"/>
              <a:gd name="connsiteX4" fmla="*/ 1193930 w 1585910"/>
              <a:gd name="connsiteY4" fmla="*/ 1371998 h 1371998"/>
              <a:gd name="connsiteX5" fmla="*/ 391980 w 1585910"/>
              <a:gd name="connsiteY5" fmla="*/ 1371998 h 1371998"/>
              <a:gd name="connsiteX6" fmla="*/ 0 w 1585910"/>
              <a:gd name="connsiteY6" fmla="*/ 685999 h 13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910" h="1371998">
                <a:moveTo>
                  <a:pt x="0" y="685999"/>
                </a:moveTo>
                <a:lnTo>
                  <a:pt x="391980" y="0"/>
                </a:lnTo>
                <a:lnTo>
                  <a:pt x="1193930" y="0"/>
                </a:lnTo>
                <a:lnTo>
                  <a:pt x="1585910" y="685999"/>
                </a:lnTo>
                <a:lnTo>
                  <a:pt x="1193930" y="1371998"/>
                </a:lnTo>
                <a:lnTo>
                  <a:pt x="391980" y="1371998"/>
                </a:lnTo>
                <a:lnTo>
                  <a:pt x="0" y="685999"/>
                </a:lnTo>
                <a:close/>
              </a:path>
            </a:pathLst>
          </a:custGeom>
          <a:solidFill>
            <a:srgbClr val="4472C4">
              <a:hueOff val="0"/>
              <a:satOff val="0"/>
              <a:lumOff val="0"/>
              <a:alphaOff val="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83139" tIns="247689" rIns="283139" bIns="247689" numCol="1" spcCol="1270" anchor="ctr" anchorCtr="0">
            <a:noAutofit/>
          </a:bodyPr>
          <a:lstStyle/>
          <a:p>
            <a:pPr marL="0" lvl="0" indent="0" algn="ctr" defTabSz="711200">
              <a:lnSpc>
                <a:spcPct val="90000"/>
              </a:lnSpc>
              <a:spcBef>
                <a:spcPct val="0"/>
              </a:spcBef>
              <a:spcAft>
                <a:spcPct val="35000"/>
              </a:spcAft>
              <a:buNone/>
            </a:pPr>
            <a:r>
              <a:rPr lang="en-US" sz="2800" kern="1200" dirty="0">
                <a:solidFill>
                  <a:sysClr val="window" lastClr="FFFFFF"/>
                </a:solidFill>
                <a:latin typeface="Times New Roman" panose="02020603050405020304" pitchFamily="18" charset="0"/>
                <a:cs typeface="Times New Roman" panose="02020603050405020304" pitchFamily="18" charset="0"/>
              </a:rPr>
              <a:t>PP </a:t>
            </a:r>
            <a:r>
              <a:rPr lang="en-US" sz="2800" kern="1200" dirty="0" err="1">
                <a:solidFill>
                  <a:sysClr val="window" lastClr="FFFFFF"/>
                </a:solidFill>
                <a:latin typeface="Times New Roman" panose="02020603050405020304" pitchFamily="18" charset="0"/>
                <a:cs typeface="Times New Roman" panose="02020603050405020304" pitchFamily="18" charset="0"/>
              </a:rPr>
              <a:t>nghiên</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cứu</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thực</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địa</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điền</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dã</a:t>
            </a:r>
            <a:endParaRPr lang="en-US" sz="2800" kern="1200" dirty="0">
              <a:solidFill>
                <a:sysClr val="window" lastClr="FFFFFF"/>
              </a:solidFill>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xmlns="" id="{B57E2E45-BE16-48EE-95C1-8B00DCFBA64A}"/>
              </a:ext>
            </a:extLst>
          </p:cNvPr>
          <p:cNvSpPr/>
          <p:nvPr/>
        </p:nvSpPr>
        <p:spPr>
          <a:xfrm>
            <a:off x="2876358" y="3685340"/>
            <a:ext cx="1279305" cy="714727"/>
          </a:xfrm>
          <a:prstGeom prst="hexagon">
            <a:avLst>
              <a:gd name="adj" fmla="val 28900"/>
              <a:gd name="vf" fmla="val 115470"/>
            </a:avLst>
          </a:prstGeom>
          <a:solidFill>
            <a:srgbClr val="4472C4">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xmlns="" id="{47C2474D-98B0-4368-AA11-067F6642D3A7}"/>
              </a:ext>
            </a:extLst>
          </p:cNvPr>
          <p:cNvSpPr/>
          <p:nvPr/>
        </p:nvSpPr>
        <p:spPr>
          <a:xfrm>
            <a:off x="2139693" y="4044580"/>
            <a:ext cx="2778666" cy="1558674"/>
          </a:xfrm>
          <a:custGeom>
            <a:avLst/>
            <a:gdLst>
              <a:gd name="connsiteX0" fmla="*/ 0 w 1585910"/>
              <a:gd name="connsiteY0" fmla="*/ 685999 h 1371998"/>
              <a:gd name="connsiteX1" fmla="*/ 391980 w 1585910"/>
              <a:gd name="connsiteY1" fmla="*/ 0 h 1371998"/>
              <a:gd name="connsiteX2" fmla="*/ 1193930 w 1585910"/>
              <a:gd name="connsiteY2" fmla="*/ 0 h 1371998"/>
              <a:gd name="connsiteX3" fmla="*/ 1585910 w 1585910"/>
              <a:gd name="connsiteY3" fmla="*/ 685999 h 1371998"/>
              <a:gd name="connsiteX4" fmla="*/ 1193930 w 1585910"/>
              <a:gd name="connsiteY4" fmla="*/ 1371998 h 1371998"/>
              <a:gd name="connsiteX5" fmla="*/ 391980 w 1585910"/>
              <a:gd name="connsiteY5" fmla="*/ 1371998 h 1371998"/>
              <a:gd name="connsiteX6" fmla="*/ 0 w 1585910"/>
              <a:gd name="connsiteY6" fmla="*/ 685999 h 13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910" h="1371998">
                <a:moveTo>
                  <a:pt x="0" y="685999"/>
                </a:moveTo>
                <a:lnTo>
                  <a:pt x="391980" y="0"/>
                </a:lnTo>
                <a:lnTo>
                  <a:pt x="1193930" y="0"/>
                </a:lnTo>
                <a:lnTo>
                  <a:pt x="1585910" y="685999"/>
                </a:lnTo>
                <a:lnTo>
                  <a:pt x="1193930" y="1371998"/>
                </a:lnTo>
                <a:lnTo>
                  <a:pt x="391980" y="1371998"/>
                </a:lnTo>
                <a:lnTo>
                  <a:pt x="0" y="685999"/>
                </a:lnTo>
                <a:close/>
              </a:path>
            </a:pathLst>
          </a:custGeom>
          <a:solidFill>
            <a:srgbClr val="4472C4">
              <a:hueOff val="0"/>
              <a:satOff val="0"/>
              <a:lumOff val="0"/>
              <a:alphaOff val="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83139" tIns="247689" rIns="283139" bIns="247689" numCol="1" spcCol="1270" anchor="ctr" anchorCtr="0">
            <a:noAutofit/>
          </a:bodyPr>
          <a:lstStyle/>
          <a:p>
            <a:pPr marL="0" lvl="0" indent="0" algn="ctr" defTabSz="711200">
              <a:lnSpc>
                <a:spcPct val="90000"/>
              </a:lnSpc>
              <a:spcBef>
                <a:spcPct val="0"/>
              </a:spcBef>
              <a:spcAft>
                <a:spcPct val="35000"/>
              </a:spcAft>
              <a:buNone/>
            </a:pPr>
            <a:r>
              <a:rPr lang="en-US" sz="2800" kern="1200" dirty="0">
                <a:solidFill>
                  <a:sysClr val="window" lastClr="FFFFFF"/>
                </a:solidFill>
                <a:latin typeface="Times New Roman" panose="02020603050405020304" pitchFamily="18" charset="0"/>
                <a:cs typeface="Times New Roman" panose="02020603050405020304" pitchFamily="18" charset="0"/>
              </a:rPr>
              <a:t>PP </a:t>
            </a:r>
            <a:r>
              <a:rPr lang="en-US" sz="2800" kern="1200" dirty="0" err="1">
                <a:solidFill>
                  <a:sysClr val="window" lastClr="FFFFFF"/>
                </a:solidFill>
                <a:latin typeface="Times New Roman" panose="02020603050405020304" pitchFamily="18" charset="0"/>
                <a:cs typeface="Times New Roman" panose="02020603050405020304" pitchFamily="18" charset="0"/>
              </a:rPr>
              <a:t>sưu</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tầm</a:t>
            </a:r>
            <a:r>
              <a:rPr lang="en-US" sz="2800" kern="1200" dirty="0">
                <a:solidFill>
                  <a:sysClr val="window" lastClr="FFFFFF"/>
                </a:solidFill>
                <a:latin typeface="Times New Roman" panose="02020603050405020304" pitchFamily="18" charset="0"/>
                <a:cs typeface="Times New Roman" panose="02020603050405020304" pitchFamily="18" charset="0"/>
              </a:rPr>
              <a:t> VHDG</a:t>
            </a:r>
          </a:p>
        </p:txBody>
      </p:sp>
      <p:sp>
        <p:nvSpPr>
          <p:cNvPr id="17" name="Freeform: Shape 16">
            <a:extLst>
              <a:ext uri="{FF2B5EF4-FFF2-40B4-BE49-F238E27FC236}">
                <a16:creationId xmlns:a16="http://schemas.microsoft.com/office/drawing/2014/main" xmlns="" id="{7476FCF8-E1DE-4C9B-BFED-436F987662B4}"/>
              </a:ext>
            </a:extLst>
          </p:cNvPr>
          <p:cNvSpPr/>
          <p:nvPr/>
        </p:nvSpPr>
        <p:spPr>
          <a:xfrm>
            <a:off x="2139693" y="2156692"/>
            <a:ext cx="2778666" cy="1558674"/>
          </a:xfrm>
          <a:custGeom>
            <a:avLst/>
            <a:gdLst>
              <a:gd name="connsiteX0" fmla="*/ 0 w 1585910"/>
              <a:gd name="connsiteY0" fmla="*/ 685999 h 1371998"/>
              <a:gd name="connsiteX1" fmla="*/ 391980 w 1585910"/>
              <a:gd name="connsiteY1" fmla="*/ 0 h 1371998"/>
              <a:gd name="connsiteX2" fmla="*/ 1193930 w 1585910"/>
              <a:gd name="connsiteY2" fmla="*/ 0 h 1371998"/>
              <a:gd name="connsiteX3" fmla="*/ 1585910 w 1585910"/>
              <a:gd name="connsiteY3" fmla="*/ 685999 h 1371998"/>
              <a:gd name="connsiteX4" fmla="*/ 1193930 w 1585910"/>
              <a:gd name="connsiteY4" fmla="*/ 1371998 h 1371998"/>
              <a:gd name="connsiteX5" fmla="*/ 391980 w 1585910"/>
              <a:gd name="connsiteY5" fmla="*/ 1371998 h 1371998"/>
              <a:gd name="connsiteX6" fmla="*/ 0 w 1585910"/>
              <a:gd name="connsiteY6" fmla="*/ 685999 h 13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910" h="1371998">
                <a:moveTo>
                  <a:pt x="0" y="685999"/>
                </a:moveTo>
                <a:lnTo>
                  <a:pt x="391980" y="0"/>
                </a:lnTo>
                <a:lnTo>
                  <a:pt x="1193930" y="0"/>
                </a:lnTo>
                <a:lnTo>
                  <a:pt x="1585910" y="685999"/>
                </a:lnTo>
                <a:lnTo>
                  <a:pt x="1193930" y="1371998"/>
                </a:lnTo>
                <a:lnTo>
                  <a:pt x="391980" y="1371998"/>
                </a:lnTo>
                <a:lnTo>
                  <a:pt x="0" y="685999"/>
                </a:lnTo>
                <a:close/>
              </a:path>
            </a:pathLst>
          </a:custGeom>
          <a:solidFill>
            <a:srgbClr val="4472C4">
              <a:hueOff val="0"/>
              <a:satOff val="0"/>
              <a:lumOff val="0"/>
              <a:alphaOff val="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83139" tIns="247689" rIns="283139" bIns="247689" numCol="1" spcCol="1270" anchor="ctr" anchorCtr="0">
            <a:noAutofit/>
          </a:bodyPr>
          <a:lstStyle/>
          <a:p>
            <a:pPr marL="0" lvl="0" indent="0" algn="ctr" defTabSz="711200">
              <a:lnSpc>
                <a:spcPct val="90000"/>
              </a:lnSpc>
              <a:spcBef>
                <a:spcPct val="0"/>
              </a:spcBef>
              <a:spcAft>
                <a:spcPct val="35000"/>
              </a:spcAft>
              <a:buNone/>
            </a:pPr>
            <a:r>
              <a:rPr lang="en-US" sz="2800" kern="1200" dirty="0">
                <a:solidFill>
                  <a:sysClr val="window" lastClr="FFFFFF"/>
                </a:solidFill>
                <a:latin typeface="Times New Roman" panose="02020603050405020304" pitchFamily="18" charset="0"/>
                <a:cs typeface="Times New Roman" panose="02020603050405020304" pitchFamily="18" charset="0"/>
              </a:rPr>
              <a:t>PP </a:t>
            </a:r>
            <a:r>
              <a:rPr lang="en-US" sz="2800" kern="1200" dirty="0" err="1">
                <a:solidFill>
                  <a:sysClr val="window" lastClr="FFFFFF"/>
                </a:solidFill>
                <a:latin typeface="Times New Roman" panose="02020603050405020304" pitchFamily="18" charset="0"/>
                <a:cs typeface="Times New Roman" panose="02020603050405020304" pitchFamily="18" charset="0"/>
              </a:rPr>
              <a:t>khảo</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sát</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phiếu</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hỏi</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phỏng</a:t>
            </a:r>
            <a:r>
              <a:rPr lang="en-US" sz="2800" kern="1200" dirty="0">
                <a:solidFill>
                  <a:sysClr val="window" lastClr="FFFFFF"/>
                </a:solidFill>
                <a:latin typeface="Times New Roman" panose="02020603050405020304" pitchFamily="18" charset="0"/>
                <a:cs typeface="Times New Roman" panose="02020603050405020304" pitchFamily="18" charset="0"/>
              </a:rPr>
              <a:t> </a:t>
            </a:r>
            <a:r>
              <a:rPr lang="en-US" sz="2800" kern="1200" dirty="0" err="1">
                <a:solidFill>
                  <a:sysClr val="window" lastClr="FFFFFF"/>
                </a:solidFill>
                <a:latin typeface="Times New Roman" panose="02020603050405020304" pitchFamily="18" charset="0"/>
                <a:cs typeface="Times New Roman" panose="02020603050405020304" pitchFamily="18" charset="0"/>
              </a:rPr>
              <a:t>vấn</a:t>
            </a:r>
            <a:r>
              <a:rPr lang="en-US" sz="2800" kern="1200" dirty="0">
                <a:solidFill>
                  <a:sysClr val="window" lastClr="FFFFFF"/>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14431029-4EBE-4CB1-8132-6281FC4EDB6A}"/>
              </a:ext>
            </a:extLst>
          </p:cNvPr>
          <p:cNvSpPr txBox="1"/>
          <p:nvPr/>
        </p:nvSpPr>
        <p:spPr>
          <a:xfrm>
            <a:off x="660400" y="389037"/>
            <a:ext cx="10845800" cy="556434"/>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Grap</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PP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2461954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2E028700-B67E-45F4-84E4-8BB7BD8279B4}"/>
              </a:ext>
            </a:extLst>
          </p:cNvPr>
          <p:cNvPicPr>
            <a:picLocks noChangeAspect="1"/>
          </p:cNvPicPr>
          <p:nvPr/>
        </p:nvPicPr>
        <p:blipFill rotWithShape="1">
          <a:blip r:embed="rId2"/>
          <a:srcRect t="1908" r="34905"/>
          <a:stretch/>
        </p:blipFill>
        <p:spPr>
          <a:xfrm>
            <a:off x="3523488" y="10"/>
            <a:ext cx="8668512" cy="6857990"/>
          </a:xfrm>
          <a:prstGeom prst="rect">
            <a:avLst/>
          </a:prstGeom>
        </p:spPr>
      </p:pic>
      <p:sp>
        <p:nvSpPr>
          <p:cNvPr id="35" name="Rectangle 34">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70FEF21B-12B5-4164-A47D-2ABD8A1F3739}"/>
              </a:ext>
            </a:extLst>
          </p:cNvPr>
          <p:cNvSpPr txBox="1"/>
          <p:nvPr/>
        </p:nvSpPr>
        <p:spPr>
          <a:xfrm>
            <a:off x="1388417" y="713585"/>
            <a:ext cx="2839159" cy="3785652"/>
          </a:xfrm>
          <a:prstGeom prst="rect">
            <a:avLst/>
          </a:prstGeom>
          <a:noFill/>
        </p:spPr>
        <p:txBody>
          <a:bodyPr wrap="square">
            <a:spAutoFit/>
          </a:bodyPr>
          <a:lstStyle/>
          <a:p>
            <a:pPr algn="ctr"/>
            <a:r>
              <a:rPr lang="en-US" sz="6000" b="1" dirty="0">
                <a:effectLst/>
                <a:latin typeface="Times New Roman" panose="02020603050405020304" pitchFamily="18" charset="0"/>
                <a:ea typeface="Times New Roman" panose="02020603050405020304" pitchFamily="18" charset="0"/>
              </a:rPr>
              <a:t>BÀI TẬP THỰC HÀNH </a:t>
            </a:r>
            <a:endParaRPr lang="en-US" sz="6000" dirty="0"/>
          </a:p>
        </p:txBody>
      </p:sp>
    </p:spTree>
    <p:extLst>
      <p:ext uri="{BB962C8B-B14F-4D97-AF65-F5344CB8AC3E}">
        <p14:creationId xmlns:p14="http://schemas.microsoft.com/office/powerpoint/2010/main" xmlns="" val="2207675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xmlns="" id="{9E6ED89E-3CB1-4FE4-B1F0-7971533082AA}"/>
              </a:ext>
            </a:extLst>
          </p:cNvPr>
          <p:cNvSpPr txBox="1"/>
          <p:nvPr/>
        </p:nvSpPr>
        <p:spPr>
          <a:xfrm>
            <a:off x="602433" y="13197"/>
            <a:ext cx="10845800" cy="954107"/>
          </a:xfrm>
          <a:prstGeom prst="rect">
            <a:avLst/>
          </a:prstGeom>
          <a:noFill/>
        </p:spPr>
        <p:txBody>
          <a:bodyPr wrap="square">
            <a:spAutoFit/>
          </a:bodyPr>
          <a:lstStyle/>
          <a:p>
            <a:r>
              <a:rPr lang="en-US" sz="2800" b="1" dirty="0">
                <a:solidFill>
                  <a:srgbClr val="7030A0"/>
                </a:solidFill>
                <a:effectLst/>
                <a:latin typeface="Times New Roman" panose="02020603050405020304" pitchFamily="18" charset="0"/>
                <a:ea typeface="Times New Roman" panose="02020603050405020304" pitchFamily="18" charset="0"/>
              </a:rPr>
              <a:t>I. YÊU CẦU VÀ CÁCH THỨC NGHIÊN CỨU MỘT VẤN ĐỀ VĂN HỌC DÂN GIAN </a:t>
            </a:r>
            <a:endParaRPr lang="en-US" sz="2800" dirty="0"/>
          </a:p>
        </p:txBody>
      </p:sp>
      <p:pic>
        <p:nvPicPr>
          <p:cNvPr id="42" name="Picture 41">
            <a:extLst>
              <a:ext uri="{FF2B5EF4-FFF2-40B4-BE49-F238E27FC236}">
                <a16:creationId xmlns:a16="http://schemas.microsoft.com/office/drawing/2014/main" xmlns="" id="{36C6A9EC-CB87-4E23-A24F-791AE61A9288}"/>
              </a:ext>
            </a:extLst>
          </p:cNvPr>
          <p:cNvPicPr>
            <a:picLocks noChangeAspect="1"/>
          </p:cNvPicPr>
          <p:nvPr/>
        </p:nvPicPr>
        <p:blipFill>
          <a:blip r:embed="rId2"/>
          <a:stretch>
            <a:fillRect/>
          </a:stretch>
        </p:blipFill>
        <p:spPr>
          <a:xfrm>
            <a:off x="186544" y="1056525"/>
            <a:ext cx="6045331" cy="2593774"/>
          </a:xfrm>
          <a:prstGeom prst="rect">
            <a:avLst/>
          </a:prstGeom>
        </p:spPr>
      </p:pic>
      <p:sp>
        <p:nvSpPr>
          <p:cNvPr id="41" name="TextBox 40">
            <a:extLst>
              <a:ext uri="{FF2B5EF4-FFF2-40B4-BE49-F238E27FC236}">
                <a16:creationId xmlns:a16="http://schemas.microsoft.com/office/drawing/2014/main" xmlns="" id="{11398543-2D39-4108-AE32-7EF1877B449A}"/>
              </a:ext>
            </a:extLst>
          </p:cNvPr>
          <p:cNvSpPr txBox="1"/>
          <p:nvPr/>
        </p:nvSpPr>
        <p:spPr>
          <a:xfrm>
            <a:off x="1113810" y="1550569"/>
            <a:ext cx="4838455" cy="1757212"/>
          </a:xfrm>
          <a:prstGeom prst="rect">
            <a:avLst/>
          </a:prstGeom>
          <a:noFill/>
        </p:spPr>
        <p:txBody>
          <a:bodyPr wrap="square">
            <a:spAutoFit/>
          </a:bodyPr>
          <a:lstStyle/>
          <a:p>
            <a:pPr lvl="0">
              <a:lnSpc>
                <a:spcPct val="115000"/>
              </a:lnSpc>
              <a:spcBef>
                <a:spcPts val="600"/>
              </a:spcBef>
              <a:spcAft>
                <a:spcPts val="600"/>
              </a:spcAft>
              <a:buSzPts val="1400"/>
            </a:pPr>
            <a:r>
              <a:rPr lang="en-US" sz="2400" b="1" dirty="0" err="1">
                <a:effectLst/>
                <a:latin typeface="Times New Roman" panose="02020603050405020304" pitchFamily="18" charset="0"/>
                <a:ea typeface="Times New Roman" panose="02020603050405020304" pitchFamily="18" charset="0"/>
              </a:rPr>
              <a:t>Bài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tập</a:t>
            </a:r>
            <a:r>
              <a:rPr lang="en-US" sz="2400" b="1" dirty="0">
                <a:effectLst/>
                <a:latin typeface="Times New Roman" panose="02020603050405020304" pitchFamily="18" charset="0"/>
                <a:ea typeface="Times New Roman" panose="02020603050405020304" pitchFamily="18" charset="0"/>
              </a:rPr>
              <a:t> 1</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Hãy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a:t>
            </a:r>
          </a:p>
        </p:txBody>
      </p:sp>
      <p:pic>
        <p:nvPicPr>
          <p:cNvPr id="43" name="Picture 42">
            <a:extLst>
              <a:ext uri="{FF2B5EF4-FFF2-40B4-BE49-F238E27FC236}">
                <a16:creationId xmlns:a16="http://schemas.microsoft.com/office/drawing/2014/main" xmlns="" id="{27FC597A-8ED3-4BDE-A2AB-DD22F92C1033}"/>
              </a:ext>
            </a:extLst>
          </p:cNvPr>
          <p:cNvPicPr>
            <a:picLocks noChangeAspect="1"/>
          </p:cNvPicPr>
          <p:nvPr/>
        </p:nvPicPr>
        <p:blipFill>
          <a:blip r:embed="rId3"/>
          <a:stretch>
            <a:fillRect/>
          </a:stretch>
        </p:blipFill>
        <p:spPr>
          <a:xfrm>
            <a:off x="6367750" y="884265"/>
            <a:ext cx="5739202" cy="3091748"/>
          </a:xfrm>
          <a:prstGeom prst="rect">
            <a:avLst/>
          </a:prstGeom>
        </p:spPr>
      </p:pic>
      <p:pic>
        <p:nvPicPr>
          <p:cNvPr id="44" name="Picture 43">
            <a:extLst>
              <a:ext uri="{FF2B5EF4-FFF2-40B4-BE49-F238E27FC236}">
                <a16:creationId xmlns:a16="http://schemas.microsoft.com/office/drawing/2014/main" xmlns="" id="{E25C6901-F713-4D4B-A002-8D6968A0019D}"/>
              </a:ext>
            </a:extLst>
          </p:cNvPr>
          <p:cNvPicPr>
            <a:picLocks noChangeAspect="1"/>
          </p:cNvPicPr>
          <p:nvPr/>
        </p:nvPicPr>
        <p:blipFill>
          <a:blip r:embed="rId4"/>
          <a:stretch>
            <a:fillRect/>
          </a:stretch>
        </p:blipFill>
        <p:spPr>
          <a:xfrm>
            <a:off x="6096000" y="3550221"/>
            <a:ext cx="5584420" cy="3111917"/>
          </a:xfrm>
          <a:prstGeom prst="rect">
            <a:avLst/>
          </a:prstGeom>
        </p:spPr>
      </p:pic>
      <p:pic>
        <p:nvPicPr>
          <p:cNvPr id="45" name="Picture 44">
            <a:extLst>
              <a:ext uri="{FF2B5EF4-FFF2-40B4-BE49-F238E27FC236}">
                <a16:creationId xmlns:a16="http://schemas.microsoft.com/office/drawing/2014/main" xmlns="" id="{B9B473AD-69A9-489F-A7D8-A1E63A3B1152}"/>
              </a:ext>
            </a:extLst>
          </p:cNvPr>
          <p:cNvPicPr>
            <a:picLocks noChangeAspect="1"/>
          </p:cNvPicPr>
          <p:nvPr/>
        </p:nvPicPr>
        <p:blipFill>
          <a:blip r:embed="rId5"/>
          <a:stretch>
            <a:fillRect/>
          </a:stretch>
        </p:blipFill>
        <p:spPr>
          <a:xfrm>
            <a:off x="220923" y="3550221"/>
            <a:ext cx="6045332" cy="2842954"/>
          </a:xfrm>
          <a:prstGeom prst="rect">
            <a:avLst/>
          </a:prstGeom>
        </p:spPr>
      </p:pic>
      <p:sp>
        <p:nvSpPr>
          <p:cNvPr id="47" name="TextBox 46">
            <a:extLst>
              <a:ext uri="{FF2B5EF4-FFF2-40B4-BE49-F238E27FC236}">
                <a16:creationId xmlns:a16="http://schemas.microsoft.com/office/drawing/2014/main" xmlns="" id="{22BF9F43-D169-4B31-B1B6-B45EAB05A182}"/>
              </a:ext>
            </a:extLst>
          </p:cNvPr>
          <p:cNvSpPr txBox="1"/>
          <p:nvPr/>
        </p:nvSpPr>
        <p:spPr>
          <a:xfrm>
            <a:off x="7111718" y="1615639"/>
            <a:ext cx="4568702" cy="2034660"/>
          </a:xfrm>
          <a:prstGeom prst="rect">
            <a:avLst/>
          </a:prstGeom>
          <a:noFill/>
        </p:spPr>
        <p:txBody>
          <a:bodyPr wrap="square">
            <a:spAutoFit/>
          </a:bodyPr>
          <a:lstStyle/>
          <a:p>
            <a:pPr lvl="0">
              <a:lnSpc>
                <a:spcPct val="115000"/>
              </a:lnSpc>
              <a:spcBef>
                <a:spcPts val="600"/>
              </a:spcBef>
              <a:spcAft>
                <a:spcPts val="600"/>
              </a:spcAft>
              <a:buSzPts val="1400"/>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rPr>
              <a:t> 2</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rPr>
              <a:t> VHDG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a:t>
            </a:r>
          </a:p>
        </p:txBody>
      </p:sp>
      <p:sp>
        <p:nvSpPr>
          <p:cNvPr id="49" name="TextBox 48">
            <a:extLst>
              <a:ext uri="{FF2B5EF4-FFF2-40B4-BE49-F238E27FC236}">
                <a16:creationId xmlns:a16="http://schemas.microsoft.com/office/drawing/2014/main" xmlns="" id="{1F5A3281-D2C6-4ED1-A886-F7759CADFFB7}"/>
              </a:ext>
            </a:extLst>
          </p:cNvPr>
          <p:cNvSpPr txBox="1"/>
          <p:nvPr/>
        </p:nvSpPr>
        <p:spPr>
          <a:xfrm>
            <a:off x="1113810" y="4099440"/>
            <a:ext cx="4444028" cy="2034660"/>
          </a:xfrm>
          <a:prstGeom prst="rect">
            <a:avLst/>
          </a:prstGeom>
          <a:noFill/>
        </p:spPr>
        <p:txBody>
          <a:bodyPr wrap="square">
            <a:spAutoFit/>
          </a:bodyPr>
          <a:lstStyle/>
          <a:p>
            <a:pPr lvl="0">
              <a:lnSpc>
                <a:spcPct val="115000"/>
              </a:lnSpc>
              <a:spcBef>
                <a:spcPts val="600"/>
              </a:spcBef>
              <a:spcAft>
                <a:spcPts val="600"/>
              </a:spcAft>
              <a:buSzPts val="1400"/>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rPr>
              <a:t> 3</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ngắn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gọn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tìm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kiếm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rPr>
              <a:t> VHDG </a:t>
            </a:r>
            <a:r>
              <a:rPr lang="en-US" sz="2800" dirty="0" err="1">
                <a:solidFill>
                  <a:srgbClr val="0D0D0D"/>
                </a:solidFill>
                <a:effectLst/>
                <a:latin typeface="Times New Roman" panose="02020603050405020304" pitchFamily="18" charset="0"/>
                <a:ea typeface="Times New Roman" panose="02020603050405020304" pitchFamily="18" charset="0"/>
              </a:rPr>
              <a:t>mà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vừa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rPr>
              <a:t> ở </a:t>
            </a:r>
            <a:r>
              <a:rPr lang="en-US" sz="2800" dirty="0" err="1">
                <a:solidFill>
                  <a:srgbClr val="0D0D0D"/>
                </a:solidFill>
                <a:effectLst/>
                <a:latin typeface="Times New Roman" panose="02020603050405020304" pitchFamily="18" charset="0"/>
                <a:ea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p:txBody>
      </p:sp>
      <p:sp>
        <p:nvSpPr>
          <p:cNvPr id="51" name="TextBox 50">
            <a:extLst>
              <a:ext uri="{FF2B5EF4-FFF2-40B4-BE49-F238E27FC236}">
                <a16:creationId xmlns:a16="http://schemas.microsoft.com/office/drawing/2014/main" xmlns="" id="{BBE98498-5197-4B6B-886C-7884E69865F6}"/>
              </a:ext>
            </a:extLst>
          </p:cNvPr>
          <p:cNvSpPr txBox="1"/>
          <p:nvPr/>
        </p:nvSpPr>
        <p:spPr>
          <a:xfrm>
            <a:off x="6904430" y="4325350"/>
            <a:ext cx="4380622" cy="2034660"/>
          </a:xfrm>
          <a:prstGeom prst="rect">
            <a:avLst/>
          </a:prstGeom>
          <a:noFill/>
        </p:spPr>
        <p:txBody>
          <a:bodyPr wrap="square">
            <a:spAutoFit/>
          </a:bodyPr>
          <a:lstStyle/>
          <a:p>
            <a:pPr lvl="0" algn="just">
              <a:lnSpc>
                <a:spcPct val="115000"/>
              </a:lnSpc>
              <a:spcBef>
                <a:spcPts val="600"/>
              </a:spcBef>
              <a:spcAft>
                <a:spcPts val="600"/>
              </a:spcAft>
              <a:buSzPts val="1400"/>
            </a:pP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rPr>
              <a:t> 4:</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số</a:t>
            </a:r>
            <a:r>
              <a:rPr lang="en-US" sz="2800" dirty="0">
                <a:solidFill>
                  <a:srgbClr val="0D0D0D"/>
                </a:solidFill>
                <a:effectLst/>
                <a:latin typeface="Times New Roman" panose="02020603050405020304" pitchFamily="18" charset="0"/>
                <a:ea typeface="Times New Roman" panose="02020603050405020304" pitchFamily="18" charset="0"/>
              </a:rPr>
              <a:t> PP </a:t>
            </a:r>
            <a:r>
              <a:rPr lang="en-US" sz="2800" dirty="0" err="1">
                <a:solidFill>
                  <a:srgbClr val="0D0D0D"/>
                </a:solidFill>
                <a:effectLst/>
                <a:latin typeface="Times New Roman" panose="02020603050405020304" pitchFamily="18" charset="0"/>
                <a:ea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rPr>
              <a:t> VHDG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giải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căn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cứ</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rPr>
              <a:t> PP </a:t>
            </a:r>
            <a:r>
              <a:rPr lang="en-US" sz="2800" dirty="0" err="1">
                <a:solidFill>
                  <a:srgbClr val="0D0D0D"/>
                </a:solidFill>
                <a:effectLst/>
                <a:latin typeface="Times New Roman" panose="02020603050405020304" pitchFamily="18" charset="0"/>
                <a:ea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này</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1984357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circle(in)">
                                      <p:cBhvr>
                                        <p:cTn id="15" dur="2000"/>
                                        <p:tgtEl>
                                          <p:spTgt spid="47"/>
                                        </p:tgtEl>
                                      </p:cBhvr>
                                    </p:animEffect>
                                  </p:childTnLst>
                                </p:cTn>
                              </p:par>
                              <p:par>
                                <p:cTn id="16" presetID="6" presetClass="entr" presetSubtype="16"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circle(in)">
                                      <p:cBhvr>
                                        <p:cTn id="18" dur="20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circle(in)">
                                      <p:cBhvr>
                                        <p:cTn id="23" dur="2000"/>
                                        <p:tgtEl>
                                          <p:spTgt spid="49"/>
                                        </p:tgtEl>
                                      </p:cBhvr>
                                    </p:animEffect>
                                  </p:childTnLst>
                                </p:cTn>
                              </p:par>
                              <p:par>
                                <p:cTn id="24" presetID="6" presetClass="entr" presetSubtype="16"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circle(in)">
                                      <p:cBhvr>
                                        <p:cTn id="31" dur="2000"/>
                                        <p:tgtEl>
                                          <p:spTgt spid="51"/>
                                        </p:tgtEl>
                                      </p:cBhvr>
                                    </p:animEffect>
                                  </p:childTnLst>
                                </p:cTn>
                              </p:par>
                              <p:par>
                                <p:cTn id="32" presetID="6" presetClass="entr" presetSubtype="16"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circle(in)">
                                      <p:cBhvr>
                                        <p:cTn id="3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9" grpId="0"/>
      <p:bldP spid="5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E9C48F-CC01-4557-8BF4-A3C5F235A172}"/>
              </a:ext>
            </a:extLst>
          </p:cNvPr>
          <p:cNvSpPr txBox="1"/>
          <p:nvPr/>
        </p:nvSpPr>
        <p:spPr>
          <a:xfrm>
            <a:off x="660400" y="696510"/>
            <a:ext cx="10845800" cy="5785558"/>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Bài tập 1: </a:t>
            </a: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 về hoạt động nghiên 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VD1</a:t>
            </a: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các bạn sinh viên khoa Ngữ văn của trường Đại học Sư phạm Hà Nội nghiên cứu để viết khoá luận tốt nghiệp.</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 dụng của hoạt động nghiên cứu này: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Mở rộng hiểu biết về văn học ở các lĩnh vực: văn học dân gian, văn học trung đại, văn học hiện đại, lí luận văn học, thực hành tiếng Việt,... tuỳ theo đề tà mà sinh viên chọn.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Kết quả của hoạt động nghiên cứu là căn cứ để đánh giá mức độ tích luỹ kiến thức, kĩ năng của sinh viên trong thời gian theo học tại nhà trường.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Góp phần gìn giữ, phát huy nền văn học dân tộc.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3557916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8636BA2-2F81-4AA1-AABB-A8F4CBE0079B}"/>
              </a:ext>
            </a:extLst>
          </p:cNvPr>
          <p:cNvSpPr txBox="1"/>
          <p:nvPr/>
        </p:nvSpPr>
        <p:spPr>
          <a:xfrm>
            <a:off x="660400" y="1248447"/>
            <a:ext cx="10845800" cy="4636206"/>
          </a:xfrm>
          <a:prstGeom prst="rect">
            <a:avLst/>
          </a:prstGeom>
          <a:noFill/>
        </p:spPr>
        <p:txBody>
          <a:bodyPr wrap="square">
            <a:spAutoFit/>
          </a:bodyPr>
          <a:lstStyle/>
          <a:p>
            <a:pPr>
              <a:lnSpc>
                <a:spcPct val="115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VD2:</a:t>
            </a: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HS làm việc nhóm nghiên cứu để hoàn thành dự án học tập về môn học mà GV giao.</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 dụng của hoạt động nghiên cứu này</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Mở rộng hiểu biết về lĩnh vực môn học, giúp giải đáp những băn khoăn, thắc mắc về vấn đề của môn học cho HS.</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Hình thành kĩ năng nghiên cứu cho HS</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7759600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052A671-14D3-49FF-B04F-244AD2FE6531}"/>
              </a:ext>
            </a:extLst>
          </p:cNvPr>
          <p:cNvSpPr txBox="1"/>
          <p:nvPr/>
        </p:nvSpPr>
        <p:spPr>
          <a:xfrm>
            <a:off x="660400" y="460475"/>
            <a:ext cx="10845800"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Bài tập 2: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859A157-2998-4BBD-85C7-E8D3C2DEA4FA}"/>
              </a:ext>
            </a:extLst>
          </p:cNvPr>
          <p:cNvGraphicFramePr>
            <a:graphicFrameLocks noGrp="1"/>
          </p:cNvGraphicFramePr>
          <p:nvPr>
            <p:extLst>
              <p:ext uri="{D42A27DB-BD31-4B8C-83A1-F6EECF244321}">
                <p14:modId xmlns:p14="http://schemas.microsoft.com/office/powerpoint/2010/main" xmlns="" val="962009478"/>
              </p:ext>
            </p:extLst>
          </p:nvPr>
        </p:nvGraphicFramePr>
        <p:xfrm>
          <a:off x="660399" y="1130300"/>
          <a:ext cx="11255375" cy="5285740"/>
        </p:xfrm>
        <a:graphic>
          <a:graphicData uri="http://schemas.openxmlformats.org/drawingml/2006/table">
            <a:tbl>
              <a:tblPr firstRow="1" firstCol="1" bandRow="1">
                <a:tableStyleId>{ED083AE6-46FA-4A59-8FB0-9F97EB10719F}</a:tableStyleId>
              </a:tblPr>
              <a:tblGrid>
                <a:gridCol w="2182814">
                  <a:extLst>
                    <a:ext uri="{9D8B030D-6E8A-4147-A177-3AD203B41FA5}">
                      <a16:colId xmlns:a16="http://schemas.microsoft.com/office/drawing/2014/main" xmlns="" val="4025424697"/>
                    </a:ext>
                  </a:extLst>
                </a:gridCol>
                <a:gridCol w="9072561">
                  <a:extLst>
                    <a:ext uri="{9D8B030D-6E8A-4147-A177-3AD203B41FA5}">
                      <a16:colId xmlns:a16="http://schemas.microsoft.com/office/drawing/2014/main" xmlns="" val="2852924509"/>
                    </a:ext>
                  </a:extLst>
                </a:gridCol>
              </a:tblGrid>
              <a:tr h="122167">
                <a:tc>
                  <a:txBody>
                    <a:bodyPr/>
                    <a:lstStyle/>
                    <a:p>
                      <a:pPr algn="ctr">
                        <a:lnSpc>
                          <a:spcPct val="115000"/>
                        </a:lnSpc>
                        <a:spcBef>
                          <a:spcPts val="600"/>
                        </a:spcBef>
                        <a:spcAft>
                          <a:spcPts val="600"/>
                        </a:spcAft>
                      </a:pPr>
                      <a:r>
                        <a:rPr lang="pt-BR" sz="2800" b="1">
                          <a:solidFill>
                            <a:srgbClr val="0D0D0D"/>
                          </a:solidFill>
                          <a:effectLst/>
                          <a:latin typeface="Times New Roman" panose="02020603050405020304" pitchFamily="18" charset="0"/>
                          <a:cs typeface="Times New Roman" panose="02020603050405020304" pitchFamily="18" charset="0"/>
                        </a:rPr>
                        <a:t>Vấn đề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algn="ctr">
                        <a:lnSpc>
                          <a:spcPct val="115000"/>
                        </a:lnSpc>
                        <a:spcBef>
                          <a:spcPts val="600"/>
                        </a:spcBef>
                        <a:spcAft>
                          <a:spcPts val="600"/>
                        </a:spcAft>
                      </a:pPr>
                      <a:r>
                        <a:rPr lang="pt-BR" sz="2800" b="1" dirty="0">
                          <a:solidFill>
                            <a:srgbClr val="0D0D0D"/>
                          </a:solidFill>
                          <a:effectLst/>
                          <a:latin typeface="Times New Roman" panose="02020603050405020304" pitchFamily="18" charset="0"/>
                          <a:cs typeface="Times New Roman" panose="02020603050405020304" pitchFamily="18" charset="0"/>
                        </a:rPr>
                        <a:t>Các câu hỏi nghiên 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3662548704"/>
                  </a:ext>
                </a:extLst>
              </a:tr>
              <a:tr h="1297155">
                <a:tc>
                  <a:txBody>
                    <a:bodyPr/>
                    <a:lstStyle/>
                    <a:p>
                      <a:pPr>
                        <a:lnSpc>
                          <a:spcPct val="115000"/>
                        </a:lnSpc>
                        <a:spcBef>
                          <a:spcPts val="600"/>
                        </a:spcBef>
                        <a:spcAft>
                          <a:spcPts val="600"/>
                        </a:spcAft>
                      </a:pPr>
                      <a:r>
                        <a:rPr lang="en-US" sz="2800">
                          <a:solidFill>
                            <a:srgbClr val="0070C0"/>
                          </a:solidFill>
                          <a:effectLst/>
                          <a:latin typeface="Times New Roman" panose="02020603050405020304" pitchFamily="18" charset="0"/>
                          <a:cs typeface="Times New Roman" panose="02020603050405020304" pitchFamily="18" charset="0"/>
                        </a:rPr>
                        <a:t>Lịch sử và hư cấu trong truyền thuyết Truyện An Dương Vương và Mị Châu – Trọng Thuỷ</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Truyền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Truyện</a:t>
                      </a:r>
                      <a:r>
                        <a:rPr lang="en-US" sz="2800" dirty="0">
                          <a:solidFill>
                            <a:srgbClr val="0D0D0D"/>
                          </a:solidFill>
                          <a:effectLst/>
                          <a:latin typeface="Times New Roman" panose="02020603050405020304" pitchFamily="18" charset="0"/>
                          <a:cs typeface="Times New Roman" panose="02020603050405020304" pitchFamily="18" charset="0"/>
                        </a:rPr>
                        <a:t> An </a:t>
                      </a:r>
                      <a:r>
                        <a:rPr lang="en-US" sz="2800" dirty="0" err="1">
                          <a:solidFill>
                            <a:srgbClr val="0D0D0D"/>
                          </a:solidFill>
                          <a:effectLst/>
                          <a:latin typeface="Times New Roman" panose="02020603050405020304" pitchFamily="18" charset="0"/>
                          <a:cs typeface="Times New Roman" panose="02020603050405020304" pitchFamily="18" charset="0"/>
                        </a:rPr>
                        <a:t>Dương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Vương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Châu</a:t>
                      </a:r>
                      <a:r>
                        <a:rPr lang="en-US" sz="2800" dirty="0">
                          <a:solidFill>
                            <a:srgbClr val="0D0D0D"/>
                          </a:solidFill>
                          <a:effectLst/>
                          <a:latin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Thuỷ</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mang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yếu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tố</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lịch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yếu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tố</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hư</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cấu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lõi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Truyện</a:t>
                      </a:r>
                      <a:r>
                        <a:rPr lang="en-US" sz="2800" dirty="0">
                          <a:solidFill>
                            <a:srgbClr val="0D0D0D"/>
                          </a:solidFill>
                          <a:effectLst/>
                          <a:latin typeface="Times New Roman" panose="02020603050405020304" pitchFamily="18" charset="0"/>
                          <a:cs typeface="Times New Roman" panose="02020603050405020304" pitchFamily="18" charset="0"/>
                        </a:rPr>
                        <a:t> An </a:t>
                      </a:r>
                      <a:r>
                        <a:rPr lang="en-US" sz="2800" dirty="0" err="1">
                          <a:solidFill>
                            <a:srgbClr val="0D0D0D"/>
                          </a:solidFill>
                          <a:effectLst/>
                          <a:latin typeface="Times New Roman" panose="02020603050405020304" pitchFamily="18" charset="0"/>
                          <a:cs typeface="Times New Roman" panose="02020603050405020304" pitchFamily="18" charset="0"/>
                        </a:rPr>
                        <a:t>Dương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Vương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Mị</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Châu</a:t>
                      </a:r>
                      <a:r>
                        <a:rPr lang="en-US" sz="2800" dirty="0">
                          <a:solidFill>
                            <a:srgbClr val="0D0D0D"/>
                          </a:solidFill>
                          <a:effectLst/>
                          <a:latin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Thuỷ</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rút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hôm</a:t>
                      </a:r>
                      <a:r>
                        <a:rPr lang="en-US" sz="2800" dirty="0">
                          <a:solidFill>
                            <a:srgbClr val="0D0D0D"/>
                          </a:solidFill>
                          <a:effectLst/>
                          <a:latin typeface="Times New Roman" panose="02020603050405020304" pitchFamily="18" charset="0"/>
                          <a:cs typeface="Times New Roman" panose="02020603050405020304" pitchFamily="18" charset="0"/>
                        </a:rPr>
                        <a:t> nay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trên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497747930"/>
                  </a:ext>
                </a:extLst>
              </a:tr>
            </a:tbl>
          </a:graphicData>
        </a:graphic>
      </p:graphicFrame>
    </p:spTree>
    <p:extLst>
      <p:ext uri="{BB962C8B-B14F-4D97-AF65-F5344CB8AC3E}">
        <p14:creationId xmlns:p14="http://schemas.microsoft.com/office/powerpoint/2010/main" xmlns="" val="373052520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A859A157-2998-4BBD-85C7-E8D3C2DEA4FA}"/>
              </a:ext>
            </a:extLst>
          </p:cNvPr>
          <p:cNvGraphicFramePr>
            <a:graphicFrameLocks noGrp="1"/>
          </p:cNvGraphicFramePr>
          <p:nvPr>
            <p:extLst>
              <p:ext uri="{D42A27DB-BD31-4B8C-83A1-F6EECF244321}">
                <p14:modId xmlns:p14="http://schemas.microsoft.com/office/powerpoint/2010/main" xmlns="" val="1861742775"/>
              </p:ext>
            </p:extLst>
          </p:nvPr>
        </p:nvGraphicFramePr>
        <p:xfrm>
          <a:off x="660400" y="587375"/>
          <a:ext cx="10845800" cy="6004688"/>
        </p:xfrm>
        <a:graphic>
          <a:graphicData uri="http://schemas.openxmlformats.org/drawingml/2006/table">
            <a:tbl>
              <a:tblPr firstRow="1" firstCol="1" bandRow="1">
                <a:tableStyleId>{ED083AE6-46FA-4A59-8FB0-9F97EB10719F}</a:tableStyleId>
              </a:tblPr>
              <a:tblGrid>
                <a:gridCol w="2754292">
                  <a:extLst>
                    <a:ext uri="{9D8B030D-6E8A-4147-A177-3AD203B41FA5}">
                      <a16:colId xmlns:a16="http://schemas.microsoft.com/office/drawing/2014/main" xmlns="" val="4025424697"/>
                    </a:ext>
                  </a:extLst>
                </a:gridCol>
                <a:gridCol w="8091508">
                  <a:extLst>
                    <a:ext uri="{9D8B030D-6E8A-4147-A177-3AD203B41FA5}">
                      <a16:colId xmlns:a16="http://schemas.microsoft.com/office/drawing/2014/main" xmlns="" val="2852924509"/>
                    </a:ext>
                  </a:extLst>
                </a:gridCol>
              </a:tblGrid>
              <a:tr h="122167">
                <a:tc>
                  <a:txBody>
                    <a:bodyPr/>
                    <a:lstStyle/>
                    <a:p>
                      <a:pPr algn="ctr">
                        <a:lnSpc>
                          <a:spcPct val="115000"/>
                        </a:lnSpc>
                        <a:spcBef>
                          <a:spcPts val="600"/>
                        </a:spcBef>
                        <a:spcAft>
                          <a:spcPts val="600"/>
                        </a:spcAft>
                      </a:pPr>
                      <a:r>
                        <a:rPr lang="pt-BR" sz="2600" b="1" dirty="0">
                          <a:solidFill>
                            <a:srgbClr val="0D0D0D"/>
                          </a:solidFill>
                          <a:effectLst/>
                          <a:latin typeface="Times New Roman" panose="02020603050405020304" pitchFamily="18" charset="0"/>
                          <a:cs typeface="Times New Roman" panose="02020603050405020304" pitchFamily="18" charset="0"/>
                        </a:rPr>
                        <a:t>Vấn đề nghiên cứu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algn="ctr">
                        <a:lnSpc>
                          <a:spcPct val="115000"/>
                        </a:lnSpc>
                        <a:spcBef>
                          <a:spcPts val="600"/>
                        </a:spcBef>
                        <a:spcAft>
                          <a:spcPts val="600"/>
                        </a:spcAft>
                      </a:pPr>
                      <a:r>
                        <a:rPr lang="pt-BR" sz="2600" b="1">
                          <a:solidFill>
                            <a:srgbClr val="0D0D0D"/>
                          </a:solidFill>
                          <a:effectLst/>
                          <a:latin typeface="Times New Roman" panose="02020603050405020304" pitchFamily="18" charset="0"/>
                          <a:cs typeface="Times New Roman" panose="02020603050405020304" pitchFamily="18" charset="0"/>
                        </a:rPr>
                        <a:t>Các câu hỏi nghiên cứu</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3662548704"/>
                  </a:ext>
                </a:extLst>
              </a:tr>
              <a:tr h="1775789">
                <a:tc>
                  <a:txBody>
                    <a:bodyPr/>
                    <a:lstStyle/>
                    <a:p>
                      <a:pPr>
                        <a:lnSpc>
                          <a:spcPct val="115000"/>
                        </a:lnSpc>
                        <a:spcBef>
                          <a:spcPts val="600"/>
                        </a:spcBef>
                        <a:spcAft>
                          <a:spcPts val="600"/>
                        </a:spcAft>
                      </a:pPr>
                      <a:r>
                        <a:rPr lang="pt-BR" sz="2600" dirty="0">
                          <a:solidFill>
                            <a:srgbClr val="0070C0"/>
                          </a:solidFill>
                          <a:effectLst/>
                          <a:latin typeface="Times New Roman" panose="02020603050405020304" pitchFamily="18" charset="0"/>
                          <a:cs typeface="Times New Roman" panose="02020603050405020304" pitchFamily="18" charset="0"/>
                        </a:rPr>
                        <a:t>Hình tượng người phụ nữ trong ca dao Nam Bộ và Trung Bộ</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Ca </a:t>
                      </a:r>
                      <a:r>
                        <a:rPr lang="en-US" sz="2600" dirty="0" err="1">
                          <a:effectLst/>
                          <a:latin typeface="Times New Roman" panose="02020603050405020304" pitchFamily="18" charset="0"/>
                          <a:cs typeface="Times New Roman" panose="02020603050405020304" pitchFamily="18" charset="0"/>
                        </a:rPr>
                        <a:t>dao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bộc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lộ</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phương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nào</a:t>
                      </a:r>
                      <a:r>
                        <a:rPr lang="en-US" sz="2600" dirty="0">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ca </a:t>
                      </a:r>
                      <a:r>
                        <a:rPr lang="en-US" sz="2600" dirty="0" err="1">
                          <a:effectLst/>
                          <a:latin typeface="Times New Roman" panose="02020603050405020304" pitchFamily="18" charset="0"/>
                          <a:cs typeface="Times New Roman" panose="02020603050405020304" pitchFamily="18" charset="0"/>
                        </a:rPr>
                        <a:t>dao</a:t>
                      </a:r>
                      <a:r>
                        <a:rPr lang="en-US" sz="2600" dirty="0">
                          <a:effectLst/>
                          <a:latin typeface="Times New Roman" panose="02020603050405020304" pitchFamily="18" charset="0"/>
                          <a:cs typeface="Times New Roman" panose="02020603050405020304" pitchFamily="18" charset="0"/>
                        </a:rPr>
                        <a:t> Nam </a:t>
                      </a:r>
                      <a:r>
                        <a:rPr lang="en-US" sz="2600" dirty="0" err="1">
                          <a:effectLst/>
                          <a:latin typeface="Times New Roman" panose="02020603050405020304" pitchFamily="18" charset="0"/>
                          <a:cs typeface="Times New Roman" panose="02020603050405020304" pitchFamily="18" charset="0"/>
                        </a:rPr>
                        <a:t>Bộ</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thế</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nào</a:t>
                      </a:r>
                      <a:r>
                        <a:rPr lang="en-US" sz="2600" dirty="0">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ca </a:t>
                      </a:r>
                      <a:r>
                        <a:rPr lang="en-US" sz="2600" dirty="0" err="1">
                          <a:effectLst/>
                          <a:latin typeface="Times New Roman" panose="02020603050405020304" pitchFamily="18" charset="0"/>
                          <a:cs typeface="Times New Roman" panose="02020603050405020304" pitchFamily="18" charset="0"/>
                        </a:rPr>
                        <a:t>dao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Trung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Bộ</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thế</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nào</a:t>
                      </a:r>
                      <a:r>
                        <a:rPr lang="en-US" sz="2600" dirty="0">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ca </a:t>
                      </a:r>
                      <a:r>
                        <a:rPr lang="en-US" sz="2600" dirty="0" err="1">
                          <a:effectLst/>
                          <a:latin typeface="Times New Roman" panose="02020603050405020304" pitchFamily="18" charset="0"/>
                          <a:cs typeface="Times New Roman" panose="02020603050405020304" pitchFamily="18" charset="0"/>
                        </a:rPr>
                        <a:t>dao</a:t>
                      </a:r>
                      <a:r>
                        <a:rPr lang="en-US" sz="2600" dirty="0">
                          <a:effectLst/>
                          <a:latin typeface="Times New Roman" panose="02020603050405020304" pitchFamily="18" charset="0"/>
                          <a:cs typeface="Times New Roman" panose="02020603050405020304" pitchFamily="18" charset="0"/>
                        </a:rPr>
                        <a:t> Nam </a:t>
                      </a:r>
                      <a:r>
                        <a:rPr lang="en-US" sz="2600" dirty="0" err="1">
                          <a:effectLst/>
                          <a:latin typeface="Times New Roman" panose="02020603050405020304" pitchFamily="18" charset="0"/>
                          <a:cs typeface="Times New Roman" panose="02020603050405020304" pitchFamily="18" charset="0"/>
                        </a:rPr>
                        <a:t>Bộ</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tượng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ca </a:t>
                      </a:r>
                      <a:r>
                        <a:rPr lang="en-US" sz="2600" dirty="0" err="1">
                          <a:effectLst/>
                          <a:latin typeface="Times New Roman" panose="02020603050405020304" pitchFamily="18" charset="0"/>
                          <a:cs typeface="Times New Roman" panose="02020603050405020304" pitchFamily="18" charset="0"/>
                        </a:rPr>
                        <a:t>dao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Trung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Bộ</a:t>
                      </a:r>
                      <a:r>
                        <a:rPr lang="en-US" sz="2600" dirty="0">
                          <a:effectLst/>
                          <a:latin typeface="Times New Roman" panose="02020603050405020304" pitchFamily="18" charset="0"/>
                          <a:cs typeface="Times New Roman" panose="02020603050405020304" pitchFamily="18" charset="0"/>
                        </a:rPr>
                        <a:t> hay </a:t>
                      </a:r>
                      <a:r>
                        <a:rPr lang="en-US" sz="2600" dirty="0" err="1">
                          <a:effectLst/>
                          <a:latin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pP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Bài</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học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nào</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được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rút</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ra</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và</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có</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thể</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vận</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dụng</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trong</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cuộc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sống</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hôm</a:t>
                      </a:r>
                      <a:r>
                        <a:rPr lang="en-US" sz="2600" dirty="0">
                          <a:solidFill>
                            <a:srgbClr val="0D0D0D"/>
                          </a:solidFill>
                          <a:effectLst/>
                          <a:latin typeface="Times New Roman" panose="02020603050405020304" pitchFamily="18" charset="0"/>
                          <a:cs typeface="Times New Roman" panose="02020603050405020304" pitchFamily="18" charset="0"/>
                        </a:rPr>
                        <a:t> nay </a:t>
                      </a:r>
                      <a:r>
                        <a:rPr lang="en-US" sz="2600" dirty="0" err="1">
                          <a:solidFill>
                            <a:srgbClr val="0D0D0D"/>
                          </a:solidFill>
                          <a:effectLst/>
                          <a:latin typeface="Times New Roman" panose="02020603050405020304" pitchFamily="18" charset="0"/>
                          <a:cs typeface="Times New Roman" panose="02020603050405020304" pitchFamily="18" charset="0"/>
                        </a:rPr>
                        <a:t>từ</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việc</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tìm</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hiểu</a:t>
                      </a:r>
                      <a:r>
                        <a:rPr lang="en-US" sz="2600" dirty="0">
                          <a:solidFill>
                            <a:srgbClr val="0D0D0D"/>
                          </a:solidFill>
                          <a:effectLst/>
                          <a:latin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cs typeface="Times New Roman" panose="02020603050405020304" pitchFamily="18" charset="0"/>
                        </a:rPr>
                        <a:t>trên</a:t>
                      </a:r>
                      <a:r>
                        <a:rPr lang="en-US" sz="2600" dirty="0">
                          <a:solidFill>
                            <a:srgbClr val="0D0D0D"/>
                          </a:solidFill>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2272007058"/>
                  </a:ext>
                </a:extLst>
              </a:tr>
            </a:tbl>
          </a:graphicData>
        </a:graphic>
      </p:graphicFrame>
    </p:spTree>
    <p:extLst>
      <p:ext uri="{BB962C8B-B14F-4D97-AF65-F5344CB8AC3E}">
        <p14:creationId xmlns:p14="http://schemas.microsoft.com/office/powerpoint/2010/main" xmlns="" val="238046889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052A671-14D3-49FF-B04F-244AD2FE6531}"/>
              </a:ext>
            </a:extLst>
          </p:cNvPr>
          <p:cNvSpPr txBox="1"/>
          <p:nvPr/>
        </p:nvSpPr>
        <p:spPr>
          <a:xfrm>
            <a:off x="660400" y="460475"/>
            <a:ext cx="10845800" cy="556434"/>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Bài tập 2: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A859A157-2998-4BBD-85C7-E8D3C2DEA4FA}"/>
              </a:ext>
            </a:extLst>
          </p:cNvPr>
          <p:cNvGraphicFramePr>
            <a:graphicFrameLocks noGrp="1"/>
          </p:cNvGraphicFramePr>
          <p:nvPr>
            <p:extLst>
              <p:ext uri="{D42A27DB-BD31-4B8C-83A1-F6EECF244321}">
                <p14:modId xmlns:p14="http://schemas.microsoft.com/office/powerpoint/2010/main" xmlns="" val="2061365039"/>
              </p:ext>
            </p:extLst>
          </p:nvPr>
        </p:nvGraphicFramePr>
        <p:xfrm>
          <a:off x="660400" y="1130300"/>
          <a:ext cx="10845800" cy="5246370"/>
        </p:xfrm>
        <a:graphic>
          <a:graphicData uri="http://schemas.openxmlformats.org/drawingml/2006/table">
            <a:tbl>
              <a:tblPr firstRow="1" firstCol="1" bandRow="1">
                <a:tableStyleId>{ED083AE6-46FA-4A59-8FB0-9F97EB10719F}</a:tableStyleId>
              </a:tblPr>
              <a:tblGrid>
                <a:gridCol w="2754292">
                  <a:extLst>
                    <a:ext uri="{9D8B030D-6E8A-4147-A177-3AD203B41FA5}">
                      <a16:colId xmlns:a16="http://schemas.microsoft.com/office/drawing/2014/main" xmlns="" val="4025424697"/>
                    </a:ext>
                  </a:extLst>
                </a:gridCol>
                <a:gridCol w="8091508">
                  <a:extLst>
                    <a:ext uri="{9D8B030D-6E8A-4147-A177-3AD203B41FA5}">
                      <a16:colId xmlns:a16="http://schemas.microsoft.com/office/drawing/2014/main" xmlns="" val="2852924509"/>
                    </a:ext>
                  </a:extLst>
                </a:gridCol>
              </a:tblGrid>
              <a:tr h="122167">
                <a:tc>
                  <a:txBody>
                    <a:bodyPr/>
                    <a:lstStyle/>
                    <a:p>
                      <a:pPr algn="ctr">
                        <a:lnSpc>
                          <a:spcPct val="115000"/>
                        </a:lnSpc>
                        <a:spcBef>
                          <a:spcPts val="600"/>
                        </a:spcBef>
                        <a:spcAft>
                          <a:spcPts val="600"/>
                        </a:spcAft>
                      </a:pPr>
                      <a:r>
                        <a:rPr lang="pt-BR" sz="2800" b="1">
                          <a:solidFill>
                            <a:srgbClr val="0D0D0D"/>
                          </a:solidFill>
                          <a:effectLst/>
                          <a:latin typeface="Times New Roman" panose="02020603050405020304" pitchFamily="18" charset="0"/>
                          <a:cs typeface="Times New Roman" panose="02020603050405020304" pitchFamily="18" charset="0"/>
                        </a:rPr>
                        <a:t>Vấn đề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algn="ctr">
                        <a:lnSpc>
                          <a:spcPct val="115000"/>
                        </a:lnSpc>
                        <a:spcBef>
                          <a:spcPts val="600"/>
                        </a:spcBef>
                        <a:spcAft>
                          <a:spcPts val="600"/>
                        </a:spcAft>
                      </a:pPr>
                      <a:r>
                        <a:rPr lang="pt-BR" sz="2800" b="1">
                          <a:solidFill>
                            <a:srgbClr val="0D0D0D"/>
                          </a:solidFill>
                          <a:effectLst/>
                          <a:latin typeface="Times New Roman" panose="02020603050405020304" pitchFamily="18" charset="0"/>
                          <a:cs typeface="Times New Roman" panose="02020603050405020304" pitchFamily="18" charset="0"/>
                        </a:rPr>
                        <a:t>Các câu hỏi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3662548704"/>
                  </a:ext>
                </a:extLst>
              </a:tr>
              <a:tr h="1034059">
                <a:tc>
                  <a:txBody>
                    <a:bodyPr/>
                    <a:lstStyle/>
                    <a:p>
                      <a:pPr>
                        <a:lnSpc>
                          <a:spcPct val="115000"/>
                        </a:lnSpc>
                        <a:spcBef>
                          <a:spcPts val="600"/>
                        </a:spcBef>
                        <a:spcAft>
                          <a:spcPts val="600"/>
                        </a:spcAft>
                      </a:pPr>
                      <a:r>
                        <a:rPr lang="en-US" sz="2800">
                          <a:solidFill>
                            <a:srgbClr val="0070C0"/>
                          </a:solidFill>
                          <a:effectLst/>
                          <a:latin typeface="Times New Roman" panose="02020603050405020304" pitchFamily="18" charset="0"/>
                          <a:cs typeface="Times New Roman" panose="02020603050405020304" pitchFamily="18" charset="0"/>
                        </a:rPr>
                        <a:t>Cái kết có hậu trong truyện cổ tích thần kì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a:t>
                      </a:r>
                    </a:p>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hậu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a:t>
                      </a:r>
                    </a:p>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Cái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hậu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a:t>
                      </a:r>
                    </a:p>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err="1">
                          <a:solidFill>
                            <a:srgbClr val="0D0D0D"/>
                          </a:solidFill>
                          <a:effectLst/>
                          <a:latin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nào</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rút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vận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cuộc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sống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hôm</a:t>
                      </a:r>
                      <a:r>
                        <a:rPr lang="en-US" sz="2800" dirty="0">
                          <a:solidFill>
                            <a:srgbClr val="0D0D0D"/>
                          </a:solidFill>
                          <a:effectLst/>
                          <a:latin typeface="Times New Roman" panose="02020603050405020304" pitchFamily="18" charset="0"/>
                          <a:cs typeface="Times New Roman" panose="02020603050405020304" pitchFamily="18" charset="0"/>
                        </a:rPr>
                        <a:t> nay </a:t>
                      </a:r>
                      <a:r>
                        <a:rPr lang="en-US" sz="2800" dirty="0" err="1">
                          <a:solidFill>
                            <a:srgbClr val="0D0D0D"/>
                          </a:solidFill>
                          <a:effectLst/>
                          <a:latin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trên</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901653916"/>
                  </a:ext>
                </a:extLst>
              </a:tr>
              <a:tr h="122167">
                <a:tc>
                  <a:txBody>
                    <a:bodyPr/>
                    <a:lstStyle/>
                    <a:p>
                      <a:pPr>
                        <a:lnSpc>
                          <a:spcPct val="115000"/>
                        </a:lnSpc>
                        <a:spcBef>
                          <a:spcPts val="600"/>
                        </a:spcBef>
                        <a:spcAft>
                          <a:spcPts val="600"/>
                        </a:spcAft>
                      </a:pPr>
                      <a:r>
                        <a:rPr lang="en-US" sz="2800">
                          <a:solidFill>
                            <a:srgbClr val="0070C0"/>
                          </a:solidFill>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268" marR="39268" marT="0" marB="0"/>
                </a:tc>
                <a:extLst>
                  <a:ext uri="{0D108BD9-81ED-4DB2-BD59-A6C34878D82A}">
                    <a16:rowId xmlns:a16="http://schemas.microsoft.com/office/drawing/2014/main" xmlns="" val="1778622602"/>
                  </a:ext>
                </a:extLst>
              </a:tr>
            </a:tbl>
          </a:graphicData>
        </a:graphic>
      </p:graphicFrame>
    </p:spTree>
    <p:extLst>
      <p:ext uri="{BB962C8B-B14F-4D97-AF65-F5344CB8AC3E}">
        <p14:creationId xmlns:p14="http://schemas.microsoft.com/office/powerpoint/2010/main" xmlns="" val="376314715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C6AC72E-B6C9-4E1D-9053-0C55DA75C36F}"/>
              </a:ext>
            </a:extLst>
          </p:cNvPr>
          <p:cNvSpPr txBox="1"/>
          <p:nvPr/>
        </p:nvSpPr>
        <p:spPr>
          <a:xfrm>
            <a:off x="660400" y="274738"/>
            <a:ext cx="6093618" cy="556434"/>
          </a:xfrm>
          <a:prstGeom prst="rect">
            <a:avLst/>
          </a:prstGeom>
          <a:noFill/>
        </p:spPr>
        <p:txBody>
          <a:bodyPr wrap="square">
            <a:spAutoFit/>
          </a:bodyPr>
          <a:lstStyle/>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Bài tập 3: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1E01E68-30D8-407B-8004-126C0534CB0C}"/>
              </a:ext>
            </a:extLst>
          </p:cNvPr>
          <p:cNvSpPr txBox="1"/>
          <p:nvPr/>
        </p:nvSpPr>
        <p:spPr>
          <a:xfrm>
            <a:off x="660400" y="1058575"/>
            <a:ext cx="10845800" cy="4740850"/>
          </a:xfrm>
          <a:prstGeom prst="rect">
            <a:avLst/>
          </a:prstGeom>
          <a:noFill/>
        </p:spPr>
        <p:txBody>
          <a:bodyPr wrap="square">
            <a:spAutoFit/>
          </a:bodyPr>
          <a:lstStyle/>
          <a:p>
            <a:pPr>
              <a:lnSpc>
                <a:spcPct val="115000"/>
              </a:lnSpc>
              <a:spcBef>
                <a:spcPts val="600"/>
              </a:spcBef>
              <a:spcAft>
                <a:spcPts val="600"/>
              </a:spcAft>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Lịch sử và hư cấu trong truyền thuyết Truyện An Dương Vương và Mị Châu – Trọng Thuỷ</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Internet,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Truyện An Dương Vương và Mị Châu – Trọng Thuỷ</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Truyện An Dương Vương và Mị Châu – Trọng Thuỷ</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Lịch sử và hư cấu trong truyền thuyết Truyện An Dương Vương và Mị Châu – Trọng Thuỷ</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2951921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1BDD1E-8ABE-4047-B9B3-538195CBBCD7}"/>
              </a:ext>
            </a:extLst>
          </p:cNvPr>
          <p:cNvSpPr txBox="1"/>
          <p:nvPr/>
        </p:nvSpPr>
        <p:spPr>
          <a:xfrm>
            <a:off x="660400" y="173037"/>
            <a:ext cx="10858500" cy="556434"/>
          </a:xfrm>
          <a:prstGeom prst="rect">
            <a:avLst/>
          </a:prstGeom>
          <a:noFill/>
        </p:spPr>
        <p:txBody>
          <a:bodyPr wrap="square">
            <a:spAutoFit/>
          </a:bodyPr>
          <a:lstStyle/>
          <a:p>
            <a:pPr>
              <a:lnSpc>
                <a:spcPct val="115000"/>
              </a:lnSpc>
              <a:spcBef>
                <a:spcPts val="600"/>
              </a:spcBef>
              <a:spcAft>
                <a:spcPts val="600"/>
              </a:spcAft>
            </a:pPr>
            <a:r>
              <a:rPr lang="en-US" sz="28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*Tri thức khái quát về Văn học dân gian: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53E42510-7BD0-41E8-9155-A64A03B47AFE}"/>
              </a:ext>
            </a:extLst>
          </p:cNvPr>
          <p:cNvGraphicFramePr>
            <a:graphicFrameLocks noGrp="1"/>
          </p:cNvGraphicFramePr>
          <p:nvPr>
            <p:extLst>
              <p:ext uri="{D42A27DB-BD31-4B8C-83A1-F6EECF244321}">
                <p14:modId xmlns:p14="http://schemas.microsoft.com/office/powerpoint/2010/main" xmlns="" val="3389165460"/>
              </p:ext>
            </p:extLst>
          </p:nvPr>
        </p:nvGraphicFramePr>
        <p:xfrm>
          <a:off x="660400" y="885634"/>
          <a:ext cx="10858499" cy="5398008"/>
        </p:xfrm>
        <a:graphic>
          <a:graphicData uri="http://schemas.openxmlformats.org/drawingml/2006/table">
            <a:tbl>
              <a:tblPr firstRow="1" firstCol="1" bandRow="1">
                <a:tableStyleId>{ED083AE6-46FA-4A59-8FB0-9F97EB10719F}</a:tableStyleId>
              </a:tblPr>
              <a:tblGrid>
                <a:gridCol w="1525589">
                  <a:extLst>
                    <a:ext uri="{9D8B030D-6E8A-4147-A177-3AD203B41FA5}">
                      <a16:colId xmlns:a16="http://schemas.microsoft.com/office/drawing/2014/main" xmlns="" val="2055036126"/>
                    </a:ext>
                  </a:extLst>
                </a:gridCol>
                <a:gridCol w="1928812">
                  <a:extLst>
                    <a:ext uri="{9D8B030D-6E8A-4147-A177-3AD203B41FA5}">
                      <a16:colId xmlns:a16="http://schemas.microsoft.com/office/drawing/2014/main" xmlns="" val="628762178"/>
                    </a:ext>
                  </a:extLst>
                </a:gridCol>
                <a:gridCol w="7404098">
                  <a:extLst>
                    <a:ext uri="{9D8B030D-6E8A-4147-A177-3AD203B41FA5}">
                      <a16:colId xmlns:a16="http://schemas.microsoft.com/office/drawing/2014/main" xmlns="" val="140637214"/>
                    </a:ext>
                  </a:extLst>
                </a:gridCol>
              </a:tblGrid>
              <a:tr h="401006">
                <a:tc rowSpan="2">
                  <a:txBody>
                    <a:bodyPr/>
                    <a:lstStyle/>
                    <a:p>
                      <a:pPr algn="l">
                        <a:lnSpc>
                          <a:spcPct val="115000"/>
                        </a:lnSpc>
                        <a:spcBef>
                          <a:spcPts val="600"/>
                        </a:spcBef>
                        <a:spcAft>
                          <a:spcPts val="600"/>
                        </a:spcAft>
                      </a:pPr>
                      <a:r>
                        <a:rPr lang="pt-BR" sz="2800" b="1" dirty="0">
                          <a:effectLst/>
                          <a:latin typeface="Times New Roman" panose="02020603050405020304" pitchFamily="18" charset="0"/>
                          <a:cs typeface="Times New Roman" panose="02020603050405020304" pitchFamily="18" charset="0"/>
                        </a:rPr>
                        <a:t>1. Văn học dân gian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pt-BR" sz="2800" b="0" dirty="0">
                          <a:effectLst/>
                          <a:latin typeface="Times New Roman" panose="02020603050405020304" pitchFamily="18" charset="0"/>
                          <a:cs typeface="Times New Roman" panose="02020603050405020304" pitchFamily="18" charset="0"/>
                        </a:rPr>
                        <a:t>Khái niệm</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en-US" sz="2800" b="0" dirty="0" err="1">
                          <a:effectLst/>
                          <a:latin typeface="Times New Roman" panose="02020603050405020304" pitchFamily="18" charset="0"/>
                          <a:cs typeface="Times New Roman" panose="02020603050405020304" pitchFamily="18" charset="0"/>
                        </a:rPr>
                        <a:t>Là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những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tác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nghệ</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thuật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ngôn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lao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động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thuở</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xưa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vẫn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tiếp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tục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phát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triển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hôm</a:t>
                      </a:r>
                      <a:r>
                        <a:rPr lang="en-US" sz="2800" b="0" dirty="0">
                          <a:effectLst/>
                          <a:latin typeface="Times New Roman" panose="02020603050405020304" pitchFamily="18" charset="0"/>
                          <a:cs typeface="Times New Roman" panose="02020603050405020304" pitchFamily="18" charset="0"/>
                        </a:rPr>
                        <a:t> nay, </a:t>
                      </a:r>
                      <a:r>
                        <a:rPr lang="en-US" sz="2800" b="0" dirty="0" err="1">
                          <a:effectLst/>
                          <a:latin typeface="Times New Roman" panose="02020603050405020304" pitchFamily="18" charset="0"/>
                          <a:cs typeface="Times New Roman" panose="02020603050405020304" pitchFamily="18" charset="0"/>
                        </a:rPr>
                        <a:t>được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phổ</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biến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chủ</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yếu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bằng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phương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thức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truyền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miệng</a:t>
                      </a:r>
                      <a:r>
                        <a:rPr lang="en-US"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extLst>
                  <a:ext uri="{0D108BD9-81ED-4DB2-BD59-A6C34878D82A}">
                    <a16:rowId xmlns:a16="http://schemas.microsoft.com/office/drawing/2014/main" xmlns="" val="1018633278"/>
                  </a:ext>
                </a:extLst>
              </a:tr>
              <a:tr h="670245">
                <a:tc vMerge="1">
                  <a:txBody>
                    <a:bodyPr/>
                    <a:lstStyle/>
                    <a:p>
                      <a:endParaRPr lang="en-US"/>
                    </a:p>
                  </a:txBody>
                  <a:tcPr/>
                </a:tc>
                <a:tc>
                  <a:txBody>
                    <a:bodyPr/>
                    <a:lstStyle/>
                    <a:p>
                      <a:pPr algn="just">
                        <a:lnSpc>
                          <a:spcPct val="115000"/>
                        </a:lnSpc>
                        <a:spcBef>
                          <a:spcPts val="600"/>
                        </a:spcBef>
                        <a:spcAft>
                          <a:spcPts val="600"/>
                        </a:spcAft>
                      </a:pPr>
                      <a:r>
                        <a:rPr lang="pt-BR" sz="2800">
                          <a:effectLst/>
                          <a:latin typeface="Times New Roman" panose="02020603050405020304" pitchFamily="18" charset="0"/>
                          <a:cs typeface="Times New Roman" panose="02020603050405020304" pitchFamily="18" charset="0"/>
                        </a:rPr>
                        <a:t>Chức năng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tri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gợi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extLst>
                  <a:ext uri="{0D108BD9-81ED-4DB2-BD59-A6C34878D82A}">
                    <a16:rowId xmlns:a16="http://schemas.microsoft.com/office/drawing/2014/main" xmlns="" val="948435307"/>
                  </a:ext>
                </a:extLst>
              </a:tr>
            </a:tbl>
          </a:graphicData>
        </a:graphic>
      </p:graphicFrame>
    </p:spTree>
    <p:extLst>
      <p:ext uri="{BB962C8B-B14F-4D97-AF65-F5344CB8AC3E}">
        <p14:creationId xmlns:p14="http://schemas.microsoft.com/office/powerpoint/2010/main" xmlns="" val="231155734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346D93-52EB-41E9-A6D2-07F27114CB1A}"/>
              </a:ext>
            </a:extLst>
          </p:cNvPr>
          <p:cNvSpPr txBox="1"/>
          <p:nvPr/>
        </p:nvSpPr>
        <p:spPr>
          <a:xfrm>
            <a:off x="660400" y="334011"/>
            <a:ext cx="10845800" cy="6256200"/>
          </a:xfrm>
          <a:prstGeom prst="rect">
            <a:avLst/>
          </a:prstGeom>
          <a:noFill/>
        </p:spPr>
        <p:txBody>
          <a:bodyPr wrap="square">
            <a:spAutoFit/>
          </a:bodyPr>
          <a:lstStyle/>
          <a:p>
            <a:pPr>
              <a:lnSpc>
                <a:spcPct val="115000"/>
              </a:lnSpc>
              <a:spcBef>
                <a:spcPts val="600"/>
              </a:spcBef>
              <a:spcAft>
                <a:spcPts val="600"/>
              </a:spcAft>
            </a:pPr>
            <a:r>
              <a:rPr lang="pt-BR"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Sử dụng thư viện: </a:t>
            </a: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HS có thể tìm tài liệu ở thư viện trường, thư viện quận/ huyện/ thành phố/ quốc gia.</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 số công trình có thể tham khảo: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000" dirty="0">
                <a:solidFill>
                  <a:srgbClr val="0D0D0D"/>
                </a:solidFill>
                <a:effectLst/>
                <a:latin typeface="Times New Roman" panose="02020603050405020304" pitchFamily="18" charset="0"/>
                <a:ea typeface="Times New Roman" panose="02020603050405020304" pitchFamily="18" charset="0"/>
              </a:rPr>
              <a:t>+ Đinh Gia Khánh (Chủ biên, 2009), </a:t>
            </a:r>
            <a:r>
              <a:rPr lang="vi-VN" sz="2000" i="1" dirty="0">
                <a:solidFill>
                  <a:srgbClr val="0D0D0D"/>
                </a:solidFill>
                <a:effectLst/>
                <a:latin typeface="Times New Roman" panose="02020603050405020304" pitchFamily="18" charset="0"/>
                <a:ea typeface="Times New Roman" panose="02020603050405020304" pitchFamily="18" charset="0"/>
              </a:rPr>
              <a:t>Văn học dân gian Việt Nam, </a:t>
            </a:r>
            <a:r>
              <a:rPr lang="vi-VN" sz="2000" dirty="0">
                <a:solidFill>
                  <a:srgbClr val="0D0D0D"/>
                </a:solidFill>
                <a:effectLst/>
                <a:latin typeface="Times New Roman" panose="02020603050405020304" pitchFamily="18" charset="0"/>
                <a:ea typeface="Times New Roman" panose="02020603050405020304" pitchFamily="18" charset="0"/>
              </a:rPr>
              <a:t>NXB Giáo dục, Hà Nội.</a:t>
            </a:r>
            <a:endParaRPr lang="en-US" sz="20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Đỗ</a:t>
            </a:r>
            <a:r>
              <a:rPr lang="en-US" sz="2000" dirty="0">
                <a:solidFill>
                  <a:srgbClr val="0D0D0D"/>
                </a:solidFill>
                <a:effectLst/>
                <a:latin typeface="Times New Roman" panose="02020603050405020304" pitchFamily="18" charset="0"/>
                <a:ea typeface="Times New Roman" panose="02020603050405020304" pitchFamily="18" charset="0"/>
              </a:rPr>
              <a:t> Quang </a:t>
            </a:r>
            <a:r>
              <a:rPr lang="en-US" sz="2000" dirty="0" err="1">
                <a:solidFill>
                  <a:srgbClr val="0D0D0D"/>
                </a:solidFill>
                <a:effectLst/>
                <a:latin typeface="Times New Roman" panose="02020603050405020304" pitchFamily="18" charset="0"/>
                <a:ea typeface="Times New Roman" panose="02020603050405020304" pitchFamily="18" charset="0"/>
              </a:rPr>
              <a:t>Lưu</a:t>
            </a:r>
            <a:r>
              <a:rPr lang="en-US" sz="2000" dirty="0">
                <a:solidFill>
                  <a:srgbClr val="0D0D0D"/>
                </a:solidFill>
                <a:effectLst/>
                <a:latin typeface="Times New Roman" panose="02020603050405020304" pitchFamily="18" charset="0"/>
                <a:ea typeface="Times New Roman" panose="02020603050405020304" pitchFamily="18" charset="0"/>
              </a:rPr>
              <a:t> (2000), </a:t>
            </a:r>
            <a:r>
              <a:rPr lang="en-US" sz="2000" i="1" dirty="0" err="1">
                <a:solidFill>
                  <a:srgbClr val="0D0D0D"/>
                </a:solidFill>
                <a:effectLst/>
                <a:latin typeface="Times New Roman" panose="02020603050405020304" pitchFamily="18" charset="0"/>
                <a:ea typeface="Times New Roman" panose="02020603050405020304" pitchFamily="18" charset="0"/>
              </a:rPr>
              <a:t>Tập</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nghiên</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cứu</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và</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bình</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luận</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chọn</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lọc</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về</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văn</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học</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dân</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gian</a:t>
            </a:r>
            <a:r>
              <a:rPr lang="en-US" sz="2000" i="1" dirty="0">
                <a:solidFill>
                  <a:srgbClr val="0D0D0D"/>
                </a:solidFill>
                <a:effectLst/>
                <a:latin typeface="Times New Roman" panose="02020603050405020304" pitchFamily="18" charset="0"/>
                <a:ea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rPr>
              <a:t>Việt</a:t>
            </a:r>
            <a:r>
              <a:rPr lang="en-US" sz="2000" i="1" dirty="0">
                <a:solidFill>
                  <a:srgbClr val="0D0D0D"/>
                </a:solidFill>
                <a:effectLst/>
                <a:latin typeface="Times New Roman" panose="02020603050405020304" pitchFamily="18" charset="0"/>
                <a:ea typeface="Times New Roman" panose="02020603050405020304" pitchFamily="18" charset="0"/>
              </a:rPr>
              <a:t> Nam</a:t>
            </a:r>
            <a:r>
              <a:rPr lang="en-US" sz="2000" dirty="0">
                <a:solidFill>
                  <a:srgbClr val="0D0D0D"/>
                </a:solidFill>
                <a:effectLst/>
                <a:latin typeface="Times New Roman" panose="02020603050405020304" pitchFamily="18" charset="0"/>
                <a:ea typeface="Times New Roman" panose="02020603050405020304" pitchFamily="18" charset="0"/>
              </a:rPr>
              <a:t>, NXB </a:t>
            </a:r>
            <a:r>
              <a:rPr lang="en-US" sz="2000" dirty="0" err="1">
                <a:solidFill>
                  <a:srgbClr val="0D0D0D"/>
                </a:solidFill>
                <a:effectLst/>
                <a:latin typeface="Times New Roman" panose="02020603050405020304" pitchFamily="18" charset="0"/>
                <a:ea typeface="Times New Roman" panose="02020603050405020304" pitchFamily="18" charset="0"/>
              </a:rPr>
              <a:t>Hà</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 Bùi Mạnh Nhị (Chủ biên, 2003), </a:t>
            </a:r>
            <a:r>
              <a:rPr lang="vi-VN" sz="2000" i="1" dirty="0">
                <a:solidFill>
                  <a:srgbClr val="000000"/>
                </a:solidFill>
                <a:effectLst/>
                <a:latin typeface="Times New Roman" panose="02020603050405020304" pitchFamily="18" charset="0"/>
                <a:ea typeface="Times New Roman" panose="02020603050405020304" pitchFamily="18" charset="0"/>
              </a:rPr>
              <a:t>Văn học dân gian - những công trình nghiên cứu</a:t>
            </a:r>
            <a:r>
              <a:rPr lang="vi-VN" sz="2000" dirty="0">
                <a:solidFill>
                  <a:srgbClr val="000000"/>
                </a:solidFill>
                <a:effectLst/>
                <a:latin typeface="Times New Roman" panose="02020603050405020304" pitchFamily="18" charset="0"/>
                <a:ea typeface="Times New Roman" panose="02020603050405020304" pitchFamily="18" charset="0"/>
              </a:rPr>
              <a:t>, NX</a:t>
            </a:r>
            <a:r>
              <a:rPr lang="en-US" sz="2000" dirty="0">
                <a:solidFill>
                  <a:srgbClr val="000000"/>
                </a:solidFill>
                <a:effectLst/>
                <a:latin typeface="Times New Roman" panose="02020603050405020304" pitchFamily="18" charset="0"/>
                <a:ea typeface="Times New Roman" panose="02020603050405020304" pitchFamily="18" charset="0"/>
              </a:rPr>
              <a:t>B</a:t>
            </a:r>
            <a:r>
              <a:rPr lang="vi-VN" sz="2000" dirty="0">
                <a:solidFill>
                  <a:srgbClr val="000000"/>
                </a:solidFill>
                <a:effectLst/>
                <a:latin typeface="Times New Roman" panose="02020603050405020304" pitchFamily="18" charset="0"/>
                <a:ea typeface="Times New Roman" panose="02020603050405020304" pitchFamily="18" charset="0"/>
              </a:rPr>
              <a:t> Giáo dục, Hà Nội.</a:t>
            </a:r>
            <a:endParaRPr lang="en-US" sz="20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Bùi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Mạnh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Nhị</a:t>
            </a:r>
            <a:r>
              <a:rPr lang="en-US" sz="2000" dirty="0">
                <a:solidFill>
                  <a:srgbClr val="000000"/>
                </a:solidFill>
                <a:effectLst/>
                <a:latin typeface="Times New Roman" panose="02020603050405020304" pitchFamily="18" charset="0"/>
                <a:ea typeface="Times New Roman" panose="02020603050405020304" pitchFamily="18" charset="0"/>
              </a:rPr>
              <a:t> (2012), </a:t>
            </a:r>
            <a:r>
              <a:rPr lang="en-US" sz="2000" i="1" dirty="0" err="1">
                <a:solidFill>
                  <a:srgbClr val="000000"/>
                </a:solidFill>
                <a:effectLst/>
                <a:latin typeface="Times New Roman" panose="02020603050405020304" pitchFamily="18" charset="0"/>
                <a:ea typeface="Times New Roman" panose="02020603050405020304" pitchFamily="18" charset="0"/>
              </a:rPr>
              <a:t>Phân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tích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tác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phẩm</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văn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học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dân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gian</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trong</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nhà</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NXB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dục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Việt</a:t>
            </a:r>
            <a:r>
              <a:rPr lang="en-US" sz="2000" dirty="0">
                <a:solidFill>
                  <a:srgbClr val="000000"/>
                </a:solidFill>
                <a:effectLst/>
                <a:latin typeface="Times New Roman" panose="02020603050405020304" pitchFamily="18" charset="0"/>
                <a:ea typeface="Times New Roman" panose="02020603050405020304" pitchFamily="18" charset="0"/>
              </a:rPr>
              <a:t> Nam, </a:t>
            </a:r>
            <a:r>
              <a:rPr lang="en-US" sz="2000" dirty="0" err="1">
                <a:solidFill>
                  <a:srgbClr val="000000"/>
                </a:solidFill>
                <a:effectLst/>
                <a:latin typeface="Times New Roman" panose="02020603050405020304" pitchFamily="18" charset="0"/>
                <a:ea typeface="Times New Roman" panose="02020603050405020304" pitchFamily="18" charset="0"/>
              </a:rPr>
              <a:t>Hà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Nội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Phách</a:t>
            </a:r>
            <a:r>
              <a:rPr lang="en-US" sz="2000" dirty="0">
                <a:solidFill>
                  <a:srgbClr val="000000"/>
                </a:solidFill>
                <a:effectLst/>
                <a:latin typeface="Times New Roman" panose="02020603050405020304" pitchFamily="18" charset="0"/>
                <a:ea typeface="Times New Roman" panose="02020603050405020304" pitchFamily="18" charset="0"/>
              </a:rPr>
              <a:t> – </a:t>
            </a:r>
            <a:r>
              <a:rPr lang="en-US" sz="2000" dirty="0" err="1">
                <a:solidFill>
                  <a:srgbClr val="000000"/>
                </a:solidFill>
                <a:effectLst/>
                <a:latin typeface="Times New Roman" panose="02020603050405020304" pitchFamily="18" charset="0"/>
                <a:ea typeface="Times New Roman" panose="02020603050405020304" pitchFamily="18" charset="0"/>
              </a:rPr>
              <a:t>Kiều</a:t>
            </a:r>
            <a:r>
              <a:rPr lang="en-US" sz="2000" dirty="0">
                <a:solidFill>
                  <a:srgbClr val="000000"/>
                </a:solidFill>
                <a:effectLst/>
                <a:latin typeface="Times New Roman" panose="02020603050405020304" pitchFamily="18" charset="0"/>
                <a:ea typeface="Times New Roman" panose="02020603050405020304" pitchFamily="18" charset="0"/>
              </a:rPr>
              <a:t> Thu </a:t>
            </a:r>
            <a:r>
              <a:rPr lang="en-US" sz="2000" dirty="0" err="1">
                <a:solidFill>
                  <a:srgbClr val="000000"/>
                </a:solidFill>
                <a:effectLst/>
                <a:latin typeface="Times New Roman" panose="02020603050405020304" pitchFamily="18" charset="0"/>
                <a:ea typeface="Times New Roman" panose="02020603050405020304" pitchFamily="18" charset="0"/>
              </a:rPr>
              <a:t>Hoạch</a:t>
            </a:r>
            <a:r>
              <a:rPr lang="en-US" sz="2000" dirty="0">
                <a:solidFill>
                  <a:srgbClr val="000000"/>
                </a:solidFill>
                <a:effectLst/>
                <a:latin typeface="Times New Roman" panose="02020603050405020304" pitchFamily="18" charset="0"/>
                <a:ea typeface="Times New Roman" panose="02020603050405020304" pitchFamily="18" charset="0"/>
              </a:rPr>
              <a:t> (1988), </a:t>
            </a:r>
            <a:r>
              <a:rPr lang="en-US" sz="2000" dirty="0" err="1">
                <a:solidFill>
                  <a:srgbClr val="000000"/>
                </a:solidFill>
                <a:effectLst/>
                <a:latin typeface="Times New Roman" panose="02020603050405020304" pitchFamily="18" charset="0"/>
                <a:ea typeface="Times New Roman" panose="02020603050405020304" pitchFamily="18" charset="0"/>
              </a:rPr>
              <a:t>Giai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thoại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Việt</a:t>
            </a:r>
            <a:r>
              <a:rPr lang="en-US" sz="2000" dirty="0">
                <a:solidFill>
                  <a:srgbClr val="000000"/>
                </a:solidFill>
                <a:effectLst/>
                <a:latin typeface="Times New Roman" panose="02020603050405020304" pitchFamily="18" charset="0"/>
                <a:ea typeface="Times New Roman" panose="02020603050405020304" pitchFamily="18" charset="0"/>
              </a:rPr>
              <a:t> Nam, NXB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Uỷ</a:t>
            </a:r>
            <a:r>
              <a:rPr lang="en-US" sz="2000" dirty="0">
                <a:solidFill>
                  <a:srgbClr val="000000"/>
                </a:solidFill>
                <a:effectLst/>
                <a:latin typeface="Times New Roman" panose="02020603050405020304" pitchFamily="18" charset="0"/>
                <a:ea typeface="Times New Roman" panose="02020603050405020304" pitchFamily="18" charset="0"/>
              </a:rPr>
              <a:t> ban KHTNXHVN (1971), </a:t>
            </a:r>
            <a:r>
              <a:rPr lang="en-US" sz="2000" i="1" dirty="0" err="1">
                <a:solidFill>
                  <a:srgbClr val="000000"/>
                </a:solidFill>
                <a:effectLst/>
                <a:latin typeface="Times New Roman" panose="02020603050405020304" pitchFamily="18" charset="0"/>
                <a:ea typeface="Times New Roman" panose="02020603050405020304" pitchFamily="18" charset="0"/>
              </a:rPr>
              <a:t>Lịch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sử</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Việt</a:t>
            </a:r>
            <a:r>
              <a:rPr lang="en-US" sz="2000" i="1" dirty="0">
                <a:solidFill>
                  <a:srgbClr val="000000"/>
                </a:solidFill>
                <a:effectLst/>
                <a:latin typeface="Times New Roman" panose="02020603050405020304" pitchFamily="18" charset="0"/>
                <a:ea typeface="Times New Roman" panose="02020603050405020304" pitchFamily="18" charset="0"/>
              </a:rPr>
              <a:t> Nam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rPr>
              <a:t> I, NXB Khoa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Uỷ</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KHTNXHVN (1971),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NXB Khoa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81045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ADEB42-2B22-4BC0-9B35-01446E60877E}"/>
              </a:ext>
            </a:extLst>
          </p:cNvPr>
          <p:cNvSpPr txBox="1"/>
          <p:nvPr/>
        </p:nvSpPr>
        <p:spPr>
          <a:xfrm>
            <a:off x="660400" y="231874"/>
            <a:ext cx="10845800" cy="556434"/>
          </a:xfrm>
          <a:prstGeom prst="rect">
            <a:avLst/>
          </a:prstGeom>
          <a:noFill/>
        </p:spPr>
        <p:txBody>
          <a:bodyPr wrap="square">
            <a:spAutoFit/>
          </a:bodyPr>
          <a:lstStyle/>
          <a:p>
            <a:pPr algn="ctr">
              <a:lnSpc>
                <a:spcPct val="115000"/>
              </a:lnSpc>
              <a:spcBef>
                <a:spcPts val="600"/>
              </a:spcBef>
              <a:spcAft>
                <a:spcPts val="600"/>
              </a:spcAft>
              <a:tabLst>
                <a:tab pos="1386840" algn="l"/>
              </a:tabLs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ghi chép các thông tin thu thập được sau khi đọc tài liệu: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A6386BE-CE87-4A32-BAAE-AF3915CD8E7A}"/>
              </a:ext>
            </a:extLst>
          </p:cNvPr>
          <p:cNvSpPr txBox="1"/>
          <p:nvPr/>
        </p:nvSpPr>
        <p:spPr>
          <a:xfrm>
            <a:off x="660400" y="1339582"/>
            <a:ext cx="10845800" cy="4794518"/>
          </a:xfrm>
          <a:prstGeom prst="rect">
            <a:avLst/>
          </a:prstGeom>
          <a:noFill/>
          <a:ln w="28575">
            <a:solidFill>
              <a:schemeClr val="accent2">
                <a:lumMod val="75000"/>
              </a:schemeClr>
            </a:solidFill>
          </a:ln>
        </p:spPr>
        <p:txBody>
          <a:bodyPr wrap="square">
            <a:spAutoFit/>
          </a:bodyPr>
          <a:lstStyle/>
          <a:p>
            <a:pPr algn="ct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PHIẾU THÔNG TIN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 giả (Năm xuất bản), Tên tác phẩm, NXB, nơi xuất bản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và thông điệp của tác 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thông tin có liên quan cần cho đề tài nghiên 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Dùng: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 nguyên văn các thông tin quan trọng phục vụ cho dẫn chứng khi viết báo cáo – số trang)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6753824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990DA83-B9F9-4F51-A044-6EBD01945C6F}"/>
              </a:ext>
            </a:extLst>
          </p:cNvPr>
          <p:cNvSpPr txBox="1"/>
          <p:nvPr/>
        </p:nvSpPr>
        <p:spPr>
          <a:xfrm>
            <a:off x="660400" y="179094"/>
            <a:ext cx="10845800" cy="2196883"/>
          </a:xfrm>
          <a:prstGeom prst="rect">
            <a:avLst/>
          </a:prstGeom>
          <a:noFill/>
        </p:spPr>
        <p:txBody>
          <a:bodyPr wrap="square">
            <a:spAutoFit/>
          </a:bodyPr>
          <a:lstStyle/>
          <a:p>
            <a:pPr>
              <a:lnSpc>
                <a:spcPct val="115000"/>
              </a:lnSpc>
              <a:spcBef>
                <a:spcPts val="600"/>
              </a:spcBef>
              <a:spcAft>
                <a:spcPts val="60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Sử dụng các phương thức khác: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Phỏng vấn: </a:t>
            </a:r>
            <a:r>
              <a:rPr lang="pt-BR"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 thể phỏng vấn một nhà nghiên cứu văn hoá (phỏng vấn trực tiếp hoặc qua điện thoại, gmail,... hoặc phỏng vấn người dân ở vùng đất Cổ Loa.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F0F69C6-0B58-4DF8-B74D-0F9EA7CCD3ED}"/>
              </a:ext>
            </a:extLst>
          </p:cNvPr>
          <p:cNvSpPr txBox="1"/>
          <p:nvPr/>
        </p:nvSpPr>
        <p:spPr>
          <a:xfrm>
            <a:off x="660400" y="2085750"/>
            <a:ext cx="10845800" cy="3156377"/>
          </a:xfrm>
          <a:prstGeom prst="rect">
            <a:avLst/>
          </a:prstGeom>
          <a:noFill/>
        </p:spPr>
        <p:txBody>
          <a:bodyPr wrap="square">
            <a:spAutoFit/>
          </a:bodyPr>
          <a:lstStyle/>
          <a:p>
            <a:pPr algn="ctr">
              <a:lnSpc>
                <a:spcPct val="115000"/>
              </a:lnSpc>
              <a:spcBef>
                <a:spcPts val="600"/>
              </a:spcBef>
              <a:spcAft>
                <a:spcPts val="600"/>
              </a:spcAft>
            </a:pPr>
            <a:r>
              <a:rPr lang="vi-VN" sz="2800" b="1" dirty="0">
                <a:solidFill>
                  <a:srgbClr val="FF0000"/>
                </a:solidFill>
                <a:effectLst/>
                <a:latin typeface="+mj-lt"/>
                <a:ea typeface="Times New Roman" panose="02020603050405020304" pitchFamily="18" charset="0"/>
              </a:rPr>
              <a:t>PHIẾU HỎI CHUYÊN GIA</a:t>
            </a:r>
            <a:endParaRPr lang="en-US" sz="2800" b="1" dirty="0">
              <a:effectLst/>
              <a:latin typeface="+mj-lt"/>
              <a:ea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mj-lt"/>
                <a:ea typeface="Times New Roman" panose="02020603050405020304" pitchFamily="18" charset="0"/>
                <a:cs typeface="Times New Roman" panose="02020603050405020304" pitchFamily="18" charset="0"/>
              </a:rPr>
              <a:t>Chuyên gia:…………………; nơi làm việc:………</a:t>
            </a:r>
            <a:endParaRPr lang="en-US" sz="2800" dirty="0">
              <a:effectLst/>
              <a:latin typeface="+mj-lt"/>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mj-lt"/>
                <a:ea typeface="Times New Roman" panose="02020603050405020304" pitchFamily="18" charset="0"/>
                <a:cs typeface="Times New Roman" panose="02020603050405020304" pitchFamily="18" charset="0"/>
              </a:rPr>
              <a:t>Mục đích:……………………………………………</a:t>
            </a:r>
            <a:endParaRPr lang="en-US" sz="2800" dirty="0">
              <a:effectLst/>
              <a:latin typeface="+mj-lt"/>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mj-lt"/>
                <a:ea typeface="Times New Roman" panose="02020603050405020304" pitchFamily="18" charset="0"/>
                <a:cs typeface="Times New Roman" panose="02020603050405020304" pitchFamily="18" charset="0"/>
              </a:rPr>
              <a:t>Cách thức:………………………………………….</a:t>
            </a:r>
            <a:endParaRPr lang="en-US" sz="2800" dirty="0">
              <a:effectLst/>
              <a:latin typeface="+mj-lt"/>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tabLst>
                <a:tab pos="1386840" algn="l"/>
              </a:tabLst>
            </a:pPr>
            <a:r>
              <a:rPr lang="vi-VN" sz="2800" dirty="0">
                <a:solidFill>
                  <a:srgbClr val="0D0D0D"/>
                </a:solidFill>
                <a:effectLst/>
                <a:latin typeface="+mj-lt"/>
                <a:ea typeface="Times New Roman" panose="02020603050405020304" pitchFamily="18" charset="0"/>
                <a:cs typeface="Times New Roman" panose="02020603050405020304" pitchFamily="18" charset="0"/>
              </a:rPr>
              <a:t> Thời gian, địa điểm:………………………………..</a:t>
            </a:r>
            <a:endParaRPr lang="en-US" sz="2800" dirty="0">
              <a:effectLst/>
              <a:latin typeface="+mj-lt"/>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1A2DFE74-0C01-4F8A-9BA6-D9B690E7E10F}"/>
              </a:ext>
            </a:extLst>
          </p:cNvPr>
          <p:cNvGraphicFramePr>
            <a:graphicFrameLocks noGrp="1"/>
          </p:cNvGraphicFramePr>
          <p:nvPr>
            <p:extLst>
              <p:ext uri="{D42A27DB-BD31-4B8C-83A1-F6EECF244321}">
                <p14:modId xmlns:p14="http://schemas.microsoft.com/office/powerpoint/2010/main" xmlns="" val="3977177748"/>
              </p:ext>
            </p:extLst>
          </p:nvPr>
        </p:nvGraphicFramePr>
        <p:xfrm>
          <a:off x="673100" y="5242127"/>
          <a:ext cx="10845800" cy="1418528"/>
        </p:xfrm>
        <a:graphic>
          <a:graphicData uri="http://schemas.openxmlformats.org/drawingml/2006/table">
            <a:tbl>
              <a:tblPr firstRow="1" firstCol="1" bandRow="1">
                <a:tableStyleId>{ED083AE6-46FA-4A59-8FB0-9F97EB10719F}</a:tableStyleId>
              </a:tblPr>
              <a:tblGrid>
                <a:gridCol w="3614092">
                  <a:extLst>
                    <a:ext uri="{9D8B030D-6E8A-4147-A177-3AD203B41FA5}">
                      <a16:colId xmlns:a16="http://schemas.microsoft.com/office/drawing/2014/main" xmlns="" val="1867449259"/>
                    </a:ext>
                  </a:extLst>
                </a:gridCol>
                <a:gridCol w="3615854">
                  <a:extLst>
                    <a:ext uri="{9D8B030D-6E8A-4147-A177-3AD203B41FA5}">
                      <a16:colId xmlns:a16="http://schemas.microsoft.com/office/drawing/2014/main" xmlns="" val="993524270"/>
                    </a:ext>
                  </a:extLst>
                </a:gridCol>
                <a:gridCol w="3615854">
                  <a:extLst>
                    <a:ext uri="{9D8B030D-6E8A-4147-A177-3AD203B41FA5}">
                      <a16:colId xmlns:a16="http://schemas.microsoft.com/office/drawing/2014/main" xmlns="" val="4044087500"/>
                    </a:ext>
                  </a:extLst>
                </a:gridCol>
              </a:tblGrid>
              <a:tr h="0">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Nội</a:t>
                      </a:r>
                      <a:r>
                        <a:rPr lang="en-US" sz="2800" b="1" dirty="0">
                          <a:solidFill>
                            <a:srgbClr val="0D0D0D"/>
                          </a:solidFill>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cs typeface="Times New Roman" panose="02020603050405020304" pitchFamily="18" charset="0"/>
                        </a:rPr>
                        <a:t>Câu hỏi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trả</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868893382"/>
                  </a:ext>
                </a:extLst>
              </a:tr>
              <a:tr h="0">
                <a:tc rowSpan="3">
                  <a:txBody>
                    <a:bodyPr/>
                    <a:lstStyle/>
                    <a:p>
                      <a:pPr algn="just">
                        <a:lnSpc>
                          <a:spcPct val="115000"/>
                        </a:lnSpc>
                        <a:spcBef>
                          <a:spcPts val="600"/>
                        </a:spcBef>
                        <a:spcAft>
                          <a:spcPts val="600"/>
                        </a:spcAft>
                        <a:tabLst>
                          <a:tab pos="1386840" algn="l"/>
                        </a:tabLst>
                      </a:pPr>
                      <a:r>
                        <a:rPr lang="en-US" sz="2000" b="1"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000" b="1"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000" b="1">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868390716"/>
                  </a:ext>
                </a:extLst>
              </a:tr>
              <a:tr h="0">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000" b="1"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000" b="1"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89746024"/>
                  </a:ext>
                </a:extLst>
              </a:tr>
              <a:tr h="0">
                <a:tc vMerge="1">
                  <a:txBody>
                    <a:bodyPr/>
                    <a:lstStyle/>
                    <a:p>
                      <a:endParaRPr lang="en-US"/>
                    </a:p>
                  </a:txBody>
                  <a:tcPr/>
                </a:tc>
                <a:tc>
                  <a:txBody>
                    <a:bodyPr/>
                    <a:lstStyle/>
                    <a:p>
                      <a:pPr algn="just">
                        <a:lnSpc>
                          <a:spcPct val="115000"/>
                        </a:lnSpc>
                        <a:spcBef>
                          <a:spcPts val="600"/>
                        </a:spcBef>
                        <a:spcAft>
                          <a:spcPts val="600"/>
                        </a:spcAft>
                        <a:tabLst>
                          <a:tab pos="1386840" algn="l"/>
                        </a:tabLst>
                      </a:pPr>
                      <a:r>
                        <a:rPr lang="en-US" sz="2000" b="1">
                          <a:solidFill>
                            <a:srgbClr val="0D0D0D"/>
                          </a:solidFill>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tabLst>
                          <a:tab pos="1386840" algn="l"/>
                        </a:tabLst>
                      </a:pPr>
                      <a:r>
                        <a:rPr lang="en-US" sz="2000" b="1" dirty="0">
                          <a:solidFill>
                            <a:srgbClr val="0D0D0D"/>
                          </a:solidFill>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8366161"/>
                  </a:ext>
                </a:extLst>
              </a:tr>
            </a:tbl>
          </a:graphicData>
        </a:graphic>
      </p:graphicFrame>
    </p:spTree>
    <p:extLst>
      <p:ext uri="{BB962C8B-B14F-4D97-AF65-F5344CB8AC3E}">
        <p14:creationId xmlns:p14="http://schemas.microsoft.com/office/powerpoint/2010/main" xmlns="" val="151461381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CC0F69B5-AFBC-432E-8E9A-052E32D098AC}"/>
              </a:ext>
            </a:extLst>
          </p:cNvPr>
          <p:cNvPicPr>
            <a:picLocks noChangeAspect="1"/>
          </p:cNvPicPr>
          <p:nvPr/>
        </p:nvPicPr>
        <p:blipFill rotWithShape="1">
          <a:blip r:embed="rId2">
            <a:alphaModFix amt="40000"/>
          </a:blip>
          <a:srcRect l="891" r="-1" b="-1"/>
          <a:stretch/>
        </p:blipFill>
        <p:spPr>
          <a:xfrm>
            <a:off x="3132160" y="1021"/>
            <a:ext cx="9059839" cy="6855958"/>
          </a:xfrm>
          <a:prstGeom prst="rect">
            <a:avLst/>
          </a:prstGeom>
        </p:spPr>
      </p:pic>
      <p:sp>
        <p:nvSpPr>
          <p:cNvPr id="12" name="Freeform: Shape 11">
            <a:extLst>
              <a:ext uri="{FF2B5EF4-FFF2-40B4-BE49-F238E27FC236}">
                <a16:creationId xmlns:a16="http://schemas.microsoft.com/office/drawing/2014/main" xmlns="" id="{9453FF84-60C1-4EA8-B49B-1B8C2D0C5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5BF21DA9-413B-450F-B919-F574995B230F}"/>
              </a:ext>
            </a:extLst>
          </p:cNvPr>
          <p:cNvPicPr>
            <a:picLocks noChangeAspect="1"/>
          </p:cNvPicPr>
          <p:nvPr/>
        </p:nvPicPr>
        <p:blipFill rotWithShape="1">
          <a:blip r:embed="rId3"/>
          <a:srcRect l="25567" r="7769"/>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 name="TextBox 8">
            <a:extLst>
              <a:ext uri="{FF2B5EF4-FFF2-40B4-BE49-F238E27FC236}">
                <a16:creationId xmlns:a16="http://schemas.microsoft.com/office/drawing/2014/main" xmlns="" id="{F23292C9-B6B7-489C-B1EB-19EB8055B6C3}"/>
              </a:ext>
            </a:extLst>
          </p:cNvPr>
          <p:cNvSpPr txBox="1"/>
          <p:nvPr/>
        </p:nvSpPr>
        <p:spPr>
          <a:xfrm>
            <a:off x="6485752" y="852365"/>
            <a:ext cx="4843463" cy="5153270"/>
          </a:xfrm>
          <a:prstGeom prst="rect">
            <a:avLst/>
          </a:prstGeom>
          <a:noFill/>
        </p:spPr>
        <p:txBody>
          <a:bodyPr wrap="square">
            <a:spAutoFit/>
          </a:bodyPr>
          <a:lstStyle/>
          <a:p>
            <a:pPr>
              <a:lnSpc>
                <a:spcPct val="115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Nghiên cứu thực địa và quan sát: </a:t>
            </a: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HS có thể lập nhóm, có thể tìm đến các địa danh được đề cập đến trong tác phẩm truyền thuyết </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Truyện An Dương Vương và Mị Châu – Trọng Thuỷ</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Loa;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Lễ hội Cổ Loa</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29256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3C98F56-6D11-437F-9157-81A7951F3C57}"/>
              </a:ext>
            </a:extLst>
          </p:cNvPr>
          <p:cNvSpPr txBox="1"/>
          <p:nvPr/>
        </p:nvSpPr>
        <p:spPr>
          <a:xfrm>
            <a:off x="860822" y="331887"/>
            <a:ext cx="6093618" cy="622799"/>
          </a:xfrm>
          <a:prstGeom prst="rect">
            <a:avLst/>
          </a:prstGeom>
          <a:noFill/>
        </p:spPr>
        <p:txBody>
          <a:bodyPr wrap="square">
            <a:spAutoFit/>
          </a:bodyPr>
          <a:lstStyle/>
          <a:p>
            <a:pPr>
              <a:lnSpc>
                <a:spcPct val="115000"/>
              </a:lnSpc>
              <a:spcBef>
                <a:spcPts val="600"/>
              </a:spcBef>
              <a:spcAft>
                <a:spcPts val="600"/>
              </a:spcAft>
            </a:pPr>
            <a:r>
              <a:rPr lang="pt-BR"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Bài tập 4: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xmlns="" id="{328D1F19-745D-4CB5-8958-55B6A2F0259C}"/>
              </a:ext>
            </a:extLst>
          </p:cNvPr>
          <p:cNvSpPr/>
          <p:nvPr/>
        </p:nvSpPr>
        <p:spPr>
          <a:xfrm>
            <a:off x="4243285" y="2491917"/>
            <a:ext cx="3679175" cy="2032578"/>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 Một số PP nghiên cứu VHDG: </a:t>
            </a:r>
            <a:endParaRPr lang="en-US" sz="2800" kern="1200" dirty="0">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a16="http://schemas.microsoft.com/office/drawing/2014/main" xmlns="" id="{742FD356-B19D-49B0-9435-D81C581BD6B7}"/>
              </a:ext>
            </a:extLst>
          </p:cNvPr>
          <p:cNvSpPr/>
          <p:nvPr/>
        </p:nvSpPr>
        <p:spPr>
          <a:xfrm>
            <a:off x="6547156" y="1519466"/>
            <a:ext cx="1388142" cy="763864"/>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xmlns="" id="{E475C68D-B3A8-4FEA-98EE-1481ACFA75F4}"/>
              </a:ext>
            </a:extLst>
          </p:cNvPr>
          <p:cNvSpPr/>
          <p:nvPr/>
        </p:nvSpPr>
        <p:spPr>
          <a:xfrm>
            <a:off x="4582189" y="643286"/>
            <a:ext cx="3015058" cy="1665831"/>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PP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endParaRPr lang="en-US" sz="2800" kern="1200" dirty="0">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xmlns="" id="{6DBF5E7A-E2C6-44B2-BC1C-B0611CEA698C}"/>
              </a:ext>
            </a:extLst>
          </p:cNvPr>
          <p:cNvSpPr/>
          <p:nvPr/>
        </p:nvSpPr>
        <p:spPr>
          <a:xfrm>
            <a:off x="8167226" y="2947486"/>
            <a:ext cx="1388142" cy="763864"/>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xmlns="" id="{740D41A7-95B9-4268-86EB-A2DEF7B36035}"/>
              </a:ext>
            </a:extLst>
          </p:cNvPr>
          <p:cNvSpPr/>
          <p:nvPr/>
        </p:nvSpPr>
        <p:spPr>
          <a:xfrm>
            <a:off x="7347348" y="1667884"/>
            <a:ext cx="3015058" cy="1665831"/>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PP so </a:t>
            </a:r>
            <a:r>
              <a:rPr lang="en-US" sz="2800" kern="1200" dirty="0" err="1">
                <a:latin typeface="Times New Roman" panose="02020603050405020304" pitchFamily="18" charset="0"/>
                <a:cs typeface="Times New Roman" panose="02020603050405020304" pitchFamily="18" charset="0"/>
              </a:rPr>
              <a:t>sánh</a:t>
            </a:r>
            <a:endParaRPr lang="en-US" sz="2800" kern="1200" dirty="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xmlns="" id="{8977036C-33EF-478D-BA16-79CE9147067A}"/>
              </a:ext>
            </a:extLst>
          </p:cNvPr>
          <p:cNvSpPr/>
          <p:nvPr/>
        </p:nvSpPr>
        <p:spPr>
          <a:xfrm>
            <a:off x="7041821" y="4559452"/>
            <a:ext cx="1388142" cy="763864"/>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xmlns="" id="{AB863703-A92D-456F-8494-E0FC231B816A}"/>
              </a:ext>
            </a:extLst>
          </p:cNvPr>
          <p:cNvSpPr/>
          <p:nvPr/>
        </p:nvSpPr>
        <p:spPr>
          <a:xfrm>
            <a:off x="7347348" y="3682125"/>
            <a:ext cx="3015058" cy="1665831"/>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PP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a:t>
            </a:r>
          </a:p>
        </p:txBody>
      </p:sp>
      <p:sp>
        <p:nvSpPr>
          <p:cNvPr id="13" name="Hexagon 12">
            <a:extLst>
              <a:ext uri="{FF2B5EF4-FFF2-40B4-BE49-F238E27FC236}">
                <a16:creationId xmlns:a16="http://schemas.microsoft.com/office/drawing/2014/main" xmlns="" id="{DC3512E3-2866-44D4-BB17-52E148490F4C}"/>
              </a:ext>
            </a:extLst>
          </p:cNvPr>
          <p:cNvSpPr/>
          <p:nvPr/>
        </p:nvSpPr>
        <p:spPr>
          <a:xfrm>
            <a:off x="4250130" y="4726780"/>
            <a:ext cx="1388142" cy="763864"/>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xmlns="" id="{91C9ED0E-5D74-4384-B772-3734B46FC5E2}"/>
              </a:ext>
            </a:extLst>
          </p:cNvPr>
          <p:cNvSpPr/>
          <p:nvPr/>
        </p:nvSpPr>
        <p:spPr>
          <a:xfrm>
            <a:off x="4582189" y="4707869"/>
            <a:ext cx="3015058" cy="1665831"/>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PP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dã</a:t>
            </a:r>
            <a:endParaRPr lang="en-US" sz="2800" kern="1200" dirty="0">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xmlns="" id="{626D4DDD-A950-4F44-BE90-9EB7C7EE648D}"/>
              </a:ext>
            </a:extLst>
          </p:cNvPr>
          <p:cNvSpPr/>
          <p:nvPr/>
        </p:nvSpPr>
        <p:spPr>
          <a:xfrm>
            <a:off x="2603531" y="3299333"/>
            <a:ext cx="1388142" cy="763864"/>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xmlns="" id="{35A300D8-21E6-49E8-B513-E23B97577593}"/>
              </a:ext>
            </a:extLst>
          </p:cNvPr>
          <p:cNvSpPr/>
          <p:nvPr/>
        </p:nvSpPr>
        <p:spPr>
          <a:xfrm>
            <a:off x="1804193" y="3683270"/>
            <a:ext cx="3015058" cy="1665831"/>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PP </a:t>
            </a:r>
            <a:r>
              <a:rPr lang="en-US" sz="2800" kern="1200" dirty="0" err="1">
                <a:latin typeface="Times New Roman" panose="02020603050405020304" pitchFamily="18" charset="0"/>
                <a:cs typeface="Times New Roman" panose="02020603050405020304" pitchFamily="18" charset="0"/>
              </a:rPr>
              <a:t>sưu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tầm</a:t>
            </a:r>
            <a:r>
              <a:rPr lang="en-US" sz="2800" kern="1200" dirty="0">
                <a:latin typeface="Times New Roman" panose="02020603050405020304" pitchFamily="18" charset="0"/>
                <a:cs typeface="Times New Roman" panose="02020603050405020304" pitchFamily="18" charset="0"/>
              </a:rPr>
              <a:t> VHDG</a:t>
            </a:r>
          </a:p>
        </p:txBody>
      </p:sp>
      <p:sp>
        <p:nvSpPr>
          <p:cNvPr id="17" name="Freeform: Shape 16">
            <a:extLst>
              <a:ext uri="{FF2B5EF4-FFF2-40B4-BE49-F238E27FC236}">
                <a16:creationId xmlns:a16="http://schemas.microsoft.com/office/drawing/2014/main" xmlns="" id="{2F00333D-AA23-42C9-AD00-CFD5F16B0EFC}"/>
              </a:ext>
            </a:extLst>
          </p:cNvPr>
          <p:cNvSpPr/>
          <p:nvPr/>
        </p:nvSpPr>
        <p:spPr>
          <a:xfrm>
            <a:off x="1804193" y="1665592"/>
            <a:ext cx="3015058" cy="1665831"/>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PP </a:t>
            </a:r>
            <a:r>
              <a:rPr lang="en-US" sz="2800" kern="1200" dirty="0" err="1">
                <a:latin typeface="Times New Roman" panose="02020603050405020304" pitchFamily="18" charset="0"/>
                <a:cs typeface="Times New Roman" panose="02020603050405020304" pitchFamily="18" charset="0"/>
              </a:rPr>
              <a:t>khảo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76125415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52FB1785-5971-435C-9685-94DA9C480963}"/>
              </a:ext>
            </a:extLst>
          </p:cNvPr>
          <p:cNvSpPr/>
          <p:nvPr/>
        </p:nvSpPr>
        <p:spPr>
          <a:xfrm>
            <a:off x="660400" y="1843087"/>
            <a:ext cx="3243263" cy="2871788"/>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tabLst>
                <a:tab pos="1386840" algn="l"/>
              </a:tabLst>
            </a:pP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Căn</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cứ</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xác</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3200" b="1"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PP  </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FD06418B-C7F7-4ED7-BEE9-75DF1C3F1AAC}"/>
              </a:ext>
            </a:extLst>
          </p:cNvPr>
          <p:cNvSpPr/>
          <p:nvPr/>
        </p:nvSpPr>
        <p:spPr>
          <a:xfrm>
            <a:off x="4314825" y="1144587"/>
            <a:ext cx="6700838" cy="1685925"/>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ea typeface="MS Mincho" panose="02020609040205080304" pitchFamily="49" charset="-128"/>
              </a:rPr>
              <a:t>C</a:t>
            </a:r>
            <a:r>
              <a:rPr lang="en-US" sz="3200" dirty="0" err="1">
                <a:solidFill>
                  <a:schemeClr val="bg1"/>
                </a:solidFill>
                <a:effectLst/>
                <a:latin typeface="Times New Roman" panose="02020603050405020304" pitchFamily="18" charset="0"/>
                <a:ea typeface="MS Mincho" panose="02020609040205080304" pitchFamily="49" charset="-128"/>
              </a:rPr>
              <a:t>ăn</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cứ</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vào</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đối</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tượng</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vấn</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đề</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nghiên</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cứu</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phạm</a:t>
            </a:r>
            <a:r>
              <a:rPr lang="en-US" sz="3200" dirty="0">
                <a:solidFill>
                  <a:schemeClr val="bg1"/>
                </a:solidFill>
                <a:effectLst/>
                <a:latin typeface="Times New Roman" panose="02020603050405020304" pitchFamily="18" charset="0"/>
                <a:ea typeface="MS Mincho" panose="02020609040205080304" pitchFamily="49" charset="-128"/>
              </a:rPr>
              <a:t> vi, </a:t>
            </a:r>
            <a:r>
              <a:rPr lang="en-US" sz="3200" dirty="0" err="1">
                <a:solidFill>
                  <a:schemeClr val="bg1"/>
                </a:solidFill>
                <a:effectLst/>
                <a:latin typeface="Times New Roman" panose="02020603050405020304" pitchFamily="18" charset="0"/>
                <a:ea typeface="MS Mincho" panose="02020609040205080304" pitchFamily="49" charset="-128"/>
              </a:rPr>
              <a:t>tính</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chất</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của</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vấn</a:t>
            </a:r>
            <a:r>
              <a:rPr lang="en-US" sz="3200" dirty="0">
                <a:solidFill>
                  <a:schemeClr val="bg1"/>
                </a:solidFill>
                <a:effectLst/>
                <a:latin typeface="Times New Roman" panose="02020603050405020304" pitchFamily="18" charset="0"/>
                <a:ea typeface="MS Mincho" panose="02020609040205080304" pitchFamily="49" charset="-128"/>
              </a:rPr>
              <a:t> </a:t>
            </a:r>
            <a:r>
              <a:rPr lang="en-US" sz="3200" dirty="0" err="1">
                <a:solidFill>
                  <a:schemeClr val="bg1"/>
                </a:solidFill>
                <a:effectLst/>
                <a:latin typeface="Times New Roman" panose="02020603050405020304" pitchFamily="18" charset="0"/>
                <a:ea typeface="MS Mincho" panose="02020609040205080304" pitchFamily="49" charset="-128"/>
              </a:rPr>
              <a:t>đề</a:t>
            </a:r>
            <a:r>
              <a:rPr lang="en-US" sz="3200" dirty="0">
                <a:solidFill>
                  <a:schemeClr val="bg1"/>
                </a:solidFill>
                <a:effectLst/>
                <a:latin typeface="Times New Roman" panose="02020603050405020304" pitchFamily="18" charset="0"/>
                <a:ea typeface="MS Mincho" panose="02020609040205080304" pitchFamily="49" charset="-128"/>
              </a:rPr>
              <a:t> </a:t>
            </a:r>
            <a:endParaRPr lang="en-US" sz="3200" dirty="0">
              <a:solidFill>
                <a:schemeClr val="bg1"/>
              </a:solidFill>
            </a:endParaRPr>
          </a:p>
        </p:txBody>
      </p:sp>
      <p:sp>
        <p:nvSpPr>
          <p:cNvPr id="4" name="Rectangle: Rounded Corners 3">
            <a:extLst>
              <a:ext uri="{FF2B5EF4-FFF2-40B4-BE49-F238E27FC236}">
                <a16:creationId xmlns:a16="http://schemas.microsoft.com/office/drawing/2014/main" xmlns="" id="{DB52DD0D-7D63-40A2-A80A-F934E6048F78}"/>
              </a:ext>
            </a:extLst>
          </p:cNvPr>
          <p:cNvSpPr/>
          <p:nvPr/>
        </p:nvSpPr>
        <p:spPr>
          <a:xfrm>
            <a:off x="4314825" y="3614738"/>
            <a:ext cx="6700838" cy="1685925"/>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tabLst>
                <a:tab pos="1386840" algn="l"/>
              </a:tabLst>
            </a:pPr>
            <a:r>
              <a:rPr lang="en-US" sz="3200" dirty="0" err="1">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C</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ăn</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cứ</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mục</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đích</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dirty="0" err="1">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3200" dirty="0">
                <a:solidFill>
                  <a:schemeClr val="bg1"/>
                </a:solidFill>
                <a:effectLst/>
                <a:latin typeface="Times New Roman" panose="02020603050405020304" pitchFamily="18" charset="0"/>
                <a:ea typeface="MS Mincho" panose="02020609040205080304" pitchFamily="49" charset="-128"/>
                <a:cs typeface="Times New Roman" panose="02020603050405020304" pitchFamily="18" charset="0"/>
              </a:rPr>
              <a:t>.</a:t>
            </a:r>
          </a:p>
          <a:p>
            <a:pPr algn="just">
              <a:lnSpc>
                <a:spcPct val="115000"/>
              </a:lnSpc>
              <a:spcBef>
                <a:spcPts val="600"/>
              </a:spcBef>
              <a:spcAft>
                <a:spcPts val="600"/>
              </a:spcAft>
              <a:tabLst>
                <a:tab pos="1386840" algn="l"/>
              </a:tabLst>
            </a:pPr>
            <a:r>
              <a:rPr lang="en-US" sz="3200" dirty="0">
                <a:solidFill>
                  <a:schemeClr val="bg1"/>
                </a:solidFill>
                <a:latin typeface="Times New Roman" panose="02020603050405020304" pitchFamily="18" charset="0"/>
                <a:ea typeface="MS Mincho" panose="02020609040205080304" pitchFamily="49" charset="-128"/>
                <a:cs typeface="Times New Roman" panose="02020603050405020304" pitchFamily="18" charset="0"/>
              </a:rPr>
              <a:t>…</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xmlns="" id="{F75A20C2-4BD9-4C44-881A-F721C5BA134D}"/>
              </a:ext>
            </a:extLst>
          </p:cNvPr>
          <p:cNvSpPr/>
          <p:nvPr/>
        </p:nvSpPr>
        <p:spPr>
          <a:xfrm>
            <a:off x="4014788" y="2557463"/>
            <a:ext cx="300037" cy="1300162"/>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0493674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783428-EF57-447A-B16D-98CECF07909C}"/>
              </a:ext>
            </a:extLst>
          </p:cNvPr>
          <p:cNvSpPr txBox="1"/>
          <p:nvPr/>
        </p:nvSpPr>
        <p:spPr>
          <a:xfrm>
            <a:off x="660400" y="425307"/>
            <a:ext cx="11155363" cy="461665"/>
          </a:xfrm>
          <a:prstGeom prst="rect">
            <a:avLst/>
          </a:prstGeom>
          <a:noFill/>
        </p:spPr>
        <p:txBody>
          <a:bodyPr wrap="square">
            <a:spAutoFit/>
          </a:bodyPr>
          <a:lstStyle/>
          <a:p>
            <a:r>
              <a:rPr lang="en-US" sz="2400" b="1" dirty="0" err="1">
                <a:solidFill>
                  <a:srgbClr val="FF0000"/>
                </a:solidFill>
                <a:effectLst/>
                <a:latin typeface="Times New Roman" panose="02020603050405020304" pitchFamily="18" charset="0"/>
                <a:ea typeface="DengXian" panose="02010600030101010101" pitchFamily="2" charset="-122"/>
              </a:rPr>
              <a:t>Bảng</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kiểm</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thực</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hiện</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tiến</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trình</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hoạt</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động</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nghiên</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cứu</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một</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vấn</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đề</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văn</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học</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dân</a:t>
            </a:r>
            <a:r>
              <a:rPr lang="en-US" sz="2400" b="1" dirty="0">
                <a:solidFill>
                  <a:srgbClr val="FF0000"/>
                </a:solidFill>
                <a:effectLst/>
                <a:latin typeface="Times New Roman" panose="02020603050405020304" pitchFamily="18" charset="0"/>
                <a:ea typeface="DengXian" panose="02010600030101010101" pitchFamily="2" charset="-122"/>
              </a:rPr>
              <a:t> </a:t>
            </a:r>
            <a:r>
              <a:rPr lang="en-US" sz="2400" b="1" dirty="0" err="1">
                <a:solidFill>
                  <a:srgbClr val="FF0000"/>
                </a:solidFill>
                <a:effectLst/>
                <a:latin typeface="Times New Roman" panose="02020603050405020304" pitchFamily="18" charset="0"/>
                <a:ea typeface="DengXian" panose="02010600030101010101" pitchFamily="2" charset="-122"/>
              </a:rPr>
              <a:t>gian</a:t>
            </a:r>
            <a:endParaRPr lang="en-US" sz="2400" dirty="0"/>
          </a:p>
        </p:txBody>
      </p:sp>
      <p:graphicFrame>
        <p:nvGraphicFramePr>
          <p:cNvPr id="4" name="Table 3">
            <a:extLst>
              <a:ext uri="{FF2B5EF4-FFF2-40B4-BE49-F238E27FC236}">
                <a16:creationId xmlns:a16="http://schemas.microsoft.com/office/drawing/2014/main" xmlns="" id="{007EE1E3-F509-4B15-A8C9-B3D72A5FF244}"/>
              </a:ext>
            </a:extLst>
          </p:cNvPr>
          <p:cNvGraphicFramePr>
            <a:graphicFrameLocks noGrp="1"/>
          </p:cNvGraphicFramePr>
          <p:nvPr>
            <p:extLst>
              <p:ext uri="{D42A27DB-BD31-4B8C-83A1-F6EECF244321}">
                <p14:modId xmlns:p14="http://schemas.microsoft.com/office/powerpoint/2010/main" xmlns="" val="101144682"/>
              </p:ext>
            </p:extLst>
          </p:nvPr>
        </p:nvGraphicFramePr>
        <p:xfrm>
          <a:off x="673100" y="1443037"/>
          <a:ext cx="10845800" cy="4259072"/>
        </p:xfrm>
        <a:graphic>
          <a:graphicData uri="http://schemas.openxmlformats.org/drawingml/2006/table">
            <a:tbl>
              <a:tblPr firstRow="1" firstCol="1" bandRow="1">
                <a:tableStyleId>{ED083AE6-46FA-4A59-8FB0-9F97EB10719F}</a:tableStyleId>
              </a:tblPr>
              <a:tblGrid>
                <a:gridCol w="3482975">
                  <a:extLst>
                    <a:ext uri="{9D8B030D-6E8A-4147-A177-3AD203B41FA5}">
                      <a16:colId xmlns:a16="http://schemas.microsoft.com/office/drawing/2014/main" xmlns="" val="3900207922"/>
                    </a:ext>
                  </a:extLst>
                </a:gridCol>
                <a:gridCol w="5212214">
                  <a:extLst>
                    <a:ext uri="{9D8B030D-6E8A-4147-A177-3AD203B41FA5}">
                      <a16:colId xmlns:a16="http://schemas.microsoft.com/office/drawing/2014/main" xmlns="" val="1764489975"/>
                    </a:ext>
                  </a:extLst>
                </a:gridCol>
                <a:gridCol w="996824">
                  <a:extLst>
                    <a:ext uri="{9D8B030D-6E8A-4147-A177-3AD203B41FA5}">
                      <a16:colId xmlns:a16="http://schemas.microsoft.com/office/drawing/2014/main" xmlns="" val="814641975"/>
                    </a:ext>
                  </a:extLst>
                </a:gridCol>
                <a:gridCol w="1153787">
                  <a:extLst>
                    <a:ext uri="{9D8B030D-6E8A-4147-A177-3AD203B41FA5}">
                      <a16:colId xmlns:a16="http://schemas.microsoft.com/office/drawing/2014/main" xmlns="" val="683480555"/>
                    </a:ext>
                  </a:extLst>
                </a:gridCol>
              </a:tblGrid>
              <a:tr h="321930">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Các bước của tiến trình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r>
                        <a:rPr lang="en-US" sz="2800" b="1" dirty="0" err="1">
                          <a:solidFill>
                            <a:srgbClr val="0070C0"/>
                          </a:solidFill>
                          <a:effectLst/>
                          <a:latin typeface="Times New Roman" panose="02020603050405020304" pitchFamily="18" charset="0"/>
                          <a:cs typeface="Times New Roman" panose="02020603050405020304" pitchFamily="18" charset="0"/>
                        </a:rPr>
                        <a:t>Nội</a:t>
                      </a:r>
                      <a:r>
                        <a:rPr lang="en-US" sz="2800" b="1" dirty="0">
                          <a:solidFill>
                            <a:srgbClr val="0070C0"/>
                          </a:solidFill>
                          <a:effectLst/>
                          <a:latin typeface="Times New Roman" panose="02020603050405020304" pitchFamily="18" charset="0"/>
                          <a:cs typeface="Times New Roman" panose="02020603050405020304" pitchFamily="18" charset="0"/>
                        </a:rPr>
                        <a:t> dung </a:t>
                      </a:r>
                      <a:r>
                        <a:rPr lang="en-US" sz="2800" b="1" dirty="0" err="1">
                          <a:solidFill>
                            <a:srgbClr val="0070C0"/>
                          </a:solidFill>
                          <a:effectLst/>
                          <a:latin typeface="Times New Roman" panose="02020603050405020304" pitchFamily="18" charset="0"/>
                          <a:cs typeface="Times New Roman" panose="02020603050405020304" pitchFamily="18" charset="0"/>
                        </a:rPr>
                        <a:t>kiểm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tra</a:t>
                      </a:r>
                      <a:endParaRPr lang="en-US" sz="2800" dirty="0">
                        <a:latin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2875343822"/>
                  </a:ext>
                </a:extLst>
              </a:tr>
              <a:tr h="155683">
                <a:tc gridSpan="4">
                  <a:txBody>
                    <a:bodyPr/>
                    <a:lstStyle/>
                    <a:p>
                      <a:pPr>
                        <a:lnSpc>
                          <a:spcPct val="115000"/>
                        </a:lnSpc>
                        <a:spcBef>
                          <a:spcPts val="600"/>
                        </a:spcBef>
                        <a:spcAft>
                          <a:spcPts val="600"/>
                        </a:spcAft>
                      </a:pPr>
                      <a:r>
                        <a:rPr lang="en-US" sz="2800" b="1" dirty="0">
                          <a:solidFill>
                            <a:srgbClr val="0D0D0D"/>
                          </a:solidFill>
                          <a:effectLst/>
                          <a:latin typeface="Times New Roman" panose="02020603050405020304" pitchFamily="18" charset="0"/>
                          <a:cs typeface="Times New Roman" panose="02020603050405020304" pitchFamily="18" charset="0"/>
                        </a:rPr>
                        <a:t>1. </a:t>
                      </a:r>
                      <a:r>
                        <a:rPr lang="en-US" sz="2800" b="1" dirty="0" err="1">
                          <a:solidFill>
                            <a:srgbClr val="0D0D0D"/>
                          </a:solidFill>
                          <a:effectLst/>
                          <a:latin typeface="Times New Roman" panose="02020603050405020304" pitchFamily="18" charset="0"/>
                          <a:cs typeface="Times New Roman" panose="02020603050405020304" pitchFamily="18" charset="0"/>
                        </a:rPr>
                        <a:t>Hình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thành</a:t>
                      </a:r>
                      <a:r>
                        <a:rPr lang="en-US" sz="2800" b="1" dirty="0">
                          <a:solidFill>
                            <a:srgbClr val="0D0D0D"/>
                          </a:solidFill>
                          <a:effectLst/>
                          <a:latin typeface="Times New Roman" panose="02020603050405020304" pitchFamily="18" charset="0"/>
                          <a:cs typeface="Times New Roman" panose="02020603050405020304" pitchFamily="18" charset="0"/>
                        </a:rPr>
                        <a:t> ý </a:t>
                      </a:r>
                      <a:r>
                        <a:rPr lang="en-US" sz="2800" b="1" dirty="0" err="1">
                          <a:solidFill>
                            <a:srgbClr val="0D0D0D"/>
                          </a:solidFill>
                          <a:effectLst/>
                          <a:latin typeface="Times New Roman" panose="02020603050405020304" pitchFamily="18" charset="0"/>
                          <a:cs typeface="Times New Roman" panose="02020603050405020304" pitchFamily="18" charset="0"/>
                        </a:rPr>
                        <a:t>tưởng</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xác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định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và</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hỏi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về</a:t>
                      </a:r>
                      <a:r>
                        <a:rPr lang="en-US" sz="2800" b="1" dirty="0">
                          <a:solidFill>
                            <a:srgbClr val="0D0D0D"/>
                          </a:solidFill>
                          <a:effectLst/>
                          <a:latin typeface="Times New Roman" panose="02020603050405020304" pitchFamily="18" charset="0"/>
                          <a:cs typeface="Times New Roman" panose="02020603050405020304" pitchFamily="18" charset="0"/>
                        </a:rPr>
                        <a:t> VHDG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xmlns="" val="3563971209"/>
                  </a:ext>
                </a:extLst>
              </a:tr>
              <a:tr h="488177">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Hình thành ý tưởng và xác định đề tài, vấn đề nghiên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a:solidFill>
                            <a:srgbClr val="FF0000"/>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1953537227"/>
                  </a:ext>
                </a:extLst>
              </a:tr>
              <a:tr h="321930">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Xác định các câu hỏi nghiên cứu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ccâu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hỏi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nêu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bật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tâm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3312472953"/>
                  </a:ext>
                </a:extLst>
              </a:tr>
            </a:tbl>
          </a:graphicData>
        </a:graphic>
      </p:graphicFrame>
    </p:spTree>
    <p:extLst>
      <p:ext uri="{BB962C8B-B14F-4D97-AF65-F5344CB8AC3E}">
        <p14:creationId xmlns:p14="http://schemas.microsoft.com/office/powerpoint/2010/main" xmlns="" val="268606673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783428-EF57-447A-B16D-98CECF07909C}"/>
              </a:ext>
            </a:extLst>
          </p:cNvPr>
          <p:cNvSpPr txBox="1"/>
          <p:nvPr/>
        </p:nvSpPr>
        <p:spPr>
          <a:xfrm>
            <a:off x="660399" y="382444"/>
            <a:ext cx="111553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Bảng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kiểm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thực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hiện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tiến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hoạt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động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nghiên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cứu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một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vấn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đề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học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dân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gian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xmlns="" id="{007EE1E3-F509-4B15-A8C9-B3D72A5FF244}"/>
              </a:ext>
            </a:extLst>
          </p:cNvPr>
          <p:cNvGraphicFramePr>
            <a:graphicFrameLocks noGrp="1"/>
          </p:cNvGraphicFramePr>
          <p:nvPr>
            <p:extLst>
              <p:ext uri="{D42A27DB-BD31-4B8C-83A1-F6EECF244321}">
                <p14:modId xmlns:p14="http://schemas.microsoft.com/office/powerpoint/2010/main" xmlns="" val="1562403186"/>
              </p:ext>
            </p:extLst>
          </p:nvPr>
        </p:nvGraphicFramePr>
        <p:xfrm>
          <a:off x="660400" y="1028700"/>
          <a:ext cx="10860718" cy="5201158"/>
        </p:xfrm>
        <a:graphic>
          <a:graphicData uri="http://schemas.openxmlformats.org/drawingml/2006/table">
            <a:tbl>
              <a:tblPr firstRow="1" firstCol="1" bandRow="1">
                <a:tableStyleId>{ED083AE6-46FA-4A59-8FB0-9F97EB10719F}</a:tableStyleId>
              </a:tblPr>
              <a:tblGrid>
                <a:gridCol w="2751207">
                  <a:extLst>
                    <a:ext uri="{9D8B030D-6E8A-4147-A177-3AD203B41FA5}">
                      <a16:colId xmlns:a16="http://schemas.microsoft.com/office/drawing/2014/main" xmlns="" val="3900207922"/>
                    </a:ext>
                  </a:extLst>
                </a:gridCol>
                <a:gridCol w="5958900">
                  <a:extLst>
                    <a:ext uri="{9D8B030D-6E8A-4147-A177-3AD203B41FA5}">
                      <a16:colId xmlns:a16="http://schemas.microsoft.com/office/drawing/2014/main" xmlns="" val="2815494107"/>
                    </a:ext>
                  </a:extLst>
                </a:gridCol>
                <a:gridCol w="996824">
                  <a:extLst>
                    <a:ext uri="{9D8B030D-6E8A-4147-A177-3AD203B41FA5}">
                      <a16:colId xmlns:a16="http://schemas.microsoft.com/office/drawing/2014/main" xmlns="" val="814641975"/>
                    </a:ext>
                  </a:extLst>
                </a:gridCol>
                <a:gridCol w="1153787">
                  <a:extLst>
                    <a:ext uri="{9D8B030D-6E8A-4147-A177-3AD203B41FA5}">
                      <a16:colId xmlns:a16="http://schemas.microsoft.com/office/drawing/2014/main" xmlns="" val="683480555"/>
                    </a:ext>
                  </a:extLst>
                </a:gridCol>
              </a:tblGrid>
              <a:tr h="321930">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Các bước của tiến trình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r>
                        <a:rPr lang="en-US" sz="2800" b="1" dirty="0" err="1">
                          <a:solidFill>
                            <a:srgbClr val="0070C0"/>
                          </a:solidFill>
                          <a:effectLst/>
                          <a:latin typeface="Times New Roman" panose="02020603050405020304" pitchFamily="18" charset="0"/>
                          <a:cs typeface="Times New Roman" panose="02020603050405020304" pitchFamily="18" charset="0"/>
                        </a:rPr>
                        <a:t>Nội</a:t>
                      </a:r>
                      <a:r>
                        <a:rPr lang="en-US" sz="2800" b="1" dirty="0">
                          <a:solidFill>
                            <a:srgbClr val="0070C0"/>
                          </a:solidFill>
                          <a:effectLst/>
                          <a:latin typeface="Times New Roman" panose="02020603050405020304" pitchFamily="18" charset="0"/>
                          <a:cs typeface="Times New Roman" panose="02020603050405020304" pitchFamily="18" charset="0"/>
                        </a:rPr>
                        <a:t> dung </a:t>
                      </a:r>
                      <a:r>
                        <a:rPr lang="en-US" sz="2800" b="1" dirty="0" err="1">
                          <a:solidFill>
                            <a:srgbClr val="0070C0"/>
                          </a:solidFill>
                          <a:effectLst/>
                          <a:latin typeface="Times New Roman" panose="02020603050405020304" pitchFamily="18" charset="0"/>
                          <a:cs typeface="Times New Roman" panose="02020603050405020304" pitchFamily="18" charset="0"/>
                        </a:rPr>
                        <a:t>kiểm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tra</a:t>
                      </a:r>
                      <a:endParaRPr lang="en-US" sz="2800" dirty="0">
                        <a:latin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2875343822"/>
                  </a:ext>
                </a:extLst>
              </a:tr>
              <a:tr h="321930">
                <a:tc gridSpan="4">
                  <a:txBody>
                    <a:bodyPr/>
                    <a:lstStyle/>
                    <a:p>
                      <a:pPr>
                        <a:lnSpc>
                          <a:spcPct val="115000"/>
                        </a:lnSpc>
                        <a:spcBef>
                          <a:spcPts val="600"/>
                        </a:spcBef>
                        <a:spcAft>
                          <a:spcPts val="600"/>
                        </a:spcAft>
                      </a:pPr>
                      <a:r>
                        <a:rPr lang="en-US" sz="2800" b="1" dirty="0">
                          <a:solidFill>
                            <a:srgbClr val="0D0D0D"/>
                          </a:solidFill>
                          <a:effectLst/>
                          <a:latin typeface="Times New Roman" panose="02020603050405020304" pitchFamily="18" charset="0"/>
                          <a:cs typeface="Times New Roman" panose="02020603050405020304" pitchFamily="18" charset="0"/>
                        </a:rPr>
                        <a:t>2. </a:t>
                      </a:r>
                      <a:r>
                        <a:rPr lang="en-US" sz="2800" b="1" dirty="0" err="1">
                          <a:solidFill>
                            <a:srgbClr val="0D0D0D"/>
                          </a:solidFill>
                          <a:effectLst/>
                          <a:latin typeface="Times New Roman" panose="02020603050405020304" pitchFamily="18" charset="0"/>
                          <a:cs typeface="Times New Roman" panose="02020603050405020304" pitchFamily="18" charset="0"/>
                        </a:rPr>
                        <a:t>Tìm</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kiếm</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thập</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đánh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giá</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lựa</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chọn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các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nguồn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liệu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phù</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hợp</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với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vấn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xmlns="" val="3073358647"/>
                  </a:ext>
                </a:extLst>
              </a:tr>
              <a:tr h="488177">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Sưu tầm tài liệu trên Internet hoặc thư viện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tốt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sưu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tầm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kĩ</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sưu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tầm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a:solidFill>
                            <a:srgbClr val="FF0000"/>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1070618163"/>
                  </a:ext>
                </a:extLst>
              </a:tr>
              <a:tr h="321930">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Phỏng vấn chuyên gia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Chọn đúng chuyên gia, đặt câu hỏi hợp lí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2562092358"/>
                  </a:ext>
                </a:extLst>
              </a:tr>
              <a:tr h="321930">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Nghiên cứu thực địa và quan sát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Chép đúng các sự kiện kể và câu chuyện, nhất là cảm xúc của cá nhân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991962117"/>
                  </a:ext>
                </a:extLst>
              </a:tr>
            </a:tbl>
          </a:graphicData>
        </a:graphic>
      </p:graphicFrame>
    </p:spTree>
    <p:extLst>
      <p:ext uri="{BB962C8B-B14F-4D97-AF65-F5344CB8AC3E}">
        <p14:creationId xmlns:p14="http://schemas.microsoft.com/office/powerpoint/2010/main" xmlns="" val="51116203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783428-EF57-447A-B16D-98CECF07909C}"/>
              </a:ext>
            </a:extLst>
          </p:cNvPr>
          <p:cNvSpPr txBox="1"/>
          <p:nvPr/>
        </p:nvSpPr>
        <p:spPr>
          <a:xfrm>
            <a:off x="660399" y="81012"/>
            <a:ext cx="111553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Bảng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kiểm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thực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hiện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tiến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hoạt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động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nghiên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cứu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một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vấn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đề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học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dân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DengXian" panose="02010600030101010101" pitchFamily="2" charset="-122"/>
                <a:cs typeface="+mn-cs"/>
              </a:rPr>
              <a:t>gian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xmlns="" id="{007EE1E3-F509-4B15-A8C9-B3D72A5FF244}"/>
              </a:ext>
            </a:extLst>
          </p:cNvPr>
          <p:cNvGraphicFramePr>
            <a:graphicFrameLocks noGrp="1"/>
          </p:cNvGraphicFramePr>
          <p:nvPr>
            <p:extLst>
              <p:ext uri="{D42A27DB-BD31-4B8C-83A1-F6EECF244321}">
                <p14:modId xmlns:p14="http://schemas.microsoft.com/office/powerpoint/2010/main" xmlns="" val="479634090"/>
              </p:ext>
            </p:extLst>
          </p:nvPr>
        </p:nvGraphicFramePr>
        <p:xfrm>
          <a:off x="660399" y="744096"/>
          <a:ext cx="10860719" cy="5652516"/>
        </p:xfrm>
        <a:graphic>
          <a:graphicData uri="http://schemas.openxmlformats.org/drawingml/2006/table">
            <a:tbl>
              <a:tblPr firstRow="1" firstCol="1" bandRow="1">
                <a:tableStyleId>{ED083AE6-46FA-4A59-8FB0-9F97EB10719F}</a:tableStyleId>
              </a:tblPr>
              <a:tblGrid>
                <a:gridCol w="2239963">
                  <a:extLst>
                    <a:ext uri="{9D8B030D-6E8A-4147-A177-3AD203B41FA5}">
                      <a16:colId xmlns:a16="http://schemas.microsoft.com/office/drawing/2014/main" xmlns="" val="3900207922"/>
                    </a:ext>
                  </a:extLst>
                </a:gridCol>
                <a:gridCol w="6470145">
                  <a:extLst>
                    <a:ext uri="{9D8B030D-6E8A-4147-A177-3AD203B41FA5}">
                      <a16:colId xmlns:a16="http://schemas.microsoft.com/office/drawing/2014/main" xmlns="" val="3041697662"/>
                    </a:ext>
                  </a:extLst>
                </a:gridCol>
                <a:gridCol w="996824">
                  <a:extLst>
                    <a:ext uri="{9D8B030D-6E8A-4147-A177-3AD203B41FA5}">
                      <a16:colId xmlns:a16="http://schemas.microsoft.com/office/drawing/2014/main" xmlns="" val="814641975"/>
                    </a:ext>
                  </a:extLst>
                </a:gridCol>
                <a:gridCol w="1153787">
                  <a:extLst>
                    <a:ext uri="{9D8B030D-6E8A-4147-A177-3AD203B41FA5}">
                      <a16:colId xmlns:a16="http://schemas.microsoft.com/office/drawing/2014/main" xmlns="" val="683480555"/>
                    </a:ext>
                  </a:extLst>
                </a:gridCol>
              </a:tblGrid>
              <a:tr h="321930">
                <a:tc>
                  <a:txBody>
                    <a:bodyPr/>
                    <a:lstStyle/>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cs typeface="Times New Roman" panose="02020603050405020304" pitchFamily="18" charset="0"/>
                        </a:rPr>
                        <a:t>Các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bước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tiến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trình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dirty="0" err="1">
                          <a:solidFill>
                            <a:srgbClr val="0070C0"/>
                          </a:solidFill>
                          <a:effectLst/>
                          <a:latin typeface="Times New Roman" panose="02020603050405020304" pitchFamily="18" charset="0"/>
                          <a:cs typeface="Times New Roman" panose="02020603050405020304" pitchFamily="18" charset="0"/>
                        </a:rPr>
                        <a:t>Nội</a:t>
                      </a:r>
                      <a:r>
                        <a:rPr lang="en-US" sz="2800" b="1" dirty="0">
                          <a:solidFill>
                            <a:srgbClr val="0070C0"/>
                          </a:solidFill>
                          <a:effectLst/>
                          <a:latin typeface="Times New Roman" panose="02020603050405020304" pitchFamily="18" charset="0"/>
                          <a:cs typeface="Times New Roman" panose="02020603050405020304" pitchFamily="18" charset="0"/>
                        </a:rPr>
                        <a:t> dung </a:t>
                      </a:r>
                      <a:r>
                        <a:rPr lang="en-US" sz="2800" b="1" dirty="0" err="1">
                          <a:solidFill>
                            <a:srgbClr val="0070C0"/>
                          </a:solidFill>
                          <a:effectLst/>
                          <a:latin typeface="Times New Roman" panose="02020603050405020304" pitchFamily="18" charset="0"/>
                          <a:cs typeface="Times New Roman" panose="02020603050405020304" pitchFamily="18" charset="0"/>
                        </a:rPr>
                        <a:t>kiểm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gn="ctr">
                        <a:lnSpc>
                          <a:spcPct val="115000"/>
                        </a:lnSpc>
                        <a:spcBef>
                          <a:spcPts val="600"/>
                        </a:spcBef>
                        <a:spcAft>
                          <a:spcPts val="600"/>
                        </a:spcAft>
                      </a:pPr>
                      <a:r>
                        <a:rPr lang="en-US" sz="2800" b="1">
                          <a:solidFill>
                            <a:srgbClr val="0070C0"/>
                          </a:solidFill>
                          <a:effectLst/>
                          <a:latin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2875343822"/>
                  </a:ext>
                </a:extLst>
              </a:tr>
              <a:tr h="155683">
                <a:tc gridSpan="4">
                  <a:txBody>
                    <a:bodyPr/>
                    <a:lstStyle/>
                    <a:p>
                      <a:pPr>
                        <a:lnSpc>
                          <a:spcPct val="115000"/>
                        </a:lnSpc>
                        <a:spcBef>
                          <a:spcPts val="600"/>
                        </a:spcBef>
                        <a:spcAft>
                          <a:spcPts val="600"/>
                        </a:spcAft>
                      </a:pPr>
                      <a:r>
                        <a:rPr lang="en-US" sz="2800" b="1" dirty="0">
                          <a:solidFill>
                            <a:srgbClr val="0D0D0D"/>
                          </a:solidFill>
                          <a:effectLst/>
                          <a:latin typeface="Times New Roman" panose="02020603050405020304" pitchFamily="18" charset="0"/>
                          <a:cs typeface="Times New Roman" panose="02020603050405020304" pitchFamily="18" charset="0"/>
                        </a:rPr>
                        <a:t>3.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sâu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nguồn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tài</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liệu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đã</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thập</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được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Xử</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lí</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thông</a:t>
                      </a:r>
                      <a:r>
                        <a:rPr lang="en-US" sz="2800" b="1" dirty="0">
                          <a:solidFill>
                            <a:srgbClr val="0D0D0D"/>
                          </a:solidFill>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xmlns="" val="2306678743"/>
                  </a:ext>
                </a:extLst>
              </a:tr>
              <a:tr h="488177">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Nắm được cấu trúc và các nội dung lớn của tài liệu; nắm được các khía cạnh cụ thể liên quan vấn đề cần tìm hiểu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a:solidFill>
                            <a:srgbClr val="FF0000"/>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1755302105"/>
                  </a:ext>
                </a:extLst>
              </a:tr>
              <a:tr h="321930">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Ghi chép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Ghi chú được những thông tin quan trọng, những suy nghĩ, cảm xúc của người 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a:solidFill>
                            <a:srgbClr val="FF0000"/>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3060052856"/>
                  </a:ext>
                </a:extLst>
              </a:tr>
              <a:tr h="321930">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Tra cứu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cs typeface="Times New Roman" panose="02020603050405020304" pitchFamily="18" charset="0"/>
                        </a:rPr>
                        <a:t>Tìm</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rõ</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hơn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cập</a:t>
                      </a:r>
                      <a:r>
                        <a:rPr lang="en-US" sz="2800" dirty="0">
                          <a:solidFill>
                            <a:srgbClr val="0D0D0D"/>
                          </a:solidFill>
                          <a:effectLst/>
                          <a:latin typeface="Times New Roman" panose="02020603050405020304" pitchFamily="18" charset="0"/>
                          <a:cs typeface="Times New Roman" panose="02020603050405020304" pitchFamily="18" charset="0"/>
                        </a:rPr>
                        <a:t> ở </a:t>
                      </a:r>
                      <a:r>
                        <a:rPr lang="en-US" sz="2800" dirty="0" err="1">
                          <a:solidFill>
                            <a:srgbClr val="0D0D0D"/>
                          </a:solidFill>
                          <a:effectLst/>
                          <a:latin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a:solidFill>
                            <a:srgbClr val="0D0D0D"/>
                          </a:solidFill>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1764630170"/>
                  </a:ext>
                </a:extLst>
              </a:tr>
              <a:tr h="321930">
                <a:tc gridSpan="2">
                  <a:txBody>
                    <a:bodyPr/>
                    <a:lstStyle/>
                    <a:p>
                      <a:pPr>
                        <a:lnSpc>
                          <a:spcPct val="115000"/>
                        </a:lnSpc>
                        <a:spcBef>
                          <a:spcPts val="600"/>
                        </a:spcBef>
                        <a:spcAft>
                          <a:spcPts val="600"/>
                        </a:spcAft>
                      </a:pPr>
                      <a:r>
                        <a:rPr lang="en-US" sz="2800" b="1" dirty="0">
                          <a:solidFill>
                            <a:srgbClr val="0D0D0D"/>
                          </a:solidFill>
                          <a:effectLst/>
                          <a:latin typeface="Times New Roman" panose="02020603050405020304" pitchFamily="18" charset="0"/>
                          <a:cs typeface="Times New Roman" panose="02020603050405020304" pitchFamily="18" charset="0"/>
                        </a:rPr>
                        <a:t>4. </a:t>
                      </a:r>
                      <a:r>
                        <a:rPr lang="en-US" sz="2800" b="1" dirty="0" err="1">
                          <a:solidFill>
                            <a:srgbClr val="0D0D0D"/>
                          </a:solidFill>
                          <a:effectLst/>
                          <a:latin typeface="Times New Roman" panose="02020603050405020304" pitchFamily="18" charset="0"/>
                          <a:cs typeface="Times New Roman" panose="02020603050405020304" pitchFamily="18" charset="0"/>
                        </a:rPr>
                        <a:t>Xác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định</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được</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một</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số</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phương</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pháp</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sử</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dụng</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để</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cứu</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h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tc>
                  <a:txBody>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041" marR="50041" marT="0" marB="0"/>
                </a:tc>
                <a:extLst>
                  <a:ext uri="{0D108BD9-81ED-4DB2-BD59-A6C34878D82A}">
                    <a16:rowId xmlns:a16="http://schemas.microsoft.com/office/drawing/2014/main" xmlns="" val="292524503"/>
                  </a:ext>
                </a:extLst>
              </a:tr>
            </a:tbl>
          </a:graphicData>
        </a:graphic>
      </p:graphicFrame>
    </p:spTree>
    <p:extLst>
      <p:ext uri="{BB962C8B-B14F-4D97-AF65-F5344CB8AC3E}">
        <p14:creationId xmlns:p14="http://schemas.microsoft.com/office/powerpoint/2010/main" xmlns="" val="277423165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8E0A83-3E89-4078-8D9E-A9C2D5A2A386}"/>
              </a:ext>
            </a:extLst>
          </p:cNvPr>
          <p:cNvPicPr>
            <a:picLocks noChangeAspect="1"/>
          </p:cNvPicPr>
          <p:nvPr/>
        </p:nvPicPr>
        <p:blipFill>
          <a:blip r:embed="rId2" cstate="print"/>
          <a:stretch>
            <a:fillRect/>
          </a:stretch>
        </p:blipFill>
        <p:spPr>
          <a:xfrm>
            <a:off x="457200" y="202737"/>
            <a:ext cx="854765" cy="825963"/>
          </a:xfrm>
          <a:prstGeom prst="rect">
            <a:avLst/>
          </a:prstGeom>
        </p:spPr>
      </p:pic>
      <p:sp>
        <p:nvSpPr>
          <p:cNvPr id="3" name="Oval 2">
            <a:extLst>
              <a:ext uri="{FF2B5EF4-FFF2-40B4-BE49-F238E27FC236}">
                <a16:creationId xmlns:a16="http://schemas.microsoft.com/office/drawing/2014/main" xmlns="" id="{BF77462C-0EDA-4CB2-A3B2-747CFA3822D5}"/>
              </a:ext>
            </a:extLst>
          </p:cNvPr>
          <p:cNvSpPr/>
          <p:nvPr/>
        </p:nvSpPr>
        <p:spPr>
          <a:xfrm>
            <a:off x="638676" y="344253"/>
            <a:ext cx="644713" cy="484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B4D6C13-0936-4C67-96F7-6EC185108734}"/>
              </a:ext>
            </a:extLst>
          </p:cNvPr>
          <p:cNvSpPr txBox="1"/>
          <p:nvPr/>
        </p:nvSpPr>
        <p:spPr>
          <a:xfrm>
            <a:off x="784679" y="302174"/>
            <a:ext cx="505267"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II</a:t>
            </a:r>
          </a:p>
        </p:txBody>
      </p:sp>
      <p:sp>
        <p:nvSpPr>
          <p:cNvPr id="6" name="TextBox 5">
            <a:extLst>
              <a:ext uri="{FF2B5EF4-FFF2-40B4-BE49-F238E27FC236}">
                <a16:creationId xmlns:a16="http://schemas.microsoft.com/office/drawing/2014/main" xmlns="" id="{30BD790E-EB46-4BF1-9DB4-27FE7D9004A2}"/>
              </a:ext>
            </a:extLst>
          </p:cNvPr>
          <p:cNvSpPr txBox="1"/>
          <p:nvPr/>
        </p:nvSpPr>
        <p:spPr>
          <a:xfrm>
            <a:off x="784679" y="337501"/>
            <a:ext cx="11269663" cy="523285"/>
          </a:xfrm>
          <a:prstGeom prst="rect">
            <a:avLst/>
          </a:prstGeom>
          <a:noFill/>
        </p:spPr>
        <p:txBody>
          <a:bodyPr wrap="square">
            <a:spAutoFit/>
          </a:bodyPr>
          <a:lstStyle/>
          <a:p>
            <a:pPr algn="ctr">
              <a:lnSpc>
                <a:spcPct val="115000"/>
              </a:lnSpc>
              <a:spcBef>
                <a:spcPts val="600"/>
              </a:spcBef>
              <a:spcAft>
                <a:spcPts val="600"/>
              </a:spcAft>
            </a:pP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VIẾT BÁO CÁO NGHIÊN CỨU MỘT VẤN ĐỀ VĂN HỌC DÂN GIAN</a:t>
            </a: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xmlns="" id="{C4863ABD-E598-4308-834B-3A6060DBCE00}"/>
              </a:ext>
            </a:extLst>
          </p:cNvPr>
          <p:cNvSpPr/>
          <p:nvPr/>
        </p:nvSpPr>
        <p:spPr>
          <a:xfrm>
            <a:off x="497146" y="1128137"/>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B7B5F9BC-B5E3-4922-A88B-5F5470E0CCDB}"/>
              </a:ext>
            </a:extLst>
          </p:cNvPr>
          <p:cNvSpPr txBox="1"/>
          <p:nvPr/>
        </p:nvSpPr>
        <p:spPr>
          <a:xfrm>
            <a:off x="609600" y="1116012"/>
            <a:ext cx="10845800" cy="556434"/>
          </a:xfrm>
          <a:prstGeom prst="rect">
            <a:avLst/>
          </a:prstGeom>
          <a:noFill/>
        </p:spPr>
        <p:txBody>
          <a:bodyPr wrap="square">
            <a:spAutoFit/>
          </a:bodyPr>
          <a:lstStyle/>
          <a:p>
            <a:pPr>
              <a:lnSpc>
                <a:spcPct val="115000"/>
              </a:lnSpc>
              <a:spcBef>
                <a:spcPts val="600"/>
              </a:spcBef>
              <a:spcAft>
                <a:spcPts val="6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1. Thế nào là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viết</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báo</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cáo</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nghiên</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cứu</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dân</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effectLst/>
                <a:latin typeface="Times New Roman" panose="02020603050405020304" pitchFamily="18" charset="0"/>
                <a:ea typeface="MS Mincho" panose="02020609040205080304" pitchFamily="49" charset="-128"/>
                <a:cs typeface="Times New Roman" panose="02020603050405020304" pitchFamily="18" charset="0"/>
              </a:rPr>
              <a:t>gian</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FAE8D736-00D3-472D-A9D7-E24F8F05E127}"/>
              </a:ext>
            </a:extLst>
          </p:cNvPr>
          <p:cNvSpPr/>
          <p:nvPr/>
        </p:nvSpPr>
        <p:spPr>
          <a:xfrm>
            <a:off x="1644201" y="1985963"/>
            <a:ext cx="3217174" cy="414813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pt-B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 báo cáo nghiên cứu một vấn đề VHDG là trình bày những kết quả đã tìm hiểu được về một vấn đề của VHDG bằng bản viết.</a:t>
            </a:r>
            <a:endParaRPr lang="en-US" sz="2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1C4DB62F-CDE8-497F-8B3F-F60629AF4E6F}"/>
              </a:ext>
            </a:extLst>
          </p:cNvPr>
          <p:cNvSpPr/>
          <p:nvPr/>
        </p:nvSpPr>
        <p:spPr>
          <a:xfrm>
            <a:off x="5757861" y="1985963"/>
            <a:ext cx="4764538" cy="414813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effectLst/>
                <a:latin typeface="Times New Roman" panose="02020603050405020304" pitchFamily="18" charset="0"/>
                <a:ea typeface="Times New Roman" panose="02020603050405020304" pitchFamily="18" charset="0"/>
              </a:rPr>
              <a:t>Đây là kiểu văn bản thông tin (báo cáo khoa học) , thể hiện các nội dung mô tả và suy luận, phân tích và đánh giá, bình luận và kết luận của người nghiên cứu VHDG một cách tường minh, logic, thuyết phục theo một cấu trúc nhất định.</a:t>
            </a:r>
            <a:endParaRPr lang="en-US" sz="2800" dirty="0">
              <a:solidFill>
                <a:schemeClr val="tx1"/>
              </a:solidFill>
            </a:endParaRPr>
          </a:p>
        </p:txBody>
      </p:sp>
      <p:sp>
        <p:nvSpPr>
          <p:cNvPr id="13" name="Circle: Hollow 12">
            <a:extLst>
              <a:ext uri="{FF2B5EF4-FFF2-40B4-BE49-F238E27FC236}">
                <a16:creationId xmlns:a16="http://schemas.microsoft.com/office/drawing/2014/main" xmlns="" id="{139A0F42-BEC4-4A53-8226-D62A3AA73836}"/>
              </a:ext>
            </a:extLst>
          </p:cNvPr>
          <p:cNvSpPr/>
          <p:nvPr/>
        </p:nvSpPr>
        <p:spPr>
          <a:xfrm>
            <a:off x="1463494" y="1927672"/>
            <a:ext cx="575065" cy="556434"/>
          </a:xfrm>
          <a:prstGeom prst="donu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xmlns="" id="{E16CA2BC-B428-4192-BE39-B2884CA529FC}"/>
              </a:ext>
            </a:extLst>
          </p:cNvPr>
          <p:cNvSpPr/>
          <p:nvPr/>
        </p:nvSpPr>
        <p:spPr>
          <a:xfrm>
            <a:off x="5549511" y="1990435"/>
            <a:ext cx="575065" cy="556434"/>
          </a:xfrm>
          <a:prstGeom prst="donu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293786334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1BDD1E-8ABE-4047-B9B3-538195CBBCD7}"/>
              </a:ext>
            </a:extLst>
          </p:cNvPr>
          <p:cNvSpPr txBox="1"/>
          <p:nvPr/>
        </p:nvSpPr>
        <p:spPr>
          <a:xfrm>
            <a:off x="660400" y="173037"/>
            <a:ext cx="10858500" cy="556434"/>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53E42510-7BD0-41E8-9155-A64A03B47AFE}"/>
              </a:ext>
            </a:extLst>
          </p:cNvPr>
          <p:cNvGraphicFramePr>
            <a:graphicFrameLocks noGrp="1"/>
          </p:cNvGraphicFramePr>
          <p:nvPr>
            <p:extLst>
              <p:ext uri="{D42A27DB-BD31-4B8C-83A1-F6EECF244321}">
                <p14:modId xmlns:p14="http://schemas.microsoft.com/office/powerpoint/2010/main" xmlns="" val="2135988350"/>
              </p:ext>
            </p:extLst>
          </p:nvPr>
        </p:nvGraphicFramePr>
        <p:xfrm>
          <a:off x="660400" y="973137"/>
          <a:ext cx="10858499" cy="5504688"/>
        </p:xfrm>
        <a:graphic>
          <a:graphicData uri="http://schemas.openxmlformats.org/drawingml/2006/table">
            <a:tbl>
              <a:tblPr firstRow="1" firstCol="1" bandRow="1">
                <a:tableStyleId>{ED083AE6-46FA-4A59-8FB0-9F97EB10719F}</a:tableStyleId>
              </a:tblPr>
              <a:tblGrid>
                <a:gridCol w="1254126">
                  <a:extLst>
                    <a:ext uri="{9D8B030D-6E8A-4147-A177-3AD203B41FA5}">
                      <a16:colId xmlns:a16="http://schemas.microsoft.com/office/drawing/2014/main" xmlns="" val="2055036126"/>
                    </a:ext>
                  </a:extLst>
                </a:gridCol>
                <a:gridCol w="1457325">
                  <a:extLst>
                    <a:ext uri="{9D8B030D-6E8A-4147-A177-3AD203B41FA5}">
                      <a16:colId xmlns:a16="http://schemas.microsoft.com/office/drawing/2014/main" xmlns="" val="628762178"/>
                    </a:ext>
                  </a:extLst>
                </a:gridCol>
                <a:gridCol w="8147048">
                  <a:extLst>
                    <a:ext uri="{9D8B030D-6E8A-4147-A177-3AD203B41FA5}">
                      <a16:colId xmlns:a16="http://schemas.microsoft.com/office/drawing/2014/main" xmlns="" val="140637214"/>
                    </a:ext>
                  </a:extLst>
                </a:gridCol>
              </a:tblGrid>
              <a:tr h="894910">
                <a:tc>
                  <a:txBody>
                    <a:bodyPr/>
                    <a:lstStyle/>
                    <a:p>
                      <a:r>
                        <a:rPr kumimoji="0" lang="pt-BR"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Văn học dân gian</a:t>
                      </a:r>
                      <a:endParaRPr lang="en-US" sz="3200" dirty="0">
                        <a:latin typeface="Times New Roman" panose="02020603050405020304" pitchFamily="18" charset="0"/>
                        <a:cs typeface="Times New Roman" panose="02020603050405020304" pitchFamily="18" charset="0"/>
                      </a:endParaRPr>
                    </a:p>
                  </a:txBody>
                  <a:tcPr/>
                </a:tc>
                <a:tc>
                  <a:txBody>
                    <a:bodyPr/>
                    <a:lstStyle/>
                    <a:p>
                      <a:pPr algn="just">
                        <a:lnSpc>
                          <a:spcPct val="115000"/>
                        </a:lnSpc>
                        <a:spcBef>
                          <a:spcPts val="600"/>
                        </a:spcBef>
                        <a:spcAft>
                          <a:spcPts val="600"/>
                        </a:spcAft>
                      </a:pPr>
                      <a:r>
                        <a:rPr lang="pt-BR" sz="3200" b="0" dirty="0">
                          <a:effectLst/>
                          <a:latin typeface="Times New Roman" panose="02020603050405020304" pitchFamily="18" charset="0"/>
                          <a:cs typeface="Times New Roman" panose="02020603050405020304" pitchFamily="18" charset="0"/>
                        </a:rPr>
                        <a:t>Phân loại</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en-US" sz="3200" b="0" dirty="0" err="1">
                          <a:effectLst/>
                          <a:latin typeface="Times New Roman" panose="02020603050405020304" pitchFamily="18" charset="0"/>
                          <a:cs typeface="Times New Roman" panose="02020603050405020304" pitchFamily="18" charset="0"/>
                        </a:rPr>
                        <a:t>Có</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chia </a:t>
                      </a:r>
                      <a:r>
                        <a:rPr lang="en-US" sz="3200" b="0" dirty="0" err="1">
                          <a:effectLst/>
                          <a:latin typeface="Times New Roman" panose="02020603050405020304" pitchFamily="18" charset="0"/>
                          <a:cs typeface="Times New Roman" panose="02020603050405020304" pitchFamily="18" charset="0"/>
                        </a:rPr>
                        <a:t>các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sáng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phong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phú</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của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văn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học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thành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nhiều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loại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khác</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nhau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như</a:t>
                      </a:r>
                      <a:r>
                        <a:rPr lang="en-US" sz="3200" b="0" dirty="0">
                          <a:effectLst/>
                          <a:latin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loại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sự</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thoại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truyền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thuyết</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cổ</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tích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truyện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ngụ</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ngôn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truyện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cười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truyện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thơ</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vè</a:t>
                      </a:r>
                      <a:r>
                        <a:rPr lang="en-US" sz="32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loại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trữ</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tình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gian</a:t>
                      </a:r>
                      <a:r>
                        <a:rPr lang="en-US" sz="3200" b="0" dirty="0">
                          <a:effectLst/>
                          <a:latin typeface="Times New Roman" panose="02020603050405020304" pitchFamily="18" charset="0"/>
                          <a:cs typeface="Times New Roman" panose="02020603050405020304" pitchFamily="18" charset="0"/>
                        </a:rPr>
                        <a:t>: ca </a:t>
                      </a:r>
                      <a:r>
                        <a:rPr lang="en-US" sz="3200" b="0" dirty="0" err="1">
                          <a:effectLst/>
                          <a:latin typeface="Times New Roman" panose="02020603050405020304" pitchFamily="18" charset="0"/>
                          <a:cs typeface="Times New Roman" panose="02020603050405020304" pitchFamily="18" charset="0"/>
                        </a:rPr>
                        <a:t>dao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dân</a:t>
                      </a:r>
                      <a:r>
                        <a:rPr lang="en-US" sz="3200" b="0" dirty="0">
                          <a:effectLst/>
                          <a:latin typeface="Times New Roman" panose="02020603050405020304" pitchFamily="18" charset="0"/>
                          <a:cs typeface="Times New Roman" panose="02020603050405020304" pitchFamily="18" charset="0"/>
                        </a:rPr>
                        <a:t> ca,…</a:t>
                      </a:r>
                    </a:p>
                    <a:p>
                      <a:pPr algn="just">
                        <a:lnSpc>
                          <a:spcPct val="115000"/>
                        </a:lnSpc>
                        <a:spcBef>
                          <a:spcPts val="600"/>
                        </a:spcBef>
                        <a:spcAft>
                          <a:spcPts val="600"/>
                        </a:spcAft>
                      </a:pP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Nhóm</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thể</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loại</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khấu</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dân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gian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chèo</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cổ</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tuồng</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đồ</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múa</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rối</a:t>
                      </a:r>
                      <a:r>
                        <a:rPr lang="en-US" sz="3200" b="0" dirty="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extLst>
                  <a:ext uri="{0D108BD9-81ED-4DB2-BD59-A6C34878D82A}">
                    <a16:rowId xmlns:a16="http://schemas.microsoft.com/office/drawing/2014/main" xmlns="" val="3020697127"/>
                  </a:ext>
                </a:extLst>
              </a:tr>
            </a:tbl>
          </a:graphicData>
        </a:graphic>
      </p:graphicFrame>
    </p:spTree>
    <p:extLst>
      <p:ext uri="{BB962C8B-B14F-4D97-AF65-F5344CB8AC3E}">
        <p14:creationId xmlns:p14="http://schemas.microsoft.com/office/powerpoint/2010/main" xmlns="" val="85515579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xmlns="" id="{7D09E27F-1B63-4688-AFF4-CAEF0649EE87}"/>
              </a:ext>
            </a:extLst>
          </p:cNvPr>
          <p:cNvSpPr/>
          <p:nvPr/>
        </p:nvSpPr>
        <p:spPr>
          <a:xfrm>
            <a:off x="527050" y="359487"/>
            <a:ext cx="575065" cy="586957"/>
          </a:xfrm>
          <a:prstGeom prst="diamond">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319F8D9-936D-4A5A-8455-59AD757412DC}"/>
              </a:ext>
            </a:extLst>
          </p:cNvPr>
          <p:cNvSpPr txBox="1"/>
          <p:nvPr/>
        </p:nvSpPr>
        <p:spPr>
          <a:xfrm>
            <a:off x="660400" y="346173"/>
            <a:ext cx="10845800" cy="556434"/>
          </a:xfrm>
          <a:prstGeom prst="rect">
            <a:avLst/>
          </a:prstGeom>
          <a:noFill/>
        </p:spPr>
        <p:txBody>
          <a:bodyPr wrap="square">
            <a:spAutoFit/>
          </a:bodyPr>
          <a:lstStyle/>
          <a:p>
            <a:pPr>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xmlns="" id="{6255F6B7-730C-40D9-8501-ACD1C0C36468}"/>
              </a:ext>
            </a:extLst>
          </p:cNvPr>
          <p:cNvSpPr/>
          <p:nvPr/>
        </p:nvSpPr>
        <p:spPr>
          <a:xfrm>
            <a:off x="4805802" y="3056806"/>
            <a:ext cx="2580394" cy="132482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4214" tIns="244214" rIns="244214" bIns="244214"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a:t>
            </a:r>
            <a:r>
              <a:rPr lang="en-US" sz="2800" b="1" kern="1200" dirty="0" err="1">
                <a:latin typeface="Times New Roman" panose="02020603050405020304" pitchFamily="18" charset="0"/>
                <a:cs typeface="Times New Roman" panose="02020603050405020304" pitchFamily="18" charset="0"/>
              </a:rPr>
              <a:t>Các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bước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của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quy</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trình</a:t>
            </a:r>
            <a:endParaRPr lang="en-US" sz="2800" kern="1200"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xmlns="" id="{C27BCCEB-0CCE-42FC-860A-2B8B7534F167}"/>
              </a:ext>
            </a:extLst>
          </p:cNvPr>
          <p:cNvSpPr/>
          <p:nvPr/>
        </p:nvSpPr>
        <p:spPr>
          <a:xfrm rot="16200000">
            <a:off x="5955750" y="2361458"/>
            <a:ext cx="280497" cy="877333"/>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9" name="Freeform: Shape 18">
            <a:extLst>
              <a:ext uri="{FF2B5EF4-FFF2-40B4-BE49-F238E27FC236}">
                <a16:creationId xmlns:a16="http://schemas.microsoft.com/office/drawing/2014/main" xmlns="" id="{4218A022-6A7C-4756-A641-F26B2F930191}"/>
              </a:ext>
            </a:extLst>
          </p:cNvPr>
          <p:cNvSpPr/>
          <p:nvPr/>
        </p:nvSpPr>
        <p:spPr>
          <a:xfrm>
            <a:off x="4805802" y="1202738"/>
            <a:ext cx="2580394" cy="132482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214" tIns="244214" rIns="244214" bIns="244214"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Chuẩn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endParaRPr lang="en-US" sz="2800" kern="1200"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xmlns="" id="{E2F50A3C-66D6-49D0-AD19-977872F6EE6E}"/>
              </a:ext>
            </a:extLst>
          </p:cNvPr>
          <p:cNvSpPr/>
          <p:nvPr/>
        </p:nvSpPr>
        <p:spPr>
          <a:xfrm>
            <a:off x="7612973" y="3441003"/>
            <a:ext cx="546331" cy="556432"/>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0" tIns="96885" rIns="90498" bIns="9688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1" name="Freeform: Shape 20">
            <a:extLst>
              <a:ext uri="{FF2B5EF4-FFF2-40B4-BE49-F238E27FC236}">
                <a16:creationId xmlns:a16="http://schemas.microsoft.com/office/drawing/2014/main" xmlns="" id="{650CDA3B-7A31-41ED-80F2-417D19C081FC}"/>
              </a:ext>
            </a:extLst>
          </p:cNvPr>
          <p:cNvSpPr/>
          <p:nvPr/>
        </p:nvSpPr>
        <p:spPr>
          <a:xfrm>
            <a:off x="8417012" y="3056806"/>
            <a:ext cx="2580394" cy="132482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244214" tIns="244214" rIns="244214" bIns="244214"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cáo</a:t>
            </a:r>
            <a:endParaRPr lang="en-US" sz="2800"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xmlns="" id="{343523FE-1728-43D1-805E-7A9F76769F85}"/>
              </a:ext>
            </a:extLst>
          </p:cNvPr>
          <p:cNvSpPr/>
          <p:nvPr/>
        </p:nvSpPr>
        <p:spPr>
          <a:xfrm rot="5400000">
            <a:off x="5955750" y="4199648"/>
            <a:ext cx="280497" cy="877333"/>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p:spPr>
        <p:style>
          <a:lnRef idx="0">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0" tIns="96884" rIns="90497" bIns="96885"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23" name="Freeform: Shape 22">
            <a:extLst>
              <a:ext uri="{FF2B5EF4-FFF2-40B4-BE49-F238E27FC236}">
                <a16:creationId xmlns:a16="http://schemas.microsoft.com/office/drawing/2014/main" xmlns="" id="{3D886F43-6F3B-497F-A8E0-9AE58CF5117E}"/>
              </a:ext>
            </a:extLst>
          </p:cNvPr>
          <p:cNvSpPr/>
          <p:nvPr/>
        </p:nvSpPr>
        <p:spPr>
          <a:xfrm>
            <a:off x="4805802" y="4910873"/>
            <a:ext cx="2580394" cy="132482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244214" tIns="244214" rIns="244214" bIns="244214"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cáo</a:t>
            </a:r>
            <a:endParaRPr lang="en-US" sz="2800" kern="1200" dirty="0">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xmlns="" id="{78741980-0AF4-4A92-898E-9356EA44C508}"/>
              </a:ext>
            </a:extLst>
          </p:cNvPr>
          <p:cNvSpPr/>
          <p:nvPr/>
        </p:nvSpPr>
        <p:spPr>
          <a:xfrm>
            <a:off x="4032692" y="3388006"/>
            <a:ext cx="546333" cy="556433"/>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0498" tIns="96886" rIns="1" bIns="9688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25" name="Freeform: Shape 24">
            <a:extLst>
              <a:ext uri="{FF2B5EF4-FFF2-40B4-BE49-F238E27FC236}">
                <a16:creationId xmlns:a16="http://schemas.microsoft.com/office/drawing/2014/main" xmlns="" id="{AE88F07E-1B0B-4263-B368-229332C21326}"/>
              </a:ext>
            </a:extLst>
          </p:cNvPr>
          <p:cNvSpPr/>
          <p:nvPr/>
        </p:nvSpPr>
        <p:spPr>
          <a:xfrm>
            <a:off x="1194593" y="3056806"/>
            <a:ext cx="2580394" cy="1324827"/>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4214" tIns="244214" rIns="244214" bIns="244214"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bố</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1311119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BD7FEEE-1B16-45BE-A180-0F6B1B914459}"/>
              </a:ext>
            </a:extLst>
          </p:cNvPr>
          <p:cNvGrpSpPr/>
          <p:nvPr/>
        </p:nvGrpSpPr>
        <p:grpSpPr>
          <a:xfrm>
            <a:off x="2033960" y="1130300"/>
            <a:ext cx="8124080" cy="4121150"/>
            <a:chOff x="2033959" y="2114550"/>
            <a:chExt cx="8124080" cy="4121150"/>
          </a:xfrm>
        </p:grpSpPr>
        <p:sp>
          <p:nvSpPr>
            <p:cNvPr id="6" name="Freeform: Shape 5">
              <a:extLst>
                <a:ext uri="{FF2B5EF4-FFF2-40B4-BE49-F238E27FC236}">
                  <a16:creationId xmlns:a16="http://schemas.microsoft.com/office/drawing/2014/main" xmlns="" id="{BB70F697-4981-489B-9AE9-08A7F48156F3}"/>
                </a:ext>
              </a:extLst>
            </p:cNvPr>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2C13DAD0-8FBF-47B7-A822-135F80E6712D}"/>
                </a:ext>
              </a:extLst>
            </p:cNvPr>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xmlns="" id="{92933399-16F1-4D70-971D-4C92ECCDA354}"/>
                </a:ext>
              </a:extLst>
            </p:cNvPr>
            <p:cNvSpPr/>
            <p:nvPr/>
          </p:nvSpPr>
          <p:spPr>
            <a:xfrm>
              <a:off x="4257972" y="2114550"/>
              <a:ext cx="3676054" cy="928463"/>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a) </a:t>
              </a:r>
              <a:r>
                <a:rPr lang="en-US" sz="3200" b="1" kern="1200" dirty="0" err="1">
                  <a:latin typeface="Times New Roman" panose="02020603050405020304" pitchFamily="18" charset="0"/>
                  <a:cs typeface="Times New Roman" panose="02020603050405020304" pitchFamily="18" charset="0"/>
                </a:rPr>
                <a:t>Chuẩn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bị</a:t>
              </a:r>
              <a:endParaRPr lang="en-US" sz="32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xmlns="" id="{1DAB8CFE-0D74-416B-838B-B3700FE1371C}"/>
                </a:ext>
              </a:extLst>
            </p:cNvPr>
            <p:cNvSpPr/>
            <p:nvPr/>
          </p:nvSpPr>
          <p:spPr>
            <a:xfrm>
              <a:off x="2033959" y="3814985"/>
              <a:ext cx="3676054" cy="242071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SzPts val="1400"/>
                <a:buFont typeface="Times New Roman" panose="02020603050405020304" pitchFamily="18" charset="0"/>
                <a:buNone/>
              </a:pPr>
              <a:r>
                <a:rPr lang="en-US" sz="3200" kern="1200" dirty="0" err="1">
                  <a:latin typeface="Times New Roman" panose="02020603050405020304" pitchFamily="18" charset="0"/>
                  <a:cs typeface="Times New Roman" panose="02020603050405020304" pitchFamily="18" charset="0"/>
                </a:rPr>
                <a:t>Sắp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xếp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tài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liệu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nội</a:t>
              </a:r>
              <a:r>
                <a:rPr lang="en-US" sz="3200" kern="1200" dirty="0">
                  <a:latin typeface="Times New Roman" panose="02020603050405020304" pitchFamily="18" charset="0"/>
                  <a:cs typeface="Times New Roman" panose="02020603050405020304" pitchFamily="18" charset="0"/>
                </a:rPr>
                <a:t> dung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hỏi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endParaRPr lang="en-US" sz="3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xmlns="" id="{FECEEBD0-7DED-4E05-8134-845D8DB43B5E}"/>
                </a:ext>
              </a:extLst>
            </p:cNvPr>
            <p:cNvSpPr/>
            <p:nvPr/>
          </p:nvSpPr>
          <p:spPr>
            <a:xfrm>
              <a:off x="6481985" y="3814985"/>
              <a:ext cx="3676054" cy="242071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SzPts val="1400"/>
                <a:buFont typeface="Times New Roman" panose="02020603050405020304" pitchFamily="18" charset="0"/>
                <a:buNone/>
              </a:pPr>
              <a:r>
                <a:rPr lang="en-US" sz="3200" kern="1200" dirty="0" err="1">
                  <a:latin typeface="Times New Roman" panose="02020603050405020304" pitchFamily="18" charset="0"/>
                  <a:cs typeface="Times New Roman" panose="02020603050405020304" pitchFamily="18" charset="0"/>
                </a:rPr>
                <a:t>Phác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thảo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dàn</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với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những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phần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nếu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có</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lớn</a:t>
              </a:r>
              <a:r>
                <a:rPr lang="en-US" sz="32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xmlns="" val="181639725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8F10816-8179-4FED-A7C2-16272F6BCC1C}"/>
              </a:ext>
            </a:extLst>
          </p:cNvPr>
          <p:cNvSpPr txBox="1"/>
          <p:nvPr/>
        </p:nvSpPr>
        <p:spPr>
          <a:xfrm>
            <a:off x="673100" y="162625"/>
            <a:ext cx="10845800" cy="556434"/>
          </a:xfrm>
          <a:prstGeom prst="rect">
            <a:avLst/>
          </a:prstGeom>
          <a:noFill/>
        </p:spPr>
        <p:txBody>
          <a:bodyPr wrap="square">
            <a:spAutoFit/>
          </a:bodyPr>
          <a:lstStyle/>
          <a:p>
            <a:pP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191EFD2-8C4C-4E44-B855-DC869B5DBCB6}"/>
              </a:ext>
            </a:extLst>
          </p:cNvPr>
          <p:cNvSpPr txBox="1"/>
          <p:nvPr/>
        </p:nvSpPr>
        <p:spPr>
          <a:xfrm>
            <a:off x="673100" y="651564"/>
            <a:ext cx="10845800" cy="556434"/>
          </a:xfrm>
          <a:prstGeom prst="rect">
            <a:avLst/>
          </a:prstGeom>
          <a:noFill/>
        </p:spPr>
        <p:txBody>
          <a:bodyPr wrap="square">
            <a:spAutoFit/>
          </a:bodyPr>
          <a:lstStyle/>
          <a:p>
            <a:pPr algn="ctr">
              <a:lnSpc>
                <a:spcPct val="115000"/>
              </a:lnSpc>
              <a:spcBef>
                <a:spcPts val="600"/>
              </a:spcBef>
              <a:spcAft>
                <a:spcPts val="600"/>
              </a:spcAf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cương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7ABC926-D89D-43D1-ADF9-45E55340F233}"/>
              </a:ext>
            </a:extLst>
          </p:cNvPr>
          <p:cNvSpPr txBox="1"/>
          <p:nvPr/>
        </p:nvSpPr>
        <p:spPr>
          <a:xfrm>
            <a:off x="673100" y="1397547"/>
            <a:ext cx="10845800" cy="5127558"/>
          </a:xfrm>
          <a:prstGeom prst="rect">
            <a:avLst/>
          </a:prstGeom>
          <a:noFill/>
          <a:ln w="28575">
            <a:solidFill>
              <a:srgbClr val="C00000"/>
            </a:solidFill>
          </a:ln>
        </p:spPr>
        <p:txBody>
          <a:bodyPr wrap="square">
            <a:spAutoFit/>
          </a:bodyPr>
          <a:lstStyle/>
          <a:p>
            <a:pPr algn="ctr">
              <a:lnSpc>
                <a:spcPct val="115000"/>
              </a:lnSpc>
              <a:spcBef>
                <a:spcPts val="600"/>
              </a:spcBef>
              <a:spcAft>
                <a:spcPts val="600"/>
              </a:spcAft>
            </a:pPr>
            <a:r>
              <a:rPr lang="vi-VN" sz="2400" b="1" dirty="0">
                <a:solidFill>
                  <a:srgbClr val="7030A0"/>
                </a:solidFill>
                <a:effectLst/>
                <a:latin typeface="+mj-lt"/>
                <a:ea typeface="MS Mincho" panose="02020609040205080304" pitchFamily="49" charset="-128"/>
                <a:cs typeface="Times New Roman" panose="02020603050405020304" pitchFamily="18" charset="0"/>
              </a:rPr>
              <a:t>BÀI BÁO CÁO KẾT QUẢ NGHIÊN CỨU VỀ</a:t>
            </a:r>
            <a:r>
              <a:rPr lang="en-US" sz="2400" dirty="0">
                <a:latin typeface="+mj-lt"/>
                <a:ea typeface="MS Mincho" panose="02020609040205080304" pitchFamily="49" charset="-128"/>
                <a:cs typeface="Times New Roman" panose="02020603050405020304" pitchFamily="18" charset="0"/>
              </a:rPr>
              <a:t> </a:t>
            </a:r>
            <a:r>
              <a:rPr lang="vi-VN" sz="2400" b="1" dirty="0">
                <a:solidFill>
                  <a:srgbClr val="7030A0"/>
                </a:solidFill>
                <a:effectLst/>
                <a:latin typeface="+mj-lt"/>
                <a:ea typeface="MS Mincho" panose="02020609040205080304" pitchFamily="49" charset="-128"/>
                <a:cs typeface="Times New Roman" panose="02020603050405020304" pitchFamily="18" charset="0"/>
              </a:rPr>
              <a:t>VẤN ĐỀ VĂN HỌC DÂN GIAN</a:t>
            </a:r>
            <a:endParaRPr lang="en-US" sz="2400" dirty="0">
              <a:effectLst/>
              <a:latin typeface="+mj-lt"/>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vi-VN" sz="2400" b="1" dirty="0">
                <a:solidFill>
                  <a:srgbClr val="0070C0"/>
                </a:solidFill>
                <a:effectLst/>
                <a:latin typeface="+mj-lt"/>
                <a:ea typeface="MS Mincho" panose="02020609040205080304" pitchFamily="49" charset="-128"/>
                <a:cs typeface="Times New Roman" panose="02020603050405020304" pitchFamily="18" charset="0"/>
              </a:rPr>
              <a:t>Tên đề tài: ………………………………………………</a:t>
            </a:r>
            <a:endParaRPr lang="en-US" sz="2400" dirty="0">
              <a:effectLst/>
              <a:latin typeface="+mj-lt"/>
              <a:ea typeface="Times New Roman" panose="02020603050405020304" pitchFamily="18" charset="0"/>
              <a:cs typeface="Times New Roman" panose="02020603050405020304" pitchFamily="18" charset="0"/>
            </a:endParaRPr>
          </a:p>
          <a:p>
            <a:r>
              <a:rPr lang="vi-VN" sz="2400" b="1" dirty="0">
                <a:solidFill>
                  <a:srgbClr val="0070C0"/>
                </a:solidFill>
                <a:effectLst/>
                <a:latin typeface="+mj-lt"/>
                <a:ea typeface="MS Mincho" panose="02020609040205080304" pitchFamily="49" charset="-128"/>
                <a:cs typeface="Times New Roman" panose="02020603050405020304" pitchFamily="18" charset="0"/>
              </a:rPr>
              <a:t>Nhóm HS thực hiện:…………………………………….</a:t>
            </a:r>
            <a:endParaRPr lang="en-US" sz="2400" b="1" dirty="0">
              <a:solidFill>
                <a:srgbClr val="0070C0"/>
              </a:solidFill>
              <a:effectLst/>
              <a:latin typeface="+mj-lt"/>
              <a:ea typeface="MS Mincho" panose="02020609040205080304" pitchFamily="49" charset="-128"/>
              <a:cs typeface="Times New Roman" panose="02020603050405020304" pitchFamily="18" charset="0"/>
            </a:endParaRPr>
          </a:p>
          <a:p>
            <a:endParaRPr lang="en-US" sz="2400" b="1" dirty="0">
              <a:solidFill>
                <a:srgbClr val="0070C0"/>
              </a:solidFill>
              <a:latin typeface="+mj-lt"/>
              <a:ea typeface="MS Mincho" panose="02020609040205080304" pitchFamily="49" charset="-128"/>
              <a:cs typeface="Times New Roman" panose="02020603050405020304" pitchFamily="18" charset="0"/>
            </a:endParaRPr>
          </a:p>
          <a:p>
            <a:endParaRPr lang="en-US" sz="2400" b="1" dirty="0">
              <a:solidFill>
                <a:srgbClr val="0070C0"/>
              </a:solidFill>
              <a:latin typeface="+mj-lt"/>
              <a:ea typeface="MS Mincho" panose="02020609040205080304" pitchFamily="49" charset="-128"/>
              <a:cs typeface="Times New Roman" panose="02020603050405020304" pitchFamily="18" charset="0"/>
            </a:endParaRPr>
          </a:p>
          <a:p>
            <a:pPr>
              <a:spcBef>
                <a:spcPts val="600"/>
              </a:spcBef>
              <a:spcAft>
                <a:spcPts val="600"/>
              </a:spcAft>
            </a:pPr>
            <a:endParaRPr lang="en-US" sz="2800" dirty="0">
              <a:solidFill>
                <a:srgbClr val="0D0D0D"/>
              </a:solidFill>
              <a:effectLst/>
              <a:latin typeface="+mj-lt"/>
              <a:ea typeface="Times New Roman" panose="02020603050405020304" pitchFamily="18" charset="0"/>
              <a:cs typeface="Times New Roman" panose="02020603050405020304" pitchFamily="18" charset="0"/>
            </a:endParaRPr>
          </a:p>
          <a:p>
            <a:pPr>
              <a:spcBef>
                <a:spcPts val="600"/>
              </a:spcBef>
              <a:spcAft>
                <a:spcPts val="600"/>
              </a:spcAft>
            </a:pPr>
            <a:r>
              <a:rPr lang="vi-VN" sz="2800" dirty="0">
                <a:solidFill>
                  <a:srgbClr val="0D0D0D"/>
                </a:solidFill>
                <a:effectLst/>
                <a:latin typeface="+mj-lt"/>
                <a:ea typeface="Times New Roman" panose="02020603050405020304" pitchFamily="18" charset="0"/>
                <a:cs typeface="Times New Roman" panose="02020603050405020304" pitchFamily="18" charset="0"/>
              </a:rPr>
              <a:t>1. Lí do chọn đề tài</a:t>
            </a:r>
            <a:r>
              <a:rPr lang="en-US" sz="2800" dirty="0">
                <a:latin typeface="+mj-lt"/>
                <a:ea typeface="Times New Roman" panose="02020603050405020304" pitchFamily="18" charset="0"/>
                <a:cs typeface="Times New Roman" panose="02020603050405020304" pitchFamily="18" charset="0"/>
              </a:rPr>
              <a:t>: </a:t>
            </a:r>
            <a:r>
              <a:rPr lang="vi-VN" sz="2800" dirty="0">
                <a:solidFill>
                  <a:srgbClr val="0D0D0D"/>
                </a:solidFill>
                <a:effectLst/>
                <a:latin typeface="+mj-lt"/>
                <a:ea typeface="Times New Roman" panose="02020603050405020304" pitchFamily="18" charset="0"/>
                <a:cs typeface="Times New Roman" panose="02020603050405020304" pitchFamily="18" charset="0"/>
              </a:rPr>
              <a:t>………………………………………………………..</a:t>
            </a:r>
            <a:endParaRPr lang="en-US" sz="2800" dirty="0">
              <a:effectLst/>
              <a:latin typeface="+mj-lt"/>
              <a:ea typeface="Times New Roman" panose="02020603050405020304" pitchFamily="18" charset="0"/>
              <a:cs typeface="Times New Roman" panose="02020603050405020304" pitchFamily="18" charset="0"/>
            </a:endParaRPr>
          </a:p>
          <a:p>
            <a:pPr>
              <a:spcBef>
                <a:spcPts val="600"/>
              </a:spcBef>
              <a:spcAft>
                <a:spcPts val="600"/>
              </a:spcAft>
            </a:pPr>
            <a:r>
              <a:rPr lang="vi-VN" sz="2800" dirty="0">
                <a:solidFill>
                  <a:srgbClr val="0D0D0D"/>
                </a:solidFill>
                <a:effectLst/>
                <a:latin typeface="+mj-lt"/>
                <a:ea typeface="Times New Roman" panose="02020603050405020304" pitchFamily="18" charset="0"/>
                <a:cs typeface="Times New Roman" panose="02020603050405020304" pitchFamily="18" charset="0"/>
              </a:rPr>
              <a:t>2. Mục đích nghiên cứu</a:t>
            </a:r>
            <a:r>
              <a:rPr lang="en-US" sz="2800" dirty="0">
                <a:latin typeface="+mj-lt"/>
                <a:ea typeface="Times New Roman" panose="02020603050405020304" pitchFamily="18" charset="0"/>
                <a:cs typeface="Times New Roman" panose="02020603050405020304" pitchFamily="18" charset="0"/>
              </a:rPr>
              <a:t>: </a:t>
            </a:r>
            <a:r>
              <a:rPr lang="vi-VN" sz="2800" dirty="0">
                <a:solidFill>
                  <a:srgbClr val="0D0D0D"/>
                </a:solidFill>
                <a:effectLst/>
                <a:latin typeface="+mj-lt"/>
                <a:ea typeface="Times New Roman" panose="02020603050405020304" pitchFamily="18" charset="0"/>
                <a:cs typeface="Times New Roman" panose="02020603050405020304" pitchFamily="18" charset="0"/>
              </a:rPr>
              <a:t>…………………………………………………</a:t>
            </a:r>
            <a:r>
              <a:rPr lang="en-US" sz="2800" dirty="0">
                <a:solidFill>
                  <a:srgbClr val="0D0D0D"/>
                </a:solidFill>
                <a:effectLst/>
                <a:latin typeface="+mj-lt"/>
                <a:ea typeface="Times New Roman" panose="02020603050405020304" pitchFamily="18" charset="0"/>
                <a:cs typeface="Times New Roman" panose="02020603050405020304" pitchFamily="18" charset="0"/>
              </a:rPr>
              <a:t>…</a:t>
            </a:r>
            <a:endParaRPr lang="en-US" sz="2800" dirty="0">
              <a:effectLst/>
              <a:latin typeface="+mj-lt"/>
              <a:ea typeface="Times New Roman" panose="02020603050405020304" pitchFamily="18" charset="0"/>
              <a:cs typeface="Times New Roman" panose="02020603050405020304" pitchFamily="18" charset="0"/>
            </a:endParaRPr>
          </a:p>
          <a:p>
            <a:pPr>
              <a:spcBef>
                <a:spcPts val="600"/>
              </a:spcBef>
              <a:spcAft>
                <a:spcPts val="600"/>
              </a:spcAft>
            </a:pPr>
            <a:r>
              <a:rPr lang="vi-VN" sz="2800" dirty="0">
                <a:solidFill>
                  <a:srgbClr val="0D0D0D"/>
                </a:solidFill>
                <a:effectLst/>
                <a:latin typeface="+mj-lt"/>
                <a:ea typeface="Times New Roman" panose="02020603050405020304" pitchFamily="18" charset="0"/>
                <a:cs typeface="Times New Roman" panose="02020603050405020304" pitchFamily="18" charset="0"/>
              </a:rPr>
              <a:t>3. Câu hỏi nghiên cứu</a:t>
            </a:r>
            <a:r>
              <a:rPr lang="en-US" sz="2800" dirty="0">
                <a:latin typeface="+mj-lt"/>
                <a:ea typeface="Times New Roman" panose="02020603050405020304" pitchFamily="18" charset="0"/>
                <a:cs typeface="Times New Roman" panose="02020603050405020304" pitchFamily="18" charset="0"/>
              </a:rPr>
              <a:t>: </a:t>
            </a:r>
            <a:r>
              <a:rPr lang="vi-VN" sz="2800" dirty="0">
                <a:solidFill>
                  <a:srgbClr val="0D0D0D"/>
                </a:solidFill>
                <a:effectLst/>
                <a:latin typeface="+mj-lt"/>
                <a:ea typeface="Times New Roman" panose="02020603050405020304" pitchFamily="18" charset="0"/>
                <a:cs typeface="Times New Roman" panose="02020603050405020304" pitchFamily="18" charset="0"/>
              </a:rPr>
              <a:t>…………………………………………………</a:t>
            </a:r>
            <a:r>
              <a:rPr lang="en-US" sz="2800" dirty="0">
                <a:solidFill>
                  <a:srgbClr val="0D0D0D"/>
                </a:solidFill>
                <a:effectLst/>
                <a:latin typeface="+mj-lt"/>
                <a:ea typeface="Times New Roman" panose="02020603050405020304" pitchFamily="18" charset="0"/>
                <a:cs typeface="Times New Roman" panose="02020603050405020304" pitchFamily="18" charset="0"/>
              </a:rPr>
              <a:t>…..</a:t>
            </a:r>
            <a:endParaRPr lang="en-US" sz="2800" dirty="0">
              <a:effectLst/>
              <a:latin typeface="+mj-lt"/>
              <a:ea typeface="Times New Roman" panose="02020603050405020304" pitchFamily="18" charset="0"/>
              <a:cs typeface="Times New Roman" panose="02020603050405020304" pitchFamily="18" charset="0"/>
            </a:endParaRPr>
          </a:p>
          <a:p>
            <a:pPr>
              <a:spcBef>
                <a:spcPts val="600"/>
              </a:spcBef>
              <a:spcAft>
                <a:spcPts val="600"/>
              </a:spcAft>
            </a:pPr>
            <a:r>
              <a:rPr lang="vi-VN" sz="2800" dirty="0">
                <a:solidFill>
                  <a:srgbClr val="0D0D0D"/>
                </a:solidFill>
                <a:effectLst/>
                <a:latin typeface="+mj-lt"/>
                <a:ea typeface="Times New Roman" panose="02020603050405020304" pitchFamily="18" charset="0"/>
                <a:cs typeface="Times New Roman" panose="02020603050405020304" pitchFamily="18" charset="0"/>
              </a:rPr>
              <a:t>4. Phương pháp nghiên cứu</a:t>
            </a:r>
            <a:r>
              <a:rPr lang="en-US" sz="2800" dirty="0">
                <a:latin typeface="+mj-lt"/>
                <a:ea typeface="Times New Roman" panose="02020603050405020304" pitchFamily="18" charset="0"/>
                <a:cs typeface="Times New Roman" panose="02020603050405020304" pitchFamily="18" charset="0"/>
              </a:rPr>
              <a:t>: </a:t>
            </a:r>
            <a:r>
              <a:rPr lang="vi-VN" sz="2800" dirty="0">
                <a:solidFill>
                  <a:srgbClr val="0D0D0D"/>
                </a:solidFill>
                <a:effectLst/>
                <a:latin typeface="+mj-lt"/>
                <a:ea typeface="Times New Roman" panose="02020603050405020304" pitchFamily="18" charset="0"/>
                <a:cs typeface="Times New Roman" panose="02020603050405020304" pitchFamily="18" charset="0"/>
              </a:rPr>
              <a:t>……………………………………………</a:t>
            </a:r>
            <a:r>
              <a:rPr lang="en-US" sz="2800" dirty="0">
                <a:solidFill>
                  <a:srgbClr val="0D0D0D"/>
                </a:solidFill>
                <a:effectLst/>
                <a:latin typeface="+mj-lt"/>
                <a:ea typeface="Times New Roman" panose="02020603050405020304" pitchFamily="18" charset="0"/>
                <a:cs typeface="Times New Roman" panose="02020603050405020304" pitchFamily="18" charset="0"/>
              </a:rPr>
              <a:t>….</a:t>
            </a:r>
            <a:endParaRPr lang="en-US" sz="2800" dirty="0">
              <a:effectLst/>
              <a:latin typeface="+mj-lt"/>
              <a:ea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xmlns="" id="{8A5AD53C-0348-4CE2-A421-8ECC05CC84A8}"/>
              </a:ext>
            </a:extLst>
          </p:cNvPr>
          <p:cNvSpPr/>
          <p:nvPr/>
        </p:nvSpPr>
        <p:spPr>
          <a:xfrm>
            <a:off x="4562361" y="2917570"/>
            <a:ext cx="3041877" cy="511430"/>
          </a:xfrm>
          <a:prstGeom prst="ellipse">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 ĐỀ</a:t>
            </a:r>
            <a:endParaRPr kumimoji="0" lang="en-US" sz="28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xmlns="" id="{0D72E95D-A08E-4928-B130-7B38BD3F731F}"/>
              </a:ext>
            </a:extLst>
          </p:cNvPr>
          <p:cNvSpPr/>
          <p:nvPr/>
        </p:nvSpPr>
        <p:spPr>
          <a:xfrm>
            <a:off x="4721032" y="3508248"/>
            <a:ext cx="2724535" cy="511430"/>
          </a:xfrm>
          <a:prstGeom prst="ellipse">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defTabSz="914400" eaLnBrk="1" fontAlgn="auto" latinLnBrk="0" hangingPunct="1">
              <a:lnSpc>
                <a:spcPct val="115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 ĐẦU</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0449345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9F2C1B79-F15C-4C96-92D7-247FDAD1B07F}"/>
              </a:ext>
            </a:extLst>
          </p:cNvPr>
          <p:cNvSpPr/>
          <p:nvPr/>
        </p:nvSpPr>
        <p:spPr>
          <a:xfrm>
            <a:off x="4585040" y="834227"/>
            <a:ext cx="3021920" cy="708251"/>
          </a:xfrm>
          <a:prstGeom prst="ellipse">
            <a:avLst/>
          </a:prstGeom>
          <a:solidFill>
            <a:sysClr val="window" lastClr="FFFFFF"/>
          </a:solidFill>
          <a:ln w="28575"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600"/>
              </a:spcBef>
              <a:spcAft>
                <a:spcPts val="600"/>
              </a:spcAft>
              <a:buClrTx/>
              <a:buSzTx/>
              <a:buFontTx/>
              <a:buNone/>
              <a:tabLst/>
              <a:defRPr/>
            </a:pPr>
            <a:r>
              <a:rPr kumimoji="0" lang="en-US" sz="13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15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 DUNG</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74104B9E-80FB-46CF-BD31-9A4CD1388631}"/>
              </a:ext>
            </a:extLst>
          </p:cNvPr>
          <p:cNvSpPr txBox="1"/>
          <p:nvPr/>
        </p:nvSpPr>
        <p:spPr>
          <a:xfrm>
            <a:off x="660400" y="646444"/>
            <a:ext cx="10845800" cy="5487656"/>
          </a:xfrm>
          <a:prstGeom prst="rect">
            <a:avLst/>
          </a:prstGeom>
          <a:noFill/>
          <a:ln w="28575">
            <a:solidFill>
              <a:srgbClr val="FF0000"/>
            </a:solidFill>
          </a:ln>
        </p:spPr>
        <p:txBody>
          <a:bodyPr wrap="square">
            <a:spAutoFit/>
          </a:bodyPr>
          <a:lstStyle/>
          <a:p>
            <a:pPr>
              <a:lnSpc>
                <a:spcPct val="115000"/>
              </a:lnSpc>
              <a:spcBef>
                <a:spcPts val="600"/>
              </a:spcBef>
              <a:spcAft>
                <a:spcPts val="600"/>
              </a:spcAft>
            </a:pPr>
            <a:endParaRPr lang="en-US" sz="2800" b="1" dirty="0">
              <a:solidFill>
                <a:srgbClr val="0D0D0D"/>
              </a:solidFill>
              <a:effectLst/>
              <a:latin typeface="+mj-lt"/>
              <a:ea typeface="MS Mincho" panose="02020609040205080304" pitchFamily="49" charset="-128"/>
              <a:cs typeface="Times New Roman" panose="02020603050405020304" pitchFamily="18" charset="0"/>
            </a:endParaRPr>
          </a:p>
          <a:p>
            <a:pPr>
              <a:lnSpc>
                <a:spcPct val="115000"/>
              </a:lnSpc>
              <a:spcBef>
                <a:spcPts val="600"/>
              </a:spcBef>
              <a:spcAft>
                <a:spcPts val="600"/>
              </a:spcAft>
            </a:pPr>
            <a:endParaRPr lang="en-US" sz="2800" b="1" dirty="0">
              <a:solidFill>
                <a:srgbClr val="0D0D0D"/>
              </a:solidFill>
              <a:latin typeface="+mj-lt"/>
              <a:ea typeface="MS Mincho" panose="02020609040205080304" pitchFamily="49" charset="-128"/>
              <a:cs typeface="Times New Roman" panose="02020603050405020304" pitchFamily="18" charset="0"/>
            </a:endParaRPr>
          </a:p>
          <a:p>
            <a:pPr>
              <a:lnSpc>
                <a:spcPct val="115000"/>
              </a:lnSpc>
              <a:spcBef>
                <a:spcPts val="600"/>
              </a:spcBef>
              <a:spcAft>
                <a:spcPts val="600"/>
              </a:spcAft>
            </a:pPr>
            <a:r>
              <a:rPr lang="vi-VN" sz="2800" b="1" dirty="0">
                <a:solidFill>
                  <a:srgbClr val="0D0D0D"/>
                </a:solidFill>
                <a:effectLst/>
                <a:latin typeface="+mj-lt"/>
                <a:ea typeface="MS Mincho" panose="02020609040205080304" pitchFamily="49" charset="-128"/>
                <a:cs typeface="Times New Roman" panose="02020603050405020304" pitchFamily="18" charset="0"/>
              </a:rPr>
              <a:t>CƠ SỞ LÍ THUYẾT</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dirty="0">
                <a:solidFill>
                  <a:srgbClr val="0D0D0D"/>
                </a:solidFill>
                <a:effectLst/>
                <a:latin typeface="+mj-lt"/>
                <a:ea typeface="MS Mincho" panose="02020609040205080304" pitchFamily="49" charset="-128"/>
                <a:cs typeface="Times New Roman" panose="02020603050405020304" pitchFamily="18" charset="0"/>
              </a:rPr>
              <a:t>Thuật ngữ cần giải thích: …………………………………………………</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dirty="0">
                <a:solidFill>
                  <a:srgbClr val="0D0D0D"/>
                </a:solidFill>
                <a:effectLst/>
                <a:latin typeface="+mj-lt"/>
                <a:ea typeface="MS Mincho" panose="02020609040205080304" pitchFamily="49" charset="-128"/>
                <a:cs typeface="Times New Roman" panose="02020603050405020304" pitchFamily="18" charset="0"/>
              </a:rPr>
              <a:t>Lí thuyết làm nền tảng cho nghiên cứu (nếu có): ……………………………………………………</a:t>
            </a:r>
            <a:r>
              <a:rPr lang="en-US" sz="2800" dirty="0">
                <a:solidFill>
                  <a:srgbClr val="0D0D0D"/>
                </a:solidFill>
                <a:effectLst/>
                <a:latin typeface="+mj-lt"/>
                <a:ea typeface="MS Mincho" panose="02020609040205080304" pitchFamily="49" charset="-128"/>
                <a:cs typeface="Times New Roman" panose="02020603050405020304" pitchFamily="18" charset="0"/>
              </a:rPr>
              <a:t>……………………………………</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b="1" dirty="0">
                <a:solidFill>
                  <a:srgbClr val="0D0D0D"/>
                </a:solidFill>
                <a:effectLst/>
                <a:latin typeface="+mj-lt"/>
                <a:ea typeface="MS Mincho" panose="02020609040205080304" pitchFamily="49" charset="-128"/>
                <a:cs typeface="Times New Roman" panose="02020603050405020304" pitchFamily="18" charset="0"/>
              </a:rPr>
              <a:t>KẾT QUẢ NGHIÊN CỨU</a:t>
            </a:r>
            <a:endParaRPr lang="en-US" sz="2800" dirty="0">
              <a:effectLst/>
              <a:latin typeface="+mj-lt"/>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dirty="0">
                <a:solidFill>
                  <a:srgbClr val="0D0D0D"/>
                </a:solidFill>
                <a:effectLst/>
                <a:latin typeface="+mj-lt"/>
                <a:ea typeface="MS Mincho" panose="02020609040205080304" pitchFamily="49" charset="-128"/>
                <a:cs typeface="Times New Roman" panose="02020603050405020304" pitchFamily="18" charset="0"/>
              </a:rPr>
              <a:t>Sau quá trình tìm hiểu, chúng tôi nhận thấy</a:t>
            </a:r>
            <a:endParaRPr lang="en-US" sz="2800" dirty="0">
              <a:effectLst/>
              <a:latin typeface="+mj-lt"/>
              <a:ea typeface="Times New Roman" panose="02020603050405020304" pitchFamily="18" charset="0"/>
              <a:cs typeface="Times New Roman" panose="02020603050405020304" pitchFamily="18" charset="0"/>
            </a:endParaRPr>
          </a:p>
          <a:p>
            <a:r>
              <a:rPr lang="vi-VN" sz="2800" dirty="0">
                <a:solidFill>
                  <a:srgbClr val="0D0D0D"/>
                </a:solidFill>
                <a:effectLst/>
                <a:latin typeface="+mj-lt"/>
                <a:ea typeface="MS Mincho" panose="02020609040205080304" pitchFamily="49" charset="-128"/>
                <a:cs typeface="Times New Roman" panose="02020603050405020304" pitchFamily="18" charset="0"/>
              </a:rPr>
              <a:t>……………………………………………</a:t>
            </a:r>
            <a:r>
              <a:rPr lang="en-US" sz="2800" dirty="0">
                <a:solidFill>
                  <a:srgbClr val="0D0D0D"/>
                </a:solidFill>
                <a:effectLst/>
                <a:latin typeface="+mj-lt"/>
                <a:ea typeface="MS Mincho" panose="02020609040205080304" pitchFamily="49" charset="-128"/>
                <a:cs typeface="Times New Roman" panose="02020603050405020304" pitchFamily="18" charset="0"/>
              </a:rPr>
              <a:t>………………………………………………..</a:t>
            </a:r>
            <a:endParaRPr lang="en-US" sz="2800" dirty="0">
              <a:latin typeface="+mj-lt"/>
            </a:endParaRPr>
          </a:p>
        </p:txBody>
      </p:sp>
    </p:spTree>
    <p:extLst>
      <p:ext uri="{BB962C8B-B14F-4D97-AF65-F5344CB8AC3E}">
        <p14:creationId xmlns:p14="http://schemas.microsoft.com/office/powerpoint/2010/main" xmlns="" val="33598700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FFF272F-49D1-428C-97B4-584F9536B9F9}"/>
              </a:ext>
            </a:extLst>
          </p:cNvPr>
          <p:cNvSpPr txBox="1"/>
          <p:nvPr/>
        </p:nvSpPr>
        <p:spPr>
          <a:xfrm>
            <a:off x="660400" y="837912"/>
            <a:ext cx="10845800" cy="5509200"/>
          </a:xfrm>
          <a:prstGeom prst="rect">
            <a:avLst/>
          </a:prstGeom>
          <a:noFill/>
          <a:ln w="28575">
            <a:solidFill>
              <a:srgbClr val="FFC000"/>
            </a:solidFill>
          </a:ln>
        </p:spPr>
        <p:txBody>
          <a:bodyPr wrap="square">
            <a:spAutoFit/>
          </a:bodyPr>
          <a:lstStyle/>
          <a:p>
            <a:endParaRPr lang="en-US" sz="3200" dirty="0">
              <a:solidFill>
                <a:srgbClr val="0D0D0D"/>
              </a:solidFill>
              <a:effectLst/>
              <a:latin typeface="+mj-lt"/>
              <a:ea typeface="MS Mincho" panose="02020609040205080304" pitchFamily="49" charset="-128"/>
              <a:cs typeface="Times New Roman" panose="02020603050405020304" pitchFamily="18" charset="0"/>
            </a:endParaRPr>
          </a:p>
          <a:p>
            <a:endParaRPr lang="en-US" sz="3200" dirty="0">
              <a:solidFill>
                <a:srgbClr val="0D0D0D"/>
              </a:solidFill>
              <a:latin typeface="+mj-lt"/>
              <a:ea typeface="MS Mincho" panose="02020609040205080304" pitchFamily="49" charset="-128"/>
              <a:cs typeface="Times New Roman" panose="02020603050405020304" pitchFamily="18" charset="0"/>
            </a:endParaRPr>
          </a:p>
          <a:p>
            <a:endParaRPr lang="en-US" sz="3200" dirty="0">
              <a:solidFill>
                <a:srgbClr val="0D0D0D"/>
              </a:solidFill>
              <a:effectLst/>
              <a:latin typeface="+mj-lt"/>
              <a:ea typeface="MS Mincho" panose="02020609040205080304" pitchFamily="49" charset="-128"/>
              <a:cs typeface="Times New Roman" panose="02020603050405020304" pitchFamily="18" charset="0"/>
            </a:endParaRPr>
          </a:p>
          <a:p>
            <a:r>
              <a:rPr lang="vi-VN" sz="3200" dirty="0">
                <a:solidFill>
                  <a:srgbClr val="0D0D0D"/>
                </a:solidFill>
                <a:effectLst/>
                <a:latin typeface="+mj-lt"/>
                <a:ea typeface="MS Mincho" panose="02020609040205080304" pitchFamily="49" charset="-128"/>
                <a:cs typeface="Times New Roman" panose="02020603050405020304" pitchFamily="18" charset="0"/>
              </a:rPr>
              <a:t>Khái quát kết quả nghiên cứu: ……………………………………</a:t>
            </a:r>
            <a:endParaRPr lang="en-US" sz="3200" dirty="0">
              <a:solidFill>
                <a:srgbClr val="0D0D0D"/>
              </a:solidFill>
              <a:effectLst/>
              <a:latin typeface="+mj-lt"/>
              <a:ea typeface="MS Mincho" panose="02020609040205080304" pitchFamily="49" charset="-128"/>
              <a:cs typeface="Times New Roman" panose="02020603050405020304" pitchFamily="18" charset="0"/>
            </a:endParaRPr>
          </a:p>
          <a:p>
            <a:endParaRPr lang="en-US" sz="3200" dirty="0">
              <a:solidFill>
                <a:srgbClr val="0D0D0D"/>
              </a:solidFill>
              <a:latin typeface="+mj-lt"/>
              <a:ea typeface="MS Mincho" panose="02020609040205080304" pitchFamily="49" charset="-128"/>
              <a:cs typeface="Times New Roman" panose="02020603050405020304" pitchFamily="18" charset="0"/>
            </a:endParaRPr>
          </a:p>
          <a:p>
            <a:endParaRPr lang="en-US" sz="3200" dirty="0">
              <a:solidFill>
                <a:srgbClr val="0D0D0D"/>
              </a:solidFill>
              <a:latin typeface="+mj-lt"/>
              <a:ea typeface="MS Mincho" panose="02020609040205080304" pitchFamily="49" charset="-128"/>
              <a:cs typeface="Times New Roman" panose="02020603050405020304" pitchFamily="18" charset="0"/>
            </a:endParaRPr>
          </a:p>
          <a:p>
            <a:endParaRPr lang="en-US" sz="3200" dirty="0">
              <a:solidFill>
                <a:srgbClr val="0D0D0D"/>
              </a:solidFill>
              <a:latin typeface="+mj-lt"/>
              <a:ea typeface="MS Mincho" panose="02020609040205080304" pitchFamily="49" charset="-128"/>
              <a:cs typeface="Times New Roman" panose="02020603050405020304" pitchFamily="18" charset="0"/>
            </a:endParaRPr>
          </a:p>
          <a:p>
            <a:endParaRPr lang="en-US" sz="3200" dirty="0">
              <a:solidFill>
                <a:srgbClr val="0D0D0D"/>
              </a:solidFill>
              <a:latin typeface="+mj-lt"/>
              <a:ea typeface="MS Mincho" panose="02020609040205080304" pitchFamily="49" charset="-128"/>
              <a:cs typeface="Times New Roman" panose="02020603050405020304" pitchFamily="18" charset="0"/>
            </a:endParaRPr>
          </a:p>
          <a:p>
            <a:endParaRPr lang="en-US" sz="3200" dirty="0">
              <a:solidFill>
                <a:srgbClr val="0D0D0D"/>
              </a:solidFill>
              <a:latin typeface="+mj-lt"/>
              <a:ea typeface="MS Mincho" panose="02020609040205080304" pitchFamily="49" charset="-128"/>
              <a:cs typeface="Times New Roman" panose="02020603050405020304" pitchFamily="18" charset="0"/>
            </a:endParaRPr>
          </a:p>
          <a:p>
            <a:endParaRPr lang="en-US" sz="3200" dirty="0">
              <a:latin typeface="+mj-lt"/>
            </a:endParaRPr>
          </a:p>
        </p:txBody>
      </p:sp>
      <p:sp>
        <p:nvSpPr>
          <p:cNvPr id="4" name="Oval 3">
            <a:extLst>
              <a:ext uri="{FF2B5EF4-FFF2-40B4-BE49-F238E27FC236}">
                <a16:creationId xmlns:a16="http://schemas.microsoft.com/office/drawing/2014/main" xmlns="" id="{A1E5D154-54B8-46DB-A224-2A60968F2ACC}"/>
              </a:ext>
            </a:extLst>
          </p:cNvPr>
          <p:cNvSpPr/>
          <p:nvPr/>
        </p:nvSpPr>
        <p:spPr>
          <a:xfrm>
            <a:off x="4390231" y="1130300"/>
            <a:ext cx="3386138" cy="795337"/>
          </a:xfrm>
          <a:prstGeom prst="ellipse">
            <a:avLst/>
          </a:prstGeom>
          <a:solidFill>
            <a:sysClr val="window" lastClr="FFFFFF"/>
          </a:solidFill>
          <a:ln w="28575"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600"/>
              </a:spcBef>
              <a:spcAft>
                <a:spcPts val="600"/>
              </a:spcAft>
              <a:buClrTx/>
              <a:buSzTx/>
              <a:buFontTx/>
              <a:buNone/>
              <a:tabLst/>
              <a:defRPr/>
            </a:pPr>
            <a:endParaRPr kumimoji="0" lang="en-US" sz="13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15000"/>
              </a:lnSpc>
              <a:spcBef>
                <a:spcPts val="600"/>
              </a:spcBef>
              <a:spcAft>
                <a:spcPts val="600"/>
              </a:spcAft>
              <a:buClrTx/>
              <a:buSzTx/>
              <a:buFontTx/>
              <a:buNone/>
              <a:tabLst/>
              <a:defRPr/>
            </a:pPr>
            <a:endParaRPr lang="en-US" sz="13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15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KẾT LUẬN</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600"/>
              </a:spcBef>
              <a:spcAft>
                <a:spcPts val="600"/>
              </a:spcAft>
              <a:buClrTx/>
              <a:buSzTx/>
              <a:buFontTx/>
              <a:buNone/>
              <a:tabLst/>
              <a:defRPr/>
            </a:pPr>
            <a:r>
              <a:rPr kumimoji="0" lang="vi-VN" sz="1300" b="1" i="0" u="none" strike="noStrike" kern="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A2418B55-B18D-42CF-84F8-1EC1C259FD5B}"/>
              </a:ext>
            </a:extLst>
          </p:cNvPr>
          <p:cNvSpPr/>
          <p:nvPr/>
        </p:nvSpPr>
        <p:spPr>
          <a:xfrm>
            <a:off x="3428999" y="3429000"/>
            <a:ext cx="5308601" cy="1077911"/>
          </a:xfrm>
          <a:prstGeom prst="ellipse">
            <a:avLst/>
          </a:prstGeom>
          <a:solidFill>
            <a:sysClr val="window" lastClr="FFFFFF"/>
          </a:solidFill>
          <a:ln w="28575"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15000"/>
              </a:lnSpc>
              <a:spcBef>
                <a:spcPts val="600"/>
              </a:spcBef>
              <a:spcAft>
                <a:spcPts val="600"/>
              </a:spcAft>
              <a:buClrTx/>
              <a:buSzTx/>
              <a:buFontTx/>
              <a:buNone/>
              <a:tabLst/>
              <a:defRPr/>
            </a:pPr>
            <a:endParaRPr lang="en-US" sz="2800" b="1" kern="0"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a:p>
            <a:pPr marL="0" marR="0" lvl="0" indent="0" algn="ctr" defTabSz="914400" eaLnBrk="1" fontAlgn="auto" latinLnBrk="0" hangingPunct="1">
              <a:lnSpc>
                <a:spcPct val="115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TÀI LIỆU THAM KHẢO</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xmlns="" id="{1C5FDB59-A9B6-4369-809E-BECA0469D72F}"/>
              </a:ext>
            </a:extLst>
          </p:cNvPr>
          <p:cNvSpPr/>
          <p:nvPr/>
        </p:nvSpPr>
        <p:spPr>
          <a:xfrm>
            <a:off x="3428999" y="4867909"/>
            <a:ext cx="5308601" cy="1077911"/>
          </a:xfrm>
          <a:prstGeom prst="ellipse">
            <a:avLst/>
          </a:prstGeom>
          <a:solidFill>
            <a:sysClr val="window" lastClr="FFFFFF"/>
          </a:solidFill>
          <a:ln w="28575"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15000"/>
              </a:lnSpc>
              <a:spcBef>
                <a:spcPts val="600"/>
              </a:spcBef>
              <a:spcAft>
                <a:spcPts val="600"/>
              </a:spcAft>
              <a:buClrTx/>
              <a:buSzTx/>
              <a:buFontTx/>
              <a:buNone/>
              <a:tabLst/>
              <a:defRPr/>
            </a:pPr>
            <a:endParaRPr lang="en-US" sz="2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15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TRÌNH BÀY PHỤ LỤC</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15000"/>
              </a:lnSpc>
              <a:spcBef>
                <a:spcPts val="600"/>
              </a:spcBef>
              <a:spcAft>
                <a:spcPts val="600"/>
              </a:spcAft>
              <a:buClrTx/>
              <a:buSzTx/>
              <a:buFontTx/>
              <a:buNone/>
              <a:tabLst/>
              <a:defRPr/>
            </a:pPr>
            <a:r>
              <a:rPr kumimoji="0" lang="vi-VN" sz="2800" b="1" i="0" u="none" strike="noStrike" kern="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6463593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7E61A219-B3C2-4E15-ADD2-3A38C7CC877C}"/>
              </a:ext>
            </a:extLst>
          </p:cNvPr>
          <p:cNvSpPr/>
          <p:nvPr/>
        </p:nvSpPr>
        <p:spPr>
          <a:xfrm>
            <a:off x="660400" y="1843087"/>
            <a:ext cx="3243263" cy="2871788"/>
          </a:xfrm>
          <a:prstGeom prst="ellipse">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Viết tiêu đề</a:t>
            </a:r>
            <a:endParaRPr lang="en-US" sz="36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17FD1CE7-DA3E-4A2C-B5B8-42ADBD54E350}"/>
              </a:ext>
            </a:extLst>
          </p:cNvPr>
          <p:cNvSpPr/>
          <p:nvPr/>
        </p:nvSpPr>
        <p:spPr>
          <a:xfrm>
            <a:off x="4314825" y="1144587"/>
            <a:ext cx="6700838" cy="1685925"/>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Times New Roman" panose="02020603050405020304" pitchFamily="18" charset="0"/>
                <a:ea typeface="Times New Roman" panose="02020603050405020304" pitchFamily="18" charset="0"/>
              </a:rPr>
              <a:t>Tiêu đề là phần đầu tiên của bài báo cáo.</a:t>
            </a:r>
            <a:endParaRPr lang="en-US" sz="3600" dirty="0">
              <a:solidFill>
                <a:schemeClr val="bg1"/>
              </a:solidFill>
            </a:endParaRPr>
          </a:p>
        </p:txBody>
      </p:sp>
      <p:sp>
        <p:nvSpPr>
          <p:cNvPr id="4" name="Rectangle: Rounded Corners 3">
            <a:extLst>
              <a:ext uri="{FF2B5EF4-FFF2-40B4-BE49-F238E27FC236}">
                <a16:creationId xmlns:a16="http://schemas.microsoft.com/office/drawing/2014/main" xmlns="" id="{4A975792-88C3-464B-B137-584EC8859E90}"/>
              </a:ext>
            </a:extLst>
          </p:cNvPr>
          <p:cNvSpPr/>
          <p:nvPr/>
        </p:nvSpPr>
        <p:spPr>
          <a:xfrm>
            <a:off x="4314825" y="3614738"/>
            <a:ext cx="6700838" cy="1685925"/>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 đề cần diễn đạt ngắn gọn (&lt;15 chữ) và phải nêu rõ vấn đề VHDG được trình bày trong báo cáo.</a:t>
            </a:r>
            <a:endParaRPr lang="en-US" sz="240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Arrow: Right 4">
            <a:extLst>
              <a:ext uri="{FF2B5EF4-FFF2-40B4-BE49-F238E27FC236}">
                <a16:creationId xmlns:a16="http://schemas.microsoft.com/office/drawing/2014/main" xmlns="" id="{008D4A71-1689-4704-8382-9CAA60B065F5}"/>
              </a:ext>
            </a:extLst>
          </p:cNvPr>
          <p:cNvSpPr/>
          <p:nvPr/>
        </p:nvSpPr>
        <p:spPr>
          <a:xfrm>
            <a:off x="4014788" y="2557463"/>
            <a:ext cx="300037" cy="1300162"/>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945626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9DDD90D-5F14-4C64-8619-4E4A38957C4B}"/>
              </a:ext>
            </a:extLst>
          </p:cNvPr>
          <p:cNvSpPr txBox="1"/>
          <p:nvPr/>
        </p:nvSpPr>
        <p:spPr>
          <a:xfrm>
            <a:off x="609600" y="260450"/>
            <a:ext cx="10845800" cy="556434"/>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1 (Tr. 19 –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BDBDAFE9-D9BA-4562-86F1-D353D2253268}"/>
              </a:ext>
            </a:extLst>
          </p:cNvPr>
          <p:cNvGraphicFramePr>
            <a:graphicFrameLocks noGrp="1"/>
          </p:cNvGraphicFramePr>
          <p:nvPr>
            <p:extLst>
              <p:ext uri="{D42A27DB-BD31-4B8C-83A1-F6EECF244321}">
                <p14:modId xmlns:p14="http://schemas.microsoft.com/office/powerpoint/2010/main" xmlns="" val="845417508"/>
              </p:ext>
            </p:extLst>
          </p:nvPr>
        </p:nvGraphicFramePr>
        <p:xfrm>
          <a:off x="660400" y="918826"/>
          <a:ext cx="10845800" cy="5172456"/>
        </p:xfrm>
        <a:graphic>
          <a:graphicData uri="http://schemas.openxmlformats.org/drawingml/2006/table">
            <a:tbl>
              <a:tblPr firstRow="1" firstCol="1" bandRow="1">
                <a:tableStyleId>{ED083AE6-46FA-4A59-8FB0-9F97EB10719F}</a:tableStyleId>
              </a:tblPr>
              <a:tblGrid>
                <a:gridCol w="2805418">
                  <a:extLst>
                    <a:ext uri="{9D8B030D-6E8A-4147-A177-3AD203B41FA5}">
                      <a16:colId xmlns:a16="http://schemas.microsoft.com/office/drawing/2014/main" xmlns="" val="1941721520"/>
                    </a:ext>
                  </a:extLst>
                </a:gridCol>
                <a:gridCol w="8040382">
                  <a:extLst>
                    <a:ext uri="{9D8B030D-6E8A-4147-A177-3AD203B41FA5}">
                      <a16:colId xmlns:a16="http://schemas.microsoft.com/office/drawing/2014/main" xmlns="" val="2319342544"/>
                    </a:ext>
                  </a:extLst>
                </a:gridCol>
              </a:tblGrid>
              <a:tr h="183049">
                <a:tc>
                  <a:txBody>
                    <a:bodyPr/>
                    <a:lstStyle/>
                    <a:p>
                      <a:pPr algn="ct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Gợi ý</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algn="ctr">
                        <a:lnSpc>
                          <a:spcPct val="115000"/>
                        </a:lnSpc>
                        <a:spcBef>
                          <a:spcPts val="600"/>
                        </a:spcBef>
                        <a:spcAft>
                          <a:spcPts val="600"/>
                        </a:spcAft>
                      </a:pPr>
                      <a:r>
                        <a:rPr lang="en-US" sz="3200" b="1" dirty="0" err="1">
                          <a:solidFill>
                            <a:srgbClr val="0D0D0D"/>
                          </a:solidFill>
                          <a:effectLst/>
                          <a:latin typeface="Times New Roman" panose="02020603050405020304" pitchFamily="18" charset="0"/>
                          <a:cs typeface="Times New Roman" panose="02020603050405020304" pitchFamily="18" charset="0"/>
                        </a:rPr>
                        <a:t>Tiêu</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đề</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cho</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báo</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cáo</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nghiên</a:t>
                      </a:r>
                      <a:r>
                        <a:rPr lang="en-US" sz="3200" b="1" dirty="0">
                          <a:solidFill>
                            <a:srgbClr val="0D0D0D"/>
                          </a:solidFill>
                          <a:effectLst/>
                          <a:latin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cs typeface="Times New Roman" panose="02020603050405020304" pitchFamily="18" charset="0"/>
                        </a:rPr>
                        <a:t>cứu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1715266978"/>
                  </a:ext>
                </a:extLst>
              </a:tr>
              <a:tr h="900209">
                <a:tc>
                  <a:txBody>
                    <a:bodyPr/>
                    <a:lstStyle/>
                    <a:p>
                      <a:pPr>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Thần thoại Hy Lạp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a:lnSpc>
                          <a:spcPct val="115000"/>
                        </a:lnSpc>
                        <a:spcBef>
                          <a:spcPts val="600"/>
                        </a:spcBef>
                        <a:spcAft>
                          <a:spcPts val="600"/>
                        </a:spcAft>
                      </a:pPr>
                      <a:r>
                        <a:rPr lang="en-US" sz="3200" dirty="0">
                          <a:solidFill>
                            <a:srgbClr val="0D0D0D"/>
                          </a:solidFill>
                          <a:effectLst/>
                          <a:latin typeface="Times New Roman" panose="02020603050405020304" pitchFamily="18" charset="0"/>
                          <a:cs typeface="Times New Roman" panose="02020603050405020304" pitchFamily="18" charset="0"/>
                        </a:rPr>
                        <a:t>- Ý </a:t>
                      </a:r>
                      <a:r>
                        <a:rPr lang="en-US" sz="3200" dirty="0" err="1">
                          <a:solidFill>
                            <a:srgbClr val="0D0D0D"/>
                          </a:solidFill>
                          <a:effectLst/>
                          <a:latin typeface="Times New Roman" panose="02020603050405020304" pitchFamily="18" charset="0"/>
                          <a:cs typeface="Times New Roman" panose="02020603050405020304" pitchFamily="18" charset="0"/>
                        </a:rPr>
                        <a:t>nghĩa</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nhân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vật</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thoại</a:t>
                      </a:r>
                      <a:r>
                        <a:rPr lang="en-US" sz="3200" dirty="0">
                          <a:solidFill>
                            <a:srgbClr val="0D0D0D"/>
                          </a:solidFill>
                          <a:effectLst/>
                          <a:latin typeface="Times New Roman" panose="02020603050405020304" pitchFamily="18" charset="0"/>
                          <a:cs typeface="Times New Roman" panose="02020603050405020304" pitchFamily="18" charset="0"/>
                        </a:rPr>
                        <a:t> Hy </a:t>
                      </a:r>
                      <a:r>
                        <a:rPr lang="en-US" sz="3200" dirty="0" err="1">
                          <a:solidFill>
                            <a:srgbClr val="0D0D0D"/>
                          </a:solidFill>
                          <a:effectLst/>
                          <a:latin typeface="Times New Roman" panose="02020603050405020304" pitchFamily="18" charset="0"/>
                          <a:cs typeface="Times New Roman" panose="02020603050405020304" pitchFamily="18" charset="0"/>
                        </a:rPr>
                        <a:t>Lạp</a:t>
                      </a: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Vẻ</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đẹp</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nữ</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thoại</a:t>
                      </a:r>
                      <a:r>
                        <a:rPr lang="en-US" sz="3200" dirty="0">
                          <a:solidFill>
                            <a:srgbClr val="0D0D0D"/>
                          </a:solidFill>
                          <a:effectLst/>
                          <a:latin typeface="Times New Roman" panose="02020603050405020304" pitchFamily="18" charset="0"/>
                          <a:cs typeface="Times New Roman" panose="02020603050405020304" pitchFamily="18" charset="0"/>
                        </a:rPr>
                        <a:t> Hy </a:t>
                      </a:r>
                      <a:r>
                        <a:rPr lang="en-US" sz="3200" dirty="0" err="1">
                          <a:solidFill>
                            <a:srgbClr val="0D0D0D"/>
                          </a:solidFill>
                          <a:effectLst/>
                          <a:latin typeface="Times New Roman" panose="02020603050405020304" pitchFamily="18" charset="0"/>
                          <a:cs typeface="Times New Roman" panose="02020603050405020304" pitchFamily="18" charset="0"/>
                        </a:rPr>
                        <a:t>Lạp</a:t>
                      </a:r>
                      <a:r>
                        <a:rPr lang="en-US" sz="3200" dirty="0">
                          <a:solidFill>
                            <a:srgbClr val="0D0D0D"/>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1292935294"/>
                  </a:ext>
                </a:extLst>
              </a:tr>
              <a:tr h="378519">
                <a:tc>
                  <a:txBody>
                    <a:bodyPr/>
                    <a:lstStyle/>
                    <a:p>
                      <a:pPr>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Sử thi Ấn Độ</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Hình tượng người anh hùng trong sử thi Ấn Độ</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33444179"/>
                  </a:ext>
                </a:extLst>
              </a:tr>
              <a:tr h="900209">
                <a:tc>
                  <a:txBody>
                    <a:bodyPr/>
                    <a:lstStyle/>
                    <a:p>
                      <a:pPr>
                        <a:lnSpc>
                          <a:spcPct val="115000"/>
                        </a:lnSpc>
                        <a:spcBef>
                          <a:spcPts val="600"/>
                        </a:spcBef>
                        <a:spcAft>
                          <a:spcPts val="600"/>
                        </a:spcAft>
                      </a:pPr>
                      <a:r>
                        <a:rPr lang="en-US" sz="3200" dirty="0">
                          <a:solidFill>
                            <a:srgbClr val="0D0D0D"/>
                          </a:solidFill>
                          <a:effectLst/>
                          <a:latin typeface="Times New Roman" panose="02020603050405020304" pitchFamily="18" charset="0"/>
                          <a:cs typeface="Times New Roman" panose="02020603050405020304" pitchFamily="18" charset="0"/>
                        </a:rPr>
                        <a:t>Ca </a:t>
                      </a:r>
                      <a:r>
                        <a:rPr lang="en-US" sz="3200" dirty="0" err="1">
                          <a:solidFill>
                            <a:srgbClr val="0D0D0D"/>
                          </a:solidFill>
                          <a:effectLst/>
                          <a:latin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hài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hước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a:lnSpc>
                          <a:spcPct val="115000"/>
                        </a:lnSpc>
                        <a:spcBef>
                          <a:spcPts val="600"/>
                        </a:spcBef>
                        <a:spcAft>
                          <a:spcPts val="600"/>
                        </a:spcAft>
                      </a:pP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Nghệ</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thuật</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tạo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tiếng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cười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hài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hước</a:t>
                      </a:r>
                      <a:endParaRPr lang="en-US" sz="3200" dirty="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Tiếng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cười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phê</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phán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hài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hước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2377257760"/>
                  </a:ext>
                </a:extLst>
              </a:tr>
            </a:tbl>
          </a:graphicData>
        </a:graphic>
      </p:graphicFrame>
    </p:spTree>
    <p:extLst>
      <p:ext uri="{BB962C8B-B14F-4D97-AF65-F5344CB8AC3E}">
        <p14:creationId xmlns:p14="http://schemas.microsoft.com/office/powerpoint/2010/main" xmlns="" val="358160988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9DDD90D-5F14-4C64-8619-4E4A38957C4B}"/>
              </a:ext>
            </a:extLst>
          </p:cNvPr>
          <p:cNvSpPr txBox="1"/>
          <p:nvPr/>
        </p:nvSpPr>
        <p:spPr>
          <a:xfrm>
            <a:off x="609600" y="260450"/>
            <a:ext cx="10845800" cy="556434"/>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(Tr. 19 – SGK)</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BDBDAFE9-D9BA-4562-86F1-D353D2253268}"/>
              </a:ext>
            </a:extLst>
          </p:cNvPr>
          <p:cNvGraphicFramePr>
            <a:graphicFrameLocks noGrp="1"/>
          </p:cNvGraphicFramePr>
          <p:nvPr>
            <p:extLst>
              <p:ext uri="{D42A27DB-BD31-4B8C-83A1-F6EECF244321}">
                <p14:modId xmlns:p14="http://schemas.microsoft.com/office/powerpoint/2010/main" xmlns="" val="2217242166"/>
              </p:ext>
            </p:extLst>
          </p:nvPr>
        </p:nvGraphicFramePr>
        <p:xfrm>
          <a:off x="609600" y="1130300"/>
          <a:ext cx="10845800" cy="4656582"/>
        </p:xfrm>
        <a:graphic>
          <a:graphicData uri="http://schemas.openxmlformats.org/drawingml/2006/table">
            <a:tbl>
              <a:tblPr firstRow="1" firstCol="1" bandRow="1">
                <a:tableStyleId>{ED083AE6-46FA-4A59-8FB0-9F97EB10719F}</a:tableStyleId>
              </a:tblPr>
              <a:tblGrid>
                <a:gridCol w="2805418">
                  <a:extLst>
                    <a:ext uri="{9D8B030D-6E8A-4147-A177-3AD203B41FA5}">
                      <a16:colId xmlns:a16="http://schemas.microsoft.com/office/drawing/2014/main" xmlns="" val="1941721520"/>
                    </a:ext>
                  </a:extLst>
                </a:gridCol>
                <a:gridCol w="8040382">
                  <a:extLst>
                    <a:ext uri="{9D8B030D-6E8A-4147-A177-3AD203B41FA5}">
                      <a16:colId xmlns:a16="http://schemas.microsoft.com/office/drawing/2014/main" xmlns="" val="2319342544"/>
                    </a:ext>
                  </a:extLst>
                </a:gridCol>
              </a:tblGrid>
              <a:tr h="183049">
                <a:tc>
                  <a:txBody>
                    <a:bodyPr/>
                    <a:lstStyle/>
                    <a:p>
                      <a:pPr algn="ct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Gợi ý</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algn="ctr">
                        <a:lnSpc>
                          <a:spcPct val="115000"/>
                        </a:lnSpc>
                        <a:spcBef>
                          <a:spcPts val="600"/>
                        </a:spcBef>
                        <a:spcAft>
                          <a:spcPts val="600"/>
                        </a:spcAft>
                      </a:pPr>
                      <a:r>
                        <a:rPr lang="en-US" sz="3200" b="1">
                          <a:solidFill>
                            <a:srgbClr val="0D0D0D"/>
                          </a:solidFill>
                          <a:effectLst/>
                          <a:latin typeface="Times New Roman" panose="02020603050405020304" pitchFamily="18" charset="0"/>
                          <a:cs typeface="Times New Roman" panose="02020603050405020304" pitchFamily="18" charset="0"/>
                        </a:rPr>
                        <a:t>Tiêu đề cho báo cáo nghiên cứu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1715266978"/>
                  </a:ext>
                </a:extLst>
              </a:tr>
              <a:tr h="1287881">
                <a:tc>
                  <a:txBody>
                    <a:bodyPr/>
                    <a:lstStyle/>
                    <a:p>
                      <a:pPr>
                        <a:lnSpc>
                          <a:spcPct val="115000"/>
                        </a:lnSpc>
                        <a:spcBef>
                          <a:spcPts val="600"/>
                        </a:spcBef>
                        <a:spcAft>
                          <a:spcPts val="600"/>
                        </a:spcAft>
                      </a:pPr>
                      <a:r>
                        <a:rPr lang="en-US" sz="3200" dirty="0" err="1">
                          <a:solidFill>
                            <a:srgbClr val="0D0D0D"/>
                          </a:solidFill>
                          <a:effectLst/>
                          <a:latin typeface="Times New Roman" panose="02020603050405020304" pitchFamily="18" charset="0"/>
                          <a:cs typeface="Times New Roman" panose="02020603050405020304" pitchFamily="18" charset="0"/>
                        </a:rPr>
                        <a:t>Truyền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thuyết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3200" dirty="0" err="1">
                          <a:solidFill>
                            <a:srgbClr val="0D0D0D"/>
                          </a:solidFill>
                          <a:effectLst/>
                          <a:latin typeface="Times New Roman" panose="02020603050405020304" pitchFamily="18" charset="0"/>
                          <a:cs typeface="Times New Roman" panose="02020603050405020304" pitchFamily="18" charset="0"/>
                        </a:rPr>
                        <a:t>Lịch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sử</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hư</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cấu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truyền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thuyết</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Truyện</a:t>
                      </a:r>
                      <a:r>
                        <a:rPr lang="en-US" sz="3200" dirty="0">
                          <a:solidFill>
                            <a:srgbClr val="0D0D0D"/>
                          </a:solidFill>
                          <a:effectLst/>
                          <a:latin typeface="Times New Roman" panose="02020603050405020304" pitchFamily="18" charset="0"/>
                          <a:cs typeface="Times New Roman" panose="02020603050405020304" pitchFamily="18" charset="0"/>
                        </a:rPr>
                        <a:t> An </a:t>
                      </a:r>
                      <a:r>
                        <a:rPr lang="en-US" sz="3200" dirty="0" err="1">
                          <a:solidFill>
                            <a:srgbClr val="0D0D0D"/>
                          </a:solidFill>
                          <a:effectLst/>
                          <a:latin typeface="Times New Roman" panose="02020603050405020304" pitchFamily="18" charset="0"/>
                          <a:cs typeface="Times New Roman" panose="02020603050405020304" pitchFamily="18" charset="0"/>
                        </a:rPr>
                        <a:t>Dương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Vương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Mị</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Châu</a:t>
                      </a:r>
                      <a:r>
                        <a:rPr lang="en-US" sz="3200" dirty="0">
                          <a:solidFill>
                            <a:srgbClr val="0D0D0D"/>
                          </a:solidFill>
                          <a:effectLst/>
                          <a:latin typeface="Times New Roman" panose="02020603050405020304" pitchFamily="18" charset="0"/>
                          <a:cs typeface="Times New Roman" panose="02020603050405020304" pitchFamily="18" charset="0"/>
                        </a:rPr>
                        <a:t> – </a:t>
                      </a:r>
                      <a:r>
                        <a:rPr lang="en-US" sz="3200" dirty="0" err="1">
                          <a:solidFill>
                            <a:srgbClr val="0D0D0D"/>
                          </a:solidFill>
                          <a:effectLst/>
                          <a:latin typeface="Times New Roman" panose="02020603050405020304" pitchFamily="18" charset="0"/>
                          <a:cs typeface="Times New Roman" panose="02020603050405020304" pitchFamily="18" charset="0"/>
                        </a:rPr>
                        <a:t>Trọng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Thuỷ</a:t>
                      </a:r>
                      <a:endParaRPr lang="en-US" sz="3200" dirty="0">
                        <a:effectLst/>
                        <a:latin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3200" dirty="0" err="1">
                          <a:solidFill>
                            <a:srgbClr val="0D0D0D"/>
                          </a:solidFill>
                          <a:effectLst/>
                          <a:latin typeface="Times New Roman" panose="02020603050405020304" pitchFamily="18" charset="0"/>
                          <a:cs typeface="Times New Roman" panose="02020603050405020304" pitchFamily="18" charset="0"/>
                        </a:rPr>
                        <a:t>Hiện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tượng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truyền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thuyết</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hoá</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thần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thoại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hoá</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trường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hợp</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Sơn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Tinh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Thuỷ</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Tinh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4229967604"/>
                  </a:ext>
                </a:extLst>
              </a:tr>
              <a:tr h="701470">
                <a:tc>
                  <a:txBody>
                    <a:bodyPr/>
                    <a:lstStyle/>
                    <a:p>
                      <a:pPr>
                        <a:lnSpc>
                          <a:spcPct val="115000"/>
                        </a:lnSpc>
                        <a:spcBef>
                          <a:spcPts val="600"/>
                        </a:spcBef>
                        <a:spcAft>
                          <a:spcPts val="600"/>
                        </a:spcAft>
                      </a:pPr>
                      <a:r>
                        <a:rPr lang="en-US" sz="3200">
                          <a:solidFill>
                            <a:srgbClr val="0D0D0D"/>
                          </a:solidFill>
                          <a:effectLst/>
                          <a:latin typeface="Times New Roman" panose="02020603050405020304" pitchFamily="18" charset="0"/>
                          <a:cs typeface="Times New Roman" panose="02020603050405020304" pitchFamily="18" charset="0"/>
                        </a:rPr>
                        <a:t>Truyện cổ tích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tc>
                  <a:txBody>
                    <a:bodyPr/>
                    <a:lstStyle/>
                    <a:p>
                      <a:pPr marL="342900" lvl="0" indent="-342900">
                        <a:lnSpc>
                          <a:spcPct val="115000"/>
                        </a:lnSpc>
                        <a:spcBef>
                          <a:spcPts val="600"/>
                        </a:spcBef>
                        <a:spcAft>
                          <a:spcPts val="600"/>
                        </a:spcAft>
                        <a:buSzPts val="1400"/>
                        <a:buFont typeface="Times New Roman" panose="02020603050405020304" pitchFamily="18" charset="0"/>
                        <a:buChar char="-"/>
                      </a:pPr>
                      <a:r>
                        <a:rPr lang="en-US" sz="3200" dirty="0" err="1">
                          <a:solidFill>
                            <a:srgbClr val="0D0D0D"/>
                          </a:solidFill>
                          <a:effectLst/>
                          <a:latin typeface="Times New Roman" panose="02020603050405020304" pitchFamily="18" charset="0"/>
                          <a:cs typeface="Times New Roman" panose="02020603050405020304" pitchFamily="18" charset="0"/>
                        </a:rPr>
                        <a:t>Cái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kết</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hậu</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truyện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cổ</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tích</a:t>
                      </a:r>
                      <a:endParaRPr lang="en-US" sz="3200" dirty="0">
                        <a:effectLst/>
                        <a:latin typeface="Times New Roman" panose="02020603050405020304" pitchFamily="18" charset="0"/>
                        <a:cs typeface="Times New Roman" panose="02020603050405020304" pitchFamily="18" charset="0"/>
                      </a:endParaRPr>
                    </a:p>
                    <a:p>
                      <a:pPr marL="342900" lvl="0" indent="-342900">
                        <a:lnSpc>
                          <a:spcPct val="115000"/>
                        </a:lnSpc>
                        <a:spcBef>
                          <a:spcPts val="600"/>
                        </a:spcBef>
                        <a:spcAft>
                          <a:spcPts val="600"/>
                        </a:spcAft>
                        <a:buSzPts val="1400"/>
                        <a:buFont typeface="Times New Roman" panose="02020603050405020304" pitchFamily="18" charset="0"/>
                        <a:buChar char="-"/>
                      </a:pPr>
                      <a:r>
                        <a:rPr lang="en-US" sz="3200" dirty="0" err="1">
                          <a:solidFill>
                            <a:srgbClr val="0D0D0D"/>
                          </a:solidFill>
                          <a:effectLst/>
                          <a:latin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tượng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mồ</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côi</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truyện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cổ</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dân</a:t>
                      </a:r>
                      <a:r>
                        <a:rPr lang="en-US" sz="3200" dirty="0">
                          <a:solidFill>
                            <a:srgbClr val="0D0D0D"/>
                          </a:solidFill>
                          <a:effectLst/>
                          <a:latin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cs typeface="Times New Roman" panose="02020603050405020304" pitchFamily="18" charset="0"/>
                        </a:rPr>
                        <a:t>gian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837" marR="58837" marT="0" marB="0"/>
                </a:tc>
                <a:extLst>
                  <a:ext uri="{0D108BD9-81ED-4DB2-BD59-A6C34878D82A}">
                    <a16:rowId xmlns:a16="http://schemas.microsoft.com/office/drawing/2014/main" xmlns="" val="552674155"/>
                  </a:ext>
                </a:extLst>
              </a:tr>
            </a:tbl>
          </a:graphicData>
        </a:graphic>
      </p:graphicFrame>
    </p:spTree>
    <p:extLst>
      <p:ext uri="{BB962C8B-B14F-4D97-AF65-F5344CB8AC3E}">
        <p14:creationId xmlns:p14="http://schemas.microsoft.com/office/powerpoint/2010/main" xmlns="" val="253983958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0CE28A5-EC23-45B0-B7AE-713EB5E5AFD8}"/>
              </a:ext>
            </a:extLst>
          </p:cNvPr>
          <p:cNvGrpSpPr/>
          <p:nvPr/>
        </p:nvGrpSpPr>
        <p:grpSpPr>
          <a:xfrm>
            <a:off x="2038908" y="1014412"/>
            <a:ext cx="8114183" cy="4643438"/>
            <a:chOff x="2038908" y="2559321"/>
            <a:chExt cx="8114183" cy="4643438"/>
          </a:xfrm>
        </p:grpSpPr>
        <p:sp>
          <p:nvSpPr>
            <p:cNvPr id="5" name="Freeform: Shape 4">
              <a:extLst>
                <a:ext uri="{FF2B5EF4-FFF2-40B4-BE49-F238E27FC236}">
                  <a16:creationId xmlns:a16="http://schemas.microsoft.com/office/drawing/2014/main" xmlns="" id="{4F07343C-FFB9-46F6-85E8-C004B1A3A941}"/>
                </a:ext>
              </a:extLst>
            </p:cNvPr>
            <p:cNvSpPr/>
            <p:nvPr/>
          </p:nvSpPr>
          <p:spPr>
            <a:xfrm>
              <a:off x="6096000" y="3280543"/>
              <a:ext cx="3350158" cy="296912"/>
            </a:xfrm>
            <a:custGeom>
              <a:avLst/>
              <a:gdLst/>
              <a:ahLst/>
              <a:cxnLst/>
              <a:rect l="0" t="0" r="0" b="0"/>
              <a:pathLst>
                <a:path>
                  <a:moveTo>
                    <a:pt x="0" y="0"/>
                  </a:moveTo>
                  <a:lnTo>
                    <a:pt x="0" y="148456"/>
                  </a:lnTo>
                  <a:lnTo>
                    <a:pt x="3350158" y="148456"/>
                  </a:lnTo>
                  <a:lnTo>
                    <a:pt x="3350158" y="296912"/>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xmlns="" id="{75EF4F1E-A381-443F-9242-80596E283C9B}"/>
                </a:ext>
              </a:extLst>
            </p:cNvPr>
            <p:cNvSpPr/>
            <p:nvPr/>
          </p:nvSpPr>
          <p:spPr>
            <a:xfrm>
              <a:off x="6096000" y="3280543"/>
              <a:ext cx="855389" cy="296912"/>
            </a:xfrm>
            <a:custGeom>
              <a:avLst/>
              <a:gdLst/>
              <a:ahLst/>
              <a:cxnLst/>
              <a:rect l="0" t="0" r="0" b="0"/>
              <a:pathLst>
                <a:path>
                  <a:moveTo>
                    <a:pt x="0" y="0"/>
                  </a:moveTo>
                  <a:lnTo>
                    <a:pt x="0" y="148456"/>
                  </a:lnTo>
                  <a:lnTo>
                    <a:pt x="855389" y="148456"/>
                  </a:lnTo>
                  <a:lnTo>
                    <a:pt x="855389" y="296912"/>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667DEAB5-AC93-48DD-8BF9-C8ABB87DBF4F}"/>
                </a:ext>
              </a:extLst>
            </p:cNvPr>
            <p:cNvSpPr/>
            <p:nvPr/>
          </p:nvSpPr>
          <p:spPr>
            <a:xfrm>
              <a:off x="4456620" y="3280543"/>
              <a:ext cx="1639379" cy="296912"/>
            </a:xfrm>
            <a:custGeom>
              <a:avLst/>
              <a:gdLst/>
              <a:ahLst/>
              <a:cxnLst/>
              <a:rect l="0" t="0" r="0" b="0"/>
              <a:pathLst>
                <a:path>
                  <a:moveTo>
                    <a:pt x="1639379" y="0"/>
                  </a:moveTo>
                  <a:lnTo>
                    <a:pt x="1639379" y="148456"/>
                  </a:lnTo>
                  <a:lnTo>
                    <a:pt x="0" y="148456"/>
                  </a:lnTo>
                  <a:lnTo>
                    <a:pt x="0" y="296912"/>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xmlns="" id="{DD7F7DAA-D4D3-4F15-986E-A218CB9D872B}"/>
                </a:ext>
              </a:extLst>
            </p:cNvPr>
            <p:cNvSpPr/>
            <p:nvPr/>
          </p:nvSpPr>
          <p:spPr>
            <a:xfrm>
              <a:off x="2745841" y="3280543"/>
              <a:ext cx="3350158" cy="296912"/>
            </a:xfrm>
            <a:custGeom>
              <a:avLst/>
              <a:gdLst/>
              <a:ahLst/>
              <a:cxnLst/>
              <a:rect l="0" t="0" r="0" b="0"/>
              <a:pathLst>
                <a:path>
                  <a:moveTo>
                    <a:pt x="3350158" y="0"/>
                  </a:moveTo>
                  <a:lnTo>
                    <a:pt x="3350158" y="148456"/>
                  </a:lnTo>
                  <a:lnTo>
                    <a:pt x="0" y="148456"/>
                  </a:lnTo>
                  <a:lnTo>
                    <a:pt x="0" y="296912"/>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xmlns="" id="{5B49802F-352F-46EB-B8E1-B6482E64220D}"/>
                </a:ext>
              </a:extLst>
            </p:cNvPr>
            <p:cNvSpPr/>
            <p:nvPr/>
          </p:nvSpPr>
          <p:spPr>
            <a:xfrm>
              <a:off x="4146081" y="2559321"/>
              <a:ext cx="3899835" cy="706933"/>
            </a:xfrm>
            <a:custGeom>
              <a:avLst/>
              <a:gdLst>
                <a:gd name="connsiteX0" fmla="*/ 0 w 1413867"/>
                <a:gd name="connsiteY0" fmla="*/ 0 h 706933"/>
                <a:gd name="connsiteX1" fmla="*/ 1413867 w 1413867"/>
                <a:gd name="connsiteY1" fmla="*/ 0 h 706933"/>
                <a:gd name="connsiteX2" fmla="*/ 1413867 w 1413867"/>
                <a:gd name="connsiteY2" fmla="*/ 706933 h 706933"/>
                <a:gd name="connsiteX3" fmla="*/ 0 w 1413867"/>
                <a:gd name="connsiteY3" fmla="*/ 706933 h 706933"/>
                <a:gd name="connsiteX4" fmla="*/ 0 w 1413867"/>
                <a:gd name="connsiteY4" fmla="*/ 0 h 70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7" h="706933">
                  <a:moveTo>
                    <a:pt x="0" y="0"/>
                  </a:moveTo>
                  <a:lnTo>
                    <a:pt x="1413867" y="0"/>
                  </a:lnTo>
                  <a:lnTo>
                    <a:pt x="1413867" y="706933"/>
                  </a:lnTo>
                  <a:lnTo>
                    <a:pt x="0" y="7069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(2) </a:t>
              </a:r>
              <a:r>
                <a:rPr lang="en-US" sz="3200" b="1" kern="1200" dirty="0" err="1">
                  <a:latin typeface="Times New Roman" panose="02020603050405020304" pitchFamily="18" charset="0"/>
                  <a:cs typeface="Times New Roman" panose="02020603050405020304" pitchFamily="18" charset="0"/>
                </a:rPr>
                <a:t>Viết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phần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mở</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đầu</a:t>
              </a:r>
              <a:endParaRPr lang="en-US" sz="3200"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xmlns="" id="{F4914280-2719-410B-9C85-E53302D741DB}"/>
                </a:ext>
              </a:extLst>
            </p:cNvPr>
            <p:cNvSpPr/>
            <p:nvPr/>
          </p:nvSpPr>
          <p:spPr>
            <a:xfrm>
              <a:off x="2038908" y="3577455"/>
              <a:ext cx="1413867" cy="3625304"/>
            </a:xfrm>
            <a:custGeom>
              <a:avLst/>
              <a:gdLst>
                <a:gd name="connsiteX0" fmla="*/ 0 w 1413867"/>
                <a:gd name="connsiteY0" fmla="*/ 0 h 706933"/>
                <a:gd name="connsiteX1" fmla="*/ 1413867 w 1413867"/>
                <a:gd name="connsiteY1" fmla="*/ 0 h 706933"/>
                <a:gd name="connsiteX2" fmla="*/ 1413867 w 1413867"/>
                <a:gd name="connsiteY2" fmla="*/ 706933 h 706933"/>
                <a:gd name="connsiteX3" fmla="*/ 0 w 1413867"/>
                <a:gd name="connsiteY3" fmla="*/ 706933 h 706933"/>
                <a:gd name="connsiteX4" fmla="*/ 0 w 1413867"/>
                <a:gd name="connsiteY4" fmla="*/ 0 h 70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7" h="706933">
                  <a:moveTo>
                    <a:pt x="0" y="0"/>
                  </a:moveTo>
                  <a:lnTo>
                    <a:pt x="1413867" y="0"/>
                  </a:lnTo>
                  <a:lnTo>
                    <a:pt x="1413867" y="706933"/>
                  </a:lnTo>
                  <a:lnTo>
                    <a:pt x="0" y="7069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do </a:t>
              </a:r>
              <a:r>
                <a:rPr lang="en-US" sz="2800" kern="1200" dirty="0" err="1">
                  <a:latin typeface="Times New Roman" panose="02020603050405020304" pitchFamily="18" charset="0"/>
                  <a:cs typeface="Times New Roman" panose="02020603050405020304" pitchFamily="18" charset="0"/>
                </a:rPr>
                <a:t>lựa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chọn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VHDG.</a:t>
              </a:r>
            </a:p>
          </p:txBody>
        </p:sp>
        <p:sp>
          <p:nvSpPr>
            <p:cNvPr id="11" name="Freeform: Shape 10">
              <a:extLst>
                <a:ext uri="{FF2B5EF4-FFF2-40B4-BE49-F238E27FC236}">
                  <a16:creationId xmlns:a16="http://schemas.microsoft.com/office/drawing/2014/main" xmlns="" id="{8F6748E2-FEAA-4A1B-B75C-C1FCE682896A}"/>
                </a:ext>
              </a:extLst>
            </p:cNvPr>
            <p:cNvSpPr/>
            <p:nvPr/>
          </p:nvSpPr>
          <p:spPr>
            <a:xfrm>
              <a:off x="3749687" y="3577455"/>
              <a:ext cx="1413867" cy="3625304"/>
            </a:xfrm>
            <a:custGeom>
              <a:avLst/>
              <a:gdLst>
                <a:gd name="connsiteX0" fmla="*/ 0 w 1413867"/>
                <a:gd name="connsiteY0" fmla="*/ 0 h 706933"/>
                <a:gd name="connsiteX1" fmla="*/ 1413867 w 1413867"/>
                <a:gd name="connsiteY1" fmla="*/ 0 h 706933"/>
                <a:gd name="connsiteX2" fmla="*/ 1413867 w 1413867"/>
                <a:gd name="connsiteY2" fmla="*/ 706933 h 706933"/>
                <a:gd name="connsiteX3" fmla="*/ 0 w 1413867"/>
                <a:gd name="connsiteY3" fmla="*/ 706933 h 706933"/>
                <a:gd name="connsiteX4" fmla="*/ 0 w 1413867"/>
                <a:gd name="connsiteY4" fmla="*/ 0 h 70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7" h="706933">
                  <a:moveTo>
                    <a:pt x="0" y="0"/>
                  </a:moveTo>
                  <a:lnTo>
                    <a:pt x="1413867" y="0"/>
                  </a:lnTo>
                  <a:lnTo>
                    <a:pt x="1413867" y="706933"/>
                  </a:lnTo>
                  <a:lnTo>
                    <a:pt x="0" y="7069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endParaRPr lang="en-US" sz="28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xmlns="" id="{7284624B-0017-4E05-90CD-71243CA6CBDF}"/>
                </a:ext>
              </a:extLst>
            </p:cNvPr>
            <p:cNvSpPr/>
            <p:nvPr/>
          </p:nvSpPr>
          <p:spPr>
            <a:xfrm>
              <a:off x="5460466" y="3577455"/>
              <a:ext cx="2981845" cy="3625304"/>
            </a:xfrm>
            <a:custGeom>
              <a:avLst/>
              <a:gdLst>
                <a:gd name="connsiteX0" fmla="*/ 0 w 2981845"/>
                <a:gd name="connsiteY0" fmla="*/ 0 h 706933"/>
                <a:gd name="connsiteX1" fmla="*/ 2981845 w 2981845"/>
                <a:gd name="connsiteY1" fmla="*/ 0 h 706933"/>
                <a:gd name="connsiteX2" fmla="*/ 2981845 w 2981845"/>
                <a:gd name="connsiteY2" fmla="*/ 706933 h 706933"/>
                <a:gd name="connsiteX3" fmla="*/ 0 w 2981845"/>
                <a:gd name="connsiteY3" fmla="*/ 706933 h 706933"/>
                <a:gd name="connsiteX4" fmla="*/ 0 w 2981845"/>
                <a:gd name="connsiteY4" fmla="*/ 0 h 70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845" h="706933">
                  <a:moveTo>
                    <a:pt x="0" y="0"/>
                  </a:moveTo>
                  <a:lnTo>
                    <a:pt x="2981845" y="0"/>
                  </a:lnTo>
                  <a:lnTo>
                    <a:pt x="2981845" y="706933"/>
                  </a:lnTo>
                  <a:lnTo>
                    <a:pt x="0" y="7069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Mô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triển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VHDG: PP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kiếm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khảo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sát</a:t>
              </a:r>
              <a:r>
                <a:rPr lang="en-US" sz="2800" kern="1200" dirty="0">
                  <a:latin typeface="Times New Roman" panose="02020603050405020304" pitchFamily="18" charset="0"/>
                  <a:cs typeface="Times New Roman" panose="02020603050405020304" pitchFamily="18" charset="0"/>
                </a:rPr>
                <a:t>,…</a:t>
              </a:r>
            </a:p>
          </p:txBody>
        </p:sp>
        <p:sp>
          <p:nvSpPr>
            <p:cNvPr id="13" name="Freeform: Shape 12">
              <a:extLst>
                <a:ext uri="{FF2B5EF4-FFF2-40B4-BE49-F238E27FC236}">
                  <a16:creationId xmlns:a16="http://schemas.microsoft.com/office/drawing/2014/main" xmlns="" id="{7D3238B4-90C0-4394-A61E-40F469860712}"/>
                </a:ext>
              </a:extLst>
            </p:cNvPr>
            <p:cNvSpPr/>
            <p:nvPr/>
          </p:nvSpPr>
          <p:spPr>
            <a:xfrm>
              <a:off x="8739224" y="3577455"/>
              <a:ext cx="1413867" cy="3625304"/>
            </a:xfrm>
            <a:custGeom>
              <a:avLst/>
              <a:gdLst>
                <a:gd name="connsiteX0" fmla="*/ 0 w 1413867"/>
                <a:gd name="connsiteY0" fmla="*/ 0 h 706933"/>
                <a:gd name="connsiteX1" fmla="*/ 1413867 w 1413867"/>
                <a:gd name="connsiteY1" fmla="*/ 0 h 706933"/>
                <a:gd name="connsiteX2" fmla="*/ 1413867 w 1413867"/>
                <a:gd name="connsiteY2" fmla="*/ 706933 h 706933"/>
                <a:gd name="connsiteX3" fmla="*/ 0 w 1413867"/>
                <a:gd name="connsiteY3" fmla="*/ 706933 h 706933"/>
                <a:gd name="connsiteX4" fmla="*/ 0 w 1413867"/>
                <a:gd name="connsiteY4" fmla="*/ 0 h 706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67" h="706933">
                  <a:moveTo>
                    <a:pt x="0" y="0"/>
                  </a:moveTo>
                  <a:lnTo>
                    <a:pt x="1413867" y="0"/>
                  </a:lnTo>
                  <a:lnTo>
                    <a:pt x="1413867" y="706933"/>
                  </a:lnTo>
                  <a:lnTo>
                    <a:pt x="0" y="70693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Giới thiệu ngắn gọn nội dung chính của các phần tiếp theo</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68260805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C1B74A5-AC83-47DE-B303-0687D4545EB6}"/>
              </a:ext>
            </a:extLst>
          </p:cNvPr>
          <p:cNvSpPr txBox="1"/>
          <p:nvPr/>
        </p:nvSpPr>
        <p:spPr>
          <a:xfrm>
            <a:off x="660400" y="189013"/>
            <a:ext cx="10807700" cy="622799"/>
          </a:xfrm>
          <a:prstGeom prst="rect">
            <a:avLst/>
          </a:prstGeom>
          <a:noFill/>
        </p:spPr>
        <p:txBody>
          <a:bodyPr wrap="square">
            <a:spAutoFit/>
          </a:bodyPr>
          <a:lstStyle/>
          <a:p>
            <a:pPr>
              <a:lnSpc>
                <a:spcPct val="115000"/>
              </a:lnSpc>
              <a:spcBef>
                <a:spcPts val="600"/>
              </a:spcBef>
              <a:spcAft>
                <a:spcPts val="600"/>
              </a:spcAft>
            </a:pPr>
            <a:r>
              <a:rPr lang="en-US" sz="32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2 (Tr. 20 – SGK)</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5717FF07-760E-410B-9B49-6CD96BB469EE}"/>
              </a:ext>
            </a:extLst>
          </p:cNvPr>
          <p:cNvSpPr/>
          <p:nvPr/>
        </p:nvSpPr>
        <p:spPr>
          <a:xfrm>
            <a:off x="1000125" y="811812"/>
            <a:ext cx="10101263" cy="1574201"/>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250AB7EA-4000-4C5C-90F1-8A1EB5AD8592}"/>
              </a:ext>
            </a:extLst>
          </p:cNvPr>
          <p:cNvSpPr txBox="1"/>
          <p:nvPr/>
        </p:nvSpPr>
        <p:spPr>
          <a:xfrm>
            <a:off x="660400" y="2672058"/>
            <a:ext cx="10807700" cy="3690241"/>
          </a:xfrm>
          <a:prstGeom prst="rect">
            <a:avLst/>
          </a:prstGeom>
          <a:noFill/>
        </p:spPr>
        <p:txBody>
          <a:bodyPr wrap="square">
            <a:spAutoFit/>
          </a:bodyPr>
          <a:lstStyle/>
          <a:p>
            <a:pPr>
              <a:lnSpc>
                <a:spcPct val="115000"/>
              </a:lnSpc>
              <a:spcBef>
                <a:spcPts val="600"/>
              </a:spcBef>
              <a:spcAft>
                <a:spcPts val="60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Ca dao là thể loại trữ tình bằng văn vần, diễn tả đời  sống nội tâm của con người. Ra đời trong xã hội cũ, ca dao trữ tình là những tiếng hát than thân, lời ca yêu thương, tình nghĩa cất lên từ cuộc đời còn nhiều xót xa, cay đắng nhưng đằm thắm ân tình của người dân Việt Nam sau lũy tre xanh, bên giếng nước, gốc đa, sân đình,… </a:t>
            </a:r>
            <a:endParaRPr lang="en-US" sz="3200" dirty="0"/>
          </a:p>
        </p:txBody>
      </p:sp>
    </p:spTree>
    <p:extLst>
      <p:ext uri="{BB962C8B-B14F-4D97-AF65-F5344CB8AC3E}">
        <p14:creationId xmlns:p14="http://schemas.microsoft.com/office/powerpoint/2010/main" xmlns="" val="215100378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1BDD1E-8ABE-4047-B9B3-538195CBBCD7}"/>
              </a:ext>
            </a:extLst>
          </p:cNvPr>
          <p:cNvSpPr txBox="1"/>
          <p:nvPr/>
        </p:nvSpPr>
        <p:spPr>
          <a:xfrm>
            <a:off x="660400" y="173037"/>
            <a:ext cx="10858500" cy="556434"/>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53E42510-7BD0-41E8-9155-A64A03B47AFE}"/>
              </a:ext>
            </a:extLst>
          </p:cNvPr>
          <p:cNvGraphicFramePr>
            <a:graphicFrameLocks noGrp="1"/>
          </p:cNvGraphicFramePr>
          <p:nvPr>
            <p:extLst>
              <p:ext uri="{D42A27DB-BD31-4B8C-83A1-F6EECF244321}">
                <p14:modId xmlns:p14="http://schemas.microsoft.com/office/powerpoint/2010/main" xmlns="" val="2623395157"/>
              </p:ext>
            </p:extLst>
          </p:nvPr>
        </p:nvGraphicFramePr>
        <p:xfrm>
          <a:off x="660400" y="1130300"/>
          <a:ext cx="10858499" cy="4568952"/>
        </p:xfrm>
        <a:graphic>
          <a:graphicData uri="http://schemas.openxmlformats.org/drawingml/2006/table">
            <a:tbl>
              <a:tblPr firstRow="1" firstCol="1" bandRow="1">
                <a:tableStyleId>{ED083AE6-46FA-4A59-8FB0-9F97EB10719F}</a:tableStyleId>
              </a:tblPr>
              <a:tblGrid>
                <a:gridCol w="1254126">
                  <a:extLst>
                    <a:ext uri="{9D8B030D-6E8A-4147-A177-3AD203B41FA5}">
                      <a16:colId xmlns:a16="http://schemas.microsoft.com/office/drawing/2014/main" xmlns="" val="2055036126"/>
                    </a:ext>
                  </a:extLst>
                </a:gridCol>
                <a:gridCol w="1457325">
                  <a:extLst>
                    <a:ext uri="{9D8B030D-6E8A-4147-A177-3AD203B41FA5}">
                      <a16:colId xmlns:a16="http://schemas.microsoft.com/office/drawing/2014/main" xmlns="" val="628762178"/>
                    </a:ext>
                  </a:extLst>
                </a:gridCol>
                <a:gridCol w="8147048">
                  <a:extLst>
                    <a:ext uri="{9D8B030D-6E8A-4147-A177-3AD203B41FA5}">
                      <a16:colId xmlns:a16="http://schemas.microsoft.com/office/drawing/2014/main" xmlns="" val="140637214"/>
                    </a:ext>
                  </a:extLst>
                </a:gridCol>
              </a:tblGrid>
              <a:tr h="655387">
                <a:tc>
                  <a:txBody>
                    <a:bodyPr/>
                    <a:lstStyle/>
                    <a:p>
                      <a:r>
                        <a:rPr kumimoji="0" lang="pt-BR"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Văn học dân gian</a:t>
                      </a:r>
                      <a:endParaRPr lang="en-US" sz="3600" dirty="0">
                        <a:latin typeface="Times New Roman" panose="02020603050405020304" pitchFamily="18" charset="0"/>
                        <a:cs typeface="Times New Roman" panose="02020603050405020304" pitchFamily="18" charset="0"/>
                      </a:endParaRPr>
                    </a:p>
                  </a:txBody>
                  <a:tcPr/>
                </a:tc>
                <a:tc>
                  <a:txBody>
                    <a:bodyPr/>
                    <a:lstStyle/>
                    <a:p>
                      <a:pPr algn="just">
                        <a:lnSpc>
                          <a:spcPct val="115000"/>
                        </a:lnSpc>
                        <a:spcBef>
                          <a:spcPts val="600"/>
                        </a:spcBef>
                        <a:spcAft>
                          <a:spcPts val="600"/>
                        </a:spcAft>
                      </a:pPr>
                      <a:r>
                        <a:rPr lang="pt-BR" sz="3600" b="0" dirty="0">
                          <a:solidFill>
                            <a:srgbClr val="0D0D0D"/>
                          </a:solidFill>
                          <a:effectLst/>
                          <a:latin typeface="Times New Roman" panose="02020603050405020304" pitchFamily="18" charset="0"/>
                          <a:cs typeface="Times New Roman" panose="02020603050405020304" pitchFamily="18" charset="0"/>
                        </a:rPr>
                        <a:t>Đặc trưng cơ bản</a:t>
                      </a:r>
                      <a:endParaRPr lang="en-US" sz="3600" b="0" dirty="0">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pt-BR" sz="3600" b="0" dirty="0">
                          <a:solidFill>
                            <a:srgbClr val="0070C0"/>
                          </a:solidFill>
                          <a:effectLst/>
                          <a:latin typeface="Times New Roman" panose="02020603050405020304" pitchFamily="18" charset="0"/>
                          <a:cs typeface="Times New Roman" panose="02020603050405020304" pitchFamily="18" charset="0"/>
                        </a:rPr>
                        <a:t> </a:t>
                      </a:r>
                      <a:endParaRPr lang="en-US" sz="3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pt-BR" sz="3600" b="0" dirty="0">
                          <a:solidFill>
                            <a:srgbClr val="0D0D0D"/>
                          </a:solidFill>
                          <a:effectLst/>
                          <a:latin typeface="Times New Roman" panose="02020603050405020304" pitchFamily="18" charset="0"/>
                          <a:cs typeface="Times New Roman" panose="02020603050405020304" pitchFamily="18" charset="0"/>
                        </a:rPr>
                        <a:t>- Tính truyền miệng và Tính tập thể: </a:t>
                      </a:r>
                      <a:r>
                        <a:rPr lang="en-US" sz="3600" b="0" dirty="0" err="1">
                          <a:effectLst/>
                          <a:latin typeface="Times New Roman" panose="02020603050405020304" pitchFamily="18" charset="0"/>
                          <a:cs typeface="Times New Roman" panose="02020603050405020304" pitchFamily="18" charset="0"/>
                        </a:rPr>
                        <a:t>nhiều</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người</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nhiều</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thế</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hệ</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cùng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tham</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gia</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vào</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quá</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trình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sáng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tạo</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và</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lưu</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truyền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tác</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phẩm</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bằng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phương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thức</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truyền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miệng</a:t>
                      </a:r>
                      <a:r>
                        <a:rPr lang="en-US" sz="3600" b="0" dirty="0">
                          <a:effectLst/>
                          <a:latin typeface="Times New Roman" panose="02020603050405020304" pitchFamily="18" charset="0"/>
                          <a:cs typeface="Times New Roman" panose="02020603050405020304" pitchFamily="18" charset="0"/>
                        </a:rPr>
                        <a:t>.</a:t>
                      </a:r>
                    </a:p>
                    <a:p>
                      <a:pPr algn="just">
                        <a:lnSpc>
                          <a:spcPct val="115000"/>
                        </a:lnSpc>
                        <a:spcBef>
                          <a:spcPts val="600"/>
                        </a:spcBef>
                        <a:spcAft>
                          <a:spcPts val="600"/>
                        </a:spcAft>
                      </a:pPr>
                      <a:r>
                        <a:rPr lang="pt-BR" sz="3600" b="0" dirty="0">
                          <a:solidFill>
                            <a:srgbClr val="0D0D0D"/>
                          </a:solidFill>
                          <a:effectLst/>
                          <a:latin typeface="Times New Roman" panose="02020603050405020304" pitchFamily="18" charset="0"/>
                          <a:cs typeface="Times New Roman" panose="02020603050405020304" pitchFamily="18" charset="0"/>
                        </a:rPr>
                        <a:t>- Tính thực hành (diễn xướng): tác phẩm văn học dân gian </a:t>
                      </a:r>
                      <a:r>
                        <a:rPr lang="en-US" sz="3600" b="0" dirty="0" err="1">
                          <a:effectLst/>
                          <a:latin typeface="Times New Roman" panose="02020603050405020304" pitchFamily="18" charset="0"/>
                          <a:cs typeface="Times New Roman" panose="02020603050405020304" pitchFamily="18" charset="0"/>
                        </a:rPr>
                        <a:t>gắn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với</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việc</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biểu</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diễn</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trong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những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sinh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hoạt</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mang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tính</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cộng</a:t>
                      </a:r>
                      <a:r>
                        <a:rPr lang="en-US" sz="3600" b="0" dirty="0">
                          <a:effectLst/>
                          <a:latin typeface="Times New Roman" panose="02020603050405020304" pitchFamily="18" charset="0"/>
                          <a:cs typeface="Times New Roman" panose="02020603050405020304" pitchFamily="18" charset="0"/>
                        </a:rPr>
                        <a:t> </a:t>
                      </a:r>
                      <a:r>
                        <a:rPr lang="en-US" sz="3600" b="0" dirty="0" err="1">
                          <a:effectLst/>
                          <a:latin typeface="Times New Roman" panose="02020603050405020304" pitchFamily="18" charset="0"/>
                          <a:cs typeface="Times New Roman" panose="02020603050405020304" pitchFamily="18" charset="0"/>
                        </a:rPr>
                        <a:t>đồng</a:t>
                      </a:r>
                      <a:endParaRPr lang="en-US" sz="3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extLst>
                  <a:ext uri="{0D108BD9-81ED-4DB2-BD59-A6C34878D82A}">
                    <a16:rowId xmlns:a16="http://schemas.microsoft.com/office/drawing/2014/main" xmlns="" val="4188782100"/>
                  </a:ext>
                </a:extLst>
              </a:tr>
            </a:tbl>
          </a:graphicData>
        </a:graphic>
      </p:graphicFrame>
    </p:spTree>
    <p:extLst>
      <p:ext uri="{BB962C8B-B14F-4D97-AF65-F5344CB8AC3E}">
        <p14:creationId xmlns:p14="http://schemas.microsoft.com/office/powerpoint/2010/main" xmlns="" val="210791104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CA8E5C-0532-4D1A-95BA-0BD1997BB2BB}"/>
              </a:ext>
            </a:extLst>
          </p:cNvPr>
          <p:cNvSpPr txBox="1"/>
          <p:nvPr/>
        </p:nvSpPr>
        <p:spPr>
          <a:xfrm>
            <a:off x="660400" y="674400"/>
            <a:ext cx="10807700" cy="5509200"/>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Bên cạnh đó, còn có những bài ca dao hài hước thể hiện tinh thần lạc quan của người lao động. Trong các chủ đề ấy, ca dao than thân vẫn chiếm số lượng nhiều hơn cả.  Ca dao than thân  là tiếng nói về thân phận, đặc biệt là thân phận người phụ nữ trong xã hội xưa.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tiếng lòng vừa ai oán, xót thương vừa da diết, lắng sâu nhưng cũng không kém phần mãnh liệt của mình, nhân vật trữ tình trong ca dao đã sử dụng một số mô típ quen thuộc như </a:t>
            </a:r>
            <a:r>
              <a:rPr lang="vi-VN" sz="3200" i="1" dirty="0">
                <a:solidFill>
                  <a:srgbClr val="000000"/>
                </a:solidFill>
                <a:effectLst/>
                <a:latin typeface="Times New Roman" panose="02020603050405020304" pitchFamily="18" charset="0"/>
                <a:ea typeface="Times New Roman" panose="02020603050405020304" pitchFamily="18" charset="0"/>
              </a:rPr>
              <a:t>Thân em, Chiều chiều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Do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cứu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phận</a:t>
            </a:r>
            <a:r>
              <a:rPr lang="en-US" sz="3200" dirty="0">
                <a:solidFill>
                  <a:srgbClr val="000000"/>
                </a:solidFill>
                <a:effectLst/>
                <a:latin typeface="Times New Roman" panose="02020603050405020304" pitchFamily="18" charset="0"/>
                <a:ea typeface="Times New Roman" panose="02020603050405020304" pitchFamily="18" charset="0"/>
              </a:rPr>
              <a:t> ca </a:t>
            </a:r>
            <a:r>
              <a:rPr lang="en-US" sz="3200" dirty="0" err="1">
                <a:solidFill>
                  <a:srgbClr val="000000"/>
                </a:solidFill>
                <a:effectLst/>
                <a:latin typeface="Times New Roman" panose="02020603050405020304" pitchFamily="18" charset="0"/>
                <a:ea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rPr>
              <a:t> than </a:t>
            </a:r>
            <a:r>
              <a:rPr lang="en-US" sz="3200" dirty="0" err="1">
                <a:solidFill>
                  <a:srgbClr val="000000"/>
                </a:solidFill>
                <a:effectLst/>
                <a:latin typeface="Times New Roman" panose="02020603050405020304" pitchFamily="18" charset="0"/>
                <a:ea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quen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sẽ</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rPr>
              <a:t> ta </a:t>
            </a:r>
            <a:r>
              <a:rPr lang="en-US" sz="3200" dirty="0" err="1">
                <a:solidFill>
                  <a:srgbClr val="000000"/>
                </a:solidFill>
                <a:effectLst/>
                <a:latin typeface="Times New Roman" panose="02020603050405020304" pitchFamily="18" charset="0"/>
                <a:ea typeface="Times New Roman" panose="02020603050405020304" pitchFamily="18" charset="0"/>
              </a:rPr>
              <a:t>thấy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rPr>
              <a:t> hay, </a:t>
            </a:r>
            <a:r>
              <a:rPr lang="en-US" sz="3200" dirty="0" err="1">
                <a:solidFill>
                  <a:srgbClr val="000000"/>
                </a:solidFill>
                <a:effectLst/>
                <a:latin typeface="Times New Roman" panose="02020603050405020304" pitchFamily="18" charset="0"/>
                <a:ea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ca </a:t>
            </a:r>
            <a:r>
              <a:rPr lang="en-US" sz="3200" dirty="0" err="1">
                <a:solidFill>
                  <a:srgbClr val="000000"/>
                </a:solidFill>
                <a:effectLst/>
                <a:latin typeface="Times New Roman" panose="02020603050405020304" pitchFamily="18" charset="0"/>
                <a:ea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nỗi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niềm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xưa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gửi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gắm</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xmlns="" val="38779014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05E68C-ACB7-42BB-B1DC-F60F17F3754B}"/>
              </a:ext>
            </a:extLst>
          </p:cNvPr>
          <p:cNvSpPr txBox="1"/>
          <p:nvPr/>
        </p:nvSpPr>
        <p:spPr>
          <a:xfrm>
            <a:off x="660399" y="899730"/>
            <a:ext cx="11098213" cy="5148782"/>
          </a:xfrm>
          <a:prstGeom prst="rect">
            <a:avLst/>
          </a:prstGeom>
          <a:noFill/>
        </p:spPr>
        <p:txBody>
          <a:bodyPr wrap="square">
            <a:spAutoFit/>
          </a:bodyPr>
          <a:lstStyle/>
          <a:p>
            <a:pPr>
              <a:lnSpc>
                <a:spcPct val="115000"/>
              </a:lnSpc>
              <a:spcBef>
                <a:spcPts val="600"/>
              </a:spcBef>
              <a:spcAft>
                <a:spcPts val="6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5631406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CEE390A-0071-449D-80EB-12B21A5A2148}"/>
              </a:ext>
            </a:extLst>
          </p:cNvPr>
          <p:cNvSpPr txBox="1"/>
          <p:nvPr/>
        </p:nvSpPr>
        <p:spPr>
          <a:xfrm>
            <a:off x="711200" y="260450"/>
            <a:ext cx="10807700" cy="556434"/>
          </a:xfrm>
          <a:prstGeom prst="rect">
            <a:avLst/>
          </a:prstGeom>
          <a:noFill/>
        </p:spPr>
        <p:txBody>
          <a:bodyPr wrap="square">
            <a:spAutoFit/>
          </a:bodyPr>
          <a:lstStyle/>
          <a:p>
            <a:pPr>
              <a:lnSpc>
                <a:spcPct val="115000"/>
              </a:lnSpc>
              <a:spcBef>
                <a:spcPts val="600"/>
              </a:spcBef>
              <a:spcAft>
                <a:spcPts val="6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3828BFFF-97A5-4BEE-8A49-80ED33327F3E}"/>
              </a:ext>
            </a:extLst>
          </p:cNvPr>
          <p:cNvSpPr txBox="1"/>
          <p:nvPr/>
        </p:nvSpPr>
        <p:spPr>
          <a:xfrm>
            <a:off x="660400" y="1028700"/>
            <a:ext cx="10807700" cy="5511637"/>
          </a:xfrm>
          <a:prstGeom prst="rect">
            <a:avLst/>
          </a:prstGeom>
          <a:noFill/>
        </p:spPr>
        <p:txBody>
          <a:bodyPr wrap="square">
            <a:spAutoFit/>
          </a:bodyPr>
          <a:lstStyle/>
          <a:p>
            <a:pPr>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Phạm Thu Yến (chủ biên, 2008),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Giáo trình Văn học dân gian</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Đại học sư phạm (tái 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Đinh Gia Khánh (Chủ biên, 2009),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học dân gian Việt Nam,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NXB Giáo dục, Hà Nội;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 Ngọc Phan (2000),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 ngữ Ca dao Dân ca Việt Nam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 Nội; Trí thức Việt (2015),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 dao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4543541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BE5A438-FB19-46E0-8B85-FFCFAC80A94C}"/>
              </a:ext>
            </a:extLst>
          </p:cNvPr>
          <p:cNvSpPr txBox="1"/>
          <p:nvPr/>
        </p:nvSpPr>
        <p:spPr>
          <a:xfrm>
            <a:off x="660400" y="382172"/>
            <a:ext cx="10807700" cy="6093656"/>
          </a:xfrm>
          <a:prstGeom prst="rect">
            <a:avLst/>
          </a:prstGeom>
          <a:noFill/>
        </p:spPr>
        <p:txBody>
          <a:bodyPr wrap="square">
            <a:spAutoFit/>
          </a:bodyPr>
          <a:lstStyle/>
          <a:p>
            <a:pPr>
              <a:lnSpc>
                <a:spcPct val="115000"/>
              </a:lnSpc>
              <a:spcBef>
                <a:spcPts val="600"/>
              </a:spcBef>
              <a:spcAft>
                <a:spcPts val="600"/>
              </a:spcAft>
            </a:pP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1500665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673391-1A2C-45C5-A452-D1E9589DC089}"/>
              </a:ext>
            </a:extLst>
          </p:cNvPr>
          <p:cNvSpPr txBox="1"/>
          <p:nvPr/>
        </p:nvSpPr>
        <p:spPr>
          <a:xfrm>
            <a:off x="692150" y="382172"/>
            <a:ext cx="10807700" cy="6093656"/>
          </a:xfrm>
          <a:prstGeom prst="rect">
            <a:avLst/>
          </a:prstGeom>
          <a:noFill/>
        </p:spPr>
        <p:txBody>
          <a:bodyPr wrap="square">
            <a:spAutoFit/>
          </a:bodyPr>
          <a:lstStyle/>
          <a:p>
            <a:pPr algn="just">
              <a:lnSpc>
                <a:spcPct val="115000"/>
              </a:lnSpc>
              <a:spcBef>
                <a:spcPts val="600"/>
              </a:spcBef>
              <a:spcAft>
                <a:spcPts val="600"/>
              </a:spcAft>
            </a:pPr>
            <a:r>
              <a:rPr lang="de-DE"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ý</a:t>
            </a:r>
            <a:r>
              <a:rPr lang="de-D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de-D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xây dựng luận điểm/ đề mục trình bày kết quả nghiên cứu, cần đảm bảo tính logic của các đề mục: đề mục diễn đạt dưới dạng các cụm từ chứ không phải câu hoàn chỉnh; các đề mục đồng cấp không được bao chứa, trùng lập nhau.</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de-D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dẫn chứng, trích dẫn cần có nguồn đầy đủ, có thể sử dụng cách cước chú (footnote) hoặc đánh số trích dẫn gắn với tài liệu tham khảo ở phần cuối của bản báo cáo. </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9595553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7435ED9-70BF-4815-9D3E-59EE3FB10293}"/>
              </a:ext>
            </a:extLst>
          </p:cNvPr>
          <p:cNvSpPr txBox="1"/>
          <p:nvPr/>
        </p:nvSpPr>
        <p:spPr>
          <a:xfrm>
            <a:off x="660400" y="274737"/>
            <a:ext cx="10807700" cy="556434"/>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3 (Tr. 22 –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2C59D411-6E5E-4929-B3BD-AAE9D9B48932}"/>
              </a:ext>
            </a:extLst>
          </p:cNvPr>
          <p:cNvSpPr/>
          <p:nvPr/>
        </p:nvSpPr>
        <p:spPr>
          <a:xfrm>
            <a:off x="660400" y="1130300"/>
            <a:ext cx="10756900" cy="1981904"/>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típ</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Nam</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45726BE-C61C-4A8D-9020-3133656DF0BE}"/>
              </a:ext>
            </a:extLst>
          </p:cNvPr>
          <p:cNvSpPr txBox="1"/>
          <p:nvPr/>
        </p:nvSpPr>
        <p:spPr>
          <a:xfrm>
            <a:off x="609600" y="3745796"/>
            <a:ext cx="10807700" cy="1855251"/>
          </a:xfrm>
          <a:prstGeom prst="rect">
            <a:avLst/>
          </a:prstGeom>
          <a:noFill/>
        </p:spPr>
        <p:txBody>
          <a:bodyPr wrap="square">
            <a:spAutoFit/>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CƠ SỞ LÍ THUYẾT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1.2.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912980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DF369B8-FB97-4B18-8033-66382458C1D3}"/>
              </a:ext>
            </a:extLst>
          </p:cNvPr>
          <p:cNvSpPr txBox="1"/>
          <p:nvPr/>
        </p:nvSpPr>
        <p:spPr>
          <a:xfrm>
            <a:off x="609600" y="1028700"/>
            <a:ext cx="10807700" cy="4452886"/>
          </a:xfrm>
          <a:prstGeom prst="rect">
            <a:avLst/>
          </a:prstGeom>
          <a:noFill/>
        </p:spPr>
        <p:txBody>
          <a:bodyPr wrap="square">
            <a:spAutoFit/>
          </a:bodyPr>
          <a:lstStyle/>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KẾT QUẢ NGHIÊN CỨU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2.1.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nữ</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quê</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nhau</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2.2.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4344505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4D3283-7A83-44ED-BA04-71032071A2B9}"/>
              </a:ext>
            </a:extLst>
          </p:cNvPr>
          <p:cNvSpPr txBox="1"/>
          <p:nvPr/>
        </p:nvSpPr>
        <p:spPr>
          <a:xfrm>
            <a:off x="660400" y="341259"/>
            <a:ext cx="10807700" cy="6053965"/>
          </a:xfrm>
          <a:prstGeom prst="rect">
            <a:avLst/>
          </a:prstGeom>
          <a:noFill/>
        </p:spPr>
        <p:txBody>
          <a:bodyPr wrap="square">
            <a:spAutoFit/>
          </a:bodyPr>
          <a:lstStyle/>
          <a:p>
            <a:pPr>
              <a:lnSpc>
                <a:spcPct val="115000"/>
              </a:lnSpc>
              <a:spcBef>
                <a:spcPts val="600"/>
              </a:spcBef>
              <a:spcAft>
                <a:spcPts val="600"/>
              </a:spcAft>
            </a:pPr>
            <a:r>
              <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2.1.a:</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2.1.a.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nữ</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555555"/>
                </a:solidFill>
                <a:effectLst/>
                <a:latin typeface="Times New Roman" panose="02020603050405020304" pitchFamily="18" charset="0"/>
                <a:ea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rPr>
              <a:t>Trải qua bao năm tháng, ca dao vẫn là tiếng n61 ân tình, thổ lộ những tâm tư tình cảm của người bình dân xưa. Ca dao đã ăn sâu vào tâm hồn người Việt đặc biệt là mảng ca dao viết về đề tài thân phận người phụ nữ trong xã hội cũ có rất nhiều câu ca dao bắt đầu bằng mô-típ</a:t>
            </a:r>
            <a:r>
              <a:rPr lang="vi-VN" sz="2800" i="1" dirty="0">
                <a:solidFill>
                  <a:srgbClr val="0D0D0D"/>
                </a:solidFill>
                <a:effectLst/>
                <a:latin typeface="Times New Roman" panose="02020603050405020304" pitchFamily="18" charset="0"/>
                <a:ea typeface="Times New Roman" panose="02020603050405020304" pitchFamily="18" charset="0"/>
              </a:rPr>
              <a:t> “Thân em… “</a:t>
            </a:r>
            <a:r>
              <a:rPr lang="vi-VN" sz="2800" dirty="0">
                <a:solidFill>
                  <a:srgbClr val="0D0D0D"/>
                </a:solidFill>
                <a:effectLst/>
                <a:latin typeface="Times New Roman" panose="02020603050405020304" pitchFamily="18" charset="0"/>
                <a:ea typeface="Times New Roman" panose="02020603050405020304" pitchFamily="18" charset="0"/>
              </a:rPr>
              <a:t>ớ những câu, bài ca dao có “Thân em… ” mang nghĩa là thân phận, cuộc đời của người phụ nữ. Những thân phận, cuộc đời này thường có số kiếp hẩm hiu, bạc bẽo. Đa phần những câu ca dao với mô-típ này thường mang giai điệu buồn bã, chán ngán, ai oán cuộc đời bạc bẽo, xã hội phong kiến bất công, tàn nhẫn. “Thân em…” phản ánh sự lệ thuộc, thể hiện nỗi. đau của người phụ nữ trong xã hội có.</a:t>
            </a:r>
            <a:br>
              <a:rPr lang="vi-VN" sz="2800" dirty="0">
                <a:solidFill>
                  <a:srgbClr val="0D0D0D"/>
                </a:solidFill>
                <a:effectLst/>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xmlns="" val="206067052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0204A9-C3E6-484D-94FA-024D90447716}"/>
              </a:ext>
            </a:extLst>
          </p:cNvPr>
          <p:cNvSpPr txBox="1"/>
          <p:nvPr/>
        </p:nvSpPr>
        <p:spPr>
          <a:xfrm>
            <a:off x="660400" y="1071662"/>
            <a:ext cx="10807700" cy="5078313"/>
          </a:xfrm>
          <a:prstGeom prst="rect">
            <a:avLst/>
          </a:prstGeom>
          <a:noFill/>
        </p:spPr>
        <p:txBody>
          <a:bodyPr wrap="square">
            <a:spAutoFit/>
          </a:bodyPr>
          <a:lstStyle/>
          <a:p>
            <a:pPr algn="ctr"/>
            <a:r>
              <a:rPr lang="vi-VN"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 em như thể bèo trôi</a:t>
            </a:r>
            <a: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 dập gió dồi biết tấp vào đâu”</a:t>
            </a:r>
            <a:endPar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câu ca dao này đã liên tưởng, thể hiện nỗi cảm thông sâu sắc đối với thân phận người phụ nữ. Cuộc đời người phụ nữ xưa kia bị lệ thuộc, ràng buộc bằng nhiều sợi dây, hữu hình và vô hình, khiến họ không thể vươn lên, chiến thắng nổi số phận:</a:t>
            </a:r>
            <a:endPar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 em như hạc đầu đình</a:t>
            </a:r>
            <a: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 bay không cất nổi mình mà bay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6496571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5B635A-FD2C-4AE6-92F3-7BAB51EEA195}"/>
              </a:ext>
            </a:extLst>
          </p:cNvPr>
          <p:cNvSpPr txBox="1"/>
          <p:nvPr/>
        </p:nvSpPr>
        <p:spPr>
          <a:xfrm>
            <a:off x="692150" y="657225"/>
            <a:ext cx="10807700" cy="6001643"/>
          </a:xfrm>
          <a:prstGeom prst="rect">
            <a:avLst/>
          </a:prstGeom>
          <a:noFill/>
        </p:spPr>
        <p:txBody>
          <a:bodyPr wrap="square">
            <a:spAutoFit/>
          </a:bodyPr>
          <a:lstStyle/>
          <a:p>
            <a:r>
              <a:rPr lang="vi-VN" sz="3200" dirty="0">
                <a:solidFill>
                  <a:srgbClr val="0D0D0D"/>
                </a:solidFill>
                <a:effectLst/>
                <a:latin typeface="Times New Roman" panose="02020603050405020304" pitchFamily="18" charset="0"/>
                <a:ea typeface="Times New Roman" panose="02020603050405020304" pitchFamily="18" charset="0"/>
              </a:rPr>
              <a:t>Qua những câu ca dao mở đầu bằng mô-típ </a:t>
            </a:r>
            <a:r>
              <a:rPr lang="vi-VN" sz="3200" i="1" dirty="0">
                <a:solidFill>
                  <a:srgbClr val="0D0D0D"/>
                </a:solidFill>
                <a:effectLst/>
                <a:latin typeface="Times New Roman" panose="02020603050405020304" pitchFamily="18" charset="0"/>
                <a:ea typeface="Times New Roman" panose="02020603050405020304" pitchFamily="18" charset="0"/>
              </a:rPr>
              <a:t>“Thân</a:t>
            </a:r>
            <a:r>
              <a:rPr lang="vi-VN" sz="3200" dirty="0">
                <a:solidFill>
                  <a:srgbClr val="0D0D0D"/>
                </a:solidFill>
                <a:effectLst/>
                <a:latin typeface="Times New Roman" panose="02020603050405020304" pitchFamily="18" charset="0"/>
                <a:ea typeface="Times New Roman" panose="02020603050405020304" pitchFamily="18" charset="0"/>
              </a:rPr>
              <a:t> </a:t>
            </a:r>
            <a:r>
              <a:rPr lang="vi-VN" sz="3200" i="1" dirty="0">
                <a:solidFill>
                  <a:srgbClr val="0D0D0D"/>
                </a:solidFill>
                <a:effectLst/>
                <a:latin typeface="Times New Roman" panose="02020603050405020304" pitchFamily="18" charset="0"/>
                <a:ea typeface="Times New Roman" panose="02020603050405020304" pitchFamily="18" charset="0"/>
              </a:rPr>
              <a:t>em… </a:t>
            </a:r>
            <a:r>
              <a:rPr lang="vi-VN" sz="3200" dirty="0">
                <a:solidFill>
                  <a:srgbClr val="0D0D0D"/>
                </a:solidFill>
                <a:effectLst/>
                <a:latin typeface="Times New Roman" panose="02020603050405020304" pitchFamily="18" charset="0"/>
                <a:ea typeface="Times New Roman" panose="02020603050405020304" pitchFamily="18" charset="0"/>
              </a:rPr>
              <a:t>“, người bình dân còn muốn thể hiện nỗi đau khổ, bất hạnh của người phụ nữ khó cổ thể giãi bày trong xã hội đương thời. Họ phải gửi gắm lòng mình qua những câu ca dao khắc khoải đọc lên mà nghe lòng xiết bao xót xa:</a:t>
            </a:r>
            <a:endParaRPr lang="en-US" sz="3200" dirty="0">
              <a:solidFill>
                <a:srgbClr val="0D0D0D"/>
              </a:solidFill>
              <a:effectLst/>
              <a:latin typeface="Times New Roman" panose="02020603050405020304" pitchFamily="18" charset="0"/>
              <a:ea typeface="Times New Roman" panose="02020603050405020304" pitchFamily="18" charset="0"/>
            </a:endParaRPr>
          </a:p>
          <a:p>
            <a:pPr algn="ctr"/>
            <a:r>
              <a:rPr lang="vi-VN" sz="3200" i="1" dirty="0">
                <a:solidFill>
                  <a:srgbClr val="0D0D0D"/>
                </a:solidFill>
                <a:effectLst/>
                <a:latin typeface="Times New Roman" panose="02020603050405020304" pitchFamily="18" charset="0"/>
                <a:ea typeface="Times New Roman" panose="02020603050405020304" pitchFamily="18" charset="0"/>
              </a:rPr>
              <a:t>“Thân em như lá đài bi</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Ngày thì dãi nắng, đêm thì dám sương </a:t>
            </a:r>
            <a:r>
              <a:rPr lang="vi-VN" sz="3200" dirty="0">
                <a:solidFill>
                  <a:srgbClr val="0D0D0D"/>
                </a:solidFill>
                <a:effectLst/>
                <a:latin typeface="Times New Roman" panose="02020603050405020304" pitchFamily="18" charset="0"/>
                <a:ea typeface="Times New Roman" panose="02020603050405020304" pitchFamily="18" charset="0"/>
              </a:rPr>
              <a:t>.</a:t>
            </a:r>
            <a:endParaRPr lang="en-US" sz="3200" dirty="0">
              <a:solidFill>
                <a:srgbClr val="0D0D0D"/>
              </a:solidFill>
              <a:effectLst/>
              <a:latin typeface="Times New Roman" panose="02020603050405020304" pitchFamily="18" charset="0"/>
              <a:ea typeface="Times New Roman" panose="02020603050405020304" pitchFamily="18" charset="0"/>
            </a:endParaRPr>
          </a:p>
          <a:p>
            <a:r>
              <a:rPr lang="vi-VN" sz="3200" dirty="0">
                <a:solidFill>
                  <a:srgbClr val="0D0D0D"/>
                </a:solidFill>
                <a:effectLst/>
                <a:latin typeface="Times New Roman" panose="02020603050405020304" pitchFamily="18" charset="0"/>
                <a:ea typeface="Times New Roman" panose="02020603050405020304" pitchFamily="18" charset="0"/>
              </a:rPr>
              <a:t>Nỗi đau ấy đâu phải ai cũng thấu hiểu cho họ, lắm lúc bề ngoài trông họ tươi tắn mà ruột gan rối bời:</a:t>
            </a:r>
            <a:endParaRPr lang="en-US" sz="3200" dirty="0">
              <a:solidFill>
                <a:srgbClr val="0D0D0D"/>
              </a:solidFill>
              <a:effectLst/>
              <a:latin typeface="Times New Roman" panose="02020603050405020304" pitchFamily="18" charset="0"/>
              <a:ea typeface="Times New Roman" panose="02020603050405020304" pitchFamily="18" charset="0"/>
            </a:endParaRPr>
          </a:p>
          <a:p>
            <a:pPr algn="ctr"/>
            <a:r>
              <a:rPr lang="vi-VN" sz="3200" i="1" dirty="0">
                <a:solidFill>
                  <a:srgbClr val="0D0D0D"/>
                </a:solidFill>
                <a:effectLst/>
                <a:latin typeface="Times New Roman" panose="02020603050405020304" pitchFamily="18" charset="0"/>
                <a:ea typeface="Times New Roman" panose="02020603050405020304" pitchFamily="18" charset="0"/>
              </a:rPr>
              <a:t>“Thân em như cây sầu đâu</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Ngoài tươi trong héo; giữa sau tương tư .</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endParaRPr lang="en-US" sz="3200" dirty="0"/>
          </a:p>
        </p:txBody>
      </p:sp>
    </p:spTree>
    <p:extLst>
      <p:ext uri="{BB962C8B-B14F-4D97-AF65-F5344CB8AC3E}">
        <p14:creationId xmlns:p14="http://schemas.microsoft.com/office/powerpoint/2010/main" xmlns="" val="2645817840"/>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1BDD1E-8ABE-4047-B9B3-538195CBBCD7}"/>
              </a:ext>
            </a:extLst>
          </p:cNvPr>
          <p:cNvSpPr txBox="1"/>
          <p:nvPr/>
        </p:nvSpPr>
        <p:spPr>
          <a:xfrm>
            <a:off x="666750" y="173037"/>
            <a:ext cx="10858500" cy="556434"/>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53E42510-7BD0-41E8-9155-A64A03B47AFE}"/>
              </a:ext>
            </a:extLst>
          </p:cNvPr>
          <p:cNvGraphicFramePr>
            <a:graphicFrameLocks noGrp="1"/>
          </p:cNvGraphicFramePr>
          <p:nvPr>
            <p:extLst>
              <p:ext uri="{D42A27DB-BD31-4B8C-83A1-F6EECF244321}">
                <p14:modId xmlns:p14="http://schemas.microsoft.com/office/powerpoint/2010/main" xmlns="" val="1958423902"/>
              </p:ext>
            </p:extLst>
          </p:nvPr>
        </p:nvGraphicFramePr>
        <p:xfrm>
          <a:off x="660400" y="1028700"/>
          <a:ext cx="10858499" cy="5608320"/>
        </p:xfrm>
        <a:graphic>
          <a:graphicData uri="http://schemas.openxmlformats.org/drawingml/2006/table">
            <a:tbl>
              <a:tblPr firstRow="1" firstCol="1" bandRow="1">
                <a:tableStyleId>{ED083AE6-46FA-4A59-8FB0-9F97EB10719F}</a:tableStyleId>
              </a:tblPr>
              <a:tblGrid>
                <a:gridCol w="2275940">
                  <a:extLst>
                    <a:ext uri="{9D8B030D-6E8A-4147-A177-3AD203B41FA5}">
                      <a16:colId xmlns:a16="http://schemas.microsoft.com/office/drawing/2014/main" xmlns="" val="2055036126"/>
                    </a:ext>
                  </a:extLst>
                </a:gridCol>
                <a:gridCol w="1649949">
                  <a:extLst>
                    <a:ext uri="{9D8B030D-6E8A-4147-A177-3AD203B41FA5}">
                      <a16:colId xmlns:a16="http://schemas.microsoft.com/office/drawing/2014/main" xmlns="" val="628762178"/>
                    </a:ext>
                  </a:extLst>
                </a:gridCol>
                <a:gridCol w="6932610">
                  <a:extLst>
                    <a:ext uri="{9D8B030D-6E8A-4147-A177-3AD203B41FA5}">
                      <a16:colId xmlns:a16="http://schemas.microsoft.com/office/drawing/2014/main" xmlns="" val="140637214"/>
                    </a:ext>
                  </a:extLst>
                </a:gridCol>
              </a:tblGrid>
              <a:tr h="804864">
                <a:tc>
                  <a:txBody>
                    <a:bodyPr/>
                    <a:lstStyle/>
                    <a:p>
                      <a:pPr algn="l">
                        <a:lnSpc>
                          <a:spcPct val="115000"/>
                        </a:lnSpc>
                        <a:spcBef>
                          <a:spcPts val="600"/>
                        </a:spcBef>
                        <a:spcAft>
                          <a:spcPts val="600"/>
                        </a:spcAft>
                      </a:pPr>
                      <a:r>
                        <a:rPr lang="pt-BR" sz="3200" b="1" dirty="0">
                          <a:effectLst/>
                          <a:latin typeface="Times New Roman" panose="02020603050405020304" pitchFamily="18" charset="0"/>
                          <a:cs typeface="Times New Roman" panose="02020603050405020304" pitchFamily="18" charset="0"/>
                        </a:rPr>
                        <a:t>2. Vấn đề văn học dân gian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pt-BR" sz="3200" b="0" dirty="0">
                          <a:effectLst/>
                          <a:latin typeface="Times New Roman" panose="02020603050405020304" pitchFamily="18" charset="0"/>
                          <a:cs typeface="Times New Roman" panose="02020603050405020304" pitchFamily="18" charset="0"/>
                        </a:rPr>
                        <a:t>Là gì?</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tc>
                  <a:txBody>
                    <a:bodyPr/>
                    <a:lstStyle/>
                    <a:p>
                      <a:pPr algn="just">
                        <a:lnSpc>
                          <a:spcPct val="115000"/>
                        </a:lnSpc>
                        <a:spcBef>
                          <a:spcPts val="600"/>
                        </a:spcBef>
                        <a:spcAft>
                          <a:spcPts val="600"/>
                        </a:spcAft>
                      </a:pPr>
                      <a:r>
                        <a:rPr lang="pt-BR" sz="3200" b="0" dirty="0">
                          <a:solidFill>
                            <a:srgbClr val="0D0D0D"/>
                          </a:solidFill>
                          <a:effectLst/>
                          <a:latin typeface="Times New Roman" panose="02020603050405020304" pitchFamily="18" charset="0"/>
                          <a:cs typeface="Times New Roman" panose="02020603050405020304" pitchFamily="18" charset="0"/>
                        </a:rPr>
                        <a:t>Vấn đề văn học dân gian là những điều có mâu thuẫn hoặc chưa rõ ràng trong văn học dân gian cần được xem xét, nghiên cứu, giải quyết. Đó có thể là những sự kiện chưa rõ, những chi tiết có nhiều cách hiểu, những đặc điểm hình thức mang nhiều ý nghĩa, những nhân vật gây nhiều tranh luận,... trong các tác phẩm văn học hoặc các thể loại văn học dân gian cần được làm rõ.</a:t>
                      </a:r>
                      <a:endParaRPr lang="en-US" sz="32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507" marR="13507" marT="0" marB="0"/>
                </a:tc>
                <a:extLst>
                  <a:ext uri="{0D108BD9-81ED-4DB2-BD59-A6C34878D82A}">
                    <a16:rowId xmlns:a16="http://schemas.microsoft.com/office/drawing/2014/main" xmlns="" val="803505583"/>
                  </a:ext>
                </a:extLst>
              </a:tr>
            </a:tbl>
          </a:graphicData>
        </a:graphic>
      </p:graphicFrame>
    </p:spTree>
    <p:extLst>
      <p:ext uri="{BB962C8B-B14F-4D97-AF65-F5344CB8AC3E}">
        <p14:creationId xmlns:p14="http://schemas.microsoft.com/office/powerpoint/2010/main" xmlns="" val="257256768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A4E289-DCE8-4514-B2CA-DBA5BAEBC7C9}"/>
              </a:ext>
            </a:extLst>
          </p:cNvPr>
          <p:cNvSpPr txBox="1"/>
          <p:nvPr/>
        </p:nvSpPr>
        <p:spPr>
          <a:xfrm>
            <a:off x="660400" y="772463"/>
            <a:ext cx="10807700" cy="6001643"/>
          </a:xfrm>
          <a:prstGeom prst="rect">
            <a:avLst/>
          </a:prstGeom>
          <a:noFill/>
        </p:spPr>
        <p:txBody>
          <a:bodyPr wrap="square">
            <a:spAutoFit/>
          </a:bodyPr>
          <a:lstStyle/>
          <a:p>
            <a:r>
              <a:rPr lang="vi-VN" sz="3200" dirty="0">
                <a:solidFill>
                  <a:srgbClr val="0D0D0D"/>
                </a:solidFill>
                <a:effectLst/>
                <a:latin typeface="Times New Roman" panose="02020603050405020304" pitchFamily="18" charset="0"/>
                <a:ea typeface="Times New Roman" panose="02020603050405020304" pitchFamily="18" charset="0"/>
              </a:rPr>
              <a:t>Dẫu trải qua bao giông tố cuộc đời, số kiếp có bạc bẽo đến đâu thì người phụ nữ vẫn vẹn toàn đức hạnh. Dù trong khó khăn, thử thách họ vẫn thể hiện bản lĩnh. Tác giả bình dân đã tự hào ca ngợi vẻ đẹp cả hình thức lẫn tâm hồn của người phụ nữ, thể hiện giá trị vốn có của họ:</a:t>
            </a:r>
            <a:endParaRPr lang="en-US" sz="3200" dirty="0">
              <a:solidFill>
                <a:srgbClr val="0D0D0D"/>
              </a:solidFill>
              <a:latin typeface="Times New Roman" panose="02020603050405020304" pitchFamily="18" charset="0"/>
              <a:ea typeface="Times New Roman" panose="02020603050405020304" pitchFamily="18" charset="0"/>
            </a:endParaRPr>
          </a:p>
          <a:p>
            <a:pPr algn="ct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“Thân em như thể chuông vàng</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ở trong thành nội có một ngàn quân lính hầu</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“Thân</a:t>
            </a:r>
            <a:r>
              <a:rPr lang="vi-VN" sz="3200" dirty="0">
                <a:solidFill>
                  <a:srgbClr val="0D0D0D"/>
                </a:solidFill>
                <a:effectLst/>
                <a:latin typeface="Times New Roman" panose="02020603050405020304" pitchFamily="18" charset="0"/>
                <a:ea typeface="Times New Roman" panose="02020603050405020304" pitchFamily="18" charset="0"/>
              </a:rPr>
              <a:t> </a:t>
            </a:r>
            <a:r>
              <a:rPr lang="vi-VN" sz="3200" i="1" dirty="0">
                <a:solidFill>
                  <a:srgbClr val="0D0D0D"/>
                </a:solidFill>
                <a:effectLst/>
                <a:latin typeface="Times New Roman" panose="02020603050405020304" pitchFamily="18" charset="0"/>
                <a:ea typeface="Times New Roman" panose="02020603050405020304" pitchFamily="18" charset="0"/>
              </a:rPr>
              <a:t>em… </a:t>
            </a:r>
            <a:r>
              <a:rPr lang="vi-VN" sz="3200" dirty="0">
                <a:solidFill>
                  <a:srgbClr val="0D0D0D"/>
                </a:solidFill>
                <a:effectLst/>
                <a:latin typeface="Times New Roman" panose="02020603050405020304" pitchFamily="18" charset="0"/>
                <a:ea typeface="Times New Roman" panose="02020603050405020304" pitchFamily="18" charset="0"/>
              </a:rPr>
              <a:t>” thật đẹp đẽ và cao quý lắm thay:</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“Thân em như cá hóa long</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r>
              <a:rPr lang="vi-VN" sz="3200" i="1" dirty="0">
                <a:solidFill>
                  <a:srgbClr val="0D0D0D"/>
                </a:solidFill>
                <a:effectLst/>
                <a:latin typeface="Times New Roman" panose="02020603050405020304" pitchFamily="18" charset="0"/>
                <a:ea typeface="Times New Roman" panose="02020603050405020304" pitchFamily="18" charset="0"/>
              </a:rPr>
              <a:t>Chín tầng mây phủ, ở trong da trời”</a:t>
            </a:r>
            <a:r>
              <a:rPr lang="vi-VN" sz="3200" dirty="0">
                <a:solidFill>
                  <a:srgbClr val="0D0D0D"/>
                </a:solidFill>
                <a:effectLst/>
                <a:latin typeface="Times New Roman" panose="02020603050405020304" pitchFamily="18" charset="0"/>
                <a:ea typeface="Times New Roman" panose="02020603050405020304" pitchFamily="18" charset="0"/>
              </a:rPr>
              <a:t/>
            </a:r>
            <a:br>
              <a:rPr lang="vi-VN" sz="3200" dirty="0">
                <a:solidFill>
                  <a:srgbClr val="0D0D0D"/>
                </a:solidFill>
                <a:effectLst/>
                <a:latin typeface="Times New Roman" panose="02020603050405020304" pitchFamily="18" charset="0"/>
                <a:ea typeface="Times New Roman" panose="02020603050405020304" pitchFamily="18" charset="0"/>
              </a:rPr>
            </a:br>
            <a:endParaRPr lang="en-US" sz="3200" dirty="0"/>
          </a:p>
        </p:txBody>
      </p:sp>
    </p:spTree>
    <p:extLst>
      <p:ext uri="{BB962C8B-B14F-4D97-AF65-F5344CB8AC3E}">
        <p14:creationId xmlns:p14="http://schemas.microsoft.com/office/powerpoint/2010/main" xmlns="" val="234174991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4BF2C6B-5567-44C1-A1BA-3D5A24FFA0F6}"/>
              </a:ext>
            </a:extLst>
          </p:cNvPr>
          <p:cNvSpPr txBox="1"/>
          <p:nvPr/>
        </p:nvSpPr>
        <p:spPr>
          <a:xfrm>
            <a:off x="660400" y="854609"/>
            <a:ext cx="10807700" cy="5148782"/>
          </a:xfrm>
          <a:prstGeom prst="rect">
            <a:avLst/>
          </a:prstGeom>
          <a:noFill/>
        </p:spPr>
        <p:txBody>
          <a:bodyPr wrap="square">
            <a:spAutoFit/>
          </a:bodyPr>
          <a:lstStyle/>
          <a:p>
            <a:pPr>
              <a:lnSpc>
                <a:spcPct val="115000"/>
              </a:lnSpc>
              <a:spcBef>
                <a:spcPts val="600"/>
              </a:spcBef>
              <a:spcAft>
                <a:spcPts val="600"/>
              </a:spcAft>
            </a:pPr>
            <a: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người mẹ – người nghệ sĩ của tình thương đã ngân lên những giai điệu hát ru đẹp và ngọt ngào bằng những câu ca dao. Vì thế mà ca dao đã đi sâu vào tiềm thức và tâm hồn của người bình dân. Bằng những câu ca dao với mô-típ </a:t>
            </a:r>
            <a:r>
              <a:rPr lang="vi-VN" sz="36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 em… </a:t>
            </a:r>
            <a:r>
              <a:rPr lang="vi-VN"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dân gian đã thốt lên những tiếng đời than thân, trách phận. Bên cạnh đó họ còn thể hiện thái độ phản kháng, đấu tranh cho quyền lợi của người  phụ nữ, làm giàu thêm cho ca dao người Việt.</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8076986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A1B1AD6-1153-442C-9843-3D4792A2298F}"/>
              </a:ext>
            </a:extLst>
          </p:cNvPr>
          <p:cNvGrpSpPr/>
          <p:nvPr/>
        </p:nvGrpSpPr>
        <p:grpSpPr>
          <a:xfrm>
            <a:off x="2032545" y="1028700"/>
            <a:ext cx="8126909" cy="4443412"/>
            <a:chOff x="2032545" y="2185989"/>
            <a:chExt cx="8126909" cy="4443412"/>
          </a:xfrm>
        </p:grpSpPr>
        <p:sp>
          <p:nvSpPr>
            <p:cNvPr id="5" name="Freeform: Shape 4">
              <a:extLst>
                <a:ext uri="{FF2B5EF4-FFF2-40B4-BE49-F238E27FC236}">
                  <a16:creationId xmlns:a16="http://schemas.microsoft.com/office/drawing/2014/main" xmlns="" id="{39BC7B0F-46A9-439E-81DC-09A2B65A0139}"/>
                </a:ext>
              </a:extLst>
            </p:cNvPr>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xmlns="" id="{1AE307C0-BAD7-4098-94CA-CF39D682D52E}"/>
                </a:ext>
              </a:extLst>
            </p:cNvPr>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22F325E8-7DB2-47D5-96AA-1A363CFBD100}"/>
                </a:ext>
              </a:extLst>
            </p:cNvPr>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xmlns="" id="{BA488B38-AB31-46DE-82CE-DC975BB7F191}"/>
                </a:ext>
              </a:extLst>
            </p:cNvPr>
            <p:cNvSpPr/>
            <p:nvPr/>
          </p:nvSpPr>
          <p:spPr>
            <a:xfrm>
              <a:off x="4327151" y="2185989"/>
              <a:ext cx="3492154" cy="99350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(4) </a:t>
              </a:r>
              <a:r>
                <a:rPr lang="en-US" sz="3200" b="1" kern="1200" dirty="0" err="1">
                  <a:latin typeface="Times New Roman" panose="02020603050405020304" pitchFamily="18" charset="0"/>
                  <a:cs typeface="Times New Roman" panose="02020603050405020304" pitchFamily="18" charset="0"/>
                </a:rPr>
                <a:t>Viết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phần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kết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luận</a:t>
              </a:r>
              <a:endParaRPr lang="en-US" sz="32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xmlns="" id="{1D476032-8E1E-47A1-A85B-5FE6A93E8EA3}"/>
                </a:ext>
              </a:extLst>
            </p:cNvPr>
            <p:cNvSpPr/>
            <p:nvPr/>
          </p:nvSpPr>
          <p:spPr>
            <a:xfrm>
              <a:off x="2032545" y="3678508"/>
              <a:ext cx="2376289" cy="295089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SzPts val="1400"/>
                <a:buFont typeface="Times New Roman" panose="02020603050405020304" pitchFamily="18" charset="0"/>
                <a:buNone/>
              </a:pPr>
              <a:r>
                <a:rPr lang="en-US" sz="3200" kern="1200" dirty="0" err="1">
                  <a:latin typeface="Times New Roman" panose="02020603050405020304" pitchFamily="18" charset="0"/>
                  <a:cs typeface="Times New Roman" panose="02020603050405020304" pitchFamily="18" charset="0"/>
                </a:rPr>
                <a:t>Khẳng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định</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nghĩa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tầm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trọng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a:t>
              </a:r>
            </a:p>
          </p:txBody>
        </p:sp>
        <p:sp>
          <p:nvSpPr>
            <p:cNvPr id="10" name="Freeform: Shape 9">
              <a:extLst>
                <a:ext uri="{FF2B5EF4-FFF2-40B4-BE49-F238E27FC236}">
                  <a16:creationId xmlns:a16="http://schemas.microsoft.com/office/drawing/2014/main" xmlns="" id="{DD6686B9-19DA-4BB9-9158-E67AC36CBD64}"/>
                </a:ext>
              </a:extLst>
            </p:cNvPr>
            <p:cNvSpPr/>
            <p:nvPr/>
          </p:nvSpPr>
          <p:spPr>
            <a:xfrm>
              <a:off x="4907855" y="3678508"/>
              <a:ext cx="2376289" cy="295089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SzPts val="1400"/>
                <a:buFont typeface="Times New Roman" panose="02020603050405020304" pitchFamily="18" charset="0"/>
                <a:buNone/>
              </a:pPr>
              <a:r>
                <a:rPr lang="en-US" sz="3200" kern="1200" dirty="0" err="1">
                  <a:latin typeface="Times New Roman" panose="02020603050405020304" pitchFamily="18" charset="0"/>
                  <a:cs typeface="Times New Roman" panose="02020603050405020304" pitchFamily="18" charset="0"/>
                </a:rPr>
                <a:t>Khái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trọng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a:t>
              </a:r>
            </a:p>
          </p:txBody>
        </p:sp>
        <p:sp>
          <p:nvSpPr>
            <p:cNvPr id="11" name="Freeform: Shape 10">
              <a:extLst>
                <a:ext uri="{FF2B5EF4-FFF2-40B4-BE49-F238E27FC236}">
                  <a16:creationId xmlns:a16="http://schemas.microsoft.com/office/drawing/2014/main" xmlns="" id="{3D8E378A-D4C7-4BF8-BBB8-FCB28B6C8C93}"/>
                </a:ext>
              </a:extLst>
            </p:cNvPr>
            <p:cNvSpPr/>
            <p:nvPr/>
          </p:nvSpPr>
          <p:spPr>
            <a:xfrm>
              <a:off x="7783165" y="3678508"/>
              <a:ext cx="2376289" cy="295089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SzPts val="1400"/>
                <a:buFont typeface="Times New Roman" panose="02020603050405020304" pitchFamily="18" charset="0"/>
                <a:buNone/>
              </a:pPr>
              <a:r>
                <a:rPr lang="en-US" sz="3200" kern="1200" dirty="0" err="1">
                  <a:latin typeface="Times New Roman" panose="02020603050405020304" pitchFamily="18" charset="0"/>
                  <a:cs typeface="Times New Roman" panose="02020603050405020304" pitchFamily="18" charset="0"/>
                </a:rPr>
                <a:t>Nêu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hướng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hoặc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cứu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quan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lai</a:t>
              </a:r>
              <a:r>
                <a:rPr lang="en-US" sz="32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xmlns="" val="194728467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A8A215C-19B8-4C47-9F05-9A53F7E1034D}"/>
              </a:ext>
            </a:extLst>
          </p:cNvPr>
          <p:cNvSpPr txBox="1"/>
          <p:nvPr/>
        </p:nvSpPr>
        <p:spPr>
          <a:xfrm>
            <a:off x="660400" y="274737"/>
            <a:ext cx="10807700" cy="556434"/>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4 (Tr. 22 –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21520CF9-4D43-4152-A7F6-E565B60E8F6F}"/>
              </a:ext>
            </a:extLst>
          </p:cNvPr>
          <p:cNvSpPr/>
          <p:nvPr/>
        </p:nvSpPr>
        <p:spPr>
          <a:xfrm>
            <a:off x="660400" y="1130300"/>
            <a:ext cx="10756900" cy="1981904"/>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*Viết phần kết luận cho vấn đề nghiên cứu:</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 mô típ quen thuộc trong ca dao than thân của người Việt Nam</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(người Kinh):</a:t>
            </a:r>
            <a:endParaRPr lang="en-US" sz="200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581032E-9E65-4130-A94E-89F53B25702C}"/>
              </a:ext>
            </a:extLst>
          </p:cNvPr>
          <p:cNvSpPr txBox="1"/>
          <p:nvPr/>
        </p:nvSpPr>
        <p:spPr>
          <a:xfrm>
            <a:off x="711200" y="3411333"/>
            <a:ext cx="10807700" cy="2554545"/>
          </a:xfrm>
          <a:prstGeom prst="rect">
            <a:avLst/>
          </a:prstGeom>
          <a:noFill/>
        </p:spPr>
        <p:txBody>
          <a:bodyPr wrap="square">
            <a:spAutoFit/>
          </a:bodyPr>
          <a:lstStyle/>
          <a:p>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Như</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vậy</a:t>
            </a:r>
            <a:r>
              <a:rPr lang="en-US" sz="3200" dirty="0">
                <a:solidFill>
                  <a:srgbClr val="0D0D0D"/>
                </a:solidFill>
                <a:effectLst/>
                <a:latin typeface="Times New Roman" panose="02020603050405020304" pitchFamily="18" charset="0"/>
                <a:ea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rPr>
              <a:t> than </a:t>
            </a:r>
            <a:r>
              <a:rPr lang="en-US" sz="3200" dirty="0" err="1">
                <a:solidFill>
                  <a:srgbClr val="0D0D0D"/>
                </a:solidFill>
                <a:effectLst/>
                <a:latin typeface="Times New Roman" panose="02020603050405020304" pitchFamily="18" charset="0"/>
                <a:ea typeface="Times New Roman" panose="02020603050405020304" pitchFamily="18" charset="0"/>
              </a:rPr>
              <a:t>thân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Việt</a:t>
            </a:r>
            <a:r>
              <a:rPr lang="en-US" sz="3200" dirty="0">
                <a:solidFill>
                  <a:srgbClr val="0D0D0D"/>
                </a:solidFill>
                <a:effectLst/>
                <a:latin typeface="Times New Roman" panose="02020603050405020304" pitchFamily="18" charset="0"/>
                <a:ea typeface="Times New Roman" panose="02020603050405020304" pitchFamily="18" charset="0"/>
              </a:rPr>
              <a:t> Nam (</a:t>
            </a:r>
            <a:r>
              <a:rPr lang="en-US" sz="3200" dirty="0" err="1">
                <a:solidFill>
                  <a:srgbClr val="0D0D0D"/>
                </a:solidFill>
                <a:effectLst/>
                <a:latin typeface="Times New Roman" panose="02020603050405020304" pitchFamily="18" charset="0"/>
                <a:ea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Kinh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sử</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dụng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nhiều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mô</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típ</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quen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thuộc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chứa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đựng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nhiều</a:t>
            </a:r>
            <a:r>
              <a:rPr lang="en-US" sz="3200" dirty="0">
                <a:solidFill>
                  <a:srgbClr val="0D0D0D"/>
                </a:solidFill>
                <a:effectLst/>
                <a:latin typeface="Times New Roman" panose="02020603050405020304" pitchFamily="18" charset="0"/>
                <a:ea typeface="Times New Roman" panose="02020603050405020304" pitchFamily="18" charset="0"/>
              </a:rPr>
              <a:t> ý </a:t>
            </a:r>
            <a:r>
              <a:rPr lang="en-US" sz="3200" dirty="0" err="1">
                <a:solidFill>
                  <a:srgbClr val="0D0D0D"/>
                </a:solidFill>
                <a:effectLst/>
                <a:latin typeface="Times New Roman" panose="02020603050405020304" pitchFamily="18" charset="0"/>
                <a:ea typeface="Times New Roman" panose="02020603050405020304" pitchFamily="18" charset="0"/>
              </a:rPr>
              <a:t>nghĩa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phương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diện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nội</a:t>
            </a:r>
            <a:r>
              <a:rPr lang="en-US" sz="3200" dirty="0">
                <a:solidFill>
                  <a:srgbClr val="0D0D0D"/>
                </a:solidFill>
                <a:effectLst/>
                <a:latin typeface="Times New Roman" panose="02020603050405020304" pitchFamily="18" charset="0"/>
                <a:ea typeface="Times New Roman" panose="02020603050405020304" pitchFamily="18" charset="0"/>
              </a:rPr>
              <a:t> dung, </a:t>
            </a:r>
            <a:r>
              <a:rPr lang="en-US" sz="3200" dirty="0" err="1">
                <a:solidFill>
                  <a:srgbClr val="0D0D0D"/>
                </a:solidFill>
                <a:effectLst/>
                <a:latin typeface="Times New Roman" panose="02020603050405020304" pitchFamily="18" charset="0"/>
                <a:ea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mô</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típ</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quen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thuộc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xuất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hiện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nhiều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nhóm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bài</a:t>
            </a:r>
            <a:r>
              <a:rPr lang="en-US" sz="3200" dirty="0">
                <a:solidFill>
                  <a:srgbClr val="0D0D0D"/>
                </a:solidFill>
                <a:effectLst/>
                <a:latin typeface="Times New Roman" panose="02020603050405020304" pitchFamily="18" charset="0"/>
                <a:ea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cùng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chủ</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cho</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thấy</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đây</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tiếng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nói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chung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nhiều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đặc</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biệt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phụ</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nữ</a:t>
            </a:r>
            <a:r>
              <a:rPr lang="en-US" sz="3200" dirty="0">
                <a:solidFill>
                  <a:srgbClr val="0D0D0D"/>
                </a:solidFill>
                <a:effectLst/>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xmlns="" val="12454324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A741A5-FCBE-40B8-845F-B1ADD1385D4A}"/>
              </a:ext>
            </a:extLst>
          </p:cNvPr>
          <p:cNvSpPr txBox="1"/>
          <p:nvPr/>
        </p:nvSpPr>
        <p:spPr>
          <a:xfrm>
            <a:off x="660400" y="839555"/>
            <a:ext cx="10807700" cy="5632311"/>
          </a:xfrm>
          <a:prstGeom prst="rect">
            <a:avLst/>
          </a:prstGeom>
          <a:noFill/>
        </p:spPr>
        <p:txBody>
          <a:bodyPr wrap="square">
            <a:spAutoFit/>
          </a:bodyPr>
          <a:lstStyle/>
          <a:p>
            <a:r>
              <a:rPr lang="vi-VN" sz="3600" dirty="0">
                <a:solidFill>
                  <a:srgbClr val="000000"/>
                </a:solidFill>
                <a:effectLst/>
                <a:latin typeface="Times New Roman" panose="02020603050405020304" pitchFamily="18" charset="0"/>
                <a:ea typeface="Times New Roman" panose="02020603050405020304" pitchFamily="18" charset="0"/>
              </a:rPr>
              <a:t>Gặp cảnh ngộ đắng cay, với cách nói cụ thể có hình ảnh, người dân lao động xưa thường liên kết số phận mình với hình ảnh trùng hợp trước mắt, có sẵn mô típ quen thuộc, người sáng tác đem dấu ấn thực tế đang đối diện vào cái có sẵn ấy, từ đó ta có một dị bản mới. Sự xuất hiện nhiều câu ca dao than thân gắn với những mô típ quen thuộc như </a:t>
            </a:r>
            <a:r>
              <a:rPr lang="vi-VN" sz="3600" i="1" dirty="0">
                <a:solidFill>
                  <a:srgbClr val="000000"/>
                </a:solidFill>
                <a:effectLst/>
                <a:latin typeface="Times New Roman" panose="02020603050405020304" pitchFamily="18" charset="0"/>
                <a:ea typeface="Times New Roman" panose="02020603050405020304" pitchFamily="18" charset="0"/>
              </a:rPr>
              <a:t>Thân em</a:t>
            </a:r>
            <a:r>
              <a:rPr lang="en-US" sz="3600" i="1" dirty="0">
                <a:solidFill>
                  <a:srgbClr val="000000"/>
                </a:solidFill>
                <a:effectLst/>
                <a:latin typeface="Times New Roman" panose="02020603050405020304" pitchFamily="18" charset="0"/>
                <a:ea typeface="Times New Roman" panose="02020603050405020304" pitchFamily="18" charset="0"/>
              </a:rPr>
              <a:t>….</a:t>
            </a:r>
            <a:r>
              <a:rPr lang="vi-VN" sz="3600" i="1" dirty="0">
                <a:solidFill>
                  <a:srgbClr val="000000"/>
                </a:solidFill>
                <a:effectLst/>
                <a:latin typeface="Times New Roman" panose="02020603050405020304" pitchFamily="18" charset="0"/>
                <a:ea typeface="Times New Roman" panose="02020603050405020304" pitchFamily="18" charset="0"/>
              </a:rPr>
              <a:t>, Chiều chiều..</a:t>
            </a:r>
            <a:r>
              <a:rPr lang="vi-VN" sz="3600" dirty="0">
                <a:solidFill>
                  <a:srgbClr val="000000"/>
                </a:solidFill>
                <a:effectLst/>
                <a:latin typeface="Times New Roman" panose="02020603050405020304" pitchFamily="18" charset="0"/>
                <a:ea typeface="Times New Roman" panose="02020603050405020304" pitchFamily="18" charset="0"/>
              </a:rPr>
              <a:t>. một mặt để tiếng nói than thân, tiếng nói phản kháng trở nên mạnh mẽ hơn, mặt khác nó làm cho kho tàng ca dao nói chung và những câu hát than thân nói riêng thêm phong phú. </a:t>
            </a:r>
            <a:endParaRPr lang="en-US" sz="3600" dirty="0"/>
          </a:p>
        </p:txBody>
      </p:sp>
    </p:spTree>
    <p:extLst>
      <p:ext uri="{BB962C8B-B14F-4D97-AF65-F5344CB8AC3E}">
        <p14:creationId xmlns:p14="http://schemas.microsoft.com/office/powerpoint/2010/main" xmlns="" val="760124912"/>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4F796A-EE03-4490-AF28-2DFB6306141E}"/>
              </a:ext>
            </a:extLst>
          </p:cNvPr>
          <p:cNvSpPr txBox="1"/>
          <p:nvPr/>
        </p:nvSpPr>
        <p:spPr>
          <a:xfrm>
            <a:off x="711200" y="286056"/>
            <a:ext cx="10807700" cy="6285888"/>
          </a:xfrm>
          <a:prstGeom prst="rect">
            <a:avLst/>
          </a:prstGeom>
          <a:noFill/>
        </p:spPr>
        <p:txBody>
          <a:bodyPr wrap="square">
            <a:spAutoFit/>
          </a:bodyPr>
          <a:lstStyle/>
          <a:p>
            <a:pPr>
              <a:lnSpc>
                <a:spcPct val="115000"/>
              </a:lnSpc>
              <a:spcBef>
                <a:spcPts val="600"/>
              </a:spcBef>
              <a:spcAft>
                <a:spcPts val="6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dao là sản phẩm tinh thần kết tinh tài năng và tâm hồn của người dân lao động xưa. Đến với những câu ca dao than thân, người đọc càng hiểu, cảm thông với nỗi cay đắng của người phụ nữ xưa, đồng thời trân trọng khát vọng tự do, hạnh phúc của họ, cũng từ đó biết bồi đắp, nâng niu hạnh phúc của chính mình.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5923212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A62825-53BA-4700-819B-C2705CACCFAF}"/>
              </a:ext>
            </a:extLst>
          </p:cNvPr>
          <p:cNvSpPr txBox="1"/>
          <p:nvPr/>
        </p:nvSpPr>
        <p:spPr>
          <a:xfrm>
            <a:off x="660400" y="288461"/>
            <a:ext cx="10807700" cy="6281078"/>
          </a:xfrm>
          <a:prstGeom prst="rect">
            <a:avLst/>
          </a:prstGeom>
          <a:noFill/>
        </p:spPr>
        <p:txBody>
          <a:bodyPr wrap="square">
            <a:spAutoFit/>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Anphabet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1974736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8AD8973-4E6D-4A23-B658-4996A2BA548B}"/>
              </a:ext>
            </a:extLst>
          </p:cNvPr>
          <p:cNvSpPr txBox="1"/>
          <p:nvPr/>
        </p:nvSpPr>
        <p:spPr>
          <a:xfrm>
            <a:off x="660400" y="317599"/>
            <a:ext cx="10807700" cy="556434"/>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5 (Tr. 23 –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xmlns="" id="{62D07DED-8F45-4295-8FE9-9830F58A4AFF}"/>
              </a:ext>
            </a:extLst>
          </p:cNvPr>
          <p:cNvSpPr/>
          <p:nvPr/>
        </p:nvSpPr>
        <p:spPr>
          <a:xfrm>
            <a:off x="660400" y="1130300"/>
            <a:ext cx="10756900" cy="1981904"/>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*Lập danh mục 03 tài liệu tham khảo bằng tiếng Việt cho vấn đề nghiên cứu: </a:t>
            </a:r>
            <a:r>
              <a:rPr lang="en-US" sz="24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 mô típ quen thuộc trong ca dao than thân của người Việt Nam</a:t>
            </a:r>
            <a:r>
              <a:rPr lang="en-US" sz="24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(người Kinh):</a:t>
            </a:r>
            <a:endParaRPr lang="en-US" sz="240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1CF5559-53CE-4590-9B04-35E2BF981B39}"/>
              </a:ext>
            </a:extLst>
          </p:cNvPr>
          <p:cNvSpPr txBox="1"/>
          <p:nvPr/>
        </p:nvSpPr>
        <p:spPr>
          <a:xfrm>
            <a:off x="660400" y="2886259"/>
            <a:ext cx="10807700" cy="3654142"/>
          </a:xfrm>
          <a:prstGeom prst="rect">
            <a:avLst/>
          </a:prstGeom>
          <a:noFill/>
        </p:spPr>
        <p:txBody>
          <a:bodyPr wrap="square">
            <a:spAutoFit/>
          </a:bodyPr>
          <a:lstStyle/>
          <a:p>
            <a:pPr>
              <a:lnSpc>
                <a:spcPct val="115000"/>
              </a:lnSpc>
              <a:spcBef>
                <a:spcPts val="600"/>
              </a:spcBef>
              <a:spcAft>
                <a:spcPts val="60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 LIỆU TIẾNG VIỆT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Đinh Gia Khánh (Chủ biên, 2009),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học dân gian Việt Nam,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NXB Giáo dục, Hà Nội;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 Ngọc Phan (2000), </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 ngữ Ca dao Dân ca Việt Nam</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 Nộ</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Phạm Thu Yến (chủ biên, 2008),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Giáo trình Văn học dân gian</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NXB Đại học sư phạm (tái bản)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028466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AA9CC53-5ADD-4729-BDC7-2D4E091E82CD}"/>
              </a:ext>
            </a:extLst>
          </p:cNvPr>
          <p:cNvSpPr txBox="1"/>
          <p:nvPr/>
        </p:nvSpPr>
        <p:spPr>
          <a:xfrm>
            <a:off x="660400" y="1031741"/>
            <a:ext cx="10807700" cy="4794518"/>
          </a:xfrm>
          <a:prstGeom prst="rect">
            <a:avLst/>
          </a:prstGeom>
          <a:noFill/>
        </p:spPr>
        <p:txBody>
          <a:bodyPr wrap="square">
            <a:spAutoFit/>
          </a:bodyPr>
          <a:lstStyle/>
          <a:p>
            <a:pPr>
              <a:lnSpc>
                <a:spcPct val="115000"/>
              </a:lnSpc>
              <a:spcBef>
                <a:spcPts val="600"/>
              </a:spcBef>
              <a:spcAft>
                <a:spcPts val="6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link)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VHDG…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607520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3CB8D32-1E3E-42AF-A006-DCD6022BC8C1}"/>
              </a:ext>
            </a:extLst>
          </p:cNvPr>
          <p:cNvSpPr txBox="1"/>
          <p:nvPr/>
        </p:nvSpPr>
        <p:spPr>
          <a:xfrm>
            <a:off x="660400" y="472266"/>
            <a:ext cx="10807700" cy="556434"/>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u="sng"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6 (tr. 24 – SGK)</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6F64C12-F46A-4495-80B7-0F70FD3BE888}"/>
              </a:ext>
            </a:extLst>
          </p:cNvPr>
          <p:cNvSpPr txBox="1"/>
          <p:nvPr/>
        </p:nvSpPr>
        <p:spPr>
          <a:xfrm>
            <a:off x="660400" y="1130300"/>
            <a:ext cx="10807700" cy="5970865"/>
          </a:xfrm>
          <a:prstGeom prst="rect">
            <a:avLst/>
          </a:prstGeom>
          <a:noFill/>
        </p:spPr>
        <p:txBody>
          <a:bodyPr wrap="square">
            <a:spAutoFit/>
          </a:bodyPr>
          <a:lstStyle/>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rPr>
              <a:t>Thân em như miếng cau khô</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Người thanh tham mỏng người thô tham dày.</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hạt mưa sa</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Hạt vào đài các hạt ra ruộng cày.</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i="1" dirty="0">
                <a:solidFill>
                  <a:srgbClr val="000000"/>
                </a:solidFill>
                <a:effectLst/>
                <a:latin typeface="Times New Roman" panose="02020603050405020304" pitchFamily="18" charset="0"/>
                <a:ea typeface="Times New Roman" panose="02020603050405020304" pitchFamily="18" charset="0"/>
              </a:rPr>
              <a:t>Thân em như củ ấu gai</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r>
              <a:rPr lang="vi-VN" sz="2800" i="1" dirty="0">
                <a:solidFill>
                  <a:srgbClr val="000000"/>
                </a:solidFill>
                <a:effectLst/>
                <a:latin typeface="Times New Roman" panose="02020603050405020304" pitchFamily="18" charset="0"/>
                <a:ea typeface="Times New Roman" panose="02020603050405020304" pitchFamily="18" charset="0"/>
              </a:rPr>
              <a:t>      Ruột trong thì trắng vỏ ngoài thì đen.</a:t>
            </a:r>
            <a:r>
              <a:rPr lang="vi-VN" sz="2800" dirty="0">
                <a:solidFill>
                  <a:srgbClr val="000000"/>
                </a:solidFill>
                <a:effectLst/>
                <a:latin typeface="Times New Roman" panose="02020603050405020304" pitchFamily="18" charset="0"/>
                <a:ea typeface="Times New Roman" panose="02020603050405020304" pitchFamily="18" charset="0"/>
              </a:rPr>
              <a:t/>
            </a:r>
            <a:br>
              <a:rPr lang="vi-VN" sz="2800" dirty="0">
                <a:solidFill>
                  <a:srgbClr val="000000"/>
                </a:solidFill>
                <a:effectLst/>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xmlns="" val="58833002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14853</Words>
  <Application>Microsoft Office PowerPoint</Application>
  <PresentationFormat>Custom</PresentationFormat>
  <Paragraphs>983</Paragraphs>
  <Slides>149</Slides>
  <Notes>0</Notes>
  <HiddenSlides>0</HiddenSlides>
  <MMClips>1</MMClips>
  <ScaleCrop>false</ScaleCrop>
  <HeadingPairs>
    <vt:vector size="4" baseType="variant">
      <vt:variant>
        <vt:lpstr>Theme</vt:lpstr>
      </vt:variant>
      <vt:variant>
        <vt:i4>1</vt:i4>
      </vt:variant>
      <vt:variant>
        <vt:lpstr>Slide Titles</vt:lpstr>
      </vt:variant>
      <vt:variant>
        <vt:i4>149</vt:i4>
      </vt:variant>
    </vt:vector>
  </HeadingPairs>
  <TitlesOfParts>
    <vt:vector size="150" baseType="lpstr">
      <vt:lpstr>Office Theme</vt:lpstr>
      <vt:lpstr>Slide 1</vt:lpstr>
      <vt:lpstr>Slide 2</vt:lpstr>
      <vt:lpstr>Slide 3</vt:lpstr>
      <vt:lpstr>HÌNH THÀNH KIẾN THỨC</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92</cp:revision>
  <dcterms:created xsi:type="dcterms:W3CDTF">2022-08-24T23:45:28Z</dcterms:created>
  <dcterms:modified xsi:type="dcterms:W3CDTF">2023-08-01T10:46:56Z</dcterms:modified>
</cp:coreProperties>
</file>