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90"/>
  </p:notesMasterIdLst>
  <p:sldIdLst>
    <p:sldId id="256" r:id="rId2"/>
    <p:sldId id="273" r:id="rId3"/>
    <p:sldId id="270" r:id="rId4"/>
    <p:sldId id="257" r:id="rId5"/>
    <p:sldId id="259" r:id="rId6"/>
    <p:sldId id="272" r:id="rId7"/>
    <p:sldId id="275" r:id="rId8"/>
    <p:sldId id="281" r:id="rId9"/>
    <p:sldId id="276" r:id="rId10"/>
    <p:sldId id="278" r:id="rId11"/>
    <p:sldId id="280" r:id="rId12"/>
    <p:sldId id="282" r:id="rId13"/>
    <p:sldId id="279" r:id="rId14"/>
    <p:sldId id="258" r:id="rId15"/>
    <p:sldId id="288" r:id="rId16"/>
    <p:sldId id="287" r:id="rId17"/>
    <p:sldId id="286" r:id="rId18"/>
    <p:sldId id="285" r:id="rId19"/>
    <p:sldId id="284" r:id="rId20"/>
    <p:sldId id="260" r:id="rId21"/>
    <p:sldId id="283" r:id="rId22"/>
    <p:sldId id="291" r:id="rId23"/>
    <p:sldId id="295" r:id="rId24"/>
    <p:sldId id="292" r:id="rId25"/>
    <p:sldId id="296" r:id="rId26"/>
    <p:sldId id="264" r:id="rId27"/>
    <p:sldId id="297" r:id="rId28"/>
    <p:sldId id="298" r:id="rId29"/>
    <p:sldId id="267" r:id="rId30"/>
    <p:sldId id="293" r:id="rId31"/>
    <p:sldId id="294" r:id="rId32"/>
    <p:sldId id="268" r:id="rId33"/>
    <p:sldId id="301" r:id="rId34"/>
    <p:sldId id="300" r:id="rId35"/>
    <p:sldId id="307" r:id="rId36"/>
    <p:sldId id="299" r:id="rId37"/>
    <p:sldId id="302" r:id="rId38"/>
    <p:sldId id="308" r:id="rId39"/>
    <p:sldId id="309" r:id="rId40"/>
    <p:sldId id="310" r:id="rId41"/>
    <p:sldId id="311" r:id="rId42"/>
    <p:sldId id="262" r:id="rId43"/>
    <p:sldId id="316" r:id="rId44"/>
    <p:sldId id="303" r:id="rId45"/>
    <p:sldId id="312" r:id="rId46"/>
    <p:sldId id="317" r:id="rId47"/>
    <p:sldId id="315" r:id="rId48"/>
    <p:sldId id="314" r:id="rId49"/>
    <p:sldId id="313" r:id="rId50"/>
    <p:sldId id="304" r:id="rId51"/>
    <p:sldId id="305" r:id="rId52"/>
    <p:sldId id="306" r:id="rId53"/>
    <p:sldId id="289" r:id="rId54"/>
    <p:sldId id="263" r:id="rId55"/>
    <p:sldId id="320" r:id="rId56"/>
    <p:sldId id="321" r:id="rId57"/>
    <p:sldId id="319" r:id="rId58"/>
    <p:sldId id="322" r:id="rId59"/>
    <p:sldId id="318" r:id="rId60"/>
    <p:sldId id="290" r:id="rId61"/>
    <p:sldId id="323" r:id="rId62"/>
    <p:sldId id="324" r:id="rId63"/>
    <p:sldId id="332" r:id="rId64"/>
    <p:sldId id="336" r:id="rId65"/>
    <p:sldId id="339" r:id="rId66"/>
    <p:sldId id="338" r:id="rId67"/>
    <p:sldId id="340" r:id="rId68"/>
    <p:sldId id="341" r:id="rId69"/>
    <p:sldId id="325" r:id="rId70"/>
    <p:sldId id="342" r:id="rId71"/>
    <p:sldId id="344" r:id="rId72"/>
    <p:sldId id="343" r:id="rId73"/>
    <p:sldId id="345" r:id="rId74"/>
    <p:sldId id="346" r:id="rId75"/>
    <p:sldId id="347" r:id="rId76"/>
    <p:sldId id="348" r:id="rId77"/>
    <p:sldId id="349" r:id="rId78"/>
    <p:sldId id="337" r:id="rId79"/>
    <p:sldId id="326" r:id="rId80"/>
    <p:sldId id="327" r:id="rId81"/>
    <p:sldId id="350" r:id="rId82"/>
    <p:sldId id="351" r:id="rId83"/>
    <p:sldId id="352" r:id="rId84"/>
    <p:sldId id="328" r:id="rId85"/>
    <p:sldId id="329" r:id="rId86"/>
    <p:sldId id="330" r:id="rId87"/>
    <p:sldId id="261" r:id="rId88"/>
    <p:sldId id="353" r:id="rId89"/>
  </p:sldIdLst>
  <p:sldSz cx="18288000" cy="10287000"/>
  <p:notesSz cx="6858000" cy="9144000"/>
  <p:embeddedFontLst>
    <p:embeddedFont>
      <p:font typeface="Cambria Math" panose="02040503050406030204" pitchFamily="18" charset="0"/>
      <p:regular r:id="rId91"/>
    </p:embeddedFont>
    <p:embeddedFont>
      <p:font typeface="Calibri" panose="020F0502020204030204" pitchFamily="34" charset="0"/>
      <p:regular r:id="rId92"/>
      <p:bold r:id="rId93"/>
      <p:italic r:id="rId94"/>
      <p:boldItalic r:id="rId9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99"/>
    <a:srgbClr val="FFD347"/>
    <a:srgbClr val="9ADE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19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openxmlformats.org/officeDocument/2006/relationships/font" Target="fonts/font5.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font" Target="fonts/font1.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4.fntdata"/><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3.fntdata"/><Relationship Id="rId98"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DFE8F4-F68A-47EB-BF17-1A7362961D94}" type="datetimeFigureOut">
              <a:rPr lang="en-US" smtClean="0"/>
              <a:t>8/17/2023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7555CC-C205-44C7-902C-1A398AB8006E}" type="slidenum">
              <a:rPr lang="en-US" smtClean="0"/>
              <a:t>‹#›</a:t>
            </a:fld>
            <a:endParaRPr lang="en-US"/>
          </a:p>
        </p:txBody>
      </p:sp>
    </p:spTree>
    <p:extLst>
      <p:ext uri="{BB962C8B-B14F-4D97-AF65-F5344CB8AC3E}">
        <p14:creationId xmlns:p14="http://schemas.microsoft.com/office/powerpoint/2010/main" val="3154292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7555CC-C205-44C7-902C-1A398AB8006E}" type="slidenum">
              <a:rPr lang="en-US" smtClean="0"/>
              <a:t>30</a:t>
            </a:fld>
            <a:endParaRPr lang="en-US"/>
          </a:p>
        </p:txBody>
      </p:sp>
    </p:spTree>
    <p:extLst>
      <p:ext uri="{BB962C8B-B14F-4D97-AF65-F5344CB8AC3E}">
        <p14:creationId xmlns:p14="http://schemas.microsoft.com/office/powerpoint/2010/main" val="3660943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10" Type="http://schemas.openxmlformats.org/officeDocument/2006/relationships/image" Target="../media/image36.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0.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8.sv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45.png"/><Relationship Id="rId4" Type="http://schemas.openxmlformats.org/officeDocument/2006/relationships/image" Target="../media/image44.wmf"/></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1" Type="http://schemas.openxmlformats.org/officeDocument/2006/relationships/image" Target="../media/image10.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7.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9.png"/><Relationship Id="rId4" Type="http://schemas.openxmlformats.org/officeDocument/2006/relationships/image" Target="../media/image14.sv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4.svg"/><Relationship Id="rId7"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8.svg"/><Relationship Id="rId5" Type="http://schemas.openxmlformats.org/officeDocument/2006/relationships/image" Target="../media/image6.svg"/><Relationship Id="rId10" Type="http://schemas.openxmlformats.org/officeDocument/2006/relationships/image" Target="../media/image55.png"/><Relationship Id="rId4" Type="http://schemas.openxmlformats.org/officeDocument/2006/relationships/image" Target="../media/image3.png"/><Relationship Id="rId9" Type="http://schemas.openxmlformats.org/officeDocument/2006/relationships/image" Target="../media/image26.sv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12.sv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7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28.sv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4.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3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3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6.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4.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85.png"/><Relationship Id="rId9" Type="http://schemas.openxmlformats.org/officeDocument/2006/relationships/image" Target="../media/image97.png"/></Relationships>
</file>

<file path=ppt/slides/_rels/slide4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4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4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png"/></Relationships>
</file>

<file path=ppt/slides/_rels/slide4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6.png"/></Relationships>
</file>

<file path=ppt/slides/_rels/slide4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4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4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 Id="rId5" Type="http://schemas.openxmlformats.org/officeDocument/2006/relationships/image" Target="../media/image115.png"/><Relationship Id="rId4" Type="http://schemas.openxmlformats.org/officeDocument/2006/relationships/image" Target="../media/image114.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svg"/><Relationship Id="rId7" Type="http://schemas.openxmlformats.org/officeDocument/2006/relationships/image" Target="../media/image12.svg"/><Relationship Id="rId17" Type="http://schemas.openxmlformats.org/officeDocument/2006/relationships/image" Target="../media/image20.svg"/><Relationship Id="rId2" Type="http://schemas.openxmlformats.org/officeDocument/2006/relationships/image" Target="../media/image8.png"/><Relationship Id="rId1" Type="http://schemas.openxmlformats.org/officeDocument/2006/relationships/slideLayout" Target="../slideLayouts/slideLayout7.xml"/><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22.svg"/></Relationships>
</file>

<file path=ppt/slides/_rels/slide5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5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5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5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 Id="rId5" Type="http://schemas.openxmlformats.org/officeDocument/2006/relationships/image" Target="../media/image128.png"/><Relationship Id="rId4" Type="http://schemas.openxmlformats.org/officeDocument/2006/relationships/image" Target="../media/image127.png"/></Relationships>
</file>

<file path=ppt/slides/_rels/slide54.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129.png"/><Relationship Id="rId3" Type="http://schemas.openxmlformats.org/officeDocument/2006/relationships/image" Target="../media/image14.svg"/><Relationship Id="rId7" Type="http://schemas.openxmlformats.org/officeDocument/2006/relationships/image" Target="../media/image12.svg"/><Relationship Id="rId12" Type="http://schemas.openxmlformats.org/officeDocument/2006/relationships/image" Target="../media/image28.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6.png"/><Relationship Id="rId14" Type="http://schemas.openxmlformats.org/officeDocument/2006/relationships/image" Target="../media/image130.png"/></Relationships>
</file>

<file path=ppt/slides/_rels/slide5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33.png"/><Relationship Id="rId1" Type="http://schemas.openxmlformats.org/officeDocument/2006/relationships/slideLayout" Target="../slideLayouts/slideLayout7.xml"/><Relationship Id="rId4" Type="http://schemas.openxmlformats.org/officeDocument/2006/relationships/image" Target="../media/image134.png"/></Relationships>
</file>

<file path=ppt/slides/_rels/slide5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5.png"/><Relationship Id="rId1" Type="http://schemas.openxmlformats.org/officeDocument/2006/relationships/slideLayout" Target="../slideLayouts/slideLayout7.xml"/><Relationship Id="rId5" Type="http://schemas.openxmlformats.org/officeDocument/2006/relationships/image" Target="../media/image138.png"/><Relationship Id="rId4" Type="http://schemas.openxmlformats.org/officeDocument/2006/relationships/image" Target="../media/image137.png"/></Relationships>
</file>

<file path=ppt/slides/_rels/slide5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36.png"/></Relationships>
</file>

<file path=ppt/slides/_rels/slide5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7.xml"/><Relationship Id="rId4" Type="http://schemas.openxmlformats.org/officeDocument/2006/relationships/image" Target="../media/image141.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7.xml"/><Relationship Id="rId4" Type="http://schemas.openxmlformats.org/officeDocument/2006/relationships/image" Target="../media/image141.png"/></Relationships>
</file>

<file path=ppt/slides/_rels/slide6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7.xml"/><Relationship Id="rId4" Type="http://schemas.openxmlformats.org/officeDocument/2006/relationships/image" Target="../media/image146.png"/></Relationships>
</file>

<file path=ppt/slides/_rels/slide6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7.xml"/><Relationship Id="rId4" Type="http://schemas.openxmlformats.org/officeDocument/2006/relationships/image" Target="../media/image149.png"/></Relationships>
</file>

<file path=ppt/slides/_rels/slide6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6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65.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164.png"/><Relationship Id="rId2" Type="http://schemas.openxmlformats.org/officeDocument/2006/relationships/image" Target="../media/image159.png"/><Relationship Id="rId1" Type="http://schemas.openxmlformats.org/officeDocument/2006/relationships/slideLayout" Target="../slideLayouts/slideLayout7.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66.xml.rels><?xml version="1.0" encoding="UTF-8" standalone="yes"?>
<Relationships xmlns="http://schemas.openxmlformats.org/package/2006/relationships"><Relationship Id="rId3" Type="http://schemas.openxmlformats.org/officeDocument/2006/relationships/image" Target="../media/image166.png"/><Relationship Id="rId7" Type="http://schemas.openxmlformats.org/officeDocument/2006/relationships/image" Target="../media/image102.png"/><Relationship Id="rId2" Type="http://schemas.openxmlformats.org/officeDocument/2006/relationships/image" Target="../media/image165.png"/><Relationship Id="rId1" Type="http://schemas.openxmlformats.org/officeDocument/2006/relationships/slideLayout" Target="../slideLayouts/slideLayout7.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6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7.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s/_rels/slide71.xml.rels><?xml version="1.0" encoding="UTF-8" standalone="yes"?>
<Relationships xmlns="http://schemas.openxmlformats.org/package/2006/relationships"><Relationship Id="rId8" Type="http://schemas.openxmlformats.org/officeDocument/2006/relationships/image" Target="../media/image3.svg"/><Relationship Id="rId3" Type="http://schemas.microsoft.com/office/2007/relationships/media" Target="../media/media2.mp3"/><Relationship Id="rId7" Type="http://schemas.openxmlformats.org/officeDocument/2006/relationships/image" Target="../media/image18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0.png"/><Relationship Id="rId5" Type="http://schemas.openxmlformats.org/officeDocument/2006/relationships/slideLayout" Target="../slideLayouts/slideLayout7.xml"/><Relationship Id="rId10" Type="http://schemas.openxmlformats.org/officeDocument/2006/relationships/image" Target="../media/image5.svg"/><Relationship Id="rId4" Type="http://schemas.openxmlformats.org/officeDocument/2006/relationships/audio" Target="../media/media2.mp3"/><Relationship Id="rId9" Type="http://schemas.openxmlformats.org/officeDocument/2006/relationships/image" Target="../media/image182.png"/></Relationships>
</file>

<file path=ppt/slides/_rels/slide72.xml.rels><?xml version="1.0" encoding="UTF-8" standalone="yes"?>
<Relationships xmlns="http://schemas.openxmlformats.org/package/2006/relationships"><Relationship Id="rId8" Type="http://schemas.openxmlformats.org/officeDocument/2006/relationships/image" Target="../media/image185.png"/><Relationship Id="rId13" Type="http://schemas.openxmlformats.org/officeDocument/2006/relationships/image" Target="../media/image182.png"/><Relationship Id="rId3" Type="http://schemas.microsoft.com/office/2007/relationships/media" Target="../media/media2.mp3"/><Relationship Id="rId7" Type="http://schemas.openxmlformats.org/officeDocument/2006/relationships/image" Target="../media/image184.png"/><Relationship Id="rId12" Type="http://schemas.openxmlformats.org/officeDocument/2006/relationships/image" Target="../media/image3.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3.png"/><Relationship Id="rId11" Type="http://schemas.openxmlformats.org/officeDocument/2006/relationships/image" Target="../media/image181.png"/><Relationship Id="rId5" Type="http://schemas.openxmlformats.org/officeDocument/2006/relationships/slideLayout" Target="../slideLayouts/slideLayout7.xml"/><Relationship Id="rId10" Type="http://schemas.openxmlformats.org/officeDocument/2006/relationships/image" Target="../media/image180.png"/><Relationship Id="rId4" Type="http://schemas.openxmlformats.org/officeDocument/2006/relationships/audio" Target="../media/media2.mp3"/><Relationship Id="rId9" Type="http://schemas.openxmlformats.org/officeDocument/2006/relationships/image" Target="../media/image186.png"/><Relationship Id="rId14" Type="http://schemas.openxmlformats.org/officeDocument/2006/relationships/image" Target="../media/image5.svg"/></Relationships>
</file>

<file path=ppt/slides/_rels/slide73.xml.rels><?xml version="1.0" encoding="UTF-8" standalone="yes"?>
<Relationships xmlns="http://schemas.openxmlformats.org/package/2006/relationships"><Relationship Id="rId8" Type="http://schemas.openxmlformats.org/officeDocument/2006/relationships/image" Target="../media/image3.svg"/><Relationship Id="rId3" Type="http://schemas.microsoft.com/office/2007/relationships/media" Target="../media/media2.mp3"/><Relationship Id="rId7" Type="http://schemas.openxmlformats.org/officeDocument/2006/relationships/image" Target="../media/image18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0.png"/><Relationship Id="rId5" Type="http://schemas.openxmlformats.org/officeDocument/2006/relationships/slideLayout" Target="../slideLayouts/slideLayout7.xml"/><Relationship Id="rId10" Type="http://schemas.openxmlformats.org/officeDocument/2006/relationships/image" Target="../media/image5.svg"/><Relationship Id="rId4" Type="http://schemas.openxmlformats.org/officeDocument/2006/relationships/audio" Target="../media/media2.mp3"/><Relationship Id="rId9" Type="http://schemas.openxmlformats.org/officeDocument/2006/relationships/image" Target="../media/image182.png"/></Relationships>
</file>

<file path=ppt/slides/_rels/slide74.xml.rels><?xml version="1.0" encoding="UTF-8" standalone="yes"?>
<Relationships xmlns="http://schemas.openxmlformats.org/package/2006/relationships"><Relationship Id="rId8" Type="http://schemas.openxmlformats.org/officeDocument/2006/relationships/image" Target="../media/image181.png"/><Relationship Id="rId3" Type="http://schemas.microsoft.com/office/2007/relationships/media" Target="../media/media2.mp3"/><Relationship Id="rId7" Type="http://schemas.openxmlformats.org/officeDocument/2006/relationships/image" Target="../media/image18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7.png"/><Relationship Id="rId11" Type="http://schemas.openxmlformats.org/officeDocument/2006/relationships/image" Target="../media/image5.svg"/><Relationship Id="rId5" Type="http://schemas.openxmlformats.org/officeDocument/2006/relationships/slideLayout" Target="../slideLayouts/slideLayout7.xml"/><Relationship Id="rId10" Type="http://schemas.openxmlformats.org/officeDocument/2006/relationships/image" Target="../media/image182.png"/><Relationship Id="rId4" Type="http://schemas.openxmlformats.org/officeDocument/2006/relationships/audio" Target="../media/media2.mp3"/><Relationship Id="rId9" Type="http://schemas.openxmlformats.org/officeDocument/2006/relationships/image" Target="../media/image3.svg"/></Relationships>
</file>

<file path=ppt/slides/_rels/slide75.xml.rels><?xml version="1.0" encoding="UTF-8" standalone="yes"?>
<Relationships xmlns="http://schemas.openxmlformats.org/package/2006/relationships"><Relationship Id="rId8" Type="http://schemas.openxmlformats.org/officeDocument/2006/relationships/image" Target="../media/image181.png"/><Relationship Id="rId3" Type="http://schemas.microsoft.com/office/2007/relationships/media" Target="../media/media2.mp3"/><Relationship Id="rId7" Type="http://schemas.openxmlformats.org/officeDocument/2006/relationships/image" Target="../media/image18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8.png"/><Relationship Id="rId11" Type="http://schemas.openxmlformats.org/officeDocument/2006/relationships/image" Target="../media/image5.svg"/><Relationship Id="rId5" Type="http://schemas.openxmlformats.org/officeDocument/2006/relationships/slideLayout" Target="../slideLayouts/slideLayout7.xml"/><Relationship Id="rId10" Type="http://schemas.openxmlformats.org/officeDocument/2006/relationships/image" Target="../media/image182.png"/><Relationship Id="rId4" Type="http://schemas.openxmlformats.org/officeDocument/2006/relationships/audio" Target="../media/media2.mp3"/><Relationship Id="rId9" Type="http://schemas.openxmlformats.org/officeDocument/2006/relationships/image" Target="../media/image3.svg"/></Relationships>
</file>

<file path=ppt/slides/_rels/slide7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7.xml"/><Relationship Id="rId4" Type="http://schemas.openxmlformats.org/officeDocument/2006/relationships/image" Target="../media/image191.png"/></Relationships>
</file>

<file path=ppt/slides/_rels/slide77.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7.xml"/><Relationship Id="rId5" Type="http://schemas.openxmlformats.org/officeDocument/2006/relationships/image" Target="../media/image195.png"/><Relationship Id="rId4" Type="http://schemas.openxmlformats.org/officeDocument/2006/relationships/image" Target="../media/image194.png"/></Relationships>
</file>

<file path=ppt/slides/_rels/slide7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96.png"/><Relationship Id="rId1" Type="http://schemas.openxmlformats.org/officeDocument/2006/relationships/slideLayout" Target="../slideLayouts/slideLayout7.xml"/><Relationship Id="rId4" Type="http://schemas.openxmlformats.org/officeDocument/2006/relationships/image" Target="../media/image197.png"/></Relationships>
</file>

<file path=ppt/slides/_rels/slide79.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80.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202.png"/><Relationship Id="rId1" Type="http://schemas.openxmlformats.org/officeDocument/2006/relationships/slideLayout" Target="../slideLayouts/slideLayout7.xml"/><Relationship Id="rId4" Type="http://schemas.openxmlformats.org/officeDocument/2006/relationships/image" Target="../media/image203.png"/></Relationships>
</file>

<file path=ppt/slides/_rels/slide8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204.png"/><Relationship Id="rId1" Type="http://schemas.openxmlformats.org/officeDocument/2006/relationships/slideLayout" Target="../slideLayouts/slideLayout7.xml"/><Relationship Id="rId4" Type="http://schemas.openxmlformats.org/officeDocument/2006/relationships/image" Target="../media/image205.png"/></Relationships>
</file>

<file path=ppt/slides/_rels/slide83.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5.png"/></Relationships>
</file>

<file path=ppt/slides/_rels/slide8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8ADE1"/>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BD2"/>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2108145"/>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3573532"/>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14460300" y="709904"/>
            <a:ext cx="3666838" cy="947966"/>
            <a:chOff x="0" y="0"/>
            <a:chExt cx="3623462" cy="936752"/>
          </a:xfrm>
        </p:grpSpPr>
        <p:sp>
          <p:nvSpPr>
            <p:cNvPr id="18" name="Freeform 1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9" name="Freeform 1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20" name="Freeform 2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21" name="Freeform 2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2" name="Group 22"/>
          <p:cNvGrpSpPr/>
          <p:nvPr/>
        </p:nvGrpSpPr>
        <p:grpSpPr>
          <a:xfrm>
            <a:off x="-115376" y="527652"/>
            <a:ext cx="17319661" cy="9948534"/>
            <a:chOff x="0" y="0"/>
            <a:chExt cx="4561557" cy="2620190"/>
          </a:xfrm>
        </p:grpSpPr>
        <p:sp>
          <p:nvSpPr>
            <p:cNvPr id="23" name="Freeform 23"/>
            <p:cNvSpPr/>
            <p:nvPr/>
          </p:nvSpPr>
          <p:spPr>
            <a:xfrm>
              <a:off x="0" y="0"/>
              <a:ext cx="4561557" cy="2620190"/>
            </a:xfrm>
            <a:custGeom>
              <a:avLst/>
              <a:gdLst/>
              <a:ahLst/>
              <a:cxnLst/>
              <a:rect l="l" t="t" r="r" b="b"/>
              <a:pathLst>
                <a:path w="4561557" h="2620190">
                  <a:moveTo>
                    <a:pt x="0" y="0"/>
                  </a:moveTo>
                  <a:lnTo>
                    <a:pt x="4561557" y="0"/>
                  </a:lnTo>
                  <a:lnTo>
                    <a:pt x="4561557" y="2620190"/>
                  </a:lnTo>
                  <a:lnTo>
                    <a:pt x="0" y="2620190"/>
                  </a:lnTo>
                  <a:close/>
                </a:path>
              </a:pathLst>
            </a:custGeom>
            <a:solidFill>
              <a:srgbClr val="99DCFF"/>
            </a:solidFill>
            <a:ln w="28575">
              <a:solidFill>
                <a:srgbClr val="000000"/>
              </a:solidFill>
            </a:ln>
          </p:spPr>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5" name="Group 25"/>
          <p:cNvGrpSpPr/>
          <p:nvPr/>
        </p:nvGrpSpPr>
        <p:grpSpPr>
          <a:xfrm>
            <a:off x="-363921" y="527652"/>
            <a:ext cx="17568206" cy="11712137"/>
            <a:chOff x="0" y="0"/>
            <a:chExt cx="23424274" cy="15616183"/>
          </a:xfrm>
        </p:grpSpPr>
        <p:sp>
          <p:nvSpPr>
            <p:cNvPr id="26" name="Freeform 26"/>
            <p:cNvSpPr/>
            <p:nvPr/>
          </p:nvSpPr>
          <p:spPr>
            <a:xfrm>
              <a:off x="0"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7" name="Freeform 27"/>
            <p:cNvSpPr/>
            <p:nvPr/>
          </p:nvSpPr>
          <p:spPr>
            <a:xfrm>
              <a:off x="7808091" y="0"/>
              <a:ext cx="7808091" cy="7808091"/>
            </a:xfrm>
            <a:custGeom>
              <a:avLst/>
              <a:gdLst/>
              <a:ahLst/>
              <a:cxnLst/>
              <a:rect l="l" t="t" r="r" b="b"/>
              <a:pathLst>
                <a:path w="7808091" h="7808091">
                  <a:moveTo>
                    <a:pt x="0" y="0"/>
                  </a:moveTo>
                  <a:lnTo>
                    <a:pt x="7808092" y="0"/>
                  </a:lnTo>
                  <a:lnTo>
                    <a:pt x="7808092" y="7808091"/>
                  </a:lnTo>
                  <a:lnTo>
                    <a:pt x="0" y="7808091"/>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8" name="Freeform 28"/>
            <p:cNvSpPr/>
            <p:nvPr/>
          </p:nvSpPr>
          <p:spPr>
            <a:xfrm>
              <a:off x="15616183"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9" name="Freeform 29"/>
            <p:cNvSpPr/>
            <p:nvPr/>
          </p:nvSpPr>
          <p:spPr>
            <a:xfrm>
              <a:off x="0"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30" name="Freeform 30"/>
            <p:cNvSpPr/>
            <p:nvPr/>
          </p:nvSpPr>
          <p:spPr>
            <a:xfrm>
              <a:off x="7808091" y="7808091"/>
              <a:ext cx="7808091" cy="7808091"/>
            </a:xfrm>
            <a:custGeom>
              <a:avLst/>
              <a:gdLst/>
              <a:ahLst/>
              <a:cxnLst/>
              <a:rect l="l" t="t" r="r" b="b"/>
              <a:pathLst>
                <a:path w="7808091" h="7808091">
                  <a:moveTo>
                    <a:pt x="0" y="0"/>
                  </a:moveTo>
                  <a:lnTo>
                    <a:pt x="7808092" y="0"/>
                  </a:lnTo>
                  <a:lnTo>
                    <a:pt x="7808092" y="7808092"/>
                  </a:lnTo>
                  <a:lnTo>
                    <a:pt x="0" y="7808092"/>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31" name="Freeform 31"/>
            <p:cNvSpPr/>
            <p:nvPr/>
          </p:nvSpPr>
          <p:spPr>
            <a:xfrm>
              <a:off x="15616183"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grpSp>
        <p:nvGrpSpPr>
          <p:cNvPr id="32" name="Group 32"/>
          <p:cNvGrpSpPr/>
          <p:nvPr/>
        </p:nvGrpSpPr>
        <p:grpSpPr>
          <a:xfrm>
            <a:off x="828737" y="2237854"/>
            <a:ext cx="14900499" cy="6311473"/>
            <a:chOff x="0" y="0"/>
            <a:chExt cx="3454583" cy="1463274"/>
          </a:xfrm>
        </p:grpSpPr>
        <p:sp>
          <p:nvSpPr>
            <p:cNvPr id="33" name="Freeform 33"/>
            <p:cNvSpPr/>
            <p:nvPr/>
          </p:nvSpPr>
          <p:spPr>
            <a:xfrm>
              <a:off x="0" y="0"/>
              <a:ext cx="3454583" cy="1463274"/>
            </a:xfrm>
            <a:custGeom>
              <a:avLst/>
              <a:gdLst/>
              <a:ahLst/>
              <a:cxnLst/>
              <a:rect l="l" t="t" r="r" b="b"/>
              <a:pathLst>
                <a:path w="3454583" h="1463274">
                  <a:moveTo>
                    <a:pt x="26498" y="0"/>
                  </a:moveTo>
                  <a:lnTo>
                    <a:pt x="3428085" y="0"/>
                  </a:lnTo>
                  <a:cubicBezTo>
                    <a:pt x="3435112" y="0"/>
                    <a:pt x="3441852" y="2792"/>
                    <a:pt x="3446822" y="7761"/>
                  </a:cubicBezTo>
                  <a:cubicBezTo>
                    <a:pt x="3451791" y="12731"/>
                    <a:pt x="3454583" y="19471"/>
                    <a:pt x="3454583" y="26498"/>
                  </a:cubicBezTo>
                  <a:lnTo>
                    <a:pt x="3454583" y="1436775"/>
                  </a:lnTo>
                  <a:cubicBezTo>
                    <a:pt x="3454583" y="1443803"/>
                    <a:pt x="3451791" y="1450543"/>
                    <a:pt x="3446822" y="1455512"/>
                  </a:cubicBezTo>
                  <a:cubicBezTo>
                    <a:pt x="3441852" y="1460482"/>
                    <a:pt x="3435112" y="1463274"/>
                    <a:pt x="3428085" y="1463274"/>
                  </a:cubicBezTo>
                  <a:lnTo>
                    <a:pt x="26498" y="1463274"/>
                  </a:lnTo>
                  <a:cubicBezTo>
                    <a:pt x="19471" y="1463274"/>
                    <a:pt x="12731" y="1460482"/>
                    <a:pt x="7761" y="1455512"/>
                  </a:cubicBezTo>
                  <a:cubicBezTo>
                    <a:pt x="2792" y="1450543"/>
                    <a:pt x="0" y="1443803"/>
                    <a:pt x="0" y="1436775"/>
                  </a:cubicBezTo>
                  <a:lnTo>
                    <a:pt x="0" y="26498"/>
                  </a:lnTo>
                  <a:cubicBezTo>
                    <a:pt x="0" y="19471"/>
                    <a:pt x="2792" y="12731"/>
                    <a:pt x="7761" y="7761"/>
                  </a:cubicBezTo>
                  <a:cubicBezTo>
                    <a:pt x="12731" y="2792"/>
                    <a:pt x="19471" y="0"/>
                    <a:pt x="26498" y="0"/>
                  </a:cubicBezTo>
                  <a:close/>
                </a:path>
              </a:pathLst>
            </a:custGeom>
            <a:solidFill>
              <a:srgbClr val="FFFFFF"/>
            </a:solidFill>
          </p:spPr>
        </p:sp>
        <p:sp>
          <p:nvSpPr>
            <p:cNvPr id="34" name="TextBox 3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35" name="Freeform 35"/>
          <p:cNvSpPr/>
          <p:nvPr/>
        </p:nvSpPr>
        <p:spPr>
          <a:xfrm>
            <a:off x="1815546" y="1169396"/>
            <a:ext cx="1563078" cy="1606902"/>
          </a:xfrm>
          <a:custGeom>
            <a:avLst/>
            <a:gdLst/>
            <a:ahLst/>
            <a:cxnLst/>
            <a:rect l="l" t="t" r="r" b="b"/>
            <a:pathLst>
              <a:path w="1563078" h="1606902">
                <a:moveTo>
                  <a:pt x="0" y="0"/>
                </a:moveTo>
                <a:lnTo>
                  <a:pt x="1563077" y="0"/>
                </a:lnTo>
                <a:lnTo>
                  <a:pt x="1563077" y="1606903"/>
                </a:lnTo>
                <a:lnTo>
                  <a:pt x="0" y="160690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6" name="Freeform 36"/>
          <p:cNvSpPr/>
          <p:nvPr/>
        </p:nvSpPr>
        <p:spPr>
          <a:xfrm>
            <a:off x="828737" y="7495136"/>
            <a:ext cx="3332211" cy="2108380"/>
          </a:xfrm>
          <a:custGeom>
            <a:avLst/>
            <a:gdLst/>
            <a:ahLst/>
            <a:cxnLst/>
            <a:rect l="l" t="t" r="r" b="b"/>
            <a:pathLst>
              <a:path w="3332211" h="2108380">
                <a:moveTo>
                  <a:pt x="0" y="0"/>
                </a:moveTo>
                <a:lnTo>
                  <a:pt x="3332210" y="0"/>
                </a:lnTo>
                <a:lnTo>
                  <a:pt x="3332210" y="2108381"/>
                </a:lnTo>
                <a:lnTo>
                  <a:pt x="0" y="210838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7" name="Freeform 37"/>
          <p:cNvSpPr/>
          <p:nvPr/>
        </p:nvSpPr>
        <p:spPr>
          <a:xfrm rot="-1358923">
            <a:off x="12722601" y="6957185"/>
            <a:ext cx="2703746" cy="3184283"/>
          </a:xfrm>
          <a:custGeom>
            <a:avLst/>
            <a:gdLst/>
            <a:ahLst/>
            <a:cxnLst/>
            <a:rect l="l" t="t" r="r" b="b"/>
            <a:pathLst>
              <a:path w="2703746" h="3184283">
                <a:moveTo>
                  <a:pt x="0" y="0"/>
                </a:moveTo>
                <a:lnTo>
                  <a:pt x="2703746" y="0"/>
                </a:lnTo>
                <a:lnTo>
                  <a:pt x="2703746" y="3184283"/>
                </a:lnTo>
                <a:lnTo>
                  <a:pt x="0" y="318428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38" name="Freeform 38"/>
          <p:cNvSpPr/>
          <p:nvPr/>
        </p:nvSpPr>
        <p:spPr>
          <a:xfrm rot="-607473">
            <a:off x="14846935" y="6878444"/>
            <a:ext cx="524042" cy="1779154"/>
          </a:xfrm>
          <a:custGeom>
            <a:avLst/>
            <a:gdLst/>
            <a:ahLst/>
            <a:cxnLst/>
            <a:rect l="l" t="t" r="r" b="b"/>
            <a:pathLst>
              <a:path w="524042" h="1779154">
                <a:moveTo>
                  <a:pt x="0" y="0"/>
                </a:moveTo>
                <a:lnTo>
                  <a:pt x="524042" y="0"/>
                </a:lnTo>
                <a:lnTo>
                  <a:pt x="524042" y="1779154"/>
                </a:lnTo>
                <a:lnTo>
                  <a:pt x="0" y="177915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39" name="Freeform 39"/>
          <p:cNvSpPr/>
          <p:nvPr/>
        </p:nvSpPr>
        <p:spPr>
          <a:xfrm rot="-1729736">
            <a:off x="14147400" y="811567"/>
            <a:ext cx="470779" cy="4388615"/>
          </a:xfrm>
          <a:custGeom>
            <a:avLst/>
            <a:gdLst/>
            <a:ahLst/>
            <a:cxnLst/>
            <a:rect l="l" t="t" r="r" b="b"/>
            <a:pathLst>
              <a:path w="470779" h="4388615">
                <a:moveTo>
                  <a:pt x="0" y="0"/>
                </a:moveTo>
                <a:lnTo>
                  <a:pt x="470778" y="0"/>
                </a:lnTo>
                <a:lnTo>
                  <a:pt x="470778" y="4388615"/>
                </a:lnTo>
                <a:lnTo>
                  <a:pt x="0" y="438861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40" name="Freeform 40"/>
          <p:cNvSpPr/>
          <p:nvPr/>
        </p:nvSpPr>
        <p:spPr>
          <a:xfrm rot="-897102">
            <a:off x="15279507" y="809281"/>
            <a:ext cx="493296" cy="4598517"/>
          </a:xfrm>
          <a:custGeom>
            <a:avLst/>
            <a:gdLst/>
            <a:ahLst/>
            <a:cxnLst/>
            <a:rect l="l" t="t" r="r" b="b"/>
            <a:pathLst>
              <a:path w="493296" h="4598517">
                <a:moveTo>
                  <a:pt x="0" y="0"/>
                </a:moveTo>
                <a:lnTo>
                  <a:pt x="493296" y="0"/>
                </a:lnTo>
                <a:lnTo>
                  <a:pt x="493296" y="4598517"/>
                </a:lnTo>
                <a:lnTo>
                  <a:pt x="0" y="459851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41" name="TextBox 41"/>
          <p:cNvSpPr txBox="1"/>
          <p:nvPr/>
        </p:nvSpPr>
        <p:spPr>
          <a:xfrm>
            <a:off x="2494842" y="3288228"/>
            <a:ext cx="12299056" cy="3693319"/>
          </a:xfrm>
          <a:prstGeom prst="rect">
            <a:avLst/>
          </a:prstGeom>
        </p:spPr>
        <p:txBody>
          <a:bodyPr wrap="square" lIns="0" tIns="0" rIns="0" bIns="0" rtlCol="0" anchor="t">
            <a:spAutoFit/>
          </a:bodyPr>
          <a:lstStyle/>
          <a:p>
            <a:pPr algn="ctr">
              <a:lnSpc>
                <a:spcPct val="150000"/>
              </a:lnSpc>
            </a:pPr>
            <a:r>
              <a:rPr lang="vi-VN" sz="8000" b="1" spc="204" smtClean="0">
                <a:solidFill>
                  <a:srgbClr val="231F20"/>
                </a:solidFill>
                <a:latin typeface="Arial" panose="020B0604020202020204" pitchFamily="34" charset="0"/>
                <a:cs typeface="Arial" panose="020B0604020202020204" pitchFamily="34" charset="0"/>
              </a:rPr>
              <a:t>CHÀO MỪNG CẢ LỚP ĐẾN VỚI BÀI HỌC MỚI!</a:t>
            </a:r>
            <a:endParaRPr lang="en-US" sz="8000" b="1" spc="204">
              <a:solidFill>
                <a:srgbClr val="231F20"/>
              </a:solidFill>
              <a:latin typeface="Arial" panose="020B0604020202020204" pitchFamily="34" charset="0"/>
              <a:cs typeface="Arial" panose="020B0604020202020204" pitchFamily="34" charset="0"/>
            </a:endParaRPr>
          </a:p>
        </p:txBody>
      </p:sp>
    </p:spTree>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2" name="Rounded Rectangle 1"/>
          <p:cNvSpPr/>
          <p:nvPr/>
        </p:nvSpPr>
        <p:spPr>
          <a:xfrm>
            <a:off x="838200" y="571500"/>
            <a:ext cx="5486400" cy="12192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Ví dụ </a:t>
            </a:r>
            <a:r>
              <a:rPr lang="en-US" sz="4000" b="1" smtClean="0">
                <a:latin typeface="Arial" panose="020B0604020202020204" pitchFamily="34" charset="0"/>
                <a:cs typeface="Arial" panose="020B0604020202020204" pitchFamily="34" charset="0"/>
              </a:rPr>
              <a:t>1 </a:t>
            </a:r>
            <a:r>
              <a:rPr lang="en-US" sz="4000" b="1">
                <a:latin typeface="Arial" panose="020B0604020202020204" pitchFamily="34" charset="0"/>
                <a:cs typeface="Arial" panose="020B0604020202020204" pitchFamily="34" charset="0"/>
              </a:rPr>
              <a:t>(SGK </a:t>
            </a:r>
            <a:r>
              <a:rPr lang="vi-VN" sz="4000" b="1" smtClean="0">
                <a:latin typeface="Arial" panose="020B0604020202020204" pitchFamily="34" charset="0"/>
                <a:cs typeface="Arial" panose="020B0604020202020204" pitchFamily="34" charset="0"/>
              </a:rPr>
              <a:t>-</a:t>
            </a:r>
            <a:r>
              <a:rPr lang="en-US" sz="4000" b="1" smtClean="0">
                <a:latin typeface="Arial" panose="020B0604020202020204" pitchFamily="34" charset="0"/>
                <a:cs typeface="Arial" panose="020B0604020202020204" pitchFamily="34" charset="0"/>
              </a:rPr>
              <a:t> </a:t>
            </a:r>
            <a:r>
              <a:rPr lang="en-US" sz="4000" b="1">
                <a:latin typeface="Arial" panose="020B0604020202020204" pitchFamily="34" charset="0"/>
                <a:cs typeface="Arial" panose="020B0604020202020204" pitchFamily="34" charset="0"/>
              </a:rPr>
              <a:t>tr.6)</a:t>
            </a:r>
          </a:p>
        </p:txBody>
      </p:sp>
      <p:sp>
        <p:nvSpPr>
          <p:cNvPr id="3" name="TextBox 2"/>
          <p:cNvSpPr txBox="1"/>
          <p:nvPr/>
        </p:nvSpPr>
        <p:spPr>
          <a:xfrm>
            <a:off x="990600" y="2095501"/>
            <a:ext cx="16306800" cy="1938992"/>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Hãy hoàn thành bảng chuyển đổi số đo độ và số đo radian của một số góc đặc biệt sau.</a:t>
            </a:r>
            <a:endParaRPr lang="en-US" sz="40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2243941664"/>
                  </p:ext>
                </p:extLst>
              </p:nvPr>
            </p:nvGraphicFramePr>
            <p:xfrm>
              <a:off x="1117600" y="4305300"/>
              <a:ext cx="16154400" cy="3363308"/>
            </p:xfrm>
            <a:graphic>
              <a:graphicData uri="http://schemas.openxmlformats.org/drawingml/2006/table">
                <a:tbl>
                  <a:tblPr firstRow="1" bandRow="1">
                    <a:tableStyleId>{5940675A-B579-460E-94D1-54222C63F5DA}</a:tableStyleId>
                  </a:tblPr>
                  <a:tblGrid>
                    <a:gridCol w="2019300"/>
                    <a:gridCol w="2019300"/>
                    <a:gridCol w="2019300"/>
                    <a:gridCol w="2019300"/>
                    <a:gridCol w="2019300"/>
                    <a:gridCol w="2019300"/>
                    <a:gridCol w="2019300"/>
                    <a:gridCol w="2019300"/>
                  </a:tblGrid>
                  <a:tr h="1681654">
                    <a:tc>
                      <a:txBody>
                        <a:bodyPr/>
                        <a:lstStyle/>
                        <a:p>
                          <a:r>
                            <a:rPr lang="vi-VN" sz="4000" smtClean="0">
                              <a:latin typeface="Arial" panose="020B0604020202020204" pitchFamily="34" charset="0"/>
                              <a:cs typeface="Arial" panose="020B0604020202020204" pitchFamily="34" charset="0"/>
                            </a:rPr>
                            <a:t>Độ</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D347"/>
                        </a:solidFill>
                      </a:tcPr>
                    </a:tc>
                    <a:tc>
                      <a:txBody>
                        <a:bodyPr/>
                        <a:lstStyle/>
                        <a:p>
                          <a:pPr algn="ctr"/>
                          <a:r>
                            <a:rPr lang="vi-VN" sz="4000" smtClean="0">
                              <a:latin typeface="Arial" panose="020B0604020202020204" pitchFamily="34" charset="0"/>
                              <a:cs typeface="Arial" panose="020B0604020202020204" pitchFamily="34" charset="0"/>
                            </a:rPr>
                            <a:t>30</a:t>
                          </a:r>
                          <a:r>
                            <a:rPr lang="vi-VN" sz="4000" baseline="30000" smtClean="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4000" smtClean="0">
                              <a:latin typeface="Arial" panose="020B0604020202020204" pitchFamily="34" charset="0"/>
                              <a:cs typeface="Arial" panose="020B0604020202020204" pitchFamily="34" charset="0"/>
                            </a:rPr>
                            <a:t>60</a:t>
                          </a:r>
                          <a:r>
                            <a:rPr lang="vi-VN" sz="4000" baseline="30000" smtClean="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4000" smtClean="0">
                              <a:latin typeface="Arial" panose="020B0604020202020204" pitchFamily="34" charset="0"/>
                              <a:cs typeface="Arial" panose="020B0604020202020204" pitchFamily="34" charset="0"/>
                            </a:rPr>
                            <a:t>120</a:t>
                          </a:r>
                          <a:r>
                            <a:rPr lang="vi-VN" sz="4000" baseline="30000" smtClean="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4000" smtClean="0">
                              <a:latin typeface="Arial" panose="020B0604020202020204" pitchFamily="34" charset="0"/>
                              <a:cs typeface="Arial" panose="020B0604020202020204" pitchFamily="34" charset="0"/>
                            </a:rPr>
                            <a:t>180</a:t>
                          </a:r>
                          <a:r>
                            <a:rPr lang="vi-VN" sz="4000" baseline="30000" smtClean="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r>
                  <a:tr h="1681654">
                    <a:tc>
                      <a:txBody>
                        <a:bodyPr/>
                        <a:lstStyle/>
                        <a:p>
                          <a:r>
                            <a:rPr lang="vi-VN" sz="4000" smtClean="0">
                              <a:latin typeface="Arial" panose="020B0604020202020204" pitchFamily="34" charset="0"/>
                              <a:cs typeface="Arial" panose="020B0604020202020204" pitchFamily="34" charset="0"/>
                            </a:rPr>
                            <a:t>Radian</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D347"/>
                        </a:solid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m:rPr>
                                        <m:sty m:val="p"/>
                                      </m:rPr>
                                      <a:rPr lang="en-US" sz="4000" i="0" smtClean="0">
                                        <a:latin typeface="Cambria Math" panose="02040503050406030204" pitchFamily="18" charset="0"/>
                                        <a:ea typeface="Cambria Math" panose="02040503050406030204" pitchFamily="18" charset="0"/>
                                        <a:cs typeface="Arial" panose="020B0604020202020204" pitchFamily="34" charset="0"/>
                                      </a:rPr>
                                      <m:t>π</m:t>
                                    </m:r>
                                  </m:num>
                                  <m:den>
                                    <m:r>
                                      <a:rPr lang="vi-VN" sz="4000" b="0" i="0" smtClean="0">
                                        <a:latin typeface="Cambria Math" panose="02040503050406030204" pitchFamily="18" charset="0"/>
                                        <a:cs typeface="Arial" panose="020B0604020202020204" pitchFamily="34" charset="0"/>
                                      </a:rPr>
                                      <m:t>4</m:t>
                                    </m:r>
                                  </m:den>
                                </m:f>
                              </m:oMath>
                            </m:oMathPara>
                          </a14:m>
                          <a:endParaRPr lang="en-US" sz="4000" i="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m:rPr>
                                        <m:sty m:val="p"/>
                                      </m:rPr>
                                      <a:rPr lang="en-US" sz="4000" i="0" smtClean="0">
                                        <a:latin typeface="Cambria Math" panose="02040503050406030204" pitchFamily="18" charset="0"/>
                                        <a:ea typeface="Cambria Math" panose="02040503050406030204" pitchFamily="18" charset="0"/>
                                        <a:cs typeface="Arial" panose="020B0604020202020204" pitchFamily="34" charset="0"/>
                                      </a:rPr>
                                      <m:t>π</m:t>
                                    </m:r>
                                  </m:num>
                                  <m:den>
                                    <m:r>
                                      <a:rPr lang="vi-VN" sz="4000" b="0" i="0" smtClean="0">
                                        <a:latin typeface="Cambria Math" panose="02040503050406030204" pitchFamily="18" charset="0"/>
                                        <a:ea typeface="Cambria Math" panose="02040503050406030204" pitchFamily="18" charset="0"/>
                                        <a:cs typeface="Arial" panose="020B0604020202020204" pitchFamily="34" charset="0"/>
                                      </a:rPr>
                                      <m:t>2</m:t>
                                    </m:r>
                                  </m:den>
                                </m:f>
                              </m:oMath>
                            </m:oMathPara>
                          </a14:m>
                          <a:endParaRPr lang="en-US" sz="4000" i="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vi-VN" sz="4000" b="0" i="0" smtClean="0">
                                        <a:latin typeface="Cambria Math" panose="02040503050406030204" pitchFamily="18" charset="0"/>
                                        <a:cs typeface="Arial" panose="020B0604020202020204" pitchFamily="34" charset="0"/>
                                      </a:rPr>
                                      <m:t>3</m:t>
                                    </m:r>
                                    <m:r>
                                      <m:rPr>
                                        <m:sty m:val="p"/>
                                      </m:rPr>
                                      <a:rPr lang="en-US" sz="4000" i="0" smtClean="0">
                                        <a:latin typeface="Cambria Math" panose="02040503050406030204" pitchFamily="18" charset="0"/>
                                        <a:ea typeface="Cambria Math" panose="02040503050406030204" pitchFamily="18" charset="0"/>
                                        <a:cs typeface="Arial" panose="020B0604020202020204" pitchFamily="34" charset="0"/>
                                      </a:rPr>
                                      <m:t>π</m:t>
                                    </m:r>
                                  </m:num>
                                  <m:den>
                                    <m:r>
                                      <a:rPr lang="vi-VN" sz="4000" b="0" i="0" smtClean="0">
                                        <a:latin typeface="Cambria Math" panose="02040503050406030204" pitchFamily="18" charset="0"/>
                                        <a:cs typeface="Arial" panose="020B0604020202020204" pitchFamily="34" charset="0"/>
                                      </a:rPr>
                                      <m:t>4</m:t>
                                    </m:r>
                                  </m:den>
                                </m:f>
                              </m:oMath>
                            </m:oMathPara>
                          </a14:m>
                          <a:endParaRPr lang="en-US" sz="4000" i="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2243941664"/>
                  </p:ext>
                </p:extLst>
              </p:nvPr>
            </p:nvGraphicFramePr>
            <p:xfrm>
              <a:off x="1117600" y="4305300"/>
              <a:ext cx="16154400" cy="3363308"/>
            </p:xfrm>
            <a:graphic>
              <a:graphicData uri="http://schemas.openxmlformats.org/drawingml/2006/table">
                <a:tbl>
                  <a:tblPr firstRow="1" bandRow="1">
                    <a:tableStyleId>{5940675A-B579-460E-94D1-54222C63F5DA}</a:tableStyleId>
                  </a:tblPr>
                  <a:tblGrid>
                    <a:gridCol w="2019300"/>
                    <a:gridCol w="2019300"/>
                    <a:gridCol w="2019300"/>
                    <a:gridCol w="2019300"/>
                    <a:gridCol w="2019300"/>
                    <a:gridCol w="2019300"/>
                    <a:gridCol w="2019300"/>
                    <a:gridCol w="2019300"/>
                  </a:tblGrid>
                  <a:tr h="1681654">
                    <a:tc>
                      <a:txBody>
                        <a:bodyPr/>
                        <a:lstStyle/>
                        <a:p>
                          <a:r>
                            <a:rPr lang="vi-VN" sz="4000" smtClean="0">
                              <a:latin typeface="Arial" panose="020B0604020202020204" pitchFamily="34" charset="0"/>
                              <a:cs typeface="Arial" panose="020B0604020202020204" pitchFamily="34" charset="0"/>
                            </a:rPr>
                            <a:t>Độ</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D347"/>
                        </a:solidFill>
                      </a:tcPr>
                    </a:tc>
                    <a:tc>
                      <a:txBody>
                        <a:bodyPr/>
                        <a:lstStyle/>
                        <a:p>
                          <a:pPr algn="ctr"/>
                          <a:r>
                            <a:rPr lang="vi-VN" sz="4000" smtClean="0">
                              <a:latin typeface="Arial" panose="020B0604020202020204" pitchFamily="34" charset="0"/>
                              <a:cs typeface="Arial" panose="020B0604020202020204" pitchFamily="34" charset="0"/>
                            </a:rPr>
                            <a:t>30</a:t>
                          </a:r>
                          <a:r>
                            <a:rPr lang="vi-VN" sz="4000" baseline="30000" smtClean="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4000" smtClean="0">
                              <a:latin typeface="Arial" panose="020B0604020202020204" pitchFamily="34" charset="0"/>
                              <a:cs typeface="Arial" panose="020B0604020202020204" pitchFamily="34" charset="0"/>
                            </a:rPr>
                            <a:t>60</a:t>
                          </a:r>
                          <a:r>
                            <a:rPr lang="vi-VN" sz="4000" baseline="30000" smtClean="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4000" smtClean="0">
                              <a:latin typeface="Arial" panose="020B0604020202020204" pitchFamily="34" charset="0"/>
                              <a:cs typeface="Arial" panose="020B0604020202020204" pitchFamily="34" charset="0"/>
                            </a:rPr>
                            <a:t>120</a:t>
                          </a:r>
                          <a:r>
                            <a:rPr lang="vi-VN" sz="4000" baseline="30000" smtClean="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4000" smtClean="0">
                              <a:latin typeface="Arial" panose="020B0604020202020204" pitchFamily="34" charset="0"/>
                              <a:cs typeface="Arial" panose="020B0604020202020204" pitchFamily="34" charset="0"/>
                            </a:rPr>
                            <a:t>180</a:t>
                          </a:r>
                          <a:r>
                            <a:rPr lang="vi-VN" sz="4000" baseline="30000" smtClean="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r>
                  <a:tr h="1681654">
                    <a:tc>
                      <a:txBody>
                        <a:bodyPr/>
                        <a:lstStyle/>
                        <a:p>
                          <a:r>
                            <a:rPr lang="vi-VN" sz="4000" smtClean="0">
                              <a:latin typeface="Arial" panose="020B0604020202020204" pitchFamily="34" charset="0"/>
                              <a:cs typeface="Arial" panose="020B0604020202020204" pitchFamily="34" charset="0"/>
                            </a:rPr>
                            <a:t>Radian</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D347"/>
                        </a:solid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endParaRPr lang="en-US"/>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3"/>
                          <a:stretch>
                            <a:fillRect l="-201208" t="-101087" r="-502115" b="-1812"/>
                          </a:stretch>
                        </a:blip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endParaRPr lang="en-US"/>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3"/>
                          <a:stretch>
                            <a:fillRect l="-401511" t="-101087" r="-301813" b="-1812"/>
                          </a:stretch>
                        </a:blip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endParaRPr lang="en-US"/>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3"/>
                          <a:stretch>
                            <a:fillRect l="-599699" t="-101087" r="-101205" b="-1812"/>
                          </a:stretch>
                        </a:blip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r>
                </a:tbl>
              </a:graphicData>
            </a:graphic>
          </p:graphicFrame>
        </mc:Fallback>
      </mc:AlternateContent>
      <p:grpSp>
        <p:nvGrpSpPr>
          <p:cNvPr id="14" name="Group 13"/>
          <p:cNvGrpSpPr/>
          <p:nvPr/>
        </p:nvGrpSpPr>
        <p:grpSpPr>
          <a:xfrm>
            <a:off x="1065404" y="8231554"/>
            <a:ext cx="10617877" cy="1084977"/>
            <a:chOff x="1065404" y="8231554"/>
            <a:chExt cx="10617877" cy="1084977"/>
          </a:xfrm>
        </p:grpSpPr>
        <p:sp>
          <p:nvSpPr>
            <p:cNvPr id="6" name="Rectangle 5"/>
            <p:cNvSpPr/>
            <p:nvPr/>
          </p:nvSpPr>
          <p:spPr>
            <a:xfrm>
              <a:off x="1065404" y="8420100"/>
              <a:ext cx="1691489" cy="707886"/>
            </a:xfrm>
            <a:prstGeom prst="rect">
              <a:avLst/>
            </a:prstGeom>
          </p:spPr>
          <p:txBody>
            <a:bodyPr wrap="none">
              <a:spAutoFit/>
            </a:bodyPr>
            <a:lstStyle/>
            <a:p>
              <a:r>
                <a:rPr lang="vi-VN" sz="4000" b="1" smtClean="0">
                  <a:solidFill>
                    <a:srgbClr val="C00000"/>
                  </a:solidFill>
                </a:rPr>
                <a:t>Gợi ý:</a:t>
              </a:r>
              <a:endParaRPr lang="en-US" sz="4000"/>
            </a:p>
          </p:txBody>
        </p:sp>
        <mc:AlternateContent xmlns:mc="http://schemas.openxmlformats.org/markup-compatibility/2006" xmlns:a14="http://schemas.microsoft.com/office/drawing/2010/main">
          <mc:Choice Requires="a14">
            <p:sp>
              <p:nvSpPr>
                <p:cNvPr id="7" name="Rectangle 6"/>
                <p:cNvSpPr/>
                <p:nvPr/>
              </p:nvSpPr>
              <p:spPr>
                <a:xfrm>
                  <a:off x="3517497" y="8231554"/>
                  <a:ext cx="3337837" cy="1084977"/>
                </a:xfrm>
                <a:prstGeom prst="rect">
                  <a:avLst/>
                </a:prstGeom>
              </p:spPr>
              <p:txBody>
                <a:bodyPr wrap="none">
                  <a:spAutoFit/>
                </a:bodyPr>
                <a:lstStyle/>
                <a:p>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1 rad = </a:t>
                  </a:r>
                  <a14:m>
                    <m:oMath xmlns:m="http://schemas.openxmlformats.org/officeDocument/2006/math">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180</m:t>
                                  </m:r>
                                </m:num>
                                <m:den>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den>
                              </m:f>
                            </m:e>
                          </m:d>
                        </m:e>
                        <m:sup>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o</m:t>
                          </m:r>
                        </m:sup>
                      </m:sSup>
                    </m:oMath>
                  </a14:m>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3517497" y="8231554"/>
                  <a:ext cx="3337837" cy="1084977"/>
                </a:xfrm>
                <a:prstGeom prst="rect">
                  <a:avLst/>
                </a:prstGeom>
                <a:blipFill rotWithShape="0">
                  <a:blip r:embed="rId6"/>
                  <a:stretch>
                    <a:fillRect l="-6387" b="-84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8452781" y="8302984"/>
                  <a:ext cx="3230500" cy="1013547"/>
                </a:xfrm>
                <a:prstGeom prst="rect">
                  <a:avLst/>
                </a:prstGeom>
              </p:spPr>
              <p:txBody>
                <a:bodyPr wrap="none">
                  <a:spAutoFit/>
                </a:bodyPr>
                <a:lstStyle/>
                <a:p>
                  <a:r>
                    <a:rPr lang="vi-VN" sz="4000" smtClean="0">
                      <a:solidFill>
                        <a:prstClr val="black"/>
                      </a:solidFill>
                      <a:ea typeface="Times New Roman" panose="02020603050405020304" pitchFamily="18" charset="0"/>
                      <a:cs typeface="Times New Roman" panose="02020603050405020304" pitchFamily="18" charset="0"/>
                    </a:rPr>
                    <a:t>1</a:t>
                  </a:r>
                  <a:r>
                    <a:rPr lang="vi-VN" sz="4000" baseline="30000" smtClean="0">
                      <a:solidFill>
                        <a:prstClr val="black"/>
                      </a:solidFill>
                      <a:ea typeface="Times New Roman" panose="02020603050405020304" pitchFamily="18" charset="0"/>
                      <a:cs typeface="Times New Roman" panose="02020603050405020304" pitchFamily="18" charset="0"/>
                    </a:rPr>
                    <a:t>o</a:t>
                  </a:r>
                  <a:r>
                    <a:rPr lang="vi-VN" sz="4000" smtClean="0">
                      <a:solidFill>
                        <a:prstClr val="black"/>
                      </a:solidFill>
                      <a:ea typeface="Times New Roman" panose="02020603050405020304" pitchFamily="18" charset="0"/>
                      <a:cs typeface="Times New Roman" panose="02020603050405020304" pitchFamily="18" charset="0"/>
                    </a:rPr>
                    <a:t> = </a:t>
                  </a:r>
                  <a14:m>
                    <m:oMath xmlns:m="http://schemas.openxmlformats.org/officeDocument/2006/math">
                      <m:d>
                        <m:d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180</m:t>
                              </m:r>
                            </m:den>
                          </m:f>
                        </m:e>
                      </m:d>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rad</m:t>
                      </m:r>
                    </m:oMath>
                  </a14:m>
                  <a:endParaRPr lang="en-US"/>
                </a:p>
              </p:txBody>
            </p:sp>
          </mc:Choice>
          <mc:Fallback xmlns="">
            <p:sp>
              <p:nvSpPr>
                <p:cNvPr id="8" name="Rectangle 7"/>
                <p:cNvSpPr>
                  <a:spLocks noRot="1" noChangeAspect="1" noMove="1" noResize="1" noEditPoints="1" noAdjustHandles="1" noChangeArrowheads="1" noChangeShapeType="1" noTextEdit="1"/>
                </p:cNvSpPr>
                <p:nvPr/>
              </p:nvSpPr>
              <p:spPr>
                <a:xfrm>
                  <a:off x="8452781" y="8302984"/>
                  <a:ext cx="3230500" cy="1013547"/>
                </a:xfrm>
                <a:prstGeom prst="rect">
                  <a:avLst/>
                </a:prstGeom>
                <a:blipFill rotWithShape="0">
                  <a:blip r:embed="rId7"/>
                  <a:stretch>
                    <a:fillRect l="-6792" b="-963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9" name="Rectangle 8"/>
              <p:cNvSpPr/>
              <p:nvPr/>
            </p:nvSpPr>
            <p:spPr>
              <a:xfrm>
                <a:off x="3782887" y="6186549"/>
                <a:ext cx="636713" cy="1142300"/>
              </a:xfrm>
              <a:prstGeom prst="rect">
                <a:avLst/>
              </a:prstGeom>
              <a:solidFill>
                <a:srgbClr val="FFFFCC"/>
              </a:solidFill>
            </p:spPr>
            <p:txBody>
              <a:bodyPr wrap="none">
                <a:spAutoFit/>
              </a:bodyPr>
              <a:lstStyle/>
              <a:p>
                <a:pPr lvl="0" algn="ctr"/>
                <a14:m>
                  <m:oMathPara xmlns:m="http://schemas.openxmlformats.org/officeDocument/2006/math">
                    <m:oMathParaPr>
                      <m:jc m:val="centerGroup"/>
                    </m:oMathParaPr>
                    <m:oMath xmlns:m="http://schemas.openxmlformats.org/officeDocument/2006/math">
                      <m:f>
                        <m:fPr>
                          <m:ctrlPr>
                            <a:rPr lang="en-US" sz="4000" i="1" smtClean="0">
                              <a:solidFill>
                                <a:srgbClr val="0070C0"/>
                              </a:solidFill>
                              <a:latin typeface="Cambria Math" panose="02040503050406030204" pitchFamily="18" charset="0"/>
                              <a:cs typeface="Arial" panose="020B0604020202020204" pitchFamily="34" charset="0"/>
                            </a:rPr>
                          </m:ctrlPr>
                        </m:fPr>
                        <m:num>
                          <m:r>
                            <m:rPr>
                              <m:sty m:val="p"/>
                            </m:rPr>
                            <a:rPr lang="en-US" sz="4000">
                              <a:solidFill>
                                <a:srgbClr val="0070C0"/>
                              </a:solidFill>
                              <a:latin typeface="Cambria Math" panose="02040503050406030204" pitchFamily="18" charset="0"/>
                              <a:ea typeface="Cambria Math" panose="02040503050406030204" pitchFamily="18" charset="0"/>
                              <a:cs typeface="Arial" panose="020B0604020202020204" pitchFamily="34" charset="0"/>
                            </a:rPr>
                            <m:t>π</m:t>
                          </m:r>
                        </m:num>
                        <m:den>
                          <m:r>
                            <a:rPr lang="vi-VN" sz="4000" b="0" i="0"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6</m:t>
                          </m:r>
                        </m:den>
                      </m:f>
                    </m:oMath>
                  </m:oMathPara>
                </a14:m>
                <a:endParaRPr lang="en-US" sz="4000">
                  <a:solidFill>
                    <a:srgbClr val="0070C0"/>
                  </a:solidFill>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3782887" y="6186549"/>
                <a:ext cx="636713" cy="1142300"/>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7897687" y="6186549"/>
                <a:ext cx="636713" cy="1142300"/>
              </a:xfrm>
              <a:prstGeom prst="rect">
                <a:avLst/>
              </a:prstGeom>
              <a:solidFill>
                <a:srgbClr val="FFFFCC"/>
              </a:solidFill>
            </p:spPr>
            <p:txBody>
              <a:bodyPr wrap="none">
                <a:spAutoFit/>
              </a:bodyPr>
              <a:lstStyle/>
              <a:p>
                <a:pPr lvl="0" algn="ctr"/>
                <a14:m>
                  <m:oMathPara xmlns:m="http://schemas.openxmlformats.org/officeDocument/2006/math">
                    <m:oMathParaPr>
                      <m:jc m:val="centerGroup"/>
                    </m:oMathParaPr>
                    <m:oMath xmlns:m="http://schemas.openxmlformats.org/officeDocument/2006/math">
                      <m:f>
                        <m:fPr>
                          <m:ctrlPr>
                            <a:rPr lang="en-US" sz="4000" i="1" smtClean="0">
                              <a:solidFill>
                                <a:srgbClr val="0070C0"/>
                              </a:solidFill>
                              <a:latin typeface="Cambria Math" panose="02040503050406030204" pitchFamily="18" charset="0"/>
                              <a:cs typeface="Arial" panose="020B0604020202020204" pitchFamily="34" charset="0"/>
                            </a:rPr>
                          </m:ctrlPr>
                        </m:fPr>
                        <m:num>
                          <m:r>
                            <m:rPr>
                              <m:sty m:val="p"/>
                            </m:rPr>
                            <a:rPr lang="en-US" sz="4000">
                              <a:solidFill>
                                <a:srgbClr val="0070C0"/>
                              </a:solidFill>
                              <a:latin typeface="Cambria Math" panose="02040503050406030204" pitchFamily="18" charset="0"/>
                              <a:ea typeface="Cambria Math" panose="02040503050406030204" pitchFamily="18" charset="0"/>
                              <a:cs typeface="Arial" panose="020B0604020202020204" pitchFamily="34" charset="0"/>
                            </a:rPr>
                            <m:t>π</m:t>
                          </m:r>
                        </m:num>
                        <m:den>
                          <m:r>
                            <a:rPr lang="vi-VN" sz="4000" b="0" i="0"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3</m:t>
                          </m:r>
                        </m:den>
                      </m:f>
                    </m:oMath>
                  </m:oMathPara>
                </a14:m>
                <a:endParaRPr lang="en-US" sz="4000">
                  <a:solidFill>
                    <a:srgbClr val="0070C0"/>
                  </a:solidFill>
                  <a:latin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7897687" y="6186549"/>
                <a:ext cx="636713" cy="1142300"/>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1870621" y="6186549"/>
                <a:ext cx="920445" cy="1248803"/>
              </a:xfrm>
              <a:prstGeom prst="rect">
                <a:avLst/>
              </a:prstGeom>
              <a:solidFill>
                <a:srgbClr val="FFFFCC"/>
              </a:solidFill>
            </p:spPr>
            <p:txBody>
              <a:bodyPr wrap="none">
                <a:spAutoFit/>
              </a:bodyPr>
              <a:lstStyle/>
              <a:p>
                <a:pPr lvl="0" algn="ctr"/>
                <a14:m>
                  <m:oMathPara xmlns:m="http://schemas.openxmlformats.org/officeDocument/2006/math">
                    <m:oMathParaPr>
                      <m:jc m:val="centerGroup"/>
                    </m:oMathParaPr>
                    <m:oMath xmlns:m="http://schemas.openxmlformats.org/officeDocument/2006/math">
                      <m:f>
                        <m:fPr>
                          <m:ctrlPr>
                            <a:rPr lang="en-US" sz="4000" i="1" smtClean="0">
                              <a:solidFill>
                                <a:srgbClr val="0070C0"/>
                              </a:solidFill>
                              <a:latin typeface="Cambria Math" panose="02040503050406030204" pitchFamily="18" charset="0"/>
                              <a:cs typeface="Arial" panose="020B0604020202020204" pitchFamily="34" charset="0"/>
                            </a:rPr>
                          </m:ctrlPr>
                        </m:fPr>
                        <m:num>
                          <m:r>
                            <a:rPr lang="vi-VN" sz="4000" b="0" i="0" smtClean="0">
                              <a:solidFill>
                                <a:srgbClr val="0070C0"/>
                              </a:solidFill>
                              <a:latin typeface="Cambria Math" panose="02040503050406030204" pitchFamily="18" charset="0"/>
                              <a:cs typeface="Arial" panose="020B0604020202020204" pitchFamily="34" charset="0"/>
                            </a:rPr>
                            <m:t>2</m:t>
                          </m:r>
                          <m:r>
                            <m:rPr>
                              <m:sty m:val="p"/>
                            </m:rPr>
                            <a:rPr lang="en-US" sz="4000">
                              <a:solidFill>
                                <a:srgbClr val="0070C0"/>
                              </a:solidFill>
                              <a:latin typeface="Cambria Math" panose="02040503050406030204" pitchFamily="18" charset="0"/>
                              <a:ea typeface="Cambria Math" panose="02040503050406030204" pitchFamily="18" charset="0"/>
                              <a:cs typeface="Arial" panose="020B0604020202020204" pitchFamily="34" charset="0"/>
                            </a:rPr>
                            <m:t>π</m:t>
                          </m:r>
                        </m:num>
                        <m:den>
                          <m:r>
                            <a:rPr lang="vi-VN" sz="4000" b="0" i="0"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3</m:t>
                          </m:r>
                        </m:den>
                      </m:f>
                    </m:oMath>
                  </m:oMathPara>
                </a14:m>
                <a:endParaRPr lang="en-US" sz="4000">
                  <a:solidFill>
                    <a:srgbClr val="0070C0"/>
                  </a:solidFill>
                  <a:latin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1870621" y="6186549"/>
                <a:ext cx="920445" cy="1248803"/>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15985421" y="6403756"/>
                <a:ext cx="642933" cy="707886"/>
              </a:xfrm>
              <a:prstGeom prst="rect">
                <a:avLst/>
              </a:prstGeom>
              <a:solidFill>
                <a:srgbClr val="FFFFCC"/>
              </a:solidFill>
            </p:spPr>
            <p:txBody>
              <a:bodyPr wrap="none">
                <a:spAutoFit/>
              </a:bodyPr>
              <a:lstStyle/>
              <a:p>
                <a:pPr lvl="0" algn="ctr"/>
                <a14:m>
                  <m:oMathPara xmlns:m="http://schemas.openxmlformats.org/officeDocument/2006/math">
                    <m:oMathParaPr>
                      <m:jc m:val="center"/>
                    </m:oMathParaPr>
                    <m:oMath xmlns:m="http://schemas.openxmlformats.org/officeDocument/2006/math">
                      <m:r>
                        <m:rPr>
                          <m:sty m:val="p"/>
                        </m:rPr>
                        <a:rPr lang="en-US" sz="4000" i="0"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π</m:t>
                      </m:r>
                    </m:oMath>
                  </m:oMathPara>
                </a14:m>
                <a:endParaRPr lang="en-US" sz="4000">
                  <a:solidFill>
                    <a:srgbClr val="0070C0"/>
                  </a:solidFill>
                  <a:latin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5985421" y="6403756"/>
                <a:ext cx="642933" cy="707886"/>
              </a:xfrm>
              <a:prstGeom prst="rect">
                <a:avLst/>
              </a:prstGeom>
              <a:blipFill rotWithShape="0">
                <a:blip r:embed="rId11"/>
                <a:stretch>
                  <a:fillRect/>
                </a:stretch>
              </a:blipFill>
            </p:spPr>
            <p:txBody>
              <a:bodyPr/>
              <a:lstStyle/>
              <a:p>
                <a:r>
                  <a:rPr lang="en-US">
                    <a:noFill/>
                  </a:rPr>
                  <a:t> </a:t>
                </a:r>
              </a:p>
            </p:txBody>
          </p:sp>
        </mc:Fallback>
      </mc:AlternateContent>
      <p:sp>
        <p:nvSpPr>
          <p:cNvPr id="10" name="TextBox 9"/>
          <p:cNvSpPr txBox="1"/>
          <p:nvPr/>
        </p:nvSpPr>
        <p:spPr>
          <a:xfrm>
            <a:off x="5715000" y="4805571"/>
            <a:ext cx="987934" cy="707886"/>
          </a:xfrm>
          <a:prstGeom prst="rect">
            <a:avLst/>
          </a:prstGeom>
          <a:solidFill>
            <a:srgbClr val="FFFFCC"/>
          </a:solidFill>
        </p:spPr>
        <p:txBody>
          <a:bodyPr wrap="square" rtlCol="0">
            <a:spAutoFit/>
          </a:bodyPr>
          <a:lstStyle/>
          <a:p>
            <a:pPr algn="ctr"/>
            <a:r>
              <a:rPr lang="vi-VN" sz="4000" smtClean="0">
                <a:solidFill>
                  <a:srgbClr val="0070C0"/>
                </a:solidFill>
                <a:latin typeface="Arial" panose="020B0604020202020204" pitchFamily="34" charset="0"/>
                <a:cs typeface="Arial" panose="020B0604020202020204" pitchFamily="34" charset="0"/>
              </a:rPr>
              <a:t>45</a:t>
            </a:r>
            <a:r>
              <a:rPr lang="vi-VN" sz="4000" baseline="30000" smtClean="0">
                <a:solidFill>
                  <a:srgbClr val="0070C0"/>
                </a:solidFill>
                <a:latin typeface="Arial" panose="020B0604020202020204" pitchFamily="34" charset="0"/>
                <a:cs typeface="Arial" panose="020B0604020202020204" pitchFamily="34" charset="0"/>
              </a:rPr>
              <a:t>o</a:t>
            </a:r>
            <a:endParaRPr lang="en-US" sz="4000">
              <a:solidFill>
                <a:srgbClr val="0070C0"/>
              </a:solidFill>
              <a:latin typeface="Arial" panose="020B0604020202020204" pitchFamily="34" charset="0"/>
              <a:cs typeface="Arial" panose="020B0604020202020204" pitchFamily="34" charset="0"/>
            </a:endParaRPr>
          </a:p>
        </p:txBody>
      </p:sp>
      <p:sp>
        <p:nvSpPr>
          <p:cNvPr id="16" name="TextBox 15"/>
          <p:cNvSpPr txBox="1"/>
          <p:nvPr/>
        </p:nvSpPr>
        <p:spPr>
          <a:xfrm>
            <a:off x="9753600" y="4805571"/>
            <a:ext cx="987934" cy="707886"/>
          </a:xfrm>
          <a:prstGeom prst="rect">
            <a:avLst/>
          </a:prstGeom>
          <a:solidFill>
            <a:srgbClr val="FFFFCC"/>
          </a:solidFill>
        </p:spPr>
        <p:txBody>
          <a:bodyPr wrap="square" rtlCol="0">
            <a:spAutoFit/>
          </a:bodyPr>
          <a:lstStyle/>
          <a:p>
            <a:pPr algn="ctr"/>
            <a:r>
              <a:rPr lang="vi-VN" sz="4000" smtClean="0">
                <a:solidFill>
                  <a:srgbClr val="0070C0"/>
                </a:solidFill>
                <a:latin typeface="Arial" panose="020B0604020202020204" pitchFamily="34" charset="0"/>
                <a:cs typeface="Arial" panose="020B0604020202020204" pitchFamily="34" charset="0"/>
              </a:rPr>
              <a:t>90</a:t>
            </a:r>
            <a:r>
              <a:rPr lang="vi-VN" sz="4000" baseline="30000" smtClean="0">
                <a:solidFill>
                  <a:srgbClr val="0070C0"/>
                </a:solidFill>
                <a:latin typeface="Arial" panose="020B0604020202020204" pitchFamily="34" charset="0"/>
                <a:cs typeface="Arial" panose="020B0604020202020204" pitchFamily="34" charset="0"/>
              </a:rPr>
              <a:t>o</a:t>
            </a:r>
            <a:endParaRPr lang="en-US" sz="4000">
              <a:solidFill>
                <a:srgbClr val="0070C0"/>
              </a:solidFill>
              <a:latin typeface="Arial" panose="020B0604020202020204" pitchFamily="34" charset="0"/>
              <a:cs typeface="Arial" panose="020B0604020202020204" pitchFamily="34" charset="0"/>
            </a:endParaRPr>
          </a:p>
        </p:txBody>
      </p:sp>
      <p:sp>
        <p:nvSpPr>
          <p:cNvPr id="17" name="TextBox 16"/>
          <p:cNvSpPr txBox="1"/>
          <p:nvPr/>
        </p:nvSpPr>
        <p:spPr>
          <a:xfrm>
            <a:off x="13639800" y="4805571"/>
            <a:ext cx="1292734" cy="707886"/>
          </a:xfrm>
          <a:prstGeom prst="rect">
            <a:avLst/>
          </a:prstGeom>
          <a:solidFill>
            <a:srgbClr val="FFFFCC"/>
          </a:solidFill>
        </p:spPr>
        <p:txBody>
          <a:bodyPr wrap="square" rtlCol="0">
            <a:spAutoFit/>
          </a:bodyPr>
          <a:lstStyle/>
          <a:p>
            <a:pPr algn="ctr"/>
            <a:r>
              <a:rPr lang="vi-VN" sz="4000" smtClean="0">
                <a:solidFill>
                  <a:srgbClr val="0070C0"/>
                </a:solidFill>
                <a:latin typeface="Arial" panose="020B0604020202020204" pitchFamily="34" charset="0"/>
                <a:cs typeface="Arial" panose="020B0604020202020204" pitchFamily="34" charset="0"/>
              </a:rPr>
              <a:t>135</a:t>
            </a:r>
            <a:r>
              <a:rPr lang="vi-VN" sz="4000" baseline="30000" smtClean="0">
                <a:solidFill>
                  <a:srgbClr val="0070C0"/>
                </a:solidFill>
                <a:latin typeface="Arial" panose="020B0604020202020204" pitchFamily="34" charset="0"/>
                <a:cs typeface="Arial" panose="020B0604020202020204" pitchFamily="34" charset="0"/>
              </a:rPr>
              <a:t>o</a:t>
            </a:r>
            <a:endParaRPr lang="en-US" sz="400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342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ppt_w</p:attrName>
                                        </p:attrNameLst>
                                      </p:cBhvr>
                                      <p:tavLst>
                                        <p:tav tm="0">
                                          <p:val>
                                            <p:fltVal val="0"/>
                                          </p:val>
                                        </p:tav>
                                        <p:tav tm="100000">
                                          <p:val>
                                            <p:strVal val="#ppt_w"/>
                                          </p:val>
                                        </p:tav>
                                      </p:tavLst>
                                    </p:anim>
                                    <p:anim calcmode="lin" valueType="num">
                                      <p:cBhvr>
                                        <p:cTn id="51" dur="500" fill="hold"/>
                                        <p:tgtEl>
                                          <p:spTgt spid="16"/>
                                        </p:tgtEl>
                                        <p:attrNameLst>
                                          <p:attrName>ppt_h</p:attrName>
                                        </p:attrNameLst>
                                      </p:cBhvr>
                                      <p:tavLst>
                                        <p:tav tm="0">
                                          <p:val>
                                            <p:fltVal val="0"/>
                                          </p:val>
                                        </p:tav>
                                        <p:tav tm="100000">
                                          <p:val>
                                            <p:strVal val="#ppt_h"/>
                                          </p:val>
                                        </p:tav>
                                      </p:tavLst>
                                    </p:anim>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500" fill="hold"/>
                                        <p:tgtEl>
                                          <p:spTgt spid="12"/>
                                        </p:tgtEl>
                                        <p:attrNameLst>
                                          <p:attrName>ppt_w</p:attrName>
                                        </p:attrNameLst>
                                      </p:cBhvr>
                                      <p:tavLst>
                                        <p:tav tm="0">
                                          <p:val>
                                            <p:fltVal val="0"/>
                                          </p:val>
                                        </p:tav>
                                        <p:tav tm="100000">
                                          <p:val>
                                            <p:strVal val="#ppt_w"/>
                                          </p:val>
                                        </p:tav>
                                      </p:tavLst>
                                    </p:anim>
                                    <p:anim calcmode="lin" valueType="num">
                                      <p:cBhvr>
                                        <p:cTn id="58" dur="500" fill="hold"/>
                                        <p:tgtEl>
                                          <p:spTgt spid="12"/>
                                        </p:tgtEl>
                                        <p:attrNameLst>
                                          <p:attrName>ppt_h</p:attrName>
                                        </p:attrNameLst>
                                      </p:cBhvr>
                                      <p:tavLst>
                                        <p:tav tm="0">
                                          <p:val>
                                            <p:fltVal val="0"/>
                                          </p:val>
                                        </p:tav>
                                        <p:tav tm="100000">
                                          <p:val>
                                            <p:strVal val="#ppt_h"/>
                                          </p:val>
                                        </p:tav>
                                      </p:tavLst>
                                    </p:anim>
                                    <p:animEffect transition="in" filter="fade">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p:cTn id="64" dur="500" fill="hold"/>
                                        <p:tgtEl>
                                          <p:spTgt spid="17"/>
                                        </p:tgtEl>
                                        <p:attrNameLst>
                                          <p:attrName>ppt_w</p:attrName>
                                        </p:attrNameLst>
                                      </p:cBhvr>
                                      <p:tavLst>
                                        <p:tav tm="0">
                                          <p:val>
                                            <p:fltVal val="0"/>
                                          </p:val>
                                        </p:tav>
                                        <p:tav tm="100000">
                                          <p:val>
                                            <p:strVal val="#ppt_w"/>
                                          </p:val>
                                        </p:tav>
                                      </p:tavLst>
                                    </p:anim>
                                    <p:anim calcmode="lin" valueType="num">
                                      <p:cBhvr>
                                        <p:cTn id="65" dur="500" fill="hold"/>
                                        <p:tgtEl>
                                          <p:spTgt spid="17"/>
                                        </p:tgtEl>
                                        <p:attrNameLst>
                                          <p:attrName>ppt_h</p:attrName>
                                        </p:attrNameLst>
                                      </p:cBhvr>
                                      <p:tavLst>
                                        <p:tav tm="0">
                                          <p:val>
                                            <p:fltVal val="0"/>
                                          </p:val>
                                        </p:tav>
                                        <p:tav tm="100000">
                                          <p:val>
                                            <p:strVal val="#ppt_h"/>
                                          </p:val>
                                        </p:tav>
                                      </p:tavLst>
                                    </p:anim>
                                    <p:animEffect transition="in" filter="fade">
                                      <p:cBhvr>
                                        <p:cTn id="66" dur="500"/>
                                        <p:tgtEl>
                                          <p:spTgt spid="17"/>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anim calcmode="lin" valueType="num">
                                      <p:cBhvr>
                                        <p:cTn id="71" dur="500" fill="hold"/>
                                        <p:tgtEl>
                                          <p:spTgt spid="13"/>
                                        </p:tgtEl>
                                        <p:attrNameLst>
                                          <p:attrName>ppt_w</p:attrName>
                                        </p:attrNameLst>
                                      </p:cBhvr>
                                      <p:tavLst>
                                        <p:tav tm="0">
                                          <p:val>
                                            <p:fltVal val="0"/>
                                          </p:val>
                                        </p:tav>
                                        <p:tav tm="100000">
                                          <p:val>
                                            <p:strVal val="#ppt_w"/>
                                          </p:val>
                                        </p:tav>
                                      </p:tavLst>
                                    </p:anim>
                                    <p:anim calcmode="lin" valueType="num">
                                      <p:cBhvr>
                                        <p:cTn id="72" dur="500" fill="hold"/>
                                        <p:tgtEl>
                                          <p:spTgt spid="13"/>
                                        </p:tgtEl>
                                        <p:attrNameLst>
                                          <p:attrName>ppt_h</p:attrName>
                                        </p:attrNameLst>
                                      </p:cBhvr>
                                      <p:tavLst>
                                        <p:tav tm="0">
                                          <p:val>
                                            <p:fltVal val="0"/>
                                          </p:val>
                                        </p:tav>
                                        <p:tav tm="100000">
                                          <p:val>
                                            <p:strVal val="#ppt_h"/>
                                          </p:val>
                                        </p:tav>
                                      </p:tavLst>
                                    </p:anim>
                                    <p:animEffect transition="in" filter="fade">
                                      <p:cBhvr>
                                        <p:cTn id="7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9" grpId="0" animBg="1"/>
      <p:bldP spid="11" grpId="0" animBg="1"/>
      <p:bldP spid="12" grpId="0" animBg="1"/>
      <p:bldP spid="13" grpId="0" animBg="1"/>
      <p:bldP spid="10"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5" name="Group 4"/>
          <p:cNvGrpSpPr/>
          <p:nvPr/>
        </p:nvGrpSpPr>
        <p:grpSpPr>
          <a:xfrm>
            <a:off x="1066800" y="477277"/>
            <a:ext cx="14477999" cy="1219200"/>
            <a:chOff x="838200" y="403086"/>
            <a:chExt cx="14477999" cy="1219200"/>
          </a:xfrm>
        </p:grpSpPr>
        <p:pic>
          <p:nvPicPr>
            <p:cNvPr id="3" name="Picture 2"/>
            <p:cNvPicPr>
              <a:picLocks noChangeAspect="1"/>
            </p:cNvPicPr>
            <p:nvPr/>
          </p:nvPicPr>
          <p:blipFill>
            <a:blip r:embed="rId2"/>
            <a:stretch>
              <a:fillRect/>
            </a:stretch>
          </p:blipFill>
          <p:spPr>
            <a:xfrm>
              <a:off x="838200" y="403086"/>
              <a:ext cx="1426915" cy="1219200"/>
            </a:xfrm>
            <a:prstGeom prst="rect">
              <a:avLst/>
            </a:prstGeom>
          </p:spPr>
        </p:pic>
        <p:sp>
          <p:nvSpPr>
            <p:cNvPr id="4" name="TextBox 3"/>
            <p:cNvSpPr txBox="1"/>
            <p:nvPr/>
          </p:nvSpPr>
          <p:spPr>
            <a:xfrm>
              <a:off x="2265114" y="914400"/>
              <a:ext cx="13051085" cy="707886"/>
            </a:xfrm>
            <a:prstGeom prst="rect">
              <a:avLst/>
            </a:prstGeom>
            <a:noFill/>
          </p:spPr>
          <p:txBody>
            <a:bodyPr wrap="square" rtlCol="0">
              <a:spAutoFit/>
            </a:bodyPr>
            <a:lstStyle/>
            <a:p>
              <a:r>
                <a:rPr lang="vi-VN" sz="4000" i="1" smtClean="0">
                  <a:solidFill>
                    <a:srgbClr val="002060"/>
                  </a:solidFill>
                  <a:latin typeface="Arial" panose="020B0604020202020204" pitchFamily="34" charset="0"/>
                  <a:cs typeface="Arial" panose="020B0604020202020204" pitchFamily="34" charset="0"/>
                </a:rPr>
                <a:t>Thảo luận nhóm đôi, hoàn thành </a:t>
              </a:r>
              <a:r>
                <a:rPr lang="vi-VN" sz="4000" b="1" i="1" smtClean="0">
                  <a:solidFill>
                    <a:srgbClr val="002060"/>
                  </a:solidFill>
                  <a:latin typeface="Arial" panose="020B0604020202020204" pitchFamily="34" charset="0"/>
                  <a:cs typeface="Arial" panose="020B0604020202020204" pitchFamily="34" charset="0"/>
                </a:rPr>
                <a:t>Luyện tập 1 </a:t>
              </a:r>
              <a:r>
                <a:rPr lang="vi-VN" sz="4000" i="1" smtClean="0">
                  <a:solidFill>
                    <a:srgbClr val="002060"/>
                  </a:solidFill>
                  <a:latin typeface="Arial" panose="020B0604020202020204" pitchFamily="34" charset="0"/>
                  <a:cs typeface="Arial" panose="020B0604020202020204" pitchFamily="34" charset="0"/>
                </a:rPr>
                <a:t>SGK tr.6</a:t>
              </a:r>
              <a:endParaRPr lang="en-US" sz="4000" i="1">
                <a:solidFill>
                  <a:srgbClr val="002060"/>
                </a:solidFill>
                <a:latin typeface="Arial" panose="020B0604020202020204" pitchFamily="34" charset="0"/>
                <a:cs typeface="Arial" panose="020B0604020202020204" pitchFamily="34" charset="0"/>
              </a:endParaRPr>
            </a:p>
          </p:txBody>
        </p:sp>
      </p:grpSp>
      <p:sp>
        <p:nvSpPr>
          <p:cNvPr id="6" name="Rounded Rectangle 5"/>
          <p:cNvSpPr/>
          <p:nvPr/>
        </p:nvSpPr>
        <p:spPr>
          <a:xfrm>
            <a:off x="1066800" y="2133600"/>
            <a:ext cx="3718560" cy="14859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Luyện tập 1</a:t>
            </a:r>
            <a:endParaRPr lang="en-US" sz="4000" b="1">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5181600" y="1907054"/>
            <a:ext cx="11983720" cy="1938992"/>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Hãy hoàn thành bảng chuyển đổi số đo độ và số đo radian của một số góc sau</a:t>
            </a: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9" name="Table 8"/>
              <p:cNvGraphicFramePr>
                <a:graphicFrameLocks noGrp="1"/>
              </p:cNvGraphicFramePr>
              <p:nvPr>
                <p:extLst>
                  <p:ext uri="{D42A27DB-BD31-4B8C-83A1-F6EECF244321}">
                    <p14:modId xmlns:p14="http://schemas.microsoft.com/office/powerpoint/2010/main" val="1226915720"/>
                  </p:ext>
                </p:extLst>
              </p:nvPr>
            </p:nvGraphicFramePr>
            <p:xfrm>
              <a:off x="1112520" y="4761514"/>
              <a:ext cx="10096500" cy="3363308"/>
            </p:xfrm>
            <a:graphic>
              <a:graphicData uri="http://schemas.openxmlformats.org/drawingml/2006/table">
                <a:tbl>
                  <a:tblPr firstRow="1" bandRow="1">
                    <a:tableStyleId>{5940675A-B579-460E-94D1-54222C63F5DA}</a:tableStyleId>
                  </a:tblPr>
                  <a:tblGrid>
                    <a:gridCol w="2019300"/>
                    <a:gridCol w="2019300"/>
                    <a:gridCol w="2019300"/>
                    <a:gridCol w="2019300"/>
                    <a:gridCol w="2019300"/>
                  </a:tblGrid>
                  <a:tr h="1681654">
                    <a:tc>
                      <a:txBody>
                        <a:bodyPr/>
                        <a:lstStyle/>
                        <a:p>
                          <a:r>
                            <a:rPr lang="vi-VN" sz="4000" smtClean="0">
                              <a:latin typeface="Arial" panose="020B0604020202020204" pitchFamily="34" charset="0"/>
                              <a:cs typeface="Arial" panose="020B0604020202020204" pitchFamily="34" charset="0"/>
                            </a:rPr>
                            <a:t>Độ</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vi-VN" sz="4000" baseline="0" smtClean="0">
                              <a:latin typeface="Arial" panose="020B0604020202020204" pitchFamily="34" charset="0"/>
                              <a:cs typeface="Arial" panose="020B0604020202020204" pitchFamily="34" charset="0"/>
                            </a:rPr>
                            <a:t>18</a:t>
                          </a:r>
                          <a:r>
                            <a:rPr lang="vi-VN" sz="4000" baseline="30000" smtClean="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vi-VN" sz="4000" baseline="0" smtClean="0">
                              <a:latin typeface="Arial" panose="020B0604020202020204" pitchFamily="34" charset="0"/>
                              <a:cs typeface="Arial" panose="020B0604020202020204" pitchFamily="34" charset="0"/>
                            </a:rPr>
                            <a:t>72</a:t>
                          </a:r>
                          <a:r>
                            <a:rPr lang="vi-VN" sz="4000" baseline="30000" smtClean="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20000"/>
                            <a:lumOff val="80000"/>
                          </a:schemeClr>
                        </a:solidFill>
                      </a:tcPr>
                    </a:tc>
                  </a:tr>
                  <a:tr h="1681654">
                    <a:tc>
                      <a:txBody>
                        <a:bodyPr/>
                        <a:lstStyle/>
                        <a:p>
                          <a:r>
                            <a:rPr lang="vi-VN" sz="4000" smtClean="0">
                              <a:latin typeface="Arial" panose="020B0604020202020204" pitchFamily="34" charset="0"/>
                              <a:cs typeface="Arial" panose="020B0604020202020204" pitchFamily="34" charset="0"/>
                            </a:rPr>
                            <a:t>Radian</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vi-VN" sz="4000" b="0" i="0" smtClean="0">
                                        <a:latin typeface="Cambria Math" panose="02040503050406030204" pitchFamily="18" charset="0"/>
                                        <a:cs typeface="Arial" panose="020B0604020202020204" pitchFamily="34" charset="0"/>
                                      </a:rPr>
                                      <m:t>2</m:t>
                                    </m:r>
                                    <m:r>
                                      <m:rPr>
                                        <m:sty m:val="p"/>
                                      </m:rPr>
                                      <a:rPr lang="en-US" sz="4000" i="0" smtClean="0">
                                        <a:latin typeface="Cambria Math" panose="02040503050406030204" pitchFamily="18" charset="0"/>
                                        <a:ea typeface="Cambria Math" panose="02040503050406030204" pitchFamily="18" charset="0"/>
                                        <a:cs typeface="Arial" panose="020B0604020202020204" pitchFamily="34" charset="0"/>
                                      </a:rPr>
                                      <m:t>π</m:t>
                                    </m:r>
                                  </m:num>
                                  <m:den>
                                    <m:r>
                                      <a:rPr lang="vi-VN" sz="4000" b="0" i="0" smtClean="0">
                                        <a:latin typeface="Cambria Math" panose="02040503050406030204" pitchFamily="18" charset="0"/>
                                        <a:cs typeface="Arial" panose="020B0604020202020204" pitchFamily="34" charset="0"/>
                                      </a:rPr>
                                      <m:t>9</m:t>
                                    </m:r>
                                  </m:den>
                                </m:f>
                              </m:oMath>
                            </m:oMathPara>
                          </a14:m>
                          <a:endParaRPr lang="en-US" sz="4000" i="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vi-VN" sz="4000" b="0" i="0" smtClean="0">
                                        <a:latin typeface="Cambria Math" panose="02040503050406030204" pitchFamily="18" charset="0"/>
                                        <a:cs typeface="Arial" panose="020B0604020202020204" pitchFamily="34" charset="0"/>
                                      </a:rPr>
                                      <m:t>5</m:t>
                                    </m:r>
                                    <m:r>
                                      <m:rPr>
                                        <m:sty m:val="p"/>
                                      </m:rPr>
                                      <a:rPr lang="en-US" sz="4000" i="0" smtClean="0">
                                        <a:latin typeface="Cambria Math" panose="02040503050406030204" pitchFamily="18" charset="0"/>
                                        <a:ea typeface="Cambria Math" panose="02040503050406030204" pitchFamily="18" charset="0"/>
                                        <a:cs typeface="Arial" panose="020B0604020202020204" pitchFamily="34" charset="0"/>
                                      </a:rPr>
                                      <m:t>π</m:t>
                                    </m:r>
                                  </m:num>
                                  <m:den>
                                    <m:r>
                                      <a:rPr lang="vi-VN" sz="4000" b="0" i="0" smtClean="0">
                                        <a:latin typeface="Cambria Math" panose="02040503050406030204" pitchFamily="18" charset="0"/>
                                        <a:ea typeface="Cambria Math" panose="02040503050406030204" pitchFamily="18" charset="0"/>
                                        <a:cs typeface="Arial" panose="020B0604020202020204" pitchFamily="34" charset="0"/>
                                      </a:rPr>
                                      <m:t>6</m:t>
                                    </m:r>
                                  </m:den>
                                </m:f>
                              </m:oMath>
                            </m:oMathPara>
                          </a14:m>
                          <a:endParaRPr lang="en-US" sz="4000" i="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20000"/>
                            <a:lumOff val="80000"/>
                          </a:schemeClr>
                        </a:solidFill>
                      </a:tcPr>
                    </a:tc>
                  </a:tr>
                </a:tbl>
              </a:graphicData>
            </a:graphic>
          </p:graphicFrame>
        </mc:Choice>
        <mc:Fallback xmlns="">
          <p:graphicFrame>
            <p:nvGraphicFramePr>
              <p:cNvPr id="9" name="Table 8"/>
              <p:cNvGraphicFramePr>
                <a:graphicFrameLocks noGrp="1"/>
              </p:cNvGraphicFramePr>
              <p:nvPr>
                <p:extLst>
                  <p:ext uri="{D42A27DB-BD31-4B8C-83A1-F6EECF244321}">
                    <p14:modId xmlns:p14="http://schemas.microsoft.com/office/powerpoint/2010/main" val="1226915720"/>
                  </p:ext>
                </p:extLst>
              </p:nvPr>
            </p:nvGraphicFramePr>
            <p:xfrm>
              <a:off x="1112520" y="4761514"/>
              <a:ext cx="10096500" cy="3363308"/>
            </p:xfrm>
            <a:graphic>
              <a:graphicData uri="http://schemas.openxmlformats.org/drawingml/2006/table">
                <a:tbl>
                  <a:tblPr firstRow="1" bandRow="1">
                    <a:tableStyleId>{5940675A-B579-460E-94D1-54222C63F5DA}</a:tableStyleId>
                  </a:tblPr>
                  <a:tblGrid>
                    <a:gridCol w="2019300"/>
                    <a:gridCol w="2019300"/>
                    <a:gridCol w="2019300"/>
                    <a:gridCol w="2019300"/>
                    <a:gridCol w="2019300"/>
                  </a:tblGrid>
                  <a:tr h="1681654">
                    <a:tc>
                      <a:txBody>
                        <a:bodyPr/>
                        <a:lstStyle/>
                        <a:p>
                          <a:r>
                            <a:rPr lang="vi-VN" sz="4000" smtClean="0">
                              <a:latin typeface="Arial" panose="020B0604020202020204" pitchFamily="34" charset="0"/>
                              <a:cs typeface="Arial" panose="020B0604020202020204" pitchFamily="34" charset="0"/>
                            </a:rPr>
                            <a:t>Độ</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vi-VN" sz="4000" baseline="0" smtClean="0">
                              <a:latin typeface="Arial" panose="020B0604020202020204" pitchFamily="34" charset="0"/>
                              <a:cs typeface="Arial" panose="020B0604020202020204" pitchFamily="34" charset="0"/>
                            </a:rPr>
                            <a:t>18</a:t>
                          </a:r>
                          <a:r>
                            <a:rPr lang="vi-VN" sz="4000" baseline="30000" smtClean="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vi-VN" sz="4000" baseline="0" smtClean="0">
                              <a:latin typeface="Arial" panose="020B0604020202020204" pitchFamily="34" charset="0"/>
                              <a:cs typeface="Arial" panose="020B0604020202020204" pitchFamily="34" charset="0"/>
                            </a:rPr>
                            <a:t>72</a:t>
                          </a:r>
                          <a:r>
                            <a:rPr lang="vi-VN" sz="4000" baseline="30000" smtClean="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20000"/>
                            <a:lumOff val="80000"/>
                          </a:schemeClr>
                        </a:solidFill>
                      </a:tcPr>
                    </a:tc>
                  </a:tr>
                  <a:tr h="1681654">
                    <a:tc>
                      <a:txBody>
                        <a:bodyPr/>
                        <a:lstStyle/>
                        <a:p>
                          <a:r>
                            <a:rPr lang="vi-VN" sz="4000" smtClean="0">
                              <a:latin typeface="Arial" panose="020B0604020202020204" pitchFamily="34" charset="0"/>
                              <a:cs typeface="Arial" panose="020B0604020202020204" pitchFamily="34" charset="0"/>
                            </a:rPr>
                            <a:t>Radian</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endParaRPr lang="en-US"/>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3"/>
                          <a:stretch>
                            <a:fillRect l="-200906" t="-101087" r="-201813" b="-1812"/>
                          </a:stretch>
                        </a:blip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endParaRPr lang="en-US"/>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3"/>
                          <a:stretch>
                            <a:fillRect l="-401208" t="-101087" r="-1511" b="-1812"/>
                          </a:stretch>
                        </a:blipFill>
                      </a:tcPr>
                    </a:tc>
                  </a:tr>
                </a:tbl>
              </a:graphicData>
            </a:graphic>
          </p:graphicFrame>
        </mc:Fallback>
      </mc:AlternateContent>
      <mc:AlternateContent xmlns:mc="http://schemas.openxmlformats.org/markup-compatibility/2006" xmlns:a14="http://schemas.microsoft.com/office/drawing/2010/main">
        <mc:Choice Requires="a14">
          <p:sp>
            <p:nvSpPr>
              <p:cNvPr id="10" name="Rectangle 9"/>
              <p:cNvSpPr/>
              <p:nvPr/>
            </p:nvSpPr>
            <p:spPr>
              <a:xfrm>
                <a:off x="3728720" y="6689724"/>
                <a:ext cx="894797" cy="1142300"/>
              </a:xfrm>
              <a:prstGeom prst="rect">
                <a:avLst/>
              </a:prstGeom>
              <a:solidFill>
                <a:schemeClr val="accent3">
                  <a:lumMod val="20000"/>
                  <a:lumOff val="80000"/>
                </a:schemeClr>
              </a:solidFill>
            </p:spPr>
            <p:txBody>
              <a:bodyPr wrap="none">
                <a:spAutoFit/>
              </a:bodyPr>
              <a:lstStyle/>
              <a:p>
                <a:pPr lvl="0" algn="ctr"/>
                <a14:m>
                  <m:oMathPara xmlns:m="http://schemas.openxmlformats.org/officeDocument/2006/math">
                    <m:oMathParaPr>
                      <m:jc m:val="centerGroup"/>
                    </m:oMathParaPr>
                    <m:oMath xmlns:m="http://schemas.openxmlformats.org/officeDocument/2006/math">
                      <m:f>
                        <m:fPr>
                          <m:ctrlPr>
                            <a:rPr lang="en-US" sz="4000" i="1" smtClean="0">
                              <a:solidFill>
                                <a:srgbClr val="0070C0"/>
                              </a:solidFill>
                              <a:latin typeface="Cambria Math" panose="02040503050406030204" pitchFamily="18" charset="0"/>
                              <a:cs typeface="Arial" panose="020B0604020202020204" pitchFamily="34" charset="0"/>
                            </a:rPr>
                          </m:ctrlPr>
                        </m:fPr>
                        <m:num>
                          <m:r>
                            <m:rPr>
                              <m:sty m:val="p"/>
                            </m:rPr>
                            <a:rPr lang="en-US" sz="4000">
                              <a:solidFill>
                                <a:srgbClr val="0070C0"/>
                              </a:solidFill>
                              <a:latin typeface="Cambria Math" panose="02040503050406030204" pitchFamily="18" charset="0"/>
                              <a:ea typeface="Cambria Math" panose="02040503050406030204" pitchFamily="18" charset="0"/>
                              <a:cs typeface="Arial" panose="020B0604020202020204" pitchFamily="34" charset="0"/>
                            </a:rPr>
                            <m:t>π</m:t>
                          </m:r>
                        </m:num>
                        <m:den>
                          <m:r>
                            <a:rPr lang="vi-VN" sz="4000" b="0" i="0"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10</m:t>
                          </m:r>
                        </m:den>
                      </m:f>
                    </m:oMath>
                  </m:oMathPara>
                </a14:m>
                <a:endParaRPr lang="en-US" sz="4000">
                  <a:solidFill>
                    <a:srgbClr val="0070C0"/>
                  </a:solidFill>
                  <a:latin typeface="Arial" panose="020B060402020202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3728720" y="6689724"/>
                <a:ext cx="894797" cy="1142300"/>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7754497" y="6689724"/>
                <a:ext cx="920444" cy="1248803"/>
              </a:xfrm>
              <a:prstGeom prst="rect">
                <a:avLst/>
              </a:prstGeom>
              <a:solidFill>
                <a:schemeClr val="accent3">
                  <a:lumMod val="20000"/>
                  <a:lumOff val="80000"/>
                </a:schemeClr>
              </a:solidFill>
            </p:spPr>
            <p:txBody>
              <a:bodyPr wrap="none">
                <a:spAutoFit/>
              </a:bodyPr>
              <a:lstStyle/>
              <a:p>
                <a:pPr lvl="0" algn="ctr"/>
                <a14:m>
                  <m:oMathPara xmlns:m="http://schemas.openxmlformats.org/officeDocument/2006/math">
                    <m:oMathParaPr>
                      <m:jc m:val="centerGroup"/>
                    </m:oMathParaPr>
                    <m:oMath xmlns:m="http://schemas.openxmlformats.org/officeDocument/2006/math">
                      <m:f>
                        <m:fPr>
                          <m:ctrlPr>
                            <a:rPr lang="en-US" sz="4000" i="1" smtClean="0">
                              <a:solidFill>
                                <a:srgbClr val="0070C0"/>
                              </a:solidFill>
                              <a:latin typeface="Cambria Math" panose="02040503050406030204" pitchFamily="18" charset="0"/>
                              <a:cs typeface="Arial" panose="020B0604020202020204" pitchFamily="34" charset="0"/>
                            </a:rPr>
                          </m:ctrlPr>
                        </m:fPr>
                        <m:num>
                          <m:r>
                            <a:rPr lang="vi-VN" sz="4000" b="0" i="0" smtClean="0">
                              <a:solidFill>
                                <a:srgbClr val="0070C0"/>
                              </a:solidFill>
                              <a:latin typeface="Cambria Math" panose="02040503050406030204" pitchFamily="18" charset="0"/>
                              <a:cs typeface="Arial" panose="020B0604020202020204" pitchFamily="34" charset="0"/>
                            </a:rPr>
                            <m:t>2</m:t>
                          </m:r>
                          <m:r>
                            <m:rPr>
                              <m:sty m:val="p"/>
                            </m:rPr>
                            <a:rPr lang="en-US" sz="4000">
                              <a:solidFill>
                                <a:srgbClr val="0070C0"/>
                              </a:solidFill>
                              <a:latin typeface="Cambria Math" panose="02040503050406030204" pitchFamily="18" charset="0"/>
                              <a:ea typeface="Cambria Math" panose="02040503050406030204" pitchFamily="18" charset="0"/>
                              <a:cs typeface="Arial" panose="020B0604020202020204" pitchFamily="34" charset="0"/>
                            </a:rPr>
                            <m:t>π</m:t>
                          </m:r>
                        </m:num>
                        <m:den>
                          <m:r>
                            <a:rPr lang="vi-VN" sz="4000" b="0" i="0"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5</m:t>
                          </m:r>
                        </m:den>
                      </m:f>
                    </m:oMath>
                  </m:oMathPara>
                </a14:m>
                <a:endParaRPr lang="en-US" sz="4000">
                  <a:solidFill>
                    <a:srgbClr val="0070C0"/>
                  </a:solidFill>
                  <a:latin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7754497" y="6689724"/>
                <a:ext cx="920444" cy="1248803"/>
              </a:xfrm>
              <a:prstGeom prst="rect">
                <a:avLst/>
              </a:prstGeom>
              <a:blipFill rotWithShape="0">
                <a:blip r:embed="rId5"/>
                <a:stretch>
                  <a:fillRect/>
                </a:stretch>
              </a:blipFill>
            </p:spPr>
            <p:txBody>
              <a:bodyPr/>
              <a:lstStyle/>
              <a:p>
                <a:r>
                  <a:rPr lang="en-US">
                    <a:noFill/>
                  </a:rPr>
                  <a:t> </a:t>
                </a:r>
              </a:p>
            </p:txBody>
          </p:sp>
        </mc:Fallback>
      </mc:AlternateContent>
      <p:sp>
        <p:nvSpPr>
          <p:cNvPr id="12" name="TextBox 11"/>
          <p:cNvSpPr txBox="1"/>
          <p:nvPr/>
        </p:nvSpPr>
        <p:spPr>
          <a:xfrm>
            <a:off x="5709920" y="5261785"/>
            <a:ext cx="987934" cy="707886"/>
          </a:xfrm>
          <a:prstGeom prst="rect">
            <a:avLst/>
          </a:prstGeom>
          <a:solidFill>
            <a:schemeClr val="accent3">
              <a:lumMod val="20000"/>
              <a:lumOff val="80000"/>
            </a:schemeClr>
          </a:solidFill>
        </p:spPr>
        <p:txBody>
          <a:bodyPr wrap="square" rtlCol="0">
            <a:spAutoFit/>
          </a:bodyPr>
          <a:lstStyle/>
          <a:p>
            <a:pPr algn="ctr"/>
            <a:r>
              <a:rPr lang="vi-VN" sz="4000" smtClean="0">
                <a:solidFill>
                  <a:srgbClr val="0070C0"/>
                </a:solidFill>
                <a:latin typeface="Arial" panose="020B0604020202020204" pitchFamily="34" charset="0"/>
                <a:cs typeface="Arial" panose="020B0604020202020204" pitchFamily="34" charset="0"/>
              </a:rPr>
              <a:t>40</a:t>
            </a:r>
            <a:r>
              <a:rPr lang="vi-VN" sz="4000" baseline="30000" smtClean="0">
                <a:solidFill>
                  <a:srgbClr val="0070C0"/>
                </a:solidFill>
                <a:latin typeface="Arial" panose="020B0604020202020204" pitchFamily="34" charset="0"/>
                <a:cs typeface="Arial" panose="020B0604020202020204" pitchFamily="34" charset="0"/>
              </a:rPr>
              <a:t>o</a:t>
            </a:r>
            <a:endParaRPr lang="en-US" sz="4000">
              <a:solidFill>
                <a:srgbClr val="0070C0"/>
              </a:solidFill>
              <a:latin typeface="Arial" panose="020B0604020202020204" pitchFamily="34" charset="0"/>
              <a:cs typeface="Arial" panose="020B0604020202020204" pitchFamily="34" charset="0"/>
            </a:endParaRPr>
          </a:p>
        </p:txBody>
      </p:sp>
      <p:sp>
        <p:nvSpPr>
          <p:cNvPr id="13" name="TextBox 12"/>
          <p:cNvSpPr txBox="1"/>
          <p:nvPr/>
        </p:nvSpPr>
        <p:spPr>
          <a:xfrm>
            <a:off x="9519920" y="5261785"/>
            <a:ext cx="1368934" cy="707886"/>
          </a:xfrm>
          <a:prstGeom prst="rect">
            <a:avLst/>
          </a:prstGeom>
          <a:solidFill>
            <a:schemeClr val="accent3">
              <a:lumMod val="20000"/>
              <a:lumOff val="80000"/>
            </a:schemeClr>
          </a:solidFill>
        </p:spPr>
        <p:txBody>
          <a:bodyPr wrap="square" rtlCol="0">
            <a:spAutoFit/>
          </a:bodyPr>
          <a:lstStyle/>
          <a:p>
            <a:pPr algn="ctr"/>
            <a:r>
              <a:rPr lang="vi-VN" sz="4000" smtClean="0">
                <a:solidFill>
                  <a:srgbClr val="0070C0"/>
                </a:solidFill>
                <a:latin typeface="Arial" panose="020B0604020202020204" pitchFamily="34" charset="0"/>
                <a:cs typeface="Arial" panose="020B0604020202020204" pitchFamily="34" charset="0"/>
              </a:rPr>
              <a:t>150</a:t>
            </a:r>
            <a:r>
              <a:rPr lang="vi-VN" sz="4000" baseline="30000" smtClean="0">
                <a:solidFill>
                  <a:srgbClr val="0070C0"/>
                </a:solidFill>
                <a:latin typeface="Arial" panose="020B0604020202020204" pitchFamily="34" charset="0"/>
                <a:cs typeface="Arial" panose="020B0604020202020204" pitchFamily="34" charset="0"/>
              </a:rPr>
              <a:t>o</a:t>
            </a:r>
            <a:endParaRPr lang="en-US" sz="400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11831321" y="3832638"/>
                <a:ext cx="6296534" cy="6106993"/>
              </a:xfrm>
              <a:prstGeom prst="rect">
                <a:avLst/>
              </a:prstGeom>
            </p:spPr>
            <p:txBody>
              <a:bodyPr wrap="square">
                <a:spAutoFit/>
              </a:bodyPr>
              <a:lstStyle/>
              <a:p>
                <a:pPr algn="just">
                  <a:lnSpc>
                    <a:spcPct val="140000"/>
                  </a:lnSpc>
                  <a:spcAft>
                    <a:spcPts val="0"/>
                  </a:spcAft>
                </a:pPr>
                <a:r>
                  <a:rPr lang="fr-FR" sz="4000">
                    <a:latin typeface="Arial" panose="020B0604020202020204" pitchFamily="34" charset="0"/>
                    <a:ea typeface="Times New Roman" panose="02020603050405020304" pitchFamily="18" charset="0"/>
                    <a:cs typeface="Arial" panose="020B0604020202020204" pitchFamily="34" charset="0"/>
                  </a:rPr>
                  <a:t>Ta có:</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spcAft>
                    <a:spcPts val="0"/>
                  </a:spcAft>
                </a:pPr>
                <a14:m>
                  <m:oMath xmlns:m="http://schemas.openxmlformats.org/officeDocument/2006/math">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4000">
                            <a:effectLst/>
                            <a:latin typeface="Cambria Math" panose="02040503050406030204" pitchFamily="18" charset="0"/>
                            <a:ea typeface="Times New Roman" panose="02020603050405020304" pitchFamily="18" charset="0"/>
                            <a:cs typeface="Times New Roman" panose="02020603050405020304" pitchFamily="18" charset="0"/>
                          </a:rPr>
                          <m:t>18</m:t>
                        </m:r>
                      </m:e>
                      <m:sup>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fr-FR" sz="4000">
                        <a:effectLst/>
                        <a:latin typeface="Cambria Math" panose="02040503050406030204" pitchFamily="18" charset="0"/>
                        <a:ea typeface="Times New Roman" panose="02020603050405020304" pitchFamily="18" charset="0"/>
                        <a:cs typeface="Times New Roman" panose="02020603050405020304" pitchFamily="18" charset="0"/>
                      </a:rPr>
                      <m:t>=18.</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180</m:t>
                        </m:r>
                      </m:den>
                    </m:f>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10</m:t>
                        </m:r>
                      </m:den>
                    </m:f>
                  </m:oMath>
                </a14:m>
                <a:r>
                  <a:rPr lang="fr-FR" sz="4000">
                    <a:effectLst/>
                    <a:latin typeface="Arial" panose="020B0604020202020204" pitchFamily="34" charset="0"/>
                    <a:ea typeface="Times New Roman" panose="02020603050405020304" pitchFamily="18" charset="0"/>
                    <a:cs typeface="Arial" panose="020B0604020202020204" pitchFamily="34" charset="0"/>
                  </a:rPr>
                  <a:t> ; </a:t>
                </a:r>
                <a:endParaRPr lang="vi-VN" sz="4000" smtClean="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40000"/>
                  </a:lnSpc>
                  <a:spcAft>
                    <a:spcPts val="0"/>
                  </a:spcAft>
                </a:pPr>
                <a14:m>
                  <m:oMath xmlns:m="http://schemas.openxmlformats.org/officeDocument/2006/math">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4000">
                            <a:effectLst/>
                            <a:latin typeface="Cambria Math" panose="02040503050406030204" pitchFamily="18" charset="0"/>
                            <a:ea typeface="Times New Roman" panose="02020603050405020304" pitchFamily="18" charset="0"/>
                            <a:cs typeface="Times New Roman" panose="02020603050405020304" pitchFamily="18" charset="0"/>
                          </a:rPr>
                          <m:t>72</m:t>
                        </m:r>
                      </m:e>
                      <m:sup>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fr-FR" sz="4000">
                        <a:effectLst/>
                        <a:latin typeface="Cambria Math" panose="02040503050406030204" pitchFamily="18" charset="0"/>
                        <a:ea typeface="Times New Roman" panose="02020603050405020304" pitchFamily="18" charset="0"/>
                        <a:cs typeface="Times New Roman" panose="02020603050405020304" pitchFamily="18" charset="0"/>
                      </a:rPr>
                      <m:t>=72.</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180</m:t>
                        </m:r>
                      </m:den>
                    </m:f>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5</m:t>
                        </m:r>
                      </m:den>
                    </m:f>
                  </m:oMath>
                </a14:m>
                <a:r>
                  <a:rPr lang="fr-FR"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40000"/>
                  </a:lnSpc>
                  <a:spcAft>
                    <a:spcPts val="0"/>
                  </a:spcAft>
                </a:pPr>
                <a14:m>
                  <m:oMath xmlns:m="http://schemas.openxmlformats.org/officeDocument/2006/math">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9</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9</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180</m:t>
                                </m:r>
                              </m:num>
                              <m:den>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den>
                            </m:f>
                          </m:e>
                        </m:d>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40</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40000"/>
                  </a:lnSpc>
                  <a:spcAft>
                    <a:spcPts val="0"/>
                  </a:spcAft>
                </a:pPr>
                <a14:m>
                  <m:oMath xmlns:m="http://schemas.openxmlformats.org/officeDocument/2006/math">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5</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6</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5</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6</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180</m:t>
                                </m:r>
                              </m:num>
                              <m:den>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den>
                            </m:f>
                          </m:e>
                        </m:d>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150</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1831321" y="3832638"/>
                <a:ext cx="6296534" cy="6106993"/>
              </a:xfrm>
              <a:prstGeom prst="rect">
                <a:avLst/>
              </a:prstGeom>
              <a:blipFill rotWithShape="0">
                <a:blip r:embed="rId6"/>
                <a:stretch>
                  <a:fillRect l="-3485"/>
                </a:stretch>
              </a:blipFill>
            </p:spPr>
            <p:txBody>
              <a:bodyPr/>
              <a:lstStyle/>
              <a:p>
                <a:r>
                  <a:rPr lang="en-US">
                    <a:noFill/>
                  </a:rPr>
                  <a:t> </a:t>
                </a:r>
              </a:p>
            </p:txBody>
          </p:sp>
        </mc:Fallback>
      </mc:AlternateContent>
    </p:spTree>
    <p:extLst>
      <p:ext uri="{BB962C8B-B14F-4D97-AF65-F5344CB8AC3E}">
        <p14:creationId xmlns:p14="http://schemas.microsoft.com/office/powerpoint/2010/main" val="186100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fill="hold"/>
                                        <p:tgtEl>
                                          <p:spTgt spid="13"/>
                                        </p:tgtEl>
                                        <p:attrNameLst>
                                          <p:attrName>ppt_w</p:attrName>
                                        </p:attrNameLst>
                                      </p:cBhvr>
                                      <p:tavLst>
                                        <p:tav tm="0">
                                          <p:val>
                                            <p:fltVal val="0"/>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animEffect transition="in" filter="fade">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0" grpId="0" animBg="1"/>
      <p:bldP spid="11" grpId="0" animBg="1"/>
      <p:bldP spid="12" grpId="0" animBg="1"/>
      <p:bldP spid="13"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algn="ctr">
              <a:lnSpc>
                <a:spcPts val="2659"/>
              </a:lnSpc>
              <a:spcBef>
                <a:spcPct val="0"/>
              </a:spcBef>
            </a:pPr>
            <a:endParaRPr/>
          </a:p>
        </p:txBody>
      </p:sp>
      <p:grpSp>
        <p:nvGrpSpPr>
          <p:cNvPr id="9" name="Group 8"/>
          <p:cNvGrpSpPr/>
          <p:nvPr/>
        </p:nvGrpSpPr>
        <p:grpSpPr>
          <a:xfrm>
            <a:off x="304800" y="266697"/>
            <a:ext cx="10744200" cy="1295401"/>
            <a:chOff x="304800" y="266697"/>
            <a:chExt cx="10744200" cy="1295401"/>
          </a:xfrm>
        </p:grpSpPr>
        <p:sp>
          <p:nvSpPr>
            <p:cNvPr id="2" name="Round Single Corner Rectangle 1"/>
            <p:cNvSpPr/>
            <p:nvPr/>
          </p:nvSpPr>
          <p:spPr>
            <a:xfrm flipV="1">
              <a:off x="304800" y="266697"/>
              <a:ext cx="10744200"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57362" y="529676"/>
              <a:ext cx="10439076" cy="769441"/>
            </a:xfrm>
            <a:prstGeom prst="rect">
              <a:avLst/>
            </a:prstGeom>
          </p:spPr>
          <p:txBody>
            <a:bodyPr wrap="none">
              <a:spAutoFit/>
            </a:bodyPr>
            <a:lstStyle/>
            <a:p>
              <a:r>
                <a:rPr lang="vi-VN" sz="4400" b="1" smtClean="0">
                  <a:latin typeface="Arial" panose="020B0604020202020204" pitchFamily="34" charset="0"/>
                  <a:cs typeface="Arial" panose="020B0604020202020204" pitchFamily="34" charset="0"/>
                </a:rPr>
                <a:t>2. Góc lượng giác </a:t>
              </a:r>
              <a:r>
                <a:rPr lang="en-US" sz="4400" b="1" smtClean="0">
                  <a:latin typeface="Arial" panose="020B0604020202020204" pitchFamily="34" charset="0"/>
                  <a:cs typeface="Arial" panose="020B0604020202020204" pitchFamily="34" charset="0"/>
                </a:rPr>
                <a:t>và </a:t>
              </a:r>
              <a:r>
                <a:rPr lang="en-US" sz="4400" b="1">
                  <a:latin typeface="Arial" panose="020B0604020202020204" pitchFamily="34" charset="0"/>
                  <a:cs typeface="Arial" panose="020B0604020202020204" pitchFamily="34" charset="0"/>
                </a:rPr>
                <a:t>số đo của chúng</a:t>
              </a:r>
            </a:p>
          </p:txBody>
        </p:sp>
      </p:grpSp>
      <p:pic>
        <p:nvPicPr>
          <p:cNvPr id="14" name="Picture 13"/>
          <p:cNvPicPr>
            <a:picLocks noChangeAspect="1"/>
          </p:cNvPicPr>
          <p:nvPr/>
        </p:nvPicPr>
        <p:blipFill>
          <a:blip r:embed="rId2"/>
          <a:stretch>
            <a:fillRect/>
          </a:stretch>
        </p:blipFill>
        <p:spPr>
          <a:xfrm>
            <a:off x="16077713" y="467156"/>
            <a:ext cx="1565547" cy="1565547"/>
          </a:xfrm>
          <a:prstGeom prst="rect">
            <a:avLst/>
          </a:prstGeom>
        </p:spPr>
      </p:pic>
      <p:grpSp>
        <p:nvGrpSpPr>
          <p:cNvPr id="8" name="Group 7"/>
          <p:cNvGrpSpPr/>
          <p:nvPr/>
        </p:nvGrpSpPr>
        <p:grpSpPr>
          <a:xfrm>
            <a:off x="1002974" y="3033468"/>
            <a:ext cx="11676146" cy="1197581"/>
            <a:chOff x="1002974" y="3033468"/>
            <a:chExt cx="11676146" cy="1197581"/>
          </a:xfrm>
        </p:grpSpPr>
        <p:sp>
          <p:nvSpPr>
            <p:cNvPr id="10" name="Rounded Rectangle 9"/>
            <p:cNvSpPr/>
            <p:nvPr/>
          </p:nvSpPr>
          <p:spPr>
            <a:xfrm>
              <a:off x="1002974" y="3033468"/>
              <a:ext cx="1676400" cy="1197581"/>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HĐ2</a:t>
              </a:r>
              <a:endParaRPr lang="en-US" sz="4000" b="1">
                <a:solidFill>
                  <a:schemeClr val="bg1"/>
                </a:solidFill>
                <a:latin typeface="Arial" panose="020B0604020202020204" pitchFamily="34" charset="0"/>
                <a:cs typeface="Arial" panose="020B0604020202020204" pitchFamily="34" charset="0"/>
              </a:endParaRPr>
            </a:p>
          </p:txBody>
        </p:sp>
        <p:sp>
          <p:nvSpPr>
            <p:cNvPr id="15" name="TextBox 14"/>
            <p:cNvSpPr txBox="1"/>
            <p:nvPr/>
          </p:nvSpPr>
          <p:spPr>
            <a:xfrm>
              <a:off x="2895600" y="3278315"/>
              <a:ext cx="9783520" cy="707886"/>
            </a:xfrm>
            <a:prstGeom prst="rect">
              <a:avLst/>
            </a:prstGeom>
            <a:noFill/>
          </p:spPr>
          <p:txBody>
            <a:bodyPr wrap="square" rtlCol="0">
              <a:spAutoFit/>
            </a:bodyPr>
            <a:lstStyle/>
            <a:p>
              <a:r>
                <a:rPr lang="vi-VN" sz="4000" smtClean="0">
                  <a:solidFill>
                    <a:srgbClr val="002060"/>
                  </a:solidFill>
                  <a:latin typeface="Arial" panose="020B0604020202020204" pitchFamily="34" charset="0"/>
                  <a:cs typeface="Arial" panose="020B0604020202020204" pitchFamily="34" charset="0"/>
                </a:rPr>
                <a:t>So sánh chiều quay của kim đồng hồ với:</a:t>
              </a:r>
              <a:endParaRPr lang="en-US" sz="4000">
                <a:solidFill>
                  <a:srgbClr val="002060"/>
                </a:solidFill>
                <a:latin typeface="Arial" panose="020B0604020202020204" pitchFamily="34" charset="0"/>
                <a:cs typeface="Arial" panose="020B0604020202020204" pitchFamily="34" charset="0"/>
              </a:endParaRPr>
            </a:p>
          </p:txBody>
        </p:sp>
      </p:grpSp>
      <p:sp>
        <p:nvSpPr>
          <p:cNvPr id="4" name="TextBox 3"/>
          <p:cNvSpPr txBox="1"/>
          <p:nvPr/>
        </p:nvSpPr>
        <p:spPr>
          <a:xfrm>
            <a:off x="1066800" y="1889483"/>
            <a:ext cx="3657600" cy="707886"/>
          </a:xfrm>
          <a:prstGeom prst="rect">
            <a:avLst/>
          </a:prstGeom>
          <a:noFill/>
        </p:spPr>
        <p:txBody>
          <a:bodyPr wrap="square" rtlCol="0">
            <a:spAutoFit/>
          </a:bodyPr>
          <a:lstStyle/>
          <a:p>
            <a:r>
              <a:rPr lang="vi-VN" sz="4000" b="1" i="1" smtClean="0">
                <a:solidFill>
                  <a:srgbClr val="C00000"/>
                </a:solidFill>
                <a:latin typeface="Arial" panose="020B0604020202020204" pitchFamily="34" charset="0"/>
                <a:cs typeface="Arial" panose="020B0604020202020204" pitchFamily="34" charset="0"/>
              </a:rPr>
              <a:t>a) Khái niệm</a:t>
            </a:r>
            <a:endParaRPr lang="en-US" sz="4000" b="1" i="1">
              <a:solidFill>
                <a:srgbClr val="C00000"/>
              </a:solidFill>
              <a:latin typeface="Arial" panose="020B0604020202020204" pitchFamily="34" charset="0"/>
              <a:cs typeface="Arial" panose="020B0604020202020204" pitchFamily="34" charset="0"/>
            </a:endParaRPr>
          </a:p>
        </p:txBody>
      </p:sp>
      <p:sp>
        <p:nvSpPr>
          <p:cNvPr id="5" name="TextBox 4"/>
          <p:cNvSpPr txBox="1"/>
          <p:nvPr/>
        </p:nvSpPr>
        <p:spPr>
          <a:xfrm>
            <a:off x="1066800" y="4467540"/>
            <a:ext cx="7391400" cy="4278094"/>
          </a:xfrm>
          <a:prstGeom prst="rect">
            <a:avLst/>
          </a:prstGeom>
          <a:noFill/>
        </p:spPr>
        <p:txBody>
          <a:bodyPr wrap="square" rtlCol="0">
            <a:spAutoFit/>
          </a:bodyPr>
          <a:lstStyle/>
          <a:p>
            <a:pPr marL="742950" indent="-742950" algn="just">
              <a:lnSpc>
                <a:spcPct val="170000"/>
              </a:lnSpc>
              <a:buFont typeface="+mj-lt"/>
              <a:buAutoNum type="alphaLcParenR"/>
            </a:pPr>
            <a:r>
              <a:rPr lang="vi-VN" sz="4000" smtClean="0">
                <a:latin typeface="Arial" panose="020B0604020202020204" pitchFamily="34" charset="0"/>
                <a:cs typeface="Arial" panose="020B0604020202020204" pitchFamily="34" charset="0"/>
              </a:rPr>
              <a:t>Chiều quay từ tia Om đến tia Ox trong Hình 3a;</a:t>
            </a:r>
          </a:p>
          <a:p>
            <a:pPr marL="742950" indent="-742950" algn="just">
              <a:lnSpc>
                <a:spcPct val="170000"/>
              </a:lnSpc>
              <a:buFont typeface="+mj-lt"/>
              <a:buAutoNum type="alphaLcParenR"/>
            </a:pPr>
            <a:r>
              <a:rPr lang="vi-VN" sz="4000" smtClean="0">
                <a:latin typeface="Arial" panose="020B0604020202020204" pitchFamily="34" charset="0"/>
                <a:cs typeface="Arial" panose="020B0604020202020204" pitchFamily="34" charset="0"/>
              </a:rPr>
              <a:t>Chiều quay từ tia Om đến tia Oy trong Hình 3b.</a:t>
            </a:r>
            <a:endParaRPr lang="en-US" sz="400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5760" y="4108717"/>
            <a:ext cx="8285480" cy="4644537"/>
          </a:xfrm>
          <a:prstGeom prst="rect">
            <a:avLst/>
          </a:prstGeom>
        </p:spPr>
      </p:pic>
      <p:sp>
        <p:nvSpPr>
          <p:cNvPr id="7" name="Rounded Rectangle 6"/>
          <p:cNvSpPr/>
          <p:nvPr/>
        </p:nvSpPr>
        <p:spPr>
          <a:xfrm>
            <a:off x="9337320" y="8572500"/>
            <a:ext cx="3423360" cy="109474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4000" smtClean="0">
                <a:solidFill>
                  <a:srgbClr val="C00000"/>
                </a:solidFill>
                <a:latin typeface="Arial" panose="020B0604020202020204" pitchFamily="34" charset="0"/>
                <a:cs typeface="Arial" panose="020B0604020202020204" pitchFamily="34" charset="0"/>
              </a:rPr>
              <a:t>Ngược chiều</a:t>
            </a:r>
            <a:endParaRPr lang="en-US" sz="4000">
              <a:solidFill>
                <a:srgbClr val="C00000"/>
              </a:solidFill>
              <a:latin typeface="Arial" panose="020B0604020202020204" pitchFamily="34" charset="0"/>
              <a:cs typeface="Arial" panose="020B0604020202020204" pitchFamily="34" charset="0"/>
            </a:endParaRPr>
          </a:p>
        </p:txBody>
      </p:sp>
      <p:sp>
        <p:nvSpPr>
          <p:cNvPr id="17" name="Rounded Rectangle 16"/>
          <p:cNvSpPr/>
          <p:nvPr/>
        </p:nvSpPr>
        <p:spPr>
          <a:xfrm>
            <a:off x="13897180" y="8572500"/>
            <a:ext cx="3423360" cy="109474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4000" smtClean="0">
                <a:solidFill>
                  <a:srgbClr val="C00000"/>
                </a:solidFill>
                <a:latin typeface="Arial" panose="020B0604020202020204" pitchFamily="34" charset="0"/>
                <a:cs typeface="Arial" panose="020B0604020202020204" pitchFamily="34" charset="0"/>
              </a:rPr>
              <a:t>Cùng chiều</a:t>
            </a:r>
            <a:endParaRPr lang="en-US" sz="4000">
              <a:solidFill>
                <a:srgbClr val="C00000"/>
              </a:solidFill>
              <a:latin typeface="Arial" panose="020B0604020202020204" pitchFamily="34" charset="0"/>
              <a:cs typeface="Arial" panose="020B0604020202020204" pitchFamily="34" charset="0"/>
            </a:endParaRPr>
          </a:p>
        </p:txBody>
      </p:sp>
      <p:cxnSp>
        <p:nvCxnSpPr>
          <p:cNvPr id="11" name="Straight Arrow Connector 10"/>
          <p:cNvCxnSpPr/>
          <p:nvPr/>
        </p:nvCxnSpPr>
        <p:spPr>
          <a:xfrm>
            <a:off x="11049000" y="7810500"/>
            <a:ext cx="0" cy="762000"/>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5573300" y="7802880"/>
            <a:ext cx="0" cy="762000"/>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698241"/>
      </p:ext>
    </p:extLst>
  </p:cSld>
  <p:clrMapOvr>
    <a:masterClrMapping/>
  </p:clrMapOvr>
  <mc:AlternateContent xmlns:mc="http://schemas.openxmlformats.org/markup-compatibility/2006">
    <mc:Choice xmlns:p14="http://schemas.microsoft.com/office/powerpoint/2010/main" Requires="p14">
      <p:transition spd="med">
        <p14:wheelReverse spokes="1"/>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ppt_y</p:attrName>
                                        </p:attrNameLst>
                                      </p:cBhvr>
                                      <p:tavLst>
                                        <p:tav tm="0">
                                          <p:val>
                                            <p:strVal val="#ppt_y+#ppt_h*1.125000"/>
                                          </p:val>
                                        </p:tav>
                                        <p:tav tm="100000">
                                          <p:val>
                                            <p:strVal val="#ppt_y"/>
                                          </p:val>
                                        </p:tav>
                                      </p:tavLst>
                                    </p:anim>
                                    <p:animEffect transition="in" filter="wipe(up)">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par>
                          <p:cTn id="19" fill="hold">
                            <p:stCondLst>
                              <p:cond delay="500"/>
                            </p:stCondLst>
                            <p:childTnLst>
                              <p:par>
                                <p:cTn id="20" presetID="42"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500"/>
                                        <p:tgtEl>
                                          <p:spTgt spid="11"/>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up)">
                                      <p:cBhvr>
                                        <p:cTn id="43" dur="500"/>
                                        <p:tgtEl>
                                          <p:spTgt spid="21"/>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1175" y="579120"/>
            <a:ext cx="9465649" cy="5306096"/>
          </a:xfrm>
          <a:prstGeom prst="rect">
            <a:avLst/>
          </a:prstGeom>
        </p:spPr>
      </p:pic>
      <p:sp>
        <p:nvSpPr>
          <p:cNvPr id="3" name="Rectangle 2"/>
          <p:cNvSpPr/>
          <p:nvPr/>
        </p:nvSpPr>
        <p:spPr>
          <a:xfrm>
            <a:off x="990600" y="5877596"/>
            <a:ext cx="16306800" cy="378565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Để khảo sát việc quay tia Om quanh điểm 0 trong mặt phẳng, ta cần chọn một chiều quay gọi là </a:t>
            </a:r>
            <a:r>
              <a:rPr lang="vi-VN" sz="4000">
                <a:solidFill>
                  <a:srgbClr val="C00000"/>
                </a:solidFill>
                <a:latin typeface="Arial" panose="020B0604020202020204" pitchFamily="34" charset="0"/>
                <a:cs typeface="Arial" panose="020B0604020202020204" pitchFamily="34" charset="0"/>
              </a:rPr>
              <a:t>chiều dương</a:t>
            </a:r>
            <a:r>
              <a:rPr lang="vi-VN" sz="4000">
                <a:latin typeface="Arial" panose="020B0604020202020204" pitchFamily="34" charset="0"/>
                <a:cs typeface="Arial" panose="020B0604020202020204" pitchFamily="34" charset="0"/>
              </a:rPr>
              <a:t>. Thông thường, ta chọn chiều dương là chiều ngược chiều quay của kim đồng hồ và chiều cùng chiều quay của kim đồng hồ gọi là </a:t>
            </a:r>
            <a:r>
              <a:rPr lang="vi-VN" sz="4000">
                <a:solidFill>
                  <a:srgbClr val="C00000"/>
                </a:solidFill>
                <a:latin typeface="Arial" panose="020B0604020202020204" pitchFamily="34" charset="0"/>
                <a:cs typeface="Arial" panose="020B0604020202020204" pitchFamily="34" charset="0"/>
              </a:rPr>
              <a:t>chiều âm</a:t>
            </a: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32095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2108145"/>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3573532"/>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778767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37" name="Group 36"/>
          <p:cNvGrpSpPr/>
          <p:nvPr/>
        </p:nvGrpSpPr>
        <p:grpSpPr>
          <a:xfrm>
            <a:off x="11855329" y="2232552"/>
            <a:ext cx="4513438" cy="4554845"/>
            <a:chOff x="11770757" y="2758368"/>
            <a:chExt cx="4513438" cy="4554845"/>
          </a:xfrm>
        </p:grpSpPr>
        <p:sp>
          <p:nvSpPr>
            <p:cNvPr id="34" name="Freeform 34"/>
            <p:cNvSpPr/>
            <p:nvPr/>
          </p:nvSpPr>
          <p:spPr>
            <a:xfrm>
              <a:off x="11770757" y="2758368"/>
              <a:ext cx="4513438" cy="4554845"/>
            </a:xfrm>
            <a:custGeom>
              <a:avLst/>
              <a:gdLst/>
              <a:ahLst/>
              <a:cxnLst/>
              <a:rect l="l" t="t" r="r" b="b"/>
              <a:pathLst>
                <a:path w="4513438" h="4554845">
                  <a:moveTo>
                    <a:pt x="0" y="0"/>
                  </a:moveTo>
                  <a:lnTo>
                    <a:pt x="4513437" y="0"/>
                  </a:lnTo>
                  <a:lnTo>
                    <a:pt x="4513437" y="4554845"/>
                  </a:lnTo>
                  <a:lnTo>
                    <a:pt x="0" y="455484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5" name="TextBox 35"/>
            <p:cNvSpPr txBox="1"/>
            <p:nvPr/>
          </p:nvSpPr>
          <p:spPr>
            <a:xfrm rot="-422712">
              <a:off x="12634942" y="4639368"/>
              <a:ext cx="3256054" cy="577081"/>
            </a:xfrm>
            <a:prstGeom prst="rect">
              <a:avLst/>
            </a:prstGeom>
          </p:spPr>
          <p:txBody>
            <a:bodyPr wrap="square" lIns="0" tIns="0" rIns="0" bIns="0" rtlCol="0" anchor="t">
              <a:spAutoFit/>
            </a:bodyPr>
            <a:lstStyle/>
            <a:p>
              <a:pPr algn="ctr">
                <a:lnSpc>
                  <a:spcPts val="4517"/>
                </a:lnSpc>
              </a:pPr>
              <a:r>
                <a:rPr lang="vi-VN" sz="4800" b="1" spc="87" smtClean="0">
                  <a:latin typeface="Arial" panose="020B0604020202020204" pitchFamily="34" charset="0"/>
                  <a:cs typeface="Arial" panose="020B0604020202020204" pitchFamily="34" charset="0"/>
                </a:rPr>
                <a:t>KẾT LUẬN</a:t>
              </a:r>
              <a:endParaRPr lang="en-US" sz="4800" b="1" spc="87">
                <a:latin typeface="Arial" panose="020B0604020202020204" pitchFamily="34" charset="0"/>
                <a:cs typeface="Arial" panose="020B0604020202020204" pitchFamily="34" charset="0"/>
              </a:endParaRPr>
            </a:p>
          </p:txBody>
        </p:sp>
      </p:grpSp>
      <p:sp>
        <p:nvSpPr>
          <p:cNvPr id="36" name="Freeform 36"/>
          <p:cNvSpPr/>
          <p:nvPr/>
        </p:nvSpPr>
        <p:spPr>
          <a:xfrm rot="291678">
            <a:off x="11577265" y="6242173"/>
            <a:ext cx="1856453" cy="3740106"/>
          </a:xfrm>
          <a:custGeom>
            <a:avLst/>
            <a:gdLst/>
            <a:ahLst/>
            <a:cxnLst/>
            <a:rect l="l" t="t" r="r" b="b"/>
            <a:pathLst>
              <a:path w="1856453" h="3740106">
                <a:moveTo>
                  <a:pt x="0" y="0"/>
                </a:moveTo>
                <a:lnTo>
                  <a:pt x="1856452" y="0"/>
                </a:lnTo>
                <a:lnTo>
                  <a:pt x="1856452" y="3740106"/>
                </a:lnTo>
                <a:lnTo>
                  <a:pt x="0" y="374010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8" name="Rectangle 37"/>
          <p:cNvSpPr/>
          <p:nvPr/>
        </p:nvSpPr>
        <p:spPr>
          <a:xfrm>
            <a:off x="1182839" y="2232552"/>
            <a:ext cx="9542821" cy="6186309"/>
          </a:xfrm>
          <a:prstGeom prst="rect">
            <a:avLst/>
          </a:prstGeom>
        </p:spPr>
        <p:txBody>
          <a:bodyPr wrap="square">
            <a:spAutoFit/>
          </a:bodyPr>
          <a:lstStyle/>
          <a:p>
            <a:pPr algn="just">
              <a:lnSpc>
                <a:spcPct val="150000"/>
              </a:lnSpc>
            </a:pPr>
            <a:r>
              <a:rPr lang="vi-VN" sz="4400">
                <a:latin typeface="Arial" panose="020B0604020202020204" pitchFamily="34" charset="0"/>
                <a:cs typeface="Arial" panose="020B0604020202020204" pitchFamily="34" charset="0"/>
              </a:rPr>
              <a:t>Cho hai tia Ou, Ov. Nếu tia Om quay chỉ theo chiều dương (hay chỉ theo chiều âm) xuất phát từ tia Ou đến trùng với tia Ov thì ta nói: Tia Om quét một </a:t>
            </a:r>
            <a:r>
              <a:rPr lang="vi-VN" sz="4400">
                <a:solidFill>
                  <a:srgbClr val="0070C0"/>
                </a:solidFill>
                <a:latin typeface="Arial" panose="020B0604020202020204" pitchFamily="34" charset="0"/>
                <a:cs typeface="Arial" panose="020B0604020202020204" pitchFamily="34" charset="0"/>
              </a:rPr>
              <a:t>góc lượng giác </a:t>
            </a:r>
            <a:r>
              <a:rPr lang="vi-VN" sz="4400">
                <a:latin typeface="Arial" panose="020B0604020202020204" pitchFamily="34" charset="0"/>
                <a:cs typeface="Arial" panose="020B0604020202020204" pitchFamily="34" charset="0"/>
              </a:rPr>
              <a:t>với tia đầu Ou và tia cuối Ov, kí hiệu là (Ou, Ov).</a:t>
            </a:r>
            <a:endParaRPr lang="en-US" sz="440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left)">
                                      <p:cBhvr>
                                        <p:cTn id="1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2" name="Rounded Rectangle 1"/>
          <p:cNvSpPr/>
          <p:nvPr/>
        </p:nvSpPr>
        <p:spPr>
          <a:xfrm>
            <a:off x="838200" y="704850"/>
            <a:ext cx="5638800" cy="12192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latin typeface="Arial" panose="020B0604020202020204" pitchFamily="34" charset="0"/>
                <a:cs typeface="Arial" panose="020B0604020202020204" pitchFamily="34" charset="0"/>
              </a:rPr>
              <a:t>Ví dụ </a:t>
            </a:r>
            <a:r>
              <a:rPr lang="vi-VN" sz="4200" b="1" smtClean="0">
                <a:latin typeface="Arial" panose="020B0604020202020204" pitchFamily="34" charset="0"/>
                <a:cs typeface="Arial" panose="020B0604020202020204" pitchFamily="34" charset="0"/>
              </a:rPr>
              <a:t>2</a:t>
            </a:r>
            <a:r>
              <a:rPr lang="en-US" sz="4200" b="1" smtClean="0">
                <a:latin typeface="Arial" panose="020B0604020202020204" pitchFamily="34" charset="0"/>
                <a:cs typeface="Arial" panose="020B0604020202020204" pitchFamily="34" charset="0"/>
              </a:rPr>
              <a:t> </a:t>
            </a:r>
            <a:r>
              <a:rPr lang="en-US" sz="4200" b="1">
                <a:latin typeface="Arial" panose="020B0604020202020204" pitchFamily="34" charset="0"/>
                <a:cs typeface="Arial" panose="020B0604020202020204" pitchFamily="34" charset="0"/>
              </a:rPr>
              <a:t>(SGK </a:t>
            </a:r>
            <a:r>
              <a:rPr lang="vi-VN" sz="4200" b="1" smtClean="0">
                <a:latin typeface="Arial" panose="020B0604020202020204" pitchFamily="34" charset="0"/>
                <a:cs typeface="Arial" panose="020B0604020202020204" pitchFamily="34" charset="0"/>
              </a:rPr>
              <a:t>-</a:t>
            </a:r>
            <a:r>
              <a:rPr lang="en-US" sz="4200" b="1" smtClean="0">
                <a:latin typeface="Arial" panose="020B0604020202020204" pitchFamily="34" charset="0"/>
                <a:cs typeface="Arial" panose="020B0604020202020204" pitchFamily="34" charset="0"/>
              </a:rPr>
              <a:t> tr.</a:t>
            </a:r>
            <a:r>
              <a:rPr lang="vi-VN" sz="4200" b="1" smtClean="0">
                <a:latin typeface="Arial" panose="020B0604020202020204" pitchFamily="34" charset="0"/>
                <a:cs typeface="Arial" panose="020B0604020202020204" pitchFamily="34" charset="0"/>
              </a:rPr>
              <a:t>7</a:t>
            </a:r>
            <a:r>
              <a:rPr lang="en-US" sz="4200" b="1" smtClean="0">
                <a:latin typeface="Arial" panose="020B0604020202020204" pitchFamily="34" charset="0"/>
                <a:cs typeface="Arial" panose="020B0604020202020204" pitchFamily="34" charset="0"/>
              </a:rPr>
              <a:t>)</a:t>
            </a:r>
            <a:endParaRPr lang="en-US" sz="4200" b="1">
              <a:latin typeface="Arial" panose="020B0604020202020204" pitchFamily="34" charset="0"/>
              <a:cs typeface="Arial" panose="020B0604020202020204" pitchFamily="34" charset="0"/>
            </a:endParaRPr>
          </a:p>
        </p:txBody>
      </p:sp>
      <p:sp>
        <p:nvSpPr>
          <p:cNvPr id="3" name="TextBox 2"/>
          <p:cNvSpPr txBox="1"/>
          <p:nvPr/>
        </p:nvSpPr>
        <p:spPr>
          <a:xfrm>
            <a:off x="1066800" y="2367280"/>
            <a:ext cx="10363200" cy="2031325"/>
          </a:xfrm>
          <a:prstGeom prst="rect">
            <a:avLst/>
          </a:prstGeom>
          <a:noFill/>
        </p:spPr>
        <p:txBody>
          <a:bodyPr wrap="square" rtlCol="0">
            <a:spAutoFit/>
          </a:bodyPr>
          <a:lstStyle/>
          <a:p>
            <a:pPr algn="just">
              <a:lnSpc>
                <a:spcPct val="150000"/>
              </a:lnSpc>
            </a:pPr>
            <a:r>
              <a:rPr lang="vi-VN" sz="4200" smtClean="0">
                <a:latin typeface="Arial" panose="020B0604020202020204" pitchFamily="34" charset="0"/>
                <a:cs typeface="Arial" panose="020B0604020202020204" pitchFamily="34" charset="0"/>
              </a:rPr>
              <a:t>Đọc tên góc lượng giác, tia đầu và tia cuối của góc lượng giác đó trong Hình 4a.</a:t>
            </a:r>
            <a:endParaRPr lang="en-US" sz="4200">
              <a:latin typeface="Arial" panose="020B0604020202020204" pitchFamily="34" charset="0"/>
              <a:cs typeface="Arial" panose="020B0604020202020204" pitchFamily="34"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150602317"/>
              </p:ext>
            </p:extLst>
          </p:nvPr>
        </p:nvGraphicFramePr>
        <p:xfrm>
          <a:off x="4394200" y="2362200"/>
          <a:ext cx="914400" cy="198438"/>
        </p:xfrm>
        <a:graphic>
          <a:graphicData uri="http://schemas.openxmlformats.org/presentationml/2006/ole">
            <mc:AlternateContent xmlns:mc="http://schemas.openxmlformats.org/markup-compatibility/2006">
              <mc:Choice xmlns:v="urn:schemas-microsoft-com:vml" Requires="v">
                <p:oleObj spid="_x0000_s3088" name="Equation" r:id="rId3" imgW="914400" imgH="198720" progId="Equation.DSMT4">
                  <p:embed/>
                </p:oleObj>
              </mc:Choice>
              <mc:Fallback>
                <p:oleObj name="Equation" r:id="rId3" imgW="914400" imgH="198720" progId="Equation.DSMT4">
                  <p:embed/>
                  <p:pic>
                    <p:nvPicPr>
                      <p:cNvPr id="0" name=""/>
                      <p:cNvPicPr/>
                      <p:nvPr/>
                    </p:nvPicPr>
                    <p:blipFill>
                      <a:blip r:embed="rId4"/>
                      <a:stretch>
                        <a:fillRect/>
                      </a:stretch>
                    </p:blipFill>
                    <p:spPr>
                      <a:xfrm>
                        <a:off x="4394200" y="2362200"/>
                        <a:ext cx="914400" cy="198438"/>
                      </a:xfrm>
                      <a:prstGeom prst="rect">
                        <a:avLst/>
                      </a:prstGeom>
                    </p:spPr>
                  </p:pic>
                </p:oleObj>
              </mc:Fallback>
            </mc:AlternateContent>
          </a:graphicData>
        </a:graphic>
      </p:graphicFrame>
      <p:sp>
        <p:nvSpPr>
          <p:cNvPr id="19" name="TextBox 18"/>
          <p:cNvSpPr txBox="1"/>
          <p:nvPr/>
        </p:nvSpPr>
        <p:spPr>
          <a:xfrm>
            <a:off x="1076960" y="6155690"/>
            <a:ext cx="9536788" cy="2031325"/>
          </a:xfrm>
          <a:prstGeom prst="rect">
            <a:avLst/>
          </a:prstGeom>
          <a:noFill/>
        </p:spPr>
        <p:txBody>
          <a:bodyPr wrap="square" rtlCol="0">
            <a:spAutoFit/>
          </a:bodyPr>
          <a:lstStyle/>
          <a:p>
            <a:pPr algn="just">
              <a:lnSpc>
                <a:spcPct val="150000"/>
              </a:lnSpc>
            </a:pPr>
            <a:r>
              <a:rPr lang="vi-VN" sz="4200" smtClean="0">
                <a:latin typeface="Arial" panose="020B0604020202020204" pitchFamily="34" charset="0"/>
                <a:cs typeface="Arial" panose="020B0604020202020204" pitchFamily="34" charset="0"/>
              </a:rPr>
              <a:t>Góc lượng giác là (Ox, Oy) với tia đầu Ox và tia cuối Oy.</a:t>
            </a:r>
            <a:endParaRPr lang="en-US" sz="4200">
              <a:latin typeface="Arial" panose="020B0604020202020204" pitchFamily="34" charset="0"/>
              <a:cs typeface="Arial" panose="020B0604020202020204" pitchFamily="34" charset="0"/>
            </a:endParaRPr>
          </a:p>
        </p:txBody>
      </p:sp>
      <p:sp>
        <p:nvSpPr>
          <p:cNvPr id="14" name="TextBox 13"/>
          <p:cNvSpPr txBox="1"/>
          <p:nvPr/>
        </p:nvSpPr>
        <p:spPr>
          <a:xfrm>
            <a:off x="1076960" y="4878196"/>
            <a:ext cx="1397000" cy="738664"/>
          </a:xfrm>
          <a:prstGeom prst="rect">
            <a:avLst/>
          </a:prstGeom>
          <a:noFill/>
        </p:spPr>
        <p:txBody>
          <a:bodyPr wrap="square" rtlCol="0">
            <a:spAutoFit/>
          </a:bodyPr>
          <a:lstStyle/>
          <a:p>
            <a:r>
              <a:rPr lang="vi-VN" sz="4200" b="1" u="sng" smtClean="0">
                <a:solidFill>
                  <a:srgbClr val="C00000"/>
                </a:solidFill>
                <a:latin typeface="Arial" panose="020B0604020202020204" pitchFamily="34" charset="0"/>
                <a:cs typeface="Arial" panose="020B0604020202020204" pitchFamily="34" charset="0"/>
              </a:rPr>
              <a:t>Giải</a:t>
            </a:r>
            <a:r>
              <a:rPr lang="vi-VN" sz="4200" b="1" smtClean="0">
                <a:solidFill>
                  <a:srgbClr val="C00000"/>
                </a:solidFill>
                <a:latin typeface="Arial" panose="020B0604020202020204" pitchFamily="34" charset="0"/>
                <a:cs typeface="Arial" panose="020B0604020202020204" pitchFamily="34" charset="0"/>
              </a:rPr>
              <a:t>:</a:t>
            </a:r>
            <a:endParaRPr lang="en-US" sz="4200" b="1">
              <a:solidFill>
                <a:srgbClr val="C00000"/>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05160" y="2258297"/>
            <a:ext cx="6945988" cy="6717125"/>
          </a:xfrm>
          <a:prstGeom prst="rect">
            <a:avLst/>
          </a:prstGeom>
        </p:spPr>
      </p:pic>
    </p:spTree>
    <p:extLst>
      <p:ext uri="{BB962C8B-B14F-4D97-AF65-F5344CB8AC3E}">
        <p14:creationId xmlns:p14="http://schemas.microsoft.com/office/powerpoint/2010/main" val="330991979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dissolv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9"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1302126" y="2469622"/>
            <a:ext cx="3718560" cy="1617685"/>
          </a:xfrm>
          <a:prstGeom prst="roundRect">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200" b="1" smtClean="0">
                <a:solidFill>
                  <a:schemeClr val="bg1"/>
                </a:solidFill>
                <a:latin typeface="Arial" panose="020B0604020202020204" pitchFamily="34" charset="0"/>
                <a:cs typeface="Arial" panose="020B0604020202020204" pitchFamily="34" charset="0"/>
              </a:rPr>
              <a:t>Luyện tập 2</a:t>
            </a:r>
            <a:endParaRPr lang="en-US" sz="4200" b="1">
              <a:solidFill>
                <a:schemeClr val="bg1"/>
              </a:solidFill>
              <a:latin typeface="Arial" panose="020B0604020202020204" pitchFamily="34" charset="0"/>
              <a:cs typeface="Arial" panose="020B0604020202020204" pitchFamily="34" charset="0"/>
            </a:endParaRPr>
          </a:p>
        </p:txBody>
      </p:sp>
      <p:grpSp>
        <p:nvGrpSpPr>
          <p:cNvPr id="6" name="Group 5"/>
          <p:cNvGrpSpPr/>
          <p:nvPr/>
        </p:nvGrpSpPr>
        <p:grpSpPr>
          <a:xfrm>
            <a:off x="1066800" y="485434"/>
            <a:ext cx="7010400" cy="1754846"/>
            <a:chOff x="1066800" y="485434"/>
            <a:chExt cx="7010400" cy="1754846"/>
          </a:xfrm>
        </p:grpSpPr>
        <p:pic>
          <p:nvPicPr>
            <p:cNvPr id="2" name="Picture 1"/>
            <p:cNvPicPr>
              <a:picLocks noChangeAspect="1"/>
            </p:cNvPicPr>
            <p:nvPr/>
          </p:nvPicPr>
          <p:blipFill>
            <a:blip r:embed="rId2"/>
            <a:stretch>
              <a:fillRect/>
            </a:stretch>
          </p:blipFill>
          <p:spPr>
            <a:xfrm>
              <a:off x="1066800" y="485434"/>
              <a:ext cx="1887972" cy="1754846"/>
            </a:xfrm>
            <a:prstGeom prst="rect">
              <a:avLst/>
            </a:prstGeom>
          </p:spPr>
        </p:pic>
        <p:sp>
          <p:nvSpPr>
            <p:cNvPr id="5" name="TextBox 4"/>
            <p:cNvSpPr txBox="1"/>
            <p:nvPr/>
          </p:nvSpPr>
          <p:spPr>
            <a:xfrm>
              <a:off x="2970012" y="993525"/>
              <a:ext cx="5107188" cy="738664"/>
            </a:xfrm>
            <a:prstGeom prst="rect">
              <a:avLst/>
            </a:prstGeom>
            <a:noFill/>
          </p:spPr>
          <p:txBody>
            <a:bodyPr wrap="square" rtlCol="0">
              <a:spAutoFit/>
            </a:bodyPr>
            <a:lstStyle/>
            <a:p>
              <a:r>
                <a:rPr lang="vi-VN" sz="4200" b="1" smtClean="0">
                  <a:solidFill>
                    <a:srgbClr val="002060"/>
                  </a:solidFill>
                  <a:latin typeface="Arial" panose="020B0604020202020204" pitchFamily="34" charset="0"/>
                  <a:cs typeface="Arial" panose="020B0604020202020204" pitchFamily="34" charset="0"/>
                </a:rPr>
                <a:t>Hoạt động cá nhân</a:t>
              </a:r>
              <a:endParaRPr lang="en-US" sz="4200" b="1">
                <a:solidFill>
                  <a:srgbClr val="002060"/>
                </a:solidFill>
                <a:latin typeface="Arial" panose="020B0604020202020204" pitchFamily="34" charset="0"/>
                <a:cs typeface="Arial" panose="020B0604020202020204" pitchFamily="34" charset="0"/>
              </a:endParaRPr>
            </a:p>
          </p:txBody>
        </p:sp>
      </p:grpSp>
      <p:sp>
        <p:nvSpPr>
          <p:cNvPr id="8" name="TextBox 7"/>
          <p:cNvSpPr txBox="1"/>
          <p:nvPr/>
        </p:nvSpPr>
        <p:spPr>
          <a:xfrm>
            <a:off x="5715000" y="2240280"/>
            <a:ext cx="11292840" cy="2031325"/>
          </a:xfrm>
          <a:prstGeom prst="rect">
            <a:avLst/>
          </a:prstGeom>
          <a:noFill/>
        </p:spPr>
        <p:txBody>
          <a:bodyPr wrap="square" rtlCol="0">
            <a:spAutoFit/>
          </a:bodyPr>
          <a:lstStyle/>
          <a:p>
            <a:pPr algn="just">
              <a:lnSpc>
                <a:spcPct val="150000"/>
              </a:lnSpc>
            </a:pPr>
            <a:r>
              <a:rPr lang="vi-VN" sz="4200" smtClean="0">
                <a:latin typeface="Arial" panose="020B0604020202020204" pitchFamily="34" charset="0"/>
                <a:cs typeface="Arial" panose="020B0604020202020204" pitchFamily="34" charset="0"/>
              </a:rPr>
              <a:t>Đọc tên góc lượng giác, tia đầu và tia cuối của góc lượng giác đó trong Hình 4b.</a:t>
            </a:r>
            <a:endParaRPr lang="en-US" sz="420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2126" y="4571918"/>
            <a:ext cx="5632074" cy="4934209"/>
          </a:xfrm>
          <a:prstGeom prst="rect">
            <a:avLst/>
          </a:prstGeom>
        </p:spPr>
      </p:pic>
      <p:sp>
        <p:nvSpPr>
          <p:cNvPr id="10" name="TextBox 9"/>
          <p:cNvSpPr txBox="1"/>
          <p:nvPr/>
        </p:nvSpPr>
        <p:spPr>
          <a:xfrm>
            <a:off x="7715706" y="6245186"/>
            <a:ext cx="9536788" cy="2031325"/>
          </a:xfrm>
          <a:prstGeom prst="rect">
            <a:avLst/>
          </a:prstGeom>
          <a:noFill/>
        </p:spPr>
        <p:txBody>
          <a:bodyPr wrap="square" rtlCol="0">
            <a:spAutoFit/>
          </a:bodyPr>
          <a:lstStyle/>
          <a:p>
            <a:pPr algn="just">
              <a:lnSpc>
                <a:spcPct val="150000"/>
              </a:lnSpc>
            </a:pPr>
            <a:r>
              <a:rPr lang="vi-VN" sz="4200" smtClean="0">
                <a:latin typeface="Arial" panose="020B0604020202020204" pitchFamily="34" charset="0"/>
                <a:cs typeface="Arial" panose="020B0604020202020204" pitchFamily="34" charset="0"/>
              </a:rPr>
              <a:t>Góc lượng giác là (Oz, Ot) với tia đầu Oz và tia cuối Ot.</a:t>
            </a:r>
            <a:endParaRPr lang="en-US" sz="4200">
              <a:latin typeface="Arial" panose="020B0604020202020204" pitchFamily="34" charset="0"/>
              <a:cs typeface="Arial" panose="020B0604020202020204" pitchFamily="34" charset="0"/>
            </a:endParaRPr>
          </a:p>
        </p:txBody>
      </p:sp>
      <p:sp>
        <p:nvSpPr>
          <p:cNvPr id="11" name="TextBox 10"/>
          <p:cNvSpPr txBox="1"/>
          <p:nvPr/>
        </p:nvSpPr>
        <p:spPr>
          <a:xfrm>
            <a:off x="7715706" y="4967692"/>
            <a:ext cx="1397000" cy="738664"/>
          </a:xfrm>
          <a:prstGeom prst="rect">
            <a:avLst/>
          </a:prstGeom>
          <a:noFill/>
        </p:spPr>
        <p:txBody>
          <a:bodyPr wrap="square" rtlCol="0">
            <a:spAutoFit/>
          </a:bodyPr>
          <a:lstStyle/>
          <a:p>
            <a:r>
              <a:rPr lang="vi-VN" sz="4200" b="1" u="sng" smtClean="0">
                <a:solidFill>
                  <a:srgbClr val="C00000"/>
                </a:solidFill>
                <a:latin typeface="Arial" panose="020B0604020202020204" pitchFamily="34" charset="0"/>
                <a:cs typeface="Arial" panose="020B0604020202020204" pitchFamily="34" charset="0"/>
              </a:rPr>
              <a:t>Giải</a:t>
            </a:r>
            <a:r>
              <a:rPr lang="vi-VN" sz="4200" b="1" smtClean="0">
                <a:solidFill>
                  <a:srgbClr val="C00000"/>
                </a:solidFill>
                <a:latin typeface="Arial" panose="020B0604020202020204" pitchFamily="34" charset="0"/>
                <a:cs typeface="Arial" panose="020B0604020202020204" pitchFamily="34" charset="0"/>
              </a:rPr>
              <a:t>:</a:t>
            </a:r>
            <a:endParaRPr lang="en-US" sz="4200" b="1">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321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dissolv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2" name="Group 1"/>
          <p:cNvGrpSpPr/>
          <p:nvPr/>
        </p:nvGrpSpPr>
        <p:grpSpPr>
          <a:xfrm>
            <a:off x="784860" y="419100"/>
            <a:ext cx="16718280" cy="5318187"/>
            <a:chOff x="919480" y="406399"/>
            <a:chExt cx="16718280" cy="5318187"/>
          </a:xfrm>
        </p:grpSpPr>
        <p:sp>
          <p:nvSpPr>
            <p:cNvPr id="3" name="Rounded Rectangle 2"/>
            <p:cNvSpPr/>
            <p:nvPr/>
          </p:nvSpPr>
          <p:spPr>
            <a:xfrm>
              <a:off x="919480" y="723900"/>
              <a:ext cx="1676400" cy="1197581"/>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HĐ3</a:t>
              </a:r>
              <a:endParaRPr lang="en-US" sz="4000" b="1">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949960" y="406399"/>
                  <a:ext cx="16687800" cy="5318187"/>
                </a:xfrm>
                <a:prstGeom prst="rect">
                  <a:avLst/>
                </a:prstGeom>
                <a:noFill/>
              </p:spPr>
              <p:txBody>
                <a:bodyPr wrap="square" rtlCol="0">
                  <a:spAutoFit/>
                </a:bodyPr>
                <a:lstStyle/>
                <a:p>
                  <a:pPr marL="2571750" lvl="4" indent="-742950" algn="just">
                    <a:lnSpc>
                      <a:spcPct val="150000"/>
                    </a:lnSpc>
                    <a:buFont typeface="+mj-lt"/>
                    <a:buAutoNum type="alphaLcParenR"/>
                  </a:pPr>
                  <a:r>
                    <a:rPr lang="vi-VN" sz="3600" smtClean="0">
                      <a:latin typeface="Arial" panose="020B0604020202020204" pitchFamily="34" charset="0"/>
                      <a:cs typeface="Arial" panose="020B0604020202020204" pitchFamily="34" charset="0"/>
                    </a:rPr>
                    <a:t>Trong Hình 5a, tia Om quay theo chiều dương đúng một vòng. Hỏi tia đó quét nên một góc bao nhiêu độ?</a:t>
                  </a:r>
                </a:p>
                <a:p>
                  <a:pPr marL="742950" indent="-742950" algn="just">
                    <a:lnSpc>
                      <a:spcPct val="150000"/>
                    </a:lnSpc>
                    <a:buFont typeface="+mj-lt"/>
                    <a:buAutoNum type="alphaLcParenR" startAt="2"/>
                  </a:pPr>
                  <a:r>
                    <a:rPr lang="vi-VN" sz="3600" smtClean="0">
                      <a:latin typeface="Arial" panose="020B0604020202020204" pitchFamily="34" charset="0"/>
                      <a:cs typeface="Arial" panose="020B0604020202020204" pitchFamily="34" charset="0"/>
                    </a:rPr>
                    <a:t>Trong Hình 5b, tia Om quay theo chiều dương ba vòng và một phần tư vòng (tức là </a:t>
                  </a:r>
                  <a14:m>
                    <m:oMath xmlns:m="http://schemas.openxmlformats.org/officeDocument/2006/math">
                      <m:r>
                        <a:rPr lang="vi-VN" sz="3600" b="0" i="1" smtClean="0">
                          <a:latin typeface="Cambria Math" panose="02040503050406030204" pitchFamily="18" charset="0"/>
                          <a:cs typeface="Arial" panose="020B0604020202020204" pitchFamily="34" charset="0"/>
                        </a:rPr>
                        <m:t>3</m:t>
                      </m:r>
                      <m:f>
                        <m:fPr>
                          <m:ctrlPr>
                            <a:rPr lang="vi-VN" sz="3600" b="0" i="1" smtClean="0">
                              <a:latin typeface="Cambria Math" panose="02040503050406030204" pitchFamily="18" charset="0"/>
                              <a:cs typeface="Arial" panose="020B0604020202020204" pitchFamily="34" charset="0"/>
                            </a:rPr>
                          </m:ctrlPr>
                        </m:fPr>
                        <m:num>
                          <m:r>
                            <a:rPr lang="vi-VN" sz="3600" b="0" i="1" smtClean="0">
                              <a:latin typeface="Cambria Math" panose="02040503050406030204" pitchFamily="18" charset="0"/>
                              <a:cs typeface="Arial" panose="020B0604020202020204" pitchFamily="34" charset="0"/>
                            </a:rPr>
                            <m:t>1</m:t>
                          </m:r>
                        </m:num>
                        <m:den>
                          <m:r>
                            <a:rPr lang="vi-VN" sz="3600" b="0" i="1" smtClean="0">
                              <a:latin typeface="Cambria Math" panose="02040503050406030204" pitchFamily="18" charset="0"/>
                              <a:cs typeface="Arial" panose="020B0604020202020204" pitchFamily="34" charset="0"/>
                            </a:rPr>
                            <m:t>4</m:t>
                          </m:r>
                        </m:den>
                      </m:f>
                    </m:oMath>
                  </a14:m>
                  <a:r>
                    <a:rPr lang="vi-VN" sz="3600" smtClean="0">
                      <a:latin typeface="Arial" panose="020B0604020202020204" pitchFamily="34" charset="0"/>
                      <a:cs typeface="Arial" panose="020B0604020202020204" pitchFamily="34" charset="0"/>
                    </a:rPr>
                    <a:t> vòng). Hỏi tia đó quét được một góc bao nhiêu độ?</a:t>
                  </a:r>
                </a:p>
                <a:p>
                  <a:pPr marL="742950" indent="-742950" algn="just">
                    <a:lnSpc>
                      <a:spcPct val="150000"/>
                    </a:lnSpc>
                    <a:buFont typeface="+mj-lt"/>
                    <a:buAutoNum type="alphaLcParenR" startAt="2"/>
                  </a:pPr>
                  <a:r>
                    <a:rPr lang="vi-VN" sz="3600" smtClean="0">
                      <a:latin typeface="Arial" panose="020B0604020202020204" pitchFamily="34" charset="0"/>
                      <a:cs typeface="Arial" panose="020B0604020202020204" pitchFamily="34" charset="0"/>
                    </a:rPr>
                    <a:t>Trong Hình 5c, tia Om quay theo chiều âm đúng một vòng. Hỏi tia đó quét nên một góc bao nhiêu độ?</a:t>
                  </a:r>
                  <a:endParaRPr lang="en-US" sz="36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949960" y="406399"/>
                  <a:ext cx="16687800" cy="5318187"/>
                </a:xfrm>
                <a:prstGeom prst="rect">
                  <a:avLst/>
                </a:prstGeom>
                <a:blipFill rotWithShape="0">
                  <a:blip r:embed="rId2"/>
                  <a:stretch>
                    <a:fillRect l="-1023" r="-1096" b="-3440"/>
                  </a:stretch>
                </a:blipFill>
              </p:spPr>
              <p:txBody>
                <a:bodyPr/>
                <a:lstStyle/>
                <a:p>
                  <a:r>
                    <a:rPr lang="en-US">
                      <a:noFill/>
                    </a:rPr>
                    <a:t> </a:t>
                  </a:r>
                </a:p>
              </p:txBody>
            </p:sp>
          </mc:Fallback>
        </mc:AlternateContent>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5817625"/>
            <a:ext cx="14152014" cy="4126475"/>
          </a:xfrm>
          <a:prstGeom prst="rect">
            <a:avLst/>
          </a:prstGeom>
        </p:spPr>
      </p:pic>
    </p:spTree>
    <p:extLst>
      <p:ext uri="{BB962C8B-B14F-4D97-AF65-F5344CB8AC3E}">
        <p14:creationId xmlns:p14="http://schemas.microsoft.com/office/powerpoint/2010/main" val="7053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2" name="Horizontal Scroll 1"/>
          <p:cNvSpPr/>
          <p:nvPr/>
        </p:nvSpPr>
        <p:spPr>
          <a:xfrm>
            <a:off x="7938654" y="390788"/>
            <a:ext cx="2286000" cy="1540811"/>
          </a:xfrm>
          <a:prstGeom prst="horizontalScroll">
            <a:avLst/>
          </a:prstGeom>
          <a:solidFill>
            <a:srgbClr val="FFFF99"/>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solidFill>
                  <a:schemeClr val="tx2">
                    <a:lumMod val="50000"/>
                  </a:schemeClr>
                </a:solidFill>
                <a:latin typeface="Arial" panose="020B0604020202020204" pitchFamily="34" charset="0"/>
                <a:cs typeface="Arial" panose="020B0604020202020204" pitchFamily="34" charset="0"/>
              </a:rPr>
              <a:t>Giải</a:t>
            </a:r>
            <a:endParaRPr lang="en-US" sz="4000" b="1">
              <a:solidFill>
                <a:schemeClr val="tx2">
                  <a:lumMod val="50000"/>
                </a:schemeClr>
              </a:solidFill>
              <a:latin typeface="Arial" panose="020B0604020202020204" pitchFamily="34" charset="0"/>
              <a:cs typeface="Arial" panose="020B0604020202020204" pitchFamily="34" charset="0"/>
            </a:endParaRPr>
          </a:p>
        </p:txBody>
      </p:sp>
      <p:grpSp>
        <p:nvGrpSpPr>
          <p:cNvPr id="5" name="Group 4"/>
          <p:cNvGrpSpPr/>
          <p:nvPr/>
        </p:nvGrpSpPr>
        <p:grpSpPr>
          <a:xfrm>
            <a:off x="762000" y="2465013"/>
            <a:ext cx="5151869" cy="3419930"/>
            <a:chOff x="1779869" y="2359660"/>
            <a:chExt cx="5151869" cy="341993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69236" b="33091"/>
            <a:stretch/>
          </p:blipFill>
          <p:spPr>
            <a:xfrm>
              <a:off x="1779869" y="2512458"/>
              <a:ext cx="5151869" cy="3267132"/>
            </a:xfrm>
            <a:prstGeom prst="rect">
              <a:avLst/>
            </a:prstGeom>
          </p:spPr>
        </p:pic>
        <p:sp>
          <p:nvSpPr>
            <p:cNvPr id="3" name="Rectangle 2"/>
            <p:cNvSpPr/>
            <p:nvPr/>
          </p:nvSpPr>
          <p:spPr>
            <a:xfrm>
              <a:off x="1779869" y="2359660"/>
              <a:ext cx="724571" cy="706120"/>
            </a:xfrm>
            <a:prstGeom prst="rect">
              <a:avLst/>
            </a:prstGeom>
          </p:spPr>
          <p:txBody>
            <a:bodyPr wrap="square">
              <a:spAutoFit/>
            </a:bodyPr>
            <a:lstStyle/>
            <a:p>
              <a:r>
                <a:rPr lang="en-US" sz="4000">
                  <a:latin typeface="Arial" panose="020B0604020202020204" pitchFamily="34" charset="0"/>
                  <a:cs typeface="Arial" panose="020B0604020202020204" pitchFamily="34" charset="0"/>
                </a:rPr>
                <a:t>a) </a:t>
              </a:r>
            </a:p>
          </p:txBody>
        </p:sp>
      </p:grpSp>
      <p:sp>
        <p:nvSpPr>
          <p:cNvPr id="6" name="Rectangle 5"/>
          <p:cNvSpPr/>
          <p:nvPr/>
        </p:nvSpPr>
        <p:spPr>
          <a:xfrm>
            <a:off x="762000" y="6591300"/>
            <a:ext cx="4509655" cy="1938992"/>
          </a:xfrm>
          <a:prstGeom prst="rect">
            <a:avLst/>
          </a:prstGeom>
        </p:spPr>
        <p:txBody>
          <a:bodyPr wrap="square">
            <a:spAutoFit/>
          </a:bodyPr>
          <a:lstStyle/>
          <a:p>
            <a:pPr algn="ctr">
              <a:lnSpc>
                <a:spcPct val="150000"/>
              </a:lnSpc>
            </a:pPr>
            <a:r>
              <a:rPr lang="vi-VN" sz="4000" smtClean="0">
                <a:latin typeface="Arial" panose="020B0604020202020204" pitchFamily="34" charset="0"/>
                <a:cs typeface="Arial" panose="020B0604020202020204" pitchFamily="34" charset="0"/>
              </a:rPr>
              <a:t>Tia </a:t>
            </a:r>
            <a:r>
              <a:rPr lang="vi-VN" sz="4000">
                <a:latin typeface="Arial" panose="020B0604020202020204" pitchFamily="34" charset="0"/>
                <a:cs typeface="Arial" panose="020B0604020202020204" pitchFamily="34" charset="0"/>
              </a:rPr>
              <a:t>Om </a:t>
            </a:r>
            <a:r>
              <a:rPr lang="vi-VN" sz="4000" smtClean="0">
                <a:latin typeface="Arial" panose="020B0604020202020204" pitchFamily="34" charset="0"/>
                <a:cs typeface="Arial" panose="020B0604020202020204" pitchFamily="34" charset="0"/>
              </a:rPr>
              <a:t>quét </a:t>
            </a:r>
            <a:r>
              <a:rPr lang="vi-VN" sz="4000">
                <a:latin typeface="Arial" panose="020B0604020202020204" pitchFamily="34" charset="0"/>
                <a:cs typeface="Arial" panose="020B0604020202020204" pitchFamily="34" charset="0"/>
              </a:rPr>
              <a:t>nên một </a:t>
            </a:r>
            <a:r>
              <a:rPr lang="vi-VN" sz="4000" smtClean="0">
                <a:latin typeface="Arial" panose="020B0604020202020204" pitchFamily="34" charset="0"/>
                <a:cs typeface="Arial" panose="020B0604020202020204" pitchFamily="34" charset="0"/>
              </a:rPr>
              <a:t>góc là </a:t>
            </a:r>
            <a:r>
              <a:rPr lang="vi-VN" sz="4000">
                <a:latin typeface="Arial" panose="020B0604020202020204" pitchFamily="34" charset="0"/>
                <a:cs typeface="Arial" panose="020B0604020202020204" pitchFamily="34" charset="0"/>
              </a:rPr>
              <a:t>360°</a:t>
            </a:r>
            <a:endParaRPr lang="en-US" sz="4000">
              <a:latin typeface="Arial" panose="020B0604020202020204" pitchFamily="34" charset="0"/>
              <a:cs typeface="Arial" panose="020B0604020202020204" pitchFamily="34" charset="0"/>
            </a:endParaRPr>
          </a:p>
        </p:txBody>
      </p:sp>
      <p:grpSp>
        <p:nvGrpSpPr>
          <p:cNvPr id="8" name="Group 7"/>
          <p:cNvGrpSpPr/>
          <p:nvPr/>
        </p:nvGrpSpPr>
        <p:grpSpPr>
          <a:xfrm>
            <a:off x="7067884" y="2465013"/>
            <a:ext cx="4849477" cy="3550310"/>
            <a:chOff x="1779869" y="2359660"/>
            <a:chExt cx="4849477" cy="355031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35200" t="150" r="34036" b="23534"/>
            <a:stretch/>
          </p:blipFill>
          <p:spPr>
            <a:xfrm>
              <a:off x="1779869" y="2402223"/>
              <a:ext cx="4849477" cy="3507747"/>
            </a:xfrm>
            <a:prstGeom prst="rect">
              <a:avLst/>
            </a:prstGeom>
          </p:spPr>
        </p:pic>
        <p:sp>
          <p:nvSpPr>
            <p:cNvPr id="10" name="Rectangle 9"/>
            <p:cNvSpPr/>
            <p:nvPr/>
          </p:nvSpPr>
          <p:spPr>
            <a:xfrm>
              <a:off x="1779869" y="2359660"/>
              <a:ext cx="724571" cy="706120"/>
            </a:xfrm>
            <a:prstGeom prst="rect">
              <a:avLst/>
            </a:prstGeom>
          </p:spPr>
          <p:txBody>
            <a:bodyPr wrap="square">
              <a:spAutoFit/>
            </a:bodyPr>
            <a:lstStyle/>
            <a:p>
              <a:r>
                <a:rPr lang="vi-VN" sz="4000" smtClean="0">
                  <a:latin typeface="Arial" panose="020B0604020202020204" pitchFamily="34" charset="0"/>
                  <a:cs typeface="Arial" panose="020B0604020202020204" pitchFamily="34" charset="0"/>
                </a:rPr>
                <a:t>b</a:t>
              </a:r>
              <a:r>
                <a:rPr lang="en-US" sz="4000" smtClean="0">
                  <a:latin typeface="Arial" panose="020B0604020202020204" pitchFamily="34" charset="0"/>
                  <a:cs typeface="Arial" panose="020B0604020202020204" pitchFamily="34" charset="0"/>
                </a:rPr>
                <a:t>) </a:t>
              </a:r>
              <a:endParaRPr lang="en-US" sz="4000">
                <a:latin typeface="Arial" panose="020B060402020202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11" name="Rectangle 10"/>
              <p:cNvSpPr/>
              <p:nvPr/>
            </p:nvSpPr>
            <p:spPr>
              <a:xfrm>
                <a:off x="5966802" y="6591300"/>
                <a:ext cx="6229705" cy="2319481"/>
              </a:xfrm>
              <a:prstGeom prst="rect">
                <a:avLst/>
              </a:prstGeom>
            </p:spPr>
            <p:txBody>
              <a:bodyPr wrap="square">
                <a:spAutoFit/>
              </a:bodyPr>
              <a:lstStyle/>
              <a:p>
                <a:pPr algn="ctr">
                  <a:lnSpc>
                    <a:spcPct val="150000"/>
                  </a:lnSpc>
                  <a:spcAft>
                    <a:spcPts val="0"/>
                  </a:spcAft>
                </a:pPr>
                <a:r>
                  <a:rPr lang="vi-VN" sz="4000">
                    <a:latin typeface="Arial" panose="020B0604020202020204" pitchFamily="34" charset="0"/>
                    <a:ea typeface="Times New Roman" panose="02020603050405020304" pitchFamily="18" charset="0"/>
                    <a:cs typeface="Arial" panose="020B0604020202020204" pitchFamily="34" charset="0"/>
                  </a:rPr>
                  <a:t>T</a:t>
                </a:r>
                <a:r>
                  <a:rPr lang="en-US" sz="4000" smtClean="0">
                    <a:effectLst/>
                    <a:latin typeface="Arial" panose="020B0604020202020204" pitchFamily="34" charset="0"/>
                    <a:ea typeface="Times New Roman" panose="02020603050405020304" pitchFamily="18" charset="0"/>
                    <a:cs typeface="Arial" panose="020B0604020202020204" pitchFamily="34" charset="0"/>
                  </a:rPr>
                  <a:t>ia </a:t>
                </a:r>
                <a:r>
                  <a:rPr lang="vi-VN" sz="4000" smtClean="0">
                    <a:effectLst/>
                    <a:latin typeface="Arial" panose="020B0604020202020204" pitchFamily="34" charset="0"/>
                    <a:ea typeface="Times New Roman" panose="02020603050405020304" pitchFamily="18" charset="0"/>
                    <a:cs typeface="Arial" panose="020B0604020202020204" pitchFamily="34" charset="0"/>
                  </a:rPr>
                  <a:t>Om</a:t>
                </a:r>
                <a:r>
                  <a:rPr lang="en-US" sz="4000" smtClean="0">
                    <a:effectLst/>
                    <a:latin typeface="Arial" panose="020B0604020202020204" pitchFamily="34" charset="0"/>
                    <a:ea typeface="Times New Roman" panose="02020603050405020304" pitchFamily="18" charset="0"/>
                    <a:cs typeface="Arial" panose="020B0604020202020204" pitchFamily="34" charset="0"/>
                  </a:rPr>
                  <a:t> </a:t>
                </a:r>
                <a:r>
                  <a:rPr lang="en-US" sz="4000">
                    <a:effectLst/>
                    <a:latin typeface="Arial" panose="020B0604020202020204" pitchFamily="34" charset="0"/>
                    <a:ea typeface="Times New Roman" panose="02020603050405020304" pitchFamily="18" charset="0"/>
                    <a:cs typeface="Arial" panose="020B0604020202020204" pitchFamily="34" charset="0"/>
                  </a:rPr>
                  <a:t>quét nên một góc là </a:t>
                </a: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360</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1170</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5966802" y="6591300"/>
                <a:ext cx="6229705" cy="2319481"/>
              </a:xfrm>
              <a:prstGeom prst="rect">
                <a:avLst/>
              </a:prstGeom>
              <a:blipFill rotWithShape="0">
                <a:blip r:embed="rId3"/>
                <a:stretch>
                  <a:fillRect l="-881" r="-3033"/>
                </a:stretch>
              </a:blipFill>
            </p:spPr>
            <p:txBody>
              <a:bodyPr/>
              <a:lstStyle/>
              <a:p>
                <a:r>
                  <a:rPr lang="en-US">
                    <a:noFill/>
                  </a:rPr>
                  <a:t> </a:t>
                </a:r>
              </a:p>
            </p:txBody>
          </p:sp>
        </mc:Fallback>
      </mc:AlternateContent>
      <p:grpSp>
        <p:nvGrpSpPr>
          <p:cNvPr id="13" name="Group 12"/>
          <p:cNvGrpSpPr/>
          <p:nvPr/>
        </p:nvGrpSpPr>
        <p:grpSpPr>
          <a:xfrm>
            <a:off x="12625666" y="2465013"/>
            <a:ext cx="5190010" cy="3613669"/>
            <a:chOff x="1779869" y="2359660"/>
            <a:chExt cx="5190010" cy="3613669"/>
          </a:xfrm>
        </p:grpSpPr>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70272" t="127" r="-104" b="29777"/>
            <a:stretch/>
          </p:blipFill>
          <p:spPr>
            <a:xfrm>
              <a:off x="1974158" y="2550558"/>
              <a:ext cx="4995721" cy="3422771"/>
            </a:xfrm>
            <a:prstGeom prst="rect">
              <a:avLst/>
            </a:prstGeom>
          </p:spPr>
        </p:pic>
        <p:sp>
          <p:nvSpPr>
            <p:cNvPr id="15" name="Rectangle 14"/>
            <p:cNvSpPr/>
            <p:nvPr/>
          </p:nvSpPr>
          <p:spPr>
            <a:xfrm>
              <a:off x="1779869" y="2359660"/>
              <a:ext cx="724571" cy="706120"/>
            </a:xfrm>
            <a:prstGeom prst="rect">
              <a:avLst/>
            </a:prstGeom>
          </p:spPr>
          <p:txBody>
            <a:bodyPr wrap="square">
              <a:spAutoFit/>
            </a:bodyPr>
            <a:lstStyle/>
            <a:p>
              <a:r>
                <a:rPr lang="vi-VN" sz="4000" smtClean="0">
                  <a:latin typeface="Arial" panose="020B0604020202020204" pitchFamily="34" charset="0"/>
                  <a:cs typeface="Arial" panose="020B0604020202020204" pitchFamily="34" charset="0"/>
                </a:rPr>
                <a:t>c</a:t>
              </a:r>
              <a:r>
                <a:rPr lang="en-US" sz="4000" smtClean="0">
                  <a:latin typeface="Arial" panose="020B0604020202020204" pitchFamily="34" charset="0"/>
                  <a:cs typeface="Arial" panose="020B0604020202020204" pitchFamily="34" charset="0"/>
                </a:rPr>
                <a:t>) </a:t>
              </a:r>
              <a:endParaRPr lang="en-US" sz="4000">
                <a:latin typeface="Arial" panose="020B0604020202020204" pitchFamily="34" charset="0"/>
                <a:cs typeface="Arial" panose="020B0604020202020204" pitchFamily="34" charset="0"/>
              </a:endParaRPr>
            </a:p>
          </p:txBody>
        </p:sp>
      </p:grpSp>
      <p:sp>
        <p:nvSpPr>
          <p:cNvPr id="17" name="Rectangle 16"/>
          <p:cNvSpPr/>
          <p:nvPr/>
        </p:nvSpPr>
        <p:spPr>
          <a:xfrm>
            <a:off x="13001806" y="6591299"/>
            <a:ext cx="4509655" cy="1938992"/>
          </a:xfrm>
          <a:prstGeom prst="rect">
            <a:avLst/>
          </a:prstGeom>
        </p:spPr>
        <p:txBody>
          <a:bodyPr wrap="square">
            <a:spAutoFit/>
          </a:bodyPr>
          <a:lstStyle/>
          <a:p>
            <a:pPr algn="ctr">
              <a:lnSpc>
                <a:spcPct val="150000"/>
              </a:lnSpc>
            </a:pPr>
            <a:r>
              <a:rPr lang="vi-VN" sz="4000" smtClean="0">
                <a:latin typeface="Arial" panose="020B0604020202020204" pitchFamily="34" charset="0"/>
                <a:cs typeface="Arial" panose="020B0604020202020204" pitchFamily="34" charset="0"/>
              </a:rPr>
              <a:t>Tia </a:t>
            </a:r>
            <a:r>
              <a:rPr lang="vi-VN" sz="4000">
                <a:latin typeface="Arial" panose="020B0604020202020204" pitchFamily="34" charset="0"/>
                <a:cs typeface="Arial" panose="020B0604020202020204" pitchFamily="34" charset="0"/>
              </a:rPr>
              <a:t>Om </a:t>
            </a:r>
            <a:r>
              <a:rPr lang="vi-VN" sz="4000" smtClean="0">
                <a:latin typeface="Arial" panose="020B0604020202020204" pitchFamily="34" charset="0"/>
                <a:cs typeface="Arial" panose="020B0604020202020204" pitchFamily="34" charset="0"/>
              </a:rPr>
              <a:t>quét </a:t>
            </a:r>
            <a:r>
              <a:rPr lang="vi-VN" sz="4000">
                <a:latin typeface="Arial" panose="020B0604020202020204" pitchFamily="34" charset="0"/>
                <a:cs typeface="Arial" panose="020B0604020202020204" pitchFamily="34" charset="0"/>
              </a:rPr>
              <a:t>nên một </a:t>
            </a:r>
            <a:r>
              <a:rPr lang="vi-VN" sz="4000" smtClean="0">
                <a:latin typeface="Arial" panose="020B0604020202020204" pitchFamily="34" charset="0"/>
                <a:cs typeface="Arial" panose="020B0604020202020204" pitchFamily="34" charset="0"/>
              </a:rPr>
              <a:t>góc là -360</a:t>
            </a: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40848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anim calcmode="lin" valueType="num">
                                      <p:cBhvr>
                                        <p:cTn id="25" dur="500" fill="hold"/>
                                        <p:tgtEl>
                                          <p:spTgt spid="11"/>
                                        </p:tgtEl>
                                        <p:attrNameLst>
                                          <p:attrName>ppt_x</p:attrName>
                                        </p:attrNameLst>
                                      </p:cBhvr>
                                      <p:tavLst>
                                        <p:tav tm="0">
                                          <p:val>
                                            <p:strVal val="#ppt_x"/>
                                          </p:val>
                                        </p:tav>
                                        <p:tav tm="100000">
                                          <p:val>
                                            <p:strVal val="#ppt_x"/>
                                          </p:val>
                                        </p:tav>
                                      </p:tavLst>
                                    </p:anim>
                                    <p:anim calcmode="lin" valueType="num">
                                      <p:cBhvr>
                                        <p:cTn id="26"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anim calcmode="lin" valueType="num">
                                      <p:cBhvr>
                                        <p:cTn id="37" dur="500" fill="hold"/>
                                        <p:tgtEl>
                                          <p:spTgt spid="17"/>
                                        </p:tgtEl>
                                        <p:attrNameLst>
                                          <p:attrName>ppt_x</p:attrName>
                                        </p:attrNameLst>
                                      </p:cBhvr>
                                      <p:tavLst>
                                        <p:tav tm="0">
                                          <p:val>
                                            <p:strVal val="#ppt_x"/>
                                          </p:val>
                                        </p:tav>
                                        <p:tav tm="100000">
                                          <p:val>
                                            <p:strVal val="#ppt_x"/>
                                          </p:val>
                                        </p:tav>
                                      </p:tavLst>
                                    </p:anim>
                                    <p:anim calcmode="lin" valueType="num">
                                      <p:cBhvr>
                                        <p:cTn id="38"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5" name="Group 4"/>
          <p:cNvGrpSpPr/>
          <p:nvPr/>
        </p:nvGrpSpPr>
        <p:grpSpPr>
          <a:xfrm>
            <a:off x="767080" y="1041934"/>
            <a:ext cx="5181600" cy="6324600"/>
            <a:chOff x="914400" y="1028700"/>
            <a:chExt cx="5181600" cy="6324600"/>
          </a:xfrm>
        </p:grpSpPr>
        <p:sp>
          <p:nvSpPr>
            <p:cNvPr id="2" name="Folded Corner 1"/>
            <p:cNvSpPr/>
            <p:nvPr/>
          </p:nvSpPr>
          <p:spPr>
            <a:xfrm>
              <a:off x="914400" y="2171700"/>
              <a:ext cx="5181600" cy="5181600"/>
            </a:xfrm>
            <a:prstGeom prst="foldedCorner">
              <a:avLst/>
            </a:prstGeom>
            <a:solidFill>
              <a:srgbClr val="FFFF99"/>
            </a:solidFill>
            <a:ln w="38100">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i="1">
                <a:solidFill>
                  <a:schemeClr val="tx2">
                    <a:lumMod val="50000"/>
                  </a:schemeClr>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2272216" y="1028700"/>
              <a:ext cx="2465967" cy="1327456"/>
            </a:xfrm>
            <a:prstGeom prst="rect">
              <a:avLst/>
            </a:prstGeom>
          </p:spPr>
        </p:pic>
        <p:sp>
          <p:nvSpPr>
            <p:cNvPr id="4" name="Rectangle 3"/>
            <p:cNvSpPr/>
            <p:nvPr/>
          </p:nvSpPr>
          <p:spPr>
            <a:xfrm>
              <a:off x="1066799" y="2829996"/>
              <a:ext cx="4876800" cy="2862322"/>
            </a:xfrm>
            <a:prstGeom prst="rect">
              <a:avLst/>
            </a:prstGeom>
          </p:spPr>
          <p:txBody>
            <a:bodyPr wrap="square">
              <a:spAutoFit/>
            </a:bodyPr>
            <a:lstStyle/>
            <a:p>
              <a:pPr algn="just">
                <a:lnSpc>
                  <a:spcPct val="150000"/>
                </a:lnSpc>
              </a:pPr>
              <a:r>
                <a:rPr lang="vi-VN" sz="4000" i="1">
                  <a:latin typeface="Arial" panose="020B0604020202020204" pitchFamily="34" charset="0"/>
                  <a:cs typeface="Arial" panose="020B0604020202020204" pitchFamily="34" charset="0"/>
                </a:rPr>
                <a:t>Mọi góc lượng giác đều có số đo. Điều này là đúng hay sai?</a:t>
              </a:r>
              <a:endParaRPr lang="en-US" sz="4000" i="1">
                <a:latin typeface="Arial" panose="020B0604020202020204" pitchFamily="34" charset="0"/>
                <a:cs typeface="Arial" panose="020B0604020202020204" pitchFamily="34" charset="0"/>
              </a:endParaRPr>
            </a:p>
          </p:txBody>
        </p:sp>
      </p:grpSp>
      <p:grpSp>
        <p:nvGrpSpPr>
          <p:cNvPr id="7" name="Group 6"/>
          <p:cNvGrpSpPr/>
          <p:nvPr/>
        </p:nvGrpSpPr>
        <p:grpSpPr>
          <a:xfrm>
            <a:off x="6506750" y="651259"/>
            <a:ext cx="3200401" cy="1949757"/>
            <a:chOff x="1322612" y="538480"/>
            <a:chExt cx="3200401" cy="1949757"/>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2612" y="538480"/>
              <a:ext cx="3200401" cy="1949757"/>
            </a:xfrm>
            <a:prstGeom prst="rect">
              <a:avLst/>
            </a:prstGeom>
          </p:spPr>
        </p:pic>
        <p:sp>
          <p:nvSpPr>
            <p:cNvPr id="9" name="TextBox 8"/>
            <p:cNvSpPr txBox="1"/>
            <p:nvPr/>
          </p:nvSpPr>
          <p:spPr>
            <a:xfrm>
              <a:off x="1486985" y="1041401"/>
              <a:ext cx="2871656" cy="707886"/>
            </a:xfrm>
            <a:prstGeom prst="rect">
              <a:avLst/>
            </a:prstGeom>
            <a:noFill/>
          </p:spPr>
          <p:txBody>
            <a:bodyPr wrap="square" rtlCol="0">
              <a:spAutoFit/>
            </a:bodyPr>
            <a:lstStyle/>
            <a:p>
              <a:pPr algn="ctr"/>
              <a:r>
                <a:rPr lang="vi-VN" sz="4000" b="1" smtClean="0">
                  <a:solidFill>
                    <a:schemeClr val="accent1">
                      <a:lumMod val="50000"/>
                    </a:schemeClr>
                  </a:solidFill>
                  <a:latin typeface="Arial" panose="020B0604020202020204" pitchFamily="34" charset="0"/>
                  <a:cs typeface="Arial" panose="020B0604020202020204" pitchFamily="34" charset="0"/>
                </a:rPr>
                <a:t>Nhận xét</a:t>
              </a:r>
              <a:endParaRPr lang="en-US" sz="4000" b="1">
                <a:solidFill>
                  <a:schemeClr val="accent1">
                    <a:lumMod val="50000"/>
                  </a:schemeClr>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 name="Rectangle 5"/>
              <p:cNvSpPr/>
              <p:nvPr/>
            </p:nvSpPr>
            <p:spPr>
              <a:xfrm>
                <a:off x="6477000" y="2761083"/>
                <a:ext cx="11277600" cy="6250686"/>
              </a:xfrm>
              <a:prstGeom prst="rect">
                <a:avLst/>
              </a:prstGeom>
            </p:spPr>
            <p:txBody>
              <a:bodyPr wrap="square">
                <a:spAutoFit/>
              </a:bodyPr>
              <a:lstStyle/>
              <a:p>
                <a:pPr marL="571500" indent="-571500" algn="just">
                  <a:lnSpc>
                    <a:spcPct val="170000"/>
                  </a:lnSpc>
                  <a:spcAft>
                    <a:spcPts val="0"/>
                  </a:spcAft>
                  <a:buFont typeface="Wingdings" panose="05000000000000000000" pitchFamily="2" charset="2"/>
                  <a:buChar char="Ø"/>
                </a:pPr>
                <a:r>
                  <a:rPr lang="en-US" sz="3800">
                    <a:latin typeface="Arial" panose="020B0604020202020204" pitchFamily="34" charset="0"/>
                    <a:ea typeface="Times New Roman" panose="02020603050405020304" pitchFamily="18" charset="0"/>
                    <a:cs typeface="Arial" panose="020B0604020202020204" pitchFamily="34" charset="0"/>
                  </a:rPr>
                  <a:t>Khi tia Om quay góc </a:t>
                </a:r>
                <a14:m>
                  <m:oMath xmlns:m="http://schemas.openxmlformats.org/officeDocument/2006/math">
                    <m:sSup>
                      <m:sSup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α</m:t>
                        </m:r>
                      </m:e>
                      <m:sup>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r>
                  <a:rPr lang="en-US" sz="3800">
                    <a:effectLst/>
                    <a:latin typeface="Arial" panose="020B0604020202020204" pitchFamily="34" charset="0"/>
                    <a:ea typeface="Times New Roman" panose="02020603050405020304" pitchFamily="18" charset="0"/>
                    <a:cs typeface="Arial" panose="020B0604020202020204" pitchFamily="34" charset="0"/>
                  </a:rPr>
                  <a:t> thì góc lượng giác mà tia đó quét nên có số đo </a:t>
                </a:r>
                <a14:m>
                  <m:oMath xmlns:m="http://schemas.openxmlformats.org/officeDocument/2006/math">
                    <m:sSup>
                      <m:sSup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α</m:t>
                        </m:r>
                      </m:e>
                      <m:sup>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r>
                  <a:rPr lang="en-US" sz="3800">
                    <a:effectLst/>
                    <a:latin typeface="Arial" panose="020B0604020202020204" pitchFamily="34" charset="0"/>
                    <a:ea typeface="Times New Roman" panose="02020603050405020304" pitchFamily="18" charset="0"/>
                    <a:cs typeface="Arial" panose="020B0604020202020204" pitchFamily="34" charset="0"/>
                  </a:rPr>
                  <a:t> (hay </a:t>
                </a:r>
                <a14:m>
                  <m:oMath xmlns:m="http://schemas.openxmlformats.org/officeDocument/2006/math">
                    <m:f>
                      <m:f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πα</m:t>
                        </m:r>
                      </m:num>
                      <m:den>
                        <m:r>
                          <a:rPr lang="en-US" sz="3800">
                            <a:effectLst/>
                            <a:latin typeface="Cambria Math" panose="02040503050406030204" pitchFamily="18" charset="0"/>
                            <a:ea typeface="Times New Roman" panose="02020603050405020304" pitchFamily="18" charset="0"/>
                            <a:cs typeface="Times New Roman" panose="02020603050405020304" pitchFamily="18" charset="0"/>
                          </a:rPr>
                          <m:t>180</m:t>
                        </m:r>
                      </m:den>
                    </m:f>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rad</m:t>
                    </m:r>
                  </m:oMath>
                </a14:m>
                <a:r>
                  <a:rPr lang="en-US" sz="3800" smtClean="0">
                    <a:effectLst/>
                    <a:latin typeface="Arial" panose="020B0604020202020204" pitchFamily="34" charset="0"/>
                    <a:ea typeface="Times New Roman" panose="02020603050405020304" pitchFamily="18" charset="0"/>
                    <a:cs typeface="Arial" panose="020B0604020202020204" pitchFamily="34" charset="0"/>
                  </a:rPr>
                  <a:t>)</a:t>
                </a:r>
                <a:r>
                  <a:rPr lang="vi-VN" sz="3800" smtClean="0">
                    <a:effectLst/>
                    <a:latin typeface="Arial" panose="020B0604020202020204" pitchFamily="34" charset="0"/>
                    <a:ea typeface="Times New Roman" panose="02020603050405020304" pitchFamily="18" charset="0"/>
                    <a:cs typeface="Arial" panose="020B0604020202020204" pitchFamily="34" charset="0"/>
                  </a:rPr>
                  <a:t> → </a:t>
                </a:r>
                <a:r>
                  <a:rPr lang="en-US" sz="3800" smtClean="0">
                    <a:effectLst/>
                    <a:latin typeface="Arial" panose="020B0604020202020204" pitchFamily="34" charset="0"/>
                    <a:ea typeface="Times New Roman" panose="02020603050405020304" pitchFamily="18" charset="0"/>
                    <a:cs typeface="Arial" panose="020B0604020202020204" pitchFamily="34" charset="0"/>
                  </a:rPr>
                  <a:t>mỗi </a:t>
                </a:r>
                <a:r>
                  <a:rPr lang="en-US" sz="3800">
                    <a:effectLst/>
                    <a:latin typeface="Arial" panose="020B0604020202020204" pitchFamily="34" charset="0"/>
                    <a:ea typeface="Times New Roman" panose="02020603050405020304" pitchFamily="18" charset="0"/>
                    <a:cs typeface="Arial" panose="020B0604020202020204" pitchFamily="34" charset="0"/>
                  </a:rPr>
                  <a:t>một góc lượng giác đều có một số đo, đơn vị đo góc lượng giác là độ hoặc radian. </a:t>
                </a:r>
                <a:endParaRPr lang="vi-VN" sz="3800" smtClean="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70000"/>
                  </a:lnSpc>
                  <a:spcAft>
                    <a:spcPts val="0"/>
                  </a:spcAft>
                  <a:buFont typeface="Wingdings" panose="05000000000000000000" pitchFamily="2" charset="2"/>
                  <a:buChar char="Ø"/>
                </a:pPr>
                <a:r>
                  <a:rPr lang="en-US" sz="3800" smtClean="0">
                    <a:effectLst/>
                    <a:latin typeface="Arial" panose="020B0604020202020204" pitchFamily="34" charset="0"/>
                    <a:ea typeface="Times New Roman" panose="02020603050405020304" pitchFamily="18" charset="0"/>
                    <a:cs typeface="Arial" panose="020B0604020202020204" pitchFamily="34" charset="0"/>
                  </a:rPr>
                  <a:t>Nếu </a:t>
                </a:r>
                <a:r>
                  <a:rPr lang="en-US" sz="3800">
                    <a:effectLst/>
                    <a:latin typeface="Arial" panose="020B0604020202020204" pitchFamily="34" charset="0"/>
                    <a:ea typeface="Times New Roman" panose="02020603050405020304" pitchFamily="18" charset="0"/>
                    <a:cs typeface="Arial" panose="020B0604020202020204" pitchFamily="34" charset="0"/>
                  </a:rPr>
                  <a:t>góc lượng giác (Ou, Ov) có số đo bằng </a:t>
                </a:r>
                <a14:m>
                  <m:oMath xmlns:m="http://schemas.openxmlformats.org/officeDocument/2006/math">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3800">
                    <a:effectLst/>
                    <a:latin typeface="Arial" panose="020B0604020202020204" pitchFamily="34" charset="0"/>
                    <a:ea typeface="Times New Roman" panose="02020603050405020304" pitchFamily="18" charset="0"/>
                    <a:cs typeface="Arial" panose="020B0604020202020204" pitchFamily="34" charset="0"/>
                  </a:rPr>
                  <a:t> thì ta kí hiệu là sđ(Ou, Ov) = </a:t>
                </a:r>
                <a14:m>
                  <m:oMath xmlns:m="http://schemas.openxmlformats.org/officeDocument/2006/math">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3800">
                    <a:effectLst/>
                    <a:latin typeface="Arial" panose="020B0604020202020204" pitchFamily="34" charset="0"/>
                    <a:ea typeface="Times New Roman" panose="02020603050405020304" pitchFamily="18" charset="0"/>
                    <a:cs typeface="Arial" panose="020B0604020202020204" pitchFamily="34" charset="0"/>
                  </a:rPr>
                  <a:t> hoặc (Ou, Ov) = </a:t>
                </a:r>
                <a14:m>
                  <m:oMath xmlns:m="http://schemas.openxmlformats.org/officeDocument/2006/math">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380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477000" y="2761083"/>
                <a:ext cx="11277600" cy="6250686"/>
              </a:xfrm>
              <a:prstGeom prst="rect">
                <a:avLst/>
              </a:prstGeom>
              <a:blipFill rotWithShape="0">
                <a:blip r:embed="rId4"/>
                <a:stretch>
                  <a:fillRect l="-1622" r="-1730" b="-2927"/>
                </a:stretch>
              </a:blipFill>
            </p:spPr>
            <p:txBody>
              <a:bodyPr/>
              <a:lstStyle/>
              <a:p>
                <a:r>
                  <a:rPr lang="en-US">
                    <a:noFill/>
                  </a:rPr>
                  <a:t> </a:t>
                </a:r>
              </a:p>
            </p:txBody>
          </p:sp>
        </mc:Fallback>
      </mc:AlternateContent>
      <p:pic>
        <p:nvPicPr>
          <p:cNvPr id="10" name="Picture 9"/>
          <p:cNvPicPr>
            <a:picLocks noChangeAspect="1"/>
          </p:cNvPicPr>
          <p:nvPr/>
        </p:nvPicPr>
        <p:blipFill>
          <a:blip r:embed="rId5"/>
          <a:stretch>
            <a:fillRect/>
          </a:stretch>
        </p:blipFill>
        <p:spPr>
          <a:xfrm rot="2614959">
            <a:off x="16187287" y="492576"/>
            <a:ext cx="1371719" cy="1414395"/>
          </a:xfrm>
          <a:prstGeom prst="rect">
            <a:avLst/>
          </a:prstGeom>
        </p:spPr>
      </p:pic>
      <p:sp>
        <p:nvSpPr>
          <p:cNvPr id="12" name="Freeform 21"/>
          <p:cNvSpPr/>
          <p:nvPr/>
        </p:nvSpPr>
        <p:spPr>
          <a:xfrm rot="-5400000">
            <a:off x="3050429" y="7611502"/>
            <a:ext cx="614901" cy="2087628"/>
          </a:xfrm>
          <a:custGeom>
            <a:avLst/>
            <a:gdLst/>
            <a:ahLst/>
            <a:cxnLst/>
            <a:rect l="l" t="t" r="r" b="b"/>
            <a:pathLst>
              <a:path w="614901" h="2087628">
                <a:moveTo>
                  <a:pt x="0" y="0"/>
                </a:moveTo>
                <a:lnTo>
                  <a:pt x="614901" y="0"/>
                </a:lnTo>
                <a:lnTo>
                  <a:pt x="614901" y="2087629"/>
                </a:lnTo>
                <a:lnTo>
                  <a:pt x="0" y="2087629"/>
                </a:lnTo>
                <a:lnTo>
                  <a:pt x="0" y="0"/>
                </a:lnTo>
                <a:close/>
              </a:path>
            </a:pathLst>
          </a:custGeom>
          <a:blipFill>
            <a:blip r:embed="rId6">
              <a:extLst>
                <a:ext uri="{96DAC541-7B7A-43D3-8B79-37D633B846F1}">
                  <asvg:svgBlip xmlns="" xmlns:asvg="http://schemas.microsoft.com/office/drawing/2016/SVG/main" r:embed="rId21"/>
                </a:ext>
              </a:extLst>
            </a:blip>
            <a:stretch>
              <a:fillRect/>
            </a:stretch>
          </a:blipFill>
        </p:spPr>
      </p:sp>
    </p:spTree>
    <p:extLst>
      <p:ext uri="{BB962C8B-B14F-4D97-AF65-F5344CB8AC3E}">
        <p14:creationId xmlns:p14="http://schemas.microsoft.com/office/powerpoint/2010/main" val="131390912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wipe(left)">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wipe(left)">
                                      <p:cBhvr>
                                        <p:cTn id="24"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31" name="Freeform 31"/>
          <p:cNvSpPr/>
          <p:nvPr/>
        </p:nvSpPr>
        <p:spPr>
          <a:xfrm>
            <a:off x="14460300" y="709904"/>
            <a:ext cx="3666839" cy="947966"/>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3">
                <a:alphaModFix amt="34000"/>
                <a:extLst>
                  <a:ext uri="{96DAC541-7B7A-43D3-8B79-37D633B846F1}">
                    <asvg:svgBlip xmlns="" xmlns:asvg="http://schemas.microsoft.com/office/drawing/2016/SVG/main" r:embed="rId4"/>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3">
                <a:alphaModFix amt="34000"/>
                <a:extLst>
                  <a:ext uri="{96DAC541-7B7A-43D3-8B79-37D633B846F1}">
                    <asvg:svgBlip xmlns="" xmlns:asvg="http://schemas.microsoft.com/office/drawing/2016/SVG/main" r:embed="rId4"/>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3">
                <a:alphaModFix amt="34000"/>
                <a:extLst>
                  <a:ext uri="{96DAC541-7B7A-43D3-8B79-37D633B846F1}">
                    <asvg:svgBlip xmlns="" xmlns:asvg="http://schemas.microsoft.com/office/drawing/2016/SVG/main" r:embed="rId4"/>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3">
                <a:alphaModFix amt="34000"/>
                <a:extLst>
                  <a:ext uri="{96DAC541-7B7A-43D3-8B79-37D633B846F1}">
                    <asvg:svgBlip xmlns="" xmlns:asvg="http://schemas.microsoft.com/office/drawing/2016/SVG/main" r:embed="rId4"/>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3">
                <a:alphaModFix amt="34000"/>
                <a:extLst>
                  <a:ext uri="{96DAC541-7B7A-43D3-8B79-37D633B846F1}">
                    <asvg:svgBlip xmlns="" xmlns:asvg="http://schemas.microsoft.com/office/drawing/2016/SVG/main" r:embed="rId4"/>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3">
                <a:alphaModFix amt="34000"/>
                <a:extLst>
                  <a:ext uri="{96DAC541-7B7A-43D3-8B79-37D633B846F1}">
                    <asvg:svgBlip xmlns="" xmlns:asvg="http://schemas.microsoft.com/office/drawing/2016/SVG/main" r:embed="rId4"/>
                  </a:ext>
                </a:extLst>
              </a:blip>
              <a:stretch>
                <a:fillRect/>
              </a:stretch>
            </a:blipFill>
          </p:spPr>
        </p:sp>
      </p:grpSp>
      <p:sp>
        <p:nvSpPr>
          <p:cNvPr id="30" name="Freeform 30"/>
          <p:cNvSpPr/>
          <p:nvPr/>
        </p:nvSpPr>
        <p:spPr>
          <a:xfrm>
            <a:off x="17247589" y="757658"/>
            <a:ext cx="861340" cy="896558"/>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mc:AlternateContent xmlns:mc="http://schemas.openxmlformats.org/markup-compatibility/2006" xmlns:a14="http://schemas.microsoft.com/office/drawing/2010/main">
        <mc:Choice Requires="a14">
          <p:sp>
            <p:nvSpPr>
              <p:cNvPr id="44" name="Rectangle 43"/>
              <p:cNvSpPr/>
              <p:nvPr/>
            </p:nvSpPr>
            <p:spPr>
              <a:xfrm>
                <a:off x="681617" y="2160264"/>
                <a:ext cx="12038147" cy="5089470"/>
              </a:xfrm>
              <a:prstGeom prst="rect">
                <a:avLst/>
              </a:prstGeom>
            </p:spPr>
            <p:txBody>
              <a:bodyPr wrap="square">
                <a:spAutoFit/>
              </a:bodyPr>
              <a:lstStyle/>
              <a:p>
                <a:pPr algn="just">
                  <a:lnSpc>
                    <a:spcPct val="150000"/>
                  </a:lnSpc>
                </a:pPr>
                <a:r>
                  <a:rPr lang="vi-VN" sz="4000" smtClean="0">
                    <a:latin typeface="Arial" panose="020B0604020202020204" pitchFamily="34" charset="0"/>
                    <a:cs typeface="Arial" panose="020B0604020202020204" pitchFamily="34" charset="0"/>
                  </a:rPr>
                  <a:t>Trên mặt chiếc đồng hồ, kim giây đang ở vị trí ban đầu chỉ vào số 3 (Hình 1). Kim giây quay ba vòng và một phần tư 1 vòng (tức </a:t>
                </a:r>
                <a:r>
                  <a:rPr lang="vi-VN" sz="4000">
                    <a:latin typeface="Arial" panose="020B0604020202020204" pitchFamily="34" charset="0"/>
                    <a:cs typeface="Arial" panose="020B0604020202020204" pitchFamily="34" charset="0"/>
                  </a:rPr>
                  <a:t>là </a:t>
                </a:r>
                <a14:m>
                  <m:oMath xmlns:m="http://schemas.openxmlformats.org/officeDocument/2006/math">
                    <m:r>
                      <a:rPr lang="vi-VN" sz="4000" b="0" i="0" smtClean="0">
                        <a:latin typeface="Cambria Math" panose="02040503050406030204" pitchFamily="18" charset="0"/>
                        <a:cs typeface="Arial" panose="020B0604020202020204" pitchFamily="34" charset="0"/>
                      </a:rPr>
                      <m:t>3</m:t>
                    </m:r>
                    <m:f>
                      <m:fPr>
                        <m:ctrlPr>
                          <a:rPr lang="vi-VN" sz="4000" i="1" smtClean="0">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1</m:t>
                        </m:r>
                      </m:num>
                      <m:den>
                        <m:r>
                          <a:rPr lang="vi-VN" sz="4000" b="0" i="1" smtClean="0">
                            <a:latin typeface="Cambria Math" panose="02040503050406030204" pitchFamily="18" charset="0"/>
                            <a:cs typeface="Arial" panose="020B0604020202020204" pitchFamily="34" charset="0"/>
                          </a:rPr>
                          <m:t>4</m:t>
                        </m:r>
                      </m:den>
                    </m:f>
                  </m:oMath>
                </a14:m>
                <a:r>
                  <a:rPr lang="vi-VN" sz="4000" smtClean="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vòng) đến vị trí cuối chỉ vào số 6. Khi quay như thế, kim giây đã quét một góc với tia đầu chỉ vào số 3, tia cuối chỉ vào số 6.</a:t>
                </a:r>
                <a:endParaRPr lang="en-US" sz="4000">
                  <a:latin typeface="Arial" panose="020B0604020202020204" pitchFamily="34" charset="0"/>
                  <a:cs typeface="Arial" panose="020B0604020202020204" pitchFamily="34" charset="0"/>
                </a:endParaRPr>
              </a:p>
            </p:txBody>
          </p:sp>
        </mc:Choice>
        <mc:Fallback xmlns="">
          <p:sp>
            <p:nvSpPr>
              <p:cNvPr id="44" name="Rectangle 43"/>
              <p:cNvSpPr>
                <a:spLocks noRot="1" noChangeAspect="1" noMove="1" noResize="1" noEditPoints="1" noAdjustHandles="1" noChangeArrowheads="1" noChangeShapeType="1" noTextEdit="1"/>
              </p:cNvSpPr>
              <p:nvPr/>
            </p:nvSpPr>
            <p:spPr>
              <a:xfrm>
                <a:off x="681617" y="2160264"/>
                <a:ext cx="12038147" cy="5089470"/>
              </a:xfrm>
              <a:prstGeom prst="rect">
                <a:avLst/>
              </a:prstGeom>
              <a:blipFill rotWithShape="0">
                <a:blip r:embed="rId5"/>
                <a:stretch>
                  <a:fillRect l="-1823" r="-1772" b="-1916"/>
                </a:stretch>
              </a:blipFill>
            </p:spPr>
            <p:txBody>
              <a:bodyPr/>
              <a:lstStyle/>
              <a:p>
                <a:r>
                  <a:rPr lang="en-US">
                    <a:noFill/>
                  </a:rPr>
                  <a:t> </a:t>
                </a:r>
              </a:p>
            </p:txBody>
          </p:sp>
        </mc:Fallback>
      </mc:AlternateContent>
      <p:graphicFrame>
        <p:nvGraphicFramePr>
          <p:cNvPr id="45" name="Object 44"/>
          <p:cNvGraphicFramePr>
            <a:graphicFrameLocks noChangeAspect="1"/>
          </p:cNvGraphicFramePr>
          <p:nvPr>
            <p:extLst>
              <p:ext uri="{D42A27DB-BD31-4B8C-83A1-F6EECF244321}">
                <p14:modId xmlns:p14="http://schemas.microsoft.com/office/powerpoint/2010/main" val="1175847206"/>
              </p:ext>
            </p:extLst>
          </p:nvPr>
        </p:nvGraphicFramePr>
        <p:xfrm>
          <a:off x="9086850" y="5035550"/>
          <a:ext cx="114300" cy="215900"/>
        </p:xfrm>
        <a:graphic>
          <a:graphicData uri="http://schemas.openxmlformats.org/presentationml/2006/ole">
            <mc:AlternateContent xmlns:mc="http://schemas.openxmlformats.org/markup-compatibility/2006">
              <mc:Choice xmlns:v="urn:schemas-microsoft-com:vml" Requires="v">
                <p:oleObj spid="_x0000_s1040" name="Equation" r:id="rId6" imgW="114120" imgH="215640" progId="Equation.3">
                  <p:embed/>
                </p:oleObj>
              </mc:Choice>
              <mc:Fallback>
                <p:oleObj name="Equation" r:id="rId6" imgW="114120" imgH="215640" progId="Equation.3">
                  <p:embed/>
                  <p:pic>
                    <p:nvPicPr>
                      <p:cNvPr id="0" name=""/>
                      <p:cNvPicPr/>
                      <p:nvPr/>
                    </p:nvPicPr>
                    <p:blipFill>
                      <a:blip r:embed="rId7"/>
                      <a:stretch>
                        <a:fillRect/>
                      </a:stretch>
                    </p:blipFill>
                    <p:spPr>
                      <a:xfrm>
                        <a:off x="9086850" y="5035550"/>
                        <a:ext cx="114300" cy="215900"/>
                      </a:xfrm>
                      <a:prstGeom prst="rect">
                        <a:avLst/>
                      </a:prstGeom>
                    </p:spPr>
                  </p:pic>
                </p:oleObj>
              </mc:Fallback>
            </mc:AlternateContent>
          </a:graphicData>
        </a:graphic>
      </p:graphicFrame>
      <p:pic>
        <p:nvPicPr>
          <p:cNvPr id="27" name="Picture 26"/>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955919" y="2210293"/>
            <a:ext cx="4205641" cy="4969466"/>
          </a:xfrm>
          <a:prstGeom prst="rect">
            <a:avLst/>
          </a:prstGeom>
        </p:spPr>
      </p:pic>
      <p:sp>
        <p:nvSpPr>
          <p:cNvPr id="28" name="TextBox 27"/>
          <p:cNvSpPr txBox="1"/>
          <p:nvPr/>
        </p:nvSpPr>
        <p:spPr>
          <a:xfrm>
            <a:off x="5244521" y="911630"/>
            <a:ext cx="6629400" cy="1107996"/>
          </a:xfrm>
          <a:prstGeom prst="rect">
            <a:avLst/>
          </a:prstGeom>
          <a:noFill/>
        </p:spPr>
        <p:txBody>
          <a:bodyPr wrap="square" rtlCol="0">
            <a:spAutoFit/>
          </a:bodyPr>
          <a:lstStyle/>
          <a:p>
            <a:pPr algn="ctr"/>
            <a:r>
              <a:rPr lang="vi-VN" sz="6600" b="1" smtClean="0">
                <a:solidFill>
                  <a:schemeClr val="accent6">
                    <a:lumMod val="75000"/>
                  </a:schemeClr>
                </a:solidFill>
                <a:latin typeface="Arial" panose="020B0604020202020204" pitchFamily="34" charset="0"/>
                <a:cs typeface="Arial" panose="020B0604020202020204" pitchFamily="34" charset="0"/>
              </a:rPr>
              <a:t>KHỞI ĐỘNG</a:t>
            </a:r>
            <a:endParaRPr lang="en-US" sz="6600" b="1">
              <a:solidFill>
                <a:schemeClr val="accent6">
                  <a:lumMod val="75000"/>
                </a:schemeClr>
              </a:solidFill>
              <a:latin typeface="Arial" panose="020B0604020202020204" pitchFamily="34" charset="0"/>
              <a:cs typeface="Arial" panose="020B0604020202020204" pitchFamily="34" charset="0"/>
            </a:endParaRPr>
          </a:p>
        </p:txBody>
      </p:sp>
      <p:grpSp>
        <p:nvGrpSpPr>
          <p:cNvPr id="35" name="Group 34"/>
          <p:cNvGrpSpPr/>
          <p:nvPr/>
        </p:nvGrpSpPr>
        <p:grpSpPr>
          <a:xfrm>
            <a:off x="1583014" y="7396783"/>
            <a:ext cx="14114186" cy="2728237"/>
            <a:chOff x="1583014" y="7396783"/>
            <a:chExt cx="14114186" cy="2728237"/>
          </a:xfrm>
        </p:grpSpPr>
        <p:sp>
          <p:nvSpPr>
            <p:cNvPr id="33" name="Cloud 32"/>
            <p:cNvSpPr/>
            <p:nvPr/>
          </p:nvSpPr>
          <p:spPr>
            <a:xfrm>
              <a:off x="2461114" y="7396783"/>
              <a:ext cx="13236086" cy="2728237"/>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83014" y="7580137"/>
              <a:ext cx="1994115" cy="1994115"/>
            </a:xfrm>
            <a:prstGeom prst="rect">
              <a:avLst/>
            </a:prstGeom>
          </p:spPr>
        </p:pic>
        <p:sp>
          <p:nvSpPr>
            <p:cNvPr id="34" name="Rectangle 33"/>
            <p:cNvSpPr/>
            <p:nvPr/>
          </p:nvSpPr>
          <p:spPr>
            <a:xfrm>
              <a:off x="3967822" y="7749329"/>
              <a:ext cx="10474878" cy="1824923"/>
            </a:xfrm>
            <a:prstGeom prst="rect">
              <a:avLst/>
            </a:prstGeom>
          </p:spPr>
          <p:txBody>
            <a:bodyPr wrap="square">
              <a:spAutoFit/>
            </a:bodyPr>
            <a:lstStyle/>
            <a:p>
              <a:pPr algn="ctr">
                <a:lnSpc>
                  <a:spcPct val="150000"/>
                </a:lnSpc>
              </a:pPr>
              <a:r>
                <a:rPr lang="vi-VN" sz="4000">
                  <a:latin typeface="Arial" panose="020B0604020202020204" pitchFamily="34" charset="0"/>
                  <a:cs typeface="Arial" panose="020B0604020202020204" pitchFamily="34" charset="0"/>
                </a:rPr>
                <a:t>Góc đó gợi nên khái niệm gì trong toán học? Những góc như thế có tính chất gì?</a:t>
              </a:r>
              <a:endParaRPr lang="en-US" sz="4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5867374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anim calcmode="lin" valueType="num">
                                      <p:cBhvr>
                                        <p:cTn id="13" dur="500" fill="hold"/>
                                        <p:tgtEl>
                                          <p:spTgt spid="27"/>
                                        </p:tgtEl>
                                        <p:attrNameLst>
                                          <p:attrName>ppt_x</p:attrName>
                                        </p:attrNameLst>
                                      </p:cBhvr>
                                      <p:tavLst>
                                        <p:tav tm="0">
                                          <p:val>
                                            <p:strVal val="#ppt_x"/>
                                          </p:val>
                                        </p:tav>
                                        <p:tav tm="100000">
                                          <p:val>
                                            <p:strVal val="#ppt_x"/>
                                          </p:val>
                                        </p:tav>
                                      </p:tavLst>
                                    </p:anim>
                                    <p:anim calcmode="lin" valueType="num">
                                      <p:cBhvr>
                                        <p:cTn id="14" dur="500" fill="hold"/>
                                        <p:tgtEl>
                                          <p:spTgt spid="27"/>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left)">
                                      <p:cBhvr>
                                        <p:cTn id="1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7" name="Group 27"/>
          <p:cNvGrpSpPr/>
          <p:nvPr/>
        </p:nvGrpSpPr>
        <p:grpSpPr>
          <a:xfrm>
            <a:off x="14450775" y="2108145"/>
            <a:ext cx="3666839" cy="947966"/>
            <a:chOff x="0" y="0"/>
            <a:chExt cx="3623463"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60300" y="70990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2152129" y="-714425"/>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sp>
        <p:nvSpPr>
          <p:cNvPr id="32" name="TextBox 32"/>
          <p:cNvSpPr txBox="1"/>
          <p:nvPr/>
        </p:nvSpPr>
        <p:spPr>
          <a:xfrm>
            <a:off x="2012851" y="2176917"/>
            <a:ext cx="12363159" cy="974626"/>
          </a:xfrm>
          <a:prstGeom prst="rect">
            <a:avLst/>
          </a:prstGeom>
        </p:spPr>
        <p:txBody>
          <a:bodyPr lIns="0" tIns="0" rIns="0" bIns="0" rtlCol="0" anchor="t">
            <a:spAutoFit/>
          </a:bodyPr>
          <a:lstStyle/>
          <a:p>
            <a:pPr algn="ctr">
              <a:lnSpc>
                <a:spcPts val="7588"/>
              </a:lnSpc>
            </a:pPr>
            <a:r>
              <a:rPr lang="vi-VN" sz="6600" b="1" spc="147" smtClean="0">
                <a:solidFill>
                  <a:srgbClr val="C00000"/>
                </a:solidFill>
                <a:latin typeface="Arial" panose="020B0604020202020204" pitchFamily="34" charset="0"/>
                <a:cs typeface="Arial" panose="020B0604020202020204" pitchFamily="34" charset="0"/>
              </a:rPr>
              <a:t>KẾT LUẬN</a:t>
            </a:r>
            <a:endParaRPr lang="en-US" sz="6600" b="1" spc="147">
              <a:solidFill>
                <a:srgbClr val="C00000"/>
              </a:solidFill>
              <a:latin typeface="Arial" panose="020B0604020202020204" pitchFamily="34" charset="0"/>
              <a:cs typeface="Arial" panose="020B0604020202020204" pitchFamily="34" charset="0"/>
            </a:endParaRPr>
          </a:p>
        </p:txBody>
      </p:sp>
      <p:sp>
        <p:nvSpPr>
          <p:cNvPr id="34" name="Freeform 34"/>
          <p:cNvSpPr/>
          <p:nvPr/>
        </p:nvSpPr>
        <p:spPr>
          <a:xfrm>
            <a:off x="699883" y="7802383"/>
            <a:ext cx="2949947" cy="1866512"/>
          </a:xfrm>
          <a:custGeom>
            <a:avLst/>
            <a:gdLst/>
            <a:ahLst/>
            <a:cxnLst/>
            <a:rect l="l" t="t" r="r" b="b"/>
            <a:pathLst>
              <a:path w="2949947" h="1866512">
                <a:moveTo>
                  <a:pt x="0" y="0"/>
                </a:moveTo>
                <a:lnTo>
                  <a:pt x="2949948" y="0"/>
                </a:lnTo>
                <a:lnTo>
                  <a:pt x="2949948" y="1866512"/>
                </a:lnTo>
                <a:lnTo>
                  <a:pt x="0" y="186651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5" name="Freeform 35"/>
          <p:cNvSpPr/>
          <p:nvPr/>
        </p:nvSpPr>
        <p:spPr>
          <a:xfrm rot="-2012905">
            <a:off x="15089574" y="6656981"/>
            <a:ext cx="666081" cy="2261385"/>
          </a:xfrm>
          <a:custGeom>
            <a:avLst/>
            <a:gdLst/>
            <a:ahLst/>
            <a:cxnLst/>
            <a:rect l="l" t="t" r="r" b="b"/>
            <a:pathLst>
              <a:path w="666081" h="2261385">
                <a:moveTo>
                  <a:pt x="0" y="0"/>
                </a:moveTo>
                <a:lnTo>
                  <a:pt x="666081" y="0"/>
                </a:lnTo>
                <a:lnTo>
                  <a:pt x="666081" y="2261385"/>
                </a:lnTo>
                <a:lnTo>
                  <a:pt x="0" y="226138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6" name="Freeform 36"/>
          <p:cNvSpPr/>
          <p:nvPr/>
        </p:nvSpPr>
        <p:spPr>
          <a:xfrm rot="6852690">
            <a:off x="-40079" y="1134648"/>
            <a:ext cx="2532131" cy="653750"/>
          </a:xfrm>
          <a:custGeom>
            <a:avLst/>
            <a:gdLst/>
            <a:ahLst/>
            <a:cxnLst/>
            <a:rect l="l" t="t" r="r" b="b"/>
            <a:pathLst>
              <a:path w="2532131" h="653750">
                <a:moveTo>
                  <a:pt x="0" y="0"/>
                </a:moveTo>
                <a:lnTo>
                  <a:pt x="2532131" y="0"/>
                </a:lnTo>
                <a:lnTo>
                  <a:pt x="2532131" y="653750"/>
                </a:lnTo>
                <a:lnTo>
                  <a:pt x="0" y="65375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37" name="Freeform 37"/>
          <p:cNvSpPr/>
          <p:nvPr/>
        </p:nvSpPr>
        <p:spPr>
          <a:xfrm>
            <a:off x="10991127" y="8293002"/>
            <a:ext cx="2568885" cy="885274"/>
          </a:xfrm>
          <a:custGeom>
            <a:avLst/>
            <a:gdLst/>
            <a:ahLst/>
            <a:cxnLst/>
            <a:rect l="l" t="t" r="r" b="b"/>
            <a:pathLst>
              <a:path w="2568885" h="885274">
                <a:moveTo>
                  <a:pt x="0" y="0"/>
                </a:moveTo>
                <a:lnTo>
                  <a:pt x="2568884" y="0"/>
                </a:lnTo>
                <a:lnTo>
                  <a:pt x="2568884" y="885274"/>
                </a:lnTo>
                <a:lnTo>
                  <a:pt x="0" y="88527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38" name="Rectangle 37"/>
          <p:cNvSpPr/>
          <p:nvPr/>
        </p:nvSpPr>
        <p:spPr>
          <a:xfrm>
            <a:off x="1808992" y="4029394"/>
            <a:ext cx="13106400" cy="2308324"/>
          </a:xfrm>
          <a:prstGeom prst="rect">
            <a:avLst/>
          </a:prstGeom>
        </p:spPr>
        <p:txBody>
          <a:bodyPr wrap="square">
            <a:spAutoFit/>
          </a:bodyPr>
          <a:lstStyle/>
          <a:p>
            <a:pPr algn="ctr">
              <a:lnSpc>
                <a:spcPct val="150000"/>
              </a:lnSpc>
            </a:pPr>
            <a:r>
              <a:rPr lang="vi-VN" sz="4800">
                <a:latin typeface="Arial" panose="020B0604020202020204" pitchFamily="34" charset="0"/>
                <a:cs typeface="Arial" panose="020B0604020202020204" pitchFamily="34" charset="0"/>
              </a:rPr>
              <a:t>Mỗi góc lượng giác gốc O được xác định bởi tia đầu Ou, tia cuối Ov và số đo của góc đó.</a:t>
            </a:r>
            <a:endParaRPr lang="en-US" sz="480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800">
        <p:diamond/>
      </p:transition>
    </mc:Choice>
    <mc:Fallback>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strVal val="#ppt_w+.3"/>
                                          </p:val>
                                        </p:tav>
                                        <p:tav tm="100000">
                                          <p:val>
                                            <p:strVal val="#ppt_w"/>
                                          </p:val>
                                        </p:tav>
                                      </p:tavLst>
                                    </p:anim>
                                    <p:anim calcmode="lin" valueType="num">
                                      <p:cBhvr>
                                        <p:cTn id="8" dur="500" fill="hold"/>
                                        <p:tgtEl>
                                          <p:spTgt spid="38"/>
                                        </p:tgtEl>
                                        <p:attrNameLst>
                                          <p:attrName>ppt_h</p:attrName>
                                        </p:attrNameLst>
                                      </p:cBhvr>
                                      <p:tavLst>
                                        <p:tav tm="0">
                                          <p:val>
                                            <p:strVal val="#ppt_h"/>
                                          </p:val>
                                        </p:tav>
                                        <p:tav tm="100000">
                                          <p:val>
                                            <p:strVal val="#ppt_h"/>
                                          </p:val>
                                        </p:tav>
                                      </p:tavLst>
                                    </p:anim>
                                    <p:animEffect transition="in" filter="fade">
                                      <p:cBhvr>
                                        <p:cTn id="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838200" y="721588"/>
            <a:ext cx="5410200" cy="12954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Arial" panose="020B0604020202020204" pitchFamily="34" charset="0"/>
                <a:cs typeface="Arial" panose="020B0604020202020204" pitchFamily="34" charset="0"/>
              </a:rPr>
              <a:t>Ví dụ </a:t>
            </a:r>
            <a:r>
              <a:rPr lang="vi-VN" sz="3600" b="1" smtClean="0">
                <a:latin typeface="Arial" panose="020B0604020202020204" pitchFamily="34" charset="0"/>
                <a:cs typeface="Arial" panose="020B0604020202020204" pitchFamily="34" charset="0"/>
              </a:rPr>
              <a:t>3</a:t>
            </a:r>
            <a:r>
              <a:rPr lang="en-US" sz="3600" b="1" smtClean="0">
                <a:latin typeface="Arial" panose="020B0604020202020204" pitchFamily="34" charset="0"/>
                <a:cs typeface="Arial" panose="020B0604020202020204" pitchFamily="34" charset="0"/>
              </a:rPr>
              <a:t> </a:t>
            </a:r>
            <a:r>
              <a:rPr lang="en-US" sz="3600" b="1">
                <a:latin typeface="Arial" panose="020B0604020202020204" pitchFamily="34" charset="0"/>
                <a:cs typeface="Arial" panose="020B0604020202020204" pitchFamily="34" charset="0"/>
              </a:rPr>
              <a:t>(SGK </a:t>
            </a:r>
            <a:r>
              <a:rPr lang="vi-VN" sz="3600" b="1" smtClean="0">
                <a:latin typeface="Arial" panose="020B0604020202020204" pitchFamily="34" charset="0"/>
                <a:cs typeface="Arial" panose="020B0604020202020204" pitchFamily="34" charset="0"/>
              </a:rPr>
              <a:t>-</a:t>
            </a:r>
            <a:r>
              <a:rPr lang="en-US" sz="3600" b="1" smtClean="0">
                <a:latin typeface="Arial" panose="020B0604020202020204" pitchFamily="34" charset="0"/>
                <a:cs typeface="Arial" panose="020B0604020202020204" pitchFamily="34" charset="0"/>
              </a:rPr>
              <a:t> tr.</a:t>
            </a:r>
            <a:r>
              <a:rPr lang="vi-VN" sz="3600" b="1">
                <a:latin typeface="Arial" panose="020B0604020202020204" pitchFamily="34" charset="0"/>
                <a:cs typeface="Arial" panose="020B0604020202020204" pitchFamily="34" charset="0"/>
              </a:rPr>
              <a:t>8</a:t>
            </a:r>
            <a:r>
              <a:rPr lang="en-US" sz="3600" b="1" smtClean="0">
                <a:latin typeface="Arial" panose="020B0604020202020204" pitchFamily="34" charset="0"/>
                <a:cs typeface="Arial" panose="020B0604020202020204" pitchFamily="34" charset="0"/>
              </a:rPr>
              <a:t>)</a:t>
            </a:r>
            <a:endParaRPr lang="en-US" sz="3600" b="1">
              <a:latin typeface="Arial" panose="020B0604020202020204" pitchFamily="34" charset="0"/>
              <a:cs typeface="Arial" panose="020B0604020202020204" pitchFamily="34" charset="0"/>
            </a:endParaRPr>
          </a:p>
        </p:txBody>
      </p:sp>
      <p:sp>
        <p:nvSpPr>
          <p:cNvPr id="2" name="TextBox 1"/>
          <p:cNvSpPr txBox="1"/>
          <p:nvPr/>
        </p:nvSpPr>
        <p:spPr>
          <a:xfrm>
            <a:off x="6756400" y="492125"/>
            <a:ext cx="10185400" cy="1754326"/>
          </a:xfrm>
          <a:prstGeom prst="rect">
            <a:avLst/>
          </a:prstGeom>
          <a:noFill/>
        </p:spPr>
        <p:txBody>
          <a:bodyPr wrap="square" rtlCol="0">
            <a:spAutoFit/>
          </a:bodyPr>
          <a:lstStyle/>
          <a:p>
            <a:pPr algn="just">
              <a:lnSpc>
                <a:spcPct val="150000"/>
              </a:lnSpc>
            </a:pPr>
            <a:r>
              <a:rPr lang="vi-VN" sz="3600" smtClean="0">
                <a:latin typeface="Arial" panose="020B0604020202020204" pitchFamily="34" charset="0"/>
                <a:cs typeface="Arial" panose="020B0604020202020204" pitchFamily="34" charset="0"/>
              </a:rPr>
              <a:t>Hãy biểu diễn trên mặt phẳng góc lượng giác trong mỗi trường hợp sau:</a:t>
            </a:r>
            <a:endParaRPr lang="en-US" sz="3600">
              <a:latin typeface="Arial" panose="020B0604020202020204" pitchFamily="34" charset="0"/>
              <a:cs typeface="Arial" panose="020B0604020202020204" pitchFamily="34" charset="0"/>
            </a:endParaRPr>
          </a:p>
        </p:txBody>
      </p:sp>
      <p:sp>
        <p:nvSpPr>
          <p:cNvPr id="5" name="TextBox 4"/>
          <p:cNvSpPr txBox="1"/>
          <p:nvPr/>
        </p:nvSpPr>
        <p:spPr>
          <a:xfrm>
            <a:off x="833120" y="2394565"/>
            <a:ext cx="14980920" cy="820674"/>
          </a:xfrm>
          <a:prstGeom prst="rect">
            <a:avLst/>
          </a:prstGeom>
          <a:noFill/>
        </p:spPr>
        <p:txBody>
          <a:bodyPr wrap="square" rtlCol="0">
            <a:spAutoFit/>
          </a:bodyPr>
          <a:lstStyle/>
          <a:p>
            <a:pPr marL="742950" indent="-742950" algn="just">
              <a:lnSpc>
                <a:spcPct val="150000"/>
              </a:lnSpc>
              <a:buFont typeface="+mj-lt"/>
              <a:buAutoNum type="alphaLcParenR"/>
            </a:pPr>
            <a:r>
              <a:rPr lang="vi-VN" sz="3600" smtClean="0">
                <a:latin typeface="Arial" panose="020B0604020202020204" pitchFamily="34" charset="0"/>
                <a:cs typeface="Arial" panose="020B0604020202020204" pitchFamily="34" charset="0"/>
              </a:rPr>
              <a:t>Góc lượng giác gốc O có tia đầu Ou, tia cuối Ov và có số đo 510</a:t>
            </a:r>
            <a:r>
              <a:rPr lang="vi-VN" sz="3600" baseline="30000" smtClean="0">
                <a:latin typeface="Arial" panose="020B0604020202020204" pitchFamily="34" charset="0"/>
                <a:cs typeface="Arial" panose="020B0604020202020204" pitchFamily="34" charset="0"/>
              </a:rPr>
              <a:t>o</a:t>
            </a:r>
            <a:r>
              <a:rPr lang="vi-VN" sz="3600" smtClean="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4" name="Rectangle 3"/>
              <p:cNvSpPr/>
              <p:nvPr/>
            </p:nvSpPr>
            <p:spPr>
              <a:xfrm>
                <a:off x="833120" y="5945793"/>
                <a:ext cx="16108680" cy="1170064"/>
              </a:xfrm>
              <a:prstGeom prst="rect">
                <a:avLst/>
              </a:prstGeom>
            </p:spPr>
            <p:txBody>
              <a:bodyPr wrap="square">
                <a:spAutoFit/>
              </a:bodyPr>
              <a:lstStyle/>
              <a:p>
                <a:pPr marL="742950" lvl="0" indent="-742950" algn="just">
                  <a:lnSpc>
                    <a:spcPct val="150000"/>
                  </a:lnSpc>
                  <a:buFont typeface="+mj-lt"/>
                  <a:buAutoNum type="alphaLcParenR" startAt="2"/>
                </a:pPr>
                <a:r>
                  <a:rPr lang="vi-VN" sz="3600">
                    <a:solidFill>
                      <a:prstClr val="black"/>
                    </a:solidFill>
                    <a:cs typeface="Arial" panose="020B0604020202020204" pitchFamily="34" charset="0"/>
                  </a:rPr>
                  <a:t>Góc lượng giác gốc O có tia đầu Ou, tia cuối Ov và có số đo - </a:t>
                </a:r>
                <a14:m>
                  <m:oMath xmlns:m="http://schemas.openxmlformats.org/officeDocument/2006/math">
                    <m:f>
                      <m:fPr>
                        <m:ctrlPr>
                          <a:rPr lang="vi-VN" sz="3600" i="1">
                            <a:solidFill>
                              <a:prstClr val="black"/>
                            </a:solidFill>
                            <a:latin typeface="Cambria Math" panose="02040503050406030204" pitchFamily="18" charset="0"/>
                            <a:cs typeface="Arial" panose="020B0604020202020204" pitchFamily="34" charset="0"/>
                          </a:rPr>
                        </m:ctrlPr>
                      </m:fPr>
                      <m:num>
                        <m:r>
                          <a:rPr lang="vi-VN" sz="3600" i="1">
                            <a:solidFill>
                              <a:prstClr val="black"/>
                            </a:solidFill>
                            <a:latin typeface="Cambria Math" panose="02040503050406030204" pitchFamily="18" charset="0"/>
                            <a:cs typeface="Arial" panose="020B0604020202020204" pitchFamily="34" charset="0"/>
                          </a:rPr>
                          <m:t>7</m:t>
                        </m:r>
                        <m:r>
                          <a:rPr lang="vi-VN"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3600" i="1">
                            <a:solidFill>
                              <a:prstClr val="black"/>
                            </a:solidFill>
                            <a:latin typeface="Cambria Math" panose="02040503050406030204" pitchFamily="18" charset="0"/>
                            <a:cs typeface="Arial" panose="020B0604020202020204" pitchFamily="34" charset="0"/>
                          </a:rPr>
                          <m:t>6</m:t>
                        </m:r>
                      </m:den>
                    </m:f>
                  </m:oMath>
                </a14:m>
                <a:r>
                  <a:rPr lang="vi-VN" sz="3600">
                    <a:solidFill>
                      <a:prstClr val="black"/>
                    </a:solidFill>
                    <a:cs typeface="Arial" panose="020B0604020202020204" pitchFamily="34" charset="0"/>
                  </a:rPr>
                  <a:t>.</a:t>
                </a:r>
                <a:endParaRPr lang="en-US" sz="3600">
                  <a:solidFill>
                    <a:prstClr val="black"/>
                  </a:solidFill>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33120" y="5945793"/>
                <a:ext cx="16108680" cy="1170064"/>
              </a:xfrm>
              <a:prstGeom prst="rect">
                <a:avLst/>
              </a:prstGeom>
              <a:blipFill rotWithShape="0">
                <a:blip r:embed="rId2"/>
                <a:stretch>
                  <a:fillRect l="-1060" b="-7813"/>
                </a:stretch>
              </a:blipFill>
            </p:spPr>
            <p:txBody>
              <a:bodyPr/>
              <a:lstStyle/>
              <a:p>
                <a:r>
                  <a:rPr lang="en-US">
                    <a:noFill/>
                  </a:rPr>
                  <a:t> </a:t>
                </a:r>
              </a:p>
            </p:txBody>
          </p:sp>
        </mc:Fallback>
      </mc:AlternateContent>
      <p:sp>
        <p:nvSpPr>
          <p:cNvPr id="7" name="TextBox 6"/>
          <p:cNvSpPr txBox="1"/>
          <p:nvPr/>
        </p:nvSpPr>
        <p:spPr>
          <a:xfrm>
            <a:off x="833120" y="3454880"/>
            <a:ext cx="10368280" cy="2482667"/>
          </a:xfrm>
          <a:prstGeom prst="rect">
            <a:avLst/>
          </a:prstGeom>
          <a:noFill/>
        </p:spPr>
        <p:txBody>
          <a:bodyPr wrap="square" rtlCol="0">
            <a:spAutoFit/>
          </a:bodyPr>
          <a:lstStyle/>
          <a:p>
            <a:pPr algn="just">
              <a:lnSpc>
                <a:spcPct val="150000"/>
              </a:lnSpc>
            </a:pPr>
            <a:r>
              <a:rPr lang="vi-VN" sz="3600" smtClean="0">
                <a:solidFill>
                  <a:srgbClr val="002060"/>
                </a:solidFill>
                <a:latin typeface="Arial" panose="020B0604020202020204" pitchFamily="34" charset="0"/>
                <a:cs typeface="Arial" panose="020B0604020202020204" pitchFamily="34" charset="0"/>
              </a:rPr>
              <a:t>Ta có: 510</a:t>
            </a:r>
            <a:r>
              <a:rPr lang="vi-VN" sz="3600" baseline="30000" smtClean="0">
                <a:solidFill>
                  <a:srgbClr val="002060"/>
                </a:solidFill>
                <a:latin typeface="Arial" panose="020B0604020202020204" pitchFamily="34" charset="0"/>
                <a:cs typeface="Arial" panose="020B0604020202020204" pitchFamily="34" charset="0"/>
              </a:rPr>
              <a:t>o </a:t>
            </a:r>
            <a:r>
              <a:rPr lang="vi-VN" sz="3600" smtClean="0">
                <a:solidFill>
                  <a:srgbClr val="002060"/>
                </a:solidFill>
                <a:latin typeface="Arial" panose="020B0604020202020204" pitchFamily="34" charset="0"/>
                <a:cs typeface="Arial" panose="020B0604020202020204" pitchFamily="34" charset="0"/>
              </a:rPr>
              <a:t>= 360</a:t>
            </a:r>
            <a:r>
              <a:rPr lang="vi-VN" sz="3600" baseline="30000" smtClean="0">
                <a:solidFill>
                  <a:srgbClr val="002060"/>
                </a:solidFill>
                <a:latin typeface="Arial" panose="020B0604020202020204" pitchFamily="34" charset="0"/>
                <a:cs typeface="Arial" panose="020B0604020202020204" pitchFamily="34" charset="0"/>
              </a:rPr>
              <a:t>o</a:t>
            </a:r>
            <a:r>
              <a:rPr lang="vi-VN" sz="3600" smtClean="0">
                <a:solidFill>
                  <a:srgbClr val="002060"/>
                </a:solidFill>
                <a:latin typeface="Arial" panose="020B0604020202020204" pitchFamily="34" charset="0"/>
                <a:cs typeface="Arial" panose="020B0604020202020204" pitchFamily="34" charset="0"/>
              </a:rPr>
              <a:t> + 150</a:t>
            </a:r>
            <a:r>
              <a:rPr lang="vi-VN" sz="3600" baseline="30000" smtClean="0">
                <a:solidFill>
                  <a:srgbClr val="002060"/>
                </a:solidFill>
                <a:latin typeface="Arial" panose="020B0604020202020204" pitchFamily="34" charset="0"/>
                <a:cs typeface="Arial" panose="020B0604020202020204" pitchFamily="34" charset="0"/>
              </a:rPr>
              <a:t>o</a:t>
            </a:r>
            <a:r>
              <a:rPr lang="vi-VN" sz="3600" smtClean="0">
                <a:solidFill>
                  <a:srgbClr val="002060"/>
                </a:solidFill>
                <a:latin typeface="Arial" panose="020B0604020202020204" pitchFamily="34" charset="0"/>
                <a:cs typeface="Arial" panose="020B0604020202020204" pitchFamily="34" charset="0"/>
              </a:rPr>
              <a:t>. Góc lượng giác gốc O có tia đầu Ou, tia cuối Ov và có số đo 510</a:t>
            </a:r>
            <a:r>
              <a:rPr lang="vi-VN" sz="3600" baseline="30000" smtClean="0">
                <a:solidFill>
                  <a:srgbClr val="002060"/>
                </a:solidFill>
                <a:latin typeface="Arial" panose="020B0604020202020204" pitchFamily="34" charset="0"/>
                <a:cs typeface="Arial" panose="020B0604020202020204" pitchFamily="34" charset="0"/>
              </a:rPr>
              <a:t>o</a:t>
            </a:r>
            <a:r>
              <a:rPr lang="vi-VN" sz="3600" smtClean="0">
                <a:solidFill>
                  <a:srgbClr val="002060"/>
                </a:solidFill>
                <a:latin typeface="Arial" panose="020B0604020202020204" pitchFamily="34" charset="0"/>
                <a:cs typeface="Arial" panose="020B0604020202020204" pitchFamily="34" charset="0"/>
              </a:rPr>
              <a:t> được biểu diễn như sau:</a:t>
            </a:r>
          </a:p>
        </p:txBody>
      </p:sp>
      <mc:AlternateContent xmlns:mc="http://schemas.openxmlformats.org/markup-compatibility/2006" xmlns:a14="http://schemas.microsoft.com/office/drawing/2010/main">
        <mc:Choice Requires="a14">
          <p:sp>
            <p:nvSpPr>
              <p:cNvPr id="8" name="TextBox 7"/>
              <p:cNvSpPr txBox="1"/>
              <p:nvPr/>
            </p:nvSpPr>
            <p:spPr>
              <a:xfrm>
                <a:off x="833120" y="7125111"/>
                <a:ext cx="11739880" cy="2511778"/>
              </a:xfrm>
              <a:prstGeom prst="rect">
                <a:avLst/>
              </a:prstGeom>
              <a:noFill/>
            </p:spPr>
            <p:txBody>
              <a:bodyPr wrap="square" rtlCol="0">
                <a:spAutoFit/>
              </a:bodyPr>
              <a:lstStyle/>
              <a:p>
                <a:pPr algn="just">
                  <a:lnSpc>
                    <a:spcPct val="150000"/>
                  </a:lnSpc>
                </a:pPr>
                <a:r>
                  <a:rPr lang="vi-VN" sz="3600" smtClean="0">
                    <a:solidFill>
                      <a:srgbClr val="002060"/>
                    </a:solidFill>
                    <a:latin typeface="Arial" panose="020B0604020202020204" pitchFamily="34" charset="0"/>
                    <a:cs typeface="Arial" panose="020B0604020202020204" pitchFamily="34" charset="0"/>
                  </a:rPr>
                  <a:t>Ta có: - </a:t>
                </a:r>
                <a14:m>
                  <m:oMath xmlns:m="http://schemas.openxmlformats.org/officeDocument/2006/math">
                    <m:f>
                      <m:fPr>
                        <m:ctrlPr>
                          <a:rPr lang="vi-VN" sz="3600" i="1">
                            <a:solidFill>
                              <a:srgbClr val="002060"/>
                            </a:solidFill>
                            <a:latin typeface="Cambria Math" panose="02040503050406030204" pitchFamily="18" charset="0"/>
                            <a:cs typeface="Arial" panose="020B0604020202020204" pitchFamily="34" charset="0"/>
                          </a:rPr>
                        </m:ctrlPr>
                      </m:fPr>
                      <m:num>
                        <m:r>
                          <a:rPr lang="vi-VN" sz="3600" i="1">
                            <a:solidFill>
                              <a:srgbClr val="002060"/>
                            </a:solidFill>
                            <a:latin typeface="Cambria Math" panose="02040503050406030204" pitchFamily="18" charset="0"/>
                            <a:cs typeface="Arial" panose="020B0604020202020204" pitchFamily="34" charset="0"/>
                          </a:rPr>
                          <m:t>7</m:t>
                        </m:r>
                        <m:r>
                          <a:rPr lang="vi-VN" sz="3600" i="1">
                            <a:solidFill>
                              <a:srgbClr val="002060"/>
                            </a:solidFill>
                            <a:latin typeface="Cambria Math" panose="02040503050406030204" pitchFamily="18" charset="0"/>
                            <a:ea typeface="Cambria Math" panose="02040503050406030204" pitchFamily="18" charset="0"/>
                            <a:cs typeface="Arial" panose="020B0604020202020204" pitchFamily="34" charset="0"/>
                          </a:rPr>
                          <m:t>𝜋</m:t>
                        </m:r>
                      </m:num>
                      <m:den>
                        <m:r>
                          <a:rPr lang="vi-VN" sz="3600" i="1">
                            <a:solidFill>
                              <a:srgbClr val="002060"/>
                            </a:solidFill>
                            <a:latin typeface="Cambria Math" panose="02040503050406030204" pitchFamily="18" charset="0"/>
                            <a:cs typeface="Arial" panose="020B0604020202020204" pitchFamily="34" charset="0"/>
                          </a:rPr>
                          <m:t>6</m:t>
                        </m:r>
                      </m:den>
                    </m:f>
                    <m:r>
                      <a:rPr lang="vi-VN" sz="3600" b="0" i="1" smtClean="0">
                        <a:solidFill>
                          <a:srgbClr val="002060"/>
                        </a:solidFill>
                        <a:latin typeface="Cambria Math" panose="02040503050406030204" pitchFamily="18" charset="0"/>
                        <a:cs typeface="Arial" panose="020B0604020202020204" pitchFamily="34" charset="0"/>
                      </a:rPr>
                      <m:t>=</m:t>
                    </m:r>
                    <m:r>
                      <a:rPr lang="vi-VN" sz="36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𝜋</m:t>
                    </m:r>
                    <m:r>
                      <a:rPr lang="vi-VN" sz="36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m:t>
                    </m:r>
                    <m:d>
                      <m:dPr>
                        <m:ctrlPr>
                          <a:rPr lang="vi-VN" sz="36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ctrlPr>
                      </m:dPr>
                      <m:e>
                        <m:r>
                          <a:rPr lang="vi-VN" sz="36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m:t>
                        </m:r>
                        <m:f>
                          <m:fPr>
                            <m:ctrlPr>
                              <a:rPr lang="vi-VN" sz="36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ctrlPr>
                          </m:fPr>
                          <m:num>
                            <m:r>
                              <a:rPr lang="vi-VN" sz="36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𝜋</m:t>
                            </m:r>
                          </m:num>
                          <m:den>
                            <m:r>
                              <a:rPr lang="vi-VN" sz="36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6</m:t>
                            </m:r>
                          </m:den>
                        </m:f>
                      </m:e>
                    </m:d>
                  </m:oMath>
                </a14:m>
                <a:r>
                  <a:rPr lang="vi-VN" sz="3600" smtClean="0">
                    <a:solidFill>
                      <a:srgbClr val="002060"/>
                    </a:solidFill>
                    <a:latin typeface="Arial" panose="020B0604020202020204" pitchFamily="34" charset="0"/>
                    <a:cs typeface="Arial" panose="020B0604020202020204" pitchFamily="34" charset="0"/>
                  </a:rPr>
                  <a:t>. Góc lượng giác gốc O có tia đầu Ou, tia cuối Ov và có số đo </a:t>
                </a:r>
                <a:r>
                  <a:rPr lang="vi-VN" sz="3600">
                    <a:solidFill>
                      <a:srgbClr val="002060"/>
                    </a:solidFill>
                    <a:cs typeface="Arial" panose="020B0604020202020204" pitchFamily="34" charset="0"/>
                  </a:rPr>
                  <a:t>- </a:t>
                </a:r>
                <a14:m>
                  <m:oMath xmlns:m="http://schemas.openxmlformats.org/officeDocument/2006/math">
                    <m:f>
                      <m:fPr>
                        <m:ctrlPr>
                          <a:rPr lang="vi-VN" sz="3600" i="1">
                            <a:solidFill>
                              <a:srgbClr val="002060"/>
                            </a:solidFill>
                            <a:latin typeface="Cambria Math" panose="02040503050406030204" pitchFamily="18" charset="0"/>
                            <a:cs typeface="Arial" panose="020B0604020202020204" pitchFamily="34" charset="0"/>
                          </a:rPr>
                        </m:ctrlPr>
                      </m:fPr>
                      <m:num>
                        <m:r>
                          <a:rPr lang="vi-VN" sz="3600" i="1">
                            <a:solidFill>
                              <a:srgbClr val="002060"/>
                            </a:solidFill>
                            <a:latin typeface="Cambria Math" panose="02040503050406030204" pitchFamily="18" charset="0"/>
                            <a:cs typeface="Arial" panose="020B0604020202020204" pitchFamily="34" charset="0"/>
                          </a:rPr>
                          <m:t>7</m:t>
                        </m:r>
                        <m:r>
                          <a:rPr lang="vi-VN" sz="3600" i="1">
                            <a:solidFill>
                              <a:srgbClr val="002060"/>
                            </a:solidFill>
                            <a:latin typeface="Cambria Math" panose="02040503050406030204" pitchFamily="18" charset="0"/>
                            <a:ea typeface="Cambria Math" panose="02040503050406030204" pitchFamily="18" charset="0"/>
                            <a:cs typeface="Arial" panose="020B0604020202020204" pitchFamily="34" charset="0"/>
                          </a:rPr>
                          <m:t>𝜋</m:t>
                        </m:r>
                      </m:num>
                      <m:den>
                        <m:r>
                          <a:rPr lang="vi-VN" sz="3600" i="1">
                            <a:solidFill>
                              <a:srgbClr val="002060"/>
                            </a:solidFill>
                            <a:latin typeface="Cambria Math" panose="02040503050406030204" pitchFamily="18" charset="0"/>
                            <a:cs typeface="Arial" panose="020B0604020202020204" pitchFamily="34" charset="0"/>
                          </a:rPr>
                          <m:t>6</m:t>
                        </m:r>
                      </m:den>
                    </m:f>
                  </m:oMath>
                </a14:m>
                <a:r>
                  <a:rPr lang="vi-VN" sz="3600" smtClean="0">
                    <a:solidFill>
                      <a:srgbClr val="002060"/>
                    </a:solidFill>
                    <a:latin typeface="Arial" panose="020B0604020202020204" pitchFamily="34" charset="0"/>
                    <a:cs typeface="Arial" panose="020B0604020202020204" pitchFamily="34" charset="0"/>
                  </a:rPr>
                  <a:t> được biểu diễn như sau: </a:t>
                </a:r>
              </a:p>
            </p:txBody>
          </p:sp>
        </mc:Choice>
        <mc:Fallback xmlns="">
          <p:sp>
            <p:nvSpPr>
              <p:cNvPr id="8" name="TextBox 7"/>
              <p:cNvSpPr txBox="1">
                <a:spLocks noRot="1" noChangeAspect="1" noMove="1" noResize="1" noEditPoints="1" noAdjustHandles="1" noChangeArrowheads="1" noChangeShapeType="1" noTextEdit="1"/>
              </p:cNvSpPr>
              <p:nvPr/>
            </p:nvSpPr>
            <p:spPr>
              <a:xfrm>
                <a:off x="833120" y="7125111"/>
                <a:ext cx="11739880" cy="2511778"/>
              </a:xfrm>
              <a:prstGeom prst="rect">
                <a:avLst/>
              </a:prstGeom>
              <a:blipFill rotWithShape="0">
                <a:blip r:embed="rId3"/>
                <a:stretch>
                  <a:fillRect l="-1610" r="-1558"/>
                </a:stretch>
              </a:blipFill>
            </p:spPr>
            <p:txBody>
              <a:bodyPr/>
              <a:lstStyle/>
              <a:p>
                <a:r>
                  <a:rPr lang="en-US">
                    <a:noFill/>
                  </a:rPr>
                  <a:t> </a:t>
                </a:r>
              </a:p>
            </p:txBody>
          </p:sp>
        </mc:Fallback>
      </mc:AlternateContent>
      <p:pic>
        <p:nvPicPr>
          <p:cNvPr id="9" name="Picture 8"/>
          <p:cNvPicPr>
            <a:picLocks noChangeAspect="1"/>
          </p:cNvPicPr>
          <p:nvPr/>
        </p:nvPicPr>
        <p:blipFill>
          <a:blip r:embed="rId4"/>
          <a:stretch>
            <a:fillRect/>
          </a:stretch>
        </p:blipFill>
        <p:spPr>
          <a:xfrm>
            <a:off x="12115800" y="3293428"/>
            <a:ext cx="5415280" cy="245196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37621" y="7415532"/>
            <a:ext cx="5029154" cy="2221357"/>
          </a:xfrm>
          <a:prstGeom prst="rect">
            <a:avLst/>
          </a:prstGeom>
        </p:spPr>
      </p:pic>
    </p:spTree>
    <p:extLst>
      <p:ext uri="{BB962C8B-B14F-4D97-AF65-F5344CB8AC3E}">
        <p14:creationId xmlns:p14="http://schemas.microsoft.com/office/powerpoint/2010/main" val="42304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anim calcmode="lin" valueType="num">
                                      <p:cBhvr>
                                        <p:cTn id="22" dur="500" fill="hold"/>
                                        <p:tgtEl>
                                          <p:spTgt spid="4"/>
                                        </p:tgtEl>
                                        <p:attrNameLst>
                                          <p:attrName>ppt_x</p:attrName>
                                        </p:attrNameLst>
                                      </p:cBhvr>
                                      <p:tavLst>
                                        <p:tav tm="0">
                                          <p:val>
                                            <p:strVal val="#ppt_x"/>
                                          </p:val>
                                        </p:tav>
                                        <p:tav tm="100000">
                                          <p:val>
                                            <p:strVal val="#ppt_x"/>
                                          </p:val>
                                        </p:tav>
                                      </p:tavLst>
                                    </p:anim>
                                    <p:anim calcmode="lin" valueType="num">
                                      <p:cBhvr>
                                        <p:cTn id="23"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5" grpId="0"/>
      <p:bldP spid="4"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975360" y="847925"/>
            <a:ext cx="3718560" cy="1828800"/>
          </a:xfrm>
          <a:prstGeom prst="roundRect">
            <a:avLst/>
          </a:prstGeom>
          <a:solidFill>
            <a:schemeClr val="accent4">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Luyện tập 3</a:t>
            </a:r>
            <a:endParaRPr lang="en-US" sz="4000" b="1">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5013960" y="847925"/>
                <a:ext cx="12192000" cy="2077364"/>
              </a:xfrm>
              <a:prstGeom prst="rect">
                <a:avLst/>
              </a:prstGeom>
              <a:noFill/>
            </p:spPr>
            <p:txBody>
              <a:bodyPr wrap="square" rtlCol="0">
                <a:spAutoFit/>
              </a:bodyPr>
              <a:lstStyle/>
              <a:p>
                <a:pPr algn="just">
                  <a:lnSpc>
                    <a:spcPct val="130000"/>
                  </a:lnSpc>
                </a:pPr>
                <a:r>
                  <a:rPr lang="vi-VN" sz="4000" smtClean="0"/>
                  <a:t>Hãy biểu diễn trên mặt phẳng góc lượng giác gốc O có tia đầu Ou, tia cuối Ov và có </a:t>
                </a:r>
                <a:r>
                  <a:rPr lang="vi-VN" sz="4000"/>
                  <a:t>số </a:t>
                </a:r>
                <a:r>
                  <a:rPr lang="vi-VN" sz="4000" smtClean="0"/>
                  <a:t>đo </a:t>
                </a:r>
                <a14:m>
                  <m:oMath xmlns:m="http://schemas.openxmlformats.org/officeDocument/2006/math">
                    <m:f>
                      <m:fPr>
                        <m:ctrlPr>
                          <a:rPr lang="vi-VN" sz="4400" i="1" smtClean="0">
                            <a:latin typeface="Cambria Math" panose="02040503050406030204" pitchFamily="18" charset="0"/>
                          </a:rPr>
                        </m:ctrlPr>
                      </m:fPr>
                      <m:num>
                        <m:r>
                          <a:rPr lang="vi-VN" sz="4400" b="0" i="1" smtClean="0">
                            <a:latin typeface="Cambria Math" panose="02040503050406030204" pitchFamily="18" charset="0"/>
                          </a:rPr>
                          <m:t>−5</m:t>
                        </m:r>
                        <m:r>
                          <a:rPr lang="vi-VN" sz="4400" b="0" i="1" smtClean="0">
                            <a:latin typeface="Cambria Math" panose="02040503050406030204" pitchFamily="18" charset="0"/>
                            <a:ea typeface="Cambria Math" panose="02040503050406030204" pitchFamily="18" charset="0"/>
                          </a:rPr>
                          <m:t>𝜋</m:t>
                        </m:r>
                      </m:num>
                      <m:den>
                        <m:r>
                          <a:rPr lang="vi-VN" sz="4400" b="0" i="1" smtClean="0">
                            <a:latin typeface="Cambria Math" panose="02040503050406030204" pitchFamily="18" charset="0"/>
                          </a:rPr>
                          <m:t>4</m:t>
                        </m:r>
                      </m:den>
                    </m:f>
                  </m:oMath>
                </a14:m>
                <a:endParaRPr lang="en-US" sz="40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5013960" y="847925"/>
                <a:ext cx="12192000" cy="2077364"/>
              </a:xfrm>
              <a:prstGeom prst="rect">
                <a:avLst/>
              </a:prstGeom>
              <a:blipFill rotWithShape="0">
                <a:blip r:embed="rId2"/>
                <a:stretch>
                  <a:fillRect l="-1800" t="-293" r="-1750" b="-3519"/>
                </a:stretch>
              </a:blipFill>
            </p:spPr>
            <p:txBody>
              <a:bodyPr/>
              <a:lstStyle/>
              <a:p>
                <a:r>
                  <a:rPr lang="en-US">
                    <a:noFill/>
                  </a:rPr>
                  <a:t> </a:t>
                </a:r>
              </a:p>
            </p:txBody>
          </p:sp>
        </mc:Fallback>
      </mc:AlternateContent>
      <p:sp>
        <p:nvSpPr>
          <p:cNvPr id="5" name="TextBox 4"/>
          <p:cNvSpPr txBox="1"/>
          <p:nvPr/>
        </p:nvSpPr>
        <p:spPr>
          <a:xfrm>
            <a:off x="8445500" y="3379232"/>
            <a:ext cx="1397000" cy="738664"/>
          </a:xfrm>
          <a:prstGeom prst="rect">
            <a:avLst/>
          </a:prstGeom>
          <a:noFill/>
        </p:spPr>
        <p:txBody>
          <a:bodyPr wrap="square" rtlCol="0">
            <a:spAutoFit/>
          </a:bodyPr>
          <a:lstStyle/>
          <a:p>
            <a:pPr algn="ctr"/>
            <a:r>
              <a:rPr lang="vi-VN" sz="4200" b="1" u="sng" smtClean="0">
                <a:solidFill>
                  <a:srgbClr val="C00000"/>
                </a:solidFill>
                <a:latin typeface="Arial" panose="020B0604020202020204" pitchFamily="34" charset="0"/>
                <a:cs typeface="Arial" panose="020B0604020202020204" pitchFamily="34" charset="0"/>
              </a:rPr>
              <a:t>Giải</a:t>
            </a:r>
            <a:endParaRPr lang="en-US" sz="42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975360" y="4526434"/>
                <a:ext cx="8549640" cy="4639796"/>
              </a:xfrm>
              <a:prstGeom prst="rect">
                <a:avLst/>
              </a:prstGeom>
            </p:spPr>
            <p:txBody>
              <a:bodyPr wrap="square">
                <a:spAutoFit/>
              </a:bodyPr>
              <a:lstStyle/>
              <a:p>
                <a:pPr algn="just">
                  <a:lnSpc>
                    <a:spcPct val="150000"/>
                  </a:lnSpc>
                  <a:spcAft>
                    <a:spcPts val="0"/>
                  </a:spcAft>
                </a:pPr>
                <a:r>
                  <a:rPr lang="fr-FR" sz="400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5</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4</m:t>
                            </m:r>
                          </m:den>
                        </m:f>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000">
                    <a:effectLst/>
                    <a:latin typeface="Arial" panose="020B0604020202020204" pitchFamily="34" charset="0"/>
                    <a:ea typeface="Times New Roman" panose="02020603050405020304" pitchFamily="18" charset="0"/>
                    <a:cs typeface="Arial" panose="020B0604020202020204" pitchFamily="34" charset="0"/>
                  </a:rPr>
                  <a:t>Góc lượng giác gốc O có tia đầu Ou, tia cuối Ov và có số đo </a:t>
                </a:r>
                <a14:m>
                  <m:oMath xmlns:m="http://schemas.openxmlformats.org/officeDocument/2006/math">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5</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4</m:t>
                        </m:r>
                      </m:den>
                    </m:f>
                  </m:oMath>
                </a14:m>
                <a:r>
                  <a:rPr lang="fr-FR" sz="4000">
                    <a:effectLst/>
                    <a:latin typeface="Arial" panose="020B0604020202020204" pitchFamily="34" charset="0"/>
                    <a:ea typeface="Times New Roman" panose="02020603050405020304" pitchFamily="18" charset="0"/>
                    <a:cs typeface="Arial" panose="020B0604020202020204" pitchFamily="34" charset="0"/>
                  </a:rPr>
                  <a:t> được biểu diễn ở hình vẽ dưới đây:</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975360" y="4526434"/>
                <a:ext cx="8549640" cy="4639796"/>
              </a:xfrm>
              <a:prstGeom prst="rect">
                <a:avLst/>
              </a:prstGeom>
              <a:blipFill rotWithShape="0">
                <a:blip r:embed="rId3"/>
                <a:stretch>
                  <a:fillRect l="-2495" r="-2423" b="-2234"/>
                </a:stretch>
              </a:blipFill>
            </p:spPr>
            <p:txBody>
              <a:bodyPr/>
              <a:lstStyle/>
              <a:p>
                <a:r>
                  <a:rPr lang="en-US">
                    <a:noFill/>
                  </a:rPr>
                  <a:t> </a:t>
                </a:r>
              </a:p>
            </p:txBody>
          </p:sp>
        </mc:Fallback>
      </mc:AlternateContent>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3107" y="5143500"/>
            <a:ext cx="8291493" cy="4119114"/>
          </a:xfrm>
          <a:prstGeom prst="rect">
            <a:avLst/>
          </a:prstGeom>
        </p:spPr>
      </p:pic>
    </p:spTree>
    <p:extLst>
      <p:ext uri="{BB962C8B-B14F-4D97-AF65-F5344CB8AC3E}">
        <p14:creationId xmlns:p14="http://schemas.microsoft.com/office/powerpoint/2010/main" val="107968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anim calcmode="lin" valueType="num">
                                      <p:cBhvr>
                                        <p:cTn id="24" dur="500" fill="hold"/>
                                        <p:tgtEl>
                                          <p:spTgt spid="2"/>
                                        </p:tgtEl>
                                        <p:attrNameLst>
                                          <p:attrName>ppt_x</p:attrName>
                                        </p:attrNameLst>
                                      </p:cBhvr>
                                      <p:tavLst>
                                        <p:tav tm="0">
                                          <p:val>
                                            <p:strVal val="#ppt_x"/>
                                          </p:val>
                                        </p:tav>
                                        <p:tav tm="100000">
                                          <p:val>
                                            <p:strVal val="#ppt_x"/>
                                          </p:val>
                                        </p:tav>
                                      </p:tavLst>
                                    </p:anim>
                                    <p:anim calcmode="lin" valueType="num">
                                      <p:cBhvr>
                                        <p:cTn id="25" dur="500" fill="hold"/>
                                        <p:tgtEl>
                                          <p:spTgt spid="2"/>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anim calcmode="lin" valueType="num">
                                      <p:cBhvr>
                                        <p:cTn id="29" dur="500" fill="hold"/>
                                        <p:tgtEl>
                                          <p:spTgt spid="6"/>
                                        </p:tgtEl>
                                        <p:attrNameLst>
                                          <p:attrName>ppt_x</p:attrName>
                                        </p:attrNameLst>
                                      </p:cBhvr>
                                      <p:tavLst>
                                        <p:tav tm="0">
                                          <p:val>
                                            <p:strVal val="#ppt_x"/>
                                          </p:val>
                                        </p:tav>
                                        <p:tav tm="100000">
                                          <p:val>
                                            <p:strVal val="#ppt_x"/>
                                          </p:val>
                                        </p:tav>
                                      </p:tavLst>
                                    </p:anim>
                                    <p:anim calcmode="lin" valueType="num">
                                      <p:cBhvr>
                                        <p:cTn id="30"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algn="ctr">
              <a:lnSpc>
                <a:spcPts val="2659"/>
              </a:lnSpc>
              <a:spcBef>
                <a:spcPct val="0"/>
              </a:spcBef>
            </a:pPr>
            <a:endParaRPr/>
          </a:p>
        </p:txBody>
      </p:sp>
      <p:grpSp>
        <p:nvGrpSpPr>
          <p:cNvPr id="9" name="Group 8"/>
          <p:cNvGrpSpPr/>
          <p:nvPr/>
        </p:nvGrpSpPr>
        <p:grpSpPr>
          <a:xfrm>
            <a:off x="304800" y="266697"/>
            <a:ext cx="10744200" cy="1295401"/>
            <a:chOff x="304800" y="266697"/>
            <a:chExt cx="10744200" cy="1295401"/>
          </a:xfrm>
        </p:grpSpPr>
        <p:sp>
          <p:nvSpPr>
            <p:cNvPr id="2" name="Round Single Corner Rectangle 1"/>
            <p:cNvSpPr/>
            <p:nvPr/>
          </p:nvSpPr>
          <p:spPr>
            <a:xfrm flipV="1">
              <a:off x="304800" y="266697"/>
              <a:ext cx="10744200"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57362" y="529676"/>
              <a:ext cx="10439076" cy="769441"/>
            </a:xfrm>
            <a:prstGeom prst="rect">
              <a:avLst/>
            </a:prstGeom>
          </p:spPr>
          <p:txBody>
            <a:bodyPr wrap="none">
              <a:spAutoFit/>
            </a:bodyPr>
            <a:lstStyle/>
            <a:p>
              <a:r>
                <a:rPr lang="vi-VN" sz="4400" b="1" smtClean="0">
                  <a:latin typeface="Arial" panose="020B0604020202020204" pitchFamily="34" charset="0"/>
                  <a:cs typeface="Arial" panose="020B0604020202020204" pitchFamily="34" charset="0"/>
                </a:rPr>
                <a:t>2. Góc lượng giác </a:t>
              </a:r>
              <a:r>
                <a:rPr lang="en-US" sz="4400" b="1" smtClean="0">
                  <a:latin typeface="Arial" panose="020B0604020202020204" pitchFamily="34" charset="0"/>
                  <a:cs typeface="Arial" panose="020B0604020202020204" pitchFamily="34" charset="0"/>
                </a:rPr>
                <a:t>và </a:t>
              </a:r>
              <a:r>
                <a:rPr lang="en-US" sz="4400" b="1">
                  <a:latin typeface="Arial" panose="020B0604020202020204" pitchFamily="34" charset="0"/>
                  <a:cs typeface="Arial" panose="020B0604020202020204" pitchFamily="34" charset="0"/>
                </a:rPr>
                <a:t>số đo của chúng</a:t>
              </a:r>
            </a:p>
          </p:txBody>
        </p:sp>
      </p:grpSp>
      <p:grpSp>
        <p:nvGrpSpPr>
          <p:cNvPr id="8" name="Group 7"/>
          <p:cNvGrpSpPr/>
          <p:nvPr/>
        </p:nvGrpSpPr>
        <p:grpSpPr>
          <a:xfrm>
            <a:off x="1108854" y="3002172"/>
            <a:ext cx="12073746" cy="3055466"/>
            <a:chOff x="1066800" y="3231994"/>
            <a:chExt cx="12073746" cy="3055466"/>
          </a:xfrm>
        </p:grpSpPr>
        <p:sp>
          <p:nvSpPr>
            <p:cNvPr id="10" name="Rounded Rectangle 9"/>
            <p:cNvSpPr/>
            <p:nvPr/>
          </p:nvSpPr>
          <p:spPr>
            <a:xfrm>
              <a:off x="1066800" y="3231994"/>
              <a:ext cx="1676400" cy="1085618"/>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HĐ4</a:t>
              </a:r>
              <a:endParaRPr lang="en-US" sz="4000" b="1">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TextBox 14"/>
                <p:cNvSpPr txBox="1"/>
                <p:nvPr/>
              </p:nvSpPr>
              <p:spPr>
                <a:xfrm>
                  <a:off x="1088571" y="3425138"/>
                  <a:ext cx="12051975" cy="2862322"/>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             Trên Hình 7a, ba góc lượng giác có cùng tia đầu Ou và tia cuối Ov, trong đó Ou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4000" smtClean="0">
                      <a:latin typeface="Arial" panose="020B0604020202020204" pitchFamily="34" charset="0"/>
                      <a:cs typeface="Arial" panose="020B0604020202020204" pitchFamily="34" charset="0"/>
                    </a:rPr>
                    <a:t> Ov. Xác định số đo của góc lượng giác trong các Hình 7b, 7c, 7d.</a:t>
                  </a:r>
                  <a:endParaRPr lang="en-US" sz="4000">
                    <a:latin typeface="Arial" panose="020B0604020202020204" pitchFamily="34" charset="0"/>
                    <a:cs typeface="Arial" panose="020B0604020202020204"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088571" y="3425138"/>
                  <a:ext cx="12051975" cy="2862322"/>
                </a:xfrm>
                <a:prstGeom prst="rect">
                  <a:avLst/>
                </a:prstGeom>
                <a:blipFill rotWithShape="0">
                  <a:blip r:embed="rId2"/>
                  <a:stretch>
                    <a:fillRect l="-1769" r="-1769" b="-4255"/>
                  </a:stretch>
                </a:blipFill>
              </p:spPr>
              <p:txBody>
                <a:bodyPr/>
                <a:lstStyle/>
                <a:p>
                  <a:r>
                    <a:rPr lang="en-US">
                      <a:noFill/>
                    </a:rPr>
                    <a:t> </a:t>
                  </a:r>
                </a:p>
              </p:txBody>
            </p:sp>
          </mc:Fallback>
        </mc:AlternateContent>
      </p:grpSp>
      <p:sp>
        <p:nvSpPr>
          <p:cNvPr id="4" name="TextBox 3"/>
          <p:cNvSpPr txBox="1"/>
          <p:nvPr/>
        </p:nvSpPr>
        <p:spPr>
          <a:xfrm>
            <a:off x="1066800" y="1889483"/>
            <a:ext cx="3581400" cy="707886"/>
          </a:xfrm>
          <a:prstGeom prst="rect">
            <a:avLst/>
          </a:prstGeom>
          <a:noFill/>
        </p:spPr>
        <p:txBody>
          <a:bodyPr wrap="square" rtlCol="0">
            <a:spAutoFit/>
          </a:bodyPr>
          <a:lstStyle/>
          <a:p>
            <a:r>
              <a:rPr lang="vi-VN" sz="4000" b="1" i="1" smtClean="0">
                <a:solidFill>
                  <a:srgbClr val="C00000"/>
                </a:solidFill>
                <a:latin typeface="Arial" panose="020B0604020202020204" pitchFamily="34" charset="0"/>
                <a:cs typeface="Arial" panose="020B0604020202020204" pitchFamily="34" charset="0"/>
              </a:rPr>
              <a:t>b) Tính chất </a:t>
            </a:r>
            <a:endParaRPr lang="en-US" sz="4000" b="1" i="1">
              <a:solidFill>
                <a:srgbClr val="C0000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74782" y="3369281"/>
            <a:ext cx="4045127" cy="4593619"/>
          </a:xfrm>
          <a:prstGeom prst="rect">
            <a:avLst/>
          </a:prstGeom>
        </p:spPr>
      </p:pic>
      <p:pic>
        <p:nvPicPr>
          <p:cNvPr id="13" name="Picture 1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57500" y="6044803"/>
            <a:ext cx="9087262" cy="3835932"/>
          </a:xfrm>
          <a:prstGeom prst="rect">
            <a:avLst/>
          </a:prstGeom>
        </p:spPr>
      </p:pic>
      <p:pic>
        <p:nvPicPr>
          <p:cNvPr id="20" name="Picture 19"/>
          <p:cNvPicPr>
            <a:picLocks noChangeAspect="1"/>
          </p:cNvPicPr>
          <p:nvPr/>
        </p:nvPicPr>
        <p:blipFill>
          <a:blip r:embed="rId5"/>
          <a:stretch>
            <a:fillRect/>
          </a:stretch>
        </p:blipFill>
        <p:spPr>
          <a:xfrm>
            <a:off x="12693238" y="1476095"/>
            <a:ext cx="1822862" cy="1719221"/>
          </a:xfrm>
          <a:prstGeom prst="rect">
            <a:avLst/>
          </a:prstGeom>
        </p:spPr>
      </p:pic>
    </p:spTree>
    <p:extLst>
      <p:ext uri="{BB962C8B-B14F-4D97-AF65-F5344CB8AC3E}">
        <p14:creationId xmlns:p14="http://schemas.microsoft.com/office/powerpoint/2010/main" val="40616970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2" name="Picture 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9897" r="73700" b="12569"/>
          <a:stretch/>
        </p:blipFill>
        <p:spPr>
          <a:xfrm>
            <a:off x="1026313" y="169396"/>
            <a:ext cx="2571779" cy="3200400"/>
          </a:xfrm>
          <a:prstGeom prst="rect">
            <a:avLst/>
          </a:prstGeom>
        </p:spPr>
      </p:pic>
      <p:sp>
        <p:nvSpPr>
          <p:cNvPr id="3" name="Rectangle 2"/>
          <p:cNvSpPr/>
          <p:nvPr/>
        </p:nvSpPr>
        <p:spPr>
          <a:xfrm>
            <a:off x="4319604" y="800100"/>
            <a:ext cx="13258800" cy="193899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Ta thấy chiều quay của tia Ou đến Ov là chiều dương, mà </a:t>
            </a:r>
            <a:r>
              <a:rPr lang="vi-VN" sz="4000" smtClean="0">
                <a:latin typeface="Arial" panose="020B0604020202020204" pitchFamily="34" charset="0"/>
                <a:cs typeface="Arial" panose="020B0604020202020204" pitchFamily="34" charset="0"/>
              </a:rPr>
              <a:t>Ou ⊥ Ov </a:t>
            </a:r>
            <a:r>
              <a:rPr lang="vi-VN" sz="4000">
                <a:latin typeface="Arial" panose="020B0604020202020204" pitchFamily="34" charset="0"/>
                <a:cs typeface="Arial" panose="020B0604020202020204" pitchFamily="34" charset="0"/>
              </a:rPr>
              <a:t>nên số đo của góc lượng giác (Ou, Ov) </a:t>
            </a:r>
            <a:r>
              <a:rPr lang="vi-VN" sz="4000" smtClean="0">
                <a:latin typeface="Arial" panose="020B0604020202020204" pitchFamily="34" charset="0"/>
                <a:cs typeface="Arial" panose="020B0604020202020204" pitchFamily="34" charset="0"/>
              </a:rPr>
              <a:t>= 90</a:t>
            </a:r>
            <a:r>
              <a:rPr lang="vi-VN" sz="4000" baseline="30000" smtClean="0">
                <a:latin typeface="Arial" panose="020B0604020202020204" pitchFamily="34" charset="0"/>
                <a:cs typeface="Arial" panose="020B0604020202020204" pitchFamily="34" charset="0"/>
              </a:rPr>
              <a:t>o</a:t>
            </a: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3072" r="35328" b="12570"/>
          <a:stretch/>
        </p:blipFill>
        <p:spPr>
          <a:xfrm>
            <a:off x="996956" y="3479799"/>
            <a:ext cx="2630492" cy="3072192"/>
          </a:xfrm>
          <a:prstGeom prst="rect">
            <a:avLst/>
          </a:prstGeom>
        </p:spPr>
      </p:pic>
      <p:sp>
        <p:nvSpPr>
          <p:cNvPr id="5" name="Rectangle 4"/>
          <p:cNvSpPr/>
          <p:nvPr/>
        </p:nvSpPr>
        <p:spPr>
          <a:xfrm>
            <a:off x="4299284" y="3498326"/>
            <a:ext cx="13258800" cy="286232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Ta thấy tia Ou quay một vòng từ Ou đến Ou, rồi quay tiếp từ Ou đến Ov theo chiều dương. Vậy số đo của góc lượng giác: </a:t>
            </a:r>
            <a:r>
              <a:rPr lang="vi-VN" sz="4000" smtClean="0">
                <a:latin typeface="Arial" panose="020B0604020202020204" pitchFamily="34" charset="0"/>
                <a:cs typeface="Arial" panose="020B0604020202020204" pitchFamily="34" charset="0"/>
              </a:rPr>
              <a:t>(Ou,Ov) = 360</a:t>
            </a:r>
            <a:r>
              <a:rPr lang="vi-VN" sz="4000" baseline="30000" smtClean="0">
                <a:latin typeface="Arial" panose="020B0604020202020204" pitchFamily="34" charset="0"/>
                <a:cs typeface="Arial" panose="020B0604020202020204" pitchFamily="34" charset="0"/>
              </a:rPr>
              <a:t>o</a:t>
            </a:r>
            <a:r>
              <a:rPr lang="vi-VN" sz="4000" smtClean="0">
                <a:latin typeface="Arial" panose="020B0604020202020204" pitchFamily="34" charset="0"/>
                <a:cs typeface="Arial" panose="020B0604020202020204" pitchFamily="34" charset="0"/>
              </a:rPr>
              <a:t> + 90</a:t>
            </a:r>
            <a:r>
              <a:rPr lang="vi-VN" sz="4000" baseline="30000" smtClean="0">
                <a:latin typeface="Arial" panose="020B0604020202020204" pitchFamily="34" charset="0"/>
                <a:cs typeface="Arial" panose="020B0604020202020204" pitchFamily="34" charset="0"/>
              </a:rPr>
              <a:t>o</a:t>
            </a:r>
            <a:r>
              <a:rPr lang="vi-VN" sz="4000" smtClean="0">
                <a:latin typeface="Arial" panose="020B0604020202020204" pitchFamily="34" charset="0"/>
                <a:cs typeface="Arial" panose="020B0604020202020204" pitchFamily="34" charset="0"/>
              </a:rPr>
              <a:t> = 450</a:t>
            </a:r>
            <a:r>
              <a:rPr lang="vi-VN" sz="4000" baseline="30000" smtClean="0">
                <a:latin typeface="Arial" panose="020B0604020202020204" pitchFamily="34" charset="0"/>
                <a:cs typeface="Arial" panose="020B0604020202020204" pitchFamily="34" charset="0"/>
              </a:rPr>
              <a:t>o</a:t>
            </a:r>
            <a:endParaRPr lang="vi-VN" sz="400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68057" b="12570"/>
          <a:stretch/>
        </p:blipFill>
        <p:spPr>
          <a:xfrm>
            <a:off x="991876" y="6743700"/>
            <a:ext cx="2635572" cy="3045082"/>
          </a:xfrm>
          <a:prstGeom prst="rect">
            <a:avLst/>
          </a:prstGeom>
        </p:spPr>
      </p:pic>
      <p:sp>
        <p:nvSpPr>
          <p:cNvPr id="7" name="Rectangle 6"/>
          <p:cNvSpPr/>
          <p:nvPr/>
        </p:nvSpPr>
        <p:spPr>
          <a:xfrm>
            <a:off x="4314524" y="7119882"/>
            <a:ext cx="13263880" cy="1938992"/>
          </a:xfrm>
          <a:prstGeom prst="rect">
            <a:avLst/>
          </a:prstGeom>
        </p:spPr>
        <p:txBody>
          <a:bodyPr wrap="square">
            <a:spAutoFit/>
          </a:bodyPr>
          <a:lstStyle/>
          <a:p>
            <a:pPr algn="just">
              <a:lnSpc>
                <a:spcPct val="150000"/>
              </a:lnSpc>
            </a:pPr>
            <a:r>
              <a:rPr lang="vi-VN" sz="4000" smtClean="0">
                <a:latin typeface="Arial" panose="020B0604020202020204" pitchFamily="34" charset="0"/>
                <a:cs typeface="Arial" panose="020B0604020202020204" pitchFamily="34" charset="0"/>
              </a:rPr>
              <a:t>Ta thấy </a:t>
            </a:r>
            <a:r>
              <a:rPr lang="vi-VN" sz="4000">
                <a:latin typeface="Arial" panose="020B0604020202020204" pitchFamily="34" charset="0"/>
                <a:cs typeface="Arial" panose="020B0604020202020204" pitchFamily="34" charset="0"/>
              </a:rPr>
              <a:t>chiều quay của tia Ou đến Ov là chiều âm và số đo góc lượng </a:t>
            </a:r>
            <a:r>
              <a:rPr lang="vi-VN" sz="4000" smtClean="0">
                <a:latin typeface="Arial" panose="020B0604020202020204" pitchFamily="34" charset="0"/>
                <a:cs typeface="Arial" panose="020B0604020202020204" pitchFamily="34" charset="0"/>
              </a:rPr>
              <a:t>giác (Ou, Ov) = -270</a:t>
            </a:r>
            <a:r>
              <a:rPr lang="vi-VN" sz="4000" baseline="30000" smtClean="0">
                <a:latin typeface="Arial" panose="020B0604020202020204" pitchFamily="34" charset="0"/>
                <a:cs typeface="Arial" panose="020B0604020202020204" pitchFamily="34" charset="0"/>
              </a:rPr>
              <a:t>o</a:t>
            </a:r>
            <a:endParaRPr lang="vi-VN"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24507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3" name="Group 2"/>
          <p:cNvGrpSpPr/>
          <p:nvPr/>
        </p:nvGrpSpPr>
        <p:grpSpPr>
          <a:xfrm>
            <a:off x="7086599" y="444694"/>
            <a:ext cx="3810000" cy="2183208"/>
            <a:chOff x="762001" y="419100"/>
            <a:chExt cx="3810000" cy="2183208"/>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1" y="419100"/>
              <a:ext cx="3810000" cy="2183208"/>
            </a:xfrm>
            <a:prstGeom prst="rect">
              <a:avLst/>
            </a:prstGeom>
          </p:spPr>
        </p:pic>
        <p:sp>
          <p:nvSpPr>
            <p:cNvPr id="5" name="TextBox 4"/>
            <p:cNvSpPr txBox="1"/>
            <p:nvPr/>
          </p:nvSpPr>
          <p:spPr>
            <a:xfrm>
              <a:off x="1066800" y="1028700"/>
              <a:ext cx="3200400" cy="707886"/>
            </a:xfrm>
            <a:prstGeom prst="rect">
              <a:avLst/>
            </a:prstGeom>
            <a:noFill/>
          </p:spPr>
          <p:txBody>
            <a:bodyPr wrap="square" rtlCol="0">
              <a:spAutoFit/>
            </a:bodyPr>
            <a:lstStyle/>
            <a:p>
              <a:pPr algn="ctr"/>
              <a:r>
                <a:rPr lang="vi-VN" sz="4000" b="1" smtClean="0">
                  <a:solidFill>
                    <a:srgbClr val="C00000"/>
                  </a:solidFill>
                  <a:latin typeface="Arial" panose="020B0604020202020204" pitchFamily="34" charset="0"/>
                  <a:cs typeface="Arial" panose="020B0604020202020204" pitchFamily="34" charset="0"/>
                </a:rPr>
                <a:t>Nhận xét</a:t>
              </a:r>
              <a:endParaRPr lang="en-US" sz="4000" b="1">
                <a:solidFill>
                  <a:srgbClr val="C00000"/>
                </a:solidFill>
                <a:latin typeface="Arial" panose="020B0604020202020204" pitchFamily="34" charset="0"/>
                <a:cs typeface="Arial" panose="020B0604020202020204" pitchFamily="34" charset="0"/>
              </a:endParaRPr>
            </a:p>
          </p:txBody>
        </p:sp>
      </p:grpSp>
      <p:sp>
        <p:nvSpPr>
          <p:cNvPr id="2" name="TextBox 1"/>
          <p:cNvSpPr txBox="1"/>
          <p:nvPr/>
        </p:nvSpPr>
        <p:spPr>
          <a:xfrm>
            <a:off x="1209038" y="2777957"/>
            <a:ext cx="12125962" cy="1938992"/>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Sự khác biệt giữa các góc lượng giác có cùng tia đầu và tia cuối chính là số vòng quay quanh điểm O. </a:t>
            </a:r>
            <a:endParaRPr lang="en-US" sz="40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1229358" y="5659233"/>
                <a:ext cx="12105642" cy="3785652"/>
              </a:xfrm>
              <a:prstGeom prst="rect">
                <a:avLst/>
              </a:prstGeom>
            </p:spPr>
            <p:txBody>
              <a:bodyPr wrap="square">
                <a:spAutoFit/>
              </a:bodyPr>
              <a:lstStyle/>
              <a:p>
                <a:pPr lvl="0" algn="just">
                  <a:lnSpc>
                    <a:spcPct val="150000"/>
                  </a:lnSpc>
                </a:pPr>
                <a:r>
                  <a:rPr lang="vi-VN" sz="4000">
                    <a:solidFill>
                      <a:prstClr val="black"/>
                    </a:solidFill>
                    <a:cs typeface="Arial" panose="020B0604020202020204" pitchFamily="34" charset="0"/>
                  </a:rPr>
                  <a:t>Vì vậy, sự khác biệt giữa số đo của các góc lượng giác đó chính là bội nguyên của 360</a:t>
                </a:r>
                <a:r>
                  <a:rPr lang="vi-VN" sz="4000" baseline="30000">
                    <a:solidFill>
                      <a:prstClr val="black"/>
                    </a:solidFill>
                    <a:cs typeface="Arial" panose="020B0604020202020204" pitchFamily="34" charset="0"/>
                  </a:rPr>
                  <a:t>o</a:t>
                </a:r>
                <a:r>
                  <a:rPr lang="vi-VN" sz="4000">
                    <a:solidFill>
                      <a:prstClr val="black"/>
                    </a:solidFill>
                    <a:cs typeface="Arial" panose="020B0604020202020204" pitchFamily="34" charset="0"/>
                  </a:rPr>
                  <a:t> khi các góc đó tính theo đơn vị độ (hay bội nguyên của 2</a:t>
                </a:r>
                <a14:m>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oMath>
                </a14:m>
                <a:r>
                  <a:rPr lang="vi-VN" sz="4000">
                    <a:solidFill>
                      <a:prstClr val="black"/>
                    </a:solidFill>
                    <a:cs typeface="Arial" panose="020B0604020202020204" pitchFamily="34" charset="0"/>
                  </a:rPr>
                  <a:t> rad khi các góc đó tính theo đơn vị radian.</a:t>
                </a:r>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229358" y="5659233"/>
                <a:ext cx="12105642" cy="3785652"/>
              </a:xfrm>
              <a:prstGeom prst="rect">
                <a:avLst/>
              </a:prstGeom>
              <a:blipFill rotWithShape="0">
                <a:blip r:embed="rId3"/>
                <a:stretch>
                  <a:fillRect l="-1813" r="-1762" b="-3060"/>
                </a:stretch>
              </a:blipFill>
            </p:spPr>
            <p:txBody>
              <a:bodyPr/>
              <a:lstStyle/>
              <a:p>
                <a:r>
                  <a:rPr lang="en-US">
                    <a:noFill/>
                  </a:rPr>
                  <a:t> </a:t>
                </a:r>
              </a:p>
            </p:txBody>
          </p:sp>
        </mc:Fallback>
      </mc:AlternateContent>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542085">
            <a:off x="6270072" y="4540270"/>
            <a:ext cx="1488286" cy="126008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3723630" y="2463501"/>
            <a:ext cx="3649970" cy="7362870"/>
          </a:xfrm>
          <a:prstGeom prst="rect">
            <a:avLst/>
          </a:prstGeom>
        </p:spPr>
      </p:pic>
    </p:spTree>
    <p:extLst>
      <p:ext uri="{BB962C8B-B14F-4D97-AF65-F5344CB8AC3E}">
        <p14:creationId xmlns:p14="http://schemas.microsoft.com/office/powerpoint/2010/main" val="22449435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par>
                          <p:cTn id="13" fill="hold">
                            <p:stCondLst>
                              <p:cond delay="500"/>
                            </p:stCondLst>
                            <p:childTnLst>
                              <p:par>
                                <p:cTn id="14" presetID="3" presetClass="entr" presetSubtype="5"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7" name="Group 27"/>
          <p:cNvGrpSpPr/>
          <p:nvPr/>
        </p:nvGrpSpPr>
        <p:grpSpPr>
          <a:xfrm>
            <a:off x="14450775" y="3573532"/>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60300" y="70990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sp>
        <p:nvSpPr>
          <p:cNvPr id="32" name="Freeform 32"/>
          <p:cNvSpPr/>
          <p:nvPr/>
        </p:nvSpPr>
        <p:spPr>
          <a:xfrm rot="829932">
            <a:off x="1080938" y="1177659"/>
            <a:ext cx="398505" cy="3714879"/>
          </a:xfrm>
          <a:custGeom>
            <a:avLst/>
            <a:gdLst/>
            <a:ahLst/>
            <a:cxnLst/>
            <a:rect l="l" t="t" r="r" b="b"/>
            <a:pathLst>
              <a:path w="398505" h="3714879">
                <a:moveTo>
                  <a:pt x="0" y="0"/>
                </a:moveTo>
                <a:lnTo>
                  <a:pt x="398505" y="0"/>
                </a:lnTo>
                <a:lnTo>
                  <a:pt x="398505" y="3714878"/>
                </a:lnTo>
                <a:lnTo>
                  <a:pt x="0" y="371487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9" name="TextBox 39"/>
          <p:cNvSpPr txBox="1"/>
          <p:nvPr/>
        </p:nvSpPr>
        <p:spPr>
          <a:xfrm>
            <a:off x="2502718" y="1740336"/>
            <a:ext cx="12363159" cy="906145"/>
          </a:xfrm>
          <a:prstGeom prst="rect">
            <a:avLst/>
          </a:prstGeom>
        </p:spPr>
        <p:txBody>
          <a:bodyPr lIns="0" tIns="0" rIns="0" bIns="0" rtlCol="0" anchor="t">
            <a:spAutoFit/>
          </a:bodyPr>
          <a:lstStyle/>
          <a:p>
            <a:pPr algn="ctr">
              <a:lnSpc>
                <a:spcPts val="7588"/>
              </a:lnSpc>
            </a:pPr>
            <a:r>
              <a:rPr lang="vi-VN" sz="6000" b="1" spc="147" smtClean="0">
                <a:solidFill>
                  <a:srgbClr val="C00000"/>
                </a:solidFill>
                <a:latin typeface="Arial" panose="020B0604020202020204" pitchFamily="34" charset="0"/>
                <a:cs typeface="Arial" panose="020B0604020202020204" pitchFamily="34" charset="0"/>
              </a:rPr>
              <a:t>ĐỊNH LÍ</a:t>
            </a:r>
            <a:endParaRPr lang="en-US" sz="6000" b="1" spc="147">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1" name="Rectangle 40"/>
              <p:cNvSpPr/>
              <p:nvPr/>
            </p:nvSpPr>
            <p:spPr>
              <a:xfrm>
                <a:off x="1903135" y="3491697"/>
                <a:ext cx="14373795" cy="4154984"/>
              </a:xfrm>
              <a:prstGeom prst="rect">
                <a:avLst/>
              </a:prstGeom>
            </p:spPr>
            <p:txBody>
              <a:bodyPr wrap="square">
                <a:spAutoFit/>
              </a:bodyPr>
              <a:lstStyle/>
              <a:p>
                <a:pPr algn="just">
                  <a:lnSpc>
                    <a:spcPct val="150000"/>
                  </a:lnSpc>
                </a:pPr>
                <a:r>
                  <a:rPr lang="en-US" sz="4400" kern="0">
                    <a:latin typeface="Arial" panose="020B0604020202020204" pitchFamily="34" charset="0"/>
                    <a:ea typeface="Times New Roman" panose="02020603050405020304" pitchFamily="18" charset="0"/>
                    <a:cs typeface="Arial" panose="020B0604020202020204" pitchFamily="34" charset="0"/>
                  </a:rPr>
                  <a:t>Nếu một góc lượng giác có số đo </a:t>
                </a:r>
                <a14:m>
                  <m:oMath xmlns:m="http://schemas.openxmlformats.org/officeDocument/2006/math">
                    <m:sSup>
                      <m:sSup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α</m:t>
                        </m:r>
                      </m:e>
                      <m:sup>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r>
                  <a:rPr lang="en-US" sz="4400" kern="0">
                    <a:effectLst/>
                    <a:latin typeface="Arial" panose="020B0604020202020204" pitchFamily="34" charset="0"/>
                    <a:ea typeface="Times New Roman" panose="02020603050405020304" pitchFamily="18" charset="0"/>
                    <a:cs typeface="Arial" panose="020B0604020202020204" pitchFamily="34" charset="0"/>
                  </a:rPr>
                  <a:t> (hay </a:t>
                </a:r>
                <a14:m>
                  <m:oMath xmlns:m="http://schemas.openxmlformats.org/officeDocument/2006/math">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4400" kern="0">
                    <a:effectLst/>
                    <a:latin typeface="Arial" panose="020B0604020202020204" pitchFamily="34" charset="0"/>
                    <a:ea typeface="Times New Roman" panose="02020603050405020304" pitchFamily="18" charset="0"/>
                    <a:cs typeface="Arial" panose="020B0604020202020204" pitchFamily="34" charset="0"/>
                  </a:rPr>
                  <a:t> radian) thì mọi góc lượng giác có cùng tia đầu, tia cuối với góc lượng giác đó có số đo dạng: </a:t>
                </a:r>
                <a14:m>
                  <m:oMath xmlns:m="http://schemas.openxmlformats.org/officeDocument/2006/math">
                    <m:sSup>
                      <m:sSup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α</m:t>
                        </m:r>
                      </m:e>
                      <m:sup>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k</m:t>
                    </m:r>
                    <m:sSup>
                      <m:sSup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360</m:t>
                        </m:r>
                      </m:e>
                      <m:sup>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r>
                  <a:rPr lang="en-US" sz="4400" kern="0">
                    <a:effectLst/>
                    <a:latin typeface="Arial" panose="020B0604020202020204" pitchFamily="34" charset="0"/>
                    <a:ea typeface="Times New Roman" panose="02020603050405020304" pitchFamily="18" charset="0"/>
                    <a:cs typeface="Arial" panose="020B0604020202020204" pitchFamily="34" charset="0"/>
                  </a:rPr>
                  <a:t> (hay </a:t>
                </a:r>
                <a14:m>
                  <m:oMath xmlns:m="http://schemas.openxmlformats.org/officeDocument/2006/math">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π</m:t>
                    </m:r>
                  </m:oMath>
                </a14:m>
                <a:r>
                  <a:rPr lang="en-US" sz="4400" kern="0">
                    <a:effectLst/>
                    <a:latin typeface="Arial" panose="020B0604020202020204" pitchFamily="34" charset="0"/>
                    <a:ea typeface="Times New Roman" panose="02020603050405020304" pitchFamily="18" charset="0"/>
                    <a:cs typeface="Arial" panose="020B0604020202020204" pitchFamily="34" charset="0"/>
                  </a:rPr>
                  <a:t>), với k là số nguyên, mỗi góc ứng với một giá trị của k.</a:t>
                </a:r>
                <a:endParaRPr lang="en-US" sz="4400">
                  <a:latin typeface="Arial" panose="020B0604020202020204" pitchFamily="34" charset="0"/>
                  <a:cs typeface="Arial" panose="020B0604020202020204" pitchFamily="34" charset="0"/>
                </a:endParaRPr>
              </a:p>
            </p:txBody>
          </p:sp>
        </mc:Choice>
        <mc:Fallback xmlns="">
          <p:sp>
            <p:nvSpPr>
              <p:cNvPr id="41" name="Rectangle 40"/>
              <p:cNvSpPr>
                <a:spLocks noRot="1" noChangeAspect="1" noMove="1" noResize="1" noEditPoints="1" noAdjustHandles="1" noChangeArrowheads="1" noChangeShapeType="1" noTextEdit="1"/>
              </p:cNvSpPr>
              <p:nvPr/>
            </p:nvSpPr>
            <p:spPr>
              <a:xfrm>
                <a:off x="1903135" y="3491697"/>
                <a:ext cx="14373795" cy="4154984"/>
              </a:xfrm>
              <a:prstGeom prst="rect">
                <a:avLst/>
              </a:prstGeom>
              <a:blipFill rotWithShape="0">
                <a:blip r:embed="rId6"/>
                <a:stretch>
                  <a:fillRect l="-1696" r="-1739" b="-3084"/>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strVal val="#ppt_w+.3"/>
                                          </p:val>
                                        </p:tav>
                                        <p:tav tm="100000">
                                          <p:val>
                                            <p:strVal val="#ppt_w"/>
                                          </p:val>
                                        </p:tav>
                                      </p:tavLst>
                                    </p:anim>
                                    <p:anim calcmode="lin" valueType="num">
                                      <p:cBhvr>
                                        <p:cTn id="8" dur="500" fill="hold"/>
                                        <p:tgtEl>
                                          <p:spTgt spid="41"/>
                                        </p:tgtEl>
                                        <p:attrNameLst>
                                          <p:attrName>ppt_h</p:attrName>
                                        </p:attrNameLst>
                                      </p:cBhvr>
                                      <p:tavLst>
                                        <p:tav tm="0">
                                          <p:val>
                                            <p:strVal val="#ppt_h"/>
                                          </p:val>
                                        </p:tav>
                                        <p:tav tm="100000">
                                          <p:val>
                                            <p:strVal val="#ppt_h"/>
                                          </p:val>
                                        </p:tav>
                                      </p:tavLst>
                                    </p:anim>
                                    <p:animEffect transition="in" filter="fade">
                                      <p:cBhvr>
                                        <p:cTn id="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685800" y="647700"/>
            <a:ext cx="4648200" cy="12954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Arial" panose="020B0604020202020204" pitchFamily="34" charset="0"/>
                <a:cs typeface="Arial" panose="020B0604020202020204" pitchFamily="34" charset="0"/>
              </a:rPr>
              <a:t>Ví dụ </a:t>
            </a:r>
            <a:r>
              <a:rPr lang="vi-VN" sz="3600" b="1" smtClean="0">
                <a:latin typeface="Arial" panose="020B0604020202020204" pitchFamily="34" charset="0"/>
                <a:cs typeface="Arial" panose="020B0604020202020204" pitchFamily="34" charset="0"/>
              </a:rPr>
              <a:t>4</a:t>
            </a:r>
            <a:r>
              <a:rPr lang="en-US" sz="3600" b="1" smtClean="0">
                <a:latin typeface="Arial" panose="020B0604020202020204" pitchFamily="34" charset="0"/>
                <a:cs typeface="Arial" panose="020B0604020202020204" pitchFamily="34" charset="0"/>
              </a:rPr>
              <a:t> </a:t>
            </a:r>
            <a:r>
              <a:rPr lang="en-US" sz="3600" b="1">
                <a:latin typeface="Arial" panose="020B0604020202020204" pitchFamily="34" charset="0"/>
                <a:cs typeface="Arial" panose="020B0604020202020204" pitchFamily="34" charset="0"/>
              </a:rPr>
              <a:t>(SGK </a:t>
            </a:r>
            <a:r>
              <a:rPr lang="vi-VN" sz="3600" b="1" smtClean="0">
                <a:latin typeface="Arial" panose="020B0604020202020204" pitchFamily="34" charset="0"/>
                <a:cs typeface="Arial" panose="020B0604020202020204" pitchFamily="34" charset="0"/>
              </a:rPr>
              <a:t>-</a:t>
            </a:r>
            <a:r>
              <a:rPr lang="en-US" sz="3600" b="1" smtClean="0">
                <a:latin typeface="Arial" panose="020B0604020202020204" pitchFamily="34" charset="0"/>
                <a:cs typeface="Arial" panose="020B0604020202020204" pitchFamily="34" charset="0"/>
              </a:rPr>
              <a:t> tr.</a:t>
            </a:r>
            <a:r>
              <a:rPr lang="vi-VN" sz="3600" b="1" smtClean="0">
                <a:latin typeface="Arial" panose="020B0604020202020204" pitchFamily="34" charset="0"/>
                <a:cs typeface="Arial" panose="020B0604020202020204" pitchFamily="34" charset="0"/>
              </a:rPr>
              <a:t>9</a:t>
            </a:r>
            <a:r>
              <a:rPr lang="en-US" sz="3600" b="1" smtClean="0">
                <a:latin typeface="Arial" panose="020B0604020202020204" pitchFamily="34" charset="0"/>
                <a:cs typeface="Arial" panose="020B0604020202020204" pitchFamily="34" charset="0"/>
              </a:rPr>
              <a:t>)</a:t>
            </a:r>
            <a:endParaRPr lang="en-US" sz="3600" b="1">
              <a:latin typeface="Arial" panose="020B0604020202020204" pitchFamily="34" charset="0"/>
              <a:cs typeface="Arial" panose="020B0604020202020204" pitchFamily="34" charset="0"/>
            </a:endParaRPr>
          </a:p>
        </p:txBody>
      </p:sp>
      <p:sp>
        <p:nvSpPr>
          <p:cNvPr id="2" name="TextBox 1"/>
          <p:cNvSpPr txBox="1"/>
          <p:nvPr/>
        </p:nvSpPr>
        <p:spPr>
          <a:xfrm>
            <a:off x="5600700" y="418237"/>
            <a:ext cx="12115800" cy="1754326"/>
          </a:xfrm>
          <a:prstGeom prst="rect">
            <a:avLst/>
          </a:prstGeom>
          <a:noFill/>
        </p:spPr>
        <p:txBody>
          <a:bodyPr wrap="square" rtlCol="0">
            <a:spAutoFit/>
          </a:bodyPr>
          <a:lstStyle/>
          <a:p>
            <a:pPr algn="just">
              <a:lnSpc>
                <a:spcPct val="150000"/>
              </a:lnSpc>
            </a:pPr>
            <a:r>
              <a:rPr lang="vi-VN" sz="3600" smtClean="0">
                <a:latin typeface="Arial" panose="020B0604020202020204" pitchFamily="34" charset="0"/>
                <a:cs typeface="Arial" panose="020B0604020202020204" pitchFamily="34" charset="0"/>
              </a:rPr>
              <a:t>Viết công thức biểu thị số đo của các góc lượng giác có cùng tia đầu, tia cuối với góc lượng giác có số đo bằng 60</a:t>
            </a:r>
            <a:r>
              <a:rPr lang="vi-VN" sz="3600" baseline="30000" smtClean="0">
                <a:latin typeface="Arial" panose="020B0604020202020204" pitchFamily="34" charset="0"/>
                <a:cs typeface="Arial" panose="020B0604020202020204" pitchFamily="34" charset="0"/>
              </a:rPr>
              <a:t>o</a:t>
            </a:r>
            <a:endParaRPr lang="en-US" sz="36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p:cNvSpPr txBox="1"/>
              <p:nvPr/>
            </p:nvSpPr>
            <p:spPr>
              <a:xfrm>
                <a:off x="685800" y="3011398"/>
                <a:ext cx="17030700" cy="1754326"/>
              </a:xfrm>
              <a:prstGeom prst="rect">
                <a:avLst/>
              </a:prstGeom>
              <a:noFill/>
            </p:spPr>
            <p:txBody>
              <a:bodyPr wrap="square" rtlCol="0">
                <a:spAutoFit/>
              </a:bodyPr>
              <a:lstStyle/>
              <a:p>
                <a:pPr algn="just">
                  <a:lnSpc>
                    <a:spcPct val="150000"/>
                  </a:lnSpc>
                </a:pPr>
                <a:r>
                  <a:rPr lang="vi-VN" sz="3600" smtClean="0">
                    <a:solidFill>
                      <a:srgbClr val="0070C0"/>
                    </a:solidFill>
                    <a:latin typeface="Arial" panose="020B0604020202020204" pitchFamily="34" charset="0"/>
                    <a:cs typeface="Arial" panose="020B0604020202020204" pitchFamily="34" charset="0"/>
                  </a:rPr>
                  <a:t>Gọi </a:t>
                </a:r>
                <a14:m>
                  <m:oMath xmlns:m="http://schemas.openxmlformats.org/officeDocument/2006/math">
                    <m:r>
                      <a:rPr lang="vi-VN" sz="360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3600" smtClean="0">
                    <a:solidFill>
                      <a:srgbClr val="0070C0"/>
                    </a:solidFill>
                    <a:latin typeface="Arial" panose="020B0604020202020204" pitchFamily="34" charset="0"/>
                    <a:cs typeface="Arial" panose="020B0604020202020204" pitchFamily="34" charset="0"/>
                  </a:rPr>
                  <a:t> là số đo của một góc lượng giác có cùng tia đầu, tia cuối với góc lượng giác có số đo bằng 60</a:t>
                </a:r>
                <a:r>
                  <a:rPr lang="vi-VN" sz="3600" baseline="30000" smtClean="0">
                    <a:solidFill>
                      <a:srgbClr val="0070C0"/>
                    </a:solidFill>
                    <a:latin typeface="Arial" panose="020B0604020202020204" pitchFamily="34" charset="0"/>
                    <a:cs typeface="Arial" panose="020B0604020202020204" pitchFamily="34" charset="0"/>
                  </a:rPr>
                  <a:t>o</a:t>
                </a:r>
                <a:r>
                  <a:rPr lang="vi-VN" sz="3600" smtClean="0">
                    <a:solidFill>
                      <a:srgbClr val="0070C0"/>
                    </a:solidFill>
                    <a:latin typeface="Arial" panose="020B0604020202020204" pitchFamily="34" charset="0"/>
                    <a:cs typeface="Arial" panose="020B0604020202020204" pitchFamily="34" charset="0"/>
                  </a:rPr>
                  <a:t>. Khi đó, ta có: </a:t>
                </a:r>
                <a14:m>
                  <m:oMath xmlns:m="http://schemas.openxmlformats.org/officeDocument/2006/math">
                    <m:r>
                      <a:rPr lang="vi-VN" sz="360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3600" smtClean="0">
                    <a:solidFill>
                      <a:srgbClr val="0070C0"/>
                    </a:solidFill>
                    <a:latin typeface="Arial" panose="020B0604020202020204" pitchFamily="34" charset="0"/>
                    <a:cs typeface="Arial" panose="020B0604020202020204" pitchFamily="34" charset="0"/>
                  </a:rPr>
                  <a:t> = 60</a:t>
                </a:r>
                <a:r>
                  <a:rPr lang="vi-VN" sz="3600" baseline="30000" smtClean="0">
                    <a:solidFill>
                      <a:srgbClr val="0070C0"/>
                    </a:solidFill>
                    <a:latin typeface="Arial" panose="020B0604020202020204" pitchFamily="34" charset="0"/>
                    <a:cs typeface="Arial" panose="020B0604020202020204" pitchFamily="34" charset="0"/>
                  </a:rPr>
                  <a:t>o</a:t>
                </a:r>
                <a:r>
                  <a:rPr lang="vi-VN" sz="3600" smtClean="0">
                    <a:solidFill>
                      <a:srgbClr val="0070C0"/>
                    </a:solidFill>
                    <a:latin typeface="Arial" panose="020B0604020202020204" pitchFamily="34" charset="0"/>
                    <a:cs typeface="Arial" panose="020B0604020202020204" pitchFamily="34" charset="0"/>
                  </a:rPr>
                  <a:t> + k360</a:t>
                </a:r>
                <a:r>
                  <a:rPr lang="vi-VN" sz="3600" baseline="30000" smtClean="0">
                    <a:solidFill>
                      <a:srgbClr val="0070C0"/>
                    </a:solidFill>
                    <a:latin typeface="Arial" panose="020B0604020202020204" pitchFamily="34" charset="0"/>
                    <a:cs typeface="Arial" panose="020B0604020202020204" pitchFamily="34" charset="0"/>
                  </a:rPr>
                  <a:t>o</a:t>
                </a:r>
                <a:r>
                  <a:rPr lang="vi-VN" sz="3600" smtClean="0">
                    <a:solidFill>
                      <a:srgbClr val="0070C0"/>
                    </a:solidFill>
                    <a:latin typeface="Arial" panose="020B0604020202020204" pitchFamily="34" charset="0"/>
                    <a:cs typeface="Arial" panose="020B0604020202020204" pitchFamily="34" charset="0"/>
                  </a:rPr>
                  <a:t>, với k là số nguyên.</a:t>
                </a:r>
                <a:endParaRPr lang="en-US" sz="3600">
                  <a:solidFill>
                    <a:srgbClr val="0070C0"/>
                  </a:solidFill>
                  <a:latin typeface="Arial" panose="020B0604020202020204" pitchFamily="34" charset="0"/>
                  <a:cs typeface="Arial" panose="020B0604020202020204"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685800" y="3011398"/>
                <a:ext cx="17030700" cy="1754326"/>
              </a:xfrm>
              <a:prstGeom prst="rect">
                <a:avLst/>
              </a:prstGeom>
              <a:blipFill rotWithShape="0">
                <a:blip r:embed="rId2"/>
                <a:stretch>
                  <a:fillRect l="-1110" r="-1110" b="-6250"/>
                </a:stretch>
              </a:blipFill>
            </p:spPr>
            <p:txBody>
              <a:bodyPr/>
              <a:lstStyle/>
              <a:p>
                <a:r>
                  <a:rPr lang="en-US">
                    <a:noFill/>
                  </a:rPr>
                  <a:t> </a:t>
                </a:r>
              </a:p>
            </p:txBody>
          </p:sp>
        </mc:Fallback>
      </mc:AlternateContent>
      <p:sp>
        <p:nvSpPr>
          <p:cNvPr id="7" name="Rounded Rectangle 6"/>
          <p:cNvSpPr/>
          <p:nvPr/>
        </p:nvSpPr>
        <p:spPr>
          <a:xfrm>
            <a:off x="696686" y="5195711"/>
            <a:ext cx="4648200" cy="1295400"/>
          </a:xfrm>
          <a:prstGeom prst="roundRect">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smtClean="0">
                <a:latin typeface="Arial" panose="020B0604020202020204" pitchFamily="34" charset="0"/>
                <a:cs typeface="Arial" panose="020B0604020202020204" pitchFamily="34" charset="0"/>
              </a:rPr>
              <a:t>Luyện tập 4</a:t>
            </a:r>
            <a:endParaRPr lang="en-US" sz="3600"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TextBox 7"/>
              <p:cNvSpPr txBox="1"/>
              <p:nvPr/>
            </p:nvSpPr>
            <p:spPr>
              <a:xfrm>
                <a:off x="5611586" y="4966248"/>
                <a:ext cx="12115800" cy="1831720"/>
              </a:xfrm>
              <a:prstGeom prst="rect">
                <a:avLst/>
              </a:prstGeom>
              <a:noFill/>
            </p:spPr>
            <p:txBody>
              <a:bodyPr wrap="square" rtlCol="0">
                <a:spAutoFit/>
              </a:bodyPr>
              <a:lstStyle/>
              <a:p>
                <a:pPr algn="just">
                  <a:lnSpc>
                    <a:spcPct val="130000"/>
                  </a:lnSpc>
                </a:pPr>
                <a:r>
                  <a:rPr lang="vi-VN" sz="3600" smtClean="0">
                    <a:latin typeface="Arial" panose="020B0604020202020204" pitchFamily="34" charset="0"/>
                    <a:cs typeface="Arial" panose="020B0604020202020204" pitchFamily="34" charset="0"/>
                  </a:rPr>
                  <a:t>Viết công thức biểu thị số đo của các góc lượng giác có cùng tia đầu, tia cuối với góc lượng giác có số đo bằng </a:t>
                </a:r>
                <a14:m>
                  <m:oMath xmlns:m="http://schemas.openxmlformats.org/officeDocument/2006/math">
                    <m:f>
                      <m:fPr>
                        <m:ctrlPr>
                          <a:rPr lang="vi-VN" sz="3600" i="1" smtClean="0">
                            <a:latin typeface="Cambria Math" panose="02040503050406030204" pitchFamily="18" charset="0"/>
                            <a:cs typeface="Arial" panose="020B0604020202020204" pitchFamily="34" charset="0"/>
                          </a:rPr>
                        </m:ctrlPr>
                      </m:fPr>
                      <m:num>
                        <m:r>
                          <a:rPr lang="vi-VN" sz="3600" b="0" i="1" smtClean="0">
                            <a:latin typeface="Cambria Math" panose="02040503050406030204" pitchFamily="18" charset="0"/>
                            <a:cs typeface="Arial" panose="020B0604020202020204" pitchFamily="34" charset="0"/>
                          </a:rPr>
                          <m:t>−4</m:t>
                        </m:r>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3600" b="0" i="1" smtClean="0">
                            <a:latin typeface="Cambria Math" panose="02040503050406030204" pitchFamily="18" charset="0"/>
                            <a:cs typeface="Arial" panose="020B0604020202020204" pitchFamily="34" charset="0"/>
                          </a:rPr>
                          <m:t>3</m:t>
                        </m:r>
                      </m:den>
                    </m:f>
                  </m:oMath>
                </a14:m>
                <a:endParaRPr lang="en-US" sz="3600">
                  <a:latin typeface="Arial" panose="020B0604020202020204" pitchFamily="34" charset="0"/>
                  <a:cs typeface="Arial" panose="020B0604020202020204"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5611586" y="4966248"/>
                <a:ext cx="12115800" cy="1831720"/>
              </a:xfrm>
              <a:prstGeom prst="rect">
                <a:avLst/>
              </a:prstGeom>
              <a:blipFill rotWithShape="0">
                <a:blip r:embed="rId3"/>
                <a:stretch>
                  <a:fillRect l="-1560" t="-333" r="-1510" b="-1667"/>
                </a:stretch>
              </a:blipFill>
            </p:spPr>
            <p:txBody>
              <a:bodyPr/>
              <a:lstStyle/>
              <a:p>
                <a:r>
                  <a:rPr lang="en-US">
                    <a:noFill/>
                  </a:rPr>
                  <a:t> </a:t>
                </a:r>
              </a:p>
            </p:txBody>
          </p:sp>
        </mc:Fallback>
      </mc:AlternateContent>
      <p:sp>
        <p:nvSpPr>
          <p:cNvPr id="9" name="TextBox 8"/>
          <p:cNvSpPr txBox="1"/>
          <p:nvPr/>
        </p:nvSpPr>
        <p:spPr>
          <a:xfrm>
            <a:off x="8445500" y="6833114"/>
            <a:ext cx="1397000" cy="646331"/>
          </a:xfrm>
          <a:prstGeom prst="rect">
            <a:avLst/>
          </a:prstGeom>
          <a:noFill/>
        </p:spPr>
        <p:txBody>
          <a:bodyPr wrap="square" rtlCol="0">
            <a:spAutoFit/>
          </a:bodyPr>
          <a:lstStyle/>
          <a:p>
            <a:pPr algn="ctr"/>
            <a:r>
              <a:rPr lang="vi-VN" sz="3600" b="1" u="sng" smtClean="0">
                <a:solidFill>
                  <a:srgbClr val="C00000"/>
                </a:solidFill>
                <a:latin typeface="Arial" panose="020B0604020202020204" pitchFamily="34" charset="0"/>
                <a:cs typeface="Arial" panose="020B0604020202020204" pitchFamily="34" charset="0"/>
              </a:rPr>
              <a:t>Giải</a:t>
            </a:r>
            <a:endParaRPr lang="en-US" sz="36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TextBox 9"/>
              <p:cNvSpPr txBox="1"/>
              <p:nvPr/>
            </p:nvSpPr>
            <p:spPr>
              <a:xfrm>
                <a:off x="729343" y="7559409"/>
                <a:ext cx="16987157" cy="2121478"/>
              </a:xfrm>
              <a:prstGeom prst="rect">
                <a:avLst/>
              </a:prstGeom>
              <a:noFill/>
            </p:spPr>
            <p:txBody>
              <a:bodyPr wrap="square" rtlCol="0">
                <a:spAutoFit/>
              </a:bodyPr>
              <a:lstStyle/>
              <a:p>
                <a:pPr algn="just">
                  <a:lnSpc>
                    <a:spcPct val="150000"/>
                  </a:lnSpc>
                </a:pPr>
                <a:r>
                  <a:rPr lang="vi-VN" sz="3600" smtClean="0">
                    <a:solidFill>
                      <a:srgbClr val="0070C0"/>
                    </a:solidFill>
                    <a:latin typeface="Arial" panose="020B0604020202020204" pitchFamily="34" charset="0"/>
                    <a:cs typeface="Arial" panose="020B0604020202020204" pitchFamily="34" charset="0"/>
                  </a:rPr>
                  <a:t>Gọi </a:t>
                </a:r>
                <a14:m>
                  <m:oMath xmlns:m="http://schemas.openxmlformats.org/officeDocument/2006/math">
                    <m:r>
                      <a:rPr lang="vi-VN" sz="360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3600" smtClean="0">
                    <a:solidFill>
                      <a:srgbClr val="0070C0"/>
                    </a:solidFill>
                    <a:latin typeface="Arial" panose="020B0604020202020204" pitchFamily="34" charset="0"/>
                    <a:cs typeface="Arial" panose="020B0604020202020204" pitchFamily="34" charset="0"/>
                  </a:rPr>
                  <a:t> là số đo của một góc lượng giác có cùng tia đầu, tia cuối với góc lượng giác có số đo bằng </a:t>
                </a:r>
                <a14:m>
                  <m:oMath xmlns:m="http://schemas.openxmlformats.org/officeDocument/2006/math">
                    <m:f>
                      <m:fPr>
                        <m:ctrlPr>
                          <a:rPr lang="vi-VN" sz="3600" i="1">
                            <a:solidFill>
                              <a:srgbClr val="0070C0"/>
                            </a:solidFill>
                            <a:latin typeface="Cambria Math" panose="02040503050406030204" pitchFamily="18" charset="0"/>
                            <a:cs typeface="Arial" panose="020B0604020202020204" pitchFamily="34" charset="0"/>
                          </a:rPr>
                        </m:ctrlPr>
                      </m:fPr>
                      <m:num>
                        <m:r>
                          <a:rPr lang="vi-VN" sz="3600" i="1">
                            <a:solidFill>
                              <a:srgbClr val="0070C0"/>
                            </a:solidFill>
                            <a:latin typeface="Cambria Math" panose="02040503050406030204" pitchFamily="18" charset="0"/>
                            <a:cs typeface="Arial" panose="020B0604020202020204" pitchFamily="34" charset="0"/>
                          </a:rPr>
                          <m:t>−4</m:t>
                        </m:r>
                        <m:r>
                          <a:rPr lang="vi-VN" sz="3600" i="1">
                            <a:solidFill>
                              <a:srgbClr val="0070C0"/>
                            </a:solidFill>
                            <a:latin typeface="Cambria Math" panose="02040503050406030204" pitchFamily="18" charset="0"/>
                            <a:ea typeface="Cambria Math" panose="02040503050406030204" pitchFamily="18" charset="0"/>
                            <a:cs typeface="Arial" panose="020B0604020202020204" pitchFamily="34" charset="0"/>
                          </a:rPr>
                          <m:t>𝜋</m:t>
                        </m:r>
                      </m:num>
                      <m:den>
                        <m:r>
                          <a:rPr lang="vi-VN" sz="3600" i="1">
                            <a:solidFill>
                              <a:srgbClr val="0070C0"/>
                            </a:solidFill>
                            <a:latin typeface="Cambria Math" panose="02040503050406030204" pitchFamily="18" charset="0"/>
                            <a:cs typeface="Arial" panose="020B0604020202020204" pitchFamily="34" charset="0"/>
                          </a:rPr>
                          <m:t>3</m:t>
                        </m:r>
                      </m:den>
                    </m:f>
                  </m:oMath>
                </a14:m>
                <a:r>
                  <a:rPr lang="vi-VN" sz="3600" smtClean="0">
                    <a:solidFill>
                      <a:srgbClr val="0070C0"/>
                    </a:solidFill>
                    <a:latin typeface="Arial" panose="020B0604020202020204" pitchFamily="34" charset="0"/>
                    <a:cs typeface="Arial" panose="020B0604020202020204" pitchFamily="34" charset="0"/>
                  </a:rPr>
                  <a:t>. Khi đó, ta có: </a:t>
                </a:r>
                <a14:m>
                  <m:oMath xmlns:m="http://schemas.openxmlformats.org/officeDocument/2006/math">
                    <m:r>
                      <a:rPr lang="vi-VN" sz="360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3600" smtClean="0">
                    <a:solidFill>
                      <a:srgbClr val="0070C0"/>
                    </a:solidFill>
                    <a:latin typeface="Arial" panose="020B0604020202020204" pitchFamily="34" charset="0"/>
                    <a:cs typeface="Arial" panose="020B0604020202020204" pitchFamily="34" charset="0"/>
                  </a:rPr>
                  <a:t> = </a:t>
                </a:r>
                <a14:m>
                  <m:oMath xmlns:m="http://schemas.openxmlformats.org/officeDocument/2006/math">
                    <m:r>
                      <a:rPr lang="fr-FR" sz="3600" i="1">
                        <a:solidFill>
                          <a:srgbClr val="0070C0"/>
                        </a:solidFill>
                        <a:latin typeface="Cambria Math" panose="02040503050406030204" pitchFamily="18" charset="0"/>
                      </a:rPr>
                      <m:t>−</m:t>
                    </m:r>
                    <m:f>
                      <m:fPr>
                        <m:ctrlPr>
                          <a:rPr lang="en-US" sz="3600" i="1">
                            <a:solidFill>
                              <a:srgbClr val="0070C0"/>
                            </a:solidFill>
                            <a:latin typeface="Cambria Math" panose="02040503050406030204" pitchFamily="18" charset="0"/>
                          </a:rPr>
                        </m:ctrlPr>
                      </m:fPr>
                      <m:num>
                        <m:r>
                          <a:rPr lang="fr-FR" sz="3600">
                            <a:solidFill>
                              <a:srgbClr val="0070C0"/>
                            </a:solidFill>
                            <a:latin typeface="Cambria Math" panose="02040503050406030204" pitchFamily="18" charset="0"/>
                          </a:rPr>
                          <m:t>4</m:t>
                        </m:r>
                        <m:r>
                          <m:rPr>
                            <m:sty m:val="p"/>
                          </m:rPr>
                          <a:rPr lang="en-US" sz="3600">
                            <a:solidFill>
                              <a:srgbClr val="0070C0"/>
                            </a:solidFill>
                            <a:latin typeface="Cambria Math" panose="02040503050406030204" pitchFamily="18" charset="0"/>
                          </a:rPr>
                          <m:t>π</m:t>
                        </m:r>
                      </m:num>
                      <m:den>
                        <m:r>
                          <a:rPr lang="fr-FR" sz="3600">
                            <a:solidFill>
                              <a:srgbClr val="0070C0"/>
                            </a:solidFill>
                            <a:latin typeface="Cambria Math" panose="02040503050406030204" pitchFamily="18" charset="0"/>
                          </a:rPr>
                          <m:t>3</m:t>
                        </m:r>
                      </m:den>
                    </m:f>
                    <m:r>
                      <a:rPr lang="fr-FR" sz="3600">
                        <a:solidFill>
                          <a:srgbClr val="0070C0"/>
                        </a:solidFill>
                        <a:latin typeface="Cambria Math" panose="02040503050406030204" pitchFamily="18" charset="0"/>
                      </a:rPr>
                      <m:t>+</m:t>
                    </m:r>
                    <m:r>
                      <m:rPr>
                        <m:sty m:val="p"/>
                      </m:rPr>
                      <a:rPr lang="fr-FR" sz="3600">
                        <a:solidFill>
                          <a:srgbClr val="0070C0"/>
                        </a:solidFill>
                        <a:latin typeface="Cambria Math" panose="02040503050406030204" pitchFamily="18" charset="0"/>
                      </a:rPr>
                      <m:t>k</m:t>
                    </m:r>
                    <m:r>
                      <a:rPr lang="fr-FR" sz="3600">
                        <a:solidFill>
                          <a:srgbClr val="0070C0"/>
                        </a:solidFill>
                        <a:latin typeface="Cambria Math" panose="02040503050406030204" pitchFamily="18" charset="0"/>
                      </a:rPr>
                      <m:t>2</m:t>
                    </m:r>
                    <m:r>
                      <m:rPr>
                        <m:sty m:val="p"/>
                      </m:rPr>
                      <a:rPr lang="en-US" sz="3600">
                        <a:solidFill>
                          <a:srgbClr val="0070C0"/>
                        </a:solidFill>
                        <a:latin typeface="Cambria Math" panose="02040503050406030204" pitchFamily="18" charset="0"/>
                      </a:rPr>
                      <m:t>π</m:t>
                    </m:r>
                    <m:r>
                      <a:rPr lang="fr-FR" sz="3600">
                        <a:solidFill>
                          <a:srgbClr val="0070C0"/>
                        </a:solidFill>
                        <a:latin typeface="Cambria Math" panose="02040503050406030204" pitchFamily="18" charset="0"/>
                      </a:rPr>
                      <m:t>, </m:t>
                    </m:r>
                    <m:r>
                      <m:rPr>
                        <m:sty m:val="p"/>
                      </m:rPr>
                      <a:rPr lang="fr-FR" sz="3600">
                        <a:solidFill>
                          <a:srgbClr val="0070C0"/>
                        </a:solidFill>
                        <a:latin typeface="Cambria Math" panose="02040503050406030204" pitchFamily="18" charset="0"/>
                      </a:rPr>
                      <m:t>k</m:t>
                    </m:r>
                    <m:r>
                      <a:rPr lang="fr-FR" sz="3600">
                        <a:solidFill>
                          <a:srgbClr val="0070C0"/>
                        </a:solidFill>
                        <a:latin typeface="Cambria Math" panose="02040503050406030204" pitchFamily="18" charset="0"/>
                      </a:rPr>
                      <m:t>∈</m:t>
                    </m:r>
                    <m:r>
                      <a:rPr lang="fr-FR" sz="3600" i="1">
                        <a:solidFill>
                          <a:srgbClr val="0070C0"/>
                        </a:solidFill>
                        <a:latin typeface="Cambria Math" panose="02040503050406030204" pitchFamily="18" charset="0"/>
                      </a:rPr>
                      <m:t>ℤ</m:t>
                    </m:r>
                  </m:oMath>
                </a14:m>
                <a:r>
                  <a:rPr lang="fr-FR" sz="3600">
                    <a:solidFill>
                      <a:srgbClr val="0070C0"/>
                    </a:solidFill>
                  </a:rPr>
                  <a:t>.</a:t>
                </a:r>
                <a:endParaRPr lang="en-US" sz="3600">
                  <a:solidFill>
                    <a:srgbClr val="0070C0"/>
                  </a:solidFill>
                  <a:latin typeface="Arial" panose="020B0604020202020204" pitchFamily="34" charset="0"/>
                  <a:cs typeface="Arial" panose="020B0604020202020204" pitchFamily="34"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729343" y="7559409"/>
                <a:ext cx="16987157" cy="2121478"/>
              </a:xfrm>
              <a:prstGeom prst="rect">
                <a:avLst/>
              </a:prstGeom>
              <a:blipFill rotWithShape="0">
                <a:blip r:embed="rId4"/>
                <a:stretch>
                  <a:fillRect l="-1113" r="-1113"/>
                </a:stretch>
              </a:blipFill>
            </p:spPr>
            <p:txBody>
              <a:bodyPr/>
              <a:lstStyle/>
              <a:p>
                <a:r>
                  <a:rPr lang="en-US">
                    <a:noFill/>
                  </a:rPr>
                  <a:t> </a:t>
                </a:r>
              </a:p>
            </p:txBody>
          </p:sp>
        </mc:Fallback>
      </mc:AlternateContent>
      <p:sp>
        <p:nvSpPr>
          <p:cNvPr id="11" name="TextBox 10"/>
          <p:cNvSpPr txBox="1"/>
          <p:nvPr/>
        </p:nvSpPr>
        <p:spPr>
          <a:xfrm>
            <a:off x="8445500" y="2293308"/>
            <a:ext cx="1397000" cy="646331"/>
          </a:xfrm>
          <a:prstGeom prst="rect">
            <a:avLst/>
          </a:prstGeom>
          <a:noFill/>
        </p:spPr>
        <p:txBody>
          <a:bodyPr wrap="square" rtlCol="0">
            <a:spAutoFit/>
          </a:bodyPr>
          <a:lstStyle/>
          <a:p>
            <a:pPr algn="ctr"/>
            <a:r>
              <a:rPr lang="vi-VN" sz="3600" b="1" u="sng" smtClean="0">
                <a:solidFill>
                  <a:srgbClr val="C00000"/>
                </a:solidFill>
                <a:latin typeface="Arial" panose="020B0604020202020204" pitchFamily="34" charset="0"/>
                <a:cs typeface="Arial" panose="020B0604020202020204" pitchFamily="34" charset="0"/>
              </a:rPr>
              <a:t>Giải</a:t>
            </a:r>
            <a:endParaRPr lang="en-US" sz="3600" b="1">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41272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Effect transition="in" filter="fade">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anim calcmode="lin" valueType="num">
                                      <p:cBhvr>
                                        <p:cTn id="47" dur="500" fill="hold"/>
                                        <p:tgtEl>
                                          <p:spTgt spid="10"/>
                                        </p:tgtEl>
                                        <p:attrNameLst>
                                          <p:attrName>ppt_x</p:attrName>
                                        </p:attrNameLst>
                                      </p:cBhvr>
                                      <p:tavLst>
                                        <p:tav tm="0">
                                          <p:val>
                                            <p:strVal val="#ppt_x"/>
                                          </p:val>
                                        </p:tav>
                                        <p:tav tm="100000">
                                          <p:val>
                                            <p:strVal val="#ppt_x"/>
                                          </p:val>
                                        </p:tav>
                                      </p:tavLst>
                                    </p:anim>
                                    <p:anim calcmode="lin" valueType="num">
                                      <p:cBhvr>
                                        <p:cTn id="4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6" grpId="0"/>
      <p:bldP spid="7" grpId="0" animBg="1"/>
      <p:bldP spid="8" grpId="0"/>
      <p:bldP spid="9"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5" name="TextBox 4"/>
          <p:cNvSpPr txBox="1"/>
          <p:nvPr/>
        </p:nvSpPr>
        <p:spPr>
          <a:xfrm>
            <a:off x="1371599" y="2552700"/>
            <a:ext cx="9020195" cy="3970318"/>
          </a:xfrm>
          <a:prstGeom prst="rect">
            <a:avLst/>
          </a:prstGeom>
          <a:noFill/>
        </p:spPr>
        <p:txBody>
          <a:bodyPr wrap="square" rtlCol="0">
            <a:spAutoFit/>
          </a:bodyPr>
          <a:lstStyle/>
          <a:p>
            <a:pPr algn="just">
              <a:lnSpc>
                <a:spcPct val="150000"/>
              </a:lnSpc>
            </a:pPr>
            <a:r>
              <a:rPr lang="vi-VN" sz="4200" smtClean="0">
                <a:latin typeface="Arial" panose="020B0604020202020204" pitchFamily="34" charset="0"/>
                <a:cs typeface="Arial" panose="020B0604020202020204" pitchFamily="34" charset="0"/>
              </a:rPr>
              <a:t>Cho góc (hình học) xOz, toa Oy nằm trong góc xOz (Hình 8). Nêu mối quan hệ giữa số đo của góc xOz và tổng số đo của hai góc xOy và yOz.</a:t>
            </a:r>
            <a:endParaRPr lang="en-US" sz="4200">
              <a:latin typeface="Arial" panose="020B0604020202020204" pitchFamily="34" charset="0"/>
              <a:cs typeface="Arial" panose="020B0604020202020204" pitchFamily="34" charset="0"/>
            </a:endParaRPr>
          </a:p>
        </p:txBody>
      </p:sp>
      <p:sp>
        <p:nvSpPr>
          <p:cNvPr id="4" name="Rounded Rectangle 3"/>
          <p:cNvSpPr/>
          <p:nvPr/>
        </p:nvSpPr>
        <p:spPr>
          <a:xfrm>
            <a:off x="1371600" y="1063222"/>
            <a:ext cx="1676400" cy="1085618"/>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200" b="1" smtClean="0">
                <a:solidFill>
                  <a:schemeClr val="bg1"/>
                </a:solidFill>
                <a:latin typeface="Arial" panose="020B0604020202020204" pitchFamily="34" charset="0"/>
                <a:cs typeface="Arial" panose="020B0604020202020204" pitchFamily="34" charset="0"/>
              </a:rPr>
              <a:t>HĐ5</a:t>
            </a:r>
            <a:endParaRPr lang="en-US" sz="4200" b="1">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8995" y="1409700"/>
            <a:ext cx="6677005" cy="4868896"/>
          </a:xfrm>
          <a:prstGeom prst="rect">
            <a:avLst/>
          </a:prstGeom>
        </p:spPr>
      </p:pic>
      <p:sp>
        <p:nvSpPr>
          <p:cNvPr id="7" name="TextBox 6"/>
          <p:cNvSpPr txBox="1"/>
          <p:nvPr/>
        </p:nvSpPr>
        <p:spPr>
          <a:xfrm>
            <a:off x="1435100" y="7138263"/>
            <a:ext cx="1397000" cy="738664"/>
          </a:xfrm>
          <a:prstGeom prst="rect">
            <a:avLst/>
          </a:prstGeom>
          <a:noFill/>
        </p:spPr>
        <p:txBody>
          <a:bodyPr wrap="square" rtlCol="0">
            <a:spAutoFit/>
          </a:bodyPr>
          <a:lstStyle/>
          <a:p>
            <a:r>
              <a:rPr lang="vi-VN" sz="4200" b="1" u="sng" smtClean="0">
                <a:solidFill>
                  <a:srgbClr val="C00000"/>
                </a:solidFill>
                <a:latin typeface="Arial" panose="020B0604020202020204" pitchFamily="34" charset="0"/>
                <a:cs typeface="Arial" panose="020B0604020202020204" pitchFamily="34" charset="0"/>
              </a:rPr>
              <a:t>Giải</a:t>
            </a:r>
            <a:r>
              <a:rPr lang="vi-VN" sz="4200" b="1" smtClean="0">
                <a:solidFill>
                  <a:srgbClr val="C00000"/>
                </a:solidFill>
                <a:latin typeface="Arial" panose="020B0604020202020204" pitchFamily="34" charset="0"/>
                <a:cs typeface="Arial" panose="020B0604020202020204" pitchFamily="34" charset="0"/>
              </a:rPr>
              <a:t>:</a:t>
            </a:r>
            <a:endParaRPr lang="en-US" sz="42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3962400" y="7005916"/>
                <a:ext cx="8686800" cy="2063770"/>
              </a:xfrm>
              <a:prstGeom prst="rect">
                <a:avLst/>
              </a:prstGeom>
            </p:spPr>
            <p:txBody>
              <a:bodyPr wrap="square">
                <a:spAutoFit/>
              </a:bodyPr>
              <a:lstStyle/>
              <a:p>
                <a:pPr>
                  <a:lnSpc>
                    <a:spcPct val="150000"/>
                  </a:lnSpc>
                  <a:spcAft>
                    <a:spcPts val="0"/>
                  </a:spcAft>
                </a:pPr>
                <a:r>
                  <a:rPr lang="en-US" sz="4200">
                    <a:latin typeface="Arial" panose="020B0604020202020204" pitchFamily="34" charset="0"/>
                    <a:ea typeface="Times New Roman" panose="02020603050405020304" pitchFamily="18" charset="0"/>
                    <a:cs typeface="Arial" panose="020B0604020202020204" pitchFamily="34" charset="0"/>
                  </a:rPr>
                  <a:t>Do tia Oy nằm trong góc xOz nên:</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14:m>
                  <m:oMathPara xmlns:m="http://schemas.openxmlformats.org/officeDocument/2006/math">
                    <m:oMathParaPr>
                      <m:jc m:val="centerGroup"/>
                    </m:oMathParaPr>
                    <m:oMath xmlns:m="http://schemas.openxmlformats.org/officeDocument/2006/math">
                      <m:acc>
                        <m:accPr>
                          <m:chr m:val="̂"/>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200">
                              <a:effectLst/>
                              <a:latin typeface="Cambria Math" panose="02040503050406030204" pitchFamily="18" charset="0"/>
                              <a:ea typeface="Times New Roman" panose="02020603050405020304" pitchFamily="18" charset="0"/>
                              <a:cs typeface="Times New Roman" panose="02020603050405020304" pitchFamily="18" charset="0"/>
                            </a:rPr>
                            <m:t>xOz</m:t>
                          </m:r>
                          <m:r>
                            <a:rPr lang="en-US" sz="4200">
                              <a:effectLst/>
                              <a:latin typeface="Cambria Math" panose="02040503050406030204" pitchFamily="18" charset="0"/>
                              <a:ea typeface="Times New Roman" panose="02020603050405020304" pitchFamily="18" charset="0"/>
                              <a:cs typeface="Times New Roman" panose="02020603050405020304" pitchFamily="18" charset="0"/>
                            </a:rPr>
                            <m:t> </m:t>
                          </m:r>
                        </m:e>
                      </m:acc>
                      <m:r>
                        <a:rPr lang="en-US" sz="420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200">
                              <a:effectLst/>
                              <a:latin typeface="Cambria Math" panose="02040503050406030204" pitchFamily="18" charset="0"/>
                              <a:ea typeface="Times New Roman" panose="02020603050405020304" pitchFamily="18" charset="0"/>
                              <a:cs typeface="Times New Roman" panose="02020603050405020304" pitchFamily="18" charset="0"/>
                            </a:rPr>
                            <m:t>xOy</m:t>
                          </m:r>
                          <m:r>
                            <a:rPr lang="en-US" sz="4200">
                              <a:effectLst/>
                              <a:latin typeface="Cambria Math" panose="02040503050406030204" pitchFamily="18" charset="0"/>
                              <a:ea typeface="Times New Roman" panose="02020603050405020304" pitchFamily="18" charset="0"/>
                              <a:cs typeface="Times New Roman" panose="02020603050405020304" pitchFamily="18" charset="0"/>
                            </a:rPr>
                            <m:t> </m:t>
                          </m:r>
                        </m:e>
                      </m:acc>
                      <m:r>
                        <a:rPr lang="en-US" sz="420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200">
                              <a:effectLst/>
                              <a:latin typeface="Cambria Math" panose="02040503050406030204" pitchFamily="18" charset="0"/>
                              <a:ea typeface="Times New Roman" panose="02020603050405020304" pitchFamily="18" charset="0"/>
                              <a:cs typeface="Times New Roman" panose="02020603050405020304" pitchFamily="18" charset="0"/>
                            </a:rPr>
                            <m:t>yOz</m:t>
                          </m:r>
                          <m:r>
                            <a:rPr lang="en-US" sz="4200">
                              <a:effectLst/>
                              <a:latin typeface="Cambria Math" panose="02040503050406030204" pitchFamily="18" charset="0"/>
                              <a:ea typeface="Times New Roman" panose="02020603050405020304" pitchFamily="18" charset="0"/>
                              <a:cs typeface="Times New Roman" panose="02020603050405020304" pitchFamily="18" charset="0"/>
                            </a:rPr>
                            <m:t> </m:t>
                          </m:r>
                        </m:e>
                      </m:acc>
                    </m:oMath>
                  </m:oMathPara>
                </a14:m>
                <a:endParaRPr lang="en-US" sz="42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962400" y="7005916"/>
                <a:ext cx="8686800" cy="2063770"/>
              </a:xfrm>
              <a:prstGeom prst="rect">
                <a:avLst/>
              </a:prstGeom>
              <a:blipFill rotWithShape="0">
                <a:blip r:embed="rId3"/>
                <a:stretch>
                  <a:fillRect l="-2667"/>
                </a:stretch>
              </a:blipFill>
            </p:spPr>
            <p:txBody>
              <a:bodyPr/>
              <a:lstStyle/>
              <a:p>
                <a:r>
                  <a:rPr lang="en-US">
                    <a:noFill/>
                  </a:rPr>
                  <a:t> </a:t>
                </a:r>
              </a:p>
            </p:txBody>
          </p:sp>
        </mc:Fallback>
      </mc:AlternateContent>
      <p:pic>
        <p:nvPicPr>
          <p:cNvPr id="8" name="Picture 7"/>
          <p:cNvPicPr>
            <a:picLocks noChangeAspect="1"/>
          </p:cNvPicPr>
          <p:nvPr/>
        </p:nvPicPr>
        <p:blipFill>
          <a:blip r:embed="rId4"/>
          <a:stretch>
            <a:fillRect/>
          </a:stretch>
        </p:blipFill>
        <p:spPr>
          <a:xfrm>
            <a:off x="12496800" y="7013536"/>
            <a:ext cx="5209855" cy="3087321"/>
          </a:xfrm>
          <a:prstGeom prst="rect">
            <a:avLst/>
          </a:prstGeom>
        </p:spPr>
      </p:pic>
    </p:spTree>
    <p:extLst>
      <p:ext uri="{BB962C8B-B14F-4D97-AF65-F5344CB8AC3E}">
        <p14:creationId xmlns:p14="http://schemas.microsoft.com/office/powerpoint/2010/main" val="237689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anim calcmode="lin" valueType="num">
                                      <p:cBhvr>
                                        <p:cTn id="27" dur="500" fill="hold"/>
                                        <p:tgtEl>
                                          <p:spTgt spid="6"/>
                                        </p:tgtEl>
                                        <p:attrNameLst>
                                          <p:attrName>ppt_x</p:attrName>
                                        </p:attrNameLst>
                                      </p:cBhvr>
                                      <p:tavLst>
                                        <p:tav tm="0">
                                          <p:val>
                                            <p:strVal val="#ppt_x"/>
                                          </p:val>
                                        </p:tav>
                                        <p:tav tm="100000">
                                          <p:val>
                                            <p:strVal val="#ppt_x"/>
                                          </p:val>
                                        </p:tav>
                                      </p:tavLst>
                                    </p:anim>
                                    <p:anim calcmode="lin" valueType="num">
                                      <p:cBhvr>
                                        <p:cTn id="28"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7"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7" name="Group 27"/>
          <p:cNvGrpSpPr/>
          <p:nvPr/>
        </p:nvGrpSpPr>
        <p:grpSpPr>
          <a:xfrm>
            <a:off x="14450775" y="778767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60300" y="70990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2108145"/>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3573532"/>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sp>
        <p:nvSpPr>
          <p:cNvPr id="32" name="TextBox 32"/>
          <p:cNvSpPr txBox="1"/>
          <p:nvPr/>
        </p:nvSpPr>
        <p:spPr>
          <a:xfrm>
            <a:off x="2450954" y="1814154"/>
            <a:ext cx="12363159" cy="906145"/>
          </a:xfrm>
          <a:prstGeom prst="rect">
            <a:avLst/>
          </a:prstGeom>
        </p:spPr>
        <p:txBody>
          <a:bodyPr lIns="0" tIns="0" rIns="0" bIns="0" rtlCol="0" anchor="t">
            <a:spAutoFit/>
          </a:bodyPr>
          <a:lstStyle/>
          <a:p>
            <a:pPr algn="ctr">
              <a:lnSpc>
                <a:spcPts val="7588"/>
              </a:lnSpc>
            </a:pPr>
            <a:r>
              <a:rPr lang="vi-VN" sz="5400" b="1" spc="147" smtClean="0">
                <a:solidFill>
                  <a:srgbClr val="C00000"/>
                </a:solidFill>
                <a:latin typeface="Arial" panose="020B0604020202020204" pitchFamily="34" charset="0"/>
                <a:cs typeface="Arial" panose="020B0604020202020204" pitchFamily="34" charset="0"/>
              </a:rPr>
              <a:t>HỆ THỨC CHASLES (SA-LƠ)</a:t>
            </a:r>
            <a:endParaRPr lang="en-US" sz="5400" b="1" spc="147">
              <a:solidFill>
                <a:srgbClr val="C00000"/>
              </a:solidFill>
              <a:latin typeface="Arial" panose="020B0604020202020204" pitchFamily="34" charset="0"/>
              <a:cs typeface="Arial" panose="020B0604020202020204" pitchFamily="34" charset="0"/>
            </a:endParaRPr>
          </a:p>
        </p:txBody>
      </p:sp>
      <p:sp>
        <p:nvSpPr>
          <p:cNvPr id="59" name="Freeform 59"/>
          <p:cNvSpPr/>
          <p:nvPr/>
        </p:nvSpPr>
        <p:spPr>
          <a:xfrm rot="20121248" flipH="1" flipV="1">
            <a:off x="6966622" y="3315511"/>
            <a:ext cx="2568885" cy="885274"/>
          </a:xfrm>
          <a:custGeom>
            <a:avLst/>
            <a:gdLst/>
            <a:ahLst/>
            <a:cxnLst/>
            <a:rect l="l" t="t" r="r" b="b"/>
            <a:pathLst>
              <a:path w="2568885" h="885274">
                <a:moveTo>
                  <a:pt x="2568885" y="885274"/>
                </a:moveTo>
                <a:lnTo>
                  <a:pt x="0" y="885274"/>
                </a:lnTo>
                <a:lnTo>
                  <a:pt x="0" y="0"/>
                </a:lnTo>
                <a:lnTo>
                  <a:pt x="2568885" y="0"/>
                </a:lnTo>
                <a:lnTo>
                  <a:pt x="2568885" y="885274"/>
                </a:lnTo>
                <a:close/>
              </a:path>
            </a:pathLst>
          </a:custGeom>
          <a:blipFill>
            <a:blip r:embed="rId4">
              <a:extLst>
                <a:ext uri="{96DAC541-7B7A-43D3-8B79-37D633B846F1}">
                  <asvg:svgBlip xmlns="" xmlns:asvg="http://schemas.microsoft.com/office/drawing/2016/SVG/main" r:embed="rId5"/>
                </a:ext>
              </a:extLst>
            </a:blip>
            <a:stretch>
              <a:fillRect/>
            </a:stretch>
          </a:blipFill>
        </p:spPr>
      </p:sp>
      <mc:AlternateContent xmlns:mc="http://schemas.openxmlformats.org/markup-compatibility/2006" xmlns:a14="http://schemas.microsoft.com/office/drawing/2010/main">
        <mc:Choice Requires="a14">
          <p:sp>
            <p:nvSpPr>
              <p:cNvPr id="60" name="Rectangle 59"/>
              <p:cNvSpPr/>
              <p:nvPr/>
            </p:nvSpPr>
            <p:spPr>
              <a:xfrm>
                <a:off x="2548042" y="4627531"/>
                <a:ext cx="12168982" cy="2800767"/>
              </a:xfrm>
              <a:prstGeom prst="rect">
                <a:avLst/>
              </a:prstGeom>
            </p:spPr>
            <p:txBody>
              <a:bodyPr wrap="square">
                <a:spAutoFit/>
              </a:bodyPr>
              <a:lstStyle/>
              <a:p>
                <a:pPr>
                  <a:lnSpc>
                    <a:spcPct val="200000"/>
                  </a:lnSpc>
                  <a:spcAft>
                    <a:spcPts val="0"/>
                  </a:spcAft>
                </a:pPr>
                <a:r>
                  <a:rPr lang="en-US" sz="4400">
                    <a:latin typeface="Arial" panose="020B0604020202020204" pitchFamily="34" charset="0"/>
                    <a:ea typeface="Times New Roman" panose="02020603050405020304" pitchFamily="18" charset="0"/>
                    <a:cs typeface="Arial" panose="020B0604020202020204" pitchFamily="34" charset="0"/>
                  </a:rPr>
                  <a:t>Với ba tia tùy ý </a:t>
                </a:r>
                <a14:m>
                  <m:oMath xmlns:m="http://schemas.openxmlformats.org/officeDocument/2006/math">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Ou</m:t>
                    </m:r>
                    <m:r>
                      <a:rPr lang="en-US" sz="44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Ov</m:t>
                    </m:r>
                    <m:r>
                      <a:rPr lang="en-US" sz="44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Ow</m:t>
                    </m:r>
                    <m:r>
                      <a:rPr lang="en-US" sz="4400"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400">
                    <a:effectLst/>
                    <a:latin typeface="Arial" panose="020B0604020202020204" pitchFamily="34" charset="0"/>
                    <a:ea typeface="Times New Roman" panose="02020603050405020304" pitchFamily="18" charset="0"/>
                    <a:cs typeface="Arial" panose="020B0604020202020204" pitchFamily="34" charset="0"/>
                  </a:rPr>
                  <a:t> ta có:</a:t>
                </a:r>
                <a:endParaRPr lang="en-US" sz="4400">
                  <a:effectLst/>
                  <a:latin typeface="Arial" panose="020B0604020202020204" pitchFamily="34" charset="0"/>
                  <a:ea typeface="Calibri" panose="020F0502020204030204" pitchFamily="34" charset="0"/>
                  <a:cs typeface="Arial" panose="020B0604020202020204" pitchFamily="34" charset="0"/>
                </a:endParaRPr>
              </a:p>
              <a:p>
                <a:pPr>
                  <a:lnSpc>
                    <a:spcPct val="200000"/>
                  </a:lnSpc>
                  <a:spcAft>
                    <a:spcPts val="0"/>
                  </a:spcAft>
                </a:pPr>
                <a14:m>
                  <m:oMath xmlns:m="http://schemas.openxmlformats.org/officeDocument/2006/math">
                    <m:d>
                      <m:d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Ou</m:t>
                        </m:r>
                        <m:r>
                          <a:rPr lang="en-US" sz="44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Ov</m:t>
                        </m:r>
                      </m:e>
                    </m:d>
                    <m:r>
                      <a:rPr lang="en-US" sz="4400" i="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Ov</m:t>
                        </m:r>
                        <m:r>
                          <a:rPr lang="en-US" sz="44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Ow</m:t>
                        </m:r>
                      </m:e>
                    </m:d>
                    <m:r>
                      <a:rPr lang="en-US" sz="4400" i="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Ou</m:t>
                        </m:r>
                        <m:r>
                          <a:rPr lang="en-US" sz="44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Ow</m:t>
                        </m:r>
                      </m:e>
                    </m:d>
                    <m:r>
                      <a:rPr lang="en-US" sz="4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400" i="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π</m:t>
                    </m:r>
                  </m:oMath>
                </a14:m>
                <a:r>
                  <a:rPr lang="en-US" sz="44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400" i="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400" i="0">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400"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400">
                    <a:effectLst/>
                    <a:latin typeface="Arial" panose="020B0604020202020204" pitchFamily="34" charset="0"/>
                    <a:ea typeface="Times New Roman" panose="02020603050405020304" pitchFamily="18" charset="0"/>
                    <a:cs typeface="Arial" panose="020B0604020202020204" pitchFamily="34" charset="0"/>
                  </a:rPr>
                  <a:t>. </a:t>
                </a:r>
                <a:endParaRPr lang="en-US" sz="44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0" name="Rectangle 59"/>
              <p:cNvSpPr>
                <a:spLocks noRot="1" noChangeAspect="1" noMove="1" noResize="1" noEditPoints="1" noAdjustHandles="1" noChangeArrowheads="1" noChangeShapeType="1" noTextEdit="1"/>
              </p:cNvSpPr>
              <p:nvPr/>
            </p:nvSpPr>
            <p:spPr>
              <a:xfrm>
                <a:off x="2548042" y="4627531"/>
                <a:ext cx="12168982" cy="2800767"/>
              </a:xfrm>
              <a:prstGeom prst="rect">
                <a:avLst/>
              </a:prstGeom>
              <a:blipFill rotWithShape="0">
                <a:blip r:embed="rId6"/>
                <a:stretch>
                  <a:fillRect l="-2054" b="-1739"/>
                </a:stretch>
              </a:blipFill>
            </p:spPr>
            <p:txBody>
              <a:bodyPr/>
              <a:lstStyle/>
              <a:p>
                <a:r>
                  <a:rPr lang="en-US">
                    <a:noFill/>
                  </a:rPr>
                  <a:t> </a:t>
                </a:r>
              </a:p>
            </p:txBody>
          </p:sp>
        </mc:Fallback>
      </mc:AlternateContent>
      <p:pic>
        <p:nvPicPr>
          <p:cNvPr id="61" name="Picture 6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39478" y="7574071"/>
            <a:ext cx="1963603" cy="2019439"/>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right)">
                                      <p:cBhvr>
                                        <p:cTn id="7" dur="500"/>
                                        <p:tgtEl>
                                          <p:spTgt spid="59"/>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dissolve">
                                      <p:cBhvr>
                                        <p:cTn id="11" dur="500"/>
                                        <p:tgtEl>
                                          <p:spTgt spid="60"/>
                                        </p:tgtEl>
                                      </p:cBhvr>
                                    </p:animEffect>
                                  </p:childTnLst>
                                </p:cTn>
                              </p:par>
                              <p:par>
                                <p:cTn id="12" presetID="9" presetClass="entr" presetSubtype="0" fill="hold" nodeType="with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9ADED9"/>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sp>
        <p:nvSpPr>
          <p:cNvPr id="10" name="Rectangle 9"/>
          <p:cNvSpPr/>
          <p:nvPr/>
        </p:nvSpPr>
        <p:spPr>
          <a:xfrm>
            <a:off x="2476500" y="1485900"/>
            <a:ext cx="13335000" cy="2431371"/>
          </a:xfrm>
          <a:prstGeom prst="rect">
            <a:avLst/>
          </a:prstGeom>
        </p:spPr>
        <p:txBody>
          <a:bodyPr wrap="square">
            <a:spAutoFit/>
          </a:bodyPr>
          <a:lstStyle/>
          <a:p>
            <a:pPr algn="ctr">
              <a:lnSpc>
                <a:spcPct val="150000"/>
              </a:lnSpc>
              <a:spcBef>
                <a:spcPts val="1200"/>
              </a:spcBef>
              <a:spcAft>
                <a:spcPts val="0"/>
              </a:spcAft>
            </a:pPr>
            <a:r>
              <a:rPr lang="nl-NL" sz="5400" b="1" kern="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CHƯƠNG I. HÀM SỐ LƯỢNG GIÁC VÀ PHƯƠNG TRÌNH LƯỢNG GIÁC</a:t>
            </a:r>
            <a:endParaRPr lang="en-US" sz="5400" b="1" kern="0">
              <a:solidFill>
                <a:schemeClr val="accent4">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Rectangle 11"/>
          <p:cNvSpPr/>
          <p:nvPr/>
        </p:nvSpPr>
        <p:spPr>
          <a:xfrm>
            <a:off x="1333500" y="3947750"/>
            <a:ext cx="15621000" cy="4474558"/>
          </a:xfrm>
          <a:prstGeom prst="rect">
            <a:avLst/>
          </a:prstGeom>
        </p:spPr>
        <p:txBody>
          <a:bodyPr wrap="square">
            <a:spAutoFit/>
          </a:bodyPr>
          <a:lstStyle/>
          <a:p>
            <a:pPr algn="ctr">
              <a:lnSpc>
                <a:spcPct val="150000"/>
              </a:lnSpc>
            </a:pPr>
            <a:r>
              <a:rPr lang="vi-VN" sz="6600" b="1">
                <a:solidFill>
                  <a:srgbClr val="002060"/>
                </a:solidFill>
                <a:latin typeface="Arial" panose="020B0604020202020204" pitchFamily="34" charset="0"/>
                <a:cs typeface="Arial" panose="020B0604020202020204" pitchFamily="34" charset="0"/>
              </a:rPr>
              <a:t>BÀI 1: GÓC LƯỢNG GIÁC. GIÁ TRỊ LƯỢNG GIÁC CỦA GÓC LƯỢNG GIÁC (3 TIẾT)</a:t>
            </a:r>
            <a:endParaRPr lang="en-US" sz="6600" b="1">
              <a:solidFill>
                <a:srgbClr val="00206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2"/>
          <a:stretch>
            <a:fillRect/>
          </a:stretch>
        </p:blipFill>
        <p:spPr>
          <a:xfrm rot="21133110">
            <a:off x="14308306" y="8674016"/>
            <a:ext cx="3342533" cy="1097465"/>
          </a:xfrm>
          <a:prstGeom prst="rect">
            <a:avLst/>
          </a:prstGeom>
        </p:spPr>
      </p:pic>
      <p:pic>
        <p:nvPicPr>
          <p:cNvPr id="14" name="Picture 13"/>
          <p:cNvPicPr>
            <a:picLocks noChangeAspect="1"/>
          </p:cNvPicPr>
          <p:nvPr/>
        </p:nvPicPr>
        <p:blipFill>
          <a:blip r:embed="rId3"/>
          <a:stretch>
            <a:fillRect/>
          </a:stretch>
        </p:blipFill>
        <p:spPr>
          <a:xfrm>
            <a:off x="205642" y="226413"/>
            <a:ext cx="2255716" cy="2261812"/>
          </a:xfrm>
          <a:prstGeom prst="rect">
            <a:avLst/>
          </a:prstGeom>
        </p:spPr>
      </p:pic>
      <p:pic>
        <p:nvPicPr>
          <p:cNvPr id="16" name="Picture 15"/>
          <p:cNvPicPr>
            <a:picLocks noChangeAspect="1"/>
          </p:cNvPicPr>
          <p:nvPr/>
        </p:nvPicPr>
        <p:blipFill>
          <a:blip r:embed="rId4"/>
          <a:stretch>
            <a:fillRect/>
          </a:stretch>
        </p:blipFill>
        <p:spPr>
          <a:xfrm>
            <a:off x="568094" y="8670942"/>
            <a:ext cx="2943028" cy="1235673"/>
          </a:xfrm>
          <a:prstGeom prst="rect">
            <a:avLst/>
          </a:prstGeom>
        </p:spPr>
      </p:pic>
    </p:spTree>
  </p:cSld>
  <p:clrMapOvr>
    <a:masterClrMapping/>
  </p:clrMapOvr>
  <p:transition spd="med">
    <p:plus/>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990600" y="876300"/>
            <a:ext cx="5486400" cy="12954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Ví dụ </a:t>
            </a:r>
            <a:r>
              <a:rPr lang="vi-VN" sz="4000" b="1" smtClean="0">
                <a:latin typeface="Arial" panose="020B0604020202020204" pitchFamily="34" charset="0"/>
                <a:cs typeface="Arial" panose="020B0604020202020204" pitchFamily="34" charset="0"/>
              </a:rPr>
              <a:t>5</a:t>
            </a:r>
            <a:r>
              <a:rPr lang="en-US" sz="4000" b="1" smtClean="0">
                <a:latin typeface="Arial" panose="020B0604020202020204" pitchFamily="34" charset="0"/>
                <a:cs typeface="Arial" panose="020B0604020202020204" pitchFamily="34" charset="0"/>
              </a:rPr>
              <a:t> </a:t>
            </a:r>
            <a:r>
              <a:rPr lang="en-US" sz="4000" b="1">
                <a:latin typeface="Arial" panose="020B0604020202020204" pitchFamily="34" charset="0"/>
                <a:cs typeface="Arial" panose="020B0604020202020204" pitchFamily="34" charset="0"/>
              </a:rPr>
              <a:t>(SGK </a:t>
            </a:r>
            <a:r>
              <a:rPr lang="vi-VN" sz="4000" b="1" smtClean="0">
                <a:latin typeface="Arial" panose="020B0604020202020204" pitchFamily="34" charset="0"/>
                <a:cs typeface="Arial" panose="020B0604020202020204" pitchFamily="34" charset="0"/>
              </a:rPr>
              <a:t>-</a:t>
            </a:r>
            <a:r>
              <a:rPr lang="en-US" sz="4000" b="1" smtClean="0">
                <a:latin typeface="Arial" panose="020B0604020202020204" pitchFamily="34" charset="0"/>
                <a:cs typeface="Arial" panose="020B0604020202020204" pitchFamily="34" charset="0"/>
              </a:rPr>
              <a:t> tr.</a:t>
            </a:r>
            <a:r>
              <a:rPr lang="vi-VN" sz="4000" b="1" smtClean="0">
                <a:latin typeface="Arial" panose="020B0604020202020204" pitchFamily="34" charset="0"/>
                <a:cs typeface="Arial" panose="020B0604020202020204" pitchFamily="34" charset="0"/>
              </a:rPr>
              <a:t>9</a:t>
            </a:r>
            <a:r>
              <a:rPr lang="en-US" sz="4000" b="1" smtClean="0">
                <a:latin typeface="Arial" panose="020B0604020202020204" pitchFamily="34" charset="0"/>
                <a:cs typeface="Arial" panose="020B0604020202020204" pitchFamily="34" charset="0"/>
              </a:rPr>
              <a:t>)</a:t>
            </a:r>
            <a:endParaRPr lang="en-US" sz="4000"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TextBox 1"/>
              <p:cNvSpPr txBox="1"/>
              <p:nvPr/>
            </p:nvSpPr>
            <p:spPr>
              <a:xfrm>
                <a:off x="1001486" y="2401582"/>
                <a:ext cx="16383000" cy="2703817"/>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Cho góc lượng giác (Ou, Ov) có số đo là </a:t>
                </a:r>
                <a14:m>
                  <m:oMath xmlns:m="http://schemas.openxmlformats.org/officeDocument/2006/math">
                    <m:f>
                      <m:fPr>
                        <m:ctrlPr>
                          <a:rPr lang="vi-VN" sz="4000" i="1" smtClean="0">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3</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cs typeface="Arial" panose="020B0604020202020204" pitchFamily="34" charset="0"/>
                          </a:rPr>
                          <m:t>4</m:t>
                        </m:r>
                      </m:den>
                    </m:f>
                  </m:oMath>
                </a14:m>
                <a:r>
                  <a:rPr lang="vi-VN" sz="4000" smtClean="0">
                    <a:latin typeface="Arial" panose="020B0604020202020204" pitchFamily="34" charset="0"/>
                    <a:cs typeface="Arial" panose="020B0604020202020204" pitchFamily="34" charset="0"/>
                  </a:rPr>
                  <a:t>, góc lượng giác (Ou, Ow) có số đo là </a:t>
                </a:r>
                <a14:m>
                  <m:oMath xmlns:m="http://schemas.openxmlformats.org/officeDocument/2006/math">
                    <m:f>
                      <m:fPr>
                        <m:ctrlPr>
                          <a:rPr lang="vi-VN" sz="4000" i="1">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5</m:t>
                        </m:r>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i="1">
                            <a:latin typeface="Cambria Math" panose="02040503050406030204" pitchFamily="18" charset="0"/>
                            <a:cs typeface="Arial" panose="020B0604020202020204" pitchFamily="34" charset="0"/>
                          </a:rPr>
                          <m:t>4</m:t>
                        </m:r>
                      </m:den>
                    </m:f>
                  </m:oMath>
                </a14:m>
                <a:r>
                  <a:rPr lang="vi-VN" sz="4000" smtClean="0">
                    <a:latin typeface="Arial" panose="020B0604020202020204" pitchFamily="34" charset="0"/>
                    <a:cs typeface="Arial" panose="020B0604020202020204" pitchFamily="34" charset="0"/>
                  </a:rPr>
                  <a:t>. Tìm số đo của góc lượng giác (Ov, Ow).</a:t>
                </a:r>
                <a:endParaRPr lang="en-US" sz="4000">
                  <a:latin typeface="Arial" panose="020B0604020202020204" pitchFamily="34" charset="0"/>
                  <a:cs typeface="Arial" panose="020B0604020202020204" pitchFamily="34"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1001486" y="2401582"/>
                <a:ext cx="16383000" cy="2703817"/>
              </a:xfrm>
              <a:prstGeom prst="rect">
                <a:avLst/>
              </a:prstGeom>
              <a:blipFill rotWithShape="0">
                <a:blip r:embed="rId3"/>
                <a:stretch>
                  <a:fillRect l="-1302" r="-1302" b="-226"/>
                </a:stretch>
              </a:blipFill>
            </p:spPr>
            <p:txBody>
              <a:bodyPr/>
              <a:lstStyle/>
              <a:p>
                <a:r>
                  <a:rPr lang="en-US">
                    <a:noFill/>
                  </a:rPr>
                  <a:t> </a:t>
                </a:r>
              </a:p>
            </p:txBody>
          </p:sp>
        </mc:Fallback>
      </mc:AlternateContent>
      <p:sp>
        <p:nvSpPr>
          <p:cNvPr id="5" name="TextBox 4"/>
          <p:cNvSpPr txBox="1"/>
          <p:nvPr/>
        </p:nvSpPr>
        <p:spPr>
          <a:xfrm>
            <a:off x="1023257" y="5703957"/>
            <a:ext cx="1397000" cy="707886"/>
          </a:xfrm>
          <a:prstGeom prst="rect">
            <a:avLst/>
          </a:prstGeom>
          <a:noFill/>
        </p:spPr>
        <p:txBody>
          <a:bodyPr wrap="square" rtlCol="0">
            <a:spAutoFit/>
          </a:bodyPr>
          <a:lstStyle/>
          <a:p>
            <a:r>
              <a:rPr lang="vi-VN" sz="4000" b="1" u="sng" smtClean="0">
                <a:solidFill>
                  <a:srgbClr val="C00000"/>
                </a:solidFill>
                <a:latin typeface="Arial" panose="020B0604020202020204" pitchFamily="34" charset="0"/>
                <a:cs typeface="Arial" panose="020B0604020202020204" pitchFamily="34" charset="0"/>
              </a:rPr>
              <a:t>Giải</a:t>
            </a:r>
            <a:r>
              <a:rPr lang="vi-VN" sz="4000" b="1" smtClean="0">
                <a:solidFill>
                  <a:srgbClr val="C00000"/>
                </a:solidFill>
                <a:latin typeface="Arial" panose="020B0604020202020204" pitchFamily="34" charset="0"/>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3138714" y="5545395"/>
                <a:ext cx="9982200" cy="3389774"/>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Từ hệ thức Chasles, ta có:</a:t>
                </a:r>
              </a:p>
              <a:p>
                <a:pPr algn="just">
                  <a:lnSpc>
                    <a:spcPct val="150000"/>
                  </a:lnSpc>
                </a:pPr>
                <a:r>
                  <a:rPr lang="vi-VN" sz="4000" smtClean="0">
                    <a:latin typeface="Arial" panose="020B0604020202020204" pitchFamily="34" charset="0"/>
                    <a:cs typeface="Arial" panose="020B0604020202020204" pitchFamily="34" charset="0"/>
                  </a:rPr>
                  <a:t>(Ov, Ow) = (Ou, Ow) - (Ou, Ov) + k2</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𝜋</m:t>
                    </m:r>
                  </m:oMath>
                </a14:m>
                <a:endParaRPr lang="vi-VN" sz="4000" smtClean="0">
                  <a:latin typeface="Arial" panose="020B0604020202020204" pitchFamily="34" charset="0"/>
                  <a:cs typeface="Arial" panose="020B0604020202020204" pitchFamily="34" charset="0"/>
                </a:endParaRPr>
              </a:p>
              <a:p>
                <a:pPr algn="just">
                  <a:lnSpc>
                    <a:spcPct val="150000"/>
                  </a:lnSpc>
                </a:pPr>
                <a:r>
                  <a:rPr lang="vi-VN" sz="4000">
                    <a:latin typeface="Arial" panose="020B0604020202020204" pitchFamily="34" charset="0"/>
                    <a:cs typeface="Arial" panose="020B0604020202020204" pitchFamily="34" charset="0"/>
                  </a:rPr>
                  <a:t> </a:t>
                </a:r>
                <a:r>
                  <a:rPr lang="vi-VN" sz="4000" smtClean="0">
                    <a:latin typeface="Arial" panose="020B0604020202020204" pitchFamily="34" charset="0"/>
                    <a:cs typeface="Arial" panose="020B0604020202020204" pitchFamily="34" charset="0"/>
                  </a:rPr>
                  <a:t>              = </a:t>
                </a:r>
                <a14:m>
                  <m:oMath xmlns:m="http://schemas.openxmlformats.org/officeDocument/2006/math">
                    <m:f>
                      <m:fPr>
                        <m:ctrlPr>
                          <a:rPr lang="vi-VN" sz="440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5</m:t>
                        </m:r>
                        <m:r>
                          <a:rPr lang="vi-VN" sz="44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latin typeface="Cambria Math" panose="02040503050406030204" pitchFamily="18" charset="0"/>
                            <a:cs typeface="Arial" panose="020B0604020202020204" pitchFamily="34" charset="0"/>
                          </a:rPr>
                          <m:t>4</m:t>
                        </m:r>
                      </m:den>
                    </m:f>
                  </m:oMath>
                </a14:m>
                <a:r>
                  <a:rPr lang="vi-VN" sz="4000" smtClean="0">
                    <a:latin typeface="Arial" panose="020B0604020202020204" pitchFamily="34" charset="0"/>
                    <a:cs typeface="Arial" panose="020B0604020202020204" pitchFamily="34" charset="0"/>
                  </a:rPr>
                  <a:t> - </a:t>
                </a:r>
                <a14:m>
                  <m:oMath xmlns:m="http://schemas.openxmlformats.org/officeDocument/2006/math">
                    <m:f>
                      <m:fPr>
                        <m:ctrlPr>
                          <a:rPr lang="vi-VN" sz="440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3</m:t>
                        </m:r>
                        <m:r>
                          <a:rPr lang="vi-VN" sz="44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latin typeface="Cambria Math" panose="02040503050406030204" pitchFamily="18" charset="0"/>
                            <a:cs typeface="Arial" panose="020B0604020202020204" pitchFamily="34" charset="0"/>
                          </a:rPr>
                          <m:t>4</m:t>
                        </m:r>
                      </m:den>
                    </m:f>
                  </m:oMath>
                </a14:m>
                <a:r>
                  <a:rPr lang="vi-VN" sz="4000" smtClean="0">
                    <a:latin typeface="Arial" panose="020B0604020202020204" pitchFamily="34" charset="0"/>
                    <a:cs typeface="Arial" panose="020B0604020202020204" pitchFamily="34" charset="0"/>
                  </a:rPr>
                  <a:t> + </a:t>
                </a:r>
                <a:r>
                  <a:rPr lang="vi-VN" sz="4000">
                    <a:cs typeface="Arial" panose="020B0604020202020204" pitchFamily="34" charset="0"/>
                  </a:rPr>
                  <a:t>k2</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𝜋</m:t>
                    </m:r>
                  </m:oMath>
                </a14:m>
                <a:r>
                  <a:rPr lang="vi-VN" sz="4000" smtClean="0">
                    <a:cs typeface="Arial" panose="020B0604020202020204" pitchFamily="34" charset="0"/>
                  </a:rPr>
                  <a:t> = </a:t>
                </a:r>
                <a14:m>
                  <m:oMath xmlns:m="http://schemas.openxmlformats.org/officeDocument/2006/math">
                    <m:f>
                      <m:fPr>
                        <m:ctrlPr>
                          <a:rPr lang="vi-VN" sz="4400" i="1" smtClean="0">
                            <a:latin typeface="Cambria Math" panose="02040503050406030204" pitchFamily="18" charset="0"/>
                            <a:cs typeface="Arial" panose="020B0604020202020204" pitchFamily="34" charset="0"/>
                          </a:rPr>
                        </m:ctrlPr>
                      </m:fPr>
                      <m:num>
                        <m:r>
                          <a:rPr lang="vi-VN" sz="440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latin typeface="Cambria Math" panose="02040503050406030204" pitchFamily="18" charset="0"/>
                            <a:cs typeface="Arial" panose="020B0604020202020204" pitchFamily="34" charset="0"/>
                          </a:rPr>
                          <m:t>2</m:t>
                        </m:r>
                      </m:den>
                    </m:f>
                  </m:oMath>
                </a14:m>
                <a:r>
                  <a:rPr lang="vi-VN" sz="4000" smtClean="0">
                    <a:cs typeface="Arial" panose="020B0604020202020204" pitchFamily="34" charset="0"/>
                  </a:rPr>
                  <a:t> + </a:t>
                </a:r>
                <a:r>
                  <a:rPr lang="vi-VN" sz="4000">
                    <a:cs typeface="Arial" panose="020B0604020202020204" pitchFamily="34" charset="0"/>
                  </a:rPr>
                  <a:t>k2</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𝜋</m:t>
                    </m:r>
                  </m:oMath>
                </a14:m>
                <a:r>
                  <a:rPr lang="vi-VN" sz="4000" smtClean="0">
                    <a:cs typeface="Arial" panose="020B0604020202020204" pitchFamily="34" charset="0"/>
                  </a:rPr>
                  <a:t> (k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r>
                      <a:rPr lang="vi-VN" sz="4000" i="1" smtClean="0">
                        <a:latin typeface="Cambria Math" panose="02040503050406030204" pitchFamily="18" charset="0"/>
                        <a:ea typeface="Cambria Math" panose="02040503050406030204" pitchFamily="18" charset="0"/>
                        <a:cs typeface="Arial" panose="020B0604020202020204" pitchFamily="34" charset="0"/>
                      </a:rPr>
                      <m:t>ℤ</m:t>
                    </m:r>
                  </m:oMath>
                </a14:m>
                <a:r>
                  <a:rPr lang="vi-VN" sz="4000" smtClean="0">
                    <a:cs typeface="Arial" panose="020B0604020202020204" pitchFamily="34" charset="0"/>
                  </a:rPr>
                  <a:t>)</a:t>
                </a:r>
                <a:endParaRPr lang="vi-VN" sz="400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138714" y="5545395"/>
                <a:ext cx="9982200" cy="3389774"/>
              </a:xfrm>
              <a:prstGeom prst="rect">
                <a:avLst/>
              </a:prstGeom>
              <a:blipFill rotWithShape="0">
                <a:blip r:embed="rId4"/>
                <a:stretch>
                  <a:fillRect l="-2199"/>
                </a:stretch>
              </a:blipFill>
            </p:spPr>
            <p:txBody>
              <a:bodyPr/>
              <a:lstStyle/>
              <a:p>
                <a:r>
                  <a:rPr lang="en-US">
                    <a:noFill/>
                  </a:rPr>
                  <a:t> </a:t>
                </a:r>
              </a:p>
            </p:txBody>
          </p:sp>
        </mc:Fallback>
      </mc:AlternateContent>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32344" y="5507674"/>
            <a:ext cx="3839425" cy="4436426"/>
          </a:xfrm>
          <a:prstGeom prst="rect">
            <a:avLst/>
          </a:prstGeom>
        </p:spPr>
      </p:pic>
    </p:spTree>
    <p:extLst>
      <p:ext uri="{BB962C8B-B14F-4D97-AF65-F5344CB8AC3E}">
        <p14:creationId xmlns:p14="http://schemas.microsoft.com/office/powerpoint/2010/main" val="332003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5"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4" name="Rounded Rectangle 3"/>
          <p:cNvSpPr/>
          <p:nvPr/>
        </p:nvSpPr>
        <p:spPr>
          <a:xfrm>
            <a:off x="990600" y="800100"/>
            <a:ext cx="3718560" cy="1323775"/>
          </a:xfrm>
          <a:prstGeom prst="roundRect">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Luyện tập 5</a:t>
            </a:r>
            <a:endParaRPr lang="en-US" sz="4000" b="1">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Folded Corner 2"/>
              <p:cNvSpPr/>
              <p:nvPr/>
            </p:nvSpPr>
            <p:spPr>
              <a:xfrm>
                <a:off x="990600" y="2657276"/>
                <a:ext cx="6858000" cy="6477000"/>
              </a:xfrm>
              <a:prstGeom prst="foldedCorner">
                <a:avLst/>
              </a:prstGeom>
              <a:solidFill>
                <a:srgbClr val="FFFFCC"/>
              </a:solidFill>
              <a:ln w="381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4000" smtClean="0">
                    <a:solidFill>
                      <a:prstClr val="black"/>
                    </a:solidFill>
                    <a:cs typeface="Arial" panose="020B0604020202020204" pitchFamily="34" charset="0"/>
                  </a:rPr>
                  <a:t>Cho góc lượng giác (Ou, Ov) có số đo </a:t>
                </a:r>
                <a:r>
                  <a:rPr lang="vi-VN" sz="4000">
                    <a:solidFill>
                      <a:prstClr val="black"/>
                    </a:solidFill>
                    <a:cs typeface="Arial" panose="020B0604020202020204" pitchFamily="34" charset="0"/>
                  </a:rPr>
                  <a:t>là </a:t>
                </a:r>
                <a:r>
                  <a:rPr lang="vi-VN" sz="4000" smtClean="0">
                    <a:solidFill>
                      <a:prstClr val="black"/>
                    </a:solidFill>
                    <a:cs typeface="Arial" panose="020B0604020202020204" pitchFamily="34" charset="0"/>
                  </a:rPr>
                  <a:t>- </a:t>
                </a:r>
                <a14:m>
                  <m:oMath xmlns:m="http://schemas.openxmlformats.org/officeDocument/2006/math">
                    <m:f>
                      <m:fPr>
                        <m:ctrlPr>
                          <a:rPr lang="vi-VN" sz="4000" i="1">
                            <a:solidFill>
                              <a:prstClr val="black"/>
                            </a:solidFill>
                            <a:latin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cs typeface="Arial" panose="020B0604020202020204" pitchFamily="34" charset="0"/>
                          </a:rPr>
                          <m:t>11</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cs typeface="Arial" panose="020B0604020202020204" pitchFamily="34" charset="0"/>
                          </a:rPr>
                          <m:t>4</m:t>
                        </m:r>
                      </m:den>
                    </m:f>
                  </m:oMath>
                </a14:m>
                <a:r>
                  <a:rPr lang="vi-VN" sz="4000">
                    <a:solidFill>
                      <a:prstClr val="black"/>
                    </a:solidFill>
                    <a:cs typeface="Arial" panose="020B0604020202020204" pitchFamily="34" charset="0"/>
                  </a:rPr>
                  <a:t>, góc lượng giác (Ou, Ow) có số đo là </a:t>
                </a:r>
                <a14:m>
                  <m:oMath xmlns:m="http://schemas.openxmlformats.org/officeDocument/2006/math">
                    <m:f>
                      <m:fPr>
                        <m:ctrlPr>
                          <a:rPr lang="vi-VN" sz="4000" i="1">
                            <a:solidFill>
                              <a:prstClr val="black"/>
                            </a:solidFill>
                            <a:latin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cs typeface="Arial" panose="020B0604020202020204" pitchFamily="34" charset="0"/>
                          </a:rPr>
                          <m:t>3</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cs typeface="Arial" panose="020B0604020202020204" pitchFamily="34" charset="0"/>
                          </a:rPr>
                          <m:t>4</m:t>
                        </m:r>
                      </m:den>
                    </m:f>
                  </m:oMath>
                </a14:m>
                <a:r>
                  <a:rPr lang="vi-VN" sz="4000">
                    <a:solidFill>
                      <a:prstClr val="black"/>
                    </a:solidFill>
                    <a:cs typeface="Arial" panose="020B0604020202020204" pitchFamily="34" charset="0"/>
                  </a:rPr>
                  <a:t>. Tìm số đo của góc lượng giác (Ov, Ow).</a:t>
                </a:r>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3" name="Folded Corner 2"/>
              <p:cNvSpPr>
                <a:spLocks noRot="1" noChangeAspect="1" noMove="1" noResize="1" noEditPoints="1" noAdjustHandles="1" noChangeArrowheads="1" noChangeShapeType="1" noTextEdit="1"/>
              </p:cNvSpPr>
              <p:nvPr/>
            </p:nvSpPr>
            <p:spPr>
              <a:xfrm>
                <a:off x="990600" y="2657276"/>
                <a:ext cx="6858000" cy="6477000"/>
              </a:xfrm>
              <a:prstGeom prst="foldedCorner">
                <a:avLst/>
              </a:prstGeom>
              <a:blipFill rotWithShape="0">
                <a:blip r:embed="rId2"/>
                <a:stretch>
                  <a:fillRect/>
                </a:stretch>
              </a:blipFill>
              <a:ln w="38100">
                <a:solidFill>
                  <a:schemeClr val="accent6">
                    <a:lumMod val="75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6" name="TextBox 5"/>
          <p:cNvSpPr txBox="1"/>
          <p:nvPr/>
        </p:nvSpPr>
        <p:spPr>
          <a:xfrm>
            <a:off x="8445500" y="2545757"/>
            <a:ext cx="1397000" cy="707886"/>
          </a:xfrm>
          <a:prstGeom prst="rect">
            <a:avLst/>
          </a:prstGeom>
          <a:noFill/>
        </p:spPr>
        <p:txBody>
          <a:bodyPr wrap="square" rtlCol="0">
            <a:spAutoFit/>
          </a:bodyPr>
          <a:lstStyle/>
          <a:p>
            <a:r>
              <a:rPr lang="vi-VN" sz="4000" b="1" u="sng" smtClean="0">
                <a:solidFill>
                  <a:srgbClr val="C00000"/>
                </a:solidFill>
                <a:latin typeface="Arial" panose="020B0604020202020204" pitchFamily="34" charset="0"/>
                <a:cs typeface="Arial" panose="020B0604020202020204" pitchFamily="34" charset="0"/>
              </a:rPr>
              <a:t>Giải</a:t>
            </a:r>
            <a:r>
              <a:rPr lang="vi-VN" sz="4000" b="1" smtClean="0">
                <a:solidFill>
                  <a:srgbClr val="C00000"/>
                </a:solidFill>
                <a:latin typeface="Arial" panose="020B0604020202020204" pitchFamily="34" charset="0"/>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8305800" y="3390900"/>
                <a:ext cx="9677400" cy="5544723"/>
              </a:xfrm>
              <a:prstGeom prst="rect">
                <a:avLst/>
              </a:prstGeom>
            </p:spPr>
            <p:txBody>
              <a:bodyPr wrap="square">
                <a:spAutoFit/>
              </a:bodyPr>
              <a:lstStyle/>
              <a:p>
                <a:pPr>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Theo hệ thức Chasles, ta có:</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 xmlns:m="http://schemas.openxmlformats.org/officeDocument/2006/math">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Ov</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Ow</m:t>
                        </m:r>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Ou</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Ow</m:t>
                        </m:r>
                      </m:e>
                    </m:d>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Ou</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Ov</m:t>
                        </m:r>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Ov</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Ow</m:t>
                        </m:r>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11</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4</m:t>
                            </m:r>
                          </m:den>
                        </m:f>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Ov</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Ow</m:t>
                        </m:r>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7</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8305800" y="3390900"/>
                <a:ext cx="9677400" cy="5544723"/>
              </a:xfrm>
              <a:prstGeom prst="rect">
                <a:avLst/>
              </a:prstGeom>
              <a:blipFill rotWithShape="0">
                <a:blip r:embed="rId3"/>
                <a:stretch>
                  <a:fillRect l="-2268"/>
                </a:stretch>
              </a:blipFill>
            </p:spPr>
            <p:txBody>
              <a:bodyPr/>
              <a:lstStyle/>
              <a:p>
                <a:r>
                  <a:rPr lang="en-US">
                    <a:noFill/>
                  </a:rPr>
                  <a:t> </a:t>
                </a:r>
              </a:p>
            </p:txBody>
          </p:sp>
        </mc:Fallback>
      </mc:AlternateContent>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11400" y="471754"/>
            <a:ext cx="2715944" cy="1900345"/>
          </a:xfrm>
          <a:prstGeom prst="rect">
            <a:avLst/>
          </a:prstGeom>
        </p:spPr>
      </p:pic>
    </p:spTree>
    <p:extLst>
      <p:ext uri="{BB962C8B-B14F-4D97-AF65-F5344CB8AC3E}">
        <p14:creationId xmlns:p14="http://schemas.microsoft.com/office/powerpoint/2010/main" val="93922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6"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9" name="Group 29"/>
          <p:cNvGrpSpPr/>
          <p:nvPr/>
        </p:nvGrpSpPr>
        <p:grpSpPr>
          <a:xfrm>
            <a:off x="14460300" y="709904"/>
            <a:ext cx="3666838" cy="947966"/>
            <a:chOff x="0" y="0"/>
            <a:chExt cx="3623462" cy="936752"/>
          </a:xfrm>
        </p:grpSpPr>
        <p:sp>
          <p:nvSpPr>
            <p:cNvPr id="30" name="Freeform 30"/>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31" name="Freeform 31"/>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2" name="Freeform 32"/>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3" name="Freeform 3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sp>
        <p:nvSpPr>
          <p:cNvPr id="35" name="Freeform 35"/>
          <p:cNvSpPr/>
          <p:nvPr/>
        </p:nvSpPr>
        <p:spPr>
          <a:xfrm rot="9640325">
            <a:off x="1273258" y="1125131"/>
            <a:ext cx="612100" cy="2064755"/>
          </a:xfrm>
          <a:custGeom>
            <a:avLst/>
            <a:gdLst/>
            <a:ahLst/>
            <a:cxnLst/>
            <a:rect l="l" t="t" r="r" b="b"/>
            <a:pathLst>
              <a:path w="504788" h="1713788">
                <a:moveTo>
                  <a:pt x="0" y="0"/>
                </a:moveTo>
                <a:lnTo>
                  <a:pt x="504789" y="0"/>
                </a:lnTo>
                <a:lnTo>
                  <a:pt x="504789" y="1713788"/>
                </a:lnTo>
                <a:lnTo>
                  <a:pt x="0" y="1713788"/>
                </a:lnTo>
                <a:lnTo>
                  <a:pt x="0" y="0"/>
                </a:lnTo>
                <a:close/>
              </a:path>
            </a:pathLst>
          </a:custGeom>
          <a:blipFill>
            <a:blip r:embed="rId4">
              <a:extLst>
                <a:ext uri="{96DAC541-7B7A-43D3-8B79-37D633B846F1}">
                  <asvg:svgBlip xmlns="" xmlns:asvg="http://schemas.microsoft.com/office/drawing/2016/SVG/main" r:embed="rId8"/>
                </a:ext>
              </a:extLst>
            </a:blip>
            <a:stretch>
              <a:fillRect/>
            </a:stretch>
          </a:blipFill>
        </p:spPr>
      </p:sp>
      <p:sp>
        <p:nvSpPr>
          <p:cNvPr id="54" name="TextBox 32"/>
          <p:cNvSpPr txBox="1"/>
          <p:nvPr/>
        </p:nvSpPr>
        <p:spPr>
          <a:xfrm>
            <a:off x="7051767" y="2668239"/>
            <a:ext cx="2625784" cy="1388650"/>
          </a:xfrm>
          <a:prstGeom prst="rect">
            <a:avLst/>
          </a:prstGeom>
        </p:spPr>
        <p:txBody>
          <a:bodyPr lIns="0" tIns="0" rIns="0" bIns="0" rtlCol="0" anchor="t">
            <a:spAutoFit/>
          </a:bodyPr>
          <a:lstStyle/>
          <a:p>
            <a:pPr algn="ctr">
              <a:lnSpc>
                <a:spcPts val="9426"/>
              </a:lnSpc>
            </a:pPr>
            <a:r>
              <a:rPr lang="en-US" sz="16600" b="1" spc="182" smtClean="0">
                <a:solidFill>
                  <a:srgbClr val="231F20"/>
                </a:solidFill>
                <a:latin typeface="Arial" panose="020B0604020202020204" pitchFamily="34" charset="0"/>
                <a:cs typeface="Arial" panose="020B0604020202020204" pitchFamily="34" charset="0"/>
              </a:rPr>
              <a:t>0</a:t>
            </a:r>
            <a:r>
              <a:rPr lang="vi-VN" sz="16600" b="1" spc="182" smtClean="0">
                <a:solidFill>
                  <a:srgbClr val="231F20"/>
                </a:solidFill>
                <a:latin typeface="Arial" panose="020B0604020202020204" pitchFamily="34" charset="0"/>
                <a:cs typeface="Arial" panose="020B0604020202020204" pitchFamily="34" charset="0"/>
              </a:rPr>
              <a:t>2</a:t>
            </a:r>
            <a:endParaRPr lang="en-US" sz="16600" b="1" spc="182">
              <a:solidFill>
                <a:srgbClr val="231F20"/>
              </a:solidFill>
              <a:latin typeface="Arial" panose="020B0604020202020204" pitchFamily="34" charset="0"/>
              <a:cs typeface="Arial" panose="020B0604020202020204" pitchFamily="34" charset="0"/>
            </a:endParaRPr>
          </a:p>
        </p:txBody>
      </p:sp>
      <p:sp>
        <p:nvSpPr>
          <p:cNvPr id="55" name="TextBox 33"/>
          <p:cNvSpPr txBox="1"/>
          <p:nvPr/>
        </p:nvSpPr>
        <p:spPr>
          <a:xfrm>
            <a:off x="1466092" y="4265257"/>
            <a:ext cx="13792200" cy="4062651"/>
          </a:xfrm>
          <a:prstGeom prst="rect">
            <a:avLst/>
          </a:prstGeom>
        </p:spPr>
        <p:txBody>
          <a:bodyPr wrap="square" lIns="0" tIns="0" rIns="0" bIns="0" rtlCol="0" anchor="t">
            <a:spAutoFit/>
          </a:bodyPr>
          <a:lstStyle/>
          <a:p>
            <a:pPr algn="ctr">
              <a:lnSpc>
                <a:spcPct val="150000"/>
              </a:lnSpc>
            </a:pPr>
            <a:r>
              <a:rPr lang="vi-VN" sz="8800" b="1" spc="120" smtClean="0">
                <a:solidFill>
                  <a:srgbClr val="231F20"/>
                </a:solidFill>
                <a:latin typeface="Arial" panose="020B0604020202020204" pitchFamily="34" charset="0"/>
                <a:cs typeface="Arial" panose="020B0604020202020204" pitchFamily="34" charset="0"/>
              </a:rPr>
              <a:t>GIÁ TRỊ LƯỢNG GIÁC CỦA GÓC LƯỢNG GIÁC</a:t>
            </a:r>
            <a:endParaRPr lang="en-US" sz="8800" b="1" spc="120">
              <a:solidFill>
                <a:srgbClr val="231F20"/>
              </a:solidFill>
              <a:latin typeface="Arial" panose="020B0604020202020204" pitchFamily="34" charset="0"/>
              <a:cs typeface="Arial" panose="020B0604020202020204" pitchFamily="34" charset="0"/>
            </a:endParaRPr>
          </a:p>
        </p:txBody>
      </p:sp>
    </p:spTree>
  </p:cSld>
  <p:clrMapOvr>
    <a:masterClrMapping/>
  </p:clrMapOvr>
  <p:transition spd="med">
    <p:plus/>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3" name="Group 2"/>
          <p:cNvGrpSpPr/>
          <p:nvPr/>
        </p:nvGrpSpPr>
        <p:grpSpPr>
          <a:xfrm>
            <a:off x="304800" y="266696"/>
            <a:ext cx="7848600" cy="1295401"/>
            <a:chOff x="304800" y="266696"/>
            <a:chExt cx="7848600" cy="1295401"/>
          </a:xfrm>
        </p:grpSpPr>
        <p:sp>
          <p:nvSpPr>
            <p:cNvPr id="4" name="Round Single Corner Rectangle 3"/>
            <p:cNvSpPr/>
            <p:nvPr/>
          </p:nvSpPr>
          <p:spPr>
            <a:xfrm flipV="1">
              <a:off x="304800" y="266696"/>
              <a:ext cx="7848600"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85800" y="529676"/>
              <a:ext cx="7072770" cy="769441"/>
            </a:xfrm>
            <a:prstGeom prst="rect">
              <a:avLst/>
            </a:prstGeom>
          </p:spPr>
          <p:txBody>
            <a:bodyPr wrap="none">
              <a:spAutoFit/>
            </a:bodyPr>
            <a:lstStyle/>
            <a:p>
              <a:r>
                <a:rPr lang="vi-VN" sz="4400" b="1" smtClean="0">
                  <a:latin typeface="Arial" panose="020B0604020202020204" pitchFamily="34" charset="0"/>
                  <a:cs typeface="Arial" panose="020B0604020202020204" pitchFamily="34" charset="0"/>
                </a:rPr>
                <a:t>1. Đường tròn lượng giác</a:t>
              </a:r>
              <a:endParaRPr lang="en-US" sz="4400" b="1">
                <a:latin typeface="Arial" panose="020B0604020202020204" pitchFamily="34" charset="0"/>
                <a:cs typeface="Arial" panose="020B0604020202020204" pitchFamily="34" charset="0"/>
              </a:endParaRPr>
            </a:p>
          </p:txBody>
        </p:sp>
      </p:grpSp>
      <p:grpSp>
        <p:nvGrpSpPr>
          <p:cNvPr id="7" name="Group 6"/>
          <p:cNvGrpSpPr/>
          <p:nvPr/>
        </p:nvGrpSpPr>
        <p:grpSpPr>
          <a:xfrm>
            <a:off x="1137065" y="1822955"/>
            <a:ext cx="3127595" cy="2667000"/>
            <a:chOff x="990600" y="2019300"/>
            <a:chExt cx="3127595" cy="2667000"/>
          </a:xfrm>
        </p:grpSpPr>
        <p:pic>
          <p:nvPicPr>
            <p:cNvPr id="2" name="Picture 1"/>
            <p:cNvPicPr>
              <a:picLocks noChangeAspect="1"/>
            </p:cNvPicPr>
            <p:nvPr/>
          </p:nvPicPr>
          <p:blipFill>
            <a:blip r:embed="rId2">
              <a:duotone>
                <a:prstClr val="black"/>
                <a:schemeClr val="accent2">
                  <a:tint val="45000"/>
                  <a:satMod val="400000"/>
                </a:schemeClr>
              </a:duotone>
            </a:blip>
            <a:stretch>
              <a:fillRect/>
            </a:stretch>
          </p:blipFill>
          <p:spPr>
            <a:xfrm>
              <a:off x="990600" y="2019300"/>
              <a:ext cx="3127595" cy="2667000"/>
            </a:xfrm>
            <a:prstGeom prst="rect">
              <a:avLst/>
            </a:prstGeom>
          </p:spPr>
        </p:pic>
        <p:sp>
          <p:nvSpPr>
            <p:cNvPr id="6" name="TextBox 5"/>
            <p:cNvSpPr txBox="1"/>
            <p:nvPr/>
          </p:nvSpPr>
          <p:spPr>
            <a:xfrm>
              <a:off x="1525697" y="2998857"/>
              <a:ext cx="2057400" cy="707886"/>
            </a:xfrm>
            <a:prstGeom prst="rect">
              <a:avLst/>
            </a:prstGeom>
            <a:noFill/>
          </p:spPr>
          <p:txBody>
            <a:bodyPr wrap="square" rtlCol="0">
              <a:spAutoFit/>
            </a:bodyPr>
            <a:lstStyle/>
            <a:p>
              <a:pPr algn="ctr"/>
              <a:r>
                <a:rPr lang="vi-VN" sz="4000" b="1" smtClean="0">
                  <a:latin typeface="Arial" panose="020B0604020202020204" pitchFamily="34" charset="0"/>
                  <a:cs typeface="Arial" panose="020B0604020202020204" pitchFamily="34" charset="0"/>
                </a:rPr>
                <a:t>Lưu ý</a:t>
              </a:r>
              <a:endParaRPr lang="en-US" sz="4000" b="1">
                <a:latin typeface="Arial" panose="020B0604020202020204" pitchFamily="34" charset="0"/>
                <a:cs typeface="Arial" panose="020B0604020202020204" pitchFamily="34" charset="0"/>
              </a:endParaRPr>
            </a:p>
          </p:txBody>
        </p:sp>
      </p:grpSp>
      <p:sp>
        <p:nvSpPr>
          <p:cNvPr id="8" name="Rectangle 7"/>
          <p:cNvSpPr/>
          <p:nvPr/>
        </p:nvSpPr>
        <p:spPr>
          <a:xfrm>
            <a:off x="1321979" y="4489955"/>
            <a:ext cx="10134600" cy="4820037"/>
          </a:xfrm>
          <a:prstGeom prst="rect">
            <a:avLst/>
          </a:prstGeom>
        </p:spPr>
        <p:txBody>
          <a:bodyPr wrap="square">
            <a:spAutoFit/>
          </a:bodyPr>
          <a:lstStyle/>
          <a:p>
            <a:pPr algn="just">
              <a:lnSpc>
                <a:spcPct val="150000"/>
              </a:lnSpc>
            </a:pPr>
            <a:r>
              <a:rPr lang="vi-VN" sz="4200">
                <a:latin typeface="Arial" panose="020B0604020202020204" pitchFamily="34" charset="0"/>
                <a:cs typeface="Arial" panose="020B0604020202020204" pitchFamily="34" charset="0"/>
              </a:rPr>
              <a:t>Trong mặt phẳng toạ độ Oxy, ta quy ước: Chiều ngược chiều quay của kim đồng hồ </a:t>
            </a:r>
            <a:r>
              <a:rPr lang="vi-VN" sz="4200" smtClean="0">
                <a:latin typeface="Arial" panose="020B0604020202020204" pitchFamily="34" charset="0"/>
                <a:cs typeface="Arial" panose="020B0604020202020204" pitchFamily="34" charset="0"/>
              </a:rPr>
              <a:t>là chiều </a:t>
            </a:r>
            <a:r>
              <a:rPr lang="vi-VN" sz="4200">
                <a:latin typeface="Arial" panose="020B0604020202020204" pitchFamily="34" charset="0"/>
                <a:cs typeface="Arial" panose="020B0604020202020204" pitchFamily="34" charset="0"/>
              </a:rPr>
              <a:t>dương và chiều quay của kim đồng hồ là chiều âm. Như vậy, mặt phẳng toạ độ Oxy đã được định hướng.</a:t>
            </a:r>
          </a:p>
        </p:txBody>
      </p:sp>
      <p:grpSp>
        <p:nvGrpSpPr>
          <p:cNvPr id="15" name="Group 14"/>
          <p:cNvGrpSpPr/>
          <p:nvPr/>
        </p:nvGrpSpPr>
        <p:grpSpPr>
          <a:xfrm>
            <a:off x="12192000" y="1960880"/>
            <a:ext cx="5257800" cy="6802119"/>
            <a:chOff x="12192000" y="1960880"/>
            <a:chExt cx="5257800" cy="6802119"/>
          </a:xfrm>
        </p:grpSpPr>
        <p:cxnSp>
          <p:nvCxnSpPr>
            <p:cNvPr id="10" name="Straight Arrow Connector 9"/>
            <p:cNvCxnSpPr/>
            <p:nvPr/>
          </p:nvCxnSpPr>
          <p:spPr>
            <a:xfrm>
              <a:off x="14706600" y="2697773"/>
              <a:ext cx="0" cy="6065226"/>
            </a:xfrm>
            <a:prstGeom prst="straightConnector1">
              <a:avLst/>
            </a:prstGeom>
            <a:ln w="57150">
              <a:solidFill>
                <a:srgbClr val="00206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2192000" y="5905500"/>
              <a:ext cx="5257800" cy="0"/>
            </a:xfrm>
            <a:prstGeom prst="straightConnector1">
              <a:avLst/>
            </a:prstGeom>
            <a:ln w="5715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3981021" y="5905500"/>
              <a:ext cx="623889" cy="769441"/>
            </a:xfrm>
            <a:prstGeom prst="rect">
              <a:avLst/>
            </a:prstGeom>
            <a:noFill/>
          </p:spPr>
          <p:txBody>
            <a:bodyPr wrap="none" rtlCol="0">
              <a:spAutoFit/>
            </a:bodyPr>
            <a:lstStyle/>
            <a:p>
              <a:r>
                <a:rPr lang="vi-VN" sz="4400" smtClean="0">
                  <a:latin typeface="Arial" panose="020B0604020202020204" pitchFamily="34" charset="0"/>
                  <a:cs typeface="Arial" panose="020B0604020202020204" pitchFamily="34" charset="0"/>
                </a:rPr>
                <a:t>O</a:t>
              </a:r>
              <a:endParaRPr lang="en-US" sz="4400">
                <a:latin typeface="Arial" panose="020B0604020202020204" pitchFamily="34" charset="0"/>
                <a:cs typeface="Arial" panose="020B0604020202020204" pitchFamily="34" charset="0"/>
              </a:endParaRPr>
            </a:p>
          </p:txBody>
        </p:sp>
        <p:sp>
          <p:nvSpPr>
            <p:cNvPr id="16" name="TextBox 15"/>
            <p:cNvSpPr txBox="1"/>
            <p:nvPr/>
          </p:nvSpPr>
          <p:spPr>
            <a:xfrm>
              <a:off x="16983006" y="5935801"/>
              <a:ext cx="466794" cy="769441"/>
            </a:xfrm>
            <a:prstGeom prst="rect">
              <a:avLst/>
            </a:prstGeom>
            <a:noFill/>
          </p:spPr>
          <p:txBody>
            <a:bodyPr wrap="none" rtlCol="0">
              <a:spAutoFit/>
            </a:bodyPr>
            <a:lstStyle/>
            <a:p>
              <a:r>
                <a:rPr lang="vi-VN" sz="4400">
                  <a:latin typeface="Arial" panose="020B0604020202020204" pitchFamily="34" charset="0"/>
                  <a:cs typeface="Arial" panose="020B0604020202020204" pitchFamily="34" charset="0"/>
                </a:rPr>
                <a:t>x</a:t>
              </a:r>
              <a:endParaRPr lang="en-US" sz="4400">
                <a:latin typeface="Arial" panose="020B0604020202020204" pitchFamily="34" charset="0"/>
                <a:cs typeface="Arial" panose="020B0604020202020204" pitchFamily="34" charset="0"/>
              </a:endParaRPr>
            </a:p>
          </p:txBody>
        </p:sp>
        <p:sp>
          <p:nvSpPr>
            <p:cNvPr id="17" name="TextBox 16"/>
            <p:cNvSpPr txBox="1"/>
            <p:nvPr/>
          </p:nvSpPr>
          <p:spPr>
            <a:xfrm>
              <a:off x="14292965" y="1960880"/>
              <a:ext cx="466794" cy="769441"/>
            </a:xfrm>
            <a:prstGeom prst="rect">
              <a:avLst/>
            </a:prstGeom>
            <a:noFill/>
          </p:spPr>
          <p:txBody>
            <a:bodyPr wrap="none" rtlCol="0">
              <a:spAutoFit/>
            </a:bodyPr>
            <a:lstStyle/>
            <a:p>
              <a:r>
                <a:rPr lang="vi-VN" sz="4400">
                  <a:latin typeface="Arial" panose="020B0604020202020204" pitchFamily="34" charset="0"/>
                  <a:cs typeface="Arial" panose="020B0604020202020204" pitchFamily="34" charset="0"/>
                </a:rPr>
                <a:t>y</a:t>
              </a:r>
              <a:endParaRPr lang="en-US" sz="4400">
                <a:latin typeface="Arial" panose="020B0604020202020204" pitchFamily="34" charset="0"/>
                <a:cs typeface="Arial" panose="020B0604020202020204" pitchFamily="34" charset="0"/>
              </a:endParaRPr>
            </a:p>
          </p:txBody>
        </p:sp>
      </p:grpSp>
      <p:grpSp>
        <p:nvGrpSpPr>
          <p:cNvPr id="23" name="Group 22"/>
          <p:cNvGrpSpPr/>
          <p:nvPr/>
        </p:nvGrpSpPr>
        <p:grpSpPr>
          <a:xfrm>
            <a:off x="14948340" y="3156455"/>
            <a:ext cx="1870640" cy="2156666"/>
            <a:chOff x="14948340" y="3156455"/>
            <a:chExt cx="1870640" cy="2156666"/>
          </a:xfrm>
        </p:grpSpPr>
        <p:sp>
          <p:nvSpPr>
            <p:cNvPr id="19" name="Arc 18"/>
            <p:cNvSpPr/>
            <p:nvPr/>
          </p:nvSpPr>
          <p:spPr>
            <a:xfrm rot="2432289">
              <a:off x="14948340" y="4042008"/>
              <a:ext cx="1870640" cy="1271113"/>
            </a:xfrm>
            <a:prstGeom prst="arc">
              <a:avLst>
                <a:gd name="adj1" fmla="val 12245141"/>
                <a:gd name="adj2" fmla="val 20313920"/>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p:cNvSpPr txBox="1"/>
            <p:nvPr/>
          </p:nvSpPr>
          <p:spPr>
            <a:xfrm>
              <a:off x="15671531" y="3156455"/>
              <a:ext cx="834233" cy="769441"/>
            </a:xfrm>
            <a:prstGeom prst="rect">
              <a:avLst/>
            </a:prstGeom>
            <a:noFill/>
          </p:spPr>
          <p:txBody>
            <a:bodyPr wrap="square" rtlCol="0">
              <a:spAutoFit/>
            </a:bodyPr>
            <a:lstStyle/>
            <a:p>
              <a:r>
                <a:rPr lang="vi-VN" sz="4400" smtClean="0">
                  <a:solidFill>
                    <a:srgbClr val="C00000"/>
                  </a:solidFill>
                  <a:latin typeface="Arial" panose="020B0604020202020204" pitchFamily="34" charset="0"/>
                  <a:cs typeface="Arial" panose="020B0604020202020204" pitchFamily="34" charset="0"/>
                </a:rPr>
                <a:t>+</a:t>
              </a:r>
              <a:endParaRPr lang="en-US" sz="4400">
                <a:solidFill>
                  <a:srgbClr val="C00000"/>
                </a:solidFill>
                <a:latin typeface="Arial" panose="020B0604020202020204" pitchFamily="34" charset="0"/>
                <a:cs typeface="Arial" panose="020B0604020202020204" pitchFamily="34" charset="0"/>
              </a:endParaRPr>
            </a:p>
          </p:txBody>
        </p:sp>
      </p:grpSp>
      <p:grpSp>
        <p:nvGrpSpPr>
          <p:cNvPr id="24" name="Group 23"/>
          <p:cNvGrpSpPr/>
          <p:nvPr/>
        </p:nvGrpSpPr>
        <p:grpSpPr>
          <a:xfrm>
            <a:off x="14919179" y="6391165"/>
            <a:ext cx="1870640" cy="2141497"/>
            <a:chOff x="14919179" y="6391165"/>
            <a:chExt cx="1870640" cy="2141497"/>
          </a:xfrm>
        </p:grpSpPr>
        <p:sp>
          <p:nvSpPr>
            <p:cNvPr id="20" name="Arc 19"/>
            <p:cNvSpPr/>
            <p:nvPr/>
          </p:nvSpPr>
          <p:spPr>
            <a:xfrm rot="19167711" flipV="1">
              <a:off x="14919179" y="6391165"/>
              <a:ext cx="1870640" cy="1271113"/>
            </a:xfrm>
            <a:prstGeom prst="arc">
              <a:avLst>
                <a:gd name="adj1" fmla="val 12245141"/>
                <a:gd name="adj2" fmla="val 20313920"/>
              </a:avLst>
            </a:prstGeom>
            <a:ln w="57150">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15579051" y="7763221"/>
              <a:ext cx="490306" cy="769441"/>
            </a:xfrm>
            <a:prstGeom prst="rect">
              <a:avLst/>
            </a:prstGeom>
            <a:noFill/>
          </p:spPr>
          <p:txBody>
            <a:bodyPr wrap="square" rtlCol="0">
              <a:spAutoFit/>
            </a:bodyPr>
            <a:lstStyle/>
            <a:p>
              <a:r>
                <a:rPr lang="vi-VN" sz="4400">
                  <a:solidFill>
                    <a:srgbClr val="00B050"/>
                  </a:solidFill>
                  <a:latin typeface="Arial" panose="020B0604020202020204" pitchFamily="34" charset="0"/>
                  <a:cs typeface="Arial" panose="020B0604020202020204" pitchFamily="34" charset="0"/>
                </a:rPr>
                <a:t>-</a:t>
              </a:r>
              <a:endParaRPr lang="en-US" sz="4400">
                <a:solidFill>
                  <a:srgbClr val="00B05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88417590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par>
                          <p:cTn id="28" fill="hold">
                            <p:stCondLst>
                              <p:cond delay="1500"/>
                            </p:stCondLst>
                            <p:childTnLst>
                              <p:par>
                                <p:cTn id="29" presetID="22" presetClass="entr" presetSubtype="1"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990600" y="876300"/>
            <a:ext cx="1676400" cy="1085618"/>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200" b="1" smtClean="0">
                <a:solidFill>
                  <a:schemeClr val="bg1"/>
                </a:solidFill>
                <a:latin typeface="Arial" panose="020B0604020202020204" pitchFamily="34" charset="0"/>
                <a:cs typeface="Arial" panose="020B0604020202020204" pitchFamily="34" charset="0"/>
              </a:rPr>
              <a:t>HĐ6</a:t>
            </a:r>
            <a:endParaRPr lang="en-US" sz="4200" b="1">
              <a:solidFill>
                <a:schemeClr val="bg1"/>
              </a:solidFill>
              <a:latin typeface="Arial" panose="020B0604020202020204" pitchFamily="34" charset="0"/>
              <a:cs typeface="Arial" panose="020B0604020202020204" pitchFamily="34" charset="0"/>
            </a:endParaRPr>
          </a:p>
        </p:txBody>
      </p:sp>
      <p:sp>
        <p:nvSpPr>
          <p:cNvPr id="2" name="TextBox 1"/>
          <p:cNvSpPr txBox="1"/>
          <p:nvPr/>
        </p:nvSpPr>
        <p:spPr>
          <a:xfrm>
            <a:off x="965200" y="2324100"/>
            <a:ext cx="7430808" cy="6878806"/>
          </a:xfrm>
          <a:prstGeom prst="rect">
            <a:avLst/>
          </a:prstGeom>
          <a:noFill/>
        </p:spPr>
        <p:txBody>
          <a:bodyPr wrap="square" rtlCol="0">
            <a:spAutoFit/>
          </a:bodyPr>
          <a:lstStyle/>
          <a:p>
            <a:pPr marL="742950" indent="-742950" algn="just">
              <a:lnSpc>
                <a:spcPct val="150000"/>
              </a:lnSpc>
              <a:buAutoNum type="alphaLcParenR"/>
            </a:pPr>
            <a:r>
              <a:rPr lang="vi-VN" sz="4200" smtClean="0">
                <a:latin typeface="Arial" panose="020B0604020202020204" pitchFamily="34" charset="0"/>
                <a:cs typeface="Arial" panose="020B0604020202020204" pitchFamily="34" charset="0"/>
              </a:rPr>
              <a:t>Trong mặt phẳng tọa độ (định hướng) Oxy, hãy vẽ đường tròn tâm O với bán kính bằng 1.</a:t>
            </a:r>
          </a:p>
          <a:p>
            <a:pPr marL="742950" indent="-742950" algn="just">
              <a:lnSpc>
                <a:spcPct val="150000"/>
              </a:lnSpc>
              <a:buAutoNum type="alphaLcParenR"/>
            </a:pPr>
            <a:r>
              <a:rPr lang="vi-VN" sz="4200" smtClean="0">
                <a:latin typeface="Arial" panose="020B0604020202020204" pitchFamily="34" charset="0"/>
                <a:cs typeface="Arial" panose="020B0604020202020204" pitchFamily="34" charset="0"/>
              </a:rPr>
              <a:t>Hãy nêu chiều dương, chiều âm trên đường tròn tâm O với bán kính bằng 1.</a:t>
            </a:r>
            <a:endParaRPr lang="en-US" sz="4200">
              <a:latin typeface="Arial" panose="020B0604020202020204" pitchFamily="34" charset="0"/>
              <a:cs typeface="Arial" panose="020B0604020202020204" pitchFamily="34" charset="0"/>
            </a:endParaRPr>
          </a:p>
        </p:txBody>
      </p:sp>
      <p:grpSp>
        <p:nvGrpSpPr>
          <p:cNvPr id="5" name="Group 4"/>
          <p:cNvGrpSpPr/>
          <p:nvPr/>
        </p:nvGrpSpPr>
        <p:grpSpPr>
          <a:xfrm>
            <a:off x="9372600" y="1298173"/>
            <a:ext cx="8158197" cy="7907538"/>
            <a:chOff x="10858500" y="1806924"/>
            <a:chExt cx="8158197" cy="7907538"/>
          </a:xfrm>
        </p:grpSpPr>
        <p:cxnSp>
          <p:nvCxnSpPr>
            <p:cNvPr id="6" name="Straight Arrow Connector 5"/>
            <p:cNvCxnSpPr/>
            <p:nvPr/>
          </p:nvCxnSpPr>
          <p:spPr>
            <a:xfrm>
              <a:off x="14706600" y="2345600"/>
              <a:ext cx="0" cy="7368862"/>
            </a:xfrm>
            <a:prstGeom prst="straightConnector1">
              <a:avLst/>
            </a:prstGeom>
            <a:ln w="57150">
              <a:solidFill>
                <a:srgbClr val="00206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0858500" y="5905500"/>
              <a:ext cx="7924800" cy="0"/>
            </a:xfrm>
            <a:prstGeom prst="straightConnector1">
              <a:avLst/>
            </a:prstGeom>
            <a:ln w="5715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3981021" y="5905500"/>
              <a:ext cx="623889" cy="769441"/>
            </a:xfrm>
            <a:prstGeom prst="rect">
              <a:avLst/>
            </a:prstGeom>
            <a:noFill/>
          </p:spPr>
          <p:txBody>
            <a:bodyPr wrap="none" rtlCol="0">
              <a:spAutoFit/>
            </a:bodyPr>
            <a:lstStyle/>
            <a:p>
              <a:r>
                <a:rPr lang="vi-VN" sz="4400" smtClean="0">
                  <a:latin typeface="Arial" panose="020B0604020202020204" pitchFamily="34" charset="0"/>
                  <a:cs typeface="Arial" panose="020B0604020202020204" pitchFamily="34" charset="0"/>
                </a:rPr>
                <a:t>O</a:t>
              </a:r>
              <a:endParaRPr lang="en-US" sz="4400">
                <a:latin typeface="Arial" panose="020B0604020202020204" pitchFamily="34" charset="0"/>
                <a:cs typeface="Arial" panose="020B0604020202020204" pitchFamily="34" charset="0"/>
              </a:endParaRPr>
            </a:p>
          </p:txBody>
        </p:sp>
        <p:sp>
          <p:nvSpPr>
            <p:cNvPr id="9" name="TextBox 8"/>
            <p:cNvSpPr txBox="1"/>
            <p:nvPr/>
          </p:nvSpPr>
          <p:spPr>
            <a:xfrm>
              <a:off x="18549903" y="5905500"/>
              <a:ext cx="466794" cy="769441"/>
            </a:xfrm>
            <a:prstGeom prst="rect">
              <a:avLst/>
            </a:prstGeom>
            <a:noFill/>
          </p:spPr>
          <p:txBody>
            <a:bodyPr wrap="none" rtlCol="0">
              <a:spAutoFit/>
            </a:bodyPr>
            <a:lstStyle/>
            <a:p>
              <a:r>
                <a:rPr lang="vi-VN" sz="4400">
                  <a:latin typeface="Arial" panose="020B0604020202020204" pitchFamily="34" charset="0"/>
                  <a:cs typeface="Arial" panose="020B0604020202020204" pitchFamily="34" charset="0"/>
                </a:rPr>
                <a:t>x</a:t>
              </a:r>
              <a:endParaRPr lang="en-US" sz="4400">
                <a:latin typeface="Arial" panose="020B0604020202020204" pitchFamily="34" charset="0"/>
                <a:cs typeface="Arial" panose="020B0604020202020204" pitchFamily="34" charset="0"/>
              </a:endParaRPr>
            </a:p>
          </p:txBody>
        </p:sp>
        <p:sp>
          <p:nvSpPr>
            <p:cNvPr id="10" name="TextBox 9"/>
            <p:cNvSpPr txBox="1"/>
            <p:nvPr/>
          </p:nvSpPr>
          <p:spPr>
            <a:xfrm>
              <a:off x="14865571" y="1806924"/>
              <a:ext cx="466794" cy="769441"/>
            </a:xfrm>
            <a:prstGeom prst="rect">
              <a:avLst/>
            </a:prstGeom>
            <a:noFill/>
          </p:spPr>
          <p:txBody>
            <a:bodyPr wrap="none" rtlCol="0">
              <a:spAutoFit/>
            </a:bodyPr>
            <a:lstStyle/>
            <a:p>
              <a:r>
                <a:rPr lang="vi-VN" sz="4400">
                  <a:latin typeface="Arial" panose="020B0604020202020204" pitchFamily="34" charset="0"/>
                  <a:cs typeface="Arial" panose="020B0604020202020204" pitchFamily="34" charset="0"/>
                </a:rPr>
                <a:t>y</a:t>
              </a:r>
              <a:endParaRPr lang="en-US" sz="4400">
                <a:latin typeface="Arial" panose="020B0604020202020204" pitchFamily="34" charset="0"/>
                <a:cs typeface="Arial" panose="020B0604020202020204" pitchFamily="34" charset="0"/>
              </a:endParaRPr>
            </a:p>
          </p:txBody>
        </p:sp>
      </p:grpSp>
      <p:grpSp>
        <p:nvGrpSpPr>
          <p:cNvPr id="17" name="Group 16"/>
          <p:cNvGrpSpPr/>
          <p:nvPr/>
        </p:nvGrpSpPr>
        <p:grpSpPr>
          <a:xfrm>
            <a:off x="10167399" y="2413984"/>
            <a:ext cx="5788119" cy="5899491"/>
            <a:chOff x="10167399" y="2413984"/>
            <a:chExt cx="5788119" cy="5899491"/>
          </a:xfrm>
        </p:grpSpPr>
        <p:sp>
          <p:nvSpPr>
            <p:cNvPr id="14" name="Oval 13"/>
            <p:cNvSpPr/>
            <p:nvPr/>
          </p:nvSpPr>
          <p:spPr>
            <a:xfrm>
              <a:off x="11010900" y="3186949"/>
              <a:ext cx="4419600" cy="4419600"/>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3335000" y="2413984"/>
              <a:ext cx="498855" cy="769441"/>
            </a:xfrm>
            <a:prstGeom prst="rect">
              <a:avLst/>
            </a:prstGeom>
            <a:noFill/>
          </p:spPr>
          <p:txBody>
            <a:bodyPr wrap="none" rtlCol="0">
              <a:spAutoFit/>
            </a:bodyPr>
            <a:lstStyle/>
            <a:p>
              <a:r>
                <a:rPr lang="vi-VN" sz="4400" smtClean="0">
                  <a:latin typeface="Arial" panose="020B0604020202020204" pitchFamily="34" charset="0"/>
                  <a:cs typeface="Arial" panose="020B0604020202020204" pitchFamily="34" charset="0"/>
                </a:rPr>
                <a:t>1</a:t>
              </a:r>
              <a:endParaRPr lang="en-US" sz="4400">
                <a:latin typeface="Arial" panose="020B0604020202020204" pitchFamily="34" charset="0"/>
                <a:cs typeface="Arial" panose="020B0604020202020204" pitchFamily="34" charset="0"/>
              </a:endParaRPr>
            </a:p>
          </p:txBody>
        </p:sp>
        <p:sp>
          <p:nvSpPr>
            <p:cNvPr id="19" name="TextBox 18"/>
            <p:cNvSpPr txBox="1"/>
            <p:nvPr/>
          </p:nvSpPr>
          <p:spPr>
            <a:xfrm>
              <a:off x="15456663" y="5426889"/>
              <a:ext cx="498855" cy="769441"/>
            </a:xfrm>
            <a:prstGeom prst="rect">
              <a:avLst/>
            </a:prstGeom>
            <a:noFill/>
          </p:spPr>
          <p:txBody>
            <a:bodyPr wrap="none" rtlCol="0">
              <a:spAutoFit/>
            </a:bodyPr>
            <a:lstStyle/>
            <a:p>
              <a:r>
                <a:rPr lang="vi-VN" sz="4400" smtClean="0">
                  <a:latin typeface="Arial" panose="020B0604020202020204" pitchFamily="34" charset="0"/>
                  <a:cs typeface="Arial" panose="020B0604020202020204" pitchFamily="34" charset="0"/>
                </a:rPr>
                <a:t>1</a:t>
              </a:r>
              <a:endParaRPr lang="en-US" sz="4400">
                <a:latin typeface="Arial" panose="020B0604020202020204" pitchFamily="34" charset="0"/>
                <a:cs typeface="Arial" panose="020B0604020202020204" pitchFamily="34" charset="0"/>
              </a:endParaRPr>
            </a:p>
          </p:txBody>
        </p:sp>
        <p:sp>
          <p:nvSpPr>
            <p:cNvPr id="20" name="TextBox 19"/>
            <p:cNvSpPr txBox="1"/>
            <p:nvPr/>
          </p:nvSpPr>
          <p:spPr>
            <a:xfrm>
              <a:off x="10167399" y="4627308"/>
              <a:ext cx="843501" cy="769441"/>
            </a:xfrm>
            <a:prstGeom prst="rect">
              <a:avLst/>
            </a:prstGeom>
            <a:noFill/>
          </p:spPr>
          <p:txBody>
            <a:bodyPr wrap="none" rtlCol="0">
              <a:spAutoFit/>
            </a:bodyPr>
            <a:lstStyle/>
            <a:p>
              <a:r>
                <a:rPr lang="vi-VN" sz="4400" smtClean="0">
                  <a:latin typeface="Arial" panose="020B0604020202020204" pitchFamily="34" charset="0"/>
                  <a:cs typeface="Arial" panose="020B0604020202020204" pitchFamily="34" charset="0"/>
                </a:rPr>
                <a:t>- 1</a:t>
              </a:r>
              <a:endParaRPr lang="en-US" sz="4400">
                <a:latin typeface="Arial" panose="020B0604020202020204" pitchFamily="34" charset="0"/>
                <a:cs typeface="Arial" panose="020B0604020202020204" pitchFamily="34" charset="0"/>
              </a:endParaRPr>
            </a:p>
          </p:txBody>
        </p:sp>
        <p:sp>
          <p:nvSpPr>
            <p:cNvPr id="21" name="TextBox 20"/>
            <p:cNvSpPr txBox="1"/>
            <p:nvPr/>
          </p:nvSpPr>
          <p:spPr>
            <a:xfrm>
              <a:off x="13292489" y="7544034"/>
              <a:ext cx="843501" cy="769441"/>
            </a:xfrm>
            <a:prstGeom prst="rect">
              <a:avLst/>
            </a:prstGeom>
            <a:noFill/>
          </p:spPr>
          <p:txBody>
            <a:bodyPr wrap="none" rtlCol="0">
              <a:spAutoFit/>
            </a:bodyPr>
            <a:lstStyle/>
            <a:p>
              <a:r>
                <a:rPr lang="vi-VN" sz="4400" smtClean="0">
                  <a:latin typeface="Arial" panose="020B0604020202020204" pitchFamily="34" charset="0"/>
                  <a:cs typeface="Arial" panose="020B0604020202020204" pitchFamily="34" charset="0"/>
                </a:rPr>
                <a:t>- 1</a:t>
              </a:r>
              <a:endParaRPr lang="en-US" sz="4400">
                <a:latin typeface="Arial" panose="020B0604020202020204" pitchFamily="34" charset="0"/>
                <a:cs typeface="Arial" panose="020B0604020202020204" pitchFamily="34" charset="0"/>
              </a:endParaRPr>
            </a:p>
          </p:txBody>
        </p:sp>
      </p:grpSp>
      <p:grpSp>
        <p:nvGrpSpPr>
          <p:cNvPr id="22" name="Group 21"/>
          <p:cNvGrpSpPr/>
          <p:nvPr/>
        </p:nvGrpSpPr>
        <p:grpSpPr>
          <a:xfrm rot="294166">
            <a:off x="14173321" y="2374789"/>
            <a:ext cx="1870640" cy="2126899"/>
            <a:chOff x="14948340" y="3186222"/>
            <a:chExt cx="1870640" cy="2126899"/>
          </a:xfrm>
        </p:grpSpPr>
        <p:sp>
          <p:nvSpPr>
            <p:cNvPr id="23" name="Arc 22"/>
            <p:cNvSpPr/>
            <p:nvPr/>
          </p:nvSpPr>
          <p:spPr>
            <a:xfrm rot="2432289">
              <a:off x="14948340" y="4042008"/>
              <a:ext cx="1870640" cy="1271113"/>
            </a:xfrm>
            <a:prstGeom prst="arc">
              <a:avLst>
                <a:gd name="adj1" fmla="val 12245141"/>
                <a:gd name="adj2" fmla="val 20313920"/>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p:cNvSpPr txBox="1"/>
            <p:nvPr/>
          </p:nvSpPr>
          <p:spPr>
            <a:xfrm rot="21305834">
              <a:off x="15767391" y="3186222"/>
              <a:ext cx="834233" cy="769441"/>
            </a:xfrm>
            <a:prstGeom prst="rect">
              <a:avLst/>
            </a:prstGeom>
            <a:noFill/>
          </p:spPr>
          <p:txBody>
            <a:bodyPr wrap="square" rtlCol="0">
              <a:spAutoFit/>
            </a:bodyPr>
            <a:lstStyle/>
            <a:p>
              <a:r>
                <a:rPr lang="vi-VN" sz="4400" smtClean="0">
                  <a:solidFill>
                    <a:srgbClr val="C00000"/>
                  </a:solidFill>
                  <a:latin typeface="Arial" panose="020B0604020202020204" pitchFamily="34" charset="0"/>
                  <a:cs typeface="Arial" panose="020B0604020202020204" pitchFamily="34" charset="0"/>
                </a:rPr>
                <a:t>+</a:t>
              </a:r>
              <a:endParaRPr lang="en-US" sz="4400">
                <a:solidFill>
                  <a:srgbClr val="C00000"/>
                </a:solidFill>
                <a:latin typeface="Arial" panose="020B0604020202020204" pitchFamily="34" charset="0"/>
                <a:cs typeface="Arial" panose="020B0604020202020204" pitchFamily="34" charset="0"/>
              </a:endParaRPr>
            </a:p>
          </p:txBody>
        </p:sp>
      </p:grpSp>
      <p:grpSp>
        <p:nvGrpSpPr>
          <p:cNvPr id="25" name="Group 24"/>
          <p:cNvGrpSpPr/>
          <p:nvPr/>
        </p:nvGrpSpPr>
        <p:grpSpPr>
          <a:xfrm>
            <a:off x="14155222" y="6453445"/>
            <a:ext cx="1870640" cy="2035192"/>
            <a:chOff x="14919179" y="6391165"/>
            <a:chExt cx="1870640" cy="2035192"/>
          </a:xfrm>
        </p:grpSpPr>
        <p:sp>
          <p:nvSpPr>
            <p:cNvPr id="26" name="Arc 25"/>
            <p:cNvSpPr/>
            <p:nvPr/>
          </p:nvSpPr>
          <p:spPr>
            <a:xfrm rot="19167711" flipV="1">
              <a:off x="14919179" y="6391165"/>
              <a:ext cx="1870640" cy="1271113"/>
            </a:xfrm>
            <a:prstGeom prst="arc">
              <a:avLst>
                <a:gd name="adj1" fmla="val 12245141"/>
                <a:gd name="adj2" fmla="val 20313920"/>
              </a:avLst>
            </a:prstGeom>
            <a:ln w="57150">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p:cNvSpPr txBox="1"/>
            <p:nvPr/>
          </p:nvSpPr>
          <p:spPr>
            <a:xfrm>
              <a:off x="15876539" y="7656916"/>
              <a:ext cx="490306" cy="769441"/>
            </a:xfrm>
            <a:prstGeom prst="rect">
              <a:avLst/>
            </a:prstGeom>
            <a:noFill/>
          </p:spPr>
          <p:txBody>
            <a:bodyPr wrap="square" rtlCol="0">
              <a:spAutoFit/>
            </a:bodyPr>
            <a:lstStyle/>
            <a:p>
              <a:r>
                <a:rPr lang="vi-VN" sz="4400">
                  <a:solidFill>
                    <a:srgbClr val="00B050"/>
                  </a:solidFill>
                  <a:latin typeface="Arial" panose="020B0604020202020204" pitchFamily="34" charset="0"/>
                  <a:cs typeface="Arial" panose="020B0604020202020204" pitchFamily="34" charset="0"/>
                </a:rPr>
                <a:t>-</a:t>
              </a:r>
              <a:endParaRPr lang="en-US" sz="4400">
                <a:solidFill>
                  <a:srgbClr val="00B05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6549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anim calcmode="lin" valueType="num">
                                      <p:cBhvr>
                                        <p:cTn id="1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heel(1)">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wipe(left)">
                                      <p:cBhvr>
                                        <p:cTn id="29" dur="500"/>
                                        <p:tgtEl>
                                          <p:spTgt spid="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up)">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7" name="Group 27"/>
          <p:cNvGrpSpPr/>
          <p:nvPr/>
        </p:nvGrpSpPr>
        <p:grpSpPr>
          <a:xfrm>
            <a:off x="14450775" y="3573532"/>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60300" y="70990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sp>
        <p:nvSpPr>
          <p:cNvPr id="33" name="TextBox 33"/>
          <p:cNvSpPr txBox="1"/>
          <p:nvPr/>
        </p:nvSpPr>
        <p:spPr>
          <a:xfrm>
            <a:off x="1526532" y="1259760"/>
            <a:ext cx="14515534" cy="1246495"/>
          </a:xfrm>
          <a:prstGeom prst="rect">
            <a:avLst/>
          </a:prstGeom>
        </p:spPr>
        <p:txBody>
          <a:bodyPr wrap="square" lIns="0" tIns="0" rIns="0" bIns="0" rtlCol="0" anchor="t">
            <a:spAutoFit/>
          </a:bodyPr>
          <a:lstStyle/>
          <a:p>
            <a:pPr algn="ctr">
              <a:lnSpc>
                <a:spcPct val="150000"/>
              </a:lnSpc>
            </a:pPr>
            <a:r>
              <a:rPr lang="vi-VN" sz="5400" b="1" spc="147" smtClean="0">
                <a:solidFill>
                  <a:srgbClr val="C00000"/>
                </a:solidFill>
                <a:latin typeface="Arial" panose="020B0604020202020204" pitchFamily="34" charset="0"/>
                <a:cs typeface="Arial" panose="020B0604020202020204" pitchFamily="34" charset="0"/>
              </a:rPr>
              <a:t>KHÁI NIỆM ĐƯỜNG TRÒN LƯỢNG GIÁC</a:t>
            </a:r>
            <a:endParaRPr lang="en-US" sz="5400" b="1" spc="147">
              <a:solidFill>
                <a:srgbClr val="C00000"/>
              </a:solidFill>
              <a:latin typeface="Arial" panose="020B0604020202020204" pitchFamily="34" charset="0"/>
              <a:cs typeface="Arial" panose="020B0604020202020204" pitchFamily="34" charset="0"/>
            </a:endParaRPr>
          </a:p>
        </p:txBody>
      </p:sp>
      <p:sp>
        <p:nvSpPr>
          <p:cNvPr id="46" name="Rectangle 45"/>
          <p:cNvSpPr/>
          <p:nvPr/>
        </p:nvSpPr>
        <p:spPr>
          <a:xfrm>
            <a:off x="7554427" y="3385341"/>
            <a:ext cx="9158942" cy="5170646"/>
          </a:xfrm>
          <a:prstGeom prst="rect">
            <a:avLst/>
          </a:prstGeom>
        </p:spPr>
        <p:txBody>
          <a:bodyPr wrap="square">
            <a:spAutoFit/>
          </a:bodyPr>
          <a:lstStyle/>
          <a:p>
            <a:pPr algn="just">
              <a:lnSpc>
                <a:spcPct val="150000"/>
              </a:lnSpc>
            </a:pPr>
            <a:r>
              <a:rPr lang="vi-VN" sz="4400">
                <a:latin typeface="Arial" panose="020B0604020202020204" pitchFamily="34" charset="0"/>
                <a:cs typeface="Arial" panose="020B0604020202020204" pitchFamily="34" charset="0"/>
              </a:rPr>
              <a:t>Trong mặt phẳng tọa độ đã được định hướng Oxy, lấy điểm A(1; 0). Đường tròn tâm O, bán kính OA = 1 được gọi là </a:t>
            </a:r>
            <a:r>
              <a:rPr lang="vi-VN" sz="4400">
                <a:solidFill>
                  <a:srgbClr val="0070C0"/>
                </a:solidFill>
                <a:latin typeface="Arial" panose="020B0604020202020204" pitchFamily="34" charset="0"/>
                <a:cs typeface="Arial" panose="020B0604020202020204" pitchFamily="34" charset="0"/>
              </a:rPr>
              <a:t>đường tròn lượng giác </a:t>
            </a:r>
            <a:r>
              <a:rPr lang="vi-VN" sz="4400">
                <a:latin typeface="Arial" panose="020B0604020202020204" pitchFamily="34" charset="0"/>
                <a:cs typeface="Arial" panose="020B0604020202020204" pitchFamily="34" charset="0"/>
              </a:rPr>
              <a:t>(hay </a:t>
            </a:r>
            <a:r>
              <a:rPr lang="vi-VN" sz="4400">
                <a:solidFill>
                  <a:srgbClr val="0070C0"/>
                </a:solidFill>
                <a:latin typeface="Arial" panose="020B0604020202020204" pitchFamily="34" charset="0"/>
                <a:cs typeface="Arial" panose="020B0604020202020204" pitchFamily="34" charset="0"/>
              </a:rPr>
              <a:t>đường tròn đơn vị</a:t>
            </a:r>
            <a:r>
              <a:rPr lang="vi-VN" sz="4400">
                <a:latin typeface="Arial" panose="020B0604020202020204" pitchFamily="34" charset="0"/>
                <a:cs typeface="Arial" panose="020B0604020202020204" pitchFamily="34" charset="0"/>
              </a:rPr>
              <a:t>) gốc A.</a:t>
            </a:r>
            <a:endParaRPr lang="en-US" sz="4400">
              <a:latin typeface="Arial" panose="020B0604020202020204" pitchFamily="34" charset="0"/>
              <a:cs typeface="Arial" panose="020B0604020202020204" pitchFamily="34" charset="0"/>
            </a:endParaRPr>
          </a:p>
        </p:txBody>
      </p:sp>
      <p:pic>
        <p:nvPicPr>
          <p:cNvPr id="60" name="Picture 59"/>
          <p:cNvPicPr>
            <a:picLocks noChangeAspect="1"/>
          </p:cNvPicPr>
          <p:nvPr/>
        </p:nvPicPr>
        <p:blipFill>
          <a:blip r:embed="rId4"/>
          <a:stretch>
            <a:fillRect/>
          </a:stretch>
        </p:blipFill>
        <p:spPr>
          <a:xfrm>
            <a:off x="540010" y="2504877"/>
            <a:ext cx="6644866" cy="6389109"/>
          </a:xfrm>
          <a:prstGeom prst="rect">
            <a:avLst/>
          </a:prstGeom>
        </p:spPr>
      </p:pic>
    </p:spTree>
    <p:extLst>
      <p:ext uri="{BB962C8B-B14F-4D97-AF65-F5344CB8AC3E}">
        <p14:creationId xmlns:p14="http://schemas.microsoft.com/office/powerpoint/2010/main" val="1172730755"/>
      </p:ext>
    </p:extLst>
  </p:cSld>
  <p:clrMapOvr>
    <a:masterClrMapping/>
  </p:clrMapOvr>
  <mc:AlternateContent xmlns:mc="http://schemas.openxmlformats.org/markup-compatibility/2006">
    <mc:Choice xmlns:p14="http://schemas.microsoft.com/office/powerpoint/2010/main" Requires="p14">
      <p:transition spd="slow" p14:dur="800">
        <p:diamond/>
      </p:transition>
    </mc:Choice>
    <mc:Fallback>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anim calcmode="lin" valueType="num">
                                      <p:cBhvr>
                                        <p:cTn id="8" dur="500" fill="hold"/>
                                        <p:tgtEl>
                                          <p:spTgt spid="60"/>
                                        </p:tgtEl>
                                        <p:attrNameLst>
                                          <p:attrName>ppt_x</p:attrName>
                                        </p:attrNameLst>
                                      </p:cBhvr>
                                      <p:tavLst>
                                        <p:tav tm="0">
                                          <p:val>
                                            <p:strVal val="#ppt_x"/>
                                          </p:val>
                                        </p:tav>
                                        <p:tav tm="100000">
                                          <p:val>
                                            <p:strVal val="#ppt_x"/>
                                          </p:val>
                                        </p:tav>
                                      </p:tavLst>
                                    </p:anim>
                                    <p:anim calcmode="lin" valueType="num">
                                      <p:cBhvr>
                                        <p:cTn id="9" dur="500" fill="hold"/>
                                        <p:tgtEl>
                                          <p:spTgt spid="6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anim calcmode="lin" valueType="num">
                                      <p:cBhvr>
                                        <p:cTn id="13" dur="500" fill="hold"/>
                                        <p:tgtEl>
                                          <p:spTgt spid="46"/>
                                        </p:tgtEl>
                                        <p:attrNameLst>
                                          <p:attrName>ppt_x</p:attrName>
                                        </p:attrNameLst>
                                      </p:cBhvr>
                                      <p:tavLst>
                                        <p:tav tm="0">
                                          <p:val>
                                            <p:strVal val="#ppt_x"/>
                                          </p:val>
                                        </p:tav>
                                        <p:tav tm="100000">
                                          <p:val>
                                            <p:strVal val="#ppt_x"/>
                                          </p:val>
                                        </p:tav>
                                      </p:tavLst>
                                    </p:anim>
                                    <p:anim calcmode="lin" valueType="num">
                                      <p:cBhvr>
                                        <p:cTn id="14" dur="5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4" name="Group 3"/>
          <p:cNvGrpSpPr/>
          <p:nvPr/>
        </p:nvGrpSpPr>
        <p:grpSpPr>
          <a:xfrm>
            <a:off x="533400" y="535454"/>
            <a:ext cx="17221200" cy="1938992"/>
            <a:chOff x="460254" y="675640"/>
            <a:chExt cx="17221200" cy="1938992"/>
          </a:xfrm>
        </p:grpSpPr>
        <p:sp>
          <p:nvSpPr>
            <p:cNvPr id="2" name="Rectangle 1"/>
            <p:cNvSpPr/>
            <p:nvPr/>
          </p:nvSpPr>
          <p:spPr>
            <a:xfrm>
              <a:off x="2160028" y="675640"/>
              <a:ext cx="15521426" cy="1938992"/>
            </a:xfrm>
            <a:prstGeom prst="rect">
              <a:avLst/>
            </a:prstGeom>
          </p:spPr>
          <p:txBody>
            <a:bodyPr wrap="square">
              <a:spAutoFit/>
            </a:bodyPr>
            <a:lstStyle/>
            <a:p>
              <a:pPr algn="just">
                <a:lnSpc>
                  <a:spcPct val="150000"/>
                </a:lnSpc>
              </a:pPr>
              <a:r>
                <a:rPr lang="vi-VN" sz="4000" i="1">
                  <a:latin typeface="Arial" panose="020B0604020202020204" pitchFamily="34" charset="0"/>
                  <a:cs typeface="Arial" panose="020B0604020202020204" pitchFamily="34" charset="0"/>
                </a:rPr>
                <a:t>Dựa vào đường tròn lượng giác ở phần HĐ6a, các em hãy xác định điểm B(0; 1), A’(-1; 0), B’(0; -1) và cho biết chúng nằm ở vị trí nào?</a:t>
              </a:r>
              <a:endParaRPr lang="en-US" sz="4000" i="1">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0254" y="675640"/>
              <a:ext cx="1544320" cy="1414974"/>
            </a:xfrm>
            <a:prstGeom prst="rect">
              <a:avLst/>
            </a:prstGeom>
          </p:spPr>
        </p:pic>
      </p:grpSp>
      <p:grpSp>
        <p:nvGrpSpPr>
          <p:cNvPr id="10" name="Group 9"/>
          <p:cNvGrpSpPr/>
          <p:nvPr/>
        </p:nvGrpSpPr>
        <p:grpSpPr>
          <a:xfrm>
            <a:off x="533400" y="2594312"/>
            <a:ext cx="7315200" cy="7033641"/>
            <a:chOff x="533400" y="2594312"/>
            <a:chExt cx="7315200" cy="7033641"/>
          </a:xfrm>
        </p:grpSpPr>
        <p:pic>
          <p:nvPicPr>
            <p:cNvPr id="5" name="Picture 4"/>
            <p:cNvPicPr>
              <a:picLocks noChangeAspect="1"/>
            </p:cNvPicPr>
            <p:nvPr/>
          </p:nvPicPr>
          <p:blipFill>
            <a:blip r:embed="rId3"/>
            <a:stretch>
              <a:fillRect/>
            </a:stretch>
          </p:blipFill>
          <p:spPr>
            <a:xfrm>
              <a:off x="533400" y="2594312"/>
              <a:ext cx="7315200" cy="7033641"/>
            </a:xfrm>
            <a:prstGeom prst="rect">
              <a:avLst/>
            </a:prstGeom>
          </p:spPr>
        </p:pic>
        <p:grpSp>
          <p:nvGrpSpPr>
            <p:cNvPr id="6" name="Group 5"/>
            <p:cNvGrpSpPr/>
            <p:nvPr/>
          </p:nvGrpSpPr>
          <p:grpSpPr>
            <a:xfrm>
              <a:off x="5715000" y="5557510"/>
              <a:ext cx="800100" cy="784086"/>
              <a:chOff x="5715000" y="5557510"/>
              <a:chExt cx="800100" cy="784086"/>
            </a:xfrm>
          </p:grpSpPr>
          <p:sp>
            <p:nvSpPr>
              <p:cNvPr id="19" name="Oval 18"/>
              <p:cNvSpPr/>
              <p:nvPr/>
            </p:nvSpPr>
            <p:spPr>
              <a:xfrm>
                <a:off x="5715000" y="6189196"/>
                <a:ext cx="152400" cy="1524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5829300" y="5557510"/>
                <a:ext cx="685800" cy="707886"/>
              </a:xfrm>
              <a:prstGeom prst="rect">
                <a:avLst/>
              </a:prstGeom>
              <a:noFill/>
            </p:spPr>
            <p:txBody>
              <a:bodyPr wrap="square" rtlCol="0">
                <a:spAutoFit/>
              </a:bodyPr>
              <a:lstStyle/>
              <a:p>
                <a:pPr algn="ctr"/>
                <a:r>
                  <a:rPr lang="vi-VN" sz="4000">
                    <a:solidFill>
                      <a:srgbClr val="FF0000"/>
                    </a:solidFill>
                    <a:latin typeface="Arial" panose="020B0604020202020204" pitchFamily="34" charset="0"/>
                    <a:cs typeface="Arial" panose="020B0604020202020204" pitchFamily="34" charset="0"/>
                  </a:rPr>
                  <a:t>A</a:t>
                </a:r>
                <a:endParaRPr lang="en-US" sz="4000">
                  <a:solidFill>
                    <a:srgbClr val="FF0000"/>
                  </a:solidFill>
                  <a:latin typeface="Arial" panose="020B0604020202020204" pitchFamily="34" charset="0"/>
                  <a:cs typeface="Arial" panose="020B0604020202020204" pitchFamily="34" charset="0"/>
                </a:endParaRPr>
              </a:p>
            </p:txBody>
          </p:sp>
        </p:grpSp>
      </p:grpSp>
      <p:grpSp>
        <p:nvGrpSpPr>
          <p:cNvPr id="8" name="Group 7"/>
          <p:cNvGrpSpPr/>
          <p:nvPr/>
        </p:nvGrpSpPr>
        <p:grpSpPr>
          <a:xfrm>
            <a:off x="3195711" y="3658374"/>
            <a:ext cx="762000" cy="799326"/>
            <a:chOff x="3195711" y="3658374"/>
            <a:chExt cx="762000" cy="799326"/>
          </a:xfrm>
        </p:grpSpPr>
        <p:sp>
          <p:nvSpPr>
            <p:cNvPr id="21" name="Oval 20"/>
            <p:cNvSpPr/>
            <p:nvPr/>
          </p:nvSpPr>
          <p:spPr>
            <a:xfrm>
              <a:off x="3805311" y="4305300"/>
              <a:ext cx="152400" cy="1524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195711" y="3658374"/>
              <a:ext cx="685800" cy="707886"/>
            </a:xfrm>
            <a:prstGeom prst="rect">
              <a:avLst/>
            </a:prstGeom>
            <a:noFill/>
          </p:spPr>
          <p:txBody>
            <a:bodyPr wrap="square" rtlCol="0">
              <a:spAutoFit/>
            </a:bodyPr>
            <a:lstStyle/>
            <a:p>
              <a:pPr algn="ctr"/>
              <a:r>
                <a:rPr lang="vi-VN" sz="4000" smtClean="0">
                  <a:solidFill>
                    <a:srgbClr val="FF0000"/>
                  </a:solidFill>
                  <a:latin typeface="Arial" panose="020B0604020202020204" pitchFamily="34" charset="0"/>
                  <a:cs typeface="Arial" panose="020B0604020202020204" pitchFamily="34" charset="0"/>
                </a:rPr>
                <a:t>B</a:t>
              </a:r>
              <a:endParaRPr lang="en-US" sz="4000">
                <a:solidFill>
                  <a:srgbClr val="FF0000"/>
                </a:solidFill>
                <a:latin typeface="Arial" panose="020B0604020202020204" pitchFamily="34" charset="0"/>
                <a:cs typeface="Arial" panose="020B0604020202020204" pitchFamily="34" charset="0"/>
              </a:endParaRPr>
            </a:p>
          </p:txBody>
        </p:sp>
      </p:grpSp>
      <p:grpSp>
        <p:nvGrpSpPr>
          <p:cNvPr id="7" name="Group 6"/>
          <p:cNvGrpSpPr/>
          <p:nvPr/>
        </p:nvGrpSpPr>
        <p:grpSpPr>
          <a:xfrm>
            <a:off x="1252611" y="6189196"/>
            <a:ext cx="728589" cy="860286"/>
            <a:chOff x="1252611" y="6189196"/>
            <a:chExt cx="728589" cy="860286"/>
          </a:xfrm>
        </p:grpSpPr>
        <p:sp>
          <p:nvSpPr>
            <p:cNvPr id="23" name="Oval 22"/>
            <p:cNvSpPr/>
            <p:nvPr/>
          </p:nvSpPr>
          <p:spPr>
            <a:xfrm>
              <a:off x="1828800" y="6189196"/>
              <a:ext cx="152400" cy="1524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252611" y="6341596"/>
              <a:ext cx="685800" cy="707886"/>
            </a:xfrm>
            <a:prstGeom prst="rect">
              <a:avLst/>
            </a:prstGeom>
            <a:noFill/>
          </p:spPr>
          <p:txBody>
            <a:bodyPr wrap="square" rtlCol="0">
              <a:spAutoFit/>
            </a:bodyPr>
            <a:lstStyle/>
            <a:p>
              <a:pPr algn="ctr"/>
              <a:r>
                <a:rPr lang="vi-VN" sz="4000" smtClean="0">
                  <a:solidFill>
                    <a:srgbClr val="FF0000"/>
                  </a:solidFill>
                  <a:latin typeface="Arial" panose="020B0604020202020204" pitchFamily="34" charset="0"/>
                  <a:cs typeface="Arial" panose="020B0604020202020204" pitchFamily="34" charset="0"/>
                </a:rPr>
                <a:t>A'</a:t>
              </a:r>
              <a:endParaRPr lang="en-US" sz="4000">
                <a:solidFill>
                  <a:srgbClr val="FF0000"/>
                </a:solidFill>
                <a:latin typeface="Arial" panose="020B0604020202020204" pitchFamily="34" charset="0"/>
                <a:cs typeface="Arial" panose="020B0604020202020204" pitchFamily="34" charset="0"/>
              </a:endParaRPr>
            </a:p>
          </p:txBody>
        </p:sp>
      </p:grpSp>
      <p:grpSp>
        <p:nvGrpSpPr>
          <p:cNvPr id="9" name="Group 8"/>
          <p:cNvGrpSpPr/>
          <p:nvPr/>
        </p:nvGrpSpPr>
        <p:grpSpPr>
          <a:xfrm>
            <a:off x="3195711" y="8115300"/>
            <a:ext cx="762000" cy="897314"/>
            <a:chOff x="3195711" y="8115300"/>
            <a:chExt cx="762000" cy="897314"/>
          </a:xfrm>
        </p:grpSpPr>
        <p:sp>
          <p:nvSpPr>
            <p:cNvPr id="22" name="Oval 21"/>
            <p:cNvSpPr/>
            <p:nvPr/>
          </p:nvSpPr>
          <p:spPr>
            <a:xfrm>
              <a:off x="3805311" y="8115300"/>
              <a:ext cx="152400" cy="1524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3195711" y="8304728"/>
              <a:ext cx="685800" cy="707886"/>
            </a:xfrm>
            <a:prstGeom prst="rect">
              <a:avLst/>
            </a:prstGeom>
            <a:noFill/>
          </p:spPr>
          <p:txBody>
            <a:bodyPr wrap="square" rtlCol="0">
              <a:spAutoFit/>
            </a:bodyPr>
            <a:lstStyle/>
            <a:p>
              <a:pPr algn="ctr"/>
              <a:r>
                <a:rPr lang="vi-VN" sz="4000">
                  <a:solidFill>
                    <a:srgbClr val="FF0000"/>
                  </a:solidFill>
                  <a:latin typeface="Arial" panose="020B0604020202020204" pitchFamily="34" charset="0"/>
                  <a:cs typeface="Arial" panose="020B0604020202020204" pitchFamily="34" charset="0"/>
                </a:rPr>
                <a:t>B</a:t>
              </a:r>
              <a:r>
                <a:rPr lang="vi-VN" sz="4000" smtClean="0">
                  <a:solidFill>
                    <a:srgbClr val="FF0000"/>
                  </a:solidFill>
                  <a:latin typeface="Arial" panose="020B0604020202020204" pitchFamily="34" charset="0"/>
                  <a:cs typeface="Arial" panose="020B0604020202020204" pitchFamily="34" charset="0"/>
                </a:rPr>
                <a:t>'</a:t>
              </a:r>
              <a:endParaRPr lang="en-US" sz="4000">
                <a:solidFill>
                  <a:srgbClr val="FF0000"/>
                </a:solidFill>
                <a:latin typeface="Arial" panose="020B0604020202020204" pitchFamily="34" charset="0"/>
                <a:cs typeface="Arial" panose="020B0604020202020204" pitchFamily="34" charset="0"/>
              </a:endParaRPr>
            </a:p>
          </p:txBody>
        </p:sp>
      </p:grpSp>
      <p:sp>
        <p:nvSpPr>
          <p:cNvPr id="31" name="Horizontal Scroll 30"/>
          <p:cNvSpPr/>
          <p:nvPr/>
        </p:nvSpPr>
        <p:spPr>
          <a:xfrm>
            <a:off x="8751827" y="3165504"/>
            <a:ext cx="2514600" cy="1600200"/>
          </a:xfrm>
          <a:prstGeom prst="horizontalScroll">
            <a:avLst/>
          </a:prstGeom>
          <a:solidFill>
            <a:schemeClr val="accent6">
              <a:lumMod val="60000"/>
              <a:lumOff val="4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solidFill>
                  <a:schemeClr val="accent2">
                    <a:lumMod val="50000"/>
                  </a:schemeClr>
                </a:solidFill>
                <a:latin typeface="Arial" panose="020B0604020202020204" pitchFamily="34" charset="0"/>
                <a:cs typeface="Arial" panose="020B0604020202020204" pitchFamily="34" charset="0"/>
              </a:rPr>
              <a:t>Chú ý</a:t>
            </a:r>
            <a:endParaRPr lang="en-US" sz="4000" b="1">
              <a:solidFill>
                <a:schemeClr val="accent2">
                  <a:lumMod val="50000"/>
                </a:schemeClr>
              </a:solidFill>
              <a:latin typeface="Arial" panose="020B0604020202020204" pitchFamily="34" charset="0"/>
              <a:cs typeface="Arial" panose="020B0604020202020204" pitchFamily="34" charset="0"/>
            </a:endParaRPr>
          </a:p>
        </p:txBody>
      </p:sp>
      <p:sp>
        <p:nvSpPr>
          <p:cNvPr id="32" name="Rectangle 31"/>
          <p:cNvSpPr/>
          <p:nvPr/>
        </p:nvSpPr>
        <p:spPr>
          <a:xfrm>
            <a:off x="8751827" y="5224559"/>
            <a:ext cx="8560813" cy="1824923"/>
          </a:xfrm>
          <a:prstGeom prst="rect">
            <a:avLst/>
          </a:prstGeom>
        </p:spPr>
        <p:txBody>
          <a:bodyPr wrap="square">
            <a:spAutoFit/>
          </a:bodyPr>
          <a:lstStyle/>
          <a:p>
            <a:pPr algn="just">
              <a:lnSpc>
                <a:spcPct val="150000"/>
              </a:lnSpc>
            </a:pPr>
            <a:r>
              <a:rPr lang="vi-VN" sz="4000">
                <a:solidFill>
                  <a:srgbClr val="0070C0"/>
                </a:solidFill>
                <a:latin typeface="Arial" panose="020B0604020202020204" pitchFamily="34" charset="0"/>
                <a:cs typeface="Arial" panose="020B0604020202020204" pitchFamily="34" charset="0"/>
              </a:rPr>
              <a:t>Các điểm B(0; 1), A’(-1; 0), B’(0; -1) nằm trên đường tròn lượng giác.</a:t>
            </a:r>
            <a:endParaRPr lang="en-US" sz="4000">
              <a:solidFill>
                <a:srgbClr val="0070C0"/>
              </a:solidFill>
              <a:latin typeface="Arial" panose="020B0604020202020204" pitchFamily="34" charset="0"/>
              <a:cs typeface="Arial" panose="020B0604020202020204" pitchFamily="34" charset="0"/>
            </a:endParaRPr>
          </a:p>
        </p:txBody>
      </p:sp>
      <p:pic>
        <p:nvPicPr>
          <p:cNvPr id="34" name="Picture 33"/>
          <p:cNvPicPr>
            <a:picLocks noChangeAspect="1"/>
          </p:cNvPicPr>
          <p:nvPr/>
        </p:nvPicPr>
        <p:blipFill>
          <a:blip r:embed="rId4"/>
          <a:stretch>
            <a:fillRect/>
          </a:stretch>
        </p:blipFill>
        <p:spPr>
          <a:xfrm>
            <a:off x="14846556" y="8220595"/>
            <a:ext cx="2908044" cy="1713124"/>
          </a:xfrm>
          <a:prstGeom prst="rect">
            <a:avLst/>
          </a:prstGeom>
        </p:spPr>
      </p:pic>
    </p:spTree>
    <p:extLst>
      <p:ext uri="{BB962C8B-B14F-4D97-AF65-F5344CB8AC3E}">
        <p14:creationId xmlns:p14="http://schemas.microsoft.com/office/powerpoint/2010/main" val="188413287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p:cTn id="30" dur="500" fill="hold"/>
                                        <p:tgtEl>
                                          <p:spTgt spid="31"/>
                                        </p:tgtEl>
                                        <p:attrNameLst>
                                          <p:attrName>ppt_w</p:attrName>
                                        </p:attrNameLst>
                                      </p:cBhvr>
                                      <p:tavLst>
                                        <p:tav tm="0">
                                          <p:val>
                                            <p:fltVal val="0"/>
                                          </p:val>
                                        </p:tav>
                                        <p:tav tm="100000">
                                          <p:val>
                                            <p:strVal val="#ppt_w"/>
                                          </p:val>
                                        </p:tav>
                                      </p:tavLst>
                                    </p:anim>
                                    <p:anim calcmode="lin" valueType="num">
                                      <p:cBhvr>
                                        <p:cTn id="31" dur="500" fill="hold"/>
                                        <p:tgtEl>
                                          <p:spTgt spid="31"/>
                                        </p:tgtEl>
                                        <p:attrNameLst>
                                          <p:attrName>ppt_h</p:attrName>
                                        </p:attrNameLst>
                                      </p:cBhvr>
                                      <p:tavLst>
                                        <p:tav tm="0">
                                          <p:val>
                                            <p:fltVal val="0"/>
                                          </p:val>
                                        </p:tav>
                                        <p:tav tm="100000">
                                          <p:val>
                                            <p:strVal val="#ppt_h"/>
                                          </p:val>
                                        </p:tav>
                                      </p:tavLst>
                                    </p:anim>
                                    <p:animEffect transition="in" filter="fade">
                                      <p:cBhvr>
                                        <p:cTn id="32" dur="500"/>
                                        <p:tgtEl>
                                          <p:spTgt spid="31"/>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left)">
                                      <p:cBhvr>
                                        <p:cTn id="3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800100" y="876299"/>
            <a:ext cx="5486400" cy="12954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latin typeface="Arial" panose="020B0604020202020204" pitchFamily="34" charset="0"/>
                <a:cs typeface="Arial" panose="020B0604020202020204" pitchFamily="34" charset="0"/>
              </a:rPr>
              <a:t>Ví dụ </a:t>
            </a:r>
            <a:r>
              <a:rPr lang="vi-VN" sz="4200" b="1" smtClean="0">
                <a:latin typeface="Arial" panose="020B0604020202020204" pitchFamily="34" charset="0"/>
                <a:cs typeface="Arial" panose="020B0604020202020204" pitchFamily="34" charset="0"/>
              </a:rPr>
              <a:t>6</a:t>
            </a:r>
            <a:r>
              <a:rPr lang="en-US" sz="4200" b="1" smtClean="0">
                <a:latin typeface="Arial" panose="020B0604020202020204" pitchFamily="34" charset="0"/>
                <a:cs typeface="Arial" panose="020B0604020202020204" pitchFamily="34" charset="0"/>
              </a:rPr>
              <a:t> </a:t>
            </a:r>
            <a:r>
              <a:rPr lang="en-US" sz="4200" b="1">
                <a:latin typeface="Arial" panose="020B0604020202020204" pitchFamily="34" charset="0"/>
                <a:cs typeface="Arial" panose="020B0604020202020204" pitchFamily="34" charset="0"/>
              </a:rPr>
              <a:t>(SGK </a:t>
            </a:r>
            <a:r>
              <a:rPr lang="vi-VN" sz="4200" b="1" smtClean="0">
                <a:latin typeface="Arial" panose="020B0604020202020204" pitchFamily="34" charset="0"/>
                <a:cs typeface="Arial" panose="020B0604020202020204" pitchFamily="34" charset="0"/>
              </a:rPr>
              <a:t>-</a:t>
            </a:r>
            <a:r>
              <a:rPr lang="en-US" sz="4200" b="1" smtClean="0">
                <a:latin typeface="Arial" panose="020B0604020202020204" pitchFamily="34" charset="0"/>
                <a:cs typeface="Arial" panose="020B0604020202020204" pitchFamily="34" charset="0"/>
              </a:rPr>
              <a:t> tr.</a:t>
            </a:r>
            <a:r>
              <a:rPr lang="vi-VN" sz="4200" b="1" smtClean="0">
                <a:latin typeface="Arial" panose="020B0604020202020204" pitchFamily="34" charset="0"/>
                <a:cs typeface="Arial" panose="020B0604020202020204" pitchFamily="34" charset="0"/>
              </a:rPr>
              <a:t>10)</a:t>
            </a:r>
            <a:endParaRPr lang="en-US" sz="4200" b="1">
              <a:latin typeface="Arial" panose="020B0604020202020204" pitchFamily="34" charset="0"/>
              <a:cs typeface="Arial" panose="020B0604020202020204" pitchFamily="34" charset="0"/>
            </a:endParaRPr>
          </a:p>
        </p:txBody>
      </p:sp>
      <p:sp>
        <p:nvSpPr>
          <p:cNvPr id="2" name="TextBox 1"/>
          <p:cNvSpPr txBox="1"/>
          <p:nvPr/>
        </p:nvSpPr>
        <p:spPr>
          <a:xfrm>
            <a:off x="6781800" y="720818"/>
            <a:ext cx="10744200" cy="2031325"/>
          </a:xfrm>
          <a:prstGeom prst="rect">
            <a:avLst/>
          </a:prstGeom>
          <a:noFill/>
        </p:spPr>
        <p:txBody>
          <a:bodyPr wrap="square" rtlCol="0">
            <a:spAutoFit/>
          </a:bodyPr>
          <a:lstStyle/>
          <a:p>
            <a:pPr algn="just">
              <a:lnSpc>
                <a:spcPct val="150000"/>
              </a:lnSpc>
            </a:pPr>
            <a:r>
              <a:rPr lang="vi-VN" sz="4200" smtClean="0">
                <a:latin typeface="Arial" panose="020B0604020202020204" pitchFamily="34" charset="0"/>
                <a:cs typeface="Arial" panose="020B0604020202020204" pitchFamily="34" charset="0"/>
              </a:rPr>
              <a:t>Xác định điểm M trên đường tròn lượng giác sao cho (OA, OM) = 135</a:t>
            </a:r>
            <a:r>
              <a:rPr lang="vi-VN" sz="4200" baseline="30000" smtClean="0">
                <a:latin typeface="Arial" panose="020B0604020202020204" pitchFamily="34" charset="0"/>
                <a:cs typeface="Arial" panose="020B0604020202020204" pitchFamily="34" charset="0"/>
              </a:rPr>
              <a:t>o</a:t>
            </a:r>
            <a:endParaRPr lang="en-US" sz="4200">
              <a:latin typeface="Arial" panose="020B0604020202020204" pitchFamily="34" charset="0"/>
              <a:cs typeface="Arial" panose="020B0604020202020204" pitchFamily="34" charset="0"/>
            </a:endParaRPr>
          </a:p>
        </p:txBody>
      </p:sp>
      <p:sp>
        <p:nvSpPr>
          <p:cNvPr id="5" name="TextBox 4"/>
          <p:cNvSpPr txBox="1"/>
          <p:nvPr/>
        </p:nvSpPr>
        <p:spPr>
          <a:xfrm>
            <a:off x="8445500" y="3101107"/>
            <a:ext cx="1397000" cy="738664"/>
          </a:xfrm>
          <a:prstGeom prst="rect">
            <a:avLst/>
          </a:prstGeom>
          <a:noFill/>
        </p:spPr>
        <p:txBody>
          <a:bodyPr wrap="square" rtlCol="0">
            <a:spAutoFit/>
          </a:bodyPr>
          <a:lstStyle/>
          <a:p>
            <a:pPr algn="ctr"/>
            <a:r>
              <a:rPr lang="vi-VN" sz="4200" b="1" u="sng" smtClean="0">
                <a:solidFill>
                  <a:srgbClr val="C00000"/>
                </a:solidFill>
                <a:latin typeface="Arial" panose="020B0604020202020204" pitchFamily="34" charset="0"/>
                <a:cs typeface="Arial" panose="020B0604020202020204" pitchFamily="34" charset="0"/>
              </a:rPr>
              <a:t>Giải</a:t>
            </a:r>
            <a:endParaRPr lang="en-US" sz="4200" b="1">
              <a:solidFill>
                <a:srgbClr val="C00000"/>
              </a:solidFill>
              <a:latin typeface="Arial" panose="020B0604020202020204" pitchFamily="34" charset="0"/>
              <a:cs typeface="Arial" panose="020B0604020202020204" pitchFamily="34" charset="0"/>
            </a:endParaRPr>
          </a:p>
        </p:txBody>
      </p:sp>
      <p:sp>
        <p:nvSpPr>
          <p:cNvPr id="6" name="TextBox 5"/>
          <p:cNvSpPr txBox="1"/>
          <p:nvPr/>
        </p:nvSpPr>
        <p:spPr>
          <a:xfrm>
            <a:off x="990600" y="4029613"/>
            <a:ext cx="9564624" cy="2862322"/>
          </a:xfrm>
          <a:prstGeom prst="rect">
            <a:avLst/>
          </a:prstGeom>
          <a:noFill/>
        </p:spPr>
        <p:txBody>
          <a:bodyPr wrap="square" rtlCol="0">
            <a:spAutoFit/>
          </a:bodyPr>
          <a:lstStyle/>
          <a:p>
            <a:pPr algn="just">
              <a:lnSpc>
                <a:spcPct val="150000"/>
              </a:lnSpc>
            </a:pPr>
            <a:r>
              <a:rPr lang="vi-VN" sz="4200" smtClean="0">
                <a:latin typeface="Arial" panose="020B0604020202020204" pitchFamily="34" charset="0"/>
                <a:cs typeface="Arial" panose="020B0604020202020204" pitchFamily="34" charset="0"/>
              </a:rPr>
              <a:t>Gọi M là điểm chính giữa của cung BA' trên đường tròn lượng giác. </a:t>
            </a:r>
          </a:p>
          <a:p>
            <a:pPr algn="just">
              <a:lnSpc>
                <a:spcPct val="150000"/>
              </a:lnSpc>
            </a:pPr>
            <a:r>
              <a:rPr lang="vi-VN" sz="4200" smtClean="0">
                <a:latin typeface="Arial" panose="020B0604020202020204" pitchFamily="34" charset="0"/>
                <a:cs typeface="Arial" panose="020B0604020202020204" pitchFamily="34" charset="0"/>
              </a:rPr>
              <a:t>Ta có: (OA, OM) = 135</a:t>
            </a:r>
            <a:r>
              <a:rPr lang="vi-VN" sz="4200" baseline="30000" smtClean="0">
                <a:latin typeface="Arial" panose="020B0604020202020204" pitchFamily="34" charset="0"/>
                <a:cs typeface="Arial" panose="020B0604020202020204" pitchFamily="34" charset="0"/>
              </a:rPr>
              <a:t>o</a:t>
            </a:r>
            <a:endParaRPr lang="en-US" sz="420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3560" y="3547943"/>
            <a:ext cx="6711304" cy="6256705"/>
          </a:xfrm>
          <a:prstGeom prst="rect">
            <a:avLst/>
          </a:prstGeom>
        </p:spPr>
      </p:pic>
      <p:pic>
        <p:nvPicPr>
          <p:cNvPr id="8" name="Picture 7"/>
          <p:cNvPicPr>
            <a:picLocks noChangeAspect="1"/>
          </p:cNvPicPr>
          <p:nvPr/>
        </p:nvPicPr>
        <p:blipFill>
          <a:blip r:embed="rId3"/>
          <a:stretch>
            <a:fillRect/>
          </a:stretch>
        </p:blipFill>
        <p:spPr>
          <a:xfrm>
            <a:off x="3313510" y="7400021"/>
            <a:ext cx="4918804" cy="2914847"/>
          </a:xfrm>
          <a:prstGeom prst="rect">
            <a:avLst/>
          </a:prstGeom>
        </p:spPr>
      </p:pic>
    </p:spTree>
    <p:extLst>
      <p:ext uri="{BB962C8B-B14F-4D97-AF65-F5344CB8AC3E}">
        <p14:creationId xmlns:p14="http://schemas.microsoft.com/office/powerpoint/2010/main" val="137686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
                                          </p:val>
                                        </p:tav>
                                        <p:tav tm="100000">
                                          <p:val>
                                            <p:strVal val="#ppt_x"/>
                                          </p:val>
                                        </p:tav>
                                      </p:tavLst>
                                    </p:anim>
                                    <p:anim calcmode="lin" valueType="num">
                                      <p:cBhvr>
                                        <p:cTn id="30" dur="500" fill="hold"/>
                                        <p:tgtEl>
                                          <p:spTgt spid="8"/>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anim calcmode="lin" valueType="num">
                                      <p:cBhvr>
                                        <p:cTn id="34" dur="500" fill="hold"/>
                                        <p:tgtEl>
                                          <p:spTgt spid="4"/>
                                        </p:tgtEl>
                                        <p:attrNameLst>
                                          <p:attrName>ppt_x</p:attrName>
                                        </p:attrNameLst>
                                      </p:cBhvr>
                                      <p:tavLst>
                                        <p:tav tm="0">
                                          <p:val>
                                            <p:strVal val="#ppt_x"/>
                                          </p:val>
                                        </p:tav>
                                        <p:tav tm="100000">
                                          <p:val>
                                            <p:strVal val="#ppt_x"/>
                                          </p:val>
                                        </p:tav>
                                      </p:tavLst>
                                    </p:anim>
                                    <p:anim calcmode="lin" valueType="num">
                                      <p:cBhvr>
                                        <p:cTn id="35"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5"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914400" y="830259"/>
            <a:ext cx="3718560" cy="1226078"/>
          </a:xfrm>
          <a:prstGeom prst="roundRect">
            <a:avLst/>
          </a:prstGeom>
          <a:solidFill>
            <a:schemeClr val="accent4">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smtClean="0">
                <a:solidFill>
                  <a:prstClr val="white"/>
                </a:solidFill>
                <a:cs typeface="Arial" panose="020B0604020202020204" pitchFamily="34" charset="0"/>
              </a:rPr>
              <a:t>Luyện tập 6</a:t>
            </a:r>
            <a:endParaRPr lang="en-US" sz="4000" b="1">
              <a:solidFill>
                <a:prstClr val="white"/>
              </a:solidFill>
              <a:latin typeface="Arial" panose="020B0604020202020204" pitchFamily="34" charset="0"/>
              <a:cs typeface="Arial" panose="020B0604020202020204" pitchFamily="34" charset="0"/>
            </a:endParaRPr>
          </a:p>
        </p:txBody>
      </p:sp>
      <p:sp>
        <p:nvSpPr>
          <p:cNvPr id="11" name="TextBox 10"/>
          <p:cNvSpPr txBox="1"/>
          <p:nvPr/>
        </p:nvSpPr>
        <p:spPr>
          <a:xfrm>
            <a:off x="914400" y="2872917"/>
            <a:ext cx="1397000" cy="707886"/>
          </a:xfrm>
          <a:prstGeom prst="rect">
            <a:avLst/>
          </a:prstGeom>
          <a:noFill/>
        </p:spPr>
        <p:txBody>
          <a:bodyPr wrap="square" rtlCol="0">
            <a:spAutoFit/>
          </a:bodyPr>
          <a:lstStyle/>
          <a:p>
            <a:r>
              <a:rPr lang="vi-VN" sz="4000" b="1" u="sng" smtClean="0">
                <a:solidFill>
                  <a:srgbClr val="C00000"/>
                </a:solidFill>
                <a:cs typeface="Arial" panose="020B0604020202020204" pitchFamily="34" charset="0"/>
              </a:rPr>
              <a:t>Giải</a:t>
            </a:r>
            <a:r>
              <a:rPr lang="vi-VN" sz="4000" b="1" smtClean="0">
                <a:solidFill>
                  <a:srgbClr val="C00000"/>
                </a:solidFill>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914400" y="3696141"/>
                <a:ext cx="11582400" cy="5627503"/>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Ta có (OA, ON) = </a:t>
                </a:r>
                <a14:m>
                  <m:oMath xmlns:m="http://schemas.openxmlformats.org/officeDocument/2006/math">
                    <m:r>
                      <a:rPr lang="vi-VN" sz="4000" i="1" smtClean="0">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là góc lượng giác có tia đầu là tia OA, tia cuối là tia ON và quay theo chiều âm (chiều quay của kim đồng hồ) một góc </a:t>
                </a:r>
                <a14:m>
                  <m:oMath xmlns:m="http://schemas.openxmlformats.org/officeDocument/2006/math">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Điểm N trên đường tròn lượng giác sao cho (OA, ON) = </a:t>
                </a:r>
                <a14:m>
                  <m:oMath xmlns:m="http://schemas.openxmlformats.org/officeDocument/2006/math">
                    <m:r>
                      <a:rPr lang="vi-VN" sz="4000" i="1" smtClean="0">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được biểu diễn như hình </a:t>
                </a:r>
                <a:r>
                  <a:rPr lang="vi-VN" sz="4000" smtClean="0">
                    <a:effectLst/>
                    <a:latin typeface="Arial" panose="020B0604020202020204" pitchFamily="34" charset="0"/>
                    <a:ea typeface="Times New Roman" panose="02020603050405020304" pitchFamily="18" charset="0"/>
                    <a:cs typeface="Arial" panose="020B0604020202020204" pitchFamily="34" charset="0"/>
                  </a:rPr>
                  <a:t>bên</a:t>
                </a:r>
                <a:r>
                  <a:rPr lang="vi-VN" sz="4000" smtClean="0">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914400" y="3696141"/>
                <a:ext cx="11582400" cy="5627503"/>
              </a:xfrm>
              <a:prstGeom prst="rect">
                <a:avLst/>
              </a:prstGeom>
              <a:blipFill rotWithShape="0">
                <a:blip r:embed="rId2"/>
                <a:stretch>
                  <a:fillRect l="-1842" r="-18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5173980" y="855093"/>
                <a:ext cx="12268200" cy="2137316"/>
              </a:xfrm>
              <a:prstGeom prst="rect">
                <a:avLst/>
              </a:prstGeom>
            </p:spPr>
            <p:txBody>
              <a:bodyPr wrap="square">
                <a:spAutoFit/>
              </a:bodyPr>
              <a:lstStyle/>
              <a:p>
                <a:pPr lvl="0" algn="just">
                  <a:lnSpc>
                    <a:spcPct val="130000"/>
                  </a:lnSpc>
                </a:pPr>
                <a:r>
                  <a:rPr lang="vi-VN" sz="4000" smtClean="0">
                    <a:solidFill>
                      <a:srgbClr val="002060"/>
                    </a:solidFill>
                    <a:cs typeface="Arial" panose="020B0604020202020204" pitchFamily="34" charset="0"/>
                  </a:rPr>
                  <a:t>Xác định </a:t>
                </a:r>
                <a:r>
                  <a:rPr lang="vi-VN" sz="4000">
                    <a:solidFill>
                      <a:srgbClr val="002060"/>
                    </a:solidFill>
                    <a:cs typeface="Arial" panose="020B0604020202020204" pitchFamily="34" charset="0"/>
                  </a:rPr>
                  <a:t>điểm N trên đường tròn lượng giác sao cho (OA, ON) = - </a:t>
                </a:r>
                <a14:m>
                  <m:oMath xmlns:m="http://schemas.openxmlformats.org/officeDocument/2006/math">
                    <m:f>
                      <m:fPr>
                        <m:ctrlPr>
                          <a:rPr lang="vi-VN" sz="4400" i="1">
                            <a:solidFill>
                              <a:srgbClr val="002060"/>
                            </a:solidFill>
                            <a:latin typeface="Cambria Math" panose="02040503050406030204" pitchFamily="18" charset="0"/>
                            <a:cs typeface="Arial" panose="020B0604020202020204" pitchFamily="34" charset="0"/>
                          </a:rPr>
                        </m:ctrlPr>
                      </m:fPr>
                      <m:num>
                        <m:r>
                          <a:rPr lang="vi-VN" sz="4400">
                            <a:solidFill>
                              <a:srgbClr val="002060"/>
                            </a:solidFill>
                            <a:latin typeface="Cambria Math" panose="02040503050406030204" pitchFamily="18" charset="0"/>
                            <a:cs typeface="Arial" panose="020B0604020202020204" pitchFamily="34" charset="0"/>
                          </a:rPr>
                          <m:t>3</m:t>
                        </m:r>
                        <m:r>
                          <m:rPr>
                            <m:sty m:val="p"/>
                          </m:rPr>
                          <a:rPr lang="vi-VN" sz="4400">
                            <a:solidFill>
                              <a:srgbClr val="002060"/>
                            </a:solidFill>
                            <a:latin typeface="Cambria Math" panose="02040503050406030204" pitchFamily="18" charset="0"/>
                            <a:ea typeface="Cambria Math" panose="02040503050406030204" pitchFamily="18" charset="0"/>
                            <a:cs typeface="Arial" panose="020B0604020202020204" pitchFamily="34" charset="0"/>
                          </a:rPr>
                          <m:t>π</m:t>
                        </m:r>
                      </m:num>
                      <m:den>
                        <m:r>
                          <a:rPr lang="vi-VN" sz="4400">
                            <a:solidFill>
                              <a:srgbClr val="002060"/>
                            </a:solidFill>
                            <a:latin typeface="Cambria Math" panose="02040503050406030204" pitchFamily="18" charset="0"/>
                            <a:cs typeface="Arial" panose="020B0604020202020204" pitchFamily="34" charset="0"/>
                          </a:rPr>
                          <m:t>4</m:t>
                        </m:r>
                      </m:den>
                    </m:f>
                  </m:oMath>
                </a14:m>
                <a:endParaRPr lang="en-US" sz="4000">
                  <a:solidFill>
                    <a:srgbClr val="002060"/>
                  </a:solidFill>
                  <a:latin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5173980" y="855093"/>
                <a:ext cx="12268200" cy="2137316"/>
              </a:xfrm>
              <a:prstGeom prst="rect">
                <a:avLst/>
              </a:prstGeom>
              <a:blipFill rotWithShape="0">
                <a:blip r:embed="rId3"/>
                <a:stretch>
                  <a:fillRect l="-1789" t="-285" r="-1740"/>
                </a:stretch>
              </a:blipFill>
            </p:spPr>
            <p:txBody>
              <a:bodyPr/>
              <a:lstStyle/>
              <a:p>
                <a:r>
                  <a:rPr lang="en-US">
                    <a:noFill/>
                  </a:rPr>
                  <a:t> </a:t>
                </a:r>
              </a:p>
            </p:txBody>
          </p:sp>
        </mc:Fallback>
      </mc:AlternateContent>
      <p:pic>
        <p:nvPicPr>
          <p:cNvPr id="14" name="Picture 1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734801" y="3580803"/>
            <a:ext cx="6190088" cy="5858180"/>
          </a:xfrm>
          <a:prstGeom prst="rect">
            <a:avLst/>
          </a:prstGeom>
        </p:spPr>
      </p:pic>
    </p:spTree>
    <p:extLst>
      <p:ext uri="{BB962C8B-B14F-4D97-AF65-F5344CB8AC3E}">
        <p14:creationId xmlns:p14="http://schemas.microsoft.com/office/powerpoint/2010/main" val="84916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P spid="9" grpId="0"/>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3" name="Group 2"/>
          <p:cNvGrpSpPr/>
          <p:nvPr/>
        </p:nvGrpSpPr>
        <p:grpSpPr>
          <a:xfrm>
            <a:off x="304800" y="266695"/>
            <a:ext cx="12039601" cy="1295401"/>
            <a:chOff x="304800" y="266695"/>
            <a:chExt cx="6078818" cy="1295401"/>
          </a:xfrm>
        </p:grpSpPr>
        <p:sp>
          <p:nvSpPr>
            <p:cNvPr id="4" name="Round Single Corner Rectangle 3"/>
            <p:cNvSpPr/>
            <p:nvPr/>
          </p:nvSpPr>
          <p:spPr>
            <a:xfrm flipV="1">
              <a:off x="304800" y="266695"/>
              <a:ext cx="6078818"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35641" y="529676"/>
              <a:ext cx="5751087" cy="769441"/>
            </a:xfrm>
            <a:prstGeom prst="rect">
              <a:avLst/>
            </a:prstGeom>
          </p:spPr>
          <p:txBody>
            <a:bodyPr wrap="square">
              <a:spAutoFit/>
            </a:bodyPr>
            <a:lstStyle/>
            <a:p>
              <a:r>
                <a:rPr lang="vi-VN" sz="4400" b="1" smtClean="0">
                  <a:latin typeface="Arial" panose="020B0604020202020204" pitchFamily="34" charset="0"/>
                  <a:cs typeface="Arial" panose="020B0604020202020204" pitchFamily="34" charset="0"/>
                </a:rPr>
                <a:t>2. Giá trị lượng giác của góc lượng giác </a:t>
              </a:r>
              <a:endParaRPr lang="en-US" sz="4400" b="1">
                <a:latin typeface="Arial" panose="020B0604020202020204" pitchFamily="34" charset="0"/>
                <a:cs typeface="Arial" panose="020B0604020202020204" pitchFamily="34" charset="0"/>
              </a:endParaRPr>
            </a:p>
          </p:txBody>
        </p:sp>
      </p:grpSp>
      <p:sp>
        <p:nvSpPr>
          <p:cNvPr id="25" name="Rounded Rectangle 24"/>
          <p:cNvSpPr/>
          <p:nvPr/>
        </p:nvSpPr>
        <p:spPr>
          <a:xfrm>
            <a:off x="990600" y="2142027"/>
            <a:ext cx="1676400" cy="1085618"/>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200" b="1" smtClean="0">
                <a:solidFill>
                  <a:schemeClr val="bg1"/>
                </a:solidFill>
                <a:latin typeface="Arial" panose="020B0604020202020204" pitchFamily="34" charset="0"/>
                <a:cs typeface="Arial" panose="020B0604020202020204" pitchFamily="34" charset="0"/>
              </a:rPr>
              <a:t>HĐ7</a:t>
            </a:r>
            <a:endParaRPr lang="en-US" sz="4200" b="1">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990601" y="3736590"/>
            <a:ext cx="10435281" cy="4487382"/>
          </a:xfrm>
          <a:prstGeom prst="rect">
            <a:avLst/>
          </a:prstGeom>
          <a:noFill/>
        </p:spPr>
        <p:txBody>
          <a:bodyPr wrap="square" rtlCol="0">
            <a:spAutoFit/>
          </a:bodyPr>
          <a:lstStyle/>
          <a:p>
            <a:pPr marL="742950" indent="-742950" algn="just">
              <a:lnSpc>
                <a:spcPct val="170000"/>
              </a:lnSpc>
              <a:buAutoNum type="alphaLcParenR"/>
            </a:pPr>
            <a:r>
              <a:rPr lang="vi-VN" sz="4200" smtClean="0">
                <a:latin typeface="Arial" panose="020B0604020202020204" pitchFamily="34" charset="0"/>
                <a:cs typeface="Arial" panose="020B0604020202020204" pitchFamily="34" charset="0"/>
              </a:rPr>
              <a:t>Xác định điểm M trên đường tròn lượng giác sao cho (OA, OM) = 60</a:t>
            </a:r>
            <a:r>
              <a:rPr lang="vi-VN" sz="4200" baseline="30000" smtClean="0">
                <a:latin typeface="Arial" panose="020B0604020202020204" pitchFamily="34" charset="0"/>
                <a:cs typeface="Arial" panose="020B0604020202020204" pitchFamily="34" charset="0"/>
              </a:rPr>
              <a:t>o</a:t>
            </a:r>
            <a:r>
              <a:rPr lang="vi-VN" sz="4200" smtClean="0">
                <a:latin typeface="Arial" panose="020B0604020202020204" pitchFamily="34" charset="0"/>
                <a:cs typeface="Arial" panose="020B0604020202020204" pitchFamily="34" charset="0"/>
              </a:rPr>
              <a:t>.</a:t>
            </a:r>
          </a:p>
          <a:p>
            <a:pPr marL="742950" indent="-742950" algn="just">
              <a:lnSpc>
                <a:spcPct val="170000"/>
              </a:lnSpc>
              <a:buAutoNum type="alphaLcParenR"/>
            </a:pPr>
            <a:r>
              <a:rPr lang="vi-VN" sz="4200" smtClean="0">
                <a:latin typeface="Arial" panose="020B0604020202020204" pitchFamily="34" charset="0"/>
                <a:cs typeface="Arial" panose="020B0604020202020204" pitchFamily="34" charset="0"/>
              </a:rPr>
              <a:t>So sánh: hoành độ của điểm M với cos60</a:t>
            </a:r>
            <a:r>
              <a:rPr lang="vi-VN" sz="4200" baseline="30000" smtClean="0">
                <a:latin typeface="Arial" panose="020B0604020202020204" pitchFamily="34" charset="0"/>
                <a:cs typeface="Arial" panose="020B0604020202020204" pitchFamily="34" charset="0"/>
              </a:rPr>
              <a:t>o</a:t>
            </a:r>
            <a:r>
              <a:rPr lang="vi-VN" sz="4200" smtClean="0">
                <a:latin typeface="Arial" panose="020B0604020202020204" pitchFamily="34" charset="0"/>
                <a:cs typeface="Arial" panose="020B0604020202020204" pitchFamily="34" charset="0"/>
              </a:rPr>
              <a:t>; tung độ của điểm M với sin60</a:t>
            </a:r>
            <a:r>
              <a:rPr lang="vi-VN" sz="4200" baseline="30000" smtClean="0">
                <a:latin typeface="Arial" panose="020B0604020202020204" pitchFamily="34" charset="0"/>
                <a:cs typeface="Arial" panose="020B0604020202020204" pitchFamily="34" charset="0"/>
              </a:rPr>
              <a:t>o</a:t>
            </a:r>
            <a:r>
              <a:rPr lang="vi-VN" sz="4200" smtClean="0">
                <a:latin typeface="Arial" panose="020B0604020202020204" pitchFamily="34" charset="0"/>
                <a:cs typeface="Arial" panose="020B0604020202020204" pitchFamily="34" charset="0"/>
              </a:rPr>
              <a:t>.</a:t>
            </a:r>
            <a:endParaRPr lang="en-US" sz="420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2"/>
          <a:stretch>
            <a:fillRect/>
          </a:stretch>
        </p:blipFill>
        <p:spPr>
          <a:xfrm>
            <a:off x="11167674" y="2171889"/>
            <a:ext cx="6815526" cy="6553200"/>
          </a:xfrm>
          <a:prstGeom prst="rect">
            <a:avLst/>
          </a:prstGeom>
        </p:spPr>
      </p:pic>
    </p:spTree>
    <p:extLst>
      <p:ext uri="{BB962C8B-B14F-4D97-AF65-F5344CB8AC3E}">
        <p14:creationId xmlns:p14="http://schemas.microsoft.com/office/powerpoint/2010/main" val="319102242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1574255" y="1268052"/>
            <a:ext cx="8399209" cy="769441"/>
          </a:xfrm>
          <a:prstGeom prst="rect">
            <a:avLst/>
          </a:prstGeom>
        </p:spPr>
        <p:txBody>
          <a:bodyPr wrap="square" lIns="0" tIns="0" rIns="0" bIns="0" rtlCol="0" anchor="t">
            <a:spAutoFit/>
          </a:bodyPr>
          <a:lstStyle/>
          <a:p>
            <a:pPr>
              <a:lnSpc>
                <a:spcPts val="5989"/>
              </a:lnSpc>
            </a:pPr>
            <a:r>
              <a:rPr lang="vi-VN" sz="6600" b="1" spc="116" smtClean="0">
                <a:solidFill>
                  <a:srgbClr val="231F20"/>
                </a:solidFill>
                <a:latin typeface="Arial" panose="020B0604020202020204" pitchFamily="34" charset="0"/>
                <a:cs typeface="Arial" panose="020B0604020202020204" pitchFamily="34" charset="0"/>
              </a:rPr>
              <a:t>NỘI DUNG BÀI HỌC</a:t>
            </a:r>
            <a:endParaRPr lang="en-US" sz="6600" b="1" spc="116">
              <a:solidFill>
                <a:srgbClr val="231F20"/>
              </a:solidFill>
              <a:latin typeface="Arial" panose="020B0604020202020204" pitchFamily="34" charset="0"/>
              <a:cs typeface="Arial" panose="020B0604020202020204" pitchFamily="34" charset="0"/>
            </a:endParaRPr>
          </a:p>
        </p:txBody>
      </p:sp>
      <p:sp>
        <p:nvSpPr>
          <p:cNvPr id="36" name="TextBox 36"/>
          <p:cNvSpPr txBox="1"/>
          <p:nvPr/>
        </p:nvSpPr>
        <p:spPr>
          <a:xfrm>
            <a:off x="3431691" y="2566389"/>
            <a:ext cx="7341763" cy="534442"/>
          </a:xfrm>
          <a:prstGeom prst="rect">
            <a:avLst/>
          </a:prstGeom>
        </p:spPr>
        <p:txBody>
          <a:bodyPr wrap="square" lIns="0" tIns="0" rIns="0" bIns="0" rtlCol="0" anchor="t">
            <a:spAutoFit/>
          </a:bodyPr>
          <a:lstStyle/>
          <a:p>
            <a:pPr>
              <a:lnSpc>
                <a:spcPts val="4128"/>
              </a:lnSpc>
            </a:pPr>
            <a:r>
              <a:rPr lang="vi-VN" sz="4400" b="1" spc="80" smtClean="0">
                <a:solidFill>
                  <a:schemeClr val="accent1">
                    <a:lumMod val="50000"/>
                  </a:schemeClr>
                </a:solidFill>
                <a:latin typeface="Arial" panose="020B0604020202020204" pitchFamily="34" charset="0"/>
                <a:cs typeface="Arial" panose="020B0604020202020204" pitchFamily="34" charset="0"/>
              </a:rPr>
              <a:t>Góc lượng giác</a:t>
            </a:r>
            <a:endParaRPr lang="en-US" sz="4400" b="1" spc="80">
              <a:solidFill>
                <a:schemeClr val="accent1">
                  <a:lumMod val="50000"/>
                </a:schemeClr>
              </a:solidFill>
              <a:latin typeface="Arial" panose="020B0604020202020204" pitchFamily="34" charset="0"/>
              <a:cs typeface="Arial" panose="020B0604020202020204" pitchFamily="34" charset="0"/>
            </a:endParaRPr>
          </a:p>
        </p:txBody>
      </p:sp>
      <p:sp>
        <p:nvSpPr>
          <p:cNvPr id="37" name="TextBox 37"/>
          <p:cNvSpPr txBox="1"/>
          <p:nvPr/>
        </p:nvSpPr>
        <p:spPr>
          <a:xfrm>
            <a:off x="3427355" y="5489115"/>
            <a:ext cx="11933470" cy="534442"/>
          </a:xfrm>
          <a:prstGeom prst="rect">
            <a:avLst/>
          </a:prstGeom>
        </p:spPr>
        <p:txBody>
          <a:bodyPr wrap="square" lIns="0" tIns="0" rIns="0" bIns="0" rtlCol="0" anchor="t">
            <a:spAutoFit/>
          </a:bodyPr>
          <a:lstStyle/>
          <a:p>
            <a:pPr>
              <a:lnSpc>
                <a:spcPts val="4128"/>
              </a:lnSpc>
            </a:pPr>
            <a:r>
              <a:rPr lang="vi-VN" sz="4400" b="1" spc="80" smtClean="0">
                <a:solidFill>
                  <a:schemeClr val="accent1">
                    <a:lumMod val="50000"/>
                  </a:schemeClr>
                </a:solidFill>
                <a:latin typeface="Arial" panose="020B0604020202020204" pitchFamily="34" charset="0"/>
                <a:cs typeface="Arial" panose="020B0604020202020204" pitchFamily="34" charset="0"/>
              </a:rPr>
              <a:t>Giá trị lượng giác của góc lượng giác</a:t>
            </a:r>
            <a:endParaRPr lang="en-US" sz="4400" b="1" spc="80">
              <a:solidFill>
                <a:schemeClr val="accent1">
                  <a:lumMod val="50000"/>
                </a:schemeClr>
              </a:solidFill>
              <a:latin typeface="Arial" panose="020B0604020202020204" pitchFamily="34" charset="0"/>
              <a:cs typeface="Arial" panose="020B0604020202020204" pitchFamily="34" charset="0"/>
            </a:endParaRPr>
          </a:p>
        </p:txBody>
      </p:sp>
      <p:sp>
        <p:nvSpPr>
          <p:cNvPr id="43" name="Freeform 43"/>
          <p:cNvSpPr/>
          <p:nvPr/>
        </p:nvSpPr>
        <p:spPr>
          <a:xfrm rot="1091550">
            <a:off x="10405789" y="773237"/>
            <a:ext cx="566223" cy="1319587"/>
          </a:xfrm>
          <a:custGeom>
            <a:avLst/>
            <a:gdLst/>
            <a:ahLst/>
            <a:cxnLst/>
            <a:rect l="l" t="t" r="r" b="b"/>
            <a:pathLst>
              <a:path w="566223" h="1319587">
                <a:moveTo>
                  <a:pt x="0" y="0"/>
                </a:moveTo>
                <a:lnTo>
                  <a:pt x="566223" y="0"/>
                </a:lnTo>
                <a:lnTo>
                  <a:pt x="566223" y="1319588"/>
                </a:lnTo>
                <a:lnTo>
                  <a:pt x="0" y="1319588"/>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44" name="TextBox 43"/>
          <p:cNvSpPr txBox="1"/>
          <p:nvPr/>
        </p:nvSpPr>
        <p:spPr>
          <a:xfrm>
            <a:off x="3427355" y="3196061"/>
            <a:ext cx="9712179" cy="1824923"/>
          </a:xfrm>
          <a:prstGeom prst="rect">
            <a:avLst/>
          </a:prstGeom>
          <a:noFill/>
        </p:spPr>
        <p:txBody>
          <a:bodyPr wrap="square" rtlCol="0">
            <a:spAutoFit/>
          </a:bodyPr>
          <a:lstStyle/>
          <a:p>
            <a:pPr marL="571500" indent="-571500">
              <a:lnSpc>
                <a:spcPct val="150000"/>
              </a:lnSpc>
              <a:buFont typeface="Arial" panose="020B0604020202020204" pitchFamily="34" charset="0"/>
              <a:buChar char="•"/>
            </a:pPr>
            <a:r>
              <a:rPr lang="vi-VN" sz="4000" smtClean="0">
                <a:latin typeface="Arial" panose="020B0604020202020204" pitchFamily="34" charset="0"/>
                <a:cs typeface="Arial" panose="020B0604020202020204" pitchFamily="34" charset="0"/>
              </a:rPr>
              <a:t>Góc hình học và số đo của chúng</a:t>
            </a:r>
          </a:p>
          <a:p>
            <a:pPr marL="571500" indent="-571500">
              <a:lnSpc>
                <a:spcPct val="150000"/>
              </a:lnSpc>
              <a:buFont typeface="Arial" panose="020B0604020202020204" pitchFamily="34" charset="0"/>
              <a:buChar char="•"/>
            </a:pPr>
            <a:r>
              <a:rPr lang="vi-VN" sz="4000" smtClean="0">
                <a:latin typeface="Arial" panose="020B0604020202020204" pitchFamily="34" charset="0"/>
                <a:cs typeface="Arial" panose="020B0604020202020204" pitchFamily="34" charset="0"/>
              </a:rPr>
              <a:t>Góc lượng giác và số đo của chúng</a:t>
            </a:r>
            <a:endParaRPr lang="en-US" sz="4000">
              <a:latin typeface="Arial" panose="020B0604020202020204" pitchFamily="34" charset="0"/>
              <a:cs typeface="Arial" panose="020B0604020202020204" pitchFamily="34" charset="0"/>
            </a:endParaRPr>
          </a:p>
        </p:txBody>
      </p:sp>
      <p:sp>
        <p:nvSpPr>
          <p:cNvPr id="45" name="TextBox 44"/>
          <p:cNvSpPr txBox="1"/>
          <p:nvPr/>
        </p:nvSpPr>
        <p:spPr>
          <a:xfrm>
            <a:off x="3422274" y="6103316"/>
            <a:ext cx="13701853" cy="3785652"/>
          </a:xfrm>
          <a:prstGeom prst="rect">
            <a:avLst/>
          </a:prstGeom>
          <a:noFill/>
        </p:spPr>
        <p:txBody>
          <a:bodyPr wrap="square" rtlCol="0">
            <a:spAutoFit/>
          </a:bodyPr>
          <a:lstStyle/>
          <a:p>
            <a:pPr marL="571500" indent="-571500">
              <a:lnSpc>
                <a:spcPct val="150000"/>
              </a:lnSpc>
              <a:buFont typeface="Arial" panose="020B0604020202020204" pitchFamily="34" charset="0"/>
              <a:buChar char="•"/>
            </a:pPr>
            <a:r>
              <a:rPr lang="vi-VN" sz="4000" smtClean="0">
                <a:latin typeface="Arial" panose="020B0604020202020204" pitchFamily="34" charset="0"/>
                <a:cs typeface="Arial" panose="020B0604020202020204" pitchFamily="34" charset="0"/>
              </a:rPr>
              <a:t>Đường tròn lượng giác</a:t>
            </a:r>
          </a:p>
          <a:p>
            <a:pPr marL="571500" indent="-571500">
              <a:lnSpc>
                <a:spcPct val="150000"/>
              </a:lnSpc>
              <a:buFont typeface="Arial" panose="020B0604020202020204" pitchFamily="34" charset="0"/>
              <a:buChar char="•"/>
            </a:pPr>
            <a:r>
              <a:rPr lang="vi-VN" sz="4000" smtClean="0">
                <a:latin typeface="Arial" panose="020B0604020202020204" pitchFamily="34" charset="0"/>
                <a:cs typeface="Arial" panose="020B0604020202020204" pitchFamily="34" charset="0"/>
              </a:rPr>
              <a:t>Giá trị lượng giác của góc lượng giác</a:t>
            </a:r>
          </a:p>
          <a:p>
            <a:pPr marL="571500" indent="-571500">
              <a:lnSpc>
                <a:spcPct val="150000"/>
              </a:lnSpc>
              <a:buFont typeface="Arial" panose="020B0604020202020204" pitchFamily="34" charset="0"/>
              <a:buChar char="•"/>
            </a:pPr>
            <a:r>
              <a:rPr lang="vi-VN" sz="4000" smtClean="0">
                <a:latin typeface="Arial" panose="020B0604020202020204" pitchFamily="34" charset="0"/>
                <a:cs typeface="Arial" panose="020B0604020202020204" pitchFamily="34" charset="0"/>
              </a:rPr>
              <a:t>Giá trị lượng giác của các góc có liên quan đặc biệt</a:t>
            </a:r>
          </a:p>
          <a:p>
            <a:pPr marL="571500" indent="-571500">
              <a:lnSpc>
                <a:spcPct val="150000"/>
              </a:lnSpc>
              <a:buFont typeface="Arial" panose="020B0604020202020204" pitchFamily="34" charset="0"/>
              <a:buChar char="•"/>
            </a:pPr>
            <a:r>
              <a:rPr lang="vi-VN" sz="4000" smtClean="0">
                <a:latin typeface="Arial" panose="020B0604020202020204" pitchFamily="34" charset="0"/>
                <a:cs typeface="Arial" panose="020B0604020202020204" pitchFamily="34" charset="0"/>
              </a:rPr>
              <a:t>Sử dụng máy tính cầm tay để tính giá trị lượng giác</a:t>
            </a:r>
            <a:endParaRPr lang="en-US" sz="4000">
              <a:latin typeface="Arial" panose="020B0604020202020204" pitchFamily="34" charset="0"/>
              <a:cs typeface="Arial" panose="020B0604020202020204" pitchFamily="34" charset="0"/>
            </a:endParaRPr>
          </a:p>
        </p:txBody>
      </p:sp>
      <p:sp>
        <p:nvSpPr>
          <p:cNvPr id="40" name="Folded Corner 39"/>
          <p:cNvSpPr/>
          <p:nvPr/>
        </p:nvSpPr>
        <p:spPr>
          <a:xfrm>
            <a:off x="1572971" y="2483424"/>
            <a:ext cx="1465387" cy="1465387"/>
          </a:xfrm>
          <a:prstGeom prst="foldedCorner">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6000" b="1" smtClean="0">
                <a:solidFill>
                  <a:schemeClr val="bg1"/>
                </a:solidFill>
                <a:latin typeface="Arial" panose="020B0604020202020204" pitchFamily="34" charset="0"/>
                <a:cs typeface="Arial" panose="020B0604020202020204" pitchFamily="34" charset="0"/>
              </a:rPr>
              <a:t>01</a:t>
            </a:r>
            <a:endParaRPr lang="en-US" sz="6000" b="1">
              <a:solidFill>
                <a:schemeClr val="bg1"/>
              </a:solidFill>
              <a:latin typeface="Arial" panose="020B0604020202020204" pitchFamily="34" charset="0"/>
              <a:cs typeface="Arial" panose="020B0604020202020204" pitchFamily="34" charset="0"/>
            </a:endParaRPr>
          </a:p>
        </p:txBody>
      </p:sp>
      <p:sp>
        <p:nvSpPr>
          <p:cNvPr id="41" name="Folded Corner 40"/>
          <p:cNvSpPr/>
          <p:nvPr/>
        </p:nvSpPr>
        <p:spPr>
          <a:xfrm>
            <a:off x="1611437" y="5437204"/>
            <a:ext cx="1465387" cy="1465387"/>
          </a:xfrm>
          <a:prstGeom prst="foldedCorner">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6000" b="1" smtClean="0">
                <a:solidFill>
                  <a:schemeClr val="bg1"/>
                </a:solidFill>
                <a:latin typeface="Arial" panose="020B0604020202020204" pitchFamily="34" charset="0"/>
                <a:cs typeface="Arial" panose="020B0604020202020204" pitchFamily="34" charset="0"/>
              </a:rPr>
              <a:t>02</a:t>
            </a:r>
            <a:endParaRPr lang="en-US" sz="6000" b="1">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anim calcmode="lin" valueType="num">
                                      <p:cBhvr>
                                        <p:cTn id="8" dur="500" fill="hold"/>
                                        <p:tgtEl>
                                          <p:spTgt spid="40"/>
                                        </p:tgtEl>
                                        <p:attrNameLst>
                                          <p:attrName>ppt_x</p:attrName>
                                        </p:attrNameLst>
                                      </p:cBhvr>
                                      <p:tavLst>
                                        <p:tav tm="0">
                                          <p:val>
                                            <p:strVal val="#ppt_x"/>
                                          </p:val>
                                        </p:tav>
                                        <p:tav tm="100000">
                                          <p:val>
                                            <p:strVal val="#ppt_x"/>
                                          </p:val>
                                        </p:tav>
                                      </p:tavLst>
                                    </p:anim>
                                    <p:anim calcmode="lin" valueType="num">
                                      <p:cBhvr>
                                        <p:cTn id="9" dur="5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anim calcmode="lin" valueType="num">
                                      <p:cBhvr>
                                        <p:cTn id="13" dur="500" fill="hold"/>
                                        <p:tgtEl>
                                          <p:spTgt spid="36"/>
                                        </p:tgtEl>
                                        <p:attrNameLst>
                                          <p:attrName>ppt_x</p:attrName>
                                        </p:attrNameLst>
                                      </p:cBhvr>
                                      <p:tavLst>
                                        <p:tav tm="0">
                                          <p:val>
                                            <p:strVal val="#ppt_x"/>
                                          </p:val>
                                        </p:tav>
                                        <p:tav tm="100000">
                                          <p:val>
                                            <p:strVal val="#ppt_x"/>
                                          </p:val>
                                        </p:tav>
                                      </p:tavLst>
                                    </p:anim>
                                    <p:anim calcmode="lin" valueType="num">
                                      <p:cBhvr>
                                        <p:cTn id="14" dur="5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anim calcmode="lin" valueType="num">
                                      <p:cBhvr>
                                        <p:cTn id="18" dur="500" fill="hold"/>
                                        <p:tgtEl>
                                          <p:spTgt spid="44"/>
                                        </p:tgtEl>
                                        <p:attrNameLst>
                                          <p:attrName>ppt_x</p:attrName>
                                        </p:attrNameLst>
                                      </p:cBhvr>
                                      <p:tavLst>
                                        <p:tav tm="0">
                                          <p:val>
                                            <p:strVal val="#ppt_x"/>
                                          </p:val>
                                        </p:tav>
                                        <p:tav tm="100000">
                                          <p:val>
                                            <p:strVal val="#ppt_x"/>
                                          </p:val>
                                        </p:tav>
                                      </p:tavLst>
                                    </p:anim>
                                    <p:anim calcmode="lin" valueType="num">
                                      <p:cBhvr>
                                        <p:cTn id="1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anim calcmode="lin" valueType="num">
                                      <p:cBhvr>
                                        <p:cTn id="25" dur="500" fill="hold"/>
                                        <p:tgtEl>
                                          <p:spTgt spid="41"/>
                                        </p:tgtEl>
                                        <p:attrNameLst>
                                          <p:attrName>ppt_x</p:attrName>
                                        </p:attrNameLst>
                                      </p:cBhvr>
                                      <p:tavLst>
                                        <p:tav tm="0">
                                          <p:val>
                                            <p:strVal val="#ppt_x"/>
                                          </p:val>
                                        </p:tav>
                                        <p:tav tm="100000">
                                          <p:val>
                                            <p:strVal val="#ppt_x"/>
                                          </p:val>
                                        </p:tav>
                                      </p:tavLst>
                                    </p:anim>
                                    <p:anim calcmode="lin" valueType="num">
                                      <p:cBhvr>
                                        <p:cTn id="26" dur="500" fill="hold"/>
                                        <p:tgtEl>
                                          <p:spTgt spid="4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anim calcmode="lin" valueType="num">
                                      <p:cBhvr>
                                        <p:cTn id="30" dur="500" fill="hold"/>
                                        <p:tgtEl>
                                          <p:spTgt spid="37"/>
                                        </p:tgtEl>
                                        <p:attrNameLst>
                                          <p:attrName>ppt_x</p:attrName>
                                        </p:attrNameLst>
                                      </p:cBhvr>
                                      <p:tavLst>
                                        <p:tav tm="0">
                                          <p:val>
                                            <p:strVal val="#ppt_x"/>
                                          </p:val>
                                        </p:tav>
                                        <p:tav tm="100000">
                                          <p:val>
                                            <p:strVal val="#ppt_x"/>
                                          </p:val>
                                        </p:tav>
                                      </p:tavLst>
                                    </p:anim>
                                    <p:anim calcmode="lin" valueType="num">
                                      <p:cBhvr>
                                        <p:cTn id="31" dur="500" fill="hold"/>
                                        <p:tgtEl>
                                          <p:spTgt spid="3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500"/>
                                        <p:tgtEl>
                                          <p:spTgt spid="45"/>
                                        </p:tgtEl>
                                      </p:cBhvr>
                                    </p:animEffect>
                                    <p:anim calcmode="lin" valueType="num">
                                      <p:cBhvr>
                                        <p:cTn id="35" dur="500" fill="hold"/>
                                        <p:tgtEl>
                                          <p:spTgt spid="45"/>
                                        </p:tgtEl>
                                        <p:attrNameLst>
                                          <p:attrName>ppt_x</p:attrName>
                                        </p:attrNameLst>
                                      </p:cBhvr>
                                      <p:tavLst>
                                        <p:tav tm="0">
                                          <p:val>
                                            <p:strVal val="#ppt_x"/>
                                          </p:val>
                                        </p:tav>
                                        <p:tav tm="100000">
                                          <p:val>
                                            <p:strVal val="#ppt_x"/>
                                          </p:val>
                                        </p:tav>
                                      </p:tavLst>
                                    </p:anim>
                                    <p:anim calcmode="lin" valueType="num">
                                      <p:cBhvr>
                                        <p:cTn id="36" dur="5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44" grpId="0"/>
      <p:bldP spid="45" grpId="0"/>
      <p:bldP spid="40" grpId="0" animBg="1"/>
      <p:bldP spid="4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3" name="Group 2"/>
          <p:cNvGrpSpPr/>
          <p:nvPr/>
        </p:nvGrpSpPr>
        <p:grpSpPr>
          <a:xfrm>
            <a:off x="304800" y="266695"/>
            <a:ext cx="12039601" cy="1295401"/>
            <a:chOff x="304800" y="266695"/>
            <a:chExt cx="6078818" cy="1295401"/>
          </a:xfrm>
        </p:grpSpPr>
        <p:sp>
          <p:nvSpPr>
            <p:cNvPr id="4" name="Round Single Corner Rectangle 3"/>
            <p:cNvSpPr/>
            <p:nvPr/>
          </p:nvSpPr>
          <p:spPr>
            <a:xfrm flipV="1">
              <a:off x="304800" y="266695"/>
              <a:ext cx="6078818"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35641" y="529676"/>
              <a:ext cx="5751087" cy="769441"/>
            </a:xfrm>
            <a:prstGeom prst="rect">
              <a:avLst/>
            </a:prstGeom>
          </p:spPr>
          <p:txBody>
            <a:bodyPr wrap="square">
              <a:spAutoFit/>
            </a:bodyPr>
            <a:lstStyle/>
            <a:p>
              <a:r>
                <a:rPr lang="vi-VN" sz="4400" b="1" smtClean="0">
                  <a:latin typeface="Arial" panose="020B0604020202020204" pitchFamily="34" charset="0"/>
                  <a:cs typeface="Arial" panose="020B0604020202020204" pitchFamily="34" charset="0"/>
                </a:rPr>
                <a:t>2. Giá trị lượng giác của góc lượng giác </a:t>
              </a:r>
              <a:endParaRPr lang="en-US" sz="4400" b="1">
                <a:latin typeface="Arial" panose="020B0604020202020204" pitchFamily="34" charset="0"/>
                <a:cs typeface="Arial" panose="020B0604020202020204" pitchFamily="34" charset="0"/>
              </a:endParaRPr>
            </a:p>
          </p:txBody>
        </p:sp>
      </p:grpSp>
      <p:sp>
        <p:nvSpPr>
          <p:cNvPr id="25" name="Rounded Rectangle 24"/>
          <p:cNvSpPr/>
          <p:nvPr/>
        </p:nvSpPr>
        <p:spPr>
          <a:xfrm>
            <a:off x="990600" y="2142027"/>
            <a:ext cx="1676400" cy="1085618"/>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200" b="1" smtClean="0">
                <a:solidFill>
                  <a:schemeClr val="bg1"/>
                </a:solidFill>
                <a:latin typeface="Arial" panose="020B0604020202020204" pitchFamily="34" charset="0"/>
                <a:cs typeface="Arial" panose="020B0604020202020204" pitchFamily="34" charset="0"/>
              </a:rPr>
              <a:t>HĐ7</a:t>
            </a:r>
            <a:endParaRPr lang="en-US" sz="4200" b="1">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990600" y="3467100"/>
            <a:ext cx="10210800" cy="5909310"/>
          </a:xfrm>
          <a:prstGeom prst="rect">
            <a:avLst/>
          </a:prstGeom>
        </p:spPr>
        <p:txBody>
          <a:bodyPr wrap="square">
            <a:spAutoFit/>
          </a:bodyPr>
          <a:lstStyle/>
          <a:p>
            <a:pPr algn="just">
              <a:lnSpc>
                <a:spcPct val="150000"/>
              </a:lnSpc>
            </a:pPr>
            <a:r>
              <a:rPr lang="vi-VN" sz="4200">
                <a:latin typeface="Arial" panose="020B0604020202020204" pitchFamily="34" charset="0"/>
                <a:cs typeface="Arial" panose="020B0604020202020204" pitchFamily="34" charset="0"/>
              </a:rPr>
              <a:t>a) Ta có (OA, OM) = 60° là góc lượng giác có tia đầu là tia OA, tia cuối là tia OM và quay theo chiều dương một góc 60°.</a:t>
            </a:r>
          </a:p>
          <a:p>
            <a:pPr algn="just">
              <a:lnSpc>
                <a:spcPct val="150000"/>
              </a:lnSpc>
            </a:pPr>
            <a:r>
              <a:rPr lang="vi-VN" sz="4200">
                <a:latin typeface="Arial" panose="020B0604020202020204" pitchFamily="34" charset="0"/>
                <a:cs typeface="Arial" panose="020B0604020202020204" pitchFamily="34" charset="0"/>
              </a:rPr>
              <a:t>Điểm M trên đường tròn lượng giác sao cho (OA, OM) = 60° được biểu diễn như hình </a:t>
            </a:r>
            <a:r>
              <a:rPr lang="vi-VN" sz="4200" smtClean="0">
                <a:latin typeface="Arial" panose="020B0604020202020204" pitchFamily="34" charset="0"/>
                <a:cs typeface="Arial" panose="020B0604020202020204" pitchFamily="34" charset="0"/>
              </a:rPr>
              <a:t>bên:</a:t>
            </a:r>
            <a:endParaRPr lang="vi-VN" sz="420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2"/>
          <a:stretch>
            <a:fillRect/>
          </a:stretch>
        </p:blipFill>
        <p:spPr>
          <a:xfrm>
            <a:off x="11167674" y="2171889"/>
            <a:ext cx="6815526" cy="6553200"/>
          </a:xfrm>
          <a:prstGeom prst="rect">
            <a:avLst/>
          </a:prstGeom>
        </p:spPr>
      </p:pic>
      <p:grpSp>
        <p:nvGrpSpPr>
          <p:cNvPr id="35" name="Group 34"/>
          <p:cNvGrpSpPr/>
          <p:nvPr/>
        </p:nvGrpSpPr>
        <p:grpSpPr>
          <a:xfrm>
            <a:off x="14281750" y="3338246"/>
            <a:ext cx="1766669" cy="2435714"/>
            <a:chOff x="14281750" y="3338246"/>
            <a:chExt cx="1766669" cy="2435714"/>
          </a:xfrm>
        </p:grpSpPr>
        <p:grpSp>
          <p:nvGrpSpPr>
            <p:cNvPr id="32" name="Group 31"/>
            <p:cNvGrpSpPr/>
            <p:nvPr/>
          </p:nvGrpSpPr>
          <p:grpSpPr>
            <a:xfrm>
              <a:off x="14281750" y="3338246"/>
              <a:ext cx="1497364" cy="2262455"/>
              <a:chOff x="14281750" y="3338246"/>
              <a:chExt cx="1497364" cy="2262455"/>
            </a:xfrm>
          </p:grpSpPr>
          <p:cxnSp>
            <p:nvCxnSpPr>
              <p:cNvPr id="14" name="Straight Connector 13"/>
              <p:cNvCxnSpPr>
                <a:endCxn id="10" idx="7"/>
              </p:cNvCxnSpPr>
              <p:nvPr/>
            </p:nvCxnSpPr>
            <p:spPr>
              <a:xfrm flipV="1">
                <a:off x="14281750" y="3989567"/>
                <a:ext cx="947298" cy="161113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5110574" y="3969257"/>
                <a:ext cx="138801" cy="138686"/>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5166446" y="3338246"/>
                <a:ext cx="612668" cy="707886"/>
              </a:xfrm>
              <a:prstGeom prst="rect">
                <a:avLst/>
              </a:prstGeom>
              <a:noFill/>
            </p:spPr>
            <p:txBody>
              <a:bodyPr wrap="none" rtlCol="0">
                <a:spAutoFit/>
              </a:bodyPr>
              <a:lstStyle/>
              <a:p>
                <a:r>
                  <a:rPr lang="vi-VN" sz="4000" smtClean="0">
                    <a:solidFill>
                      <a:srgbClr val="0070C0"/>
                    </a:solidFill>
                    <a:latin typeface="Arial" panose="020B0604020202020204" pitchFamily="34" charset="0"/>
                    <a:cs typeface="Arial" panose="020B0604020202020204" pitchFamily="34" charset="0"/>
                  </a:rPr>
                  <a:t>M</a:t>
                </a:r>
                <a:endParaRPr lang="en-US" sz="4000">
                  <a:solidFill>
                    <a:srgbClr val="0070C0"/>
                  </a:solidFill>
                  <a:latin typeface="Arial" panose="020B0604020202020204" pitchFamily="34" charset="0"/>
                  <a:cs typeface="Arial" panose="020B0604020202020204" pitchFamily="34" charset="0"/>
                </a:endParaRPr>
              </a:p>
            </p:txBody>
          </p:sp>
        </p:grpSp>
        <p:sp>
          <p:nvSpPr>
            <p:cNvPr id="33" name="Arc 32"/>
            <p:cNvSpPr/>
            <p:nvPr/>
          </p:nvSpPr>
          <p:spPr>
            <a:xfrm rot="3216527">
              <a:off x="14327184" y="5097531"/>
              <a:ext cx="790226" cy="562632"/>
            </a:xfrm>
            <a:prstGeom prst="arc">
              <a:avLst>
                <a:gd name="adj1" fmla="val 11923918"/>
                <a:gd name="adj2" fmla="val 20473424"/>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Rectangle 33"/>
            <p:cNvSpPr/>
            <p:nvPr/>
          </p:nvSpPr>
          <p:spPr>
            <a:xfrm>
              <a:off x="15166446" y="4804908"/>
              <a:ext cx="881973" cy="646331"/>
            </a:xfrm>
            <a:prstGeom prst="rect">
              <a:avLst/>
            </a:prstGeom>
          </p:spPr>
          <p:txBody>
            <a:bodyPr wrap="none">
              <a:spAutoFit/>
            </a:bodyPr>
            <a:lstStyle/>
            <a:p>
              <a:r>
                <a:rPr lang="vi-VN" sz="3600">
                  <a:solidFill>
                    <a:srgbClr val="C00000"/>
                  </a:solidFill>
                  <a:cs typeface="Arial" panose="020B0604020202020204" pitchFamily="34" charset="0"/>
                </a:rPr>
                <a:t>60°</a:t>
              </a:r>
              <a:endParaRPr lang="en-US" sz="1400">
                <a:solidFill>
                  <a:srgbClr val="C00000"/>
                </a:solidFill>
              </a:endParaRPr>
            </a:p>
          </p:txBody>
        </p:sp>
      </p:grpSp>
    </p:spTree>
    <p:extLst>
      <p:ext uri="{BB962C8B-B14F-4D97-AF65-F5344CB8AC3E}">
        <p14:creationId xmlns:p14="http://schemas.microsoft.com/office/powerpoint/2010/main" val="382720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3" name="Group 2"/>
          <p:cNvGrpSpPr/>
          <p:nvPr/>
        </p:nvGrpSpPr>
        <p:grpSpPr>
          <a:xfrm>
            <a:off x="304800" y="266695"/>
            <a:ext cx="12039601" cy="1295401"/>
            <a:chOff x="304800" y="266695"/>
            <a:chExt cx="6078818" cy="1295401"/>
          </a:xfrm>
        </p:grpSpPr>
        <p:sp>
          <p:nvSpPr>
            <p:cNvPr id="4" name="Round Single Corner Rectangle 3"/>
            <p:cNvSpPr/>
            <p:nvPr/>
          </p:nvSpPr>
          <p:spPr>
            <a:xfrm flipV="1">
              <a:off x="304800" y="266695"/>
              <a:ext cx="6078818"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35641" y="529676"/>
              <a:ext cx="5751087" cy="769441"/>
            </a:xfrm>
            <a:prstGeom prst="rect">
              <a:avLst/>
            </a:prstGeom>
          </p:spPr>
          <p:txBody>
            <a:bodyPr wrap="square">
              <a:spAutoFit/>
            </a:bodyPr>
            <a:lstStyle/>
            <a:p>
              <a:r>
                <a:rPr lang="vi-VN" sz="4400" b="1" smtClean="0">
                  <a:latin typeface="Arial" panose="020B0604020202020204" pitchFamily="34" charset="0"/>
                  <a:cs typeface="Arial" panose="020B0604020202020204" pitchFamily="34" charset="0"/>
                </a:rPr>
                <a:t>2. Giá trị lượng giác của góc lượng giác </a:t>
              </a:r>
              <a:endParaRPr lang="en-US" sz="4400" b="1">
                <a:latin typeface="Arial" panose="020B0604020202020204" pitchFamily="34" charset="0"/>
                <a:cs typeface="Arial" panose="020B0604020202020204" pitchFamily="34" charset="0"/>
              </a:endParaRPr>
            </a:p>
          </p:txBody>
        </p:sp>
      </p:grpSp>
      <p:sp>
        <p:nvSpPr>
          <p:cNvPr id="25" name="Rounded Rectangle 24"/>
          <p:cNvSpPr/>
          <p:nvPr/>
        </p:nvSpPr>
        <p:spPr>
          <a:xfrm>
            <a:off x="990600" y="2142027"/>
            <a:ext cx="1676400" cy="1085618"/>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200" b="1" smtClean="0">
                <a:solidFill>
                  <a:schemeClr val="bg1"/>
                </a:solidFill>
                <a:latin typeface="Arial" panose="020B0604020202020204" pitchFamily="34" charset="0"/>
                <a:cs typeface="Arial" panose="020B0604020202020204" pitchFamily="34" charset="0"/>
              </a:rPr>
              <a:t>HĐ7</a:t>
            </a:r>
            <a:endParaRPr lang="en-US" sz="4200" b="1">
              <a:solidFill>
                <a:schemeClr val="bg1"/>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2"/>
          <a:stretch>
            <a:fillRect/>
          </a:stretch>
        </p:blipFill>
        <p:spPr>
          <a:xfrm>
            <a:off x="11167674" y="2171889"/>
            <a:ext cx="6815526" cy="6553200"/>
          </a:xfrm>
          <a:prstGeom prst="rect">
            <a:avLst/>
          </a:prstGeom>
        </p:spPr>
      </p:pic>
      <p:grpSp>
        <p:nvGrpSpPr>
          <p:cNvPr id="17" name="Group 16"/>
          <p:cNvGrpSpPr/>
          <p:nvPr/>
        </p:nvGrpSpPr>
        <p:grpSpPr>
          <a:xfrm>
            <a:off x="13587415" y="3338246"/>
            <a:ext cx="2461004" cy="2886486"/>
            <a:chOff x="13587415" y="3338246"/>
            <a:chExt cx="2461004" cy="2886486"/>
          </a:xfrm>
        </p:grpSpPr>
        <p:cxnSp>
          <p:nvCxnSpPr>
            <p:cNvPr id="14" name="Straight Connector 13"/>
            <p:cNvCxnSpPr>
              <a:endCxn id="10" idx="7"/>
            </p:cNvCxnSpPr>
            <p:nvPr/>
          </p:nvCxnSpPr>
          <p:spPr>
            <a:xfrm flipV="1">
              <a:off x="14281750" y="3989567"/>
              <a:ext cx="947298" cy="161113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5110574" y="3969257"/>
              <a:ext cx="138801" cy="138686"/>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5166446" y="3338246"/>
              <a:ext cx="612668" cy="707886"/>
            </a:xfrm>
            <a:prstGeom prst="rect">
              <a:avLst/>
            </a:prstGeom>
            <a:noFill/>
          </p:spPr>
          <p:txBody>
            <a:bodyPr wrap="none" rtlCol="0">
              <a:spAutoFit/>
            </a:bodyPr>
            <a:lstStyle/>
            <a:p>
              <a:r>
                <a:rPr lang="vi-VN" sz="4000" smtClean="0">
                  <a:solidFill>
                    <a:srgbClr val="0070C0"/>
                  </a:solidFill>
                  <a:latin typeface="Arial" panose="020B0604020202020204" pitchFamily="34" charset="0"/>
                  <a:cs typeface="Arial" panose="020B0604020202020204" pitchFamily="34" charset="0"/>
                </a:rPr>
                <a:t>M</a:t>
              </a:r>
              <a:endParaRPr lang="en-US" sz="4000">
                <a:solidFill>
                  <a:srgbClr val="0070C0"/>
                </a:solidFill>
                <a:latin typeface="Arial" panose="020B0604020202020204" pitchFamily="34" charset="0"/>
                <a:cs typeface="Arial" panose="020B0604020202020204" pitchFamily="34" charset="0"/>
              </a:endParaRPr>
            </a:p>
          </p:txBody>
        </p:sp>
        <p:sp>
          <p:nvSpPr>
            <p:cNvPr id="30" name="Arc 29"/>
            <p:cNvSpPr/>
            <p:nvPr/>
          </p:nvSpPr>
          <p:spPr>
            <a:xfrm rot="3216527">
              <a:off x="14327184" y="5097531"/>
              <a:ext cx="790226" cy="562632"/>
            </a:xfrm>
            <a:prstGeom prst="arc">
              <a:avLst>
                <a:gd name="adj1" fmla="val 11923918"/>
                <a:gd name="adj2" fmla="val 20473424"/>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Rectangle 30"/>
            <p:cNvSpPr/>
            <p:nvPr/>
          </p:nvSpPr>
          <p:spPr>
            <a:xfrm>
              <a:off x="15166446" y="4804908"/>
              <a:ext cx="881973" cy="646331"/>
            </a:xfrm>
            <a:prstGeom prst="rect">
              <a:avLst/>
            </a:prstGeom>
          </p:spPr>
          <p:txBody>
            <a:bodyPr wrap="none">
              <a:spAutoFit/>
            </a:bodyPr>
            <a:lstStyle/>
            <a:p>
              <a:r>
                <a:rPr lang="vi-VN" sz="3600">
                  <a:solidFill>
                    <a:srgbClr val="C00000"/>
                  </a:solidFill>
                  <a:cs typeface="Arial" panose="020B0604020202020204" pitchFamily="34" charset="0"/>
                </a:rPr>
                <a:t>60°</a:t>
              </a:r>
              <a:endParaRPr lang="en-US" sz="1400">
                <a:solidFill>
                  <a:srgbClr val="C00000"/>
                </a:solidFill>
              </a:endParaRPr>
            </a:p>
          </p:txBody>
        </p:sp>
        <p:cxnSp>
          <p:nvCxnSpPr>
            <p:cNvPr id="7" name="Straight Connector 6"/>
            <p:cNvCxnSpPr/>
            <p:nvPr/>
          </p:nvCxnSpPr>
          <p:spPr>
            <a:xfrm flipH="1">
              <a:off x="14281750" y="4046132"/>
              <a:ext cx="898224" cy="0"/>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5179974" y="4009116"/>
              <a:ext cx="0" cy="1591585"/>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4982822" y="5578401"/>
              <a:ext cx="796292" cy="646331"/>
            </a:xfrm>
            <a:prstGeom prst="rect">
              <a:avLst/>
            </a:prstGeom>
            <a:noFill/>
          </p:spPr>
          <p:txBody>
            <a:bodyPr wrap="square" rtlCol="0">
              <a:spAutoFit/>
            </a:bodyPr>
            <a:lstStyle/>
            <a:p>
              <a:r>
                <a:rPr lang="vi-VN" sz="3600" smtClean="0">
                  <a:solidFill>
                    <a:srgbClr val="0070C0"/>
                  </a:solidFill>
                  <a:latin typeface="Arial" panose="020B0604020202020204" pitchFamily="34" charset="0"/>
                  <a:cs typeface="Arial" panose="020B0604020202020204" pitchFamily="34" charset="0"/>
                </a:rPr>
                <a:t>x</a:t>
              </a:r>
              <a:r>
                <a:rPr lang="vi-VN" sz="3600" baseline="-25000">
                  <a:solidFill>
                    <a:srgbClr val="0070C0"/>
                  </a:solidFill>
                  <a:latin typeface="Arial" panose="020B0604020202020204" pitchFamily="34" charset="0"/>
                  <a:cs typeface="Arial" panose="020B0604020202020204" pitchFamily="34" charset="0"/>
                </a:rPr>
                <a:t>M</a:t>
              </a:r>
              <a:endParaRPr lang="en-US" sz="3600">
                <a:solidFill>
                  <a:srgbClr val="0070C0"/>
                </a:solidFill>
                <a:latin typeface="Arial" panose="020B0604020202020204" pitchFamily="34" charset="0"/>
                <a:cs typeface="Arial" panose="020B0604020202020204" pitchFamily="34" charset="0"/>
              </a:endParaRPr>
            </a:p>
          </p:txBody>
        </p:sp>
        <p:sp>
          <p:nvSpPr>
            <p:cNvPr id="23" name="TextBox 22"/>
            <p:cNvSpPr txBox="1"/>
            <p:nvPr/>
          </p:nvSpPr>
          <p:spPr>
            <a:xfrm>
              <a:off x="13587415" y="3808034"/>
              <a:ext cx="796292" cy="646331"/>
            </a:xfrm>
            <a:prstGeom prst="rect">
              <a:avLst/>
            </a:prstGeom>
            <a:noFill/>
          </p:spPr>
          <p:txBody>
            <a:bodyPr wrap="square" rtlCol="0">
              <a:spAutoFit/>
            </a:bodyPr>
            <a:lstStyle/>
            <a:p>
              <a:r>
                <a:rPr lang="vi-VN" sz="3600">
                  <a:solidFill>
                    <a:srgbClr val="0070C0"/>
                  </a:solidFill>
                  <a:latin typeface="Arial" panose="020B0604020202020204" pitchFamily="34" charset="0"/>
                  <a:cs typeface="Arial" panose="020B0604020202020204" pitchFamily="34" charset="0"/>
                </a:rPr>
                <a:t>y</a:t>
              </a:r>
              <a:r>
                <a:rPr lang="vi-VN" sz="3600" baseline="-25000" smtClean="0">
                  <a:solidFill>
                    <a:srgbClr val="0070C0"/>
                  </a:solidFill>
                  <a:latin typeface="Arial" panose="020B0604020202020204" pitchFamily="34" charset="0"/>
                  <a:cs typeface="Arial" panose="020B0604020202020204" pitchFamily="34" charset="0"/>
                </a:rPr>
                <a:t>M</a:t>
              </a:r>
              <a:endParaRPr lang="en-US" sz="3600">
                <a:solidFill>
                  <a:srgbClr val="0070C0"/>
                </a:solidFill>
                <a:latin typeface="Arial" panose="020B0604020202020204" pitchFamily="34" charset="0"/>
                <a:cs typeface="Arial" panose="020B0604020202020204" pitchFamily="34" charset="0"/>
              </a:endParaRPr>
            </a:p>
          </p:txBody>
        </p:sp>
        <p:sp>
          <p:nvSpPr>
            <p:cNvPr id="24" name="Rectangle 23"/>
            <p:cNvSpPr/>
            <p:nvPr/>
          </p:nvSpPr>
          <p:spPr>
            <a:xfrm>
              <a:off x="14404034" y="4247552"/>
              <a:ext cx="441146" cy="646331"/>
            </a:xfrm>
            <a:prstGeom prst="rect">
              <a:avLst/>
            </a:prstGeom>
          </p:spPr>
          <p:txBody>
            <a:bodyPr wrap="none">
              <a:spAutoFit/>
            </a:bodyPr>
            <a:lstStyle/>
            <a:p>
              <a:r>
                <a:rPr lang="vi-VN" sz="3600" smtClean="0">
                  <a:latin typeface="Arial" panose="020B0604020202020204" pitchFamily="34" charset="0"/>
                  <a:cs typeface="Arial" panose="020B0604020202020204" pitchFamily="34" charset="0"/>
                </a:rPr>
                <a:t>1</a:t>
              </a:r>
              <a:endParaRPr lang="en-US" sz="360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9" name="Rectangle 18"/>
              <p:cNvSpPr/>
              <p:nvPr/>
            </p:nvSpPr>
            <p:spPr>
              <a:xfrm>
                <a:off x="969304" y="3530468"/>
                <a:ext cx="10414025" cy="4095865"/>
              </a:xfrm>
              <a:prstGeom prst="rect">
                <a:avLst/>
              </a:prstGeom>
            </p:spPr>
            <p:txBody>
              <a:bodyPr wrap="square">
                <a:spAutoFit/>
              </a:bodyPr>
              <a:lstStyle/>
              <a:p>
                <a:pPr algn="just">
                  <a:lnSpc>
                    <a:spcPct val="130000"/>
                  </a:lnSpc>
                  <a:spcAft>
                    <a:spcPts val="0"/>
                  </a:spcAft>
                </a:pPr>
                <a:r>
                  <a:rPr lang="vi-VN" sz="4000" smtClean="0">
                    <a:latin typeface="Arial" panose="020B0604020202020204" pitchFamily="34" charset="0"/>
                    <a:ea typeface="Calibri" panose="020F0502020204030204" pitchFamily="34" charset="0"/>
                    <a:cs typeface="Arial" panose="020B0604020202020204" pitchFamily="34" charset="0"/>
                  </a:rPr>
                  <a:t>b) </a:t>
                </a:r>
                <a:r>
                  <a:rPr lang="en-US" sz="4000" smtClean="0">
                    <a:latin typeface="Arial" panose="020B0604020202020204" pitchFamily="34" charset="0"/>
                    <a:ea typeface="Calibri" panose="020F0502020204030204" pitchFamily="34" charset="0"/>
                    <a:cs typeface="Arial" panose="020B0604020202020204" pitchFamily="34" charset="0"/>
                  </a:rPr>
                  <a:t>Ta </a:t>
                </a:r>
                <a:r>
                  <a:rPr lang="en-US" sz="4000">
                    <a:latin typeface="Arial" panose="020B0604020202020204" pitchFamily="34" charset="0"/>
                    <a:ea typeface="Calibri" panose="020F0502020204030204" pitchFamily="34" charset="0"/>
                    <a:cs typeface="Arial" panose="020B0604020202020204" pitchFamily="34" charset="0"/>
                  </a:rPr>
                  <a:t>có:</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sub>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M</m:t>
                        </m:r>
                      </m:sub>
                    </m:sSub>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cos</m:t>
                        </m:r>
                      </m:fName>
                      <m:e>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m:t>
                            </m:r>
                          </m:sup>
                        </m:sSup>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OM</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cos</m:t>
                        </m:r>
                      </m:fName>
                      <m:e>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m:t>
                            </m:r>
                          </m:sup>
                        </m:sSup>
                      </m:e>
                    </m:func>
                    <m:r>
                      <a:rPr lang="en-US" sz="4000">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cos</m:t>
                        </m:r>
                      </m:fName>
                      <m:e>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m:t>
                            </m:r>
                          </m:sup>
                        </m:sSup>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y</m:t>
                        </m:r>
                      </m:e>
                      <m:sub>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M</m:t>
                        </m:r>
                      </m:sub>
                    </m:sSub>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m:t>
                            </m:r>
                          </m:sup>
                        </m:sSup>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OM</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m:t>
                            </m:r>
                          </m:sup>
                        </m:sSup>
                      </m:e>
                    </m:func>
                    <m:r>
                      <a:rPr lang="en-US" sz="4000">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m:t>
                            </m:r>
                          </m:sup>
                        </m:sSup>
                      </m:e>
                    </m:func>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969304" y="3530468"/>
                <a:ext cx="10414025" cy="4095865"/>
              </a:xfrm>
              <a:prstGeom prst="rect">
                <a:avLst/>
              </a:prstGeom>
              <a:blipFill rotWithShape="0">
                <a:blip r:embed="rId3"/>
                <a:stretch>
                  <a:fillRect l="-2049" t="-149"/>
                </a:stretch>
              </a:blipFill>
            </p:spPr>
            <p:txBody>
              <a:bodyPr/>
              <a:lstStyle/>
              <a:p>
                <a:r>
                  <a:rPr lang="en-US">
                    <a:noFill/>
                  </a:rPr>
                  <a:t> </a:t>
                </a:r>
              </a:p>
            </p:txBody>
          </p:sp>
        </mc:Fallback>
      </mc:AlternateContent>
      <p:sp>
        <p:nvSpPr>
          <p:cNvPr id="21" name="Rectangle 20"/>
          <p:cNvSpPr/>
          <p:nvPr/>
        </p:nvSpPr>
        <p:spPr>
          <a:xfrm>
            <a:off x="1834514" y="7755593"/>
            <a:ext cx="9548815" cy="193899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Hoành độ và tung độ điểm M lần lượt bằng cos</a:t>
            </a:r>
            <a:r>
              <a:rPr lang="vi-VN" sz="4000" smtClean="0">
                <a:latin typeface="Arial" panose="020B0604020202020204" pitchFamily="34" charset="0"/>
                <a:cs typeface="Arial" panose="020B0604020202020204" pitchFamily="34" charset="0"/>
              </a:rPr>
              <a:t>⁡60</a:t>
            </a:r>
            <a:r>
              <a:rPr lang="vi-VN" sz="4000" baseline="30000" smtClean="0">
                <a:latin typeface="Arial" panose="020B0604020202020204" pitchFamily="34" charset="0"/>
                <a:cs typeface="Arial" panose="020B0604020202020204" pitchFamily="34" charset="0"/>
              </a:rPr>
              <a:t>o</a:t>
            </a:r>
            <a:r>
              <a:rPr lang="vi-VN" sz="4000" smtClean="0">
                <a:latin typeface="Arial" panose="020B0604020202020204" pitchFamily="34" charset="0"/>
                <a:cs typeface="Arial" panose="020B0604020202020204" pitchFamily="34" charset="0"/>
              </a:rPr>
              <a:t> và </a:t>
            </a:r>
            <a:r>
              <a:rPr lang="vi-VN" sz="4000">
                <a:latin typeface="Arial" panose="020B0604020202020204" pitchFamily="34" charset="0"/>
                <a:cs typeface="Arial" panose="020B0604020202020204" pitchFamily="34" charset="0"/>
              </a:rPr>
              <a:t>sin</a:t>
            </a:r>
            <a:r>
              <a:rPr lang="vi-VN" sz="4000" smtClean="0">
                <a:latin typeface="Arial" panose="020B0604020202020204" pitchFamily="34" charset="0"/>
                <a:cs typeface="Arial" panose="020B0604020202020204" pitchFamily="34" charset="0"/>
              </a:rPr>
              <a:t>⁡60</a:t>
            </a:r>
            <a:r>
              <a:rPr lang="vi-VN" sz="4000" baseline="30000" smtClean="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04910">
            <a:off x="624144" y="7534717"/>
            <a:ext cx="1218331" cy="1031520"/>
          </a:xfrm>
          <a:prstGeom prst="rect">
            <a:avLst/>
          </a:prstGeom>
        </p:spPr>
      </p:pic>
    </p:spTree>
    <p:extLst>
      <p:ext uri="{BB962C8B-B14F-4D97-AF65-F5344CB8AC3E}">
        <p14:creationId xmlns:p14="http://schemas.microsoft.com/office/powerpoint/2010/main" val="3781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9" name="Group 29"/>
          <p:cNvGrpSpPr/>
          <p:nvPr/>
        </p:nvGrpSpPr>
        <p:grpSpPr>
          <a:xfrm>
            <a:off x="14450775" y="2108145"/>
            <a:ext cx="3666838" cy="947966"/>
            <a:chOff x="0" y="0"/>
            <a:chExt cx="3623462" cy="936752"/>
          </a:xfrm>
        </p:grpSpPr>
        <p:sp>
          <p:nvSpPr>
            <p:cNvPr id="30" name="Freeform 30"/>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31" name="Freeform 31"/>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2" name="Freeform 32"/>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33" name="Freeform 3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60300" y="70990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sp>
        <p:nvSpPr>
          <p:cNvPr id="35" name="Freeform 35"/>
          <p:cNvSpPr/>
          <p:nvPr/>
        </p:nvSpPr>
        <p:spPr>
          <a:xfrm rot="-1538653">
            <a:off x="15679152" y="8659"/>
            <a:ext cx="666081" cy="2261385"/>
          </a:xfrm>
          <a:custGeom>
            <a:avLst/>
            <a:gdLst/>
            <a:ahLst/>
            <a:cxnLst/>
            <a:rect l="l" t="t" r="r" b="b"/>
            <a:pathLst>
              <a:path w="666081" h="2261385">
                <a:moveTo>
                  <a:pt x="0" y="0"/>
                </a:moveTo>
                <a:lnTo>
                  <a:pt x="666080" y="0"/>
                </a:lnTo>
                <a:lnTo>
                  <a:pt x="666080" y="2261385"/>
                </a:lnTo>
                <a:lnTo>
                  <a:pt x="0" y="2261385"/>
                </a:lnTo>
                <a:lnTo>
                  <a:pt x="0" y="0"/>
                </a:lnTo>
                <a:close/>
              </a:path>
            </a:pathLst>
          </a:custGeom>
          <a:blipFill>
            <a:blip r:embed="rId4">
              <a:extLst>
                <a:ext uri="{96DAC541-7B7A-43D3-8B79-37D633B846F1}">
                  <asvg:svgBlip xmlns="" xmlns:asvg="http://schemas.microsoft.com/office/drawing/2016/SVG/main" r:embed="rId8"/>
                </a:ext>
              </a:extLst>
            </a:blip>
            <a:stretch>
              <a:fillRect/>
            </a:stretch>
          </a:blipFill>
        </p:spPr>
      </p:sp>
      <p:sp>
        <p:nvSpPr>
          <p:cNvPr id="36" name="TextBox 36"/>
          <p:cNvSpPr txBox="1"/>
          <p:nvPr/>
        </p:nvSpPr>
        <p:spPr>
          <a:xfrm>
            <a:off x="1143952" y="1479768"/>
            <a:ext cx="6779202" cy="628377"/>
          </a:xfrm>
          <a:prstGeom prst="rect">
            <a:avLst/>
          </a:prstGeom>
        </p:spPr>
        <p:txBody>
          <a:bodyPr lIns="0" tIns="0" rIns="0" bIns="0" rtlCol="0" anchor="t">
            <a:spAutoFit/>
          </a:bodyPr>
          <a:lstStyle/>
          <a:p>
            <a:pPr>
              <a:lnSpc>
                <a:spcPts val="4911"/>
              </a:lnSpc>
            </a:pPr>
            <a:r>
              <a:rPr lang="vi-VN" sz="5400" b="1" spc="95" smtClean="0">
                <a:solidFill>
                  <a:srgbClr val="C00000"/>
                </a:solidFill>
                <a:latin typeface="Arial" panose="020B0604020202020204" pitchFamily="34" charset="0"/>
                <a:cs typeface="Arial" panose="020B0604020202020204" pitchFamily="34" charset="0"/>
              </a:rPr>
              <a:t>TỔNG QUÁT:</a:t>
            </a:r>
            <a:endParaRPr lang="en-US" sz="5400" b="1" spc="95">
              <a:solidFill>
                <a:srgbClr val="C00000"/>
              </a:solidFill>
              <a:latin typeface="Arial" panose="020B0604020202020204" pitchFamily="34" charset="0"/>
              <a:cs typeface="Arial" panose="020B0604020202020204" pitchFamily="34" charset="0"/>
            </a:endParaRPr>
          </a:p>
        </p:txBody>
      </p:sp>
      <p:sp>
        <p:nvSpPr>
          <p:cNvPr id="39" name="Rectangle 38"/>
          <p:cNvSpPr/>
          <p:nvPr/>
        </p:nvSpPr>
        <p:spPr>
          <a:xfrm>
            <a:off x="8362192" y="2952997"/>
            <a:ext cx="8207252" cy="4154984"/>
          </a:xfrm>
          <a:prstGeom prst="rect">
            <a:avLst/>
          </a:prstGeom>
        </p:spPr>
        <p:txBody>
          <a:bodyPr wrap="square">
            <a:spAutoFit/>
          </a:bodyPr>
          <a:lstStyle/>
          <a:p>
            <a:pPr algn="just">
              <a:lnSpc>
                <a:spcPct val="150000"/>
              </a:lnSpc>
            </a:pPr>
            <a:r>
              <a:rPr lang="vi-VN" sz="4400">
                <a:latin typeface="Arial" panose="020B0604020202020204" pitchFamily="34" charset="0"/>
                <a:cs typeface="Arial" panose="020B0604020202020204" pitchFamily="34" charset="0"/>
              </a:rPr>
              <a:t>Trong trường hợp tổng quát, với mỗi góc lượng giác </a:t>
            </a:r>
            <a:r>
              <a:rPr lang="el-GR" sz="4400">
                <a:latin typeface="Arial" panose="020B0604020202020204" pitchFamily="34" charset="0"/>
                <a:cs typeface="Arial" panose="020B0604020202020204" pitchFamily="34" charset="0"/>
              </a:rPr>
              <a:t>α, </a:t>
            </a:r>
            <a:r>
              <a:rPr lang="vi-VN" sz="4400">
                <a:latin typeface="Arial" panose="020B0604020202020204" pitchFamily="34" charset="0"/>
                <a:cs typeface="Arial" panose="020B0604020202020204" pitchFamily="34" charset="0"/>
              </a:rPr>
              <a:t>lấy điểm M trên đường tròn lượng giác sao cho (OA, OM) = </a:t>
            </a:r>
            <a:r>
              <a:rPr lang="el-GR" sz="4400">
                <a:latin typeface="Arial" panose="020B0604020202020204" pitchFamily="34" charset="0"/>
                <a:cs typeface="Arial" panose="020B0604020202020204" pitchFamily="34" charset="0"/>
              </a:rPr>
              <a:t>α</a:t>
            </a:r>
            <a:endParaRPr lang="en-US" sz="4400">
              <a:latin typeface="Arial" panose="020B0604020202020204" pitchFamily="34" charset="0"/>
              <a:cs typeface="Arial" panose="020B0604020202020204" pitchFamily="34" charset="0"/>
            </a:endParaRPr>
          </a:p>
        </p:txBody>
      </p:sp>
      <p:pic>
        <p:nvPicPr>
          <p:cNvPr id="40" name="Picture 39"/>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3952" y="2659898"/>
            <a:ext cx="6547185" cy="63186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anim calcmode="lin" valueType="num">
                                      <p:cBhvr>
                                        <p:cTn id="8" dur="500" fill="hold"/>
                                        <p:tgtEl>
                                          <p:spTgt spid="40"/>
                                        </p:tgtEl>
                                        <p:attrNameLst>
                                          <p:attrName>ppt_x</p:attrName>
                                        </p:attrNameLst>
                                      </p:cBhvr>
                                      <p:tavLst>
                                        <p:tav tm="0">
                                          <p:val>
                                            <p:strVal val="#ppt_x"/>
                                          </p:val>
                                        </p:tav>
                                        <p:tav tm="100000">
                                          <p:val>
                                            <p:strVal val="#ppt_x"/>
                                          </p:val>
                                        </p:tav>
                                      </p:tavLst>
                                    </p:anim>
                                    <p:anim calcmode="lin" valueType="num">
                                      <p:cBhvr>
                                        <p:cTn id="9" dur="5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anim calcmode="lin" valueType="num">
                                      <p:cBhvr>
                                        <p:cTn id="13" dur="500" fill="hold"/>
                                        <p:tgtEl>
                                          <p:spTgt spid="39"/>
                                        </p:tgtEl>
                                        <p:attrNameLst>
                                          <p:attrName>ppt_x</p:attrName>
                                        </p:attrNameLst>
                                      </p:cBhvr>
                                      <p:tavLst>
                                        <p:tav tm="0">
                                          <p:val>
                                            <p:strVal val="#ppt_x"/>
                                          </p:val>
                                        </p:tav>
                                        <p:tav tm="100000">
                                          <p:val>
                                            <p:strVal val="#ppt_x"/>
                                          </p:val>
                                        </p:tav>
                                      </p:tavLst>
                                    </p:anim>
                                    <p:anim calcmode="lin" valueType="num">
                                      <p:cBhvr>
                                        <p:cTn id="14"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9" name="Group 29"/>
          <p:cNvGrpSpPr/>
          <p:nvPr/>
        </p:nvGrpSpPr>
        <p:grpSpPr>
          <a:xfrm>
            <a:off x="14450775" y="2108145"/>
            <a:ext cx="3666838" cy="947966"/>
            <a:chOff x="0" y="0"/>
            <a:chExt cx="3623462" cy="936752"/>
          </a:xfrm>
        </p:grpSpPr>
        <p:sp>
          <p:nvSpPr>
            <p:cNvPr id="30" name="Freeform 30"/>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31" name="Freeform 31"/>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2" name="Freeform 32"/>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33" name="Freeform 3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60300" y="70990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sp>
        <p:nvSpPr>
          <p:cNvPr id="27" name="Rectangle 26"/>
          <p:cNvSpPr/>
          <p:nvPr/>
        </p:nvSpPr>
        <p:spPr>
          <a:xfrm>
            <a:off x="914400" y="1152714"/>
            <a:ext cx="15950007" cy="646331"/>
          </a:xfrm>
          <a:prstGeom prst="rect">
            <a:avLst/>
          </a:prstGeom>
        </p:spPr>
        <p:txBody>
          <a:bodyPr wrap="none">
            <a:spAutoFit/>
          </a:bodyPr>
          <a:lstStyle/>
          <a:p>
            <a:r>
              <a:rPr lang="en-US" sz="3600">
                <a:solidFill>
                  <a:srgbClr val="C00000"/>
                </a:solidFill>
                <a:latin typeface="Arial" panose="020B0604020202020204" pitchFamily="34" charset="0"/>
                <a:cs typeface="Arial" panose="020B0604020202020204" pitchFamily="34" charset="0"/>
              </a:rPr>
              <a:t>Gọi tọa độ của điểm M trong hệ tọa độ Oxy là (x; y). </a:t>
            </a:r>
            <a:r>
              <a:rPr lang="en-US" sz="3600" smtClean="0">
                <a:solidFill>
                  <a:srgbClr val="C00000"/>
                </a:solidFill>
                <a:latin typeface="Arial" panose="020B0604020202020204" pitchFamily="34" charset="0"/>
                <a:cs typeface="Arial" panose="020B0604020202020204" pitchFamily="34" charset="0"/>
              </a:rPr>
              <a:t>Ta </a:t>
            </a:r>
            <a:r>
              <a:rPr lang="en-US" sz="3600">
                <a:solidFill>
                  <a:srgbClr val="C00000"/>
                </a:solidFill>
                <a:latin typeface="Arial" panose="020B0604020202020204" pitchFamily="34" charset="0"/>
                <a:cs typeface="Arial" panose="020B0604020202020204" pitchFamily="34" charset="0"/>
              </a:rPr>
              <a:t>có các khái niệm sau:</a:t>
            </a:r>
          </a:p>
        </p:txBody>
      </p:sp>
      <p:pic>
        <p:nvPicPr>
          <p:cNvPr id="34" name="Picture 33"/>
          <p:cNvPicPr>
            <a:picLocks noChangeAspect="1"/>
          </p:cNvPicPr>
          <p:nvPr/>
        </p:nvPicPr>
        <p:blipFill>
          <a:blip r:embed="rId4"/>
          <a:stretch>
            <a:fillRect/>
          </a:stretch>
        </p:blipFill>
        <p:spPr>
          <a:xfrm>
            <a:off x="741393" y="2049272"/>
            <a:ext cx="16296020" cy="7992549"/>
          </a:xfrm>
          <a:prstGeom prst="rect">
            <a:avLst/>
          </a:prstGeom>
        </p:spPr>
      </p:pic>
    </p:spTree>
    <p:extLst>
      <p:ext uri="{BB962C8B-B14F-4D97-AF65-F5344CB8AC3E}">
        <p14:creationId xmlns:p14="http://schemas.microsoft.com/office/powerpoint/2010/main" val="409087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linds(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665018" y="723900"/>
            <a:ext cx="5257800" cy="12954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Ví dụ </a:t>
            </a:r>
            <a:r>
              <a:rPr lang="vi-VN" sz="4000" b="1">
                <a:latin typeface="Arial" panose="020B0604020202020204" pitchFamily="34" charset="0"/>
                <a:cs typeface="Arial" panose="020B0604020202020204" pitchFamily="34" charset="0"/>
              </a:rPr>
              <a:t>7</a:t>
            </a:r>
            <a:r>
              <a:rPr lang="en-US" sz="4000" b="1" smtClean="0">
                <a:latin typeface="Arial" panose="020B0604020202020204" pitchFamily="34" charset="0"/>
                <a:cs typeface="Arial" panose="020B0604020202020204" pitchFamily="34" charset="0"/>
              </a:rPr>
              <a:t> </a:t>
            </a:r>
            <a:r>
              <a:rPr lang="en-US" sz="4000" b="1">
                <a:latin typeface="Arial" panose="020B0604020202020204" pitchFamily="34" charset="0"/>
                <a:cs typeface="Arial" panose="020B0604020202020204" pitchFamily="34" charset="0"/>
              </a:rPr>
              <a:t>(SGK </a:t>
            </a:r>
            <a:r>
              <a:rPr lang="vi-VN" sz="4000" b="1" smtClean="0">
                <a:latin typeface="Arial" panose="020B0604020202020204" pitchFamily="34" charset="0"/>
                <a:cs typeface="Arial" panose="020B0604020202020204" pitchFamily="34" charset="0"/>
              </a:rPr>
              <a:t>-</a:t>
            </a:r>
            <a:r>
              <a:rPr lang="en-US" sz="4000" b="1" smtClean="0">
                <a:latin typeface="Arial" panose="020B0604020202020204" pitchFamily="34" charset="0"/>
                <a:cs typeface="Arial" panose="020B0604020202020204" pitchFamily="34" charset="0"/>
              </a:rPr>
              <a:t> tr.</a:t>
            </a:r>
            <a:r>
              <a:rPr lang="vi-VN" sz="4000" b="1" smtClean="0">
                <a:latin typeface="Arial" panose="020B0604020202020204" pitchFamily="34" charset="0"/>
                <a:cs typeface="Arial" panose="020B0604020202020204" pitchFamily="34" charset="0"/>
              </a:rPr>
              <a:t>11)</a:t>
            </a:r>
            <a:endParaRPr lang="en-US" sz="4000"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TextBox 1"/>
              <p:cNvSpPr txBox="1"/>
              <p:nvPr/>
            </p:nvSpPr>
            <p:spPr>
              <a:xfrm>
                <a:off x="6283036" y="1017657"/>
                <a:ext cx="11658600"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Tìm giá trị lượng giác của góc lượng giác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𝛼</m:t>
                    </m:r>
                  </m:oMath>
                </a14:m>
                <a:r>
                  <a:rPr lang="vi-VN" sz="4000" smtClean="0">
                    <a:latin typeface="Arial" panose="020B0604020202020204" pitchFamily="34" charset="0"/>
                    <a:cs typeface="Arial" panose="020B0604020202020204" pitchFamily="34" charset="0"/>
                  </a:rPr>
                  <a:t> = 120</a:t>
                </a:r>
                <a:r>
                  <a:rPr lang="vi-VN" sz="4000" baseline="30000" smtClean="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6283036" y="1017657"/>
                <a:ext cx="11658600" cy="707886"/>
              </a:xfrm>
              <a:prstGeom prst="rect">
                <a:avLst/>
              </a:prstGeom>
              <a:blipFill rotWithShape="0">
                <a:blip r:embed="rId2"/>
                <a:stretch>
                  <a:fillRect l="-1883" t="-15517" r="-262" b="-36207"/>
                </a:stretch>
              </a:blipFill>
            </p:spPr>
            <p:txBody>
              <a:bodyPr/>
              <a:lstStyle/>
              <a:p>
                <a:r>
                  <a:rPr lang="en-US">
                    <a:noFill/>
                  </a:rPr>
                  <a:t> </a:t>
                </a:r>
              </a:p>
            </p:txBody>
          </p:sp>
        </mc:Fallback>
      </mc:AlternateContent>
      <p:sp>
        <p:nvSpPr>
          <p:cNvPr id="5" name="TextBox 4"/>
          <p:cNvSpPr txBox="1"/>
          <p:nvPr/>
        </p:nvSpPr>
        <p:spPr>
          <a:xfrm>
            <a:off x="838200" y="2414156"/>
            <a:ext cx="2286000" cy="707886"/>
          </a:xfrm>
          <a:prstGeom prst="rect">
            <a:avLst/>
          </a:prstGeom>
          <a:noFill/>
        </p:spPr>
        <p:txBody>
          <a:bodyPr wrap="square" rtlCol="0">
            <a:spAutoFit/>
          </a:bodyPr>
          <a:lstStyle/>
          <a:p>
            <a:r>
              <a:rPr lang="vi-VN" sz="4000" b="1" u="sng" smtClean="0">
                <a:solidFill>
                  <a:srgbClr val="C00000"/>
                </a:solidFill>
                <a:cs typeface="Arial" panose="020B0604020202020204" pitchFamily="34" charset="0"/>
              </a:rPr>
              <a:t>Gợi ý</a:t>
            </a:r>
            <a:r>
              <a:rPr lang="vi-VN" sz="4000" b="1" smtClean="0">
                <a:solidFill>
                  <a:srgbClr val="C00000"/>
                </a:solidFill>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831273" y="3258815"/>
                <a:ext cx="11887200" cy="6586611"/>
              </a:xfrm>
              <a:prstGeom prst="rect">
                <a:avLst/>
              </a:prstGeom>
            </p:spPr>
            <p:txBody>
              <a:bodyPr wrap="square">
                <a:spAutoFit/>
              </a:bodyPr>
              <a:lstStyle/>
              <a:p>
                <a:pPr marL="571500" indent="-571500" algn="just">
                  <a:lnSpc>
                    <a:spcPct val="150000"/>
                  </a:lnSpc>
                  <a:spcAft>
                    <a:spcPts val="0"/>
                  </a:spcAft>
                  <a:buFont typeface="Wingdings" panose="05000000000000000000" pitchFamily="2" charset="2"/>
                  <a:buChar char="§"/>
                </a:pPr>
                <a:r>
                  <a:rPr lang="en-US" sz="4000">
                    <a:latin typeface="Arial" panose="020B0604020202020204" pitchFamily="34" charset="0"/>
                    <a:ea typeface="Calibri" panose="020F0502020204030204" pitchFamily="34" charset="0"/>
                    <a:cs typeface="Arial" panose="020B0604020202020204" pitchFamily="34" charset="0"/>
                  </a:rPr>
                  <a:t>Các em cần xác định được điểm M trên đường tròn lượng giác sao cho </a:t>
                </a:r>
                <a14:m>
                  <m:oMath xmlns:m="http://schemas.openxmlformats.org/officeDocument/2006/math">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nl-NL" sz="4000" i="0">
                            <a:effectLst/>
                            <a:latin typeface="Cambria Math" panose="02040503050406030204" pitchFamily="18" charset="0"/>
                            <a:ea typeface="Calibri" panose="020F0502020204030204" pitchFamily="34" charset="0"/>
                            <a:cs typeface="Times New Roman" panose="02020603050405020304" pitchFamily="18" charset="0"/>
                          </a:rPr>
                          <m:t>OA</m:t>
                        </m:r>
                        <m:r>
                          <a:rPr lang="en-US" sz="4000" i="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nl-NL" sz="4000" i="0">
                            <a:effectLst/>
                            <a:latin typeface="Cambria Math" panose="02040503050406030204" pitchFamily="18" charset="0"/>
                            <a:ea typeface="Calibri" panose="020F0502020204030204" pitchFamily="34" charset="0"/>
                            <a:cs typeface="Times New Roman" panose="02020603050405020304" pitchFamily="18" charset="0"/>
                          </a:rPr>
                          <m:t>OM</m:t>
                        </m:r>
                      </m:e>
                    </m:d>
                    <m:r>
                      <a:rPr lang="en-US" sz="40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nl-NL" sz="4000" i="0">
                        <a:effectLst/>
                        <a:latin typeface="Cambria Math" panose="02040503050406030204" pitchFamily="18" charset="0"/>
                        <a:ea typeface="Calibri" panose="020F0502020204030204" pitchFamily="34" charset="0"/>
                        <a:cs typeface="Times New Roman" panose="02020603050405020304" pitchFamily="18" charset="0"/>
                      </a:rPr>
                      <m:t>α</m:t>
                    </m:r>
                    <m:r>
                      <a:rPr lang="en-US" sz="4000" i="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0">
                            <a:effectLst/>
                            <a:latin typeface="Cambria Math" panose="02040503050406030204" pitchFamily="18" charset="0"/>
                            <a:ea typeface="Calibri" panose="020F0502020204030204" pitchFamily="34" charset="0"/>
                            <a:cs typeface="Times New Roman" panose="02020603050405020304" pitchFamily="18" charset="0"/>
                          </a:rPr>
                          <m:t>120</m:t>
                        </m:r>
                      </m:e>
                      <m:sup>
                        <m:r>
                          <m:rPr>
                            <m:sty m:val="p"/>
                          </m:rPr>
                          <a:rPr lang="nl-NL" sz="4000" i="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Wingdings" panose="05000000000000000000" pitchFamily="2" charset="2"/>
                  <a:buChar char="§"/>
                </a:pPr>
                <a:r>
                  <a:rPr lang="en-US" sz="4000" smtClean="0">
                    <a:effectLst/>
                    <a:latin typeface="Arial" panose="020B0604020202020204" pitchFamily="34" charset="0"/>
                    <a:ea typeface="Times New Roman" panose="02020603050405020304" pitchFamily="18" charset="0"/>
                    <a:cs typeface="Arial" panose="020B0604020202020204" pitchFamily="34" charset="0"/>
                  </a:rPr>
                  <a:t>Khi </a:t>
                </a:r>
                <a:r>
                  <a:rPr lang="en-US" sz="4000">
                    <a:effectLst/>
                    <a:latin typeface="Arial" panose="020B0604020202020204" pitchFamily="34" charset="0"/>
                    <a:ea typeface="Times New Roman" panose="02020603050405020304" pitchFamily="18" charset="0"/>
                    <a:cs typeface="Arial" panose="020B0604020202020204" pitchFamily="34" charset="0"/>
                  </a:rPr>
                  <a:t>đó, gọi H và K là hình chiếu của M lên trục hoành và trục tung, ta sẽ tính được </a:t>
                </a:r>
                <a14:m>
                  <m:oMath xmlns:m="http://schemas.openxmlformats.org/officeDocument/2006/math">
                    <m:acc>
                      <m:accPr>
                        <m: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KOM</m:t>
                        </m:r>
                      </m:e>
                    </m:acc>
                  </m:oMath>
                </a14:m>
                <a:r>
                  <a:rPr lang="en-US" sz="4000">
                    <a:effectLst/>
                    <a:latin typeface="Arial" panose="020B0604020202020204" pitchFamily="34" charset="0"/>
                    <a:ea typeface="Times New Roman" panose="02020603050405020304" pitchFamily="18" charset="0"/>
                    <a:cs typeface="Arial" panose="020B0604020202020204" pitchFamily="34" charset="0"/>
                  </a:rPr>
                  <a:t> từ </a:t>
                </a:r>
                <a14:m>
                  <m:oMath xmlns:m="http://schemas.openxmlformats.org/officeDocument/2006/math">
                    <m:acc>
                      <m:accPr>
                        <m: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AOM</m:t>
                        </m:r>
                      </m:e>
                    </m:acc>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Wingdings" panose="05000000000000000000" pitchFamily="2" charset="2"/>
                  <a:buChar char="§"/>
                </a:pPr>
                <a:r>
                  <a:rPr lang="en-US" sz="4000" smtClean="0">
                    <a:effectLst/>
                    <a:latin typeface="Arial" panose="020B0604020202020204" pitchFamily="34" charset="0"/>
                    <a:ea typeface="Calibri" panose="020F0502020204030204" pitchFamily="34" charset="0"/>
                    <a:cs typeface="Arial" panose="020B0604020202020204" pitchFamily="34" charset="0"/>
                  </a:rPr>
                  <a:t>Sử </a:t>
                </a:r>
                <a:r>
                  <a:rPr lang="en-US" sz="4000">
                    <a:effectLst/>
                    <a:latin typeface="Arial" panose="020B0604020202020204" pitchFamily="34" charset="0"/>
                    <a:ea typeface="Calibri" panose="020F0502020204030204" pitchFamily="34" charset="0"/>
                    <a:cs typeface="Arial" panose="020B0604020202020204" pitchFamily="34" charset="0"/>
                  </a:rPr>
                  <a:t>dụng hệ thức trong tam giác vuông MKO, ta tính được tọa độ điểm M chính là giá trị cos và sin của góc </a:t>
                </a:r>
                <a14:m>
                  <m:oMath xmlns:m="http://schemas.openxmlformats.org/officeDocument/2006/math">
                    <m:r>
                      <m:rPr>
                        <m:sty m:val="p"/>
                      </m:rPr>
                      <a:rPr lang="nl-NL" sz="4000" i="0">
                        <a:effectLst/>
                        <a:latin typeface="Cambria Math" panose="02040503050406030204" pitchFamily="18" charset="0"/>
                        <a:ea typeface="Calibri" panose="020F0502020204030204" pitchFamily="34" charset="0"/>
                        <a:cs typeface="Times New Roman" panose="02020603050405020304" pitchFamily="18" charset="0"/>
                      </a:rPr>
                      <m:t>α</m:t>
                    </m:r>
                  </m:oMath>
                </a14:m>
                <a:r>
                  <a:rPr lang="nl-NL" sz="4000">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31273" y="3258815"/>
                <a:ext cx="11887200" cy="6586611"/>
              </a:xfrm>
              <a:prstGeom prst="rect">
                <a:avLst/>
              </a:prstGeom>
              <a:blipFill rotWithShape="0">
                <a:blip r:embed="rId3"/>
                <a:stretch>
                  <a:fillRect l="-1641" r="-1846" b="-1389"/>
                </a:stretch>
              </a:blipFill>
            </p:spPr>
            <p:txBody>
              <a:bodyPr/>
              <a:lstStyle/>
              <a:p>
                <a:r>
                  <a:rPr lang="en-US">
                    <a:noFill/>
                  </a:rPr>
                  <a:t> </a:t>
                </a:r>
              </a:p>
            </p:txBody>
          </p:sp>
        </mc:Fallback>
      </mc:AlternateContent>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89430" y="3370016"/>
            <a:ext cx="5166061" cy="4982868"/>
          </a:xfrm>
          <a:prstGeom prst="rect">
            <a:avLst/>
          </a:prstGeom>
        </p:spPr>
      </p:pic>
    </p:spTree>
    <p:extLst>
      <p:ext uri="{BB962C8B-B14F-4D97-AF65-F5344CB8AC3E}">
        <p14:creationId xmlns:p14="http://schemas.microsoft.com/office/powerpoint/2010/main" val="20747240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anim calcmode="lin" valueType="num">
                                      <p:cBhvr>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6">
                                            <p:txEl>
                                              <p:pRg st="0" end="0"/>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2" presetClass="entr" presetSubtype="0" fill="hold" nodeType="after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500"/>
                                        <p:tgtEl>
                                          <p:spTgt spid="6">
                                            <p:txEl>
                                              <p:pRg st="1" end="1"/>
                                            </p:txEl>
                                          </p:spTgt>
                                        </p:tgtEl>
                                      </p:cBhvr>
                                    </p:animEffect>
                                    <p:anim calcmode="lin" valueType="num">
                                      <p:cBhvr>
                                        <p:cTn id="28"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9"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nodeType="after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fade">
                                      <p:cBhvr>
                                        <p:cTn id="33" dur="500"/>
                                        <p:tgtEl>
                                          <p:spTgt spid="6">
                                            <p:txEl>
                                              <p:pRg st="2" end="2"/>
                                            </p:txEl>
                                          </p:spTgt>
                                        </p:tgtEl>
                                      </p:cBhvr>
                                    </p:animEffect>
                                    <p:anim calcmode="lin" valueType="num">
                                      <p:cBhvr>
                                        <p:cTn id="34"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5"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4" name="Group 3"/>
          <p:cNvGrpSpPr/>
          <p:nvPr/>
        </p:nvGrpSpPr>
        <p:grpSpPr>
          <a:xfrm>
            <a:off x="1219200" y="505691"/>
            <a:ext cx="6752263" cy="1219200"/>
            <a:chOff x="1172537" y="402434"/>
            <a:chExt cx="6752263" cy="1219200"/>
          </a:xfrm>
        </p:grpSpPr>
        <p:pic>
          <p:nvPicPr>
            <p:cNvPr id="2" name="Picture 1"/>
            <p:cNvPicPr>
              <a:picLocks noChangeAspect="1"/>
            </p:cNvPicPr>
            <p:nvPr/>
          </p:nvPicPr>
          <p:blipFill>
            <a:blip r:embed="rId2"/>
            <a:stretch>
              <a:fillRect/>
            </a:stretch>
          </p:blipFill>
          <p:spPr>
            <a:xfrm>
              <a:off x="1172537" y="402434"/>
              <a:ext cx="1258936" cy="1219200"/>
            </a:xfrm>
            <a:prstGeom prst="rect">
              <a:avLst/>
            </a:prstGeom>
          </p:spPr>
        </p:pic>
        <p:sp>
          <p:nvSpPr>
            <p:cNvPr id="3" name="TextBox 2"/>
            <p:cNvSpPr txBox="1"/>
            <p:nvPr/>
          </p:nvSpPr>
          <p:spPr>
            <a:xfrm>
              <a:off x="2438400" y="903357"/>
              <a:ext cx="5486400" cy="707886"/>
            </a:xfrm>
            <a:prstGeom prst="rect">
              <a:avLst/>
            </a:prstGeom>
            <a:noFill/>
          </p:spPr>
          <p:txBody>
            <a:bodyPr wrap="square" rtlCol="0">
              <a:spAutoFit/>
            </a:bodyPr>
            <a:lstStyle/>
            <a:p>
              <a:r>
                <a:rPr lang="vi-VN" sz="4000" b="1" smtClean="0">
                  <a:solidFill>
                    <a:schemeClr val="accent4">
                      <a:lumMod val="75000"/>
                    </a:schemeClr>
                  </a:solidFill>
                  <a:latin typeface="Arial" panose="020B0604020202020204" pitchFamily="34" charset="0"/>
                  <a:cs typeface="Arial" panose="020B0604020202020204" pitchFamily="34" charset="0"/>
                </a:rPr>
                <a:t>Thảo luận nhóm 3HS</a:t>
              </a:r>
              <a:endParaRPr lang="en-US" sz="4000" b="1">
                <a:solidFill>
                  <a:schemeClr val="accent4">
                    <a:lumMod val="75000"/>
                  </a:schemeClr>
                </a:solidFill>
                <a:latin typeface="Arial" panose="020B0604020202020204" pitchFamily="34" charset="0"/>
                <a:cs typeface="Arial" panose="020B0604020202020204" pitchFamily="34" charset="0"/>
              </a:endParaRPr>
            </a:p>
          </p:txBody>
        </p:sp>
      </p:grpSp>
      <p:sp>
        <p:nvSpPr>
          <p:cNvPr id="6" name="Rounded Rectangle 5"/>
          <p:cNvSpPr/>
          <p:nvPr/>
        </p:nvSpPr>
        <p:spPr>
          <a:xfrm>
            <a:off x="1219200" y="1988128"/>
            <a:ext cx="3718560" cy="1167999"/>
          </a:xfrm>
          <a:prstGeom prst="roundRect">
            <a:avLst/>
          </a:prstGeom>
          <a:solidFill>
            <a:schemeClr val="accent4">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smtClean="0">
                <a:solidFill>
                  <a:prstClr val="white"/>
                </a:solidFill>
                <a:cs typeface="Arial" panose="020B0604020202020204" pitchFamily="34" charset="0"/>
              </a:rPr>
              <a:t>Luyện tập </a:t>
            </a:r>
            <a:r>
              <a:rPr lang="vi-VN" sz="4000" b="1">
                <a:solidFill>
                  <a:prstClr val="white"/>
                </a:solidFill>
                <a:cs typeface="Arial" panose="020B0604020202020204" pitchFamily="34" charset="0"/>
              </a:rPr>
              <a:t>7</a:t>
            </a:r>
            <a:endParaRPr lang="en-US" sz="4000" b="1">
              <a:solidFill>
                <a:prstClr val="white"/>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p:cNvSpPr txBox="1"/>
              <p:nvPr/>
            </p:nvSpPr>
            <p:spPr>
              <a:xfrm>
                <a:off x="5257800" y="2223733"/>
                <a:ext cx="11658600" cy="908903"/>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Tìm giá trị lượng giác của góc lượng giác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𝛽</m:t>
                    </m:r>
                    <m:r>
                      <a:rPr lang="vi-VN" sz="4000" b="0" i="1" smtClean="0">
                        <a:latin typeface="Cambria Math" panose="02040503050406030204" pitchFamily="18" charset="0"/>
                        <a:ea typeface="Cambria Math" panose="02040503050406030204" pitchFamily="18" charset="0"/>
                        <a:cs typeface="Arial" panose="020B0604020202020204" pitchFamily="34" charset="0"/>
                      </a:rPr>
                      <m:t>= </m:t>
                    </m:r>
                    <m:f>
                      <m:fPr>
                        <m:ctrlPr>
                          <a:rPr lang="vi-VN" sz="4000" b="0" i="1" smtClean="0">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ea typeface="Cambria Math" panose="02040503050406030204" pitchFamily="18" charset="0"/>
                            <a:cs typeface="Arial" panose="020B0604020202020204" pitchFamily="34" charset="0"/>
                          </a:rPr>
                          <m:t>−</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ea typeface="Cambria Math" panose="02040503050406030204" pitchFamily="18" charset="0"/>
                            <a:cs typeface="Arial" panose="020B0604020202020204" pitchFamily="34" charset="0"/>
                          </a:rPr>
                          <m:t>4</m:t>
                        </m:r>
                      </m:den>
                    </m:f>
                  </m:oMath>
                </a14:m>
                <a:endParaRPr lang="en-US" sz="4000">
                  <a:latin typeface="Arial" panose="020B0604020202020204" pitchFamily="34" charset="0"/>
                  <a:cs typeface="Arial" panose="020B060402020202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5257800" y="2223733"/>
                <a:ext cx="11658600" cy="908903"/>
              </a:xfrm>
              <a:prstGeom prst="rect">
                <a:avLst/>
              </a:prstGeom>
              <a:blipFill rotWithShape="0">
                <a:blip r:embed="rId3"/>
                <a:stretch>
                  <a:fillRect l="-1883" t="-5369" b="-127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7971463" y="4381500"/>
                <a:ext cx="9144000" cy="5118261"/>
              </a:xfrm>
              <a:prstGeom prst="rect">
                <a:avLst/>
              </a:prstGeom>
            </p:spPr>
            <p:txBody>
              <a:bodyPr>
                <a:spAutoFit/>
              </a:bodyPr>
              <a:lstStyle/>
              <a:p>
                <a:pPr algn="just">
                  <a:lnSpc>
                    <a:spcPct val="13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Lấy điểm M trên đường tròn lượng giác sao cho </a:t>
                </a:r>
                <a14:m>
                  <m:oMath xmlns:m="http://schemas.openxmlformats.org/officeDocument/2006/math">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OA</m:t>
                        </m:r>
                        <m:r>
                          <a:rPr lang="en-US"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OM</m:t>
                        </m:r>
                      </m:e>
                    </m:d>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β</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45</m:t>
                        </m:r>
                      </m:e>
                      <m:sup>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Gọi H, K lần lượt là hình chiếu của điểm M trên các trục Ox, Oy.</a:t>
                </a:r>
              </a:p>
              <a:p>
                <a:pPr algn="just">
                  <a:lnSpc>
                    <a:spcPct val="13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Khi đó, ta có: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AOM</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45</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fr-FR" sz="4000">
                    <a:effectLst/>
                    <a:latin typeface="Arial" panose="020B0604020202020204" pitchFamily="34" charset="0"/>
                    <a:ea typeface="Times New Roman" panose="02020603050405020304" pitchFamily="18" charset="0"/>
                    <a:cs typeface="Arial" panose="020B0604020202020204" pitchFamily="34" charset="0"/>
                  </a:rPr>
                  <a:t>, suy ra </a:t>
                </a:r>
                <a14:m>
                  <m:oMath xmlns:m="http://schemas.openxmlformats.org/officeDocument/2006/math">
                    <m:acc>
                      <m:accPr>
                        <m: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HOM</m:t>
                        </m:r>
                      </m:e>
                    </m:acc>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AOM</m:t>
                        </m:r>
                      </m:e>
                    </m:acc>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4000">
                            <a:effectLst/>
                            <a:latin typeface="Cambria Math" panose="02040503050406030204" pitchFamily="18" charset="0"/>
                            <a:ea typeface="Times New Roman" panose="02020603050405020304" pitchFamily="18" charset="0"/>
                            <a:cs typeface="Times New Roman" panose="02020603050405020304" pitchFamily="18" charset="0"/>
                          </a:rPr>
                          <m:t>45</m:t>
                        </m:r>
                      </m:e>
                      <m:sup>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971463" y="4381500"/>
                <a:ext cx="9144000" cy="5118261"/>
              </a:xfrm>
              <a:prstGeom prst="rect">
                <a:avLst/>
              </a:prstGeom>
              <a:blipFill rotWithShape="0">
                <a:blip r:embed="rId4"/>
                <a:stretch>
                  <a:fillRect l="-2400" t="-119" r="-2333"/>
                </a:stretch>
              </a:blipFill>
            </p:spPr>
            <p:txBody>
              <a:bodyPr/>
              <a:lstStyle/>
              <a:p>
                <a:r>
                  <a:rPr lang="en-US">
                    <a:noFill/>
                  </a:rPr>
                  <a:t> </a:t>
                </a:r>
              </a:p>
            </p:txBody>
          </p:sp>
        </mc:Fallback>
      </mc:AlternateContent>
      <p:sp>
        <p:nvSpPr>
          <p:cNvPr id="9" name="TextBox 8"/>
          <p:cNvSpPr txBox="1"/>
          <p:nvPr/>
        </p:nvSpPr>
        <p:spPr>
          <a:xfrm>
            <a:off x="8445500" y="3198102"/>
            <a:ext cx="1397000" cy="707886"/>
          </a:xfrm>
          <a:prstGeom prst="rect">
            <a:avLst/>
          </a:prstGeom>
          <a:noFill/>
        </p:spPr>
        <p:txBody>
          <a:bodyPr wrap="square" rtlCol="0">
            <a:spAutoFit/>
          </a:bodyPr>
          <a:lstStyle/>
          <a:p>
            <a:pPr algn="ctr"/>
            <a:r>
              <a:rPr lang="vi-VN" sz="4000" b="1" u="sng" smtClean="0">
                <a:solidFill>
                  <a:srgbClr val="C00000"/>
                </a:solidFill>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823" y="3446320"/>
            <a:ext cx="6637853" cy="6327844"/>
          </a:xfrm>
          <a:prstGeom prst="rect">
            <a:avLst/>
          </a:prstGeom>
        </p:spPr>
      </p:pic>
    </p:spTree>
    <p:extLst>
      <p:ext uri="{BB962C8B-B14F-4D97-AF65-F5344CB8AC3E}">
        <p14:creationId xmlns:p14="http://schemas.microsoft.com/office/powerpoint/2010/main" val="84254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4" name="Group 3"/>
          <p:cNvGrpSpPr/>
          <p:nvPr/>
        </p:nvGrpSpPr>
        <p:grpSpPr>
          <a:xfrm>
            <a:off x="1219200" y="505691"/>
            <a:ext cx="6752263" cy="1219200"/>
            <a:chOff x="1172537" y="402434"/>
            <a:chExt cx="6752263" cy="1219200"/>
          </a:xfrm>
        </p:grpSpPr>
        <p:pic>
          <p:nvPicPr>
            <p:cNvPr id="2" name="Picture 1"/>
            <p:cNvPicPr>
              <a:picLocks noChangeAspect="1"/>
            </p:cNvPicPr>
            <p:nvPr/>
          </p:nvPicPr>
          <p:blipFill>
            <a:blip r:embed="rId2"/>
            <a:stretch>
              <a:fillRect/>
            </a:stretch>
          </p:blipFill>
          <p:spPr>
            <a:xfrm>
              <a:off x="1172537" y="402434"/>
              <a:ext cx="1258936" cy="1219200"/>
            </a:xfrm>
            <a:prstGeom prst="rect">
              <a:avLst/>
            </a:prstGeom>
          </p:spPr>
        </p:pic>
        <p:sp>
          <p:nvSpPr>
            <p:cNvPr id="3" name="TextBox 2"/>
            <p:cNvSpPr txBox="1"/>
            <p:nvPr/>
          </p:nvSpPr>
          <p:spPr>
            <a:xfrm>
              <a:off x="2438400" y="903357"/>
              <a:ext cx="5486400" cy="707886"/>
            </a:xfrm>
            <a:prstGeom prst="rect">
              <a:avLst/>
            </a:prstGeom>
            <a:noFill/>
          </p:spPr>
          <p:txBody>
            <a:bodyPr wrap="square" rtlCol="0">
              <a:spAutoFit/>
            </a:bodyPr>
            <a:lstStyle/>
            <a:p>
              <a:r>
                <a:rPr lang="vi-VN" sz="4000" b="1" smtClean="0">
                  <a:solidFill>
                    <a:schemeClr val="accent4">
                      <a:lumMod val="75000"/>
                    </a:schemeClr>
                  </a:solidFill>
                  <a:latin typeface="Arial" panose="020B0604020202020204" pitchFamily="34" charset="0"/>
                  <a:cs typeface="Arial" panose="020B0604020202020204" pitchFamily="34" charset="0"/>
                </a:rPr>
                <a:t>Thảo luận nhóm 3HS</a:t>
              </a:r>
              <a:endParaRPr lang="en-US" sz="4000" b="1">
                <a:solidFill>
                  <a:schemeClr val="accent4">
                    <a:lumMod val="75000"/>
                  </a:schemeClr>
                </a:solidFill>
                <a:latin typeface="Arial" panose="020B0604020202020204" pitchFamily="34" charset="0"/>
                <a:cs typeface="Arial" panose="020B0604020202020204" pitchFamily="34" charset="0"/>
              </a:endParaRPr>
            </a:p>
          </p:txBody>
        </p:sp>
      </p:grpSp>
      <p:sp>
        <p:nvSpPr>
          <p:cNvPr id="6" name="Rounded Rectangle 5"/>
          <p:cNvSpPr/>
          <p:nvPr/>
        </p:nvSpPr>
        <p:spPr>
          <a:xfrm>
            <a:off x="1219200" y="1988128"/>
            <a:ext cx="3718560" cy="1167999"/>
          </a:xfrm>
          <a:prstGeom prst="roundRect">
            <a:avLst/>
          </a:prstGeom>
          <a:solidFill>
            <a:schemeClr val="accent4">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smtClean="0">
                <a:solidFill>
                  <a:prstClr val="white"/>
                </a:solidFill>
                <a:cs typeface="Arial" panose="020B0604020202020204" pitchFamily="34" charset="0"/>
              </a:rPr>
              <a:t>Luyện tập </a:t>
            </a:r>
            <a:r>
              <a:rPr lang="vi-VN" sz="4000" b="1">
                <a:solidFill>
                  <a:prstClr val="white"/>
                </a:solidFill>
                <a:cs typeface="Arial" panose="020B0604020202020204" pitchFamily="34" charset="0"/>
              </a:rPr>
              <a:t>7</a:t>
            </a:r>
            <a:endParaRPr lang="en-US" sz="4000" b="1">
              <a:solidFill>
                <a:prstClr val="white"/>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p:cNvSpPr txBox="1"/>
              <p:nvPr/>
            </p:nvSpPr>
            <p:spPr>
              <a:xfrm>
                <a:off x="5257800" y="2223733"/>
                <a:ext cx="11658600" cy="908903"/>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Tìm giá trị lượng giác của góc lượng giác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𝛽</m:t>
                    </m:r>
                    <m:r>
                      <a:rPr lang="vi-VN" sz="4000" b="0" i="1" smtClean="0">
                        <a:latin typeface="Cambria Math" panose="02040503050406030204" pitchFamily="18" charset="0"/>
                        <a:ea typeface="Cambria Math" panose="02040503050406030204" pitchFamily="18" charset="0"/>
                        <a:cs typeface="Arial" panose="020B0604020202020204" pitchFamily="34" charset="0"/>
                      </a:rPr>
                      <m:t>= </m:t>
                    </m:r>
                    <m:f>
                      <m:fPr>
                        <m:ctrlPr>
                          <a:rPr lang="vi-VN" sz="4000" b="0" i="1" smtClean="0">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ea typeface="Cambria Math" panose="02040503050406030204" pitchFamily="18" charset="0"/>
                            <a:cs typeface="Arial" panose="020B0604020202020204" pitchFamily="34" charset="0"/>
                          </a:rPr>
                          <m:t>−</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ea typeface="Cambria Math" panose="02040503050406030204" pitchFamily="18" charset="0"/>
                            <a:cs typeface="Arial" panose="020B0604020202020204" pitchFamily="34" charset="0"/>
                          </a:rPr>
                          <m:t>4</m:t>
                        </m:r>
                      </m:den>
                    </m:f>
                  </m:oMath>
                </a14:m>
                <a:endParaRPr lang="en-US" sz="4000">
                  <a:latin typeface="Arial" panose="020B0604020202020204" pitchFamily="34" charset="0"/>
                  <a:cs typeface="Arial" panose="020B060402020202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5257800" y="2223733"/>
                <a:ext cx="11658600" cy="908903"/>
              </a:xfrm>
              <a:prstGeom prst="rect">
                <a:avLst/>
              </a:prstGeom>
              <a:blipFill rotWithShape="0">
                <a:blip r:embed="rId3"/>
                <a:stretch>
                  <a:fillRect l="-1883" t="-5369" b="-127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7677054" y="4235219"/>
                <a:ext cx="10316537" cy="5648662"/>
              </a:xfrm>
              <a:prstGeom prst="rect">
                <a:avLst/>
              </a:prstGeom>
            </p:spPr>
            <p:txBody>
              <a:bodyPr wrap="square">
                <a:spAutoFit/>
              </a:bodyPr>
              <a:lstStyle/>
              <a:p>
                <a:pPr algn="just">
                  <a:lnSpc>
                    <a:spcPct val="110000"/>
                  </a:lnSpc>
                </a:pPr>
                <a:r>
                  <a:rPr lang="en-US" sz="3600">
                    <a:latin typeface="Arial" panose="020B0604020202020204" pitchFamily="34" charset="0"/>
                    <a:cs typeface="Arial" panose="020B0604020202020204" pitchFamily="34" charset="0"/>
                  </a:rPr>
                  <a:t>Theo hệ thức trong tam giác vuông HOM, ta có: </a:t>
                </a:r>
              </a:p>
              <a:p>
                <a:pPr algn="just">
                  <a:lnSpc>
                    <a:spcPct val="110000"/>
                  </a:lnSpc>
                </a:pPr>
                <a14:m>
                  <m:oMath xmlns:m="http://schemas.openxmlformats.org/officeDocument/2006/math">
                    <m:r>
                      <m:rPr>
                        <m:sty m:val="p"/>
                      </m:rPr>
                      <a:rPr lang="en-US" sz="3600">
                        <a:latin typeface="Cambria Math" panose="02040503050406030204" pitchFamily="18" charset="0"/>
                      </a:rPr>
                      <m:t>OH</m:t>
                    </m:r>
                    <m:r>
                      <a:rPr lang="en-US" sz="3600">
                        <a:latin typeface="Cambria Math" panose="02040503050406030204" pitchFamily="18" charset="0"/>
                      </a:rPr>
                      <m:t>=</m:t>
                    </m:r>
                    <m:r>
                      <m:rPr>
                        <m:sty m:val="p"/>
                      </m:rPr>
                      <a:rPr lang="en-US" sz="3600">
                        <a:latin typeface="Cambria Math" panose="02040503050406030204" pitchFamily="18" charset="0"/>
                      </a:rPr>
                      <m:t>OM</m:t>
                    </m:r>
                    <m:r>
                      <a:rPr lang="en-US" sz="3600">
                        <a:latin typeface="Cambria Math" panose="02040503050406030204" pitchFamily="18" charset="0"/>
                      </a:rPr>
                      <m:t>.</m:t>
                    </m:r>
                    <m:func>
                      <m:funcPr>
                        <m:ctrlPr>
                          <a:rPr lang="en-US" sz="3600" i="1">
                            <a:latin typeface="Cambria Math" panose="02040503050406030204" pitchFamily="18" charset="0"/>
                          </a:rPr>
                        </m:ctrlPr>
                      </m:funcPr>
                      <m:fName>
                        <m:r>
                          <m:rPr>
                            <m:sty m:val="p"/>
                          </m:rPr>
                          <a:rPr lang="en-US" sz="3600">
                            <a:latin typeface="Cambria Math" panose="02040503050406030204" pitchFamily="18" charset="0"/>
                          </a:rPr>
                          <m:t>cos</m:t>
                        </m:r>
                      </m:fName>
                      <m:e>
                        <m:acc>
                          <m:accPr>
                            <m:chr m:val="̂"/>
                            <m:ctrlPr>
                              <a:rPr lang="en-US" sz="3600" i="1">
                                <a:latin typeface="Cambria Math" panose="02040503050406030204" pitchFamily="18" charset="0"/>
                              </a:rPr>
                            </m:ctrlPr>
                          </m:accPr>
                          <m:e>
                            <m:r>
                              <m:rPr>
                                <m:sty m:val="p"/>
                              </m:rPr>
                              <a:rPr lang="en-US" sz="3600">
                                <a:latin typeface="Cambria Math" panose="02040503050406030204" pitchFamily="18" charset="0"/>
                              </a:rPr>
                              <m:t>HOM</m:t>
                            </m:r>
                          </m:e>
                        </m:acc>
                      </m:e>
                    </m:func>
                    <m:r>
                      <a:rPr lang="en-US" sz="3600">
                        <a:latin typeface="Cambria Math" panose="02040503050406030204" pitchFamily="18" charset="0"/>
                      </a:rPr>
                      <m:t>=1.</m:t>
                    </m:r>
                    <m:func>
                      <m:funcPr>
                        <m:ctrlPr>
                          <a:rPr lang="en-US" sz="3600" i="1">
                            <a:latin typeface="Cambria Math" panose="02040503050406030204" pitchFamily="18" charset="0"/>
                          </a:rPr>
                        </m:ctrlPr>
                      </m:funcPr>
                      <m:fName>
                        <m:r>
                          <m:rPr>
                            <m:sty m:val="p"/>
                          </m:rPr>
                          <a:rPr lang="en-US" sz="3600">
                            <a:latin typeface="Cambria Math" panose="02040503050406030204" pitchFamily="18" charset="0"/>
                          </a:rPr>
                          <m:t>cos</m:t>
                        </m:r>
                      </m:fName>
                      <m:e>
                        <m:sSup>
                          <m:sSupPr>
                            <m:ctrlPr>
                              <a:rPr lang="en-US" sz="3600" i="1">
                                <a:latin typeface="Cambria Math" panose="02040503050406030204" pitchFamily="18" charset="0"/>
                              </a:rPr>
                            </m:ctrlPr>
                          </m:sSupPr>
                          <m:e>
                            <m:r>
                              <a:rPr lang="en-US" sz="3600">
                                <a:latin typeface="Cambria Math" panose="02040503050406030204" pitchFamily="18" charset="0"/>
                              </a:rPr>
                              <m:t>45</m:t>
                            </m:r>
                          </m:e>
                          <m:sup>
                            <m:r>
                              <m:rPr>
                                <m:sty m:val="p"/>
                              </m:rPr>
                              <a:rPr lang="en-US" sz="3600">
                                <a:latin typeface="Cambria Math" panose="02040503050406030204" pitchFamily="18" charset="0"/>
                              </a:rPr>
                              <m:t>o</m:t>
                            </m:r>
                          </m:sup>
                        </m:sSup>
                      </m:e>
                    </m:func>
                    <m:r>
                      <a:rPr lang="en-US" sz="3600">
                        <a:latin typeface="Cambria Math" panose="02040503050406030204" pitchFamily="18" charset="0"/>
                      </a:rPr>
                      <m:t>=</m:t>
                    </m:r>
                    <m:f>
                      <m:fPr>
                        <m:ctrlPr>
                          <a:rPr lang="en-US" sz="3600" i="1">
                            <a:latin typeface="Cambria Math" panose="02040503050406030204" pitchFamily="18" charset="0"/>
                          </a:rPr>
                        </m:ctrlPr>
                      </m:fPr>
                      <m:num>
                        <m:rad>
                          <m:radPr>
                            <m:degHide m:val="on"/>
                            <m:ctrlPr>
                              <a:rPr lang="en-US" sz="3600" i="1">
                                <a:latin typeface="Cambria Math" panose="02040503050406030204" pitchFamily="18" charset="0"/>
                              </a:rPr>
                            </m:ctrlPr>
                          </m:radPr>
                          <m:deg/>
                          <m:e>
                            <m:r>
                              <a:rPr lang="en-US" sz="3600">
                                <a:latin typeface="Cambria Math" panose="02040503050406030204" pitchFamily="18" charset="0"/>
                              </a:rPr>
                              <m:t>2</m:t>
                            </m:r>
                          </m:e>
                        </m:rad>
                      </m:num>
                      <m:den>
                        <m:r>
                          <a:rPr lang="en-US" sz="3600">
                            <a:latin typeface="Cambria Math" panose="02040503050406030204" pitchFamily="18" charset="0"/>
                          </a:rPr>
                          <m:t>2</m:t>
                        </m:r>
                      </m:den>
                    </m:f>
                  </m:oMath>
                </a14:m>
                <a:r>
                  <a:rPr lang="en-US" sz="3600">
                    <a:latin typeface="Arial" panose="020B0604020202020204" pitchFamily="34" charset="0"/>
                    <a:cs typeface="Arial" panose="020B0604020202020204" pitchFamily="34" charset="0"/>
                  </a:rPr>
                  <a:t> ;</a:t>
                </a:r>
              </a:p>
              <a:p>
                <a:pPr algn="just">
                  <a:lnSpc>
                    <a:spcPct val="110000"/>
                  </a:lnSpc>
                </a:pPr>
                <a14:m>
                  <m:oMath xmlns:m="http://schemas.openxmlformats.org/officeDocument/2006/math">
                    <m:r>
                      <m:rPr>
                        <m:sty m:val="p"/>
                      </m:rPr>
                      <a:rPr lang="en-US" sz="3600">
                        <a:latin typeface="Cambria Math" panose="02040503050406030204" pitchFamily="18" charset="0"/>
                      </a:rPr>
                      <m:t>OK</m:t>
                    </m:r>
                    <m:r>
                      <a:rPr lang="en-US" sz="3600">
                        <a:latin typeface="Cambria Math" panose="02040503050406030204" pitchFamily="18" charset="0"/>
                      </a:rPr>
                      <m:t>=</m:t>
                    </m:r>
                    <m:r>
                      <m:rPr>
                        <m:sty m:val="p"/>
                      </m:rPr>
                      <a:rPr lang="en-US" sz="3600">
                        <a:latin typeface="Cambria Math" panose="02040503050406030204" pitchFamily="18" charset="0"/>
                      </a:rPr>
                      <m:t>MH</m:t>
                    </m:r>
                    <m:r>
                      <a:rPr lang="en-US" sz="3600">
                        <a:latin typeface="Cambria Math" panose="02040503050406030204" pitchFamily="18" charset="0"/>
                      </a:rPr>
                      <m:t>=</m:t>
                    </m:r>
                    <m:r>
                      <m:rPr>
                        <m:sty m:val="p"/>
                      </m:rPr>
                      <a:rPr lang="en-US" sz="3600">
                        <a:latin typeface="Cambria Math" panose="02040503050406030204" pitchFamily="18" charset="0"/>
                      </a:rPr>
                      <m:t>OM</m:t>
                    </m:r>
                    <m:r>
                      <a:rPr lang="en-US" sz="3600">
                        <a:latin typeface="Cambria Math" panose="02040503050406030204" pitchFamily="18" charset="0"/>
                      </a:rPr>
                      <m:t>.</m:t>
                    </m:r>
                    <m:func>
                      <m:funcPr>
                        <m:ctrlPr>
                          <a:rPr lang="en-US" sz="3600" i="1">
                            <a:latin typeface="Cambria Math" panose="02040503050406030204" pitchFamily="18" charset="0"/>
                          </a:rPr>
                        </m:ctrlPr>
                      </m:funcPr>
                      <m:fName>
                        <m:r>
                          <m:rPr>
                            <m:sty m:val="p"/>
                          </m:rPr>
                          <a:rPr lang="en-US" sz="3600">
                            <a:latin typeface="Cambria Math" panose="02040503050406030204" pitchFamily="18" charset="0"/>
                          </a:rPr>
                          <m:t>sin</m:t>
                        </m:r>
                      </m:fName>
                      <m:e>
                        <m:acc>
                          <m:accPr>
                            <m:chr m:val="̂"/>
                            <m:ctrlPr>
                              <a:rPr lang="en-US" sz="3600" i="1">
                                <a:latin typeface="Cambria Math" panose="02040503050406030204" pitchFamily="18" charset="0"/>
                              </a:rPr>
                            </m:ctrlPr>
                          </m:accPr>
                          <m:e>
                            <m:r>
                              <m:rPr>
                                <m:sty m:val="p"/>
                              </m:rPr>
                              <a:rPr lang="en-US" sz="3600">
                                <a:latin typeface="Cambria Math" panose="02040503050406030204" pitchFamily="18" charset="0"/>
                              </a:rPr>
                              <m:t>HOM</m:t>
                            </m:r>
                          </m:e>
                        </m:acc>
                      </m:e>
                    </m:func>
                    <m:r>
                      <a:rPr lang="en-US" sz="3600">
                        <a:latin typeface="Cambria Math" panose="02040503050406030204" pitchFamily="18" charset="0"/>
                      </a:rPr>
                      <m:t>=1.</m:t>
                    </m:r>
                    <m:func>
                      <m:funcPr>
                        <m:ctrlPr>
                          <a:rPr lang="en-US" sz="3600" i="1">
                            <a:latin typeface="Cambria Math" panose="02040503050406030204" pitchFamily="18" charset="0"/>
                          </a:rPr>
                        </m:ctrlPr>
                      </m:funcPr>
                      <m:fName>
                        <m:r>
                          <m:rPr>
                            <m:sty m:val="p"/>
                          </m:rPr>
                          <a:rPr lang="en-US" sz="3600">
                            <a:latin typeface="Cambria Math" panose="02040503050406030204" pitchFamily="18" charset="0"/>
                          </a:rPr>
                          <m:t>sin</m:t>
                        </m:r>
                      </m:fName>
                      <m:e>
                        <m:sSup>
                          <m:sSupPr>
                            <m:ctrlPr>
                              <a:rPr lang="en-US" sz="3600" i="1">
                                <a:latin typeface="Cambria Math" panose="02040503050406030204" pitchFamily="18" charset="0"/>
                              </a:rPr>
                            </m:ctrlPr>
                          </m:sSupPr>
                          <m:e>
                            <m:r>
                              <a:rPr lang="en-US" sz="3600">
                                <a:latin typeface="Cambria Math" panose="02040503050406030204" pitchFamily="18" charset="0"/>
                              </a:rPr>
                              <m:t>45</m:t>
                            </m:r>
                          </m:e>
                          <m:sup>
                            <m:r>
                              <m:rPr>
                                <m:sty m:val="p"/>
                              </m:rPr>
                              <a:rPr lang="en-US" sz="3600">
                                <a:latin typeface="Cambria Math" panose="02040503050406030204" pitchFamily="18" charset="0"/>
                              </a:rPr>
                              <m:t>o</m:t>
                            </m:r>
                          </m:sup>
                        </m:sSup>
                      </m:e>
                    </m:func>
                  </m:oMath>
                </a14:m>
                <a:r>
                  <a:rPr lang="en-US" sz="3600">
                    <a:latin typeface="Arial" panose="020B0604020202020204" pitchFamily="34" charset="0"/>
                    <a:cs typeface="Arial" panose="020B0604020202020204" pitchFamily="34" charset="0"/>
                  </a:rPr>
                  <a:t> </a:t>
                </a:r>
                <a14:m>
                  <m:oMath xmlns:m="http://schemas.openxmlformats.org/officeDocument/2006/math">
                    <m:r>
                      <a:rPr lang="en-US" sz="3600">
                        <a:latin typeface="Cambria Math" panose="02040503050406030204" pitchFamily="18" charset="0"/>
                      </a:rPr>
                      <m:t>=</m:t>
                    </m:r>
                    <m:f>
                      <m:fPr>
                        <m:ctrlPr>
                          <a:rPr lang="en-US" sz="3600" i="1">
                            <a:latin typeface="Cambria Math" panose="02040503050406030204" pitchFamily="18" charset="0"/>
                          </a:rPr>
                        </m:ctrlPr>
                      </m:fPr>
                      <m:num>
                        <m:rad>
                          <m:radPr>
                            <m:degHide m:val="on"/>
                            <m:ctrlPr>
                              <a:rPr lang="en-US" sz="3600" i="1">
                                <a:latin typeface="Cambria Math" panose="02040503050406030204" pitchFamily="18" charset="0"/>
                              </a:rPr>
                            </m:ctrlPr>
                          </m:radPr>
                          <m:deg/>
                          <m:e>
                            <m:r>
                              <a:rPr lang="en-US" sz="3600">
                                <a:latin typeface="Cambria Math" panose="02040503050406030204" pitchFamily="18" charset="0"/>
                              </a:rPr>
                              <m:t>2</m:t>
                            </m:r>
                          </m:e>
                        </m:rad>
                      </m:num>
                      <m:den>
                        <m:r>
                          <a:rPr lang="en-US" sz="3600">
                            <a:latin typeface="Cambria Math" panose="02040503050406030204" pitchFamily="18" charset="0"/>
                          </a:rPr>
                          <m:t>2</m:t>
                        </m:r>
                      </m:den>
                    </m:f>
                  </m:oMath>
                </a14:m>
                <a:r>
                  <a:rPr lang="en-US" sz="3600">
                    <a:latin typeface="Arial" panose="020B0604020202020204" pitchFamily="34" charset="0"/>
                    <a:cs typeface="Arial" panose="020B0604020202020204" pitchFamily="34" charset="0"/>
                  </a:rPr>
                  <a:t> </a:t>
                </a:r>
              </a:p>
              <a:p>
                <a:pPr algn="just">
                  <a:lnSpc>
                    <a:spcPct val="110000"/>
                  </a:lnSpc>
                </a:pPr>
                <a:r>
                  <a:rPr lang="en-US" sz="3600">
                    <a:latin typeface="Arial" panose="020B0604020202020204" pitchFamily="34" charset="0"/>
                    <a:cs typeface="Arial" panose="020B0604020202020204" pitchFamily="34" charset="0"/>
                  </a:rPr>
                  <a:t>Do đó </a:t>
                </a:r>
                <a14:m>
                  <m:oMath xmlns:m="http://schemas.openxmlformats.org/officeDocument/2006/math">
                    <m:r>
                      <m:rPr>
                        <m:sty m:val="p"/>
                      </m:rPr>
                      <a:rPr lang="en-US" sz="3600">
                        <a:latin typeface="Cambria Math" panose="02040503050406030204" pitchFamily="18" charset="0"/>
                      </a:rPr>
                      <m:t>M</m:t>
                    </m:r>
                    <m:d>
                      <m:dPr>
                        <m:ctrlPr>
                          <a:rPr lang="en-US" sz="3600" i="1">
                            <a:latin typeface="Cambria Math" panose="02040503050406030204" pitchFamily="18" charset="0"/>
                          </a:rPr>
                        </m:ctrlPr>
                      </m:dPr>
                      <m:e>
                        <m:f>
                          <m:fPr>
                            <m:ctrlPr>
                              <a:rPr lang="en-US" sz="3600" i="1">
                                <a:latin typeface="Cambria Math" panose="02040503050406030204" pitchFamily="18" charset="0"/>
                              </a:rPr>
                            </m:ctrlPr>
                          </m:fPr>
                          <m:num>
                            <m:rad>
                              <m:radPr>
                                <m:degHide m:val="on"/>
                                <m:ctrlPr>
                                  <a:rPr lang="en-US" sz="3600" i="1">
                                    <a:latin typeface="Cambria Math" panose="02040503050406030204" pitchFamily="18" charset="0"/>
                                  </a:rPr>
                                </m:ctrlPr>
                              </m:radPr>
                              <m:deg/>
                              <m:e>
                                <m:r>
                                  <a:rPr lang="en-US" sz="3600">
                                    <a:latin typeface="Cambria Math" panose="02040503050406030204" pitchFamily="18" charset="0"/>
                                  </a:rPr>
                                  <m:t>2</m:t>
                                </m:r>
                              </m:e>
                            </m:rad>
                          </m:num>
                          <m:den>
                            <m:r>
                              <a:rPr lang="en-US" sz="3600">
                                <a:latin typeface="Cambria Math" panose="02040503050406030204" pitchFamily="18" charset="0"/>
                              </a:rPr>
                              <m:t>2</m:t>
                            </m:r>
                          </m:den>
                        </m:f>
                        <m:r>
                          <a:rPr lang="en-US" sz="3600">
                            <a:latin typeface="Cambria Math" panose="02040503050406030204" pitchFamily="18" charset="0"/>
                          </a:rPr>
                          <m:t>; </m:t>
                        </m:r>
                        <m:r>
                          <a:rPr lang="en-US" sz="3600" i="1">
                            <a:latin typeface="Cambria Math" panose="02040503050406030204" pitchFamily="18" charset="0"/>
                          </a:rPr>
                          <m:t>−</m:t>
                        </m:r>
                        <m:f>
                          <m:fPr>
                            <m:ctrlPr>
                              <a:rPr lang="en-US" sz="3600" i="1">
                                <a:latin typeface="Cambria Math" panose="02040503050406030204" pitchFamily="18" charset="0"/>
                              </a:rPr>
                            </m:ctrlPr>
                          </m:fPr>
                          <m:num>
                            <m:rad>
                              <m:radPr>
                                <m:degHide m:val="on"/>
                                <m:ctrlPr>
                                  <a:rPr lang="en-US" sz="3600" i="1">
                                    <a:latin typeface="Cambria Math" panose="02040503050406030204" pitchFamily="18" charset="0"/>
                                  </a:rPr>
                                </m:ctrlPr>
                              </m:radPr>
                              <m:deg/>
                              <m:e>
                                <m:r>
                                  <a:rPr lang="en-US" sz="3600">
                                    <a:latin typeface="Cambria Math" panose="02040503050406030204" pitchFamily="18" charset="0"/>
                                  </a:rPr>
                                  <m:t>2</m:t>
                                </m:r>
                              </m:e>
                            </m:rad>
                          </m:num>
                          <m:den>
                            <m:r>
                              <a:rPr lang="en-US" sz="3600">
                                <a:latin typeface="Cambria Math" panose="02040503050406030204" pitchFamily="18" charset="0"/>
                              </a:rPr>
                              <m:t>2</m:t>
                            </m:r>
                          </m:den>
                        </m:f>
                      </m:e>
                    </m:d>
                  </m:oMath>
                </a14:m>
                <a:endParaRPr lang="en-US" sz="3600">
                  <a:latin typeface="Arial" panose="020B0604020202020204" pitchFamily="34" charset="0"/>
                  <a:cs typeface="Arial" panose="020B0604020202020204" pitchFamily="34" charset="0"/>
                </a:endParaRPr>
              </a:p>
              <a:p>
                <a:pPr algn="just">
                  <a:lnSpc>
                    <a:spcPct val="110000"/>
                  </a:lnSpc>
                </a:pPr>
                <a:r>
                  <a:rPr lang="en-US" sz="3600">
                    <a:latin typeface="Arial" panose="020B0604020202020204" pitchFamily="34" charset="0"/>
                    <a:cs typeface="Arial" panose="020B0604020202020204" pitchFamily="34" charset="0"/>
                  </a:rPr>
                  <a:t>Vậy </a:t>
                </a:r>
                <a14:m>
                  <m:oMath xmlns:m="http://schemas.openxmlformats.org/officeDocument/2006/math">
                    <m:func>
                      <m:funcPr>
                        <m:ctrlPr>
                          <a:rPr lang="en-US" sz="3600" i="1">
                            <a:latin typeface="Cambria Math" panose="02040503050406030204" pitchFamily="18" charset="0"/>
                          </a:rPr>
                        </m:ctrlPr>
                      </m:funcPr>
                      <m:fName>
                        <m:r>
                          <m:rPr>
                            <m:sty m:val="p"/>
                          </m:rPr>
                          <a:rPr lang="en-US" sz="3600">
                            <a:latin typeface="Cambria Math" panose="02040503050406030204" pitchFamily="18" charset="0"/>
                          </a:rPr>
                          <m:t>sin</m:t>
                        </m:r>
                      </m:fName>
                      <m:e>
                        <m:d>
                          <m:dPr>
                            <m:ctrlPr>
                              <a:rPr lang="en-US" sz="3600" i="1">
                                <a:latin typeface="Cambria Math" panose="02040503050406030204" pitchFamily="18" charset="0"/>
                              </a:rPr>
                            </m:ctrlPr>
                          </m:dPr>
                          <m:e>
                            <m:r>
                              <a:rPr lang="en-US" sz="3600" i="1">
                                <a:latin typeface="Cambria Math" panose="02040503050406030204" pitchFamily="18" charset="0"/>
                              </a:rPr>
                              <m:t>−</m:t>
                            </m:r>
                            <m:f>
                              <m:fPr>
                                <m:ctrlPr>
                                  <a:rPr lang="en-US" sz="3600" i="1">
                                    <a:latin typeface="Cambria Math" panose="02040503050406030204" pitchFamily="18" charset="0"/>
                                  </a:rPr>
                                </m:ctrlPr>
                              </m:fPr>
                              <m:num>
                                <m:r>
                                  <m:rPr>
                                    <m:sty m:val="p"/>
                                  </m:rPr>
                                  <a:rPr lang="en-US" sz="3600">
                                    <a:latin typeface="Cambria Math" panose="02040503050406030204" pitchFamily="18" charset="0"/>
                                  </a:rPr>
                                  <m:t>π</m:t>
                                </m:r>
                              </m:num>
                              <m:den>
                                <m:r>
                                  <a:rPr lang="en-US" sz="3600">
                                    <a:latin typeface="Cambria Math" panose="02040503050406030204" pitchFamily="18" charset="0"/>
                                  </a:rPr>
                                  <m:t>4</m:t>
                                </m:r>
                              </m:den>
                            </m:f>
                          </m:e>
                        </m:d>
                      </m:e>
                    </m:func>
                    <m:r>
                      <a:rPr lang="en-US" sz="3600">
                        <a:latin typeface="Cambria Math" panose="02040503050406030204" pitchFamily="18" charset="0"/>
                      </a:rPr>
                      <m:t>=</m:t>
                    </m:r>
                    <m:r>
                      <a:rPr lang="en-US" sz="3600" i="1">
                        <a:latin typeface="Cambria Math" panose="02040503050406030204" pitchFamily="18" charset="0"/>
                      </a:rPr>
                      <m:t>−</m:t>
                    </m:r>
                    <m:f>
                      <m:fPr>
                        <m:ctrlPr>
                          <a:rPr lang="en-US" sz="3600" i="1">
                            <a:latin typeface="Cambria Math" panose="02040503050406030204" pitchFamily="18" charset="0"/>
                          </a:rPr>
                        </m:ctrlPr>
                      </m:fPr>
                      <m:num>
                        <m:rad>
                          <m:radPr>
                            <m:degHide m:val="on"/>
                            <m:ctrlPr>
                              <a:rPr lang="en-US" sz="3600" i="1">
                                <a:latin typeface="Cambria Math" panose="02040503050406030204" pitchFamily="18" charset="0"/>
                              </a:rPr>
                            </m:ctrlPr>
                          </m:radPr>
                          <m:deg/>
                          <m:e>
                            <m:r>
                              <a:rPr lang="en-US" sz="3600">
                                <a:latin typeface="Cambria Math" panose="02040503050406030204" pitchFamily="18" charset="0"/>
                              </a:rPr>
                              <m:t>2</m:t>
                            </m:r>
                          </m:e>
                        </m:rad>
                      </m:num>
                      <m:den>
                        <m:r>
                          <a:rPr lang="en-US" sz="3600">
                            <a:latin typeface="Cambria Math" panose="02040503050406030204" pitchFamily="18" charset="0"/>
                          </a:rPr>
                          <m:t>2</m:t>
                        </m:r>
                      </m:den>
                    </m:f>
                    <m:r>
                      <a:rPr lang="en-US" sz="3600">
                        <a:latin typeface="Cambria Math" panose="02040503050406030204" pitchFamily="18" charset="0"/>
                      </a:rPr>
                      <m:t>;</m:t>
                    </m:r>
                    <m:func>
                      <m:funcPr>
                        <m:ctrlPr>
                          <a:rPr lang="en-US" sz="3600" i="1">
                            <a:latin typeface="Cambria Math" panose="02040503050406030204" pitchFamily="18" charset="0"/>
                          </a:rPr>
                        </m:ctrlPr>
                      </m:funcPr>
                      <m:fName>
                        <m:r>
                          <m:rPr>
                            <m:sty m:val="p"/>
                          </m:rPr>
                          <a:rPr lang="en-US" sz="3600">
                            <a:latin typeface="Cambria Math" panose="02040503050406030204" pitchFamily="18" charset="0"/>
                          </a:rPr>
                          <m:t>cos</m:t>
                        </m:r>
                      </m:fName>
                      <m:e>
                        <m:d>
                          <m:dPr>
                            <m:ctrlPr>
                              <a:rPr lang="en-US" sz="3600" i="1">
                                <a:latin typeface="Cambria Math" panose="02040503050406030204" pitchFamily="18" charset="0"/>
                              </a:rPr>
                            </m:ctrlPr>
                          </m:dPr>
                          <m:e>
                            <m:r>
                              <a:rPr lang="en-US" sz="3600" i="1">
                                <a:latin typeface="Cambria Math" panose="02040503050406030204" pitchFamily="18" charset="0"/>
                              </a:rPr>
                              <m:t>−</m:t>
                            </m:r>
                            <m:f>
                              <m:fPr>
                                <m:ctrlPr>
                                  <a:rPr lang="en-US" sz="3600" i="1">
                                    <a:latin typeface="Cambria Math" panose="02040503050406030204" pitchFamily="18" charset="0"/>
                                  </a:rPr>
                                </m:ctrlPr>
                              </m:fPr>
                              <m:num>
                                <m:r>
                                  <m:rPr>
                                    <m:sty m:val="p"/>
                                  </m:rPr>
                                  <a:rPr lang="en-US" sz="3600">
                                    <a:latin typeface="Cambria Math" panose="02040503050406030204" pitchFamily="18" charset="0"/>
                                  </a:rPr>
                                  <m:t>π</m:t>
                                </m:r>
                              </m:num>
                              <m:den>
                                <m:r>
                                  <a:rPr lang="en-US" sz="3600">
                                    <a:latin typeface="Cambria Math" panose="02040503050406030204" pitchFamily="18" charset="0"/>
                                  </a:rPr>
                                  <m:t>4</m:t>
                                </m:r>
                              </m:den>
                            </m:f>
                          </m:e>
                        </m:d>
                      </m:e>
                    </m:func>
                    <m:r>
                      <a:rPr lang="en-US" sz="3600">
                        <a:latin typeface="Cambria Math" panose="02040503050406030204" pitchFamily="18" charset="0"/>
                      </a:rPr>
                      <m:t>=</m:t>
                    </m:r>
                    <m:f>
                      <m:fPr>
                        <m:ctrlPr>
                          <a:rPr lang="en-US" sz="3600" i="1">
                            <a:latin typeface="Cambria Math" panose="02040503050406030204" pitchFamily="18" charset="0"/>
                          </a:rPr>
                        </m:ctrlPr>
                      </m:fPr>
                      <m:num>
                        <m:rad>
                          <m:radPr>
                            <m:degHide m:val="on"/>
                            <m:ctrlPr>
                              <a:rPr lang="en-US" sz="3600" i="1">
                                <a:latin typeface="Cambria Math" panose="02040503050406030204" pitchFamily="18" charset="0"/>
                              </a:rPr>
                            </m:ctrlPr>
                          </m:radPr>
                          <m:deg/>
                          <m:e>
                            <m:r>
                              <a:rPr lang="en-US" sz="3600">
                                <a:latin typeface="Cambria Math" panose="02040503050406030204" pitchFamily="18" charset="0"/>
                              </a:rPr>
                              <m:t>2</m:t>
                            </m:r>
                          </m:e>
                        </m:rad>
                      </m:num>
                      <m:den>
                        <m:r>
                          <a:rPr lang="en-US" sz="3600">
                            <a:latin typeface="Cambria Math" panose="02040503050406030204" pitchFamily="18" charset="0"/>
                          </a:rPr>
                          <m:t>2</m:t>
                        </m:r>
                      </m:den>
                    </m:f>
                  </m:oMath>
                </a14:m>
                <a:r>
                  <a:rPr lang="en-US" sz="3600">
                    <a:latin typeface="Arial" panose="020B0604020202020204" pitchFamily="34" charset="0"/>
                    <a:cs typeface="Arial" panose="020B0604020202020204" pitchFamily="34" charset="0"/>
                  </a:rPr>
                  <a:t>;</a:t>
                </a:r>
              </a:p>
              <a:p>
                <a:pPr algn="just">
                  <a:lnSpc>
                    <a:spcPct val="110000"/>
                  </a:lnSpc>
                </a:pPr>
                <a14:m>
                  <m:oMath xmlns:m="http://schemas.openxmlformats.org/officeDocument/2006/math">
                    <m:func>
                      <m:funcPr>
                        <m:ctrlPr>
                          <a:rPr lang="en-US" sz="3600" i="1">
                            <a:latin typeface="Cambria Math" panose="02040503050406030204" pitchFamily="18" charset="0"/>
                          </a:rPr>
                        </m:ctrlPr>
                      </m:funcPr>
                      <m:fName>
                        <m:r>
                          <m:rPr>
                            <m:sty m:val="p"/>
                          </m:rPr>
                          <a:rPr lang="en-US" sz="3600">
                            <a:latin typeface="Cambria Math" panose="02040503050406030204" pitchFamily="18" charset="0"/>
                          </a:rPr>
                          <m:t>tan</m:t>
                        </m:r>
                      </m:fName>
                      <m:e>
                        <m:d>
                          <m:dPr>
                            <m:ctrlPr>
                              <a:rPr lang="en-US" sz="3600" i="1">
                                <a:latin typeface="Cambria Math" panose="02040503050406030204" pitchFamily="18" charset="0"/>
                              </a:rPr>
                            </m:ctrlPr>
                          </m:dPr>
                          <m:e>
                            <m:r>
                              <a:rPr lang="en-US" sz="3600" i="1">
                                <a:latin typeface="Cambria Math" panose="02040503050406030204" pitchFamily="18" charset="0"/>
                              </a:rPr>
                              <m:t>−</m:t>
                            </m:r>
                            <m:f>
                              <m:fPr>
                                <m:ctrlPr>
                                  <a:rPr lang="en-US" sz="3600" i="1">
                                    <a:latin typeface="Cambria Math" panose="02040503050406030204" pitchFamily="18" charset="0"/>
                                  </a:rPr>
                                </m:ctrlPr>
                              </m:fPr>
                              <m:num>
                                <m:r>
                                  <m:rPr>
                                    <m:sty m:val="p"/>
                                  </m:rPr>
                                  <a:rPr lang="en-US" sz="3600">
                                    <a:latin typeface="Cambria Math" panose="02040503050406030204" pitchFamily="18" charset="0"/>
                                  </a:rPr>
                                  <m:t>π</m:t>
                                </m:r>
                              </m:num>
                              <m:den>
                                <m:r>
                                  <a:rPr lang="en-US" sz="3600">
                                    <a:latin typeface="Cambria Math" panose="02040503050406030204" pitchFamily="18" charset="0"/>
                                  </a:rPr>
                                  <m:t>4</m:t>
                                </m:r>
                              </m:den>
                            </m:f>
                          </m:e>
                        </m:d>
                      </m:e>
                    </m:func>
                    <m:r>
                      <a:rPr lang="en-US" sz="3600">
                        <a:latin typeface="Cambria Math" panose="02040503050406030204" pitchFamily="18" charset="0"/>
                      </a:rPr>
                      <m:t>=</m:t>
                    </m:r>
                    <m:r>
                      <a:rPr lang="en-US" sz="3600" i="1">
                        <a:latin typeface="Cambria Math" panose="02040503050406030204" pitchFamily="18" charset="0"/>
                      </a:rPr>
                      <m:t>−</m:t>
                    </m:r>
                    <m:r>
                      <a:rPr lang="en-US" sz="3600">
                        <a:latin typeface="Cambria Math" panose="02040503050406030204" pitchFamily="18" charset="0"/>
                      </a:rPr>
                      <m:t>1;</m:t>
                    </m:r>
                    <m:func>
                      <m:funcPr>
                        <m:ctrlPr>
                          <a:rPr lang="en-US" sz="3600" i="1">
                            <a:latin typeface="Cambria Math" panose="02040503050406030204" pitchFamily="18" charset="0"/>
                          </a:rPr>
                        </m:ctrlPr>
                      </m:funcPr>
                      <m:fName>
                        <m:r>
                          <m:rPr>
                            <m:sty m:val="p"/>
                          </m:rPr>
                          <a:rPr lang="en-US" sz="3600">
                            <a:latin typeface="Cambria Math" panose="02040503050406030204" pitchFamily="18" charset="0"/>
                          </a:rPr>
                          <m:t>cot</m:t>
                        </m:r>
                      </m:fName>
                      <m:e>
                        <m:d>
                          <m:dPr>
                            <m:ctrlPr>
                              <a:rPr lang="en-US" sz="3600" i="1">
                                <a:latin typeface="Cambria Math" panose="02040503050406030204" pitchFamily="18" charset="0"/>
                              </a:rPr>
                            </m:ctrlPr>
                          </m:dPr>
                          <m:e>
                            <m:r>
                              <a:rPr lang="en-US" sz="3600" i="1">
                                <a:latin typeface="Cambria Math" panose="02040503050406030204" pitchFamily="18" charset="0"/>
                              </a:rPr>
                              <m:t>−</m:t>
                            </m:r>
                            <m:f>
                              <m:fPr>
                                <m:ctrlPr>
                                  <a:rPr lang="en-US" sz="3600" i="1">
                                    <a:latin typeface="Cambria Math" panose="02040503050406030204" pitchFamily="18" charset="0"/>
                                  </a:rPr>
                                </m:ctrlPr>
                              </m:fPr>
                              <m:num>
                                <m:r>
                                  <m:rPr>
                                    <m:sty m:val="p"/>
                                  </m:rPr>
                                  <a:rPr lang="en-US" sz="3600">
                                    <a:latin typeface="Cambria Math" panose="02040503050406030204" pitchFamily="18" charset="0"/>
                                  </a:rPr>
                                  <m:t>π</m:t>
                                </m:r>
                              </m:num>
                              <m:den>
                                <m:r>
                                  <a:rPr lang="en-US" sz="3600">
                                    <a:latin typeface="Cambria Math" panose="02040503050406030204" pitchFamily="18" charset="0"/>
                                  </a:rPr>
                                  <m:t>4</m:t>
                                </m:r>
                              </m:den>
                            </m:f>
                          </m:e>
                        </m:d>
                      </m:e>
                    </m:func>
                    <m:r>
                      <a:rPr lang="en-US" sz="3600">
                        <a:latin typeface="Cambria Math" panose="02040503050406030204" pitchFamily="18" charset="0"/>
                      </a:rPr>
                      <m:t>=</m:t>
                    </m:r>
                    <m:r>
                      <a:rPr lang="en-US" sz="3600" i="1">
                        <a:latin typeface="Cambria Math" panose="02040503050406030204" pitchFamily="18" charset="0"/>
                      </a:rPr>
                      <m:t>−</m:t>
                    </m:r>
                    <m:r>
                      <a:rPr lang="en-US" sz="3600">
                        <a:latin typeface="Cambria Math" panose="02040503050406030204" pitchFamily="18" charset="0"/>
                      </a:rPr>
                      <m:t>1</m:t>
                    </m:r>
                  </m:oMath>
                </a14:m>
                <a:r>
                  <a:rPr lang="en-US" sz="3600" smtClean="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677054" y="4235219"/>
                <a:ext cx="10316537" cy="5648662"/>
              </a:xfrm>
              <a:prstGeom prst="rect">
                <a:avLst/>
              </a:prstGeom>
              <a:blipFill rotWithShape="0">
                <a:blip r:embed="rId4"/>
                <a:stretch>
                  <a:fillRect l="-1772" t="-1620" b="-648"/>
                </a:stretch>
              </a:blipFill>
            </p:spPr>
            <p:txBody>
              <a:bodyPr/>
              <a:lstStyle/>
              <a:p>
                <a:r>
                  <a:rPr lang="en-US">
                    <a:noFill/>
                  </a:rPr>
                  <a:t> </a:t>
                </a:r>
              </a:p>
            </p:txBody>
          </p:sp>
        </mc:Fallback>
      </mc:AlternateContent>
      <p:sp>
        <p:nvSpPr>
          <p:cNvPr id="9" name="TextBox 8"/>
          <p:cNvSpPr txBox="1"/>
          <p:nvPr/>
        </p:nvSpPr>
        <p:spPr>
          <a:xfrm>
            <a:off x="8445500" y="3198102"/>
            <a:ext cx="1397000" cy="707886"/>
          </a:xfrm>
          <a:prstGeom prst="rect">
            <a:avLst/>
          </a:prstGeom>
          <a:noFill/>
        </p:spPr>
        <p:txBody>
          <a:bodyPr wrap="square" rtlCol="0">
            <a:spAutoFit/>
          </a:bodyPr>
          <a:lstStyle/>
          <a:p>
            <a:pPr algn="ctr"/>
            <a:r>
              <a:rPr lang="vi-VN" sz="4000" b="1" u="sng" smtClean="0">
                <a:solidFill>
                  <a:srgbClr val="C00000"/>
                </a:solidFill>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823" y="3446320"/>
            <a:ext cx="6637853" cy="6327844"/>
          </a:xfrm>
          <a:prstGeom prst="rect">
            <a:avLst/>
          </a:prstGeom>
        </p:spPr>
      </p:pic>
    </p:spTree>
    <p:extLst>
      <p:ext uri="{BB962C8B-B14F-4D97-AF65-F5344CB8AC3E}">
        <p14:creationId xmlns:p14="http://schemas.microsoft.com/office/powerpoint/2010/main" val="333810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8" name="Group 7"/>
          <p:cNvGrpSpPr/>
          <p:nvPr/>
        </p:nvGrpSpPr>
        <p:grpSpPr>
          <a:xfrm>
            <a:off x="762000" y="647700"/>
            <a:ext cx="15496032" cy="1085618"/>
            <a:chOff x="762000" y="647700"/>
            <a:chExt cx="15496032" cy="1085618"/>
          </a:xfrm>
        </p:grpSpPr>
        <p:sp>
          <p:nvSpPr>
            <p:cNvPr id="3" name="Rounded Rectangle 2"/>
            <p:cNvSpPr/>
            <p:nvPr/>
          </p:nvSpPr>
          <p:spPr>
            <a:xfrm>
              <a:off x="762000" y="647700"/>
              <a:ext cx="1676400" cy="1085618"/>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200" b="1" smtClean="0">
                  <a:solidFill>
                    <a:schemeClr val="bg1"/>
                  </a:solidFill>
                  <a:latin typeface="Arial" panose="020B0604020202020204" pitchFamily="34" charset="0"/>
                  <a:cs typeface="Arial" panose="020B0604020202020204" pitchFamily="34" charset="0"/>
                </a:rPr>
                <a:t>HĐ8</a:t>
              </a:r>
              <a:endParaRPr lang="en-US" sz="4200" b="1">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TextBox 1"/>
                <p:cNvSpPr txBox="1"/>
                <p:nvPr/>
              </p:nvSpPr>
              <p:spPr>
                <a:xfrm>
                  <a:off x="2465832" y="836566"/>
                  <a:ext cx="13792200" cy="707886"/>
                </a:xfrm>
                <a:prstGeom prst="rect">
                  <a:avLst/>
                </a:prstGeom>
                <a:noFill/>
              </p:spPr>
              <p:txBody>
                <a:bodyPr wrap="square" rtlCol="0">
                  <a:spAutoFit/>
                </a:bodyPr>
                <a:lstStyle/>
                <a:p>
                  <a:r>
                    <a:rPr lang="vi-VN" sz="4000" smtClean="0">
                      <a:solidFill>
                        <a:srgbClr val="002060"/>
                      </a:solidFill>
                      <a:latin typeface="Arial" panose="020B0604020202020204" pitchFamily="34" charset="0"/>
                      <a:cs typeface="Arial" panose="020B0604020202020204" pitchFamily="34" charset="0"/>
                    </a:rPr>
                    <a:t>Xét dấu các giá trị lượng giác của góc lượng giác </a:t>
                  </a:r>
                  <a14:m>
                    <m:oMath xmlns:m="http://schemas.openxmlformats.org/officeDocument/2006/math">
                      <m:r>
                        <a:rPr lang="vi-VN" sz="400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000" smtClean="0">
                      <a:solidFill>
                        <a:srgbClr val="002060"/>
                      </a:solidFill>
                      <a:latin typeface="Arial" panose="020B0604020202020204" pitchFamily="34" charset="0"/>
                      <a:cs typeface="Arial" panose="020B0604020202020204" pitchFamily="34" charset="0"/>
                    </a:rPr>
                    <a:t> = - 30</a:t>
                  </a:r>
                  <a:r>
                    <a:rPr lang="vi-VN" sz="4000" baseline="30000" smtClean="0">
                      <a:solidFill>
                        <a:srgbClr val="002060"/>
                      </a:solidFill>
                      <a:latin typeface="Arial" panose="020B0604020202020204" pitchFamily="34" charset="0"/>
                      <a:cs typeface="Arial" panose="020B0604020202020204" pitchFamily="34" charset="0"/>
                    </a:rPr>
                    <a:t>o</a:t>
                  </a:r>
                  <a:endParaRPr lang="en-US" sz="4000">
                    <a:solidFill>
                      <a:srgbClr val="002060"/>
                    </a:solidFill>
                    <a:latin typeface="Arial" panose="020B0604020202020204" pitchFamily="34" charset="0"/>
                    <a:cs typeface="Arial" panose="020B0604020202020204" pitchFamily="34"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2465832" y="836566"/>
                  <a:ext cx="13792200" cy="707886"/>
                </a:xfrm>
                <a:prstGeom prst="rect">
                  <a:avLst/>
                </a:prstGeom>
                <a:blipFill rotWithShape="0">
                  <a:blip r:embed="rId2"/>
                  <a:stretch>
                    <a:fillRect l="-1592" t="-15517" b="-36207"/>
                  </a:stretch>
                </a:blipFill>
              </p:spPr>
              <p:txBody>
                <a:bodyPr/>
                <a:lstStyle/>
                <a:p>
                  <a:r>
                    <a:rPr lang="en-US">
                      <a:noFill/>
                    </a:rPr>
                    <a:t> </a:t>
                  </a:r>
                </a:p>
              </p:txBody>
            </p:sp>
          </mc:Fallback>
        </mc:AlternateContent>
      </p:grpSp>
      <p:sp>
        <p:nvSpPr>
          <p:cNvPr id="5" name="TextBox 4"/>
          <p:cNvSpPr txBox="1"/>
          <p:nvPr/>
        </p:nvSpPr>
        <p:spPr>
          <a:xfrm>
            <a:off x="8445500" y="2097990"/>
            <a:ext cx="1397000" cy="707886"/>
          </a:xfrm>
          <a:prstGeom prst="rect">
            <a:avLst/>
          </a:prstGeom>
          <a:noFill/>
        </p:spPr>
        <p:txBody>
          <a:bodyPr wrap="square" rtlCol="0">
            <a:spAutoFit/>
          </a:bodyPr>
          <a:lstStyle/>
          <a:p>
            <a:pPr algn="ctr"/>
            <a:r>
              <a:rPr lang="vi-VN" sz="4000" b="1" u="sng" smtClean="0">
                <a:solidFill>
                  <a:srgbClr val="C00000"/>
                </a:solidFill>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sp>
        <p:nvSpPr>
          <p:cNvPr id="4" name="Rectangle 3"/>
          <p:cNvSpPr/>
          <p:nvPr/>
        </p:nvSpPr>
        <p:spPr>
          <a:xfrm>
            <a:off x="968829" y="2886427"/>
            <a:ext cx="10744200" cy="286232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Giả sử M là một điểm trên đường tròn lượng giác sao cho (OA, OM) = </a:t>
            </a:r>
            <a:r>
              <a:rPr lang="el-GR" sz="4000">
                <a:latin typeface="Arial" panose="020B0604020202020204" pitchFamily="34" charset="0"/>
                <a:cs typeface="Arial" panose="020B0604020202020204" pitchFamily="34" charset="0"/>
              </a:rPr>
              <a:t>α = ‒30</a:t>
            </a:r>
            <a:r>
              <a:rPr lang="el-GR"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Điểm </a:t>
            </a:r>
            <a:r>
              <a:rPr lang="vi-VN" sz="4000">
                <a:latin typeface="Arial" panose="020B0604020202020204" pitchFamily="34" charset="0"/>
                <a:cs typeface="Arial" panose="020B0604020202020204" pitchFamily="34" charset="0"/>
              </a:rPr>
              <a:t>M được biểu diễn như hình vẽ sau:</a:t>
            </a:r>
          </a:p>
        </p:txBody>
      </p:sp>
      <mc:AlternateContent xmlns:mc="http://schemas.openxmlformats.org/markup-compatibility/2006" xmlns:a14="http://schemas.microsoft.com/office/drawing/2010/main">
        <mc:Choice Requires="a14">
          <p:sp>
            <p:nvSpPr>
              <p:cNvPr id="6" name="Rectangle 5"/>
              <p:cNvSpPr/>
              <p:nvPr/>
            </p:nvSpPr>
            <p:spPr>
              <a:xfrm>
                <a:off x="968829" y="5867400"/>
                <a:ext cx="10744200" cy="3282373"/>
              </a:xfrm>
              <a:prstGeom prst="rect">
                <a:avLst/>
              </a:prstGeom>
            </p:spPr>
            <p:txBody>
              <a:bodyPr wrap="square">
                <a:spAutoFit/>
              </a:bodyPr>
              <a:lstStyle/>
              <a:p>
                <a:pPr>
                  <a:lnSpc>
                    <a:spcPct val="150000"/>
                  </a:lnSpc>
                  <a:spcAft>
                    <a:spcPts val="0"/>
                  </a:spcAft>
                </a:pPr>
                <a:r>
                  <a:rPr lang="fr-FR" sz="4000" smtClean="0">
                    <a:latin typeface="Arial" panose="020B0604020202020204" pitchFamily="34" charset="0"/>
                    <a:ea typeface="Calibri" panose="020F0502020204030204" pitchFamily="34" charset="0"/>
                    <a:cs typeface="Arial" panose="020B0604020202020204" pitchFamily="34" charset="0"/>
                  </a:rPr>
                  <a:t>Khi đó ta có </a:t>
                </a: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4000" i="0">
                            <a:effectLst/>
                            <a:latin typeface="Cambria Math" panose="02040503050406030204" pitchFamily="18" charset="0"/>
                            <a:ea typeface="Calibri" panose="020F0502020204030204" pitchFamily="34" charset="0"/>
                            <a:cs typeface="Times New Roman" panose="02020603050405020304" pitchFamily="18" charset="0"/>
                          </a:rPr>
                          <m:t>x</m:t>
                        </m:r>
                      </m:e>
                      <m:sub>
                        <m:r>
                          <m:rPr>
                            <m:sty m:val="p"/>
                          </m:rPr>
                          <a:rPr lang="fr-FR" sz="4000" i="0" baseline="-25000">
                            <a:effectLst/>
                            <a:latin typeface="Cambria Math" panose="02040503050406030204" pitchFamily="18" charset="0"/>
                            <a:ea typeface="Calibri" panose="020F0502020204030204" pitchFamily="34" charset="0"/>
                            <a:cs typeface="Times New Roman" panose="02020603050405020304" pitchFamily="18" charset="0"/>
                          </a:rPr>
                          <m:t>M</m:t>
                        </m:r>
                      </m:sub>
                    </m:sSub>
                    <m:r>
                      <a:rPr lang="fr-FR" sz="4000" i="0">
                        <a:effectLst/>
                        <a:latin typeface="Cambria Math" panose="02040503050406030204" pitchFamily="18" charset="0"/>
                        <a:ea typeface="Calibri" panose="020F0502020204030204" pitchFamily="34" charset="0"/>
                        <a:cs typeface="Times New Roman" panose="02020603050405020304" pitchFamily="18" charset="0"/>
                      </a:rPr>
                      <m:t>&gt;0 </m:t>
                    </m:r>
                    <m:r>
                      <m:rPr>
                        <m:sty m:val="p"/>
                      </m:rPr>
                      <a:rPr lang="fr-FR" sz="4000" i="0">
                        <a:effectLst/>
                        <a:latin typeface="Cambria Math" panose="02040503050406030204" pitchFamily="18" charset="0"/>
                        <a:ea typeface="Calibri" panose="020F0502020204030204" pitchFamily="34" charset="0"/>
                        <a:cs typeface="Times New Roman" panose="02020603050405020304" pitchFamily="18" charset="0"/>
                      </a:rPr>
                      <m:t>v</m:t>
                    </m:r>
                    <m:r>
                      <a:rPr lang="fr-FR" sz="4000" i="0">
                        <a:effectLst/>
                        <a:latin typeface="Cambria Math" panose="02040503050406030204" pitchFamily="18" charset="0"/>
                        <a:ea typeface="Calibri" panose="020F0502020204030204" pitchFamily="34" charset="0"/>
                        <a:cs typeface="Times New Roman" panose="02020603050405020304" pitchFamily="18" charset="0"/>
                      </a:rPr>
                      <m:t>à </m:t>
                    </m:r>
                    <m:sSub>
                      <m:sSubPr>
                        <m:ctrlPr>
                          <a:rPr lang="vi-VN" sz="4000" b="0" i="1" smtClean="0">
                            <a:effectLst/>
                            <a:latin typeface="Cambria Math" panose="02040503050406030204" pitchFamily="18" charset="0"/>
                            <a:cs typeface="Times New Roman" panose="02020603050405020304" pitchFamily="18" charset="0"/>
                          </a:rPr>
                        </m:ctrlPr>
                      </m:sSubPr>
                      <m:e>
                        <m:r>
                          <m:rPr>
                            <m:sty m:val="p"/>
                          </m:rPr>
                          <a:rPr lang="vi-VN" sz="4000" b="0" i="0" smtClean="0">
                            <a:effectLst/>
                            <a:latin typeface="Cambria Math" panose="02040503050406030204" pitchFamily="18" charset="0"/>
                            <a:cs typeface="Times New Roman" panose="02020603050405020304" pitchFamily="18" charset="0"/>
                          </a:rPr>
                          <m:t>y</m:t>
                        </m:r>
                      </m:e>
                      <m:sub>
                        <m:r>
                          <m:rPr>
                            <m:sty m:val="p"/>
                          </m:rPr>
                          <a:rPr lang="vi-VN" sz="4000" b="0" i="0" smtClean="0">
                            <a:effectLst/>
                            <a:latin typeface="Cambria Math" panose="02040503050406030204" pitchFamily="18" charset="0"/>
                            <a:cs typeface="Times New Roman" panose="02020603050405020304" pitchFamily="18" charset="0"/>
                          </a:rPr>
                          <m:t>M</m:t>
                        </m:r>
                      </m:sub>
                    </m:sSub>
                    <m:r>
                      <a:rPr lang="vi-VN" sz="4000" b="0" i="0" smtClean="0">
                        <a:effectLst/>
                        <a:latin typeface="Cambria Math" panose="02040503050406030204" pitchFamily="18" charset="0"/>
                        <a:cs typeface="Times New Roman" panose="02020603050405020304" pitchFamily="18" charset="0"/>
                      </a:rPr>
                      <m:t>&lt;0</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Suy ra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α</m:t>
                        </m:r>
                      </m:e>
                    </m:func>
                    <m:r>
                      <a:rPr lang="en-US" sz="4000" i="0">
                        <a:effectLst/>
                        <a:latin typeface="Cambria Math" panose="02040503050406030204" pitchFamily="18" charset="0"/>
                        <a:ea typeface="Calibri" panose="020F0502020204030204" pitchFamily="34" charset="0"/>
                        <a:cs typeface="Times New Roman" panose="02020603050405020304" pitchFamily="18" charset="0"/>
                      </a:rPr>
                      <m:t>&gt;0</m:t>
                    </m:r>
                  </m:oMath>
                </a14:m>
                <a:r>
                  <a:rPr lang="en-US" sz="40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&lt;0</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tan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α</m:t>
                        </m:r>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α</m:t>
                            </m:r>
                          </m:e>
                        </m:func>
                      </m:num>
                      <m:den>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α</m:t>
                            </m:r>
                          </m:e>
                        </m:func>
                      </m:den>
                    </m:f>
                    <m:r>
                      <a:rPr lang="en-US" sz="4000">
                        <a:effectLst/>
                        <a:latin typeface="Cambria Math" panose="02040503050406030204" pitchFamily="18" charset="0"/>
                        <a:ea typeface="Calibri" panose="020F0502020204030204" pitchFamily="34" charset="0"/>
                        <a:cs typeface="Times New Roman" panose="02020603050405020304" pitchFamily="18" charset="0"/>
                      </a:rPr>
                      <m:t>&lt;0</m:t>
                    </m:r>
                  </m:oMath>
                </a14:m>
                <a:r>
                  <a:rPr lang="en-US" sz="40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e>
                        </m:func>
                      </m:num>
                      <m:den>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e>
                        </m:func>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&lt;0</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968829" y="5867400"/>
                <a:ext cx="10744200" cy="3282373"/>
              </a:xfrm>
              <a:prstGeom prst="rect">
                <a:avLst/>
              </a:prstGeom>
              <a:blipFill rotWithShape="0">
                <a:blip r:embed="rId3"/>
                <a:stretch>
                  <a:fillRect l="-2043"/>
                </a:stretch>
              </a:blipFill>
            </p:spPr>
            <p:txBody>
              <a:bodyPr/>
              <a:lstStyle/>
              <a:p>
                <a:r>
                  <a:rPr lang="en-US">
                    <a:noFill/>
                  </a:rPr>
                  <a:t> </a:t>
                </a:r>
              </a:p>
            </p:txBody>
          </p:sp>
        </mc:Fallback>
      </mc:AlternateContent>
      <p:pic>
        <p:nvPicPr>
          <p:cNvPr id="7" name="Picture 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44200" y="2964818"/>
            <a:ext cx="7183382" cy="6905572"/>
          </a:xfrm>
          <a:prstGeom prst="rect">
            <a:avLst/>
          </a:prstGeom>
        </p:spPr>
      </p:pic>
    </p:spTree>
    <p:extLst>
      <p:ext uri="{BB962C8B-B14F-4D97-AF65-F5344CB8AC3E}">
        <p14:creationId xmlns:p14="http://schemas.microsoft.com/office/powerpoint/2010/main" val="183103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anim calcmode="lin" valueType="num">
                                      <p:cBhvr>
                                        <p:cTn id="29" dur="500" fill="hold"/>
                                        <p:tgtEl>
                                          <p:spTgt spid="6"/>
                                        </p:tgtEl>
                                        <p:attrNameLst>
                                          <p:attrName>ppt_x</p:attrName>
                                        </p:attrNameLst>
                                      </p:cBhvr>
                                      <p:tavLst>
                                        <p:tav tm="0">
                                          <p:val>
                                            <p:strVal val="#ppt_x"/>
                                          </p:val>
                                        </p:tav>
                                        <p:tav tm="100000">
                                          <p:val>
                                            <p:strVal val="#ppt_x"/>
                                          </p:val>
                                        </p:tav>
                                      </p:tavLst>
                                    </p:anim>
                                    <p:anim calcmode="lin" valueType="num">
                                      <p:cBhvr>
                                        <p:cTn id="30"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4" name="Group 3"/>
          <p:cNvGrpSpPr/>
          <p:nvPr/>
        </p:nvGrpSpPr>
        <p:grpSpPr>
          <a:xfrm>
            <a:off x="641670" y="528577"/>
            <a:ext cx="16783460" cy="1754326"/>
            <a:chOff x="580180" y="495300"/>
            <a:chExt cx="16783460" cy="1754326"/>
          </a:xfrm>
        </p:grpSpPr>
        <p:sp>
          <p:nvSpPr>
            <p:cNvPr id="2" name="Rectangle 1"/>
            <p:cNvSpPr/>
            <p:nvPr/>
          </p:nvSpPr>
          <p:spPr>
            <a:xfrm>
              <a:off x="2286000" y="495300"/>
              <a:ext cx="15077640" cy="1754326"/>
            </a:xfrm>
            <a:prstGeom prst="rect">
              <a:avLst/>
            </a:prstGeom>
          </p:spPr>
          <p:txBody>
            <a:bodyPr wrap="square">
              <a:spAutoFit/>
            </a:bodyPr>
            <a:lstStyle/>
            <a:p>
              <a:pPr algn="just">
                <a:lnSpc>
                  <a:spcPct val="150000"/>
                </a:lnSpc>
              </a:pPr>
              <a:r>
                <a:rPr lang="vi-VN" sz="3600">
                  <a:latin typeface="Arial" panose="020B0604020202020204" pitchFamily="34" charset="0"/>
                  <a:cs typeface="Arial" panose="020B0604020202020204" pitchFamily="34" charset="0"/>
                </a:rPr>
                <a:t>Dấu của các giá trị lượng giác của góc </a:t>
              </a:r>
              <a:r>
                <a:rPr lang="el-GR" sz="3600" smtClean="0">
                  <a:latin typeface="Arial" panose="020B0604020202020204" pitchFamily="34" charset="0"/>
                  <a:cs typeface="Arial" panose="020B0604020202020204" pitchFamily="34" charset="0"/>
                </a:rPr>
                <a:t>α</a:t>
              </a:r>
              <a:r>
                <a:rPr lang="vi-VN" sz="3600" smtClean="0">
                  <a:latin typeface="Arial" panose="020B0604020202020204" pitchFamily="34" charset="0"/>
                  <a:cs typeface="Arial" panose="020B0604020202020204" pitchFamily="34" charset="0"/>
                </a:rPr>
                <a:t> </a:t>
              </a:r>
              <a:r>
                <a:rPr lang="el-GR" sz="3600" smtClean="0">
                  <a:latin typeface="Arial" panose="020B0604020202020204" pitchFamily="34" charset="0"/>
                  <a:cs typeface="Arial" panose="020B0604020202020204" pitchFamily="34" charset="0"/>
                </a:rPr>
                <a:t>=</a:t>
              </a:r>
              <a:r>
                <a:rPr lang="vi-VN" sz="3600" smtClean="0">
                  <a:latin typeface="Arial" panose="020B0604020202020204" pitchFamily="34" charset="0"/>
                  <a:cs typeface="Arial" panose="020B0604020202020204" pitchFamily="34" charset="0"/>
                </a:rPr>
                <a:t> </a:t>
              </a:r>
              <a:r>
                <a:rPr lang="el-GR" sz="3600" smtClean="0">
                  <a:latin typeface="Arial" panose="020B0604020202020204" pitchFamily="34" charset="0"/>
                  <a:cs typeface="Arial" panose="020B0604020202020204" pitchFamily="34" charset="0"/>
                </a:rPr>
                <a:t>(</a:t>
              </a:r>
              <a:r>
                <a:rPr lang="vi-VN" sz="3600">
                  <a:latin typeface="Arial" panose="020B0604020202020204" pitchFamily="34" charset="0"/>
                  <a:cs typeface="Arial" panose="020B0604020202020204" pitchFamily="34" charset="0"/>
                </a:rPr>
                <a:t>OA,OM) phụ thuộc vào vị trí điểm M trên đường tròn lượng giác (Hình 12).</a:t>
              </a:r>
              <a:endParaRPr lang="en-US" sz="360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180" y="495300"/>
              <a:ext cx="1705820" cy="1754326"/>
            </a:xfrm>
            <a:prstGeom prst="rect">
              <a:avLst/>
            </a:prstGeom>
          </p:spPr>
        </p:pic>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899" y="2832127"/>
            <a:ext cx="6396096" cy="6595407"/>
          </a:xfrm>
          <a:prstGeom prst="rect">
            <a:avLst/>
          </a:prstGeom>
        </p:spPr>
      </p:pic>
      <p:sp>
        <p:nvSpPr>
          <p:cNvPr id="6" name="Rectangle 5"/>
          <p:cNvSpPr/>
          <p:nvPr/>
        </p:nvSpPr>
        <p:spPr>
          <a:xfrm>
            <a:off x="6477000" y="2544781"/>
            <a:ext cx="11263020" cy="820674"/>
          </a:xfrm>
          <a:prstGeom prst="rect">
            <a:avLst/>
          </a:prstGeom>
        </p:spPr>
        <p:txBody>
          <a:bodyPr wrap="none">
            <a:spAutoFit/>
          </a:bodyPr>
          <a:lstStyle/>
          <a:p>
            <a:pPr algn="just">
              <a:lnSpc>
                <a:spcPct val="150000"/>
              </a:lnSpc>
              <a:spcAft>
                <a:spcPts val="0"/>
              </a:spcAft>
            </a:pPr>
            <a:r>
              <a:rPr lang="en-US" sz="3600">
                <a:latin typeface="Arial" panose="020B0604020202020204" pitchFamily="34" charset="0"/>
                <a:ea typeface="Calibri" panose="020F0502020204030204" pitchFamily="34" charset="0"/>
                <a:cs typeface="Arial" panose="020B0604020202020204" pitchFamily="34" charset="0"/>
              </a:rPr>
              <a:t>Bảng xác định dấu của các giá trị lượng giác như sau:</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4248492144"/>
                  </p:ext>
                </p:extLst>
              </p:nvPr>
            </p:nvGraphicFramePr>
            <p:xfrm>
              <a:off x="7352865" y="3836003"/>
              <a:ext cx="9661284" cy="5616228"/>
            </p:xfrm>
            <a:graphic>
              <a:graphicData uri="http://schemas.openxmlformats.org/drawingml/2006/table">
                <a:tbl>
                  <a:tblPr firstRow="1" firstCol="1" bandRow="1"/>
                  <a:tblGrid>
                    <a:gridCol w="3915815"/>
                    <a:gridCol w="1410721"/>
                    <a:gridCol w="1444916"/>
                    <a:gridCol w="1444916"/>
                    <a:gridCol w="1444916"/>
                  </a:tblGrid>
                  <a:tr h="2224727">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      </a:t>
                          </a:r>
                          <a:r>
                            <a:rPr lang="en-US" sz="3600" smtClean="0">
                              <a:effectLst/>
                              <a:latin typeface="Arial" panose="020B0604020202020204" pitchFamily="34" charset="0"/>
                              <a:ea typeface="Calibri" panose="020F0502020204030204" pitchFamily="34" charset="0"/>
                              <a:cs typeface="Arial" panose="020B0604020202020204" pitchFamily="34" charset="0"/>
                            </a:rPr>
                            <a:t>Góc</a:t>
                          </a:r>
                          <a:r>
                            <a:rPr lang="vi-VN" sz="3600" baseline="0" smtClean="0">
                              <a:effectLst/>
                              <a:latin typeface="Arial" panose="020B0604020202020204" pitchFamily="34" charset="0"/>
                              <a:ea typeface="Calibri" panose="020F0502020204030204" pitchFamily="34" charset="0"/>
                              <a:cs typeface="Arial" panose="020B0604020202020204" pitchFamily="34" charset="0"/>
                            </a:rPr>
                            <a:t> </a:t>
                          </a:r>
                          <a:r>
                            <a:rPr lang="en-US" sz="3600" smtClean="0">
                              <a:effectLst/>
                              <a:latin typeface="Arial" panose="020B0604020202020204" pitchFamily="34" charset="0"/>
                              <a:ea typeface="Calibri" panose="020F0502020204030204" pitchFamily="34" charset="0"/>
                              <a:cs typeface="Arial" panose="020B0604020202020204" pitchFamily="34" charset="0"/>
                            </a:rPr>
                            <a:t>phần </a:t>
                          </a:r>
                          <a:r>
                            <a:rPr lang="en-US" sz="3600">
                              <a:effectLst/>
                              <a:latin typeface="Arial" panose="020B0604020202020204" pitchFamily="34" charset="0"/>
                              <a:ea typeface="Calibri" panose="020F0502020204030204" pitchFamily="34" charset="0"/>
                              <a:cs typeface="Arial" panose="020B0604020202020204" pitchFamily="34" charset="0"/>
                            </a:rPr>
                            <a:t>tư</a:t>
                          </a:r>
                        </a:p>
                        <a:p>
                          <a:pPr>
                            <a:lnSpc>
                              <a:spcPct val="13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Giá trị </a:t>
                          </a:r>
                        </a:p>
                        <a:p>
                          <a:pPr>
                            <a:lnSpc>
                              <a:spcPct val="13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lượng giác           </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rgbClr val="FFFF99"/>
                        </a:solid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I</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99"/>
                        </a:solid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II</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99"/>
                        </a:solidFill>
                      </a:tcPr>
                    </a:tc>
                    <a:tc>
                      <a:txBody>
                        <a:bodyPr/>
                        <a:lstStyle/>
                        <a:p>
                          <a:pPr algn="ctr">
                            <a:lnSpc>
                              <a:spcPct val="150000"/>
                            </a:lnSpc>
                            <a:spcAft>
                              <a:spcPts val="0"/>
                            </a:spcAft>
                          </a:pPr>
                          <a:r>
                            <a:rPr lang="vi-VN" sz="3600" smtClean="0">
                              <a:effectLst/>
                              <a:latin typeface="Arial" panose="020B0604020202020204" pitchFamily="34" charset="0"/>
                              <a:ea typeface="Calibri" panose="020F0502020204030204" pitchFamily="34" charset="0"/>
                              <a:cs typeface="Arial" panose="020B0604020202020204" pitchFamily="34" charset="0"/>
                            </a:rPr>
                            <a:t>III</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99"/>
                        </a:solidFill>
                      </a:tcPr>
                    </a:tc>
                    <a:tc>
                      <a:txBody>
                        <a:bodyPr/>
                        <a:lstStyle/>
                        <a:p>
                          <a:pPr algn="ctr">
                            <a:lnSpc>
                              <a:spcPct val="150000"/>
                            </a:lnSpc>
                            <a:spcAft>
                              <a:spcPts val="0"/>
                            </a:spcAft>
                          </a:pPr>
                          <a:r>
                            <a:rPr lang="vi-VN" sz="3600" smtClean="0">
                              <a:effectLst/>
                              <a:latin typeface="Arial" panose="020B0604020202020204" pitchFamily="34" charset="0"/>
                              <a:ea typeface="Calibri" panose="020F0502020204030204" pitchFamily="34" charset="0"/>
                              <a:cs typeface="Arial" panose="020B0604020202020204" pitchFamily="34" charset="0"/>
                            </a:rPr>
                            <a:t>IV</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99"/>
                        </a:solidFill>
                      </a:tcPr>
                    </a:tc>
                  </a:tr>
                  <a:tr h="841701">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func>
                                  <m:func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α</m:t>
                                    </m:r>
                                  </m:e>
                                </m:func>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vi-VN" sz="3600" smtClean="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vi-VN" sz="3600" smtClean="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r>
                  <a:tr h="841701">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func>
                                  <m:func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α</m:t>
                                    </m:r>
                                  </m:e>
                                </m:func>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vi-VN" sz="3600" smtClean="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vi-VN" sz="3600" smtClean="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r>
                  <a:tr h="841701">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func>
                                  <m:func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tan</m:t>
                                    </m:r>
                                  </m:fName>
                                  <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α</m:t>
                                    </m:r>
                                  </m:e>
                                </m:func>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vi-VN" sz="3600" smtClean="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vi-VN" sz="3600" smtClean="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r>
                  <a:tr h="841701">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func>
                                  <m:func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cot</m:t>
                                    </m:r>
                                  </m:fName>
                                  <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α</m:t>
                                    </m:r>
                                  </m:e>
                                </m:func>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vi-VN" sz="3600" smtClean="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vi-VN" sz="3600" smtClean="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4248492144"/>
                  </p:ext>
                </p:extLst>
              </p:nvPr>
            </p:nvGraphicFramePr>
            <p:xfrm>
              <a:off x="7352865" y="3836003"/>
              <a:ext cx="9661284" cy="5591531"/>
            </p:xfrm>
            <a:graphic>
              <a:graphicData uri="http://schemas.openxmlformats.org/drawingml/2006/table">
                <a:tbl>
                  <a:tblPr firstRow="1" firstCol="1" bandRow="1"/>
                  <a:tblGrid>
                    <a:gridCol w="3915815"/>
                    <a:gridCol w="1410721"/>
                    <a:gridCol w="1444916"/>
                    <a:gridCol w="1444916"/>
                    <a:gridCol w="1444916"/>
                  </a:tblGrid>
                  <a:tr h="2224727">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      </a:t>
                          </a:r>
                          <a:r>
                            <a:rPr lang="en-US" sz="3600" smtClean="0">
                              <a:effectLst/>
                              <a:latin typeface="Arial" panose="020B0604020202020204" pitchFamily="34" charset="0"/>
                              <a:ea typeface="Calibri" panose="020F0502020204030204" pitchFamily="34" charset="0"/>
                              <a:cs typeface="Arial" panose="020B0604020202020204" pitchFamily="34" charset="0"/>
                            </a:rPr>
                            <a:t>Góc</a:t>
                          </a:r>
                          <a:r>
                            <a:rPr lang="vi-VN" sz="3600" baseline="0" smtClean="0">
                              <a:effectLst/>
                              <a:latin typeface="Arial" panose="020B0604020202020204" pitchFamily="34" charset="0"/>
                              <a:ea typeface="Calibri" panose="020F0502020204030204" pitchFamily="34" charset="0"/>
                              <a:cs typeface="Arial" panose="020B0604020202020204" pitchFamily="34" charset="0"/>
                            </a:rPr>
                            <a:t> </a:t>
                          </a:r>
                          <a:r>
                            <a:rPr lang="en-US" sz="3600" smtClean="0">
                              <a:effectLst/>
                              <a:latin typeface="Arial" panose="020B0604020202020204" pitchFamily="34" charset="0"/>
                              <a:ea typeface="Calibri" panose="020F0502020204030204" pitchFamily="34" charset="0"/>
                              <a:cs typeface="Arial" panose="020B0604020202020204" pitchFamily="34" charset="0"/>
                            </a:rPr>
                            <a:t>phần </a:t>
                          </a:r>
                          <a:r>
                            <a:rPr lang="en-US" sz="3600">
                              <a:effectLst/>
                              <a:latin typeface="Arial" panose="020B0604020202020204" pitchFamily="34" charset="0"/>
                              <a:ea typeface="Calibri" panose="020F0502020204030204" pitchFamily="34" charset="0"/>
                              <a:cs typeface="Arial" panose="020B0604020202020204" pitchFamily="34" charset="0"/>
                            </a:rPr>
                            <a:t>tư</a:t>
                          </a:r>
                        </a:p>
                        <a:p>
                          <a:pPr>
                            <a:lnSpc>
                              <a:spcPct val="13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Giá trị </a:t>
                          </a:r>
                        </a:p>
                        <a:p>
                          <a:pPr>
                            <a:lnSpc>
                              <a:spcPct val="13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lượng giác           </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rgbClr val="FFFF99"/>
                        </a:solid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I</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99"/>
                        </a:solid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II</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99"/>
                        </a:solidFill>
                      </a:tcPr>
                    </a:tc>
                    <a:tc>
                      <a:txBody>
                        <a:bodyPr/>
                        <a:lstStyle/>
                        <a:p>
                          <a:pPr algn="ctr">
                            <a:lnSpc>
                              <a:spcPct val="150000"/>
                            </a:lnSpc>
                            <a:spcAft>
                              <a:spcPts val="0"/>
                            </a:spcAft>
                          </a:pPr>
                          <a:r>
                            <a:rPr lang="vi-VN" sz="3600" smtClean="0">
                              <a:effectLst/>
                              <a:latin typeface="Arial" panose="020B0604020202020204" pitchFamily="34" charset="0"/>
                              <a:ea typeface="Calibri" panose="020F0502020204030204" pitchFamily="34" charset="0"/>
                              <a:cs typeface="Arial" panose="020B0604020202020204" pitchFamily="34" charset="0"/>
                            </a:rPr>
                            <a:t>III</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99"/>
                        </a:solidFill>
                      </a:tcPr>
                    </a:tc>
                    <a:tc>
                      <a:txBody>
                        <a:bodyPr/>
                        <a:lstStyle/>
                        <a:p>
                          <a:pPr algn="ctr">
                            <a:lnSpc>
                              <a:spcPct val="150000"/>
                            </a:lnSpc>
                            <a:spcAft>
                              <a:spcPts val="0"/>
                            </a:spcAft>
                          </a:pPr>
                          <a:r>
                            <a:rPr lang="vi-VN" sz="3600" smtClean="0">
                              <a:effectLst/>
                              <a:latin typeface="Arial" panose="020B0604020202020204" pitchFamily="34" charset="0"/>
                              <a:ea typeface="Calibri" panose="020F0502020204030204" pitchFamily="34" charset="0"/>
                              <a:cs typeface="Arial" panose="020B0604020202020204" pitchFamily="34" charset="0"/>
                            </a:rPr>
                            <a:t>IV</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99"/>
                        </a:solidFill>
                      </a:tcPr>
                    </a:tc>
                  </a:tr>
                  <a:tr h="841701">
                    <a:tc>
                      <a:txBody>
                        <a:bodyPr/>
                        <a:lstStyle/>
                        <a:p>
                          <a:endParaRPr lang="en-US"/>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4"/>
                          <a:stretch>
                            <a:fillRect l="-467" t="-266667" r="-147278" b="-326087"/>
                          </a:stretch>
                        </a:blip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vi-VN" sz="3600" smtClean="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vi-VN" sz="3600" smtClean="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r>
                  <a:tr h="841701">
                    <a:tc>
                      <a:txBody>
                        <a:bodyPr/>
                        <a:lstStyle/>
                        <a:p>
                          <a:endParaRPr lang="en-US"/>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4"/>
                          <a:stretch>
                            <a:fillRect l="-467" t="-364029" r="-147278" b="-223741"/>
                          </a:stretch>
                        </a:blip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vi-VN" sz="3600" smtClean="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vi-VN" sz="3600" smtClean="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r>
                  <a:tr h="841701">
                    <a:tc>
                      <a:txBody>
                        <a:bodyPr/>
                        <a:lstStyle/>
                        <a:p>
                          <a:endParaRPr lang="en-US"/>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4"/>
                          <a:stretch>
                            <a:fillRect l="-467" t="-467391" r="-147278" b="-125362"/>
                          </a:stretch>
                        </a:blip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vi-VN" sz="3600" smtClean="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vi-VN" sz="3600" smtClean="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r>
                  <a:tr h="841701">
                    <a:tc>
                      <a:txBody>
                        <a:bodyPr/>
                        <a:lstStyle/>
                        <a:p>
                          <a:endParaRPr lang="en-US"/>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4"/>
                          <a:stretch>
                            <a:fillRect l="-467" t="-567391" r="-147278" b="-25362"/>
                          </a:stretch>
                        </a:blip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vi-VN" sz="3600" smtClean="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vi-VN" sz="3600" smtClean="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r>
                </a:tbl>
              </a:graphicData>
            </a:graphic>
          </p:graphicFrame>
        </mc:Fallback>
      </mc:AlternateContent>
    </p:spTree>
    <p:extLst>
      <p:ext uri="{BB962C8B-B14F-4D97-AF65-F5344CB8AC3E}">
        <p14:creationId xmlns:p14="http://schemas.microsoft.com/office/powerpoint/2010/main" val="39229219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1088571" y="870870"/>
            <a:ext cx="5867400" cy="12954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atin typeface="Arial" panose="020B0604020202020204" pitchFamily="34" charset="0"/>
                <a:cs typeface="Arial" panose="020B0604020202020204" pitchFamily="34" charset="0"/>
              </a:rPr>
              <a:t>Ví dụ </a:t>
            </a:r>
            <a:r>
              <a:rPr lang="vi-VN" sz="4400" b="1" smtClean="0">
                <a:latin typeface="Arial" panose="020B0604020202020204" pitchFamily="34" charset="0"/>
                <a:cs typeface="Arial" panose="020B0604020202020204" pitchFamily="34" charset="0"/>
              </a:rPr>
              <a:t>8</a:t>
            </a:r>
            <a:r>
              <a:rPr lang="en-US" sz="4400" b="1" smtClean="0">
                <a:latin typeface="Arial" panose="020B0604020202020204" pitchFamily="34" charset="0"/>
                <a:cs typeface="Arial" panose="020B0604020202020204" pitchFamily="34" charset="0"/>
              </a:rPr>
              <a:t> </a:t>
            </a:r>
            <a:r>
              <a:rPr lang="en-US" sz="4400" b="1">
                <a:latin typeface="Arial" panose="020B0604020202020204" pitchFamily="34" charset="0"/>
                <a:cs typeface="Arial" panose="020B0604020202020204" pitchFamily="34" charset="0"/>
              </a:rPr>
              <a:t>(SGK </a:t>
            </a:r>
            <a:r>
              <a:rPr lang="vi-VN" sz="4400" b="1" smtClean="0">
                <a:latin typeface="Arial" panose="020B0604020202020204" pitchFamily="34" charset="0"/>
                <a:cs typeface="Arial" panose="020B0604020202020204" pitchFamily="34" charset="0"/>
              </a:rPr>
              <a:t>-</a:t>
            </a:r>
            <a:r>
              <a:rPr lang="en-US" sz="4400" b="1" smtClean="0">
                <a:latin typeface="Arial" panose="020B0604020202020204" pitchFamily="34" charset="0"/>
                <a:cs typeface="Arial" panose="020B0604020202020204" pitchFamily="34" charset="0"/>
              </a:rPr>
              <a:t> tr.</a:t>
            </a:r>
            <a:r>
              <a:rPr lang="vi-VN" sz="4400" b="1" smtClean="0">
                <a:latin typeface="Arial" panose="020B0604020202020204" pitchFamily="34" charset="0"/>
                <a:cs typeface="Arial" panose="020B0604020202020204" pitchFamily="34" charset="0"/>
              </a:rPr>
              <a:t>11)</a:t>
            </a:r>
            <a:endParaRPr lang="en-US" sz="4400"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Folded Corner 4"/>
              <p:cNvSpPr/>
              <p:nvPr/>
            </p:nvSpPr>
            <p:spPr>
              <a:xfrm>
                <a:off x="1088571" y="3262428"/>
                <a:ext cx="5867400" cy="4468559"/>
              </a:xfrm>
              <a:prstGeom prst="foldedCorner">
                <a:avLst/>
              </a:prstGeom>
              <a:solidFill>
                <a:srgbClr val="FFFFCC"/>
              </a:solidFill>
              <a:ln w="381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a:solidFill>
                      <a:prstClr val="black"/>
                    </a:solidFill>
                    <a:cs typeface="Arial" panose="020B0604020202020204" pitchFamily="34" charset="0"/>
                  </a:rPr>
                  <a:t>Xét dấu các giá trị lượng giác của góc lượng giác </a:t>
                </a:r>
                <a14:m>
                  <m:oMath xmlns:m="http://schemas.openxmlformats.org/officeDocument/2006/math">
                    <m:r>
                      <a:rPr lang="vi-VN" sz="44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r>
                      <a:rPr lang="vi-VN" sz="44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vi-VN" sz="44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400" i="1">
                            <a:solidFill>
                              <a:prstClr val="black"/>
                            </a:solidFill>
                            <a:latin typeface="Cambria Math" panose="02040503050406030204" pitchFamily="18" charset="0"/>
                            <a:ea typeface="Cambria Math" panose="02040503050406030204" pitchFamily="18" charset="0"/>
                            <a:cs typeface="Arial" panose="020B0604020202020204" pitchFamily="34" charset="0"/>
                          </a:rPr>
                          <m:t>−3</m:t>
                        </m:r>
                        <m:r>
                          <a:rPr lang="vi-VN" sz="44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400" i="1">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oMath>
                </a14:m>
                <a:endParaRPr lang="en-US" sz="2000"/>
              </a:p>
            </p:txBody>
          </p:sp>
        </mc:Choice>
        <mc:Fallback xmlns="">
          <p:sp>
            <p:nvSpPr>
              <p:cNvPr id="5" name="Folded Corner 4"/>
              <p:cNvSpPr>
                <a:spLocks noRot="1" noChangeAspect="1" noMove="1" noResize="1" noEditPoints="1" noAdjustHandles="1" noChangeArrowheads="1" noChangeShapeType="1" noTextEdit="1"/>
              </p:cNvSpPr>
              <p:nvPr/>
            </p:nvSpPr>
            <p:spPr>
              <a:xfrm>
                <a:off x="1088571" y="3262428"/>
                <a:ext cx="5867400" cy="4468559"/>
              </a:xfrm>
              <a:prstGeom prst="foldedCorner">
                <a:avLst/>
              </a:prstGeom>
              <a:blipFill rotWithShape="0">
                <a:blip r:embed="rId2"/>
                <a:stretch>
                  <a:fillRect/>
                </a:stretch>
              </a:blipFill>
              <a:ln w="38100">
                <a:solidFill>
                  <a:schemeClr val="accent6">
                    <a:lumMod val="75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7" name="TextBox 6"/>
          <p:cNvSpPr txBox="1"/>
          <p:nvPr/>
        </p:nvSpPr>
        <p:spPr>
          <a:xfrm>
            <a:off x="8915400" y="2166270"/>
            <a:ext cx="1689100" cy="769441"/>
          </a:xfrm>
          <a:prstGeom prst="rect">
            <a:avLst/>
          </a:prstGeom>
          <a:noFill/>
        </p:spPr>
        <p:txBody>
          <a:bodyPr wrap="square" rtlCol="0">
            <a:spAutoFit/>
          </a:bodyPr>
          <a:lstStyle/>
          <a:p>
            <a:pPr algn="ctr"/>
            <a:r>
              <a:rPr lang="vi-VN" sz="4400" b="1" u="sng" smtClean="0">
                <a:solidFill>
                  <a:srgbClr val="C00000"/>
                </a:solidFill>
                <a:cs typeface="Arial" panose="020B0604020202020204" pitchFamily="34" charset="0"/>
              </a:rPr>
              <a:t>Giải</a:t>
            </a:r>
            <a:r>
              <a:rPr lang="vi-VN" sz="4400" b="1" smtClean="0">
                <a:solidFill>
                  <a:srgbClr val="C00000"/>
                </a:solidFill>
                <a:cs typeface="Arial" panose="020B0604020202020204" pitchFamily="34" charset="0"/>
              </a:rPr>
              <a:t>:</a:t>
            </a:r>
            <a:endParaRPr lang="en-US" sz="4400" b="1">
              <a:solidFill>
                <a:srgbClr val="C0000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8763000" y="3164687"/>
            <a:ext cx="7943776" cy="4566300"/>
          </a:xfrm>
          <a:prstGeom prst="rect">
            <a:avLst/>
          </a:prstGeom>
        </p:spPr>
      </p:pic>
      <p:pic>
        <p:nvPicPr>
          <p:cNvPr id="9" name="Picture 8"/>
          <p:cNvPicPr>
            <a:picLocks noChangeAspect="1"/>
          </p:cNvPicPr>
          <p:nvPr/>
        </p:nvPicPr>
        <p:blipFill>
          <a:blip r:embed="rId4"/>
          <a:stretch>
            <a:fillRect/>
          </a:stretch>
        </p:blipFill>
        <p:spPr>
          <a:xfrm>
            <a:off x="6604068" y="7964816"/>
            <a:ext cx="2578659" cy="184929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996870">
            <a:off x="15103388" y="-274406"/>
            <a:ext cx="3206774" cy="2810500"/>
          </a:xfrm>
          <a:prstGeom prst="rect">
            <a:avLst/>
          </a:prstGeom>
        </p:spPr>
      </p:pic>
    </p:spTree>
    <p:extLst>
      <p:ext uri="{BB962C8B-B14F-4D97-AF65-F5344CB8AC3E}">
        <p14:creationId xmlns:p14="http://schemas.microsoft.com/office/powerpoint/2010/main" val="33582600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5"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linds(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2108145"/>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3573532"/>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778767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7049300" y="3728372"/>
            <a:ext cx="2625784" cy="1388650"/>
          </a:xfrm>
          <a:prstGeom prst="rect">
            <a:avLst/>
          </a:prstGeom>
        </p:spPr>
        <p:txBody>
          <a:bodyPr lIns="0" tIns="0" rIns="0" bIns="0" rtlCol="0" anchor="t">
            <a:spAutoFit/>
          </a:bodyPr>
          <a:lstStyle/>
          <a:p>
            <a:pPr algn="ctr">
              <a:lnSpc>
                <a:spcPts val="9426"/>
              </a:lnSpc>
            </a:pPr>
            <a:r>
              <a:rPr lang="en-US" sz="16600" b="1" spc="182">
                <a:solidFill>
                  <a:srgbClr val="231F20"/>
                </a:solidFill>
                <a:latin typeface="Arial" panose="020B0604020202020204" pitchFamily="34" charset="0"/>
                <a:cs typeface="Arial" panose="020B0604020202020204" pitchFamily="34" charset="0"/>
              </a:rPr>
              <a:t>01</a:t>
            </a:r>
          </a:p>
        </p:txBody>
      </p:sp>
      <p:sp>
        <p:nvSpPr>
          <p:cNvPr id="33" name="TextBox 33"/>
          <p:cNvSpPr txBox="1"/>
          <p:nvPr/>
        </p:nvSpPr>
        <p:spPr>
          <a:xfrm>
            <a:off x="3043359" y="6199855"/>
            <a:ext cx="11442645" cy="795089"/>
          </a:xfrm>
          <a:prstGeom prst="rect">
            <a:avLst/>
          </a:prstGeom>
        </p:spPr>
        <p:txBody>
          <a:bodyPr wrap="square" lIns="0" tIns="0" rIns="0" bIns="0" rtlCol="0" anchor="t">
            <a:spAutoFit/>
          </a:bodyPr>
          <a:lstStyle/>
          <a:p>
            <a:pPr algn="ctr">
              <a:lnSpc>
                <a:spcPts val="6216"/>
              </a:lnSpc>
            </a:pPr>
            <a:r>
              <a:rPr lang="vi-VN" sz="8800" b="1" spc="120" smtClean="0">
                <a:solidFill>
                  <a:srgbClr val="231F20"/>
                </a:solidFill>
                <a:latin typeface="Arial" panose="020B0604020202020204" pitchFamily="34" charset="0"/>
                <a:cs typeface="Arial" panose="020B0604020202020204" pitchFamily="34" charset="0"/>
              </a:rPr>
              <a:t>GÓC LƯỢNG GIÁC</a:t>
            </a:r>
            <a:endParaRPr lang="en-US" sz="8800" b="1" spc="120">
              <a:solidFill>
                <a:srgbClr val="231F20"/>
              </a:solidFill>
              <a:latin typeface="Arial" panose="020B0604020202020204" pitchFamily="34" charset="0"/>
              <a:cs typeface="Arial" panose="020B0604020202020204" pitchFamily="34" charset="0"/>
            </a:endParaRPr>
          </a:p>
        </p:txBody>
      </p:sp>
      <p:sp>
        <p:nvSpPr>
          <p:cNvPr id="36" name="Freeform 36"/>
          <p:cNvSpPr/>
          <p:nvPr/>
        </p:nvSpPr>
        <p:spPr>
          <a:xfrm rot="-1729736">
            <a:off x="1934433" y="5856068"/>
            <a:ext cx="414417" cy="3863212"/>
          </a:xfrm>
          <a:custGeom>
            <a:avLst/>
            <a:gdLst/>
            <a:ahLst/>
            <a:cxnLst/>
            <a:rect l="l" t="t" r="r" b="b"/>
            <a:pathLst>
              <a:path w="414417" h="3863212">
                <a:moveTo>
                  <a:pt x="0" y="0"/>
                </a:moveTo>
                <a:lnTo>
                  <a:pt x="414417" y="0"/>
                </a:lnTo>
                <a:lnTo>
                  <a:pt x="414417" y="3863212"/>
                </a:lnTo>
                <a:lnTo>
                  <a:pt x="0" y="3863212"/>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37" name="Freeform 37"/>
          <p:cNvSpPr/>
          <p:nvPr/>
        </p:nvSpPr>
        <p:spPr>
          <a:xfrm rot="782942">
            <a:off x="2149853" y="1479035"/>
            <a:ext cx="2492796" cy="1957978"/>
          </a:xfrm>
          <a:custGeom>
            <a:avLst/>
            <a:gdLst/>
            <a:ahLst/>
            <a:cxnLst/>
            <a:rect l="l" t="t" r="r" b="b"/>
            <a:pathLst>
              <a:path w="2492796" h="1957978">
                <a:moveTo>
                  <a:pt x="0" y="0"/>
                </a:moveTo>
                <a:lnTo>
                  <a:pt x="2492796" y="0"/>
                </a:lnTo>
                <a:lnTo>
                  <a:pt x="2492796" y="1957978"/>
                </a:lnTo>
                <a:lnTo>
                  <a:pt x="0" y="195797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39" name="Freeform 13"/>
          <p:cNvSpPr/>
          <p:nvPr/>
        </p:nvSpPr>
        <p:spPr>
          <a:xfrm rot="1953223">
            <a:off x="14409110" y="5594113"/>
            <a:ext cx="2026662" cy="4083018"/>
          </a:xfrm>
          <a:custGeom>
            <a:avLst/>
            <a:gdLst/>
            <a:ahLst/>
            <a:cxnLst/>
            <a:rect l="l" t="t" r="r" b="b"/>
            <a:pathLst>
              <a:path w="991215" h="1996953">
                <a:moveTo>
                  <a:pt x="0" y="0"/>
                </a:moveTo>
                <a:lnTo>
                  <a:pt x="991214" y="0"/>
                </a:lnTo>
                <a:lnTo>
                  <a:pt x="991214" y="1996952"/>
                </a:lnTo>
                <a:lnTo>
                  <a:pt x="0" y="1996952"/>
                </a:lnTo>
                <a:lnTo>
                  <a:pt x="0" y="0"/>
                </a:lnTo>
                <a:close/>
              </a:path>
            </a:pathLst>
          </a:custGeom>
          <a:blipFill>
            <a:blip r:embed="rId10">
              <a:extLst>
                <a:ext uri="{96DAC541-7B7A-43D3-8B79-37D633B846F1}">
                  <asvg:svgBlip xmlns="" xmlns:asvg="http://schemas.microsoft.com/office/drawing/2016/SVG/main" r:embed="rId17"/>
                </a:ext>
              </a:extLst>
            </a:blip>
            <a:stretch>
              <a:fillRect/>
            </a:stretch>
          </a:blipFill>
        </p:spPr>
      </p:sp>
    </p:spTree>
  </p:cSld>
  <p:clrMapOvr>
    <a:masterClrMapping/>
  </p:clrMapOvr>
  <p:transition spd="med">
    <p:comb/>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1066800" y="876300"/>
            <a:ext cx="3718560" cy="1167999"/>
          </a:xfrm>
          <a:prstGeom prst="roundRect">
            <a:avLst/>
          </a:prstGeom>
          <a:solidFill>
            <a:schemeClr val="accent4">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smtClean="0">
                <a:solidFill>
                  <a:prstClr val="white"/>
                </a:solidFill>
                <a:cs typeface="Arial" panose="020B0604020202020204" pitchFamily="34" charset="0"/>
              </a:rPr>
              <a:t>Luyện tập 8</a:t>
            </a:r>
            <a:endParaRPr lang="en-US" sz="4000" b="1">
              <a:solidFill>
                <a:prstClr val="white"/>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Folded Corner 3"/>
              <p:cNvSpPr/>
              <p:nvPr/>
            </p:nvSpPr>
            <p:spPr>
              <a:xfrm>
                <a:off x="1066800" y="2653900"/>
                <a:ext cx="5867400" cy="4468559"/>
              </a:xfrm>
              <a:prstGeom prst="foldedCorner">
                <a:avLst/>
              </a:prstGeom>
              <a:solidFill>
                <a:srgbClr val="FFFFCC"/>
              </a:solidFill>
              <a:ln w="381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smtClean="0">
                    <a:solidFill>
                      <a:prstClr val="black"/>
                    </a:solidFill>
                    <a:cs typeface="Arial" panose="020B0604020202020204" pitchFamily="34" charset="0"/>
                  </a:rPr>
                  <a:t>Xét dấu các giá trị lượng giác của góc lượng giác </a:t>
                </a:r>
                <a14:m>
                  <m:oMath xmlns:m="http://schemas.openxmlformats.org/officeDocument/2006/math">
                    <m:r>
                      <a:rPr lang="vi-VN" sz="44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r>
                      <a:rPr lang="vi-VN" sz="44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vi-VN" sz="44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5</m:t>
                        </m:r>
                        <m:r>
                          <a:rPr lang="vi-VN" sz="44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6</m:t>
                        </m:r>
                      </m:den>
                    </m:f>
                  </m:oMath>
                </a14:m>
                <a:endParaRPr lang="en-US" sz="2000"/>
              </a:p>
            </p:txBody>
          </p:sp>
        </mc:Choice>
        <mc:Fallback xmlns="">
          <p:sp>
            <p:nvSpPr>
              <p:cNvPr id="4" name="Folded Corner 3"/>
              <p:cNvSpPr>
                <a:spLocks noRot="1" noChangeAspect="1" noMove="1" noResize="1" noEditPoints="1" noAdjustHandles="1" noChangeArrowheads="1" noChangeShapeType="1" noTextEdit="1"/>
              </p:cNvSpPr>
              <p:nvPr/>
            </p:nvSpPr>
            <p:spPr>
              <a:xfrm>
                <a:off x="1066800" y="2653900"/>
                <a:ext cx="5867400" cy="4468559"/>
              </a:xfrm>
              <a:prstGeom prst="foldedCorner">
                <a:avLst/>
              </a:prstGeom>
              <a:blipFill rotWithShape="0">
                <a:blip r:embed="rId2"/>
                <a:stretch>
                  <a:fillRect/>
                </a:stretch>
              </a:blipFill>
              <a:ln w="38100">
                <a:solidFill>
                  <a:schemeClr val="accent6">
                    <a:lumMod val="75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5" name="TextBox 4"/>
          <p:cNvSpPr txBox="1"/>
          <p:nvPr/>
        </p:nvSpPr>
        <p:spPr>
          <a:xfrm>
            <a:off x="8305800" y="1256540"/>
            <a:ext cx="1689100" cy="707886"/>
          </a:xfrm>
          <a:prstGeom prst="rect">
            <a:avLst/>
          </a:prstGeom>
          <a:noFill/>
        </p:spPr>
        <p:txBody>
          <a:bodyPr wrap="square" rtlCol="0">
            <a:spAutoFit/>
          </a:bodyPr>
          <a:lstStyle/>
          <a:p>
            <a:r>
              <a:rPr lang="vi-VN" sz="4000" b="1" u="sng" smtClean="0">
                <a:solidFill>
                  <a:srgbClr val="C00000"/>
                </a:solidFill>
                <a:cs typeface="Arial" panose="020B0604020202020204" pitchFamily="34" charset="0"/>
              </a:rPr>
              <a:t>Giải</a:t>
            </a:r>
            <a:r>
              <a:rPr lang="vi-VN" sz="4000" b="1" smtClean="0">
                <a:solidFill>
                  <a:srgbClr val="C00000"/>
                </a:solidFill>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8305800" y="2390498"/>
                <a:ext cx="9144000" cy="7127529"/>
              </a:xfrm>
              <a:prstGeom prst="rect">
                <a:avLst/>
              </a:prstGeom>
            </p:spPr>
            <p:txBody>
              <a:bodyPr>
                <a:spAutoFit/>
              </a:bodyPr>
              <a:lstStyle/>
              <a:p>
                <a:pPr algn="just">
                  <a:lnSpc>
                    <a:spcPct val="15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Giả sử điểm M trên đường tròn lượng giác sao cho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𝛼</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6</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Do </a:t>
                </a:r>
                <a14:m>
                  <m:oMath xmlns:m="http://schemas.openxmlformats.org/officeDocument/2006/math">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&lt;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5</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6</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&lt;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oMath>
                </a14:m>
                <a:r>
                  <a:rPr lang="en-US" sz="4000">
                    <a:effectLst/>
                    <a:latin typeface="Arial" panose="020B0604020202020204" pitchFamily="34" charset="0"/>
                    <a:ea typeface="Times New Roman" panose="02020603050405020304" pitchFamily="18" charset="0"/>
                    <a:cs typeface="Arial" panose="020B0604020202020204" pitchFamily="34" charset="0"/>
                  </a:rPr>
                  <a:t> nên điểm M nằm trong góc phần tư thứ II.</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6</m:t>
                            </m:r>
                          </m:den>
                        </m:f>
                      </m:e>
                    </m:func>
                    <m:r>
                      <a:rPr lang="en-US" sz="4000" i="1">
                        <a:effectLst/>
                        <a:latin typeface="Cambria Math" panose="02040503050406030204" pitchFamily="18" charset="0"/>
                        <a:ea typeface="Calibri" panose="020F0502020204030204" pitchFamily="34" charset="0"/>
                        <a:cs typeface="Times New Roman" panose="02020603050405020304" pitchFamily="18" charset="0"/>
                      </a:rPr>
                      <m:t>&gt;0;</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cos</m:t>
                        </m:r>
                      </m:fName>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6</m:t>
                            </m:r>
                          </m:den>
                        </m:f>
                      </m:e>
                    </m:func>
                    <m:r>
                      <a:rPr lang="en-US" sz="4000" i="1">
                        <a:effectLst/>
                        <a:latin typeface="Cambria Math" panose="02040503050406030204" pitchFamily="18" charset="0"/>
                        <a:ea typeface="Calibri" panose="020F0502020204030204" pitchFamily="34" charset="0"/>
                        <a:cs typeface="Times New Roman" panose="02020603050405020304" pitchFamily="18" charset="0"/>
                      </a:rPr>
                      <m:t>&lt;0;</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tan</m:t>
                        </m:r>
                      </m:fName>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6</m:t>
                            </m:r>
                          </m:den>
                        </m:f>
                      </m:e>
                    </m:func>
                    <m:r>
                      <a:rPr lang="en-US" sz="4000" i="1">
                        <a:effectLst/>
                        <a:latin typeface="Cambria Math" panose="02040503050406030204" pitchFamily="18" charset="0"/>
                        <a:ea typeface="Calibri" panose="020F0502020204030204" pitchFamily="34" charset="0"/>
                        <a:cs typeface="Times New Roman" panose="02020603050405020304" pitchFamily="18" charset="0"/>
                      </a:rPr>
                      <m:t>&lt;0;</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cot</m:t>
                        </m:r>
                      </m:fName>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6</m:t>
                            </m:r>
                          </m:den>
                        </m:f>
                      </m:e>
                    </m:func>
                    <m:r>
                      <a:rPr lang="en-US" sz="4000" i="1">
                        <a:effectLst/>
                        <a:latin typeface="Cambria Math" panose="02040503050406030204" pitchFamily="18" charset="0"/>
                        <a:ea typeface="Calibri" panose="020F0502020204030204" pitchFamily="34" charset="0"/>
                        <a:cs typeface="Times New Roman" panose="02020603050405020304" pitchFamily="18" charset="0"/>
                      </a:rPr>
                      <m:t>&lt;0</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8305800" y="2390498"/>
                <a:ext cx="9144000" cy="7127529"/>
              </a:xfrm>
              <a:prstGeom prst="rect">
                <a:avLst/>
              </a:prstGeom>
              <a:blipFill rotWithShape="0">
                <a:blip r:embed="rId3"/>
                <a:stretch>
                  <a:fillRect l="-2400" r="-2333" b="-684"/>
                </a:stretch>
              </a:blipFill>
            </p:spPr>
            <p:txBody>
              <a:bodyPr/>
              <a:lstStyle/>
              <a:p>
                <a:r>
                  <a:rPr lang="en-US">
                    <a:noFill/>
                  </a:rPr>
                  <a:t> </a:t>
                </a:r>
              </a:p>
            </p:txBody>
          </p:sp>
        </mc:Fallback>
      </mc:AlternateContent>
      <p:pic>
        <p:nvPicPr>
          <p:cNvPr id="6" name="Picture 5"/>
          <p:cNvPicPr>
            <a:picLocks noChangeAspect="1"/>
          </p:cNvPicPr>
          <p:nvPr/>
        </p:nvPicPr>
        <p:blipFill rotWithShape="1">
          <a:blip r:embed="rId4"/>
          <a:srcRect b="51852"/>
          <a:stretch/>
        </p:blipFill>
        <p:spPr>
          <a:xfrm>
            <a:off x="1600200" y="7557574"/>
            <a:ext cx="4648200" cy="2386526"/>
          </a:xfrm>
          <a:prstGeom prst="rect">
            <a:avLst/>
          </a:prstGeom>
        </p:spPr>
      </p:pic>
    </p:spTree>
    <p:extLst>
      <p:ext uri="{BB962C8B-B14F-4D97-AF65-F5344CB8AC3E}">
        <p14:creationId xmlns:p14="http://schemas.microsoft.com/office/powerpoint/2010/main" val="198092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952500" y="944880"/>
            <a:ext cx="1676400" cy="1085618"/>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400" b="1" smtClean="0">
                <a:solidFill>
                  <a:schemeClr val="bg1"/>
                </a:solidFill>
                <a:latin typeface="Arial" panose="020B0604020202020204" pitchFamily="34" charset="0"/>
                <a:cs typeface="Arial" panose="020B0604020202020204" pitchFamily="34" charset="0"/>
              </a:rPr>
              <a:t>HĐ9</a:t>
            </a:r>
            <a:endParaRPr lang="en-US" sz="4400" b="1">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3276600" y="1159698"/>
                <a:ext cx="9067800" cy="769441"/>
              </a:xfrm>
              <a:prstGeom prst="rect">
                <a:avLst/>
              </a:prstGeom>
              <a:noFill/>
            </p:spPr>
            <p:txBody>
              <a:bodyPr wrap="square" rtlCol="0">
                <a:spAutoFit/>
              </a:bodyPr>
              <a:lstStyle/>
              <a:p>
                <a:r>
                  <a:rPr lang="vi-VN" sz="4400" smtClean="0">
                    <a:solidFill>
                      <a:srgbClr val="002060"/>
                    </a:solidFill>
                    <a:latin typeface="Arial" panose="020B0604020202020204" pitchFamily="34" charset="0"/>
                    <a:cs typeface="Arial" panose="020B0604020202020204" pitchFamily="34" charset="0"/>
                  </a:rPr>
                  <a:t>Cho góc lượng giác </a:t>
                </a:r>
                <a14:m>
                  <m:oMath xmlns:m="http://schemas.openxmlformats.org/officeDocument/2006/math">
                    <m:r>
                      <a:rPr lang="vi-VN" sz="440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400" smtClean="0">
                    <a:solidFill>
                      <a:srgbClr val="002060"/>
                    </a:solidFill>
                    <a:latin typeface="Arial" panose="020B0604020202020204" pitchFamily="34" charset="0"/>
                    <a:cs typeface="Arial" panose="020B0604020202020204" pitchFamily="34" charset="0"/>
                  </a:rPr>
                  <a:t>. So sánh:</a:t>
                </a:r>
                <a:endParaRPr lang="en-US" sz="4400">
                  <a:solidFill>
                    <a:srgbClr val="002060"/>
                  </a:solidFill>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276600" y="1159698"/>
                <a:ext cx="9067800" cy="769441"/>
              </a:xfrm>
              <a:prstGeom prst="rect">
                <a:avLst/>
              </a:prstGeom>
              <a:blipFill rotWithShape="0">
                <a:blip r:embed="rId2"/>
                <a:stretch>
                  <a:fillRect l="-2757" t="-16667" b="-365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p:cNvSpPr txBox="1"/>
              <p:nvPr/>
            </p:nvSpPr>
            <p:spPr>
              <a:xfrm>
                <a:off x="952500" y="2324100"/>
                <a:ext cx="11673840" cy="6399701"/>
              </a:xfrm>
              <a:prstGeom prst="rect">
                <a:avLst/>
              </a:prstGeom>
              <a:noFill/>
            </p:spPr>
            <p:txBody>
              <a:bodyPr wrap="square" rtlCol="0">
                <a:spAutoFit/>
              </a:bodyPr>
              <a:lstStyle/>
              <a:p>
                <a:pPr marL="742950" indent="-742950" algn="just">
                  <a:lnSpc>
                    <a:spcPct val="200000"/>
                  </a:lnSpc>
                  <a:buAutoNum type="alphaLcParenR"/>
                </a:pPr>
                <a:r>
                  <a:rPr lang="vi-VN" sz="4400" smtClean="0">
                    <a:solidFill>
                      <a:schemeClr val="tx1"/>
                    </a:solidFill>
                    <a:latin typeface="Arial" panose="020B0604020202020204" pitchFamily="34" charset="0"/>
                    <a:cs typeface="Arial" panose="020B0604020202020204" pitchFamily="34" charset="0"/>
                  </a:rPr>
                  <a:t>cos</a:t>
                </a:r>
                <a:r>
                  <a:rPr lang="vi-VN" sz="4400" baseline="30000" smtClean="0">
                    <a:solidFill>
                      <a:schemeClr val="tx1"/>
                    </a:solidFill>
                    <a:latin typeface="Arial" panose="020B0604020202020204" pitchFamily="34" charset="0"/>
                    <a:cs typeface="Arial" panose="020B0604020202020204" pitchFamily="34" charset="0"/>
                  </a:rPr>
                  <a:t>2</a:t>
                </a:r>
                <a:r>
                  <a:rPr lang="vi-VN" sz="4400" smtClean="0">
                    <a:solidFill>
                      <a:schemeClr val="tx1"/>
                    </a:solidFill>
                    <a:ea typeface="Cambria Math" panose="02040503050406030204" pitchFamily="18" charset="0"/>
                    <a:cs typeface="Arial" panose="020B0604020202020204" pitchFamily="34" charset="0"/>
                  </a:rPr>
                  <a:t> </a:t>
                </a:r>
                <a14:m>
                  <m:oMath xmlns:m="http://schemas.openxmlformats.org/officeDocument/2006/math">
                    <m:r>
                      <a:rPr lang="vi-VN" sz="4400" i="1">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400" smtClean="0">
                    <a:solidFill>
                      <a:schemeClr val="tx1"/>
                    </a:solidFill>
                    <a:latin typeface="Arial" panose="020B0604020202020204" pitchFamily="34" charset="0"/>
                    <a:cs typeface="Arial" panose="020B0604020202020204" pitchFamily="34" charset="0"/>
                  </a:rPr>
                  <a:t> + sin</a:t>
                </a:r>
                <a:r>
                  <a:rPr lang="vi-VN" sz="4400" baseline="30000" smtClean="0">
                    <a:solidFill>
                      <a:schemeClr val="tx1"/>
                    </a:solidFill>
                    <a:latin typeface="Arial" panose="020B0604020202020204" pitchFamily="34" charset="0"/>
                    <a:cs typeface="Arial" panose="020B0604020202020204" pitchFamily="34" charset="0"/>
                  </a:rPr>
                  <a:t>2</a:t>
                </a:r>
                <a:r>
                  <a:rPr lang="vi-VN" sz="4400">
                    <a:solidFill>
                      <a:schemeClr val="tx1"/>
                    </a:solidFill>
                    <a:ea typeface="Cambria Math" panose="02040503050406030204" pitchFamily="18" charset="0"/>
                    <a:cs typeface="Arial" panose="020B0604020202020204" pitchFamily="34" charset="0"/>
                  </a:rPr>
                  <a:t> </a:t>
                </a:r>
                <a14:m>
                  <m:oMath xmlns:m="http://schemas.openxmlformats.org/officeDocument/2006/math">
                    <m:r>
                      <a:rPr lang="vi-VN" sz="4400" i="1">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400" smtClean="0">
                    <a:solidFill>
                      <a:schemeClr val="tx1"/>
                    </a:solidFill>
                    <a:latin typeface="Arial" panose="020B0604020202020204" pitchFamily="34" charset="0"/>
                    <a:cs typeface="Arial" panose="020B0604020202020204" pitchFamily="34" charset="0"/>
                  </a:rPr>
                  <a:t> và 1            </a:t>
                </a:r>
              </a:p>
              <a:p>
                <a:pPr marL="742950" indent="-742950" algn="just">
                  <a:lnSpc>
                    <a:spcPct val="200000"/>
                  </a:lnSpc>
                  <a:buAutoNum type="alphaLcParenR"/>
                </a:pPr>
                <a:r>
                  <a:rPr lang="vi-VN" sz="4400" smtClean="0">
                    <a:solidFill>
                      <a:schemeClr val="tx1"/>
                    </a:solidFill>
                    <a:latin typeface="Arial" panose="020B0604020202020204" pitchFamily="34" charset="0"/>
                    <a:cs typeface="Arial" panose="020B0604020202020204" pitchFamily="34" charset="0"/>
                  </a:rPr>
                  <a:t>tan</a:t>
                </a:r>
                <a:r>
                  <a:rPr lang="vi-VN" sz="4400" smtClean="0">
                    <a:solidFill>
                      <a:schemeClr val="tx1"/>
                    </a:solidFill>
                    <a:ea typeface="Cambria Math" panose="02040503050406030204" pitchFamily="18" charset="0"/>
                    <a:cs typeface="Arial" panose="020B0604020202020204" pitchFamily="34" charset="0"/>
                  </a:rPr>
                  <a:t> </a:t>
                </a:r>
                <a14:m>
                  <m:oMath xmlns:m="http://schemas.openxmlformats.org/officeDocument/2006/math">
                    <m:r>
                      <a:rPr lang="vi-VN" sz="4400" i="1">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400" smtClean="0">
                    <a:solidFill>
                      <a:schemeClr val="tx1"/>
                    </a:solidFill>
                    <a:latin typeface="Arial" panose="020B0604020202020204" pitchFamily="34" charset="0"/>
                    <a:cs typeface="Arial" panose="020B0604020202020204" pitchFamily="34" charset="0"/>
                  </a:rPr>
                  <a:t>. cot</a:t>
                </a:r>
                <a:r>
                  <a:rPr lang="vi-VN" sz="4400">
                    <a:solidFill>
                      <a:schemeClr val="tx1"/>
                    </a:solidFill>
                    <a:ea typeface="Cambria Math" panose="02040503050406030204" pitchFamily="18" charset="0"/>
                    <a:cs typeface="Arial" panose="020B0604020202020204" pitchFamily="34" charset="0"/>
                  </a:rPr>
                  <a:t> </a:t>
                </a:r>
                <a14:m>
                  <m:oMath xmlns:m="http://schemas.openxmlformats.org/officeDocument/2006/math">
                    <m:r>
                      <a:rPr lang="vi-VN" sz="4400" i="1">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400" smtClean="0">
                    <a:solidFill>
                      <a:schemeClr val="tx1"/>
                    </a:solidFill>
                    <a:latin typeface="Arial" panose="020B0604020202020204" pitchFamily="34" charset="0"/>
                    <a:cs typeface="Arial" panose="020B0604020202020204" pitchFamily="34" charset="0"/>
                  </a:rPr>
                  <a:t> và 1 với cos</a:t>
                </a:r>
                <a:r>
                  <a:rPr lang="vi-VN" sz="4400">
                    <a:solidFill>
                      <a:schemeClr val="tx1"/>
                    </a:solidFill>
                    <a:ea typeface="Cambria Math" panose="02040503050406030204" pitchFamily="18" charset="0"/>
                    <a:cs typeface="Arial" panose="020B0604020202020204" pitchFamily="34" charset="0"/>
                  </a:rPr>
                  <a:t> </a:t>
                </a:r>
                <a14:m>
                  <m:oMath xmlns:m="http://schemas.openxmlformats.org/officeDocument/2006/math">
                    <m:r>
                      <a:rPr lang="vi-VN" sz="4400" i="1">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400" smtClean="0">
                    <a:solidFill>
                      <a:schemeClr val="tx1"/>
                    </a:solidFill>
                    <a:latin typeface="Arial" panose="020B0604020202020204" pitchFamily="34" charset="0"/>
                    <a:cs typeface="Arial" panose="020B0604020202020204" pitchFamily="34" charset="0"/>
                  </a:rPr>
                  <a:t> ≠ 0, sin</a:t>
                </a:r>
                <a:r>
                  <a:rPr lang="vi-VN" sz="4400">
                    <a:solidFill>
                      <a:schemeClr val="tx1"/>
                    </a:solidFill>
                    <a:ea typeface="Cambria Math" panose="02040503050406030204" pitchFamily="18" charset="0"/>
                    <a:cs typeface="Arial" panose="020B0604020202020204" pitchFamily="34" charset="0"/>
                  </a:rPr>
                  <a:t> </a:t>
                </a:r>
                <a14:m>
                  <m:oMath xmlns:m="http://schemas.openxmlformats.org/officeDocument/2006/math">
                    <m:r>
                      <a:rPr lang="vi-VN" sz="4400" i="1">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400" smtClean="0">
                    <a:solidFill>
                      <a:schemeClr val="tx1"/>
                    </a:solidFill>
                    <a:latin typeface="Arial" panose="020B0604020202020204" pitchFamily="34" charset="0"/>
                    <a:cs typeface="Arial" panose="020B0604020202020204" pitchFamily="34" charset="0"/>
                  </a:rPr>
                  <a:t> </a:t>
                </a:r>
                <a:r>
                  <a:rPr lang="en-US" sz="4400" smtClean="0">
                    <a:solidFill>
                      <a:schemeClr val="tx1"/>
                    </a:solidFill>
                    <a:latin typeface="Arial" panose="020B0604020202020204" pitchFamily="34" charset="0"/>
                    <a:cs typeface="Arial" panose="020B0604020202020204" pitchFamily="34" charset="0"/>
                  </a:rPr>
                  <a:t>≠</a:t>
                </a:r>
                <a:r>
                  <a:rPr lang="vi-VN" sz="4400" smtClean="0">
                    <a:solidFill>
                      <a:schemeClr val="tx1"/>
                    </a:solidFill>
                    <a:latin typeface="Arial" panose="020B0604020202020204" pitchFamily="34" charset="0"/>
                    <a:cs typeface="Arial" panose="020B0604020202020204" pitchFamily="34" charset="0"/>
                  </a:rPr>
                  <a:t> 0</a:t>
                </a:r>
              </a:p>
              <a:p>
                <a:pPr marL="742950" indent="-742950" algn="just">
                  <a:lnSpc>
                    <a:spcPct val="200000"/>
                  </a:lnSpc>
                  <a:buAutoNum type="alphaLcParenR"/>
                </a:pPr>
                <a:r>
                  <a:rPr lang="vi-VN" sz="4400" smtClean="0">
                    <a:solidFill>
                      <a:schemeClr val="tx1"/>
                    </a:solidFill>
                    <a:latin typeface="Arial" panose="020B0604020202020204" pitchFamily="34" charset="0"/>
                    <a:cs typeface="Arial" panose="020B0604020202020204" pitchFamily="34" charset="0"/>
                  </a:rPr>
                  <a:t>1 + tan</a:t>
                </a:r>
                <a:r>
                  <a:rPr lang="vi-VN" sz="4400" baseline="30000" smtClean="0">
                    <a:solidFill>
                      <a:schemeClr val="tx1"/>
                    </a:solidFill>
                    <a:latin typeface="Arial" panose="020B0604020202020204" pitchFamily="34" charset="0"/>
                    <a:cs typeface="Arial" panose="020B0604020202020204" pitchFamily="34" charset="0"/>
                  </a:rPr>
                  <a:t>2</a:t>
                </a:r>
                <a:r>
                  <a:rPr lang="vi-VN" sz="4400">
                    <a:solidFill>
                      <a:schemeClr val="tx1"/>
                    </a:solidFill>
                    <a:ea typeface="Cambria Math" panose="02040503050406030204" pitchFamily="18" charset="0"/>
                    <a:cs typeface="Arial" panose="020B0604020202020204" pitchFamily="34" charset="0"/>
                  </a:rPr>
                  <a:t> </a:t>
                </a:r>
                <a14:m>
                  <m:oMath xmlns:m="http://schemas.openxmlformats.org/officeDocument/2006/math">
                    <m:r>
                      <a:rPr lang="vi-VN" sz="4400" i="1">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400" smtClean="0">
                    <a:solidFill>
                      <a:schemeClr val="tx1"/>
                    </a:solidFill>
                    <a:latin typeface="Arial" panose="020B0604020202020204" pitchFamily="34" charset="0"/>
                    <a:cs typeface="Arial" panose="020B0604020202020204" pitchFamily="34" charset="0"/>
                  </a:rPr>
                  <a:t> và </a:t>
                </a:r>
                <a14:m>
                  <m:oMath xmlns:m="http://schemas.openxmlformats.org/officeDocument/2006/math">
                    <m:f>
                      <m:fPr>
                        <m:ctrlPr>
                          <a:rPr lang="vi-VN" sz="4400" i="1" smtClean="0">
                            <a:solidFill>
                              <a:schemeClr val="tx1"/>
                            </a:solidFill>
                            <a:latin typeface="Cambria Math" panose="02040503050406030204" pitchFamily="18" charset="0"/>
                            <a:cs typeface="Arial" panose="020B0604020202020204" pitchFamily="34" charset="0"/>
                          </a:rPr>
                        </m:ctrlPr>
                      </m:fPr>
                      <m:num>
                        <m:r>
                          <a:rPr lang="vi-VN" sz="4400" b="0" i="1" smtClean="0">
                            <a:solidFill>
                              <a:schemeClr val="tx1"/>
                            </a:solidFill>
                            <a:latin typeface="Cambria Math" panose="02040503050406030204" pitchFamily="18" charset="0"/>
                            <a:cs typeface="Arial" panose="020B0604020202020204" pitchFamily="34" charset="0"/>
                          </a:rPr>
                          <m:t>1</m:t>
                        </m:r>
                      </m:num>
                      <m:den>
                        <m:sSup>
                          <m:sSupPr>
                            <m:ctrlPr>
                              <a:rPr lang="vi-VN" sz="4400" i="1" smtClean="0">
                                <a:solidFill>
                                  <a:schemeClr val="tx1"/>
                                </a:solidFill>
                                <a:latin typeface="Cambria Math" panose="02040503050406030204" pitchFamily="18" charset="0"/>
                                <a:cs typeface="Arial" panose="020B0604020202020204" pitchFamily="34" charset="0"/>
                              </a:rPr>
                            </m:ctrlPr>
                          </m:sSupPr>
                          <m:e>
                            <m:r>
                              <a:rPr lang="vi-VN" sz="4400" b="0" i="1" smtClean="0">
                                <a:solidFill>
                                  <a:schemeClr val="tx1"/>
                                </a:solidFill>
                                <a:latin typeface="Cambria Math" panose="02040503050406030204" pitchFamily="18" charset="0"/>
                                <a:cs typeface="Arial" panose="020B0604020202020204" pitchFamily="34" charset="0"/>
                              </a:rPr>
                              <m:t>𝑐𝑜𝑠</m:t>
                            </m:r>
                          </m:e>
                          <m:sup>
                            <m:r>
                              <a:rPr lang="vi-VN" sz="4400" b="0" i="1" smtClean="0">
                                <a:solidFill>
                                  <a:schemeClr val="tx1"/>
                                </a:solidFill>
                                <a:latin typeface="Cambria Math" panose="02040503050406030204" pitchFamily="18" charset="0"/>
                                <a:cs typeface="Arial" panose="020B0604020202020204" pitchFamily="34" charset="0"/>
                              </a:rPr>
                              <m:t>2</m:t>
                            </m:r>
                          </m:sup>
                        </m:sSup>
                        <m:r>
                          <a:rPr lang="vi-VN" sz="44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den>
                    </m:f>
                  </m:oMath>
                </a14:m>
                <a:r>
                  <a:rPr lang="vi-VN" sz="4400" smtClean="0">
                    <a:solidFill>
                      <a:schemeClr val="tx1"/>
                    </a:solidFill>
                    <a:latin typeface="Arial" panose="020B0604020202020204" pitchFamily="34" charset="0"/>
                    <a:cs typeface="Arial" panose="020B0604020202020204" pitchFamily="34" charset="0"/>
                  </a:rPr>
                  <a:t> với </a:t>
                </a:r>
                <a:r>
                  <a:rPr lang="vi-VN" sz="4400">
                    <a:solidFill>
                      <a:schemeClr val="tx1"/>
                    </a:solidFill>
                    <a:cs typeface="Arial" panose="020B0604020202020204" pitchFamily="34" charset="0"/>
                  </a:rPr>
                  <a:t>cos</a:t>
                </a:r>
                <a:r>
                  <a:rPr lang="vi-VN" sz="4400">
                    <a:solidFill>
                      <a:schemeClr val="tx1"/>
                    </a:solidFill>
                    <a:ea typeface="Cambria Math" panose="02040503050406030204" pitchFamily="18" charset="0"/>
                    <a:cs typeface="Arial" panose="020B0604020202020204" pitchFamily="34" charset="0"/>
                  </a:rPr>
                  <a:t> </a:t>
                </a:r>
                <a14:m>
                  <m:oMath xmlns:m="http://schemas.openxmlformats.org/officeDocument/2006/math">
                    <m:r>
                      <a:rPr lang="vi-VN" sz="4400" i="1">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400">
                    <a:solidFill>
                      <a:schemeClr val="tx1"/>
                    </a:solidFill>
                    <a:cs typeface="Arial" panose="020B0604020202020204" pitchFamily="34" charset="0"/>
                  </a:rPr>
                  <a:t> ≠ 0</a:t>
                </a:r>
                <a:endParaRPr lang="vi-VN" sz="4400" smtClean="0">
                  <a:solidFill>
                    <a:schemeClr val="tx1"/>
                  </a:solidFill>
                  <a:latin typeface="Arial" panose="020B0604020202020204" pitchFamily="34" charset="0"/>
                  <a:cs typeface="Arial" panose="020B0604020202020204" pitchFamily="34" charset="0"/>
                </a:endParaRPr>
              </a:p>
              <a:p>
                <a:pPr marL="742950" indent="-742950" algn="just">
                  <a:lnSpc>
                    <a:spcPct val="200000"/>
                  </a:lnSpc>
                  <a:buFontTx/>
                  <a:buAutoNum type="alphaLcParenR"/>
                </a:pPr>
                <a:r>
                  <a:rPr lang="vi-VN" sz="4400">
                    <a:solidFill>
                      <a:schemeClr val="tx1"/>
                    </a:solidFill>
                    <a:cs typeface="Arial" panose="020B0604020202020204" pitchFamily="34" charset="0"/>
                  </a:rPr>
                  <a:t>1 + </a:t>
                </a:r>
                <a:r>
                  <a:rPr lang="vi-VN" sz="4400" smtClean="0">
                    <a:solidFill>
                      <a:schemeClr val="tx1"/>
                    </a:solidFill>
                    <a:cs typeface="Arial" panose="020B0604020202020204" pitchFamily="34" charset="0"/>
                  </a:rPr>
                  <a:t>cot</a:t>
                </a:r>
                <a:r>
                  <a:rPr lang="vi-VN" sz="4400" baseline="30000" smtClean="0">
                    <a:solidFill>
                      <a:schemeClr val="tx1"/>
                    </a:solidFill>
                    <a:cs typeface="Arial" panose="020B0604020202020204" pitchFamily="34" charset="0"/>
                  </a:rPr>
                  <a:t>2</a:t>
                </a:r>
                <a:r>
                  <a:rPr lang="vi-VN" sz="4400" smtClean="0">
                    <a:solidFill>
                      <a:schemeClr val="tx1"/>
                    </a:solidFill>
                    <a:ea typeface="Cambria Math" panose="02040503050406030204" pitchFamily="18" charset="0"/>
                    <a:cs typeface="Arial" panose="020B0604020202020204" pitchFamily="34" charset="0"/>
                  </a:rPr>
                  <a:t> </a:t>
                </a:r>
                <a14:m>
                  <m:oMath xmlns:m="http://schemas.openxmlformats.org/officeDocument/2006/math">
                    <m:r>
                      <a:rPr lang="vi-VN" sz="4400" i="1">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400">
                    <a:solidFill>
                      <a:schemeClr val="tx1"/>
                    </a:solidFill>
                    <a:cs typeface="Arial" panose="020B0604020202020204" pitchFamily="34" charset="0"/>
                  </a:rPr>
                  <a:t> và </a:t>
                </a:r>
                <a14:m>
                  <m:oMath xmlns:m="http://schemas.openxmlformats.org/officeDocument/2006/math">
                    <m:f>
                      <m:fPr>
                        <m:ctrlPr>
                          <a:rPr lang="vi-VN" sz="4400" i="1">
                            <a:solidFill>
                              <a:schemeClr val="tx1"/>
                            </a:solidFill>
                            <a:latin typeface="Cambria Math" panose="02040503050406030204" pitchFamily="18" charset="0"/>
                            <a:cs typeface="Arial" panose="020B0604020202020204" pitchFamily="34" charset="0"/>
                          </a:rPr>
                        </m:ctrlPr>
                      </m:fPr>
                      <m:num>
                        <m:r>
                          <a:rPr lang="vi-VN" sz="4400" i="1">
                            <a:solidFill>
                              <a:schemeClr val="tx1"/>
                            </a:solidFill>
                            <a:latin typeface="Cambria Math" panose="02040503050406030204" pitchFamily="18" charset="0"/>
                            <a:cs typeface="Arial" panose="020B0604020202020204" pitchFamily="34" charset="0"/>
                          </a:rPr>
                          <m:t>1</m:t>
                        </m:r>
                      </m:num>
                      <m:den>
                        <m:sSup>
                          <m:sSupPr>
                            <m:ctrlPr>
                              <a:rPr lang="vi-VN" sz="4400" i="1">
                                <a:solidFill>
                                  <a:schemeClr val="tx1"/>
                                </a:solidFill>
                                <a:latin typeface="Cambria Math" panose="02040503050406030204" pitchFamily="18" charset="0"/>
                                <a:cs typeface="Arial" panose="020B0604020202020204" pitchFamily="34" charset="0"/>
                              </a:rPr>
                            </m:ctrlPr>
                          </m:sSupPr>
                          <m:e>
                            <m:r>
                              <a:rPr lang="vi-VN" sz="4400" b="0" i="1" smtClean="0">
                                <a:solidFill>
                                  <a:schemeClr val="tx1"/>
                                </a:solidFill>
                                <a:latin typeface="Cambria Math" panose="02040503050406030204" pitchFamily="18" charset="0"/>
                                <a:cs typeface="Arial" panose="020B0604020202020204" pitchFamily="34" charset="0"/>
                              </a:rPr>
                              <m:t>𝑠𝑖𝑛</m:t>
                            </m:r>
                          </m:e>
                          <m:sup>
                            <m:r>
                              <a:rPr lang="vi-VN" sz="4400" i="1">
                                <a:solidFill>
                                  <a:schemeClr val="tx1"/>
                                </a:solidFill>
                                <a:latin typeface="Cambria Math" panose="02040503050406030204" pitchFamily="18" charset="0"/>
                                <a:cs typeface="Arial" panose="020B0604020202020204" pitchFamily="34" charset="0"/>
                              </a:rPr>
                              <m:t>2</m:t>
                            </m:r>
                          </m:sup>
                        </m:sSup>
                        <m:r>
                          <a:rPr lang="vi-VN" sz="4400" i="1">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den>
                    </m:f>
                  </m:oMath>
                </a14:m>
                <a:r>
                  <a:rPr lang="vi-VN" sz="4400">
                    <a:solidFill>
                      <a:schemeClr val="tx1"/>
                    </a:solidFill>
                    <a:cs typeface="Arial" panose="020B0604020202020204" pitchFamily="34" charset="0"/>
                  </a:rPr>
                  <a:t> với </a:t>
                </a:r>
                <a:r>
                  <a:rPr lang="vi-VN" sz="4400" smtClean="0">
                    <a:solidFill>
                      <a:schemeClr val="tx1"/>
                    </a:solidFill>
                    <a:cs typeface="Arial" panose="020B0604020202020204" pitchFamily="34" charset="0"/>
                  </a:rPr>
                  <a:t>sin</a:t>
                </a:r>
                <a:r>
                  <a:rPr lang="vi-VN" sz="4400" smtClean="0">
                    <a:solidFill>
                      <a:schemeClr val="tx1"/>
                    </a:solidFill>
                    <a:ea typeface="Cambria Math" panose="02040503050406030204" pitchFamily="18" charset="0"/>
                    <a:cs typeface="Arial" panose="020B0604020202020204" pitchFamily="34" charset="0"/>
                  </a:rPr>
                  <a:t> </a:t>
                </a:r>
                <a14:m>
                  <m:oMath xmlns:m="http://schemas.openxmlformats.org/officeDocument/2006/math">
                    <m:r>
                      <a:rPr lang="vi-VN" sz="4400" i="1">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400">
                    <a:solidFill>
                      <a:schemeClr val="tx1"/>
                    </a:solidFill>
                    <a:cs typeface="Arial" panose="020B0604020202020204" pitchFamily="34" charset="0"/>
                  </a:rPr>
                  <a:t> ≠ </a:t>
                </a:r>
                <a:r>
                  <a:rPr lang="vi-VN" sz="4400" smtClean="0">
                    <a:solidFill>
                      <a:schemeClr val="tx1"/>
                    </a:solidFill>
                    <a:cs typeface="Arial" panose="020B0604020202020204" pitchFamily="34" charset="0"/>
                  </a:rPr>
                  <a:t>0</a:t>
                </a:r>
                <a:endParaRPr lang="vi-VN" sz="4400">
                  <a:solidFill>
                    <a:schemeClr val="tx1"/>
                  </a:solidFill>
                  <a:cs typeface="Arial" panose="020B0604020202020204" pitchFamily="34"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952500" y="2324100"/>
                <a:ext cx="11673840" cy="6399701"/>
              </a:xfrm>
              <a:prstGeom prst="rect">
                <a:avLst/>
              </a:prstGeom>
              <a:blipFill rotWithShape="0">
                <a:blip r:embed="rId3"/>
                <a:stretch>
                  <a:fillRect l="-1880" b="-1048"/>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11861285" y="4371119"/>
            <a:ext cx="5658949" cy="5550122"/>
          </a:xfrm>
          <a:prstGeom prst="rect">
            <a:avLst/>
          </a:prstGeom>
        </p:spPr>
      </p:pic>
    </p:spTree>
    <p:extLst>
      <p:ext uri="{BB962C8B-B14F-4D97-AF65-F5344CB8AC3E}">
        <p14:creationId xmlns:p14="http://schemas.microsoft.com/office/powerpoint/2010/main" val="418159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Horizontal Scroll 2"/>
          <p:cNvSpPr/>
          <p:nvPr/>
        </p:nvSpPr>
        <p:spPr>
          <a:xfrm>
            <a:off x="8023860" y="381000"/>
            <a:ext cx="2286000" cy="1540811"/>
          </a:xfrm>
          <a:prstGeom prst="horizontalScroll">
            <a:avLst/>
          </a:prstGeom>
          <a:solidFill>
            <a:srgbClr val="FFFF99"/>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solidFill>
                  <a:schemeClr val="tx2">
                    <a:lumMod val="50000"/>
                  </a:schemeClr>
                </a:solidFill>
                <a:latin typeface="Arial" panose="020B0604020202020204" pitchFamily="34" charset="0"/>
                <a:cs typeface="Arial" panose="020B0604020202020204" pitchFamily="34" charset="0"/>
              </a:rPr>
              <a:t>Giải</a:t>
            </a:r>
            <a:endParaRPr lang="en-US" sz="4000" b="1">
              <a:solidFill>
                <a:schemeClr val="tx2">
                  <a:lumMod val="50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1143000" y="2036111"/>
                <a:ext cx="9144000" cy="4739952"/>
              </a:xfrm>
              <a:prstGeom prst="rect">
                <a:avLst/>
              </a:prstGeom>
            </p:spPr>
            <p:txBody>
              <a:bodyPr wrap="square">
                <a:spAutoFit/>
              </a:bodyPr>
              <a:lstStyle/>
              <a:p>
                <a:pPr algn="just">
                  <a:lnSpc>
                    <a:spcPct val="150000"/>
                  </a:lnSpc>
                  <a:spcAft>
                    <a:spcPts val="0"/>
                  </a:spcAft>
                </a:pPr>
                <a:r>
                  <a:rPr lang="vi-VN" sz="4000" smtClean="0">
                    <a:latin typeface="Arial" panose="020B0604020202020204" pitchFamily="34" charset="0"/>
                    <a:ea typeface="Calibri" panose="020F0502020204030204" pitchFamily="34" charset="0"/>
                    <a:cs typeface="Arial" panose="020B0604020202020204" pitchFamily="34" charset="0"/>
                  </a:rPr>
                  <a:t>a) </a:t>
                </a:r>
                <a:r>
                  <a:rPr lang="en-US" sz="4000" smtClean="0">
                    <a:latin typeface="Arial" panose="020B0604020202020204" pitchFamily="34" charset="0"/>
                    <a:ea typeface="Calibri" panose="020F0502020204030204" pitchFamily="34" charset="0"/>
                    <a:cs typeface="Arial" panose="020B0604020202020204" pitchFamily="34" charset="0"/>
                  </a:rPr>
                  <a:t>Lấy </a:t>
                </a:r>
                <a:r>
                  <a:rPr lang="en-US" sz="4000">
                    <a:latin typeface="Arial" panose="020B0604020202020204" pitchFamily="34" charset="0"/>
                    <a:ea typeface="Calibri" panose="020F0502020204030204" pitchFamily="34" charset="0"/>
                    <a:cs typeface="Arial" panose="020B0604020202020204" pitchFamily="34" charset="0"/>
                  </a:rPr>
                  <a:t>điểm M trên đường tròn lượng giác sao cho (OA, OM) = α (hình vẽ).</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Gọi H, K lần lượt là hình chiếu của điểm M trên các trục Ox, Oy.</a:t>
                </a:r>
              </a:p>
              <a:p>
                <a:pPr algn="just">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Khi đó ta có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AOM</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α</m:t>
                    </m:r>
                  </m:oMath>
                </a14:m>
                <a:r>
                  <a:rPr lang="fr-FR"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143000" y="2036111"/>
                <a:ext cx="9144000" cy="4739952"/>
              </a:xfrm>
              <a:prstGeom prst="rect">
                <a:avLst/>
              </a:prstGeom>
              <a:blipFill rotWithShape="0">
                <a:blip r:embed="rId2"/>
                <a:stretch>
                  <a:fillRect l="-2400" r="-2333" b="-1928"/>
                </a:stretch>
              </a:blipFill>
            </p:spPr>
            <p:txBody>
              <a:bodyPr/>
              <a:lstStyle/>
              <a:p>
                <a:r>
                  <a:rPr lang="en-US">
                    <a:noFill/>
                  </a:rPr>
                  <a:t> </a:t>
                </a:r>
              </a:p>
            </p:txBody>
          </p:sp>
        </mc:Fallback>
      </mc:AlternateContent>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3300" y="1714935"/>
            <a:ext cx="6629400" cy="6780928"/>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143000" y="6776063"/>
                <a:ext cx="12496800" cy="2862322"/>
              </a:xfrm>
              <a:prstGeom prst="rect">
                <a:avLst/>
              </a:prstGeom>
            </p:spPr>
            <p:txBody>
              <a:bodyPr wrap="square">
                <a:spAutoFit/>
              </a:bodyPr>
              <a:lstStyle/>
              <a:p>
                <a:pPr lvl="0" algn="just">
                  <a:lnSpc>
                    <a:spcPct val="150000"/>
                  </a:lnSpc>
                </a:pP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OMH</m:t>
                    </m:r>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vuông tại H, theo định lí Pythagore ta có:</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14:m>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H</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H</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vi-VN" sz="4000"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a:t>
                </a:r>
                <a14:m>
                  <m:oMath xmlns:m="http://schemas.openxmlformats.org/officeDocument/2006/math">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e>
                      <m: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α</m:t>
                        </m:r>
                      </m:e>
                    </m:func>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α</m:t>
                        </m:r>
                      </m:e>
                    </m:func>
                  </m:oMath>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α</m:t>
                        </m:r>
                      </m:e>
                    </m:func>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α</m:t>
                        </m:r>
                      </m:e>
                    </m:func>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143000" y="6776063"/>
                <a:ext cx="12496800" cy="2862322"/>
              </a:xfrm>
              <a:prstGeom prst="rect">
                <a:avLst/>
              </a:prstGeom>
              <a:blipFill rotWithShape="0">
                <a:blip r:embed="rId4"/>
                <a:stretch>
                  <a:fillRect l="-1756" b="-4478"/>
                </a:stretch>
              </a:blipFill>
            </p:spPr>
            <p:txBody>
              <a:bodyPr/>
              <a:lstStyle/>
              <a:p>
                <a:r>
                  <a:rPr lang="en-US">
                    <a:noFill/>
                  </a:rPr>
                  <a:t> </a:t>
                </a:r>
              </a:p>
            </p:txBody>
          </p:sp>
        </mc:Fallback>
      </mc:AlternateContent>
    </p:spTree>
    <p:extLst>
      <p:ext uri="{BB962C8B-B14F-4D97-AF65-F5344CB8AC3E}">
        <p14:creationId xmlns:p14="http://schemas.microsoft.com/office/powerpoint/2010/main" val="324789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anim calcmode="lin" valueType="num">
                                      <p:cBhvr>
                                        <p:cTn id="20" dur="500" fill="hold"/>
                                        <p:tgtEl>
                                          <p:spTgt spid="2"/>
                                        </p:tgtEl>
                                        <p:attrNameLst>
                                          <p:attrName>ppt_x</p:attrName>
                                        </p:attrNameLst>
                                      </p:cBhvr>
                                      <p:tavLst>
                                        <p:tav tm="0">
                                          <p:val>
                                            <p:strVal val="#ppt_x"/>
                                          </p:val>
                                        </p:tav>
                                        <p:tav tm="100000">
                                          <p:val>
                                            <p:strVal val="#ppt_x"/>
                                          </p:val>
                                        </p:tav>
                                      </p:tavLst>
                                    </p:anim>
                                    <p:anim calcmode="lin" valueType="num">
                                      <p:cBhvr>
                                        <p:cTn id="21"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4" name="Picture 3"/>
          <p:cNvPicPr>
            <a:picLocks noChangeAspect="1"/>
          </p:cNvPicPr>
          <p:nvPr/>
        </p:nvPicPr>
        <p:blipFill>
          <a:blip r:embed="rId2"/>
          <a:stretch>
            <a:fillRect/>
          </a:stretch>
        </p:blipFill>
        <p:spPr>
          <a:xfrm>
            <a:off x="838200" y="800100"/>
            <a:ext cx="14204911" cy="2395936"/>
          </a:xfrm>
          <a:prstGeom prst="rect">
            <a:avLst/>
          </a:prstGeom>
        </p:spPr>
      </p:pic>
      <p:pic>
        <p:nvPicPr>
          <p:cNvPr id="5" name="Picture 4"/>
          <p:cNvPicPr>
            <a:picLocks noChangeAspect="1"/>
          </p:cNvPicPr>
          <p:nvPr/>
        </p:nvPicPr>
        <p:blipFill>
          <a:blip r:embed="rId3"/>
          <a:stretch>
            <a:fillRect/>
          </a:stretch>
        </p:blipFill>
        <p:spPr>
          <a:xfrm>
            <a:off x="883204" y="3729437"/>
            <a:ext cx="16521592" cy="2438611"/>
          </a:xfrm>
          <a:prstGeom prst="rect">
            <a:avLst/>
          </a:prstGeom>
        </p:spPr>
      </p:pic>
      <p:pic>
        <p:nvPicPr>
          <p:cNvPr id="6" name="Picture 5"/>
          <p:cNvPicPr>
            <a:picLocks noChangeAspect="1"/>
          </p:cNvPicPr>
          <p:nvPr/>
        </p:nvPicPr>
        <p:blipFill>
          <a:blip r:embed="rId4"/>
          <a:stretch>
            <a:fillRect/>
          </a:stretch>
        </p:blipFill>
        <p:spPr>
          <a:xfrm>
            <a:off x="883204" y="6521500"/>
            <a:ext cx="16350889" cy="257883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2000" y="419103"/>
            <a:ext cx="1742242" cy="2481806"/>
          </a:xfrm>
          <a:prstGeom prst="rect">
            <a:avLst/>
          </a:prstGeom>
        </p:spPr>
      </p:pic>
    </p:spTree>
    <p:extLst>
      <p:ext uri="{BB962C8B-B14F-4D97-AF65-F5344CB8AC3E}">
        <p14:creationId xmlns:p14="http://schemas.microsoft.com/office/powerpoint/2010/main" val="409784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7" name="Group 27"/>
          <p:cNvGrpSpPr/>
          <p:nvPr/>
        </p:nvGrpSpPr>
        <p:grpSpPr>
          <a:xfrm>
            <a:off x="14450775" y="2108145"/>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60300" y="70990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sp>
        <p:nvSpPr>
          <p:cNvPr id="33" name="Freeform 33"/>
          <p:cNvSpPr/>
          <p:nvPr/>
        </p:nvSpPr>
        <p:spPr>
          <a:xfrm rot="1063579">
            <a:off x="1597417" y="5666076"/>
            <a:ext cx="425961" cy="3970826"/>
          </a:xfrm>
          <a:custGeom>
            <a:avLst/>
            <a:gdLst/>
            <a:ahLst/>
            <a:cxnLst/>
            <a:rect l="l" t="t" r="r" b="b"/>
            <a:pathLst>
              <a:path w="425961" h="3970826">
                <a:moveTo>
                  <a:pt x="0" y="0"/>
                </a:moveTo>
                <a:lnTo>
                  <a:pt x="425961" y="0"/>
                </a:lnTo>
                <a:lnTo>
                  <a:pt x="425961" y="3970826"/>
                </a:lnTo>
                <a:lnTo>
                  <a:pt x="0" y="3970826"/>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45" name="Freeform 45"/>
          <p:cNvSpPr/>
          <p:nvPr/>
        </p:nvSpPr>
        <p:spPr>
          <a:xfrm>
            <a:off x="5326944" y="2009675"/>
            <a:ext cx="2568885" cy="885274"/>
          </a:xfrm>
          <a:custGeom>
            <a:avLst/>
            <a:gdLst/>
            <a:ahLst/>
            <a:cxnLst/>
            <a:rect l="l" t="t" r="r" b="b"/>
            <a:pathLst>
              <a:path w="2568885" h="885274">
                <a:moveTo>
                  <a:pt x="0" y="0"/>
                </a:moveTo>
                <a:lnTo>
                  <a:pt x="2568884" y="0"/>
                </a:lnTo>
                <a:lnTo>
                  <a:pt x="2568884" y="885274"/>
                </a:lnTo>
                <a:lnTo>
                  <a:pt x="0" y="885274"/>
                </a:lnTo>
                <a:lnTo>
                  <a:pt x="0" y="0"/>
                </a:lnTo>
                <a:close/>
              </a:path>
            </a:pathLst>
          </a:custGeom>
          <a:blipFill>
            <a:blip r:embed="rId8">
              <a:extLst>
                <a:ext uri="{96DAC541-7B7A-43D3-8B79-37D633B846F1}">
                  <asvg:svgBlip xmlns="" xmlns:asvg="http://schemas.microsoft.com/office/drawing/2016/SVG/main" r:embed="rId12"/>
                </a:ext>
              </a:extLst>
            </a:blip>
            <a:stretch>
              <a:fillRect/>
            </a:stretch>
          </a:blipFill>
        </p:spPr>
      </p:sp>
      <p:grpSp>
        <p:nvGrpSpPr>
          <p:cNvPr id="47" name="Group 46"/>
          <p:cNvGrpSpPr/>
          <p:nvPr/>
        </p:nvGrpSpPr>
        <p:grpSpPr>
          <a:xfrm>
            <a:off x="995276" y="707684"/>
            <a:ext cx="4060460" cy="4097712"/>
            <a:chOff x="995276" y="707684"/>
            <a:chExt cx="4060460" cy="4097712"/>
          </a:xfrm>
        </p:grpSpPr>
        <p:sp>
          <p:nvSpPr>
            <p:cNvPr id="32" name="Freeform 32"/>
            <p:cNvSpPr/>
            <p:nvPr/>
          </p:nvSpPr>
          <p:spPr>
            <a:xfrm>
              <a:off x="995276" y="707684"/>
              <a:ext cx="4060460" cy="4097712"/>
            </a:xfrm>
            <a:custGeom>
              <a:avLst/>
              <a:gdLst/>
              <a:ahLst/>
              <a:cxnLst/>
              <a:rect l="l" t="t" r="r" b="b"/>
              <a:pathLst>
                <a:path w="4060460" h="4097712">
                  <a:moveTo>
                    <a:pt x="0" y="0"/>
                  </a:moveTo>
                  <a:lnTo>
                    <a:pt x="4060460" y="0"/>
                  </a:lnTo>
                  <a:lnTo>
                    <a:pt x="4060460" y="4097712"/>
                  </a:lnTo>
                  <a:lnTo>
                    <a:pt x="0" y="4097712"/>
                  </a:lnTo>
                  <a:lnTo>
                    <a:pt x="0" y="0"/>
                  </a:lnTo>
                  <a:close/>
                </a:path>
              </a:pathLst>
            </a:custGeom>
            <a:blipFill>
              <a:blip r:embed="rId13">
                <a:extLst>
                  <a:ext uri="{96DAC541-7B7A-43D3-8B79-37D633B846F1}">
                    <asvg:svgBlip xmlns="" xmlns:asvg="http://schemas.microsoft.com/office/drawing/2016/SVG/main" r:embed="rId5"/>
                  </a:ext>
                </a:extLst>
              </a:blip>
              <a:stretch>
                <a:fillRect/>
              </a:stretch>
            </a:blipFill>
          </p:spPr>
        </p:sp>
        <p:sp>
          <p:nvSpPr>
            <p:cNvPr id="46" name="TextBox 45"/>
            <p:cNvSpPr txBox="1"/>
            <p:nvPr/>
          </p:nvSpPr>
          <p:spPr>
            <a:xfrm rot="21191197">
              <a:off x="1630979" y="2193855"/>
              <a:ext cx="3154409" cy="830997"/>
            </a:xfrm>
            <a:prstGeom prst="rect">
              <a:avLst/>
            </a:prstGeom>
            <a:noFill/>
          </p:spPr>
          <p:txBody>
            <a:bodyPr wrap="square" rtlCol="0">
              <a:spAutoFit/>
            </a:bodyPr>
            <a:lstStyle/>
            <a:p>
              <a:pPr algn="ctr"/>
              <a:r>
                <a:rPr lang="vi-VN" sz="4800" b="1" smtClean="0">
                  <a:latin typeface="Arial" panose="020B0604020202020204" pitchFamily="34" charset="0"/>
                  <a:cs typeface="Arial" panose="020B0604020202020204" pitchFamily="34" charset="0"/>
                </a:rPr>
                <a:t>GHI NHỚ</a:t>
              </a:r>
              <a:endParaRPr lang="en-US" sz="4800" b="1">
                <a:latin typeface="Arial" panose="020B0604020202020204" pitchFamily="34" charset="0"/>
                <a:cs typeface="Arial" panose="020B0604020202020204" pitchFamily="34" charset="0"/>
              </a:endParaRPr>
            </a:p>
          </p:txBody>
        </p:sp>
      </p:grpSp>
      <p:sp>
        <p:nvSpPr>
          <p:cNvPr id="48" name="Rectangle 47"/>
          <p:cNvSpPr/>
          <p:nvPr/>
        </p:nvSpPr>
        <p:spPr>
          <a:xfrm>
            <a:off x="8171877" y="1624954"/>
            <a:ext cx="3918060" cy="923330"/>
          </a:xfrm>
          <a:prstGeom prst="rect">
            <a:avLst/>
          </a:prstGeom>
        </p:spPr>
        <p:txBody>
          <a:bodyPr wrap="none">
            <a:spAutoFit/>
          </a:bodyPr>
          <a:lstStyle/>
          <a:p>
            <a:r>
              <a:rPr lang="en-US" sz="5400" b="1">
                <a:solidFill>
                  <a:srgbClr val="C00000"/>
                </a:solidFill>
                <a:latin typeface="Arial" panose="020B0604020202020204" pitchFamily="34" charset="0"/>
                <a:cs typeface="Arial" panose="020B0604020202020204" pitchFamily="34" charset="0"/>
              </a:rPr>
              <a:t>Công </a:t>
            </a:r>
            <a:r>
              <a:rPr lang="en-US" sz="5400" b="1" smtClean="0">
                <a:solidFill>
                  <a:srgbClr val="C00000"/>
                </a:solidFill>
                <a:latin typeface="Arial" panose="020B0604020202020204" pitchFamily="34" charset="0"/>
                <a:cs typeface="Arial" panose="020B0604020202020204" pitchFamily="34" charset="0"/>
              </a:rPr>
              <a:t>thức</a:t>
            </a:r>
            <a:r>
              <a:rPr lang="vi-VN" sz="5400" b="1" smtClean="0">
                <a:solidFill>
                  <a:srgbClr val="C00000"/>
                </a:solidFill>
                <a:latin typeface="Arial" panose="020B0604020202020204" pitchFamily="34" charset="0"/>
                <a:cs typeface="Arial" panose="020B0604020202020204" pitchFamily="34" charset="0"/>
              </a:rPr>
              <a:t>:</a:t>
            </a:r>
            <a:endParaRPr lang="en-US" sz="54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9" name="Rectangle 48"/>
              <p:cNvSpPr/>
              <p:nvPr/>
            </p:nvSpPr>
            <p:spPr>
              <a:xfrm>
                <a:off x="5862632" y="3573532"/>
                <a:ext cx="10748968" cy="5911490"/>
              </a:xfrm>
              <a:prstGeom prst="rect">
                <a:avLst/>
              </a:prstGeom>
            </p:spPr>
            <p:txBody>
              <a:bodyPr wrap="square">
                <a:spAutoFit/>
              </a:bodyPr>
              <a:lstStyle/>
              <a:p>
                <a:pPr marL="571500" indent="-571500">
                  <a:lnSpc>
                    <a:spcPct val="150000"/>
                  </a:lnSpc>
                  <a:spcAft>
                    <a:spcPts val="0"/>
                  </a:spcAft>
                  <a:buFont typeface="Wingdings" panose="05000000000000000000" pitchFamily="2" charset="2"/>
                  <a:buChar char="Ø"/>
                </a:pPr>
                <a14:m>
                  <m:oMath xmlns:m="http://schemas.openxmlformats.org/officeDocument/2006/math">
                    <m:func>
                      <m:funcPr>
                        <m:ctrlPr>
                          <a:rPr lang="en-US" sz="4800" i="1">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4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800">
                                <a:effectLst/>
                                <a:latin typeface="Cambria Math" panose="02040503050406030204" pitchFamily="18" charset="0"/>
                                <a:ea typeface="Calibri" panose="020F0502020204030204" pitchFamily="34" charset="0"/>
                                <a:cs typeface="Times New Roman" panose="02020603050405020304" pitchFamily="18" charset="0"/>
                              </a:rPr>
                              <m:t>cos</m:t>
                            </m:r>
                          </m:e>
                          <m:sup>
                            <m:r>
                              <a:rPr lang="en-US" sz="4800" i="1">
                                <a:effectLst/>
                                <a:latin typeface="Cambria Math" panose="02040503050406030204" pitchFamily="18" charset="0"/>
                                <a:ea typeface="Calibri" panose="020F0502020204030204" pitchFamily="34" charset="0"/>
                                <a:cs typeface="Times New Roman" panose="02020603050405020304" pitchFamily="18" charset="0"/>
                              </a:rPr>
                              <m:t>2</m:t>
                            </m:r>
                          </m:sup>
                        </m:sSup>
                      </m:fName>
                      <m:e>
                        <m:r>
                          <a:rPr lang="en-US" sz="4800" i="1">
                            <a:effectLst/>
                            <a:latin typeface="Cambria Math" panose="02040503050406030204" pitchFamily="18" charset="0"/>
                            <a:ea typeface="Calibri" panose="020F0502020204030204" pitchFamily="34" charset="0"/>
                            <a:cs typeface="Times New Roman" panose="02020603050405020304" pitchFamily="18" charset="0"/>
                          </a:rPr>
                          <m:t>𝛼</m:t>
                        </m:r>
                      </m:e>
                    </m:func>
                    <m:r>
                      <a:rPr lang="en-US" sz="4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4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800">
                                <a:effectLst/>
                                <a:latin typeface="Cambria Math" panose="02040503050406030204" pitchFamily="18" charset="0"/>
                                <a:ea typeface="Calibri" panose="020F0502020204030204" pitchFamily="34" charset="0"/>
                                <a:cs typeface="Times New Roman" panose="02020603050405020304" pitchFamily="18" charset="0"/>
                              </a:rPr>
                              <m:t>sin</m:t>
                            </m:r>
                          </m:e>
                          <m:sup>
                            <m:r>
                              <a:rPr lang="en-US" sz="4800" i="1">
                                <a:effectLst/>
                                <a:latin typeface="Cambria Math" panose="02040503050406030204" pitchFamily="18" charset="0"/>
                                <a:ea typeface="Calibri" panose="020F0502020204030204" pitchFamily="34" charset="0"/>
                                <a:cs typeface="Times New Roman" panose="02020603050405020304" pitchFamily="18" charset="0"/>
                              </a:rPr>
                              <m:t>2</m:t>
                            </m:r>
                          </m:sup>
                        </m:sSup>
                      </m:fName>
                      <m:e>
                        <m:r>
                          <a:rPr lang="en-US" sz="4800" i="1">
                            <a:effectLst/>
                            <a:latin typeface="Cambria Math" panose="02040503050406030204" pitchFamily="18" charset="0"/>
                            <a:ea typeface="Calibri" panose="020F0502020204030204" pitchFamily="34" charset="0"/>
                            <a:cs typeface="Times New Roman" panose="02020603050405020304" pitchFamily="18" charset="0"/>
                          </a:rPr>
                          <m:t>𝛼</m:t>
                        </m:r>
                      </m:e>
                    </m:func>
                    <m:r>
                      <a:rPr lang="en-US" sz="4800" i="1">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4800">
                    <a:effectLst/>
                    <a:latin typeface="Arial" panose="020B0604020202020204" pitchFamily="34" charset="0"/>
                    <a:ea typeface="Times New Roman" panose="02020603050405020304" pitchFamily="18" charset="0"/>
                    <a:cs typeface="Arial" panose="020B0604020202020204" pitchFamily="34" charset="0"/>
                  </a:rPr>
                  <a:t> với mọi </a:t>
                </a:r>
                <a14:m>
                  <m:oMath xmlns:m="http://schemas.openxmlformats.org/officeDocument/2006/math">
                    <m:r>
                      <a:rPr lang="en-US" sz="4800" i="1">
                        <a:effectLst/>
                        <a:latin typeface="Cambria Math" panose="02040503050406030204" pitchFamily="18" charset="0"/>
                        <a:ea typeface="Times New Roman" panose="02020603050405020304" pitchFamily="18" charset="0"/>
                        <a:cs typeface="Times New Roman" panose="02020603050405020304" pitchFamily="18" charset="0"/>
                      </a:rPr>
                      <m:t>𝛼</m:t>
                    </m:r>
                  </m:oMath>
                </a14:m>
                <a:r>
                  <a:rPr lang="en-US" sz="4800">
                    <a:effectLst/>
                    <a:latin typeface="Arial" panose="020B0604020202020204" pitchFamily="34" charset="0"/>
                    <a:ea typeface="Times New Roman" panose="02020603050405020304" pitchFamily="18" charset="0"/>
                    <a:cs typeface="Arial" panose="020B0604020202020204" pitchFamily="34" charset="0"/>
                  </a:rPr>
                  <a:t>.</a:t>
                </a:r>
                <a:endParaRPr lang="en-US" sz="480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spcAft>
                    <a:spcPts val="0"/>
                  </a:spcAft>
                  <a:buFont typeface="Wingdings" panose="05000000000000000000" pitchFamily="2" charset="2"/>
                  <a:buChar char="Ø"/>
                </a:pPr>
                <a14:m>
                  <m:oMath xmlns:m="http://schemas.openxmlformats.org/officeDocument/2006/math">
                    <m:func>
                      <m:funcPr>
                        <m:ctrlPr>
                          <a:rPr lang="en-US" sz="4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nl-NL" sz="4800">
                            <a:effectLst/>
                            <a:latin typeface="Cambria Math" panose="02040503050406030204" pitchFamily="18" charset="0"/>
                            <a:ea typeface="Calibri" panose="020F0502020204030204" pitchFamily="34" charset="0"/>
                            <a:cs typeface="Times New Roman" panose="02020603050405020304" pitchFamily="18" charset="0"/>
                          </a:rPr>
                          <m:t>tan</m:t>
                        </m:r>
                      </m:fName>
                      <m:e>
                        <m:r>
                          <a:rPr lang="en-US" sz="4800" i="1">
                            <a:effectLst/>
                            <a:latin typeface="Cambria Math" panose="02040503050406030204" pitchFamily="18" charset="0"/>
                            <a:ea typeface="Calibri" panose="020F0502020204030204" pitchFamily="34" charset="0"/>
                            <a:cs typeface="Times New Roman" panose="02020603050405020304" pitchFamily="18" charset="0"/>
                          </a:rPr>
                          <m:t>𝛼</m:t>
                        </m:r>
                      </m:e>
                    </m:func>
                    <m:r>
                      <a:rPr lang="nl-NL" sz="4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8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800" i="1">
                            <a:effectLst/>
                            <a:latin typeface="Cambria Math" panose="02040503050406030204" pitchFamily="18" charset="0"/>
                            <a:ea typeface="Calibri" panose="020F0502020204030204" pitchFamily="34" charset="0"/>
                            <a:cs typeface="Times New Roman" panose="02020603050405020304" pitchFamily="18" charset="0"/>
                          </a:rPr>
                          <m:t>1</m:t>
                        </m:r>
                      </m:num>
                      <m:den>
                        <m:func>
                          <m:funcPr>
                            <m:ctrlPr>
                              <a:rPr lang="en-US" sz="4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nl-NL" sz="4800">
                                <a:effectLst/>
                                <a:latin typeface="Cambria Math" panose="02040503050406030204" pitchFamily="18" charset="0"/>
                                <a:ea typeface="Calibri" panose="020F0502020204030204" pitchFamily="34" charset="0"/>
                                <a:cs typeface="Times New Roman" panose="02020603050405020304" pitchFamily="18" charset="0"/>
                              </a:rPr>
                              <m:t>cot</m:t>
                            </m:r>
                          </m:fName>
                          <m:e>
                            <m:r>
                              <a:rPr lang="en-US" sz="4800" i="1">
                                <a:effectLst/>
                                <a:latin typeface="Cambria Math" panose="02040503050406030204" pitchFamily="18" charset="0"/>
                                <a:ea typeface="Calibri" panose="020F0502020204030204" pitchFamily="34" charset="0"/>
                                <a:cs typeface="Times New Roman" panose="02020603050405020304" pitchFamily="18" charset="0"/>
                              </a:rPr>
                              <m:t>𝛼</m:t>
                            </m:r>
                          </m:e>
                        </m:func>
                      </m:den>
                    </m:f>
                  </m:oMath>
                </a14:m>
                <a:r>
                  <a:rPr lang="nl-NL" sz="4800">
                    <a:effectLst/>
                    <a:latin typeface="Arial" panose="020B0604020202020204" pitchFamily="34" charset="0"/>
                    <a:ea typeface="Times New Roman" panose="02020603050405020304" pitchFamily="18" charset="0"/>
                    <a:cs typeface="Arial" panose="020B0604020202020204" pitchFamily="34" charset="0"/>
                  </a:rPr>
                  <a:t> với </a:t>
                </a:r>
                <a14:m>
                  <m:oMath xmlns:m="http://schemas.openxmlformats.org/officeDocument/2006/math">
                    <m:func>
                      <m:funcPr>
                        <m:ctrlPr>
                          <a:rPr lang="en-US" sz="48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nl-NL" sz="48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nl-NL" sz="4800" i="1">
                            <a:effectLst/>
                            <a:latin typeface="Cambria Math" panose="02040503050406030204" pitchFamily="18" charset="0"/>
                            <a:ea typeface="Times New Roman" panose="02020603050405020304" pitchFamily="18" charset="0"/>
                            <a:cs typeface="Times New Roman" panose="02020603050405020304" pitchFamily="18" charset="0"/>
                          </a:rPr>
                          <m:t>𝛼</m:t>
                        </m:r>
                      </m:e>
                    </m:func>
                    <m:r>
                      <a:rPr lang="nl-NL" sz="48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8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nl-NL" sz="48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nl-NL" sz="4800" i="1">
                            <a:effectLst/>
                            <a:latin typeface="Cambria Math" panose="02040503050406030204" pitchFamily="18" charset="0"/>
                            <a:ea typeface="Times New Roman" panose="02020603050405020304" pitchFamily="18" charset="0"/>
                            <a:cs typeface="Times New Roman" panose="02020603050405020304" pitchFamily="18" charset="0"/>
                          </a:rPr>
                          <m:t>𝛼</m:t>
                        </m:r>
                      </m:e>
                    </m:func>
                    <m:r>
                      <a:rPr lang="nl-NL" sz="4800" i="1">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nl-NL" sz="4800">
                    <a:effectLst/>
                    <a:latin typeface="Arial" panose="020B0604020202020204" pitchFamily="34" charset="0"/>
                    <a:ea typeface="Times New Roman" panose="02020603050405020304" pitchFamily="18" charset="0"/>
                    <a:cs typeface="Arial" panose="020B0604020202020204" pitchFamily="34" charset="0"/>
                  </a:rPr>
                  <a:t>.</a:t>
                </a:r>
                <a:endParaRPr lang="en-US" sz="480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spcAft>
                    <a:spcPts val="0"/>
                  </a:spcAft>
                  <a:buFont typeface="Wingdings" panose="05000000000000000000" pitchFamily="2" charset="2"/>
                  <a:buChar char="Ø"/>
                </a:pPr>
                <a14:m>
                  <m:oMath xmlns:m="http://schemas.openxmlformats.org/officeDocument/2006/math">
                    <m:r>
                      <a:rPr lang="nl-NL" sz="4800" i="1">
                        <a:effectLst/>
                        <a:latin typeface="Cambria Math" panose="02040503050406030204" pitchFamily="18" charset="0"/>
                        <a:ea typeface="Calibri" panose="020F0502020204030204" pitchFamily="34" charset="0"/>
                        <a:cs typeface="Times New Roman" panose="02020603050405020304" pitchFamily="18" charset="0"/>
                      </a:rPr>
                      <m:t>1+</m:t>
                    </m:r>
                    <m:func>
                      <m:funcPr>
                        <m:ctrlPr>
                          <a:rPr lang="en-US" sz="4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4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nl-NL" sz="4800">
                                <a:effectLst/>
                                <a:latin typeface="Cambria Math" panose="02040503050406030204" pitchFamily="18" charset="0"/>
                                <a:ea typeface="Calibri" panose="020F0502020204030204" pitchFamily="34" charset="0"/>
                                <a:cs typeface="Times New Roman" panose="02020603050405020304" pitchFamily="18" charset="0"/>
                              </a:rPr>
                              <m:t>tan</m:t>
                            </m:r>
                          </m:e>
                          <m:sup>
                            <m:r>
                              <a:rPr lang="nl-NL" sz="4800" i="1">
                                <a:effectLst/>
                                <a:latin typeface="Cambria Math" panose="02040503050406030204" pitchFamily="18" charset="0"/>
                                <a:ea typeface="Calibri" panose="020F0502020204030204" pitchFamily="34" charset="0"/>
                                <a:cs typeface="Times New Roman" panose="02020603050405020304" pitchFamily="18" charset="0"/>
                              </a:rPr>
                              <m:t>2</m:t>
                            </m:r>
                          </m:sup>
                        </m:sSup>
                      </m:fName>
                      <m:e>
                        <m:r>
                          <a:rPr lang="nl-NL" sz="4800" i="1">
                            <a:effectLst/>
                            <a:latin typeface="Cambria Math" panose="02040503050406030204" pitchFamily="18" charset="0"/>
                            <a:ea typeface="Calibri" panose="020F0502020204030204" pitchFamily="34" charset="0"/>
                            <a:cs typeface="Times New Roman" panose="02020603050405020304" pitchFamily="18" charset="0"/>
                          </a:rPr>
                          <m:t>𝛼</m:t>
                        </m:r>
                      </m:e>
                    </m:func>
                    <m:r>
                      <a:rPr lang="nl-NL" sz="4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8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800" i="1">
                            <a:effectLst/>
                            <a:latin typeface="Cambria Math" panose="02040503050406030204" pitchFamily="18" charset="0"/>
                            <a:ea typeface="Calibri" panose="020F0502020204030204" pitchFamily="34" charset="0"/>
                            <a:cs typeface="Times New Roman" panose="02020603050405020304" pitchFamily="18" charset="0"/>
                          </a:rPr>
                          <m:t>1</m:t>
                        </m:r>
                      </m:num>
                      <m:den>
                        <m:func>
                          <m:funcPr>
                            <m:ctrlPr>
                              <a:rPr lang="en-US" sz="4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4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nl-NL" sz="4800">
                                    <a:effectLst/>
                                    <a:latin typeface="Cambria Math" panose="02040503050406030204" pitchFamily="18" charset="0"/>
                                    <a:ea typeface="Calibri" panose="020F0502020204030204" pitchFamily="34" charset="0"/>
                                    <a:cs typeface="Times New Roman" panose="02020603050405020304" pitchFamily="18" charset="0"/>
                                  </a:rPr>
                                  <m:t>cos</m:t>
                                </m:r>
                              </m:e>
                              <m:sup>
                                <m:r>
                                  <a:rPr lang="nl-NL" sz="4800" i="1">
                                    <a:effectLst/>
                                    <a:latin typeface="Cambria Math" panose="02040503050406030204" pitchFamily="18" charset="0"/>
                                    <a:ea typeface="Calibri" panose="020F0502020204030204" pitchFamily="34" charset="0"/>
                                    <a:cs typeface="Times New Roman" panose="02020603050405020304" pitchFamily="18" charset="0"/>
                                  </a:rPr>
                                  <m:t>2</m:t>
                                </m:r>
                              </m:sup>
                            </m:sSup>
                          </m:fName>
                          <m:e>
                            <m:r>
                              <a:rPr lang="nl-NL" sz="4800" i="1">
                                <a:effectLst/>
                                <a:latin typeface="Cambria Math" panose="02040503050406030204" pitchFamily="18" charset="0"/>
                                <a:ea typeface="Calibri" panose="020F0502020204030204" pitchFamily="34" charset="0"/>
                                <a:cs typeface="Times New Roman" panose="02020603050405020304" pitchFamily="18" charset="0"/>
                              </a:rPr>
                              <m:t>𝛼</m:t>
                            </m:r>
                          </m:e>
                        </m:func>
                      </m:den>
                    </m:f>
                  </m:oMath>
                </a14:m>
                <a:r>
                  <a:rPr lang="nl-NL" sz="4800">
                    <a:effectLst/>
                    <a:latin typeface="Arial" panose="020B0604020202020204" pitchFamily="34" charset="0"/>
                    <a:ea typeface="Times New Roman" panose="02020603050405020304" pitchFamily="18" charset="0"/>
                    <a:cs typeface="Arial" panose="020B0604020202020204" pitchFamily="34" charset="0"/>
                  </a:rPr>
                  <a:t> với </a:t>
                </a:r>
                <a14:m>
                  <m:oMath xmlns:m="http://schemas.openxmlformats.org/officeDocument/2006/math">
                    <m:func>
                      <m:funcPr>
                        <m:ctrlPr>
                          <a:rPr lang="en-US" sz="48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nl-NL" sz="48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nl-NL" sz="4800" i="1">
                            <a:effectLst/>
                            <a:latin typeface="Cambria Math" panose="02040503050406030204" pitchFamily="18" charset="0"/>
                            <a:ea typeface="Times New Roman" panose="02020603050405020304" pitchFamily="18" charset="0"/>
                            <a:cs typeface="Times New Roman" panose="02020603050405020304" pitchFamily="18" charset="0"/>
                          </a:rPr>
                          <m:t>𝛼</m:t>
                        </m:r>
                      </m:e>
                    </m:func>
                    <m:r>
                      <a:rPr lang="nl-NL" sz="4800" i="1">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nl-NL" sz="4800">
                    <a:effectLst/>
                    <a:latin typeface="Arial" panose="020B0604020202020204" pitchFamily="34" charset="0"/>
                    <a:ea typeface="Times New Roman" panose="02020603050405020304" pitchFamily="18" charset="0"/>
                    <a:cs typeface="Arial" panose="020B0604020202020204" pitchFamily="34" charset="0"/>
                  </a:rPr>
                  <a:t>.</a:t>
                </a:r>
                <a:endParaRPr lang="en-US" sz="480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spcAft>
                    <a:spcPts val="0"/>
                  </a:spcAft>
                  <a:buFont typeface="Wingdings" panose="05000000000000000000" pitchFamily="2" charset="2"/>
                  <a:buChar char="Ø"/>
                </a:pPr>
                <a14:m>
                  <m:oMath xmlns:m="http://schemas.openxmlformats.org/officeDocument/2006/math">
                    <m:r>
                      <a:rPr lang="nl-NL" sz="4800" i="1">
                        <a:effectLst/>
                        <a:latin typeface="Cambria Math" panose="02040503050406030204" pitchFamily="18" charset="0"/>
                        <a:ea typeface="Calibri" panose="020F0502020204030204" pitchFamily="34" charset="0"/>
                        <a:cs typeface="Times New Roman" panose="02020603050405020304" pitchFamily="18" charset="0"/>
                      </a:rPr>
                      <m:t>1+</m:t>
                    </m:r>
                    <m:func>
                      <m:funcPr>
                        <m:ctrlPr>
                          <a:rPr lang="en-US" sz="4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4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nl-NL" sz="4800">
                                <a:effectLst/>
                                <a:latin typeface="Cambria Math" panose="02040503050406030204" pitchFamily="18" charset="0"/>
                                <a:ea typeface="Calibri" panose="020F0502020204030204" pitchFamily="34" charset="0"/>
                                <a:cs typeface="Times New Roman" panose="02020603050405020304" pitchFamily="18" charset="0"/>
                              </a:rPr>
                              <m:t>cot</m:t>
                            </m:r>
                          </m:e>
                          <m:sup>
                            <m:r>
                              <a:rPr lang="nl-NL" sz="4800" i="1">
                                <a:effectLst/>
                                <a:latin typeface="Cambria Math" panose="02040503050406030204" pitchFamily="18" charset="0"/>
                                <a:ea typeface="Calibri" panose="020F0502020204030204" pitchFamily="34" charset="0"/>
                                <a:cs typeface="Times New Roman" panose="02020603050405020304" pitchFamily="18" charset="0"/>
                              </a:rPr>
                              <m:t>2</m:t>
                            </m:r>
                          </m:sup>
                        </m:sSup>
                      </m:fName>
                      <m:e>
                        <m:r>
                          <a:rPr lang="nl-NL" sz="4800" i="1">
                            <a:effectLst/>
                            <a:latin typeface="Cambria Math" panose="02040503050406030204" pitchFamily="18" charset="0"/>
                            <a:ea typeface="Calibri" panose="020F0502020204030204" pitchFamily="34" charset="0"/>
                            <a:cs typeface="Times New Roman" panose="02020603050405020304" pitchFamily="18" charset="0"/>
                          </a:rPr>
                          <m:t>𝛼</m:t>
                        </m:r>
                      </m:e>
                    </m:func>
                    <m:r>
                      <a:rPr lang="nl-NL" sz="4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8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800" i="1">
                            <a:effectLst/>
                            <a:latin typeface="Cambria Math" panose="02040503050406030204" pitchFamily="18" charset="0"/>
                            <a:ea typeface="Calibri" panose="020F0502020204030204" pitchFamily="34" charset="0"/>
                            <a:cs typeface="Times New Roman" panose="02020603050405020304" pitchFamily="18" charset="0"/>
                          </a:rPr>
                          <m:t>1</m:t>
                        </m:r>
                      </m:num>
                      <m:den>
                        <m:func>
                          <m:funcPr>
                            <m:ctrlPr>
                              <a:rPr lang="en-US" sz="4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4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nl-NL" sz="4800">
                                    <a:effectLst/>
                                    <a:latin typeface="Cambria Math" panose="02040503050406030204" pitchFamily="18" charset="0"/>
                                    <a:ea typeface="Calibri" panose="020F0502020204030204" pitchFamily="34" charset="0"/>
                                    <a:cs typeface="Times New Roman" panose="02020603050405020304" pitchFamily="18" charset="0"/>
                                  </a:rPr>
                                  <m:t>sin</m:t>
                                </m:r>
                              </m:e>
                              <m:sup>
                                <m:r>
                                  <a:rPr lang="nl-NL" sz="4800" i="1">
                                    <a:effectLst/>
                                    <a:latin typeface="Cambria Math" panose="02040503050406030204" pitchFamily="18" charset="0"/>
                                    <a:ea typeface="Calibri" panose="020F0502020204030204" pitchFamily="34" charset="0"/>
                                    <a:cs typeface="Times New Roman" panose="02020603050405020304" pitchFamily="18" charset="0"/>
                                  </a:rPr>
                                  <m:t>2</m:t>
                                </m:r>
                              </m:sup>
                            </m:sSup>
                          </m:fName>
                          <m:e>
                            <m:r>
                              <a:rPr lang="nl-NL" sz="4800" i="1">
                                <a:effectLst/>
                                <a:latin typeface="Cambria Math" panose="02040503050406030204" pitchFamily="18" charset="0"/>
                                <a:ea typeface="Calibri" panose="020F0502020204030204" pitchFamily="34" charset="0"/>
                                <a:cs typeface="Times New Roman" panose="02020603050405020304" pitchFamily="18" charset="0"/>
                              </a:rPr>
                              <m:t>𝛼</m:t>
                            </m:r>
                          </m:e>
                        </m:func>
                      </m:den>
                    </m:f>
                  </m:oMath>
                </a14:m>
                <a:r>
                  <a:rPr lang="nl-NL" sz="4800">
                    <a:effectLst/>
                    <a:latin typeface="Arial" panose="020B0604020202020204" pitchFamily="34" charset="0"/>
                    <a:ea typeface="Times New Roman" panose="02020603050405020304" pitchFamily="18" charset="0"/>
                    <a:cs typeface="Arial" panose="020B0604020202020204" pitchFamily="34" charset="0"/>
                  </a:rPr>
                  <a:t> với </a:t>
                </a:r>
                <a14:m>
                  <m:oMath xmlns:m="http://schemas.openxmlformats.org/officeDocument/2006/math">
                    <m:func>
                      <m:funcPr>
                        <m:ctrlPr>
                          <a:rPr lang="en-US" sz="48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nl-NL" sz="48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nl-NL" sz="4800" i="1">
                            <a:effectLst/>
                            <a:latin typeface="Cambria Math" panose="02040503050406030204" pitchFamily="18" charset="0"/>
                            <a:ea typeface="Times New Roman" panose="02020603050405020304" pitchFamily="18" charset="0"/>
                            <a:cs typeface="Times New Roman" panose="02020603050405020304" pitchFamily="18" charset="0"/>
                          </a:rPr>
                          <m:t>𝛼</m:t>
                        </m:r>
                      </m:e>
                    </m:func>
                    <m:r>
                      <a:rPr lang="nl-NL" sz="4800" i="1">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nl-NL" sz="4800">
                    <a:effectLst/>
                    <a:latin typeface="Arial" panose="020B0604020202020204" pitchFamily="34" charset="0"/>
                    <a:ea typeface="Times New Roman" panose="02020603050405020304" pitchFamily="18" charset="0"/>
                    <a:cs typeface="Arial" panose="020B0604020202020204" pitchFamily="34" charset="0"/>
                  </a:rPr>
                  <a:t>.</a:t>
                </a:r>
                <a:endParaRPr lang="en-US" sz="4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9" name="Rectangle 48"/>
              <p:cNvSpPr>
                <a:spLocks noRot="1" noChangeAspect="1" noMove="1" noResize="1" noEditPoints="1" noAdjustHandles="1" noChangeArrowheads="1" noChangeShapeType="1" noTextEdit="1"/>
              </p:cNvSpPr>
              <p:nvPr/>
            </p:nvSpPr>
            <p:spPr>
              <a:xfrm>
                <a:off x="5862632" y="3573532"/>
                <a:ext cx="10748968" cy="5911490"/>
              </a:xfrm>
              <a:prstGeom prst="rect">
                <a:avLst/>
              </a:prstGeom>
              <a:blipFill rotWithShape="0">
                <a:blip r:embed="rId14"/>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wipe(left)">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1193800" y="723900"/>
            <a:ext cx="5257800" cy="12954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Ví dụ </a:t>
            </a:r>
            <a:r>
              <a:rPr lang="vi-VN" sz="4000" b="1" smtClean="0">
                <a:latin typeface="Arial" panose="020B0604020202020204" pitchFamily="34" charset="0"/>
                <a:cs typeface="Arial" panose="020B0604020202020204" pitchFamily="34" charset="0"/>
              </a:rPr>
              <a:t>9</a:t>
            </a:r>
            <a:r>
              <a:rPr lang="en-US" sz="4000" b="1" smtClean="0">
                <a:latin typeface="Arial" panose="020B0604020202020204" pitchFamily="34" charset="0"/>
                <a:cs typeface="Arial" panose="020B0604020202020204" pitchFamily="34" charset="0"/>
              </a:rPr>
              <a:t> </a:t>
            </a:r>
            <a:r>
              <a:rPr lang="en-US" sz="4000" b="1">
                <a:latin typeface="Arial" panose="020B0604020202020204" pitchFamily="34" charset="0"/>
                <a:cs typeface="Arial" panose="020B0604020202020204" pitchFamily="34" charset="0"/>
              </a:rPr>
              <a:t>(SGK </a:t>
            </a:r>
            <a:r>
              <a:rPr lang="vi-VN" sz="4000" b="1" smtClean="0">
                <a:latin typeface="Arial" panose="020B0604020202020204" pitchFamily="34" charset="0"/>
                <a:cs typeface="Arial" panose="020B0604020202020204" pitchFamily="34" charset="0"/>
              </a:rPr>
              <a:t>-</a:t>
            </a:r>
            <a:r>
              <a:rPr lang="en-US" sz="4000" b="1" smtClean="0">
                <a:latin typeface="Arial" panose="020B0604020202020204" pitchFamily="34" charset="0"/>
                <a:cs typeface="Arial" panose="020B0604020202020204" pitchFamily="34" charset="0"/>
              </a:rPr>
              <a:t> tr.</a:t>
            </a:r>
            <a:r>
              <a:rPr lang="vi-VN" sz="4000" b="1" smtClean="0">
                <a:latin typeface="Arial" panose="020B0604020202020204" pitchFamily="34" charset="0"/>
                <a:cs typeface="Arial" panose="020B0604020202020204" pitchFamily="34" charset="0"/>
              </a:rPr>
              <a:t>11)</a:t>
            </a:r>
            <a:endParaRPr lang="en-US" sz="4000"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6826827" y="609372"/>
                <a:ext cx="10252364" cy="152445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Cho góc lượng giác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𝛼</m:t>
                    </m:r>
                  </m:oMath>
                </a14:m>
                <a:r>
                  <a:rPr lang="vi-VN" sz="4000" smtClean="0">
                    <a:latin typeface="Arial" panose="020B0604020202020204" pitchFamily="34" charset="0"/>
                    <a:cs typeface="Arial" panose="020B0604020202020204" pitchFamily="34" charset="0"/>
                  </a:rPr>
                  <a:t> sao cho - </a:t>
                </a:r>
                <a14:m>
                  <m:oMath xmlns:m="http://schemas.openxmlformats.org/officeDocument/2006/math">
                    <m:f>
                      <m:fPr>
                        <m:ctrlPr>
                          <a:rPr lang="vi-VN" sz="4000" i="1" smtClean="0">
                            <a:latin typeface="Cambria Math" panose="02040503050406030204" pitchFamily="18" charset="0"/>
                            <a:cs typeface="Arial" panose="020B0604020202020204" pitchFamily="34" charset="0"/>
                          </a:rPr>
                        </m:ctrlPr>
                      </m:fPr>
                      <m:num>
                        <m:r>
                          <a:rPr lang="vi-VN" sz="400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cs typeface="Arial" panose="020B0604020202020204" pitchFamily="34" charset="0"/>
                          </a:rPr>
                          <m:t>2</m:t>
                        </m:r>
                      </m:den>
                    </m:f>
                  </m:oMath>
                </a14:m>
                <a:r>
                  <a:rPr lang="vi-VN" sz="4000" smtClean="0">
                    <a:latin typeface="Arial" panose="020B0604020202020204" pitchFamily="34" charset="0"/>
                    <a:cs typeface="Arial" panose="020B0604020202020204" pitchFamily="34" charset="0"/>
                  </a:rPr>
                  <a:t> &lt;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𝛼</m:t>
                    </m:r>
                  </m:oMath>
                </a14:m>
                <a:r>
                  <a:rPr lang="vi-VN" sz="4000" smtClean="0">
                    <a:latin typeface="Arial" panose="020B0604020202020204" pitchFamily="34" charset="0"/>
                    <a:cs typeface="Arial" panose="020B0604020202020204" pitchFamily="34" charset="0"/>
                  </a:rPr>
                  <a:t> &lt; 0 và tan</a:t>
                </a:r>
                <a:r>
                  <a:rPr lang="vi-VN" sz="4000">
                    <a:ea typeface="Cambria Math" panose="02040503050406030204" pitchFamily="18"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𝛼</m:t>
                    </m:r>
                  </m:oMath>
                </a14:m>
                <a:r>
                  <a:rPr lang="vi-VN" sz="4000" smtClean="0">
                    <a:latin typeface="Arial" panose="020B0604020202020204" pitchFamily="34" charset="0"/>
                    <a:cs typeface="Arial" panose="020B0604020202020204" pitchFamily="34" charset="0"/>
                  </a:rPr>
                  <a:t> = -2. Tính: cos</a:t>
                </a:r>
                <a:r>
                  <a:rPr lang="vi-VN" sz="4000">
                    <a:ea typeface="Cambria Math" panose="02040503050406030204" pitchFamily="18"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𝛼</m:t>
                    </m:r>
                  </m:oMath>
                </a14:m>
                <a:r>
                  <a:rPr lang="vi-VN" sz="4000" smtClean="0">
                    <a:latin typeface="Arial" panose="020B0604020202020204" pitchFamily="34" charset="0"/>
                    <a:cs typeface="Arial" panose="020B0604020202020204" pitchFamily="34" charset="0"/>
                  </a:rPr>
                  <a:t>, sin</a:t>
                </a:r>
                <a:r>
                  <a:rPr lang="vi-VN" sz="4000">
                    <a:ea typeface="Cambria Math" panose="02040503050406030204" pitchFamily="18"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𝛼</m:t>
                    </m:r>
                  </m:oMath>
                </a14:m>
                <a:r>
                  <a:rPr lang="vi-VN" sz="4000" smtClean="0">
                    <a:latin typeface="Arial" panose="020B0604020202020204" pitchFamily="34" charset="0"/>
                    <a:cs typeface="Arial" panose="020B0604020202020204" pitchFamily="34" charset="0"/>
                  </a:rPr>
                  <a:t> </a:t>
                </a:r>
                <a:endParaRPr lang="en-US" sz="40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6826827" y="609372"/>
                <a:ext cx="10252364" cy="1524456"/>
              </a:xfrm>
              <a:prstGeom prst="rect">
                <a:avLst/>
              </a:prstGeom>
              <a:blipFill rotWithShape="0">
                <a:blip r:embed="rId2"/>
                <a:stretch>
                  <a:fillRect l="-2140" t="-3200" r="-2675" b="-16400"/>
                </a:stretch>
              </a:blipFill>
            </p:spPr>
            <p:txBody>
              <a:bodyPr/>
              <a:lstStyle/>
              <a:p>
                <a:r>
                  <a:rPr lang="en-US">
                    <a:noFill/>
                  </a:rPr>
                  <a:t> </a:t>
                </a:r>
              </a:p>
            </p:txBody>
          </p:sp>
        </mc:Fallback>
      </mc:AlternateContent>
      <p:sp>
        <p:nvSpPr>
          <p:cNvPr id="2" name="TextBox 1"/>
          <p:cNvSpPr txBox="1"/>
          <p:nvPr/>
        </p:nvSpPr>
        <p:spPr>
          <a:xfrm>
            <a:off x="1193800" y="2819077"/>
            <a:ext cx="1620982" cy="707886"/>
          </a:xfrm>
          <a:prstGeom prst="rect">
            <a:avLst/>
          </a:prstGeom>
          <a:noFill/>
        </p:spPr>
        <p:txBody>
          <a:bodyPr wrap="square" rtlCol="0">
            <a:spAutoFit/>
          </a:bodyPr>
          <a:lstStyle/>
          <a:p>
            <a:r>
              <a:rPr lang="vi-VN" sz="4000" b="1" u="sng" smtClean="0">
                <a:solidFill>
                  <a:srgbClr val="C00000"/>
                </a:solidFill>
                <a:latin typeface="Arial" panose="020B0604020202020204" pitchFamily="34" charset="0"/>
                <a:cs typeface="Arial" panose="020B0604020202020204" pitchFamily="34" charset="0"/>
              </a:rPr>
              <a:t>Giải</a:t>
            </a:r>
            <a:r>
              <a:rPr lang="vi-VN" sz="4000" b="1" smtClean="0">
                <a:solidFill>
                  <a:srgbClr val="C00000"/>
                </a:solidFill>
                <a:latin typeface="Arial" panose="020B0604020202020204" pitchFamily="34" charset="0"/>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1193800" y="3641491"/>
                <a:ext cx="15215062" cy="5932714"/>
              </a:xfrm>
              <a:prstGeom prst="rect">
                <a:avLst/>
              </a:prstGeom>
            </p:spPr>
            <p:txBody>
              <a:bodyPr wrap="square">
                <a:spAutoFit/>
              </a:bodyPr>
              <a:lstStyle/>
              <a:p>
                <a:pPr algn="just">
                  <a:lnSpc>
                    <a:spcPct val="150000"/>
                  </a:lnSpc>
                </a:pPr>
                <a:r>
                  <a:rPr lang="vi-VN" sz="4000" smtClean="0">
                    <a:solidFill>
                      <a:prstClr val="black"/>
                    </a:solidFill>
                    <a:cs typeface="Arial" panose="020B0604020202020204" pitchFamily="34" charset="0"/>
                  </a:rPr>
                  <a:t>Do </a:t>
                </a:r>
                <a:r>
                  <a:rPr lang="vi-VN" sz="4000">
                    <a:solidFill>
                      <a:prstClr val="black"/>
                    </a:solidFill>
                    <a:cs typeface="Arial" panose="020B0604020202020204" pitchFamily="34" charset="0"/>
                  </a:rPr>
                  <a:t>- </a:t>
                </a:r>
                <a14:m>
                  <m:oMath xmlns:m="http://schemas.openxmlformats.org/officeDocument/2006/math">
                    <m:f>
                      <m:fPr>
                        <m:ctrlPr>
                          <a:rPr lang="vi-VN" sz="4000" i="1">
                            <a:solidFill>
                              <a:prstClr val="black"/>
                            </a:solidFill>
                            <a:latin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cs typeface="Arial" panose="020B0604020202020204" pitchFamily="34" charset="0"/>
                          </a:rPr>
                          <m:t>2</m:t>
                        </m:r>
                      </m:den>
                    </m:f>
                  </m:oMath>
                </a14:m>
                <a:r>
                  <a:rPr lang="vi-VN" sz="4000">
                    <a:solidFill>
                      <a:prstClr val="black"/>
                    </a:solidFill>
                    <a:cs typeface="Arial" panose="020B0604020202020204" pitchFamily="34" charset="0"/>
                  </a:rPr>
                  <a:t> &lt; </a:t>
                </a:r>
                <a14:m>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000">
                    <a:solidFill>
                      <a:prstClr val="black"/>
                    </a:solidFill>
                    <a:cs typeface="Arial" panose="020B0604020202020204" pitchFamily="34" charset="0"/>
                  </a:rPr>
                  <a:t> &lt; </a:t>
                </a:r>
                <a:r>
                  <a:rPr lang="vi-VN" sz="4000" smtClean="0">
                    <a:solidFill>
                      <a:prstClr val="black"/>
                    </a:solidFill>
                    <a:cs typeface="Arial" panose="020B0604020202020204" pitchFamily="34" charset="0"/>
                  </a:rPr>
                  <a:t>0 nên cos</a:t>
                </a:r>
                <a:r>
                  <a:rPr lang="vi-VN">
                    <a:ea typeface="Cambria Math" panose="02040503050406030204" pitchFamily="18"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𝛼</m:t>
                    </m:r>
                  </m:oMath>
                </a14:m>
                <a:r>
                  <a:rPr lang="vi-VN" sz="4000" smtClean="0"/>
                  <a:t> &gt; 0.</a:t>
                </a:r>
              </a:p>
              <a:p>
                <a:pPr algn="just">
                  <a:lnSpc>
                    <a:spcPct val="150000"/>
                  </a:lnSpc>
                </a:pPr>
                <a:r>
                  <a:rPr lang="vi-VN" sz="4000" smtClean="0"/>
                  <a:t>Áp dụng công thức 1 + tan</a:t>
                </a:r>
                <a:r>
                  <a:rPr lang="vi-VN" sz="4000" baseline="30000" smtClean="0"/>
                  <a:t>2</a:t>
                </a:r>
                <a:r>
                  <a:rPr lang="vi-VN" sz="4000">
                    <a:ea typeface="Cambria Math" panose="02040503050406030204" pitchFamily="18"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𝛼</m:t>
                    </m:r>
                  </m:oMath>
                </a14:m>
                <a:r>
                  <a:rPr lang="vi-VN" sz="4000" smtClean="0"/>
                  <a:t> = </a:t>
                </a:r>
                <a14:m>
                  <m:oMath xmlns:m="http://schemas.openxmlformats.org/officeDocument/2006/math">
                    <m:f>
                      <m:fPr>
                        <m:ctrlPr>
                          <a:rPr lang="vi-VN" sz="4000" i="1" smtClean="0">
                            <a:latin typeface="Cambria Math" panose="02040503050406030204" pitchFamily="18" charset="0"/>
                          </a:rPr>
                        </m:ctrlPr>
                      </m:fPr>
                      <m:num>
                        <m:r>
                          <a:rPr lang="vi-VN" sz="4000" b="0" i="1" smtClean="0">
                            <a:latin typeface="Cambria Math" panose="02040503050406030204" pitchFamily="18" charset="0"/>
                          </a:rPr>
                          <m:t>1</m:t>
                        </m:r>
                      </m:num>
                      <m:den>
                        <m:sSup>
                          <m:sSupPr>
                            <m:ctrlPr>
                              <a:rPr lang="vi-VN" sz="4000" i="1" smtClean="0">
                                <a:latin typeface="Cambria Math" panose="02040503050406030204" pitchFamily="18" charset="0"/>
                              </a:rPr>
                            </m:ctrlPr>
                          </m:sSupPr>
                          <m:e>
                            <m:r>
                              <a:rPr lang="vi-VN" sz="4000" b="0" i="1" smtClean="0">
                                <a:latin typeface="Cambria Math" panose="02040503050406030204" pitchFamily="18" charset="0"/>
                              </a:rPr>
                              <m:t>𝑐𝑜𝑠</m:t>
                            </m:r>
                          </m:e>
                          <m:sup>
                            <m:r>
                              <a:rPr lang="vi-VN" sz="4000" b="0" i="1" smtClean="0">
                                <a:latin typeface="Cambria Math" panose="02040503050406030204" pitchFamily="18" charset="0"/>
                              </a:rPr>
                              <m:t>2</m:t>
                            </m:r>
                          </m:sup>
                        </m:sSup>
                        <m:r>
                          <a:rPr lang="vi-VN" sz="4000" i="1">
                            <a:latin typeface="Cambria Math" panose="02040503050406030204" pitchFamily="18" charset="0"/>
                            <a:ea typeface="Cambria Math" panose="02040503050406030204" pitchFamily="18" charset="0"/>
                            <a:cs typeface="Arial" panose="020B0604020202020204" pitchFamily="34" charset="0"/>
                          </a:rPr>
                          <m:t>𝛼</m:t>
                        </m:r>
                      </m:den>
                    </m:f>
                  </m:oMath>
                </a14:m>
                <a:r>
                  <a:rPr lang="vi-VN" sz="4000" smtClean="0"/>
                  <a:t>, ta có:</a:t>
                </a:r>
              </a:p>
              <a:p>
                <a:pPr algn="just">
                  <a:lnSpc>
                    <a:spcPct val="150000"/>
                  </a:lnSpc>
                </a:pPr>
                <a:r>
                  <a:rPr lang="vi-VN" sz="4000" smtClean="0"/>
                  <a:t>cos</a:t>
                </a:r>
                <a:r>
                  <a:rPr lang="vi-VN" sz="4000" baseline="30000" smtClean="0"/>
                  <a:t>2</a:t>
                </a:r>
                <a:r>
                  <a:rPr lang="vi-VN" sz="4000">
                    <a:ea typeface="Cambria Math" panose="02040503050406030204" pitchFamily="18"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𝛼</m:t>
                    </m:r>
                  </m:oMath>
                </a14:m>
                <a:r>
                  <a:rPr lang="vi-VN" sz="4000" smtClean="0"/>
                  <a:t> = </a:t>
                </a:r>
                <a14:m>
                  <m:oMath xmlns:m="http://schemas.openxmlformats.org/officeDocument/2006/math">
                    <m:f>
                      <m:fPr>
                        <m:ctrlPr>
                          <a:rPr lang="vi-VN" sz="4000" i="1" smtClean="0">
                            <a:latin typeface="Cambria Math" panose="02040503050406030204" pitchFamily="18" charset="0"/>
                          </a:rPr>
                        </m:ctrlPr>
                      </m:fPr>
                      <m:num>
                        <m:r>
                          <a:rPr lang="vi-VN" sz="4000" b="0" i="1" smtClean="0">
                            <a:latin typeface="Cambria Math" panose="02040503050406030204" pitchFamily="18" charset="0"/>
                          </a:rPr>
                          <m:t>1</m:t>
                        </m:r>
                      </m:num>
                      <m:den>
                        <m:r>
                          <a:rPr lang="vi-VN" sz="4000" b="0" i="1" smtClean="0">
                            <a:latin typeface="Cambria Math" panose="02040503050406030204" pitchFamily="18" charset="0"/>
                          </a:rPr>
                          <m:t>1+</m:t>
                        </m:r>
                        <m:sSup>
                          <m:sSupPr>
                            <m:ctrlPr>
                              <a:rPr lang="vi-VN" sz="4000" b="0" i="1" smtClean="0">
                                <a:latin typeface="Cambria Math" panose="02040503050406030204" pitchFamily="18" charset="0"/>
                              </a:rPr>
                            </m:ctrlPr>
                          </m:sSupPr>
                          <m:e>
                            <m:r>
                              <a:rPr lang="vi-VN" sz="4000" b="0" i="1" smtClean="0">
                                <a:latin typeface="Cambria Math" panose="02040503050406030204" pitchFamily="18" charset="0"/>
                              </a:rPr>
                              <m:t>𝑡𝑎𝑛</m:t>
                            </m:r>
                          </m:e>
                          <m:sup>
                            <m:r>
                              <a:rPr lang="vi-VN" sz="4000" b="0" i="1" smtClean="0">
                                <a:latin typeface="Cambria Math" panose="02040503050406030204" pitchFamily="18" charset="0"/>
                              </a:rPr>
                              <m:t>2</m:t>
                            </m:r>
                          </m:sup>
                        </m:sSup>
                        <m:r>
                          <a:rPr lang="vi-VN" sz="4000" b="0" i="1" smtClean="0">
                            <a:latin typeface="Cambria Math" panose="02040503050406030204" pitchFamily="18" charset="0"/>
                            <a:ea typeface="Cambria Math" panose="02040503050406030204" pitchFamily="18" charset="0"/>
                          </a:rPr>
                          <m:t>𝛼</m:t>
                        </m:r>
                      </m:den>
                    </m:f>
                  </m:oMath>
                </a14:m>
                <a:r>
                  <a:rPr lang="vi-VN" sz="4000" smtClean="0"/>
                  <a:t> = </a:t>
                </a:r>
                <a14:m>
                  <m:oMath xmlns:m="http://schemas.openxmlformats.org/officeDocument/2006/math">
                    <m:f>
                      <m:fPr>
                        <m:ctrlPr>
                          <a:rPr lang="vi-VN" sz="4000" i="1" smtClean="0">
                            <a:latin typeface="Cambria Math" panose="02040503050406030204" pitchFamily="18" charset="0"/>
                          </a:rPr>
                        </m:ctrlPr>
                      </m:fPr>
                      <m:num>
                        <m:r>
                          <a:rPr lang="vi-VN" sz="4000" b="0" i="1" smtClean="0">
                            <a:latin typeface="Cambria Math" panose="02040503050406030204" pitchFamily="18" charset="0"/>
                          </a:rPr>
                          <m:t>1</m:t>
                        </m:r>
                      </m:num>
                      <m:den>
                        <m:r>
                          <a:rPr lang="vi-VN" sz="4000" b="0" i="1" smtClean="0">
                            <a:latin typeface="Cambria Math" panose="02040503050406030204" pitchFamily="18" charset="0"/>
                          </a:rPr>
                          <m:t>1+ </m:t>
                        </m:r>
                        <m:sSup>
                          <m:sSupPr>
                            <m:ctrlPr>
                              <a:rPr lang="vi-VN" sz="4000" b="0" i="1" smtClean="0">
                                <a:latin typeface="Cambria Math" panose="02040503050406030204" pitchFamily="18" charset="0"/>
                              </a:rPr>
                            </m:ctrlPr>
                          </m:sSupPr>
                          <m:e>
                            <m:r>
                              <a:rPr lang="vi-VN" sz="4000" b="0" i="1" smtClean="0">
                                <a:latin typeface="Cambria Math" panose="02040503050406030204" pitchFamily="18" charset="0"/>
                              </a:rPr>
                              <m:t>(−2)</m:t>
                            </m:r>
                          </m:e>
                          <m:sup>
                            <m:r>
                              <a:rPr lang="vi-VN" sz="4000" b="0" i="1" smtClean="0">
                                <a:latin typeface="Cambria Math" panose="02040503050406030204" pitchFamily="18" charset="0"/>
                              </a:rPr>
                              <m:t>2</m:t>
                            </m:r>
                          </m:sup>
                        </m:sSup>
                      </m:den>
                    </m:f>
                  </m:oMath>
                </a14:m>
                <a:r>
                  <a:rPr lang="vi-VN" sz="4000" smtClean="0"/>
                  <a:t> = </a:t>
                </a:r>
                <a14:m>
                  <m:oMath xmlns:m="http://schemas.openxmlformats.org/officeDocument/2006/math">
                    <m:f>
                      <m:fPr>
                        <m:ctrlPr>
                          <a:rPr lang="vi-VN" sz="4000" i="1" smtClean="0">
                            <a:latin typeface="Cambria Math" panose="02040503050406030204" pitchFamily="18" charset="0"/>
                          </a:rPr>
                        </m:ctrlPr>
                      </m:fPr>
                      <m:num>
                        <m:r>
                          <a:rPr lang="vi-VN" sz="4000" b="0" i="1" smtClean="0">
                            <a:latin typeface="Cambria Math" panose="02040503050406030204" pitchFamily="18" charset="0"/>
                          </a:rPr>
                          <m:t>1</m:t>
                        </m:r>
                      </m:num>
                      <m:den>
                        <m:r>
                          <a:rPr lang="vi-VN" sz="4000" b="0" i="1" smtClean="0">
                            <a:latin typeface="Cambria Math" panose="02040503050406030204" pitchFamily="18" charset="0"/>
                          </a:rPr>
                          <m:t>5</m:t>
                        </m:r>
                      </m:den>
                    </m:f>
                  </m:oMath>
                </a14:m>
                <a:r>
                  <a:rPr lang="vi-VN" sz="4000" smtClean="0"/>
                  <a:t> </a:t>
                </a:r>
              </a:p>
              <a:p>
                <a:pPr algn="just">
                  <a:lnSpc>
                    <a:spcPct val="150000"/>
                  </a:lnSpc>
                </a:pPr>
                <a:r>
                  <a:rPr lang="vi-VN" sz="4000"/>
                  <a:t>S</a:t>
                </a:r>
                <a:r>
                  <a:rPr lang="vi-VN" sz="4000" smtClean="0"/>
                  <a:t>uy ra cos</a:t>
                </a:r>
                <a:r>
                  <a:rPr lang="vi-VN" sz="4000">
                    <a:ea typeface="Cambria Math" panose="02040503050406030204" pitchFamily="18"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𝛼</m:t>
                    </m:r>
                  </m:oMath>
                </a14:m>
                <a:r>
                  <a:rPr lang="vi-VN" sz="4000" smtClean="0"/>
                  <a:t> = </a:t>
                </a:r>
                <a14:m>
                  <m:oMath xmlns:m="http://schemas.openxmlformats.org/officeDocument/2006/math">
                    <m:rad>
                      <m:radPr>
                        <m:degHide m:val="on"/>
                        <m:ctrlPr>
                          <a:rPr lang="vi-VN" sz="4000" i="1" smtClean="0">
                            <a:latin typeface="Cambria Math" panose="02040503050406030204" pitchFamily="18" charset="0"/>
                            <a:ea typeface="Cambria Math" panose="02040503050406030204" pitchFamily="18" charset="0"/>
                          </a:rPr>
                        </m:ctrlPr>
                      </m:radPr>
                      <m:deg/>
                      <m:e>
                        <m:f>
                          <m:fPr>
                            <m:ctrlPr>
                              <a:rPr lang="vi-VN" sz="4000" i="1" smtClean="0">
                                <a:latin typeface="Cambria Math" panose="02040503050406030204" pitchFamily="18" charset="0"/>
                                <a:ea typeface="Cambria Math" panose="02040503050406030204" pitchFamily="18" charset="0"/>
                              </a:rPr>
                            </m:ctrlPr>
                          </m:fPr>
                          <m:num>
                            <m:r>
                              <a:rPr lang="vi-VN" sz="4000" b="0" i="1" smtClean="0">
                                <a:latin typeface="Cambria Math" panose="02040503050406030204" pitchFamily="18" charset="0"/>
                                <a:ea typeface="Cambria Math" panose="02040503050406030204" pitchFamily="18" charset="0"/>
                              </a:rPr>
                              <m:t>1</m:t>
                            </m:r>
                          </m:num>
                          <m:den>
                            <m:r>
                              <a:rPr lang="vi-VN" sz="4000" b="0" i="1" smtClean="0">
                                <a:latin typeface="Cambria Math" panose="02040503050406030204" pitchFamily="18" charset="0"/>
                                <a:ea typeface="Cambria Math" panose="02040503050406030204" pitchFamily="18" charset="0"/>
                              </a:rPr>
                              <m:t>5</m:t>
                            </m:r>
                          </m:den>
                        </m:f>
                      </m:e>
                    </m:rad>
                  </m:oMath>
                </a14:m>
                <a:r>
                  <a:rPr lang="vi-VN" sz="4000" smtClean="0"/>
                  <a:t> = </a:t>
                </a:r>
                <a14:m>
                  <m:oMath xmlns:m="http://schemas.openxmlformats.org/officeDocument/2006/math">
                    <m:f>
                      <m:fPr>
                        <m:ctrlPr>
                          <a:rPr lang="vi-VN" sz="4000" i="1" smtClean="0">
                            <a:latin typeface="Cambria Math" panose="02040503050406030204" pitchFamily="18" charset="0"/>
                          </a:rPr>
                        </m:ctrlPr>
                      </m:fPr>
                      <m:num>
                        <m:r>
                          <a:rPr lang="vi-VN" sz="4000" b="0" i="1" smtClean="0">
                            <a:latin typeface="Cambria Math" panose="02040503050406030204" pitchFamily="18" charset="0"/>
                          </a:rPr>
                          <m:t>1</m:t>
                        </m:r>
                      </m:num>
                      <m:den>
                        <m:rad>
                          <m:radPr>
                            <m:degHide m:val="on"/>
                            <m:ctrlPr>
                              <a:rPr lang="vi-VN" sz="4000" i="1" smtClean="0">
                                <a:latin typeface="Cambria Math" panose="02040503050406030204" pitchFamily="18" charset="0"/>
                              </a:rPr>
                            </m:ctrlPr>
                          </m:radPr>
                          <m:deg/>
                          <m:e>
                            <m:r>
                              <a:rPr lang="vi-VN" sz="4000" b="0" i="1" smtClean="0">
                                <a:latin typeface="Cambria Math" panose="02040503050406030204" pitchFamily="18" charset="0"/>
                              </a:rPr>
                              <m:t>5</m:t>
                            </m:r>
                          </m:e>
                        </m:rad>
                      </m:den>
                    </m:f>
                  </m:oMath>
                </a14:m>
                <a:r>
                  <a:rPr lang="vi-VN" sz="4000" smtClean="0"/>
                  <a:t> và từ đó sin</a:t>
                </a:r>
                <a:r>
                  <a:rPr lang="vi-VN" sz="4000">
                    <a:ea typeface="Cambria Math" panose="02040503050406030204" pitchFamily="18"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𝛼</m:t>
                    </m:r>
                  </m:oMath>
                </a14:m>
                <a:r>
                  <a:rPr lang="vi-VN" sz="4000" smtClean="0"/>
                  <a:t> = tan</a:t>
                </a:r>
                <a:r>
                  <a:rPr lang="vi-VN" sz="4000" smtClean="0">
                    <a:ea typeface="Cambria Math" panose="02040503050406030204" pitchFamily="18"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𝛼</m:t>
                    </m:r>
                  </m:oMath>
                </a14:m>
                <a:r>
                  <a:rPr lang="vi-VN" sz="4000" smtClean="0"/>
                  <a:t>. cos</a:t>
                </a:r>
                <a:r>
                  <a:rPr lang="vi-VN" sz="4000" smtClean="0">
                    <a:ea typeface="Cambria Math" panose="02040503050406030204" pitchFamily="18"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𝛼</m:t>
                    </m:r>
                  </m:oMath>
                </a14:m>
                <a:r>
                  <a:rPr lang="vi-VN" sz="4000" smtClean="0"/>
                  <a:t> = -2. </a:t>
                </a:r>
                <a14:m>
                  <m:oMath xmlns:m="http://schemas.openxmlformats.org/officeDocument/2006/math">
                    <m:f>
                      <m:fPr>
                        <m:ctrlPr>
                          <a:rPr lang="vi-VN" sz="4000" i="1">
                            <a:latin typeface="Cambria Math" panose="02040503050406030204" pitchFamily="18" charset="0"/>
                          </a:rPr>
                        </m:ctrlPr>
                      </m:fPr>
                      <m:num>
                        <m:r>
                          <a:rPr lang="vi-VN" sz="4000" i="1">
                            <a:latin typeface="Cambria Math" panose="02040503050406030204" pitchFamily="18" charset="0"/>
                          </a:rPr>
                          <m:t>1</m:t>
                        </m:r>
                      </m:num>
                      <m:den>
                        <m:rad>
                          <m:radPr>
                            <m:degHide m:val="on"/>
                            <m:ctrlPr>
                              <a:rPr lang="vi-VN" sz="4000" i="1">
                                <a:latin typeface="Cambria Math" panose="02040503050406030204" pitchFamily="18" charset="0"/>
                              </a:rPr>
                            </m:ctrlPr>
                          </m:radPr>
                          <m:deg/>
                          <m:e>
                            <m:r>
                              <a:rPr lang="vi-VN" sz="4000" i="1">
                                <a:latin typeface="Cambria Math" panose="02040503050406030204" pitchFamily="18" charset="0"/>
                              </a:rPr>
                              <m:t>5</m:t>
                            </m:r>
                          </m:e>
                        </m:rad>
                      </m:den>
                    </m:f>
                  </m:oMath>
                </a14:m>
                <a:r>
                  <a:rPr lang="vi-VN" sz="4000" smtClean="0"/>
                  <a:t> = </a:t>
                </a:r>
                <a14:m>
                  <m:oMath xmlns:m="http://schemas.openxmlformats.org/officeDocument/2006/math">
                    <m:f>
                      <m:fPr>
                        <m:ctrlPr>
                          <a:rPr lang="vi-VN" sz="4000" i="1">
                            <a:latin typeface="Cambria Math" panose="02040503050406030204" pitchFamily="18" charset="0"/>
                          </a:rPr>
                        </m:ctrlPr>
                      </m:fPr>
                      <m:num>
                        <m:r>
                          <a:rPr lang="vi-VN" sz="4000" b="0" i="1" smtClean="0">
                            <a:latin typeface="Cambria Math" panose="02040503050406030204" pitchFamily="18" charset="0"/>
                          </a:rPr>
                          <m:t>−2</m:t>
                        </m:r>
                      </m:num>
                      <m:den>
                        <m:rad>
                          <m:radPr>
                            <m:degHide m:val="on"/>
                            <m:ctrlPr>
                              <a:rPr lang="vi-VN" sz="4000" i="1">
                                <a:latin typeface="Cambria Math" panose="02040503050406030204" pitchFamily="18" charset="0"/>
                              </a:rPr>
                            </m:ctrlPr>
                          </m:radPr>
                          <m:deg/>
                          <m:e>
                            <m:r>
                              <a:rPr lang="vi-VN" sz="4000" i="1">
                                <a:latin typeface="Cambria Math" panose="02040503050406030204" pitchFamily="18" charset="0"/>
                              </a:rPr>
                              <m:t>5</m:t>
                            </m:r>
                          </m:e>
                        </m:rad>
                      </m:den>
                    </m:f>
                  </m:oMath>
                </a14:m>
                <a:r>
                  <a:rPr lang="vi-VN" sz="4000" smtClean="0"/>
                  <a:t> </a:t>
                </a:r>
                <a:endParaRPr lang="en-US" sz="4000"/>
              </a:p>
            </p:txBody>
          </p:sp>
        </mc:Choice>
        <mc:Fallback xmlns="">
          <p:sp>
            <p:nvSpPr>
              <p:cNvPr id="5" name="Rectangle 4"/>
              <p:cNvSpPr>
                <a:spLocks noRot="1" noChangeAspect="1" noMove="1" noResize="1" noEditPoints="1" noAdjustHandles="1" noChangeArrowheads="1" noChangeShapeType="1" noTextEdit="1"/>
              </p:cNvSpPr>
              <p:nvPr/>
            </p:nvSpPr>
            <p:spPr>
              <a:xfrm>
                <a:off x="1193800" y="3641491"/>
                <a:ext cx="15215062" cy="5932714"/>
              </a:xfrm>
              <a:prstGeom prst="rect">
                <a:avLst/>
              </a:prstGeom>
              <a:blipFill rotWithShape="0">
                <a:blip r:embed="rId3"/>
                <a:stretch>
                  <a:fillRect l="-1442"/>
                </a:stretch>
              </a:blipFill>
            </p:spPr>
            <p:txBody>
              <a:bodyPr/>
              <a:lstStyle/>
              <a:p>
                <a:r>
                  <a:rPr lang="en-US">
                    <a:noFill/>
                  </a:rPr>
                  <a:t> </a:t>
                </a:r>
              </a:p>
            </p:txBody>
          </p:sp>
        </mc:Fallback>
      </mc:AlternateContent>
    </p:spTree>
    <p:extLst>
      <p:ext uri="{BB962C8B-B14F-4D97-AF65-F5344CB8AC3E}">
        <p14:creationId xmlns:p14="http://schemas.microsoft.com/office/powerpoint/2010/main" val="15709885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dissolv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5"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linds(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 grpId="0"/>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11150" y="506704"/>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1066800" y="876300"/>
            <a:ext cx="3718560" cy="1167999"/>
          </a:xfrm>
          <a:prstGeom prst="roundRect">
            <a:avLst/>
          </a:prstGeom>
          <a:solidFill>
            <a:schemeClr val="accent4">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smtClean="0">
                <a:solidFill>
                  <a:prstClr val="white"/>
                </a:solidFill>
                <a:cs typeface="Arial" panose="020B0604020202020204" pitchFamily="34" charset="0"/>
              </a:rPr>
              <a:t>Luyện tập </a:t>
            </a:r>
            <a:r>
              <a:rPr lang="vi-VN" sz="4000" b="1">
                <a:solidFill>
                  <a:prstClr val="white"/>
                </a:solidFill>
                <a:cs typeface="Arial" panose="020B0604020202020204" pitchFamily="34" charset="0"/>
              </a:rPr>
              <a:t>9</a:t>
            </a:r>
            <a:endParaRPr lang="en-US" sz="4000" b="1">
              <a:solidFill>
                <a:prstClr val="white"/>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Folded Corner 3"/>
              <p:cNvSpPr/>
              <p:nvPr/>
            </p:nvSpPr>
            <p:spPr>
              <a:xfrm>
                <a:off x="1066800" y="2653900"/>
                <a:ext cx="5638800" cy="4468559"/>
              </a:xfrm>
              <a:prstGeom prst="foldedCorner">
                <a:avLst/>
              </a:prstGeom>
              <a:solidFill>
                <a:srgbClr val="FFFFCC"/>
              </a:solidFill>
              <a:ln w="381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smtClean="0">
                    <a:solidFill>
                      <a:schemeClr val="tx1"/>
                    </a:solidFill>
                    <a:cs typeface="Arial" panose="020B0604020202020204" pitchFamily="34" charset="0"/>
                  </a:rPr>
                  <a:t>Cho góc lượng giác </a:t>
                </a:r>
                <a14:m>
                  <m:oMath xmlns:m="http://schemas.openxmlformats.org/officeDocument/2006/math">
                    <m:r>
                      <a:rPr lang="vi-VN" sz="4000" i="1">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000">
                    <a:solidFill>
                      <a:schemeClr val="tx1"/>
                    </a:solidFill>
                    <a:cs typeface="Arial" panose="020B0604020202020204" pitchFamily="34" charset="0"/>
                  </a:rPr>
                  <a:t> sao cho </a:t>
                </a:r>
                <a14:m>
                  <m:oMath xmlns:m="http://schemas.openxmlformats.org/officeDocument/2006/math">
                    <m:r>
                      <a:rPr lang="vi-VN" sz="40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oMath>
                </a14:m>
                <a:r>
                  <a:rPr lang="vi-VN" sz="4000" smtClean="0">
                    <a:solidFill>
                      <a:schemeClr val="tx1"/>
                    </a:solidFill>
                    <a:cs typeface="Arial" panose="020B0604020202020204" pitchFamily="34" charset="0"/>
                  </a:rPr>
                  <a:t> &lt; </a:t>
                </a:r>
                <a14:m>
                  <m:oMath xmlns:m="http://schemas.openxmlformats.org/officeDocument/2006/math">
                    <m:r>
                      <a:rPr lang="vi-VN" sz="4000" i="1">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000">
                    <a:solidFill>
                      <a:schemeClr val="tx1"/>
                    </a:solidFill>
                    <a:cs typeface="Arial" panose="020B0604020202020204" pitchFamily="34" charset="0"/>
                  </a:rPr>
                  <a:t> &lt; </a:t>
                </a:r>
                <a14:m>
                  <m:oMath xmlns:m="http://schemas.openxmlformats.org/officeDocument/2006/math">
                    <m:f>
                      <m:fPr>
                        <m:ctrlPr>
                          <a:rPr lang="vi-VN" sz="4000" i="1" smtClean="0">
                            <a:solidFill>
                              <a:schemeClr val="tx1"/>
                            </a:solidFill>
                            <a:latin typeface="Cambria Math" panose="02040503050406030204" pitchFamily="18" charset="0"/>
                            <a:cs typeface="Arial" panose="020B0604020202020204" pitchFamily="34" charset="0"/>
                          </a:rPr>
                        </m:ctrlPr>
                      </m:fPr>
                      <m:num>
                        <m:r>
                          <a:rPr lang="vi-VN" sz="4000" b="0" i="1" smtClean="0">
                            <a:solidFill>
                              <a:schemeClr val="tx1"/>
                            </a:solidFill>
                            <a:latin typeface="Cambria Math" panose="02040503050406030204" pitchFamily="18" charset="0"/>
                            <a:cs typeface="Arial" panose="020B0604020202020204" pitchFamily="34" charset="0"/>
                          </a:rPr>
                          <m:t>3</m:t>
                        </m:r>
                        <m:r>
                          <a:rPr lang="vi-VN" sz="4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schemeClr val="tx1"/>
                            </a:solidFill>
                            <a:latin typeface="Cambria Math" panose="02040503050406030204" pitchFamily="18" charset="0"/>
                            <a:cs typeface="Arial" panose="020B0604020202020204" pitchFamily="34" charset="0"/>
                          </a:rPr>
                          <m:t>2</m:t>
                        </m:r>
                      </m:den>
                    </m:f>
                  </m:oMath>
                </a14:m>
                <a:r>
                  <a:rPr lang="vi-VN" sz="4000" smtClean="0">
                    <a:solidFill>
                      <a:schemeClr val="tx1"/>
                    </a:solidFill>
                    <a:cs typeface="Arial" panose="020B0604020202020204" pitchFamily="34" charset="0"/>
                  </a:rPr>
                  <a:t> </a:t>
                </a:r>
                <a:r>
                  <a:rPr lang="vi-VN" sz="4000">
                    <a:solidFill>
                      <a:schemeClr val="tx1"/>
                    </a:solidFill>
                    <a:cs typeface="Arial" panose="020B0604020202020204" pitchFamily="34" charset="0"/>
                  </a:rPr>
                  <a:t>và </a:t>
                </a:r>
                <a:r>
                  <a:rPr lang="vi-VN" sz="4000" smtClean="0">
                    <a:solidFill>
                      <a:schemeClr val="tx1"/>
                    </a:solidFill>
                    <a:cs typeface="Arial" panose="020B0604020202020204" pitchFamily="34" charset="0"/>
                  </a:rPr>
                  <a:t>sin</a:t>
                </a:r>
                <a:r>
                  <a:rPr lang="vi-VN" sz="4000" smtClean="0">
                    <a:solidFill>
                      <a:schemeClr val="tx1"/>
                    </a:solidFill>
                    <a:ea typeface="Cambria Math" panose="02040503050406030204" pitchFamily="18" charset="0"/>
                    <a:cs typeface="Arial" panose="020B0604020202020204" pitchFamily="34" charset="0"/>
                  </a:rPr>
                  <a:t> </a:t>
                </a:r>
                <a14:m>
                  <m:oMath xmlns:m="http://schemas.openxmlformats.org/officeDocument/2006/math">
                    <m:r>
                      <a:rPr lang="vi-VN" sz="4000" i="1">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000">
                    <a:solidFill>
                      <a:schemeClr val="tx1"/>
                    </a:solidFill>
                    <a:cs typeface="Arial" panose="020B0604020202020204" pitchFamily="34" charset="0"/>
                  </a:rPr>
                  <a:t> = </a:t>
                </a:r>
                <a:r>
                  <a:rPr lang="vi-VN" sz="4000" smtClean="0">
                    <a:solidFill>
                      <a:schemeClr val="tx1"/>
                    </a:solidFill>
                    <a:cs typeface="Arial" panose="020B0604020202020204" pitchFamily="34" charset="0"/>
                  </a:rPr>
                  <a:t>-</a:t>
                </a:r>
                <a14:m>
                  <m:oMath xmlns:m="http://schemas.openxmlformats.org/officeDocument/2006/math">
                    <m:f>
                      <m:fPr>
                        <m:ctrlPr>
                          <a:rPr lang="vi-VN" sz="4000" i="1" smtClean="0">
                            <a:solidFill>
                              <a:schemeClr val="tx1"/>
                            </a:solidFill>
                            <a:latin typeface="Cambria Math" panose="02040503050406030204" pitchFamily="18" charset="0"/>
                            <a:cs typeface="Arial" panose="020B0604020202020204" pitchFamily="34" charset="0"/>
                          </a:rPr>
                        </m:ctrlPr>
                      </m:fPr>
                      <m:num>
                        <m:r>
                          <a:rPr lang="vi-VN" sz="4000" b="0" i="1" smtClean="0">
                            <a:solidFill>
                              <a:schemeClr val="tx1"/>
                            </a:solidFill>
                            <a:latin typeface="Cambria Math" panose="02040503050406030204" pitchFamily="18" charset="0"/>
                            <a:cs typeface="Arial" panose="020B0604020202020204" pitchFamily="34" charset="0"/>
                          </a:rPr>
                          <m:t>4</m:t>
                        </m:r>
                      </m:num>
                      <m:den>
                        <m:r>
                          <a:rPr lang="vi-VN" sz="4000" b="0" i="1" smtClean="0">
                            <a:solidFill>
                              <a:schemeClr val="tx1"/>
                            </a:solidFill>
                            <a:latin typeface="Cambria Math" panose="02040503050406030204" pitchFamily="18" charset="0"/>
                            <a:cs typeface="Arial" panose="020B0604020202020204" pitchFamily="34" charset="0"/>
                          </a:rPr>
                          <m:t>5</m:t>
                        </m:r>
                      </m:den>
                    </m:f>
                  </m:oMath>
                </a14:m>
                <a:r>
                  <a:rPr lang="vi-VN" sz="4000" smtClean="0">
                    <a:solidFill>
                      <a:schemeClr val="tx1"/>
                    </a:solidFill>
                    <a:cs typeface="Arial" panose="020B0604020202020204" pitchFamily="34" charset="0"/>
                  </a:rPr>
                  <a:t>. Tính cos</a:t>
                </a:r>
                <a:r>
                  <a:rPr lang="vi-VN" sz="4000" smtClean="0">
                    <a:solidFill>
                      <a:schemeClr val="tx1"/>
                    </a:solidFill>
                    <a:ea typeface="Cambria Math" panose="02040503050406030204" pitchFamily="18" charset="0"/>
                    <a:cs typeface="Arial" panose="020B0604020202020204" pitchFamily="34" charset="0"/>
                  </a:rPr>
                  <a:t> </a:t>
                </a:r>
                <a14:m>
                  <m:oMath xmlns:m="http://schemas.openxmlformats.org/officeDocument/2006/math">
                    <m:r>
                      <a:rPr lang="vi-VN" sz="4000" i="1">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000" smtClean="0">
                    <a:solidFill>
                      <a:schemeClr val="tx1"/>
                    </a:solidFill>
                    <a:latin typeface="Arial" panose="020B0604020202020204" pitchFamily="34" charset="0"/>
                    <a:cs typeface="Arial" panose="020B0604020202020204" pitchFamily="34" charset="0"/>
                  </a:rPr>
                  <a:t>.</a:t>
                </a:r>
                <a:endParaRPr lang="en-US" sz="4000">
                  <a:solidFill>
                    <a:schemeClr val="tx1"/>
                  </a:solidFill>
                  <a:latin typeface="Arial" panose="020B0604020202020204" pitchFamily="34" charset="0"/>
                  <a:cs typeface="Arial" panose="020B0604020202020204" pitchFamily="34" charset="0"/>
                </a:endParaRPr>
              </a:p>
            </p:txBody>
          </p:sp>
        </mc:Choice>
        <mc:Fallback xmlns="">
          <p:sp>
            <p:nvSpPr>
              <p:cNvPr id="4" name="Folded Corner 3"/>
              <p:cNvSpPr>
                <a:spLocks noRot="1" noChangeAspect="1" noMove="1" noResize="1" noEditPoints="1" noAdjustHandles="1" noChangeArrowheads="1" noChangeShapeType="1" noTextEdit="1"/>
              </p:cNvSpPr>
              <p:nvPr/>
            </p:nvSpPr>
            <p:spPr>
              <a:xfrm>
                <a:off x="1066800" y="2653900"/>
                <a:ext cx="5638800" cy="4468559"/>
              </a:xfrm>
              <a:prstGeom prst="foldedCorner">
                <a:avLst/>
              </a:prstGeom>
              <a:blipFill rotWithShape="0">
                <a:blip r:embed="rId2"/>
                <a:stretch>
                  <a:fillRect/>
                </a:stretch>
              </a:blipFill>
              <a:ln w="38100">
                <a:solidFill>
                  <a:schemeClr val="accent6">
                    <a:lumMod val="75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5" name="TextBox 4"/>
          <p:cNvSpPr txBox="1"/>
          <p:nvPr/>
        </p:nvSpPr>
        <p:spPr>
          <a:xfrm>
            <a:off x="8305800" y="876300"/>
            <a:ext cx="1689100" cy="707886"/>
          </a:xfrm>
          <a:prstGeom prst="rect">
            <a:avLst/>
          </a:prstGeom>
          <a:noFill/>
        </p:spPr>
        <p:txBody>
          <a:bodyPr wrap="square" rtlCol="0">
            <a:spAutoFit/>
          </a:bodyPr>
          <a:lstStyle/>
          <a:p>
            <a:r>
              <a:rPr lang="vi-VN" sz="4000" b="1" u="sng" smtClean="0">
                <a:solidFill>
                  <a:srgbClr val="C00000"/>
                </a:solidFill>
                <a:cs typeface="Arial" panose="020B0604020202020204" pitchFamily="34" charset="0"/>
              </a:rPr>
              <a:t>Giải</a:t>
            </a:r>
            <a:r>
              <a:rPr lang="vi-VN" sz="4000" b="1" smtClean="0">
                <a:solidFill>
                  <a:srgbClr val="C00000"/>
                </a:solidFill>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3"/>
          <a:srcRect b="51852"/>
          <a:stretch/>
        </p:blipFill>
        <p:spPr>
          <a:xfrm>
            <a:off x="1600200" y="7557574"/>
            <a:ext cx="4648200" cy="2386526"/>
          </a:xfrm>
          <a:prstGeom prst="rect">
            <a:avLst/>
          </a:prstGeom>
        </p:spPr>
      </p:pic>
      <p:pic>
        <p:nvPicPr>
          <p:cNvPr id="7" name="Picture 6"/>
          <p:cNvPicPr>
            <a:picLocks noChangeAspect="1"/>
          </p:cNvPicPr>
          <p:nvPr/>
        </p:nvPicPr>
        <p:blipFill>
          <a:blip r:embed="rId4"/>
          <a:stretch>
            <a:fillRect/>
          </a:stretch>
        </p:blipFill>
        <p:spPr>
          <a:xfrm>
            <a:off x="8119271" y="1745396"/>
            <a:ext cx="9870279" cy="8193734"/>
          </a:xfrm>
          <a:prstGeom prst="rect">
            <a:avLst/>
          </a:prstGeom>
        </p:spPr>
      </p:pic>
    </p:spTree>
    <p:extLst>
      <p:ext uri="{BB962C8B-B14F-4D97-AF65-F5344CB8AC3E}">
        <p14:creationId xmlns:p14="http://schemas.microsoft.com/office/powerpoint/2010/main" val="199017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anim calcmode="lin" valueType="num">
                                      <p:cBhvr>
                                        <p:cTn id="25" dur="500" fill="hold"/>
                                        <p:tgtEl>
                                          <p:spTgt spid="7"/>
                                        </p:tgtEl>
                                        <p:attrNameLst>
                                          <p:attrName>ppt_x</p:attrName>
                                        </p:attrNameLst>
                                      </p:cBhvr>
                                      <p:tavLst>
                                        <p:tav tm="0">
                                          <p:val>
                                            <p:strVal val="#ppt_x"/>
                                          </p:val>
                                        </p:tav>
                                        <p:tav tm="100000">
                                          <p:val>
                                            <p:strVal val="#ppt_x"/>
                                          </p:val>
                                        </p:tav>
                                      </p:tavLst>
                                    </p:anim>
                                    <p:anim calcmode="lin" valueType="num">
                                      <p:cBhvr>
                                        <p:cTn id="26"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4" name="Group 3"/>
          <p:cNvGrpSpPr/>
          <p:nvPr/>
        </p:nvGrpSpPr>
        <p:grpSpPr>
          <a:xfrm>
            <a:off x="914400" y="671488"/>
            <a:ext cx="14935200" cy="1085618"/>
            <a:chOff x="914400" y="671488"/>
            <a:chExt cx="14935200" cy="1085618"/>
          </a:xfrm>
        </p:grpSpPr>
        <p:sp>
          <p:nvSpPr>
            <p:cNvPr id="3" name="Rounded Rectangle 2"/>
            <p:cNvSpPr/>
            <p:nvPr/>
          </p:nvSpPr>
          <p:spPr>
            <a:xfrm>
              <a:off x="914400" y="671488"/>
              <a:ext cx="1981200" cy="1085618"/>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HĐ10</a:t>
              </a:r>
              <a:endParaRPr lang="en-US" sz="4000" b="1">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TextBox 4"/>
                <p:cNvSpPr txBox="1"/>
                <p:nvPr/>
              </p:nvSpPr>
              <p:spPr>
                <a:xfrm>
                  <a:off x="3187148" y="824415"/>
                  <a:ext cx="12662452" cy="908903"/>
                </a:xfrm>
                <a:prstGeom prst="rect">
                  <a:avLst/>
                </a:prstGeom>
                <a:noFill/>
              </p:spPr>
              <p:txBody>
                <a:bodyPr wrap="square" rtlCol="0">
                  <a:spAutoFit/>
                </a:bodyPr>
                <a:lstStyle/>
                <a:p>
                  <a:r>
                    <a:rPr lang="vi-VN" sz="4000" smtClean="0">
                      <a:solidFill>
                        <a:srgbClr val="002060"/>
                      </a:solidFill>
                      <a:latin typeface="Arial" panose="020B0604020202020204" pitchFamily="34" charset="0"/>
                      <a:cs typeface="Arial" panose="020B0604020202020204" pitchFamily="34" charset="0"/>
                    </a:rPr>
                    <a:t>Tìm các giá trị lượng giác của góc lượng giác </a:t>
                  </a:r>
                  <a14:m>
                    <m:oMath xmlns:m="http://schemas.openxmlformats.org/officeDocument/2006/math">
                      <m:r>
                        <m:rPr>
                          <m:sty m:val="p"/>
                        </m:rPr>
                        <a:rPr lang="el-GR" sz="40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α</m:t>
                      </m:r>
                      <m:r>
                        <a:rPr lang="vi-VN" sz="40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 </m:t>
                      </m:r>
                      <m:f>
                        <m:fPr>
                          <m:ctrlPr>
                            <a:rPr lang="vi-VN" sz="40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4</m:t>
                          </m:r>
                        </m:den>
                      </m:f>
                    </m:oMath>
                  </a14:m>
                  <a:endParaRPr lang="en-US" sz="4000">
                    <a:solidFill>
                      <a:srgbClr val="002060"/>
                    </a:solidFill>
                    <a:latin typeface="Arial" panose="020B0604020202020204" pitchFamily="34"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187148" y="824415"/>
                  <a:ext cx="12662452" cy="908903"/>
                </a:xfrm>
                <a:prstGeom prst="rect">
                  <a:avLst/>
                </a:prstGeom>
                <a:blipFill rotWithShape="0">
                  <a:blip r:embed="rId2"/>
                  <a:stretch>
                    <a:fillRect l="-1733" t="-5369" b="-12752"/>
                  </a:stretch>
                </a:blipFill>
              </p:spPr>
              <p:txBody>
                <a:bodyPr/>
                <a:lstStyle/>
                <a:p>
                  <a:r>
                    <a:rPr lang="en-US">
                      <a:noFill/>
                    </a:rPr>
                    <a:t> </a:t>
                  </a:r>
                </a:p>
              </p:txBody>
            </p:sp>
          </mc:Fallback>
        </mc:AlternateContent>
      </p:grpSp>
      <p:sp>
        <p:nvSpPr>
          <p:cNvPr id="6" name="TextBox 5"/>
          <p:cNvSpPr txBox="1"/>
          <p:nvPr/>
        </p:nvSpPr>
        <p:spPr>
          <a:xfrm>
            <a:off x="914400" y="2265196"/>
            <a:ext cx="1689100" cy="707886"/>
          </a:xfrm>
          <a:prstGeom prst="rect">
            <a:avLst/>
          </a:prstGeom>
          <a:noFill/>
        </p:spPr>
        <p:txBody>
          <a:bodyPr wrap="square" rtlCol="0">
            <a:spAutoFit/>
          </a:bodyPr>
          <a:lstStyle/>
          <a:p>
            <a:r>
              <a:rPr lang="vi-VN" sz="4000" b="1" u="sng" smtClean="0">
                <a:solidFill>
                  <a:srgbClr val="C00000"/>
                </a:solidFill>
                <a:cs typeface="Arial" panose="020B0604020202020204" pitchFamily="34" charset="0"/>
              </a:rPr>
              <a:t>Giải</a:t>
            </a:r>
            <a:r>
              <a:rPr lang="vi-VN" sz="4000" b="1" smtClean="0">
                <a:solidFill>
                  <a:srgbClr val="C00000"/>
                </a:solidFill>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6904" y="3542383"/>
            <a:ext cx="4302384" cy="4158573"/>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4639288" y="2128119"/>
                <a:ext cx="13258800" cy="3125086"/>
              </a:xfrm>
              <a:prstGeom prst="rect">
                <a:avLst/>
              </a:prstGeom>
            </p:spPr>
            <p:txBody>
              <a:bodyPr wrap="square">
                <a:spAutoFit/>
              </a:bodyPr>
              <a:lstStyle/>
              <a:p>
                <a:pPr algn="just">
                  <a:lnSpc>
                    <a:spcPct val="140000"/>
                  </a:lnSpc>
                  <a:spcAft>
                    <a:spcPts val="0"/>
                  </a:spcAft>
                </a:pPr>
                <a:r>
                  <a:rPr lang="en-US" sz="3600">
                    <a:latin typeface="Arial" panose="020B0604020202020204" pitchFamily="34" charset="0"/>
                    <a:ea typeface="Calibri" panose="020F0502020204030204" pitchFamily="34" charset="0"/>
                    <a:cs typeface="Arial" panose="020B0604020202020204" pitchFamily="34" charset="0"/>
                  </a:rPr>
                  <a:t>Lấy điểm M trên đường tròn lượng giác sao cho (OA, OM) = α = 45° (hình vẽ).</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Gọi H, K lần lượt là hình chiếu của điểm M trên các trục Ox, Oy.</a:t>
                </a:r>
              </a:p>
              <a:p>
                <a:pPr algn="just">
                  <a:lnSpc>
                    <a:spcPct val="140000"/>
                  </a:lnSpc>
                  <a:spcAft>
                    <a:spcPts val="0"/>
                  </a:spcAft>
                </a:pPr>
                <a:r>
                  <a:rPr lang="fr-FR" sz="3600">
                    <a:effectLst/>
                    <a:latin typeface="Arial" panose="020B0604020202020204" pitchFamily="34" charset="0"/>
                    <a:ea typeface="Calibri" panose="020F0502020204030204" pitchFamily="34" charset="0"/>
                    <a:cs typeface="Arial" panose="020B0604020202020204" pitchFamily="34" charset="0"/>
                  </a:rPr>
                  <a:t>Khi đó, ta có: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AOM</m:t>
                        </m:r>
                      </m:e>
                    </m:acc>
                    <m:r>
                      <a:rPr lang="fr-FR" sz="36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600">
                            <a:effectLst/>
                            <a:latin typeface="Cambria Math" panose="02040503050406030204" pitchFamily="18" charset="0"/>
                            <a:ea typeface="Calibri" panose="020F0502020204030204" pitchFamily="34" charset="0"/>
                            <a:cs typeface="Times New Roman" panose="02020603050405020304" pitchFamily="18" charset="0"/>
                          </a:rPr>
                          <m:t>45</m:t>
                        </m:r>
                      </m:e>
                      <m:sup>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639288" y="2128119"/>
                <a:ext cx="13258800" cy="3125086"/>
              </a:xfrm>
              <a:prstGeom prst="rect">
                <a:avLst/>
              </a:prstGeom>
              <a:blipFill rotWithShape="0">
                <a:blip r:embed="rId4"/>
                <a:stretch>
                  <a:fillRect l="-1379" r="-1425" b="-64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639288" y="5309153"/>
                <a:ext cx="12699128" cy="4582152"/>
              </a:xfrm>
              <a:prstGeom prst="rect">
                <a:avLst/>
              </a:prstGeom>
            </p:spPr>
            <p:txBody>
              <a:bodyPr wrap="square">
                <a:spAutoFit/>
              </a:bodyPr>
              <a:lstStyle/>
              <a:p>
                <a:pPr algn="just">
                  <a:lnSpc>
                    <a:spcPct val="110000"/>
                  </a:lnSpc>
                  <a:spcAft>
                    <a:spcPts val="0"/>
                  </a:spcAft>
                </a:pPr>
                <a:r>
                  <a:rPr lang="en-US" sz="3600" smtClean="0">
                    <a:latin typeface="Arial" panose="020B0604020202020204" pitchFamily="34" charset="0"/>
                    <a:ea typeface="Calibri" panose="020F0502020204030204" pitchFamily="34" charset="0"/>
                    <a:cs typeface="Arial" panose="020B0604020202020204" pitchFamily="34" charset="0"/>
                  </a:rPr>
                  <a:t>Theo hệ thức trong tam giác vuông HOM, ta có:</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10000"/>
                  </a:lnSpc>
                  <a:spcAft>
                    <a:spcPts val="0"/>
                  </a:spcAft>
                </a:pPr>
                <a14:m>
                  <m:oMath xmlns:m="http://schemas.openxmlformats.org/officeDocument/2006/math">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x</m:t>
                        </m:r>
                      </m:e>
                      <m:sub>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M</m:t>
                        </m:r>
                      </m:sub>
                    </m:sSub>
                    <m:r>
                      <a:rPr lang="en-US" sz="36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OH</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OM</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cos</m:t>
                        </m:r>
                      </m:fName>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HOM</m:t>
                            </m:r>
                          </m:e>
                        </m:acc>
                      </m:e>
                    </m:func>
                    <m:r>
                      <a:rPr lang="en-US" sz="3600">
                        <a:effectLst/>
                        <a:latin typeface="Cambria Math" panose="02040503050406030204" pitchFamily="18" charset="0"/>
                        <a:ea typeface="Calibri" panose="020F0502020204030204" pitchFamily="34" charset="0"/>
                        <a:cs typeface="Times New Roman" panose="02020603050405020304" pitchFamily="18" charset="0"/>
                      </a:rPr>
                      <m:t>=1.</m:t>
                    </m:r>
                    <m:func>
                      <m:func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cos</m:t>
                        </m:r>
                      </m:fName>
                      <m:e>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a:effectLst/>
                                <a:latin typeface="Cambria Math" panose="02040503050406030204" pitchFamily="18" charset="0"/>
                                <a:ea typeface="Calibri" panose="020F0502020204030204" pitchFamily="34" charset="0"/>
                                <a:cs typeface="Times New Roman" panose="02020603050405020304" pitchFamily="18" charset="0"/>
                              </a:rPr>
                              <m:t>45</m:t>
                            </m:r>
                          </m:e>
                          <m:sup>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o</m:t>
                            </m:r>
                          </m:sup>
                        </m:sSup>
                      </m:e>
                    </m:func>
                  </m:oMath>
                </a14:m>
                <a:r>
                  <a:rPr lang="en-US"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3600">
                                <a:effectLst/>
                                <a:latin typeface="Cambria Math" panose="02040503050406030204" pitchFamily="18" charset="0"/>
                                <a:ea typeface="Times New Roman" panose="02020603050405020304" pitchFamily="18" charset="0"/>
                                <a:cs typeface="Times New Roman" panose="02020603050405020304" pitchFamily="18" charset="0"/>
                              </a:rPr>
                              <m:t>2</m:t>
                            </m:r>
                          </m:e>
                        </m:rad>
                      </m:num>
                      <m:den>
                        <m:r>
                          <a:rPr lang="en-US" sz="3600">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10000"/>
                  </a:lnSpc>
                  <a:spcAft>
                    <a:spcPts val="0"/>
                  </a:spcAft>
                </a:pPr>
                <a14:m>
                  <m:oMath xmlns:m="http://schemas.openxmlformats.org/officeDocument/2006/math">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y</m:t>
                        </m:r>
                      </m:e>
                      <m:sub>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M</m:t>
                        </m:r>
                      </m:sub>
                    </m:sSub>
                    <m:r>
                      <a:rPr lang="en-US" sz="36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OK</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MH</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OM</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sin</m:t>
                        </m:r>
                      </m:fName>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HOM</m:t>
                            </m:r>
                          </m:e>
                        </m:acc>
                      </m:e>
                    </m:func>
                  </m:oMath>
                </a14:m>
                <a:r>
                  <a:rPr lang="en-US"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=1.</m:t>
                    </m:r>
                    <m:func>
                      <m:func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sin</m:t>
                        </m:r>
                      </m:fName>
                      <m:e>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a:effectLst/>
                                <a:latin typeface="Cambria Math" panose="02040503050406030204" pitchFamily="18" charset="0"/>
                                <a:ea typeface="Calibri" panose="020F0502020204030204" pitchFamily="34" charset="0"/>
                                <a:cs typeface="Times New Roman" panose="02020603050405020304" pitchFamily="18" charset="0"/>
                              </a:rPr>
                              <m:t>45</m:t>
                            </m:r>
                          </m:e>
                          <m:sup>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o</m:t>
                            </m:r>
                          </m:sup>
                        </m:sSup>
                      </m:e>
                    </m:func>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a:effectLst/>
                                <a:latin typeface="Cambria Math" panose="02040503050406030204" pitchFamily="18" charset="0"/>
                                <a:ea typeface="Calibri" panose="020F0502020204030204" pitchFamily="34" charset="0"/>
                                <a:cs typeface="Times New Roman" panose="02020603050405020304" pitchFamily="18" charset="0"/>
                              </a:rPr>
                              <m:t>2</m:t>
                            </m:r>
                          </m:e>
                        </m:rad>
                      </m:num>
                      <m:den>
                        <m:r>
                          <a:rPr lang="en-US" sz="36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1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Do đó </a:t>
                </a:r>
                <a14:m>
                  <m:oMath xmlns:m="http://schemas.openxmlformats.org/officeDocument/2006/math">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M</m:t>
                    </m:r>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a:effectLst/>
                                    <a:latin typeface="Cambria Math" panose="02040503050406030204" pitchFamily="18" charset="0"/>
                                    <a:ea typeface="Calibri" panose="020F0502020204030204" pitchFamily="34" charset="0"/>
                                    <a:cs typeface="Times New Roman" panose="02020603050405020304" pitchFamily="18" charset="0"/>
                                  </a:rPr>
                                  <m:t>2</m:t>
                                </m:r>
                              </m:e>
                            </m:rad>
                          </m:num>
                          <m:den>
                            <m:r>
                              <a:rPr lang="en-US" sz="36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a:effectLst/>
                                    <a:latin typeface="Cambria Math" panose="02040503050406030204" pitchFamily="18" charset="0"/>
                                    <a:ea typeface="Calibri" panose="020F0502020204030204" pitchFamily="34" charset="0"/>
                                    <a:cs typeface="Times New Roman" panose="02020603050405020304" pitchFamily="18" charset="0"/>
                                  </a:rPr>
                                  <m:t>2</m:t>
                                </m:r>
                              </m:e>
                            </m:rad>
                          </m:num>
                          <m:den>
                            <m:r>
                              <a:rPr lang="en-US" sz="3600">
                                <a:effectLst/>
                                <a:latin typeface="Cambria Math" panose="02040503050406030204" pitchFamily="18" charset="0"/>
                                <a:ea typeface="Calibri" panose="020F0502020204030204" pitchFamily="34" charset="0"/>
                                <a:cs typeface="Times New Roman" panose="02020603050405020304" pitchFamily="18" charset="0"/>
                              </a:rPr>
                              <m:t>2</m:t>
                            </m:r>
                          </m:den>
                        </m:f>
                      </m:e>
                    </m:d>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1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sin</m:t>
                        </m:r>
                      </m:fName>
                      <m:e>
                        <m:sSup>
                          <m:sSup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a:effectLst/>
                                <a:latin typeface="Cambria Math" panose="02040503050406030204" pitchFamily="18" charset="0"/>
                                <a:ea typeface="Times New Roman" panose="02020603050405020304" pitchFamily="18" charset="0"/>
                                <a:cs typeface="Times New Roman" panose="02020603050405020304" pitchFamily="18" charset="0"/>
                              </a:rPr>
                              <m:t>45</m:t>
                            </m:r>
                          </m:e>
                          <m:sup>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r>
                      <a:rPr lang="en-US"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a:effectLst/>
                                <a:latin typeface="Cambria Math" panose="02040503050406030204" pitchFamily="18" charset="0"/>
                                <a:ea typeface="Calibri" panose="020F0502020204030204" pitchFamily="34" charset="0"/>
                                <a:cs typeface="Times New Roman" panose="02020603050405020304" pitchFamily="18" charset="0"/>
                              </a:rPr>
                              <m:t>2</m:t>
                            </m:r>
                          </m:e>
                        </m:rad>
                      </m:num>
                      <m:den>
                        <m:r>
                          <a:rPr lang="en-US" sz="36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6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cos</m:t>
                        </m:r>
                      </m:fName>
                      <m:e>
                        <m:sSup>
                          <m:sSup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a:effectLst/>
                                <a:latin typeface="Cambria Math" panose="02040503050406030204" pitchFamily="18" charset="0"/>
                                <a:ea typeface="Times New Roman" panose="02020603050405020304" pitchFamily="18" charset="0"/>
                                <a:cs typeface="Times New Roman" panose="02020603050405020304" pitchFamily="18" charset="0"/>
                              </a:rPr>
                              <m:t>45</m:t>
                            </m:r>
                          </m:e>
                          <m:sup>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r>
                      <a:rPr lang="en-US"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a:effectLst/>
                                <a:latin typeface="Cambria Math" panose="02040503050406030204" pitchFamily="18" charset="0"/>
                                <a:ea typeface="Calibri" panose="020F0502020204030204" pitchFamily="34" charset="0"/>
                                <a:cs typeface="Times New Roman" panose="02020603050405020304" pitchFamily="18" charset="0"/>
                              </a:rPr>
                              <m:t>2</m:t>
                            </m:r>
                          </m:e>
                        </m:rad>
                      </m:num>
                      <m:den>
                        <m:r>
                          <a:rPr lang="en-US" sz="3600">
                            <a:effectLst/>
                            <a:latin typeface="Cambria Math" panose="02040503050406030204" pitchFamily="18" charset="0"/>
                            <a:ea typeface="Calibri" panose="020F0502020204030204" pitchFamily="34" charset="0"/>
                            <a:cs typeface="Times New Roman" panose="02020603050405020304" pitchFamily="18" charset="0"/>
                          </a:rPr>
                          <m:t>2</m:t>
                        </m:r>
                      </m:den>
                    </m:f>
                    <m:r>
                      <a:rPr lang="vi-VN" sz="3600" b="0" i="0" smtClean="0">
                        <a:effectLst/>
                        <a:latin typeface="Cambria Math" panose="02040503050406030204" pitchFamily="18" charset="0"/>
                        <a:ea typeface="Calibri" panose="020F0502020204030204" pitchFamily="34" charset="0"/>
                        <a:cs typeface="Times New Roman" panose="02020603050405020304" pitchFamily="18" charset="0"/>
                      </a:rPr>
                      <m:t>; </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tan</m:t>
                        </m:r>
                      </m:fName>
                      <m:e>
                        <m:sSup>
                          <m:sSup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a:effectLst/>
                                <a:latin typeface="Cambria Math" panose="02040503050406030204" pitchFamily="18" charset="0"/>
                                <a:ea typeface="Times New Roman" panose="02020603050405020304" pitchFamily="18" charset="0"/>
                                <a:cs typeface="Times New Roman" panose="02020603050405020304" pitchFamily="18" charset="0"/>
                              </a:rPr>
                              <m:t>45</m:t>
                            </m:r>
                          </m:e>
                          <m:sup>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r>
                      <a:rPr lang="en-US" sz="3600">
                        <a:effectLst/>
                        <a:latin typeface="Cambria Math" panose="02040503050406030204" pitchFamily="18" charset="0"/>
                        <a:ea typeface="Times New Roman" panose="02020603050405020304" pitchFamily="18" charset="0"/>
                        <a:cs typeface="Times New Roman" panose="02020603050405020304" pitchFamily="18" charset="0"/>
                      </a:rPr>
                      <m:t>=1;</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cot</m:t>
                        </m:r>
                      </m:fName>
                      <m:e>
                        <m:sSup>
                          <m:sSup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a:effectLst/>
                                <a:latin typeface="Cambria Math" panose="02040503050406030204" pitchFamily="18" charset="0"/>
                                <a:ea typeface="Times New Roman" panose="02020603050405020304" pitchFamily="18" charset="0"/>
                                <a:cs typeface="Times New Roman" panose="02020603050405020304" pitchFamily="18" charset="0"/>
                              </a:rPr>
                              <m:t>45</m:t>
                            </m:r>
                          </m:e>
                          <m:sup>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r>
                      <a:rPr lang="en-US" sz="3600">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3600">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639288" y="5309153"/>
                <a:ext cx="12699128" cy="4582152"/>
              </a:xfrm>
              <a:prstGeom prst="rect">
                <a:avLst/>
              </a:prstGeom>
              <a:blipFill rotWithShape="0">
                <a:blip r:embed="rId5"/>
                <a:stretch>
                  <a:fillRect l="-1440" t="-1995" b="-1330"/>
                </a:stretch>
              </a:blipFill>
            </p:spPr>
            <p:txBody>
              <a:bodyPr/>
              <a:lstStyle/>
              <a:p>
                <a:r>
                  <a:rPr lang="en-US">
                    <a:noFill/>
                  </a:rPr>
                  <a:t> </a:t>
                </a:r>
              </a:p>
            </p:txBody>
          </p:sp>
        </mc:Fallback>
      </mc:AlternateContent>
    </p:spTree>
    <p:extLst>
      <p:ext uri="{BB962C8B-B14F-4D97-AF65-F5344CB8AC3E}">
        <p14:creationId xmlns:p14="http://schemas.microsoft.com/office/powerpoint/2010/main" val="341463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7" name="Group 27"/>
          <p:cNvGrpSpPr/>
          <p:nvPr/>
        </p:nvGrpSpPr>
        <p:grpSpPr>
          <a:xfrm>
            <a:off x="14450775" y="3573532"/>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sp>
        <p:nvSpPr>
          <p:cNvPr id="33" name="TextBox 33"/>
          <p:cNvSpPr txBox="1"/>
          <p:nvPr/>
        </p:nvSpPr>
        <p:spPr>
          <a:xfrm>
            <a:off x="1080768" y="877025"/>
            <a:ext cx="12363159" cy="859402"/>
          </a:xfrm>
          <a:prstGeom prst="rect">
            <a:avLst/>
          </a:prstGeom>
        </p:spPr>
        <p:txBody>
          <a:bodyPr lIns="0" tIns="0" rIns="0" bIns="0" rtlCol="0" anchor="t">
            <a:spAutoFit/>
          </a:bodyPr>
          <a:lstStyle/>
          <a:p>
            <a:pPr>
              <a:lnSpc>
                <a:spcPts val="7588"/>
              </a:lnSpc>
            </a:pPr>
            <a:r>
              <a:rPr lang="vi-VN" sz="4400" b="1" smtClean="0">
                <a:solidFill>
                  <a:schemeClr val="tx2"/>
                </a:solidFill>
                <a:latin typeface="Arial" panose="020B0604020202020204" pitchFamily="34" charset="0"/>
                <a:cs typeface="Arial" panose="020B0604020202020204" pitchFamily="34" charset="0"/>
              </a:rPr>
              <a:t>Giá trị lượng giác của một số góc đặc biệt:</a:t>
            </a:r>
            <a:endParaRPr lang="en-US" sz="4400" b="1">
              <a:solidFill>
                <a:schemeClr val="tx2"/>
              </a:solidFill>
              <a:latin typeface="Arial" panose="020B0604020202020204" pitchFamily="34" charset="0"/>
              <a:cs typeface="Arial" panose="020B0604020202020204" pitchFamily="34" charset="0"/>
            </a:endParaRPr>
          </a:p>
        </p:txBody>
      </p:sp>
      <p:grpSp>
        <p:nvGrpSpPr>
          <p:cNvPr id="7" name="Group 7"/>
          <p:cNvGrpSpPr/>
          <p:nvPr/>
        </p:nvGrpSpPr>
        <p:grpSpPr>
          <a:xfrm>
            <a:off x="14460300" y="70990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46" name="TextBox 45"/>
          <p:cNvSpPr txBox="1"/>
          <p:nvPr/>
        </p:nvSpPr>
        <p:spPr>
          <a:xfrm>
            <a:off x="14486004" y="876300"/>
            <a:ext cx="2683631" cy="707886"/>
          </a:xfrm>
          <a:prstGeom prst="rect">
            <a:avLst/>
          </a:prstGeom>
          <a:noFill/>
        </p:spPr>
        <p:txBody>
          <a:bodyPr wrap="square" rtlCol="0">
            <a:spAutoFit/>
          </a:bodyPr>
          <a:lstStyle/>
          <a:p>
            <a:pPr algn="ctr"/>
            <a:r>
              <a:rPr lang="vi-VN" sz="4000" b="1" smtClean="0">
                <a:solidFill>
                  <a:srgbClr val="C00000"/>
                </a:solidFill>
                <a:latin typeface="Arial" panose="020B0604020202020204" pitchFamily="34" charset="0"/>
                <a:cs typeface="Arial" panose="020B0604020202020204" pitchFamily="34" charset="0"/>
              </a:rPr>
              <a:t>GHI NHỚ</a:t>
            </a:r>
            <a:endParaRPr lang="en-US" sz="4000" b="1">
              <a:solidFill>
                <a:srgbClr val="C00000"/>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194" y="2261970"/>
            <a:ext cx="15141004" cy="7170799"/>
          </a:xfrm>
          <a:prstGeom prst="rect">
            <a:avLst/>
          </a:prstGeom>
        </p:spPr>
      </p:pic>
    </p:spTree>
    <p:extLst>
      <p:ext uri="{BB962C8B-B14F-4D97-AF65-F5344CB8AC3E}">
        <p14:creationId xmlns:p14="http://schemas.microsoft.com/office/powerpoint/2010/main" val="195606148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checkerboard(across)">
                                      <p:cBhvr>
                                        <p:cTn id="1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1193800" y="723900"/>
            <a:ext cx="5588000" cy="12954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Ví dụ </a:t>
            </a:r>
            <a:r>
              <a:rPr lang="vi-VN" sz="4000" b="1" smtClean="0">
                <a:latin typeface="Arial" panose="020B0604020202020204" pitchFamily="34" charset="0"/>
                <a:cs typeface="Arial" panose="020B0604020202020204" pitchFamily="34" charset="0"/>
              </a:rPr>
              <a:t>10</a:t>
            </a:r>
            <a:r>
              <a:rPr lang="en-US" sz="4000" b="1" smtClean="0">
                <a:latin typeface="Arial" panose="020B0604020202020204" pitchFamily="34" charset="0"/>
                <a:cs typeface="Arial" panose="020B0604020202020204" pitchFamily="34" charset="0"/>
              </a:rPr>
              <a:t> </a:t>
            </a:r>
            <a:r>
              <a:rPr lang="en-US" sz="4000" b="1">
                <a:latin typeface="Arial" panose="020B0604020202020204" pitchFamily="34" charset="0"/>
                <a:cs typeface="Arial" panose="020B0604020202020204" pitchFamily="34" charset="0"/>
              </a:rPr>
              <a:t>(SGK </a:t>
            </a:r>
            <a:r>
              <a:rPr lang="vi-VN" sz="4000" b="1" smtClean="0">
                <a:latin typeface="Arial" panose="020B0604020202020204" pitchFamily="34" charset="0"/>
                <a:cs typeface="Arial" panose="020B0604020202020204" pitchFamily="34" charset="0"/>
              </a:rPr>
              <a:t>-</a:t>
            </a:r>
            <a:r>
              <a:rPr lang="en-US" sz="4000" b="1" smtClean="0">
                <a:latin typeface="Arial" panose="020B0604020202020204" pitchFamily="34" charset="0"/>
                <a:cs typeface="Arial" panose="020B0604020202020204" pitchFamily="34" charset="0"/>
              </a:rPr>
              <a:t> tr.</a:t>
            </a:r>
            <a:r>
              <a:rPr lang="vi-VN" sz="4000" b="1" smtClean="0">
                <a:latin typeface="Arial" panose="020B0604020202020204" pitchFamily="34" charset="0"/>
                <a:cs typeface="Arial" panose="020B0604020202020204" pitchFamily="34" charset="0"/>
              </a:rPr>
              <a:t>12)</a:t>
            </a:r>
            <a:endParaRPr lang="en-US" sz="4000" b="1">
              <a:latin typeface="Arial" panose="020B0604020202020204" pitchFamily="34" charset="0"/>
              <a:cs typeface="Arial" panose="020B0604020202020204" pitchFamily="34" charset="0"/>
            </a:endParaRPr>
          </a:p>
        </p:txBody>
      </p:sp>
      <p:sp>
        <p:nvSpPr>
          <p:cNvPr id="2" name="TextBox 1"/>
          <p:cNvSpPr txBox="1"/>
          <p:nvPr/>
        </p:nvSpPr>
        <p:spPr>
          <a:xfrm>
            <a:off x="7315200" y="1017657"/>
            <a:ext cx="7772400" cy="769441"/>
          </a:xfrm>
          <a:prstGeom prst="rect">
            <a:avLst/>
          </a:prstGeom>
          <a:noFill/>
        </p:spPr>
        <p:txBody>
          <a:bodyPr wrap="square" rtlCol="0">
            <a:spAutoFit/>
          </a:bodyPr>
          <a:lstStyle/>
          <a:p>
            <a:r>
              <a:rPr lang="vi-VN" sz="4400" smtClean="0">
                <a:latin typeface="Arial" panose="020B0604020202020204" pitchFamily="34" charset="0"/>
                <a:cs typeface="Arial" panose="020B0604020202020204" pitchFamily="34" charset="0"/>
              </a:rPr>
              <a:t>Tính giá trị của biểu thức sau:</a:t>
            </a:r>
            <a:endParaRPr lang="en-US" sz="44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TextBox 4"/>
              <p:cNvSpPr txBox="1"/>
              <p:nvPr/>
            </p:nvSpPr>
            <p:spPr>
              <a:xfrm>
                <a:off x="1193800" y="2706759"/>
                <a:ext cx="8534400" cy="1075936"/>
              </a:xfrm>
              <a:prstGeom prst="rect">
                <a:avLst/>
              </a:prstGeom>
              <a:noFill/>
            </p:spPr>
            <p:txBody>
              <a:bodyPr wrap="square" rtlCol="0">
                <a:spAutoFit/>
              </a:bodyPr>
              <a:lstStyle/>
              <a:p>
                <a:r>
                  <a:rPr lang="vi-VN" sz="4400" smtClean="0">
                    <a:latin typeface="Arial" panose="020B0604020202020204" pitchFamily="34" charset="0"/>
                    <a:cs typeface="Arial" panose="020B0604020202020204" pitchFamily="34" charset="0"/>
                  </a:rPr>
                  <a:t>P = cos</a:t>
                </a:r>
                <a:r>
                  <a:rPr lang="vi-VN" sz="4400" baseline="30000" smtClean="0">
                    <a:latin typeface="Arial" panose="020B0604020202020204" pitchFamily="34" charset="0"/>
                    <a:cs typeface="Arial" panose="020B0604020202020204" pitchFamily="34" charset="0"/>
                  </a:rPr>
                  <a:t>2</a:t>
                </a:r>
                <a:r>
                  <a:rPr lang="vi-VN" sz="4400">
                    <a:latin typeface="Arial" panose="020B0604020202020204" pitchFamily="34" charset="0"/>
                    <a:cs typeface="Arial" panose="020B0604020202020204" pitchFamily="34" charset="0"/>
                  </a:rPr>
                  <a:t> </a:t>
                </a:r>
                <a14:m>
                  <m:oMath xmlns:m="http://schemas.openxmlformats.org/officeDocument/2006/math">
                    <m:f>
                      <m:fPr>
                        <m:ctrlPr>
                          <a:rPr lang="vi-VN" sz="4800" i="1" smtClean="0">
                            <a:latin typeface="Cambria Math" panose="02040503050406030204" pitchFamily="18" charset="0"/>
                            <a:cs typeface="Arial" panose="020B0604020202020204" pitchFamily="34" charset="0"/>
                          </a:rPr>
                        </m:ctrlPr>
                      </m:fPr>
                      <m:num>
                        <m:r>
                          <m:rPr>
                            <m:sty m:val="p"/>
                          </m:rPr>
                          <a:rPr lang="vi-VN" sz="4800" i="0" smtClean="0">
                            <a:latin typeface="Cambria Math" panose="02040503050406030204" pitchFamily="18" charset="0"/>
                            <a:ea typeface="Cambria Math" panose="02040503050406030204" pitchFamily="18" charset="0"/>
                            <a:cs typeface="Arial" panose="020B0604020202020204" pitchFamily="34" charset="0"/>
                          </a:rPr>
                          <m:t>π</m:t>
                        </m:r>
                      </m:num>
                      <m:den>
                        <m:r>
                          <a:rPr lang="vi-VN" sz="4800" b="0" i="0" smtClean="0">
                            <a:latin typeface="Cambria Math" panose="02040503050406030204" pitchFamily="18" charset="0"/>
                            <a:cs typeface="Arial" panose="020B0604020202020204" pitchFamily="34" charset="0"/>
                          </a:rPr>
                          <m:t>3</m:t>
                        </m:r>
                      </m:den>
                    </m:f>
                  </m:oMath>
                </a14:m>
                <a:r>
                  <a:rPr lang="vi-VN" sz="4400" smtClean="0">
                    <a:latin typeface="Arial" panose="020B0604020202020204" pitchFamily="34" charset="0"/>
                    <a:cs typeface="Arial" panose="020B0604020202020204" pitchFamily="34" charset="0"/>
                  </a:rPr>
                  <a:t> + tan </a:t>
                </a:r>
                <a14:m>
                  <m:oMath xmlns:m="http://schemas.openxmlformats.org/officeDocument/2006/math">
                    <m:f>
                      <m:fPr>
                        <m:ctrlPr>
                          <a:rPr lang="vi-VN" sz="4800" i="1">
                            <a:latin typeface="Cambria Math" panose="02040503050406030204" pitchFamily="18" charset="0"/>
                            <a:cs typeface="Arial" panose="020B0604020202020204" pitchFamily="34" charset="0"/>
                          </a:rPr>
                        </m:ctrlPr>
                      </m:fPr>
                      <m:num>
                        <m:r>
                          <m:rPr>
                            <m:sty m:val="p"/>
                          </m:rPr>
                          <a:rPr lang="vi-VN" sz="4800">
                            <a:latin typeface="Cambria Math" panose="02040503050406030204" pitchFamily="18" charset="0"/>
                            <a:ea typeface="Cambria Math" panose="02040503050406030204" pitchFamily="18" charset="0"/>
                            <a:cs typeface="Arial" panose="020B0604020202020204" pitchFamily="34" charset="0"/>
                          </a:rPr>
                          <m:t>π</m:t>
                        </m:r>
                      </m:num>
                      <m:den>
                        <m:r>
                          <a:rPr lang="vi-VN" sz="4800" b="0" i="0" smtClean="0">
                            <a:latin typeface="Cambria Math" panose="02040503050406030204" pitchFamily="18" charset="0"/>
                            <a:ea typeface="Cambria Math" panose="02040503050406030204" pitchFamily="18" charset="0"/>
                            <a:cs typeface="Arial" panose="020B0604020202020204" pitchFamily="34" charset="0"/>
                          </a:rPr>
                          <m:t>4</m:t>
                        </m:r>
                      </m:den>
                    </m:f>
                  </m:oMath>
                </a14:m>
                <a:r>
                  <a:rPr lang="vi-VN" sz="4400" smtClean="0">
                    <a:latin typeface="Arial" panose="020B0604020202020204" pitchFamily="34" charset="0"/>
                    <a:cs typeface="Arial" panose="020B0604020202020204" pitchFamily="34" charset="0"/>
                  </a:rPr>
                  <a:t> + cot</a:t>
                </a:r>
                <a:r>
                  <a:rPr lang="vi-VN" sz="4400" baseline="30000" smtClean="0">
                    <a:latin typeface="Arial" panose="020B0604020202020204" pitchFamily="34" charset="0"/>
                    <a:cs typeface="Arial" panose="020B0604020202020204" pitchFamily="34" charset="0"/>
                  </a:rPr>
                  <a:t>2 </a:t>
                </a:r>
                <a14:m>
                  <m:oMath xmlns:m="http://schemas.openxmlformats.org/officeDocument/2006/math">
                    <m:f>
                      <m:fPr>
                        <m:ctrlPr>
                          <a:rPr lang="vi-VN" sz="4800" i="1">
                            <a:latin typeface="Cambria Math" panose="02040503050406030204" pitchFamily="18" charset="0"/>
                            <a:cs typeface="Arial" panose="020B0604020202020204" pitchFamily="34" charset="0"/>
                          </a:rPr>
                        </m:ctrlPr>
                      </m:fPr>
                      <m:num>
                        <m:r>
                          <m:rPr>
                            <m:sty m:val="p"/>
                          </m:rPr>
                          <a:rPr lang="vi-VN" sz="4800">
                            <a:latin typeface="Cambria Math" panose="02040503050406030204" pitchFamily="18" charset="0"/>
                            <a:ea typeface="Cambria Math" panose="02040503050406030204" pitchFamily="18" charset="0"/>
                            <a:cs typeface="Arial" panose="020B0604020202020204" pitchFamily="34" charset="0"/>
                          </a:rPr>
                          <m:t>π</m:t>
                        </m:r>
                      </m:num>
                      <m:den>
                        <m:r>
                          <a:rPr lang="vi-VN" sz="4800" b="0" i="0" smtClean="0">
                            <a:latin typeface="Cambria Math" panose="02040503050406030204" pitchFamily="18" charset="0"/>
                            <a:ea typeface="Cambria Math" panose="02040503050406030204" pitchFamily="18" charset="0"/>
                            <a:cs typeface="Arial" panose="020B0604020202020204" pitchFamily="34" charset="0"/>
                          </a:rPr>
                          <m:t>6</m:t>
                        </m:r>
                      </m:den>
                    </m:f>
                  </m:oMath>
                </a14:m>
                <a:r>
                  <a:rPr lang="vi-VN" sz="4400" smtClean="0">
                    <a:latin typeface="Arial" panose="020B0604020202020204" pitchFamily="34" charset="0"/>
                    <a:cs typeface="Arial" panose="020B0604020202020204" pitchFamily="34" charset="0"/>
                  </a:rPr>
                  <a:t> + sin </a:t>
                </a:r>
                <a14:m>
                  <m:oMath xmlns:m="http://schemas.openxmlformats.org/officeDocument/2006/math">
                    <m:f>
                      <m:fPr>
                        <m:ctrlPr>
                          <a:rPr lang="vi-VN" sz="4800" i="1">
                            <a:latin typeface="Cambria Math" panose="02040503050406030204" pitchFamily="18" charset="0"/>
                            <a:cs typeface="Arial" panose="020B0604020202020204" pitchFamily="34" charset="0"/>
                          </a:rPr>
                        </m:ctrlPr>
                      </m:fPr>
                      <m:num>
                        <m:r>
                          <m:rPr>
                            <m:sty m:val="p"/>
                          </m:rPr>
                          <a:rPr lang="vi-VN" sz="4800">
                            <a:latin typeface="Cambria Math" panose="02040503050406030204" pitchFamily="18" charset="0"/>
                            <a:ea typeface="Cambria Math" panose="02040503050406030204" pitchFamily="18" charset="0"/>
                            <a:cs typeface="Arial" panose="020B0604020202020204" pitchFamily="34" charset="0"/>
                          </a:rPr>
                          <m:t>π</m:t>
                        </m:r>
                      </m:num>
                      <m:den>
                        <m:r>
                          <a:rPr lang="vi-VN" sz="4800">
                            <a:latin typeface="Cambria Math" panose="02040503050406030204" pitchFamily="18" charset="0"/>
                            <a:ea typeface="Cambria Math" panose="02040503050406030204" pitchFamily="18" charset="0"/>
                            <a:cs typeface="Arial" panose="020B0604020202020204" pitchFamily="34" charset="0"/>
                          </a:rPr>
                          <m:t>4</m:t>
                        </m:r>
                      </m:den>
                    </m:f>
                  </m:oMath>
                </a14:m>
                <a:r>
                  <a:rPr lang="vi-VN" sz="4800" smtClean="0">
                    <a:latin typeface="Arial" panose="020B0604020202020204" pitchFamily="34" charset="0"/>
                    <a:cs typeface="Arial" panose="020B0604020202020204" pitchFamily="34" charset="0"/>
                  </a:rPr>
                  <a:t> </a:t>
                </a:r>
                <a:endParaRPr lang="en-US" sz="4800">
                  <a:latin typeface="Arial" panose="020B0604020202020204" pitchFamily="34"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193800" y="2706759"/>
                <a:ext cx="8534400" cy="1075936"/>
              </a:xfrm>
              <a:prstGeom prst="rect">
                <a:avLst/>
              </a:prstGeom>
              <a:blipFill rotWithShape="0">
                <a:blip r:embed="rId2"/>
                <a:stretch>
                  <a:fillRect l="-2929" t="-565" b="-8475"/>
                </a:stretch>
              </a:blipFill>
            </p:spPr>
            <p:txBody>
              <a:bodyPr/>
              <a:lstStyle/>
              <a:p>
                <a:r>
                  <a:rPr lang="en-US">
                    <a:noFill/>
                  </a:rPr>
                  <a:t> </a:t>
                </a:r>
              </a:p>
            </p:txBody>
          </p:sp>
        </mc:Fallback>
      </mc:AlternateContent>
      <p:sp>
        <p:nvSpPr>
          <p:cNvPr id="7" name="TextBox 6"/>
          <p:cNvSpPr txBox="1"/>
          <p:nvPr/>
        </p:nvSpPr>
        <p:spPr>
          <a:xfrm>
            <a:off x="8299450" y="4434593"/>
            <a:ext cx="1689100" cy="769441"/>
          </a:xfrm>
          <a:prstGeom prst="rect">
            <a:avLst/>
          </a:prstGeom>
          <a:noFill/>
        </p:spPr>
        <p:txBody>
          <a:bodyPr wrap="square" rtlCol="0">
            <a:spAutoFit/>
          </a:bodyPr>
          <a:lstStyle/>
          <a:p>
            <a:pPr algn="ctr"/>
            <a:r>
              <a:rPr lang="vi-VN" sz="4400" b="1" u="sng" smtClean="0">
                <a:solidFill>
                  <a:srgbClr val="C00000"/>
                </a:solidFill>
                <a:cs typeface="Arial" panose="020B0604020202020204" pitchFamily="34" charset="0"/>
              </a:rPr>
              <a:t>Giải</a:t>
            </a:r>
            <a:endParaRPr lang="en-US" sz="44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TextBox 7"/>
              <p:cNvSpPr txBox="1"/>
              <p:nvPr/>
            </p:nvSpPr>
            <p:spPr>
              <a:xfrm>
                <a:off x="3600450" y="5469504"/>
                <a:ext cx="11087100" cy="3289618"/>
              </a:xfrm>
              <a:prstGeom prst="rect">
                <a:avLst/>
              </a:prstGeom>
              <a:noFill/>
            </p:spPr>
            <p:txBody>
              <a:bodyPr wrap="square" rtlCol="0">
                <a:spAutoFit/>
              </a:bodyPr>
              <a:lstStyle/>
              <a:p>
                <a:pPr>
                  <a:lnSpc>
                    <a:spcPct val="150000"/>
                  </a:lnSpc>
                </a:pPr>
                <a:r>
                  <a:rPr lang="vi-VN" sz="4400" smtClean="0">
                    <a:latin typeface="Arial" panose="020B0604020202020204" pitchFamily="34" charset="0"/>
                    <a:cs typeface="Arial" panose="020B0604020202020204" pitchFamily="34" charset="0"/>
                  </a:rPr>
                  <a:t>Ta có: P = cos</a:t>
                </a:r>
                <a:r>
                  <a:rPr lang="vi-VN" sz="4400" baseline="30000" smtClean="0">
                    <a:latin typeface="Arial" panose="020B0604020202020204" pitchFamily="34" charset="0"/>
                    <a:cs typeface="Arial" panose="020B0604020202020204" pitchFamily="34" charset="0"/>
                  </a:rPr>
                  <a:t>2</a:t>
                </a:r>
                <a:r>
                  <a:rPr lang="vi-VN" sz="4400">
                    <a:latin typeface="Arial" panose="020B0604020202020204" pitchFamily="34" charset="0"/>
                    <a:cs typeface="Arial" panose="020B0604020202020204" pitchFamily="34" charset="0"/>
                  </a:rPr>
                  <a:t> </a:t>
                </a:r>
                <a14:m>
                  <m:oMath xmlns:m="http://schemas.openxmlformats.org/officeDocument/2006/math">
                    <m:f>
                      <m:fPr>
                        <m:ctrlPr>
                          <a:rPr lang="vi-VN" sz="4800" i="1" smtClean="0">
                            <a:latin typeface="Cambria Math" panose="02040503050406030204" pitchFamily="18" charset="0"/>
                            <a:cs typeface="Arial" panose="020B0604020202020204" pitchFamily="34" charset="0"/>
                          </a:rPr>
                        </m:ctrlPr>
                      </m:fPr>
                      <m:num>
                        <m:r>
                          <m:rPr>
                            <m:sty m:val="p"/>
                          </m:rPr>
                          <a:rPr lang="vi-VN" sz="4800" i="0" smtClean="0">
                            <a:latin typeface="Cambria Math" panose="02040503050406030204" pitchFamily="18" charset="0"/>
                            <a:ea typeface="Cambria Math" panose="02040503050406030204" pitchFamily="18" charset="0"/>
                            <a:cs typeface="Arial" panose="020B0604020202020204" pitchFamily="34" charset="0"/>
                          </a:rPr>
                          <m:t>π</m:t>
                        </m:r>
                      </m:num>
                      <m:den>
                        <m:r>
                          <a:rPr lang="vi-VN" sz="4800" b="0" i="0" smtClean="0">
                            <a:latin typeface="Cambria Math" panose="02040503050406030204" pitchFamily="18" charset="0"/>
                            <a:cs typeface="Arial" panose="020B0604020202020204" pitchFamily="34" charset="0"/>
                          </a:rPr>
                          <m:t>3</m:t>
                        </m:r>
                      </m:den>
                    </m:f>
                  </m:oMath>
                </a14:m>
                <a:r>
                  <a:rPr lang="vi-VN" sz="4400" smtClean="0">
                    <a:latin typeface="Arial" panose="020B0604020202020204" pitchFamily="34" charset="0"/>
                    <a:cs typeface="Arial" panose="020B0604020202020204" pitchFamily="34" charset="0"/>
                  </a:rPr>
                  <a:t> + tan </a:t>
                </a:r>
                <a14:m>
                  <m:oMath xmlns:m="http://schemas.openxmlformats.org/officeDocument/2006/math">
                    <m:f>
                      <m:fPr>
                        <m:ctrlPr>
                          <a:rPr lang="vi-VN" sz="4800" i="1">
                            <a:latin typeface="Cambria Math" panose="02040503050406030204" pitchFamily="18" charset="0"/>
                            <a:cs typeface="Arial" panose="020B0604020202020204" pitchFamily="34" charset="0"/>
                          </a:rPr>
                        </m:ctrlPr>
                      </m:fPr>
                      <m:num>
                        <m:r>
                          <m:rPr>
                            <m:sty m:val="p"/>
                          </m:rPr>
                          <a:rPr lang="vi-VN" sz="4800">
                            <a:latin typeface="Cambria Math" panose="02040503050406030204" pitchFamily="18" charset="0"/>
                            <a:ea typeface="Cambria Math" panose="02040503050406030204" pitchFamily="18" charset="0"/>
                            <a:cs typeface="Arial" panose="020B0604020202020204" pitchFamily="34" charset="0"/>
                          </a:rPr>
                          <m:t>π</m:t>
                        </m:r>
                      </m:num>
                      <m:den>
                        <m:r>
                          <a:rPr lang="vi-VN" sz="4800" b="0" i="0" smtClean="0">
                            <a:latin typeface="Cambria Math" panose="02040503050406030204" pitchFamily="18" charset="0"/>
                            <a:ea typeface="Cambria Math" panose="02040503050406030204" pitchFamily="18" charset="0"/>
                            <a:cs typeface="Arial" panose="020B0604020202020204" pitchFamily="34" charset="0"/>
                          </a:rPr>
                          <m:t>4</m:t>
                        </m:r>
                      </m:den>
                    </m:f>
                  </m:oMath>
                </a14:m>
                <a:r>
                  <a:rPr lang="vi-VN" sz="4400" smtClean="0">
                    <a:latin typeface="Arial" panose="020B0604020202020204" pitchFamily="34" charset="0"/>
                    <a:cs typeface="Arial" panose="020B0604020202020204" pitchFamily="34" charset="0"/>
                  </a:rPr>
                  <a:t> + cot</a:t>
                </a:r>
                <a:r>
                  <a:rPr lang="vi-VN" sz="4400" baseline="30000" smtClean="0">
                    <a:latin typeface="Arial" panose="020B0604020202020204" pitchFamily="34" charset="0"/>
                    <a:cs typeface="Arial" panose="020B0604020202020204" pitchFamily="34" charset="0"/>
                  </a:rPr>
                  <a:t>2 </a:t>
                </a:r>
                <a14:m>
                  <m:oMath xmlns:m="http://schemas.openxmlformats.org/officeDocument/2006/math">
                    <m:f>
                      <m:fPr>
                        <m:ctrlPr>
                          <a:rPr lang="vi-VN" sz="4800" i="1">
                            <a:latin typeface="Cambria Math" panose="02040503050406030204" pitchFamily="18" charset="0"/>
                            <a:cs typeface="Arial" panose="020B0604020202020204" pitchFamily="34" charset="0"/>
                          </a:rPr>
                        </m:ctrlPr>
                      </m:fPr>
                      <m:num>
                        <m:r>
                          <m:rPr>
                            <m:sty m:val="p"/>
                          </m:rPr>
                          <a:rPr lang="vi-VN" sz="4800">
                            <a:latin typeface="Cambria Math" panose="02040503050406030204" pitchFamily="18" charset="0"/>
                            <a:ea typeface="Cambria Math" panose="02040503050406030204" pitchFamily="18" charset="0"/>
                            <a:cs typeface="Arial" panose="020B0604020202020204" pitchFamily="34" charset="0"/>
                          </a:rPr>
                          <m:t>π</m:t>
                        </m:r>
                      </m:num>
                      <m:den>
                        <m:r>
                          <a:rPr lang="vi-VN" sz="4800" b="0" i="0" smtClean="0">
                            <a:latin typeface="Cambria Math" panose="02040503050406030204" pitchFamily="18" charset="0"/>
                            <a:ea typeface="Cambria Math" panose="02040503050406030204" pitchFamily="18" charset="0"/>
                            <a:cs typeface="Arial" panose="020B0604020202020204" pitchFamily="34" charset="0"/>
                          </a:rPr>
                          <m:t>6</m:t>
                        </m:r>
                      </m:den>
                    </m:f>
                  </m:oMath>
                </a14:m>
                <a:r>
                  <a:rPr lang="vi-VN" sz="4400" smtClean="0">
                    <a:latin typeface="Arial" panose="020B0604020202020204" pitchFamily="34" charset="0"/>
                    <a:cs typeface="Arial" panose="020B0604020202020204" pitchFamily="34" charset="0"/>
                  </a:rPr>
                  <a:t> + sin </a:t>
                </a:r>
                <a14:m>
                  <m:oMath xmlns:m="http://schemas.openxmlformats.org/officeDocument/2006/math">
                    <m:f>
                      <m:fPr>
                        <m:ctrlPr>
                          <a:rPr lang="vi-VN" sz="4800" i="1">
                            <a:latin typeface="Cambria Math" panose="02040503050406030204" pitchFamily="18" charset="0"/>
                            <a:cs typeface="Arial" panose="020B0604020202020204" pitchFamily="34" charset="0"/>
                          </a:rPr>
                        </m:ctrlPr>
                      </m:fPr>
                      <m:num>
                        <m:r>
                          <m:rPr>
                            <m:sty m:val="p"/>
                          </m:rPr>
                          <a:rPr lang="vi-VN" sz="4800">
                            <a:latin typeface="Cambria Math" panose="02040503050406030204" pitchFamily="18" charset="0"/>
                            <a:ea typeface="Cambria Math" panose="02040503050406030204" pitchFamily="18" charset="0"/>
                            <a:cs typeface="Arial" panose="020B0604020202020204" pitchFamily="34" charset="0"/>
                          </a:rPr>
                          <m:t>π</m:t>
                        </m:r>
                      </m:num>
                      <m:den>
                        <m:r>
                          <a:rPr lang="vi-VN" sz="4800">
                            <a:latin typeface="Cambria Math" panose="02040503050406030204" pitchFamily="18" charset="0"/>
                            <a:ea typeface="Cambria Math" panose="02040503050406030204" pitchFamily="18" charset="0"/>
                            <a:cs typeface="Arial" panose="020B0604020202020204" pitchFamily="34" charset="0"/>
                          </a:rPr>
                          <m:t>4</m:t>
                        </m:r>
                      </m:den>
                    </m:f>
                  </m:oMath>
                </a14:m>
                <a:r>
                  <a:rPr lang="vi-VN" sz="4800" smtClean="0">
                    <a:latin typeface="Arial" panose="020B0604020202020204" pitchFamily="34" charset="0"/>
                    <a:cs typeface="Arial" panose="020B0604020202020204" pitchFamily="34" charset="0"/>
                  </a:rPr>
                  <a:t> </a:t>
                </a:r>
              </a:p>
              <a:p>
                <a:pPr>
                  <a:lnSpc>
                    <a:spcPct val="150000"/>
                  </a:lnSpc>
                </a:pPr>
                <a:r>
                  <a:rPr lang="vi-VN" sz="4800">
                    <a:latin typeface="Arial" panose="020B0604020202020204" pitchFamily="34" charset="0"/>
                    <a:cs typeface="Arial" panose="020B0604020202020204" pitchFamily="34" charset="0"/>
                  </a:rPr>
                  <a:t> </a:t>
                </a:r>
                <a:r>
                  <a:rPr lang="vi-VN" sz="4800" smtClean="0">
                    <a:latin typeface="Arial" panose="020B0604020202020204" pitchFamily="34" charset="0"/>
                    <a:cs typeface="Arial" panose="020B0604020202020204" pitchFamily="34" charset="0"/>
                  </a:rPr>
                  <a:t>            </a:t>
                </a:r>
                <a:r>
                  <a:rPr lang="vi-VN" sz="4400" smtClean="0">
                    <a:latin typeface="Arial" panose="020B0604020202020204" pitchFamily="34" charset="0"/>
                    <a:cs typeface="Arial" panose="020B0604020202020204" pitchFamily="34" charset="0"/>
                  </a:rPr>
                  <a:t>= </a:t>
                </a:r>
                <a14:m>
                  <m:oMath xmlns:m="http://schemas.openxmlformats.org/officeDocument/2006/math">
                    <m:sSup>
                      <m:sSupPr>
                        <m:ctrlPr>
                          <a:rPr lang="vi-VN" sz="4400" i="1" smtClean="0">
                            <a:latin typeface="Cambria Math" panose="02040503050406030204" pitchFamily="18" charset="0"/>
                            <a:cs typeface="Arial" panose="020B0604020202020204" pitchFamily="34" charset="0"/>
                          </a:rPr>
                        </m:ctrlPr>
                      </m:sSupPr>
                      <m:e>
                        <m:d>
                          <m:dPr>
                            <m:ctrlPr>
                              <a:rPr lang="vi-VN" sz="4400" i="1" smtClean="0">
                                <a:latin typeface="Cambria Math" panose="02040503050406030204" pitchFamily="18" charset="0"/>
                                <a:cs typeface="Arial" panose="020B0604020202020204" pitchFamily="34" charset="0"/>
                              </a:rPr>
                            </m:ctrlPr>
                          </m:dPr>
                          <m:e>
                            <m:f>
                              <m:fPr>
                                <m:ctrlPr>
                                  <a:rPr lang="vi-VN" sz="440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1</m:t>
                                </m:r>
                              </m:num>
                              <m:den>
                                <m:r>
                                  <a:rPr lang="vi-VN" sz="4400" b="0" i="1" smtClean="0">
                                    <a:latin typeface="Cambria Math" panose="02040503050406030204" pitchFamily="18" charset="0"/>
                                    <a:cs typeface="Arial" panose="020B0604020202020204" pitchFamily="34" charset="0"/>
                                  </a:rPr>
                                  <m:t>2</m:t>
                                </m:r>
                              </m:den>
                            </m:f>
                          </m:e>
                        </m:d>
                      </m:e>
                      <m:sup>
                        <m:r>
                          <a:rPr lang="vi-VN" sz="4400" b="0" i="1" smtClean="0">
                            <a:latin typeface="Cambria Math" panose="02040503050406030204" pitchFamily="18" charset="0"/>
                            <a:cs typeface="Arial" panose="020B0604020202020204" pitchFamily="34" charset="0"/>
                          </a:rPr>
                          <m:t>2</m:t>
                        </m:r>
                      </m:sup>
                    </m:sSup>
                  </m:oMath>
                </a14:m>
                <a:r>
                  <a:rPr lang="vi-VN" sz="4400" smtClean="0">
                    <a:latin typeface="Arial" panose="020B0604020202020204" pitchFamily="34" charset="0"/>
                    <a:cs typeface="Arial" panose="020B0604020202020204" pitchFamily="34" charset="0"/>
                  </a:rPr>
                  <a:t> + 1 + </a:t>
                </a:r>
                <a14:m>
                  <m:oMath xmlns:m="http://schemas.openxmlformats.org/officeDocument/2006/math">
                    <m:sSup>
                      <m:sSupPr>
                        <m:ctrlPr>
                          <a:rPr lang="vi-VN" sz="4400" i="1" smtClean="0">
                            <a:latin typeface="Cambria Math" panose="02040503050406030204" pitchFamily="18" charset="0"/>
                            <a:cs typeface="Arial" panose="020B0604020202020204" pitchFamily="34" charset="0"/>
                          </a:rPr>
                        </m:ctrlPr>
                      </m:sSupPr>
                      <m:e>
                        <m:d>
                          <m:dPr>
                            <m:ctrlPr>
                              <a:rPr lang="vi-VN" sz="4400" i="1" smtClean="0">
                                <a:latin typeface="Cambria Math" panose="02040503050406030204" pitchFamily="18" charset="0"/>
                                <a:cs typeface="Arial" panose="020B0604020202020204" pitchFamily="34" charset="0"/>
                              </a:rPr>
                            </m:ctrlPr>
                          </m:dPr>
                          <m:e>
                            <m:rad>
                              <m:radPr>
                                <m:degHide m:val="on"/>
                                <m:ctrlPr>
                                  <a:rPr lang="vi-VN" sz="4400" i="1" smtClean="0">
                                    <a:latin typeface="Cambria Math" panose="02040503050406030204" pitchFamily="18" charset="0"/>
                                    <a:cs typeface="Arial" panose="020B0604020202020204" pitchFamily="34" charset="0"/>
                                  </a:rPr>
                                </m:ctrlPr>
                              </m:radPr>
                              <m:deg/>
                              <m:e>
                                <m:r>
                                  <a:rPr lang="vi-VN" sz="4400" b="0" i="1" smtClean="0">
                                    <a:latin typeface="Cambria Math" panose="02040503050406030204" pitchFamily="18" charset="0"/>
                                    <a:cs typeface="Arial" panose="020B0604020202020204" pitchFamily="34" charset="0"/>
                                  </a:rPr>
                                  <m:t>3</m:t>
                                </m:r>
                              </m:e>
                            </m:rad>
                          </m:e>
                        </m:d>
                      </m:e>
                      <m:sup>
                        <m:r>
                          <a:rPr lang="vi-VN" sz="4400" b="0" i="1" smtClean="0">
                            <a:latin typeface="Cambria Math" panose="02040503050406030204" pitchFamily="18" charset="0"/>
                            <a:cs typeface="Arial" panose="020B0604020202020204" pitchFamily="34" charset="0"/>
                          </a:rPr>
                          <m:t>2</m:t>
                        </m:r>
                      </m:sup>
                    </m:sSup>
                  </m:oMath>
                </a14:m>
                <a:r>
                  <a:rPr lang="vi-VN" sz="4400" smtClean="0">
                    <a:latin typeface="Arial" panose="020B0604020202020204" pitchFamily="34" charset="0"/>
                    <a:cs typeface="Arial" panose="020B0604020202020204" pitchFamily="34" charset="0"/>
                  </a:rPr>
                  <a:t> + 1 = </a:t>
                </a:r>
                <a14:m>
                  <m:oMath xmlns:m="http://schemas.openxmlformats.org/officeDocument/2006/math">
                    <m:f>
                      <m:fPr>
                        <m:ctrlPr>
                          <a:rPr lang="vi-VN" sz="4800" i="1" smtClean="0">
                            <a:latin typeface="Cambria Math" panose="02040503050406030204" pitchFamily="18" charset="0"/>
                            <a:cs typeface="Arial" panose="020B0604020202020204" pitchFamily="34" charset="0"/>
                          </a:rPr>
                        </m:ctrlPr>
                      </m:fPr>
                      <m:num>
                        <m:r>
                          <a:rPr lang="vi-VN" sz="4800" b="0" i="1" smtClean="0">
                            <a:latin typeface="Cambria Math" panose="02040503050406030204" pitchFamily="18" charset="0"/>
                            <a:cs typeface="Arial" panose="020B0604020202020204" pitchFamily="34" charset="0"/>
                          </a:rPr>
                          <m:t>21</m:t>
                        </m:r>
                      </m:num>
                      <m:den>
                        <m:r>
                          <a:rPr lang="vi-VN" sz="4800" b="0" i="1" smtClean="0">
                            <a:latin typeface="Cambria Math" panose="02040503050406030204" pitchFamily="18" charset="0"/>
                            <a:cs typeface="Arial" panose="020B0604020202020204" pitchFamily="34" charset="0"/>
                          </a:rPr>
                          <m:t>4</m:t>
                        </m:r>
                      </m:den>
                    </m:f>
                  </m:oMath>
                </a14:m>
                <a:endParaRPr lang="en-US" sz="4400">
                  <a:latin typeface="Arial" panose="020B0604020202020204" pitchFamily="34" charset="0"/>
                  <a:cs typeface="Arial" panose="020B0604020202020204"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3600450" y="5469504"/>
                <a:ext cx="11087100" cy="3289618"/>
              </a:xfrm>
              <a:prstGeom prst="rect">
                <a:avLst/>
              </a:prstGeom>
              <a:blipFill rotWithShape="0">
                <a:blip r:embed="rId3"/>
                <a:stretch>
                  <a:fillRect l="-2255"/>
                </a:stretch>
              </a:blipFill>
            </p:spPr>
            <p:txBody>
              <a:bodyPr/>
              <a:lstStyle/>
              <a:p>
                <a:r>
                  <a:rPr lang="en-US">
                    <a:noFill/>
                  </a:rPr>
                  <a:t> </a:t>
                </a:r>
              </a:p>
            </p:txBody>
          </p:sp>
        </mc:Fallback>
      </mc:AlternateContent>
      <p:pic>
        <p:nvPicPr>
          <p:cNvPr id="10" name="Picture 9"/>
          <p:cNvPicPr>
            <a:picLocks noChangeAspect="1"/>
          </p:cNvPicPr>
          <p:nvPr/>
        </p:nvPicPr>
        <p:blipFill>
          <a:blip r:embed="rId4"/>
          <a:stretch>
            <a:fillRect/>
          </a:stretch>
        </p:blipFill>
        <p:spPr>
          <a:xfrm rot="622802">
            <a:off x="15863442" y="5654771"/>
            <a:ext cx="2173267" cy="4359868"/>
          </a:xfrm>
          <a:prstGeom prst="rect">
            <a:avLst/>
          </a:prstGeom>
        </p:spPr>
      </p:pic>
    </p:spTree>
    <p:extLst>
      <p:ext uri="{BB962C8B-B14F-4D97-AF65-F5344CB8AC3E}">
        <p14:creationId xmlns:p14="http://schemas.microsoft.com/office/powerpoint/2010/main" val="31833760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5"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algn="ctr">
              <a:lnSpc>
                <a:spcPts val="2659"/>
              </a:lnSpc>
              <a:spcBef>
                <a:spcPct val="0"/>
              </a:spcBef>
            </a:pPr>
            <a:endParaRPr/>
          </a:p>
        </p:txBody>
      </p:sp>
      <p:pic>
        <p:nvPicPr>
          <p:cNvPr id="16" name="Picture 15"/>
          <p:cNvPicPr/>
          <p:nvPr/>
        </p:nvPicPr>
        <p:blipFill>
          <a:blip r:embed="rId2">
            <a:clrChange>
              <a:clrFrom>
                <a:srgbClr val="FFFFFF"/>
              </a:clrFrom>
              <a:clrTo>
                <a:srgbClr val="FFFFFF">
                  <a:alpha val="0"/>
                </a:srgbClr>
              </a:clrTo>
            </a:clrChange>
          </a:blip>
          <a:stretch>
            <a:fillRect/>
          </a:stretch>
        </p:blipFill>
        <p:spPr>
          <a:xfrm>
            <a:off x="10332720" y="2233160"/>
            <a:ext cx="6212515" cy="5688175"/>
          </a:xfrm>
          <a:prstGeom prst="rect">
            <a:avLst/>
          </a:prstGeom>
        </p:spPr>
      </p:pic>
      <p:grpSp>
        <p:nvGrpSpPr>
          <p:cNvPr id="9" name="Group 8"/>
          <p:cNvGrpSpPr/>
          <p:nvPr/>
        </p:nvGrpSpPr>
        <p:grpSpPr>
          <a:xfrm>
            <a:off x="304800" y="266698"/>
            <a:ext cx="10058400" cy="1295401"/>
            <a:chOff x="304800" y="266698"/>
            <a:chExt cx="10058400" cy="1295401"/>
          </a:xfrm>
        </p:grpSpPr>
        <p:sp>
          <p:nvSpPr>
            <p:cNvPr id="2" name="Round Single Corner Rectangle 1"/>
            <p:cNvSpPr/>
            <p:nvPr/>
          </p:nvSpPr>
          <p:spPr>
            <a:xfrm flipV="1">
              <a:off x="304800" y="266698"/>
              <a:ext cx="10058400"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10216" y="529677"/>
              <a:ext cx="9847568" cy="769441"/>
            </a:xfrm>
            <a:prstGeom prst="rect">
              <a:avLst/>
            </a:prstGeom>
          </p:spPr>
          <p:txBody>
            <a:bodyPr wrap="none">
              <a:spAutoFit/>
            </a:bodyPr>
            <a:lstStyle/>
            <a:p>
              <a:r>
                <a:rPr lang="vi-VN" sz="4400" b="1" smtClean="0">
                  <a:latin typeface="Arial" panose="020B0604020202020204" pitchFamily="34" charset="0"/>
                  <a:cs typeface="Arial" panose="020B0604020202020204" pitchFamily="34" charset="0"/>
                </a:rPr>
                <a:t>1. </a:t>
              </a:r>
              <a:r>
                <a:rPr lang="en-US" sz="4400" b="1" smtClean="0">
                  <a:latin typeface="Arial" panose="020B0604020202020204" pitchFamily="34" charset="0"/>
                  <a:cs typeface="Arial" panose="020B0604020202020204" pitchFamily="34" charset="0"/>
                </a:rPr>
                <a:t>Góc </a:t>
              </a:r>
              <a:r>
                <a:rPr lang="en-US" sz="4400" b="1">
                  <a:latin typeface="Arial" panose="020B0604020202020204" pitchFamily="34" charset="0"/>
                  <a:cs typeface="Arial" panose="020B0604020202020204" pitchFamily="34" charset="0"/>
                </a:rPr>
                <a:t>hình học và số đo của chúng</a:t>
              </a:r>
            </a:p>
          </p:txBody>
        </p:sp>
      </p:grpSp>
      <p:sp>
        <p:nvSpPr>
          <p:cNvPr id="10" name="Rounded Rectangle 9"/>
          <p:cNvSpPr/>
          <p:nvPr/>
        </p:nvSpPr>
        <p:spPr>
          <a:xfrm>
            <a:off x="990600" y="2050483"/>
            <a:ext cx="1676400" cy="1197581"/>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HĐ1</a:t>
            </a:r>
            <a:endParaRPr lang="en-US" sz="4000" b="1">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990600" y="3479172"/>
            <a:ext cx="7162800" cy="5632311"/>
          </a:xfrm>
          <a:prstGeom prst="rect">
            <a:avLst/>
          </a:prstGeom>
        </p:spPr>
        <p:txBody>
          <a:bodyPr wrap="square">
            <a:spAutoFit/>
          </a:bodyPr>
          <a:lstStyle/>
          <a:p>
            <a:pPr algn="just">
              <a:lnSpc>
                <a:spcPct val="150000"/>
              </a:lnSpc>
            </a:pPr>
            <a:r>
              <a:rPr lang="vi-VN" sz="4000" b="1">
                <a:solidFill>
                  <a:srgbClr val="C00000"/>
                </a:solidFill>
                <a:latin typeface="Arial" panose="020B0604020202020204" pitchFamily="34" charset="0"/>
                <a:cs typeface="Arial" panose="020B0604020202020204" pitchFamily="34" charset="0"/>
              </a:rPr>
              <a:t>Góc</a:t>
            </a:r>
            <a:r>
              <a:rPr lang="vi-VN" sz="4000">
                <a:latin typeface="Arial" panose="020B0604020202020204" pitchFamily="34" charset="0"/>
                <a:cs typeface="Arial" panose="020B0604020202020204" pitchFamily="34" charset="0"/>
              </a:rPr>
              <a:t> (còn được gọi là góc hình học) là hình gồm hai tia chung gốc. Mỗi góc có một số đo, đơn vị đo góc (hình học) là độ. Số đo của một góc (hình học) không vượt quá 180°. </a:t>
            </a:r>
            <a:endParaRPr lang="en-US" sz="4000">
              <a:latin typeface="Arial" panose="020B0604020202020204" pitchFamily="34" charset="0"/>
              <a:cs typeface="Arial" panose="020B0604020202020204" pitchFamily="34" charset="0"/>
            </a:endParaRPr>
          </a:p>
        </p:txBody>
      </p:sp>
      <p:sp>
        <p:nvSpPr>
          <p:cNvPr id="13" name="Rectangle 12"/>
          <p:cNvSpPr/>
          <p:nvPr/>
        </p:nvSpPr>
        <p:spPr>
          <a:xfrm>
            <a:off x="8839200" y="7411128"/>
            <a:ext cx="8600440" cy="1938992"/>
          </a:xfrm>
          <a:prstGeom prst="rect">
            <a:avLst/>
          </a:prstGeom>
        </p:spPr>
        <p:txBody>
          <a:bodyPr wrap="square">
            <a:spAutoFit/>
          </a:bodyPr>
          <a:lstStyle/>
          <a:p>
            <a:pPr algn="ctr">
              <a:lnSpc>
                <a:spcPct val="150000"/>
              </a:lnSpc>
            </a:pPr>
            <a:r>
              <a:rPr lang="en-US" sz="4000" b="1" i="1">
                <a:solidFill>
                  <a:srgbClr val="0070C0"/>
                </a:solidFill>
                <a:latin typeface="Arial" panose="020B0604020202020204" pitchFamily="34" charset="0"/>
                <a:cs typeface="Arial" panose="020B0604020202020204" pitchFamily="34" charset="0"/>
              </a:rPr>
              <a:t>Chẳng hạn: </a:t>
            </a:r>
            <a:r>
              <a:rPr lang="en-US" sz="4000" i="1">
                <a:solidFill>
                  <a:srgbClr val="0070C0"/>
                </a:solidFill>
                <a:latin typeface="Arial" panose="020B0604020202020204" pitchFamily="34" charset="0"/>
                <a:cs typeface="Arial" panose="020B0604020202020204" pitchFamily="34" charset="0"/>
              </a:rPr>
              <a:t>Góc xOy gồm hai tia Ox và Oy chung gốc O có số đo là 60</a:t>
            </a:r>
            <a:r>
              <a:rPr lang="en-US" sz="4000" i="1" smtClean="0">
                <a:solidFill>
                  <a:srgbClr val="0070C0"/>
                </a:solidFill>
                <a:latin typeface="Arial" panose="020B0604020202020204" pitchFamily="34" charset="0"/>
                <a:cs typeface="Arial" panose="020B0604020202020204" pitchFamily="34" charset="0"/>
              </a:rPr>
              <a:t>°</a:t>
            </a:r>
            <a:endParaRPr lang="en-US" sz="4000" i="1">
              <a:solidFill>
                <a:srgbClr val="0070C0"/>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3"/>
          <a:stretch>
            <a:fillRect/>
          </a:stretch>
        </p:blipFill>
        <p:spPr>
          <a:xfrm>
            <a:off x="16077713" y="467156"/>
            <a:ext cx="1565547" cy="1565547"/>
          </a:xfrm>
          <a:prstGeom prst="rect">
            <a:avLst/>
          </a:prstGeom>
        </p:spPr>
      </p:pic>
      <p:sp>
        <p:nvSpPr>
          <p:cNvPr id="15" name="TextBox 14"/>
          <p:cNvSpPr txBox="1"/>
          <p:nvPr/>
        </p:nvSpPr>
        <p:spPr>
          <a:xfrm>
            <a:off x="2883226" y="2295330"/>
            <a:ext cx="9783520" cy="707886"/>
          </a:xfrm>
          <a:prstGeom prst="rect">
            <a:avLst/>
          </a:prstGeom>
          <a:noFill/>
        </p:spPr>
        <p:txBody>
          <a:bodyPr wrap="square" rtlCol="0">
            <a:spAutoFit/>
          </a:bodyPr>
          <a:lstStyle/>
          <a:p>
            <a:r>
              <a:rPr lang="vi-VN" sz="4000" smtClean="0">
                <a:solidFill>
                  <a:srgbClr val="002060"/>
                </a:solidFill>
                <a:latin typeface="Arial" panose="020B0604020202020204" pitchFamily="34" charset="0"/>
                <a:cs typeface="Arial" panose="020B0604020202020204" pitchFamily="34" charset="0"/>
              </a:rPr>
              <a:t>Nêu định nghĩa góc trong hình học phẳng</a:t>
            </a:r>
            <a:endParaRPr lang="en-US" sz="400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5035627"/>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par>
                          <p:cTn id="25" fill="hold">
                            <p:stCondLst>
                              <p:cond delay="500"/>
                            </p:stCondLst>
                            <p:childTnLst>
                              <p:par>
                                <p:cTn id="26" presetID="9"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dissolve">
                                      <p:cBhvr>
                                        <p:cTn id="28" dur="500"/>
                                        <p:tgtEl>
                                          <p:spTgt spid="16"/>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5"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1066800" y="876300"/>
            <a:ext cx="4038600" cy="1167999"/>
          </a:xfrm>
          <a:prstGeom prst="roundRect">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400" b="1" smtClean="0">
                <a:solidFill>
                  <a:prstClr val="white"/>
                </a:solidFill>
                <a:cs typeface="Arial" panose="020B0604020202020204" pitchFamily="34" charset="0"/>
              </a:rPr>
              <a:t>Luyện tập 10</a:t>
            </a:r>
            <a:endParaRPr lang="en-US" sz="4400" b="1">
              <a:solidFill>
                <a:prstClr val="white"/>
              </a:solidFill>
              <a:latin typeface="Arial" panose="020B0604020202020204" pitchFamily="34" charset="0"/>
              <a:cs typeface="Arial" panose="020B0604020202020204" pitchFamily="34" charset="0"/>
            </a:endParaRPr>
          </a:p>
        </p:txBody>
      </p:sp>
      <p:sp>
        <p:nvSpPr>
          <p:cNvPr id="4" name="TextBox 3"/>
          <p:cNvSpPr txBox="1"/>
          <p:nvPr/>
        </p:nvSpPr>
        <p:spPr>
          <a:xfrm>
            <a:off x="5486400" y="1075578"/>
            <a:ext cx="8077200" cy="769441"/>
          </a:xfrm>
          <a:prstGeom prst="rect">
            <a:avLst/>
          </a:prstGeom>
          <a:noFill/>
        </p:spPr>
        <p:txBody>
          <a:bodyPr wrap="square" rtlCol="0">
            <a:spAutoFit/>
          </a:bodyPr>
          <a:lstStyle/>
          <a:p>
            <a:r>
              <a:rPr lang="vi-VN" sz="4400" smtClean="0">
                <a:latin typeface="Arial" panose="020B0604020202020204" pitchFamily="34" charset="0"/>
                <a:cs typeface="Arial" panose="020B0604020202020204" pitchFamily="34" charset="0"/>
              </a:rPr>
              <a:t>Tính giá trị của biểu thức sau:</a:t>
            </a:r>
            <a:endParaRPr lang="en-US" sz="44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1066800" y="2476500"/>
                <a:ext cx="8746112" cy="12473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400" i="0">
                          <a:latin typeface="Cambria Math" panose="02040503050406030204" pitchFamily="18" charset="0"/>
                        </a:rPr>
                        <m:t>Q</m:t>
                      </m:r>
                      <m:r>
                        <a:rPr lang="en-US" sz="4400" i="0">
                          <a:latin typeface="Cambria Math" panose="02040503050406030204" pitchFamily="18" charset="0"/>
                        </a:rPr>
                        <m:t>=</m:t>
                      </m:r>
                      <m:func>
                        <m:funcPr>
                          <m:ctrlPr>
                            <a:rPr lang="en-US" sz="4400" i="1">
                              <a:latin typeface="Cambria Math" panose="02040503050406030204" pitchFamily="18" charset="0"/>
                            </a:rPr>
                          </m:ctrlPr>
                        </m:funcPr>
                        <m:fName>
                          <m:sSup>
                            <m:sSupPr>
                              <m:ctrlPr>
                                <a:rPr lang="en-US" sz="4400" i="1">
                                  <a:latin typeface="Cambria Math" panose="02040503050406030204" pitchFamily="18" charset="0"/>
                                </a:rPr>
                              </m:ctrlPr>
                            </m:sSupPr>
                            <m:e>
                              <m:r>
                                <m:rPr>
                                  <m:sty m:val="p"/>
                                </m:rPr>
                                <a:rPr lang="en-US" sz="4400" i="0">
                                  <a:latin typeface="Cambria Math" panose="02040503050406030204" pitchFamily="18" charset="0"/>
                                </a:rPr>
                                <m:t>tan</m:t>
                              </m:r>
                            </m:e>
                            <m:sup>
                              <m:r>
                                <a:rPr lang="en-US" sz="4400" i="0">
                                  <a:latin typeface="Cambria Math" panose="02040503050406030204" pitchFamily="18" charset="0"/>
                                </a:rPr>
                                <m:t>2</m:t>
                              </m:r>
                            </m:sup>
                          </m:sSup>
                        </m:fName>
                        <m:e>
                          <m:f>
                            <m:fPr>
                              <m:ctrlPr>
                                <a:rPr lang="en-US" sz="4400" i="1">
                                  <a:latin typeface="Cambria Math" panose="02040503050406030204" pitchFamily="18" charset="0"/>
                                </a:rPr>
                              </m:ctrlPr>
                            </m:fPr>
                            <m:num>
                              <m:r>
                                <m:rPr>
                                  <m:sty m:val="p"/>
                                </m:rPr>
                                <a:rPr lang="en-US" sz="4400" i="0">
                                  <a:latin typeface="Cambria Math" panose="02040503050406030204" pitchFamily="18" charset="0"/>
                                </a:rPr>
                                <m:t>π</m:t>
                              </m:r>
                            </m:num>
                            <m:den>
                              <m:r>
                                <a:rPr lang="en-US" sz="4400" i="0">
                                  <a:latin typeface="Cambria Math" panose="02040503050406030204" pitchFamily="18" charset="0"/>
                                </a:rPr>
                                <m:t>3</m:t>
                              </m:r>
                            </m:den>
                          </m:f>
                        </m:e>
                      </m:func>
                      <m:r>
                        <a:rPr lang="en-US" sz="4400" i="0">
                          <a:latin typeface="Cambria Math" panose="02040503050406030204" pitchFamily="18" charset="0"/>
                        </a:rPr>
                        <m:t>+</m:t>
                      </m:r>
                      <m:func>
                        <m:funcPr>
                          <m:ctrlPr>
                            <a:rPr lang="en-US" sz="4400" i="1">
                              <a:latin typeface="Cambria Math" panose="02040503050406030204" pitchFamily="18" charset="0"/>
                            </a:rPr>
                          </m:ctrlPr>
                        </m:funcPr>
                        <m:fName>
                          <m:sSup>
                            <m:sSupPr>
                              <m:ctrlPr>
                                <a:rPr lang="en-US" sz="4400" i="1">
                                  <a:latin typeface="Cambria Math" panose="02040503050406030204" pitchFamily="18" charset="0"/>
                                </a:rPr>
                              </m:ctrlPr>
                            </m:sSupPr>
                            <m:e>
                              <m:r>
                                <m:rPr>
                                  <m:sty m:val="p"/>
                                </m:rPr>
                                <a:rPr lang="en-US" sz="4400" i="0">
                                  <a:latin typeface="Cambria Math" panose="02040503050406030204" pitchFamily="18" charset="0"/>
                                </a:rPr>
                                <m:t>sin</m:t>
                              </m:r>
                            </m:e>
                            <m:sup>
                              <m:r>
                                <a:rPr lang="en-US" sz="4400" i="0">
                                  <a:latin typeface="Cambria Math" panose="02040503050406030204" pitchFamily="18" charset="0"/>
                                </a:rPr>
                                <m:t>2</m:t>
                              </m:r>
                            </m:sup>
                          </m:sSup>
                        </m:fName>
                        <m:e>
                          <m:f>
                            <m:fPr>
                              <m:ctrlPr>
                                <a:rPr lang="en-US" sz="4400" i="1">
                                  <a:latin typeface="Cambria Math" panose="02040503050406030204" pitchFamily="18" charset="0"/>
                                </a:rPr>
                              </m:ctrlPr>
                            </m:fPr>
                            <m:num>
                              <m:r>
                                <m:rPr>
                                  <m:sty m:val="p"/>
                                </m:rPr>
                                <a:rPr lang="en-US" sz="4400" i="0">
                                  <a:latin typeface="Cambria Math" panose="02040503050406030204" pitchFamily="18" charset="0"/>
                                </a:rPr>
                                <m:t>π</m:t>
                              </m:r>
                            </m:num>
                            <m:den>
                              <m:r>
                                <a:rPr lang="en-US" sz="4400" i="0">
                                  <a:latin typeface="Cambria Math" panose="02040503050406030204" pitchFamily="18" charset="0"/>
                                </a:rPr>
                                <m:t>4</m:t>
                              </m:r>
                            </m:den>
                          </m:f>
                        </m:e>
                      </m:func>
                      <m:r>
                        <a:rPr lang="en-US" sz="4400" i="0">
                          <a:latin typeface="Cambria Math" panose="02040503050406030204" pitchFamily="18" charset="0"/>
                        </a:rPr>
                        <m:t>+</m:t>
                      </m:r>
                      <m:func>
                        <m:funcPr>
                          <m:ctrlPr>
                            <a:rPr lang="en-US" sz="4400" i="1">
                              <a:latin typeface="Cambria Math" panose="02040503050406030204" pitchFamily="18" charset="0"/>
                            </a:rPr>
                          </m:ctrlPr>
                        </m:funcPr>
                        <m:fName>
                          <m:r>
                            <m:rPr>
                              <m:sty m:val="p"/>
                            </m:rPr>
                            <a:rPr lang="en-US" sz="4400" i="0">
                              <a:latin typeface="Cambria Math" panose="02040503050406030204" pitchFamily="18" charset="0"/>
                            </a:rPr>
                            <m:t>cot</m:t>
                          </m:r>
                        </m:fName>
                        <m:e>
                          <m:f>
                            <m:fPr>
                              <m:ctrlPr>
                                <a:rPr lang="en-US" sz="4400" i="1">
                                  <a:latin typeface="Cambria Math" panose="02040503050406030204" pitchFamily="18" charset="0"/>
                                </a:rPr>
                              </m:ctrlPr>
                            </m:fPr>
                            <m:num>
                              <m:r>
                                <m:rPr>
                                  <m:sty m:val="p"/>
                                </m:rPr>
                                <a:rPr lang="en-US" sz="4400" i="0">
                                  <a:latin typeface="Cambria Math" panose="02040503050406030204" pitchFamily="18" charset="0"/>
                                </a:rPr>
                                <m:t>π</m:t>
                              </m:r>
                            </m:num>
                            <m:den>
                              <m:r>
                                <a:rPr lang="en-US" sz="4400" i="0">
                                  <a:latin typeface="Cambria Math" panose="02040503050406030204" pitchFamily="18" charset="0"/>
                                </a:rPr>
                                <m:t>4</m:t>
                              </m:r>
                            </m:den>
                          </m:f>
                        </m:e>
                      </m:func>
                      <m:r>
                        <a:rPr lang="en-US" sz="4400" i="0">
                          <a:latin typeface="Cambria Math" panose="02040503050406030204" pitchFamily="18" charset="0"/>
                        </a:rPr>
                        <m:t>+</m:t>
                      </m:r>
                      <m:func>
                        <m:funcPr>
                          <m:ctrlPr>
                            <a:rPr lang="en-US" sz="4400" i="1">
                              <a:latin typeface="Cambria Math" panose="02040503050406030204" pitchFamily="18" charset="0"/>
                            </a:rPr>
                          </m:ctrlPr>
                        </m:funcPr>
                        <m:fName>
                          <m:r>
                            <m:rPr>
                              <m:sty m:val="p"/>
                            </m:rPr>
                            <a:rPr lang="en-US" sz="4400" i="0">
                              <a:latin typeface="Cambria Math" panose="02040503050406030204" pitchFamily="18" charset="0"/>
                            </a:rPr>
                            <m:t>cos</m:t>
                          </m:r>
                        </m:fName>
                        <m:e>
                          <m:f>
                            <m:fPr>
                              <m:ctrlPr>
                                <a:rPr lang="en-US" sz="4400" i="1">
                                  <a:latin typeface="Cambria Math" panose="02040503050406030204" pitchFamily="18" charset="0"/>
                                </a:rPr>
                              </m:ctrlPr>
                            </m:fPr>
                            <m:num>
                              <m:r>
                                <m:rPr>
                                  <m:sty m:val="p"/>
                                </m:rPr>
                                <a:rPr lang="en-US" sz="4400" i="0">
                                  <a:latin typeface="Cambria Math" panose="02040503050406030204" pitchFamily="18" charset="0"/>
                                </a:rPr>
                                <m:t>π</m:t>
                              </m:r>
                            </m:num>
                            <m:den>
                              <m:r>
                                <a:rPr lang="en-US" sz="4400" i="0">
                                  <a:latin typeface="Cambria Math" panose="02040503050406030204" pitchFamily="18" charset="0"/>
                                </a:rPr>
                                <m:t>2</m:t>
                              </m:r>
                            </m:den>
                          </m:f>
                        </m:e>
                      </m:func>
                    </m:oMath>
                  </m:oMathPara>
                </a14:m>
                <a:endParaRPr lang="en-US" sz="4400">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066800" y="2476500"/>
                <a:ext cx="8746112" cy="1247329"/>
              </a:xfrm>
              <a:prstGeom prst="rect">
                <a:avLst/>
              </a:prstGeom>
              <a:blipFill rotWithShape="0">
                <a:blip r:embed="rId2"/>
                <a:stretch>
                  <a:fillRect/>
                </a:stretch>
              </a:blipFill>
            </p:spPr>
            <p:txBody>
              <a:bodyPr/>
              <a:lstStyle/>
              <a:p>
                <a:r>
                  <a:rPr lang="en-US">
                    <a:noFill/>
                  </a:rPr>
                  <a:t> </a:t>
                </a:r>
              </a:p>
            </p:txBody>
          </p:sp>
        </mc:Fallback>
      </mc:AlternateContent>
      <p:sp>
        <p:nvSpPr>
          <p:cNvPr id="6" name="TextBox 5"/>
          <p:cNvSpPr txBox="1"/>
          <p:nvPr/>
        </p:nvSpPr>
        <p:spPr>
          <a:xfrm>
            <a:off x="8299450" y="4434593"/>
            <a:ext cx="1689100" cy="769441"/>
          </a:xfrm>
          <a:prstGeom prst="rect">
            <a:avLst/>
          </a:prstGeom>
          <a:noFill/>
        </p:spPr>
        <p:txBody>
          <a:bodyPr wrap="square" rtlCol="0">
            <a:spAutoFit/>
          </a:bodyPr>
          <a:lstStyle/>
          <a:p>
            <a:pPr algn="ctr"/>
            <a:r>
              <a:rPr lang="vi-VN" sz="4400" b="1" u="sng" smtClean="0">
                <a:solidFill>
                  <a:srgbClr val="C00000"/>
                </a:solidFill>
                <a:cs typeface="Arial" panose="020B0604020202020204" pitchFamily="34" charset="0"/>
              </a:rPr>
              <a:t>Giải</a:t>
            </a:r>
            <a:endParaRPr lang="en-US" sz="4400" b="1">
              <a:solidFill>
                <a:srgbClr val="C0000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2809707" y="5492797"/>
            <a:ext cx="12668586" cy="3133616"/>
          </a:xfrm>
          <a:prstGeom prst="rect">
            <a:avLst/>
          </a:prstGeom>
        </p:spPr>
      </p:pic>
      <p:pic>
        <p:nvPicPr>
          <p:cNvPr id="9" name="Picture 8"/>
          <p:cNvPicPr>
            <a:picLocks noChangeAspect="1"/>
          </p:cNvPicPr>
          <p:nvPr/>
        </p:nvPicPr>
        <p:blipFill>
          <a:blip r:embed="rId4"/>
          <a:stretch>
            <a:fillRect/>
          </a:stretch>
        </p:blipFill>
        <p:spPr>
          <a:xfrm rot="622802">
            <a:off x="15863442" y="5654771"/>
            <a:ext cx="2173267" cy="4359868"/>
          </a:xfrm>
          <a:prstGeom prst="rect">
            <a:avLst/>
          </a:prstGeom>
        </p:spPr>
      </p:pic>
    </p:spTree>
    <p:extLst>
      <p:ext uri="{BB962C8B-B14F-4D97-AF65-F5344CB8AC3E}">
        <p14:creationId xmlns:p14="http://schemas.microsoft.com/office/powerpoint/2010/main" val="346774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 grpId="0"/>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3" name="Group 2"/>
          <p:cNvGrpSpPr/>
          <p:nvPr/>
        </p:nvGrpSpPr>
        <p:grpSpPr>
          <a:xfrm>
            <a:off x="304800" y="266693"/>
            <a:ext cx="14249400" cy="1295401"/>
            <a:chOff x="304800" y="266693"/>
            <a:chExt cx="7194550" cy="1295401"/>
          </a:xfrm>
        </p:grpSpPr>
        <p:sp>
          <p:nvSpPr>
            <p:cNvPr id="4" name="Round Single Corner Rectangle 3"/>
            <p:cNvSpPr/>
            <p:nvPr/>
          </p:nvSpPr>
          <p:spPr>
            <a:xfrm flipV="1">
              <a:off x="304800" y="266693"/>
              <a:ext cx="7194550"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535641" y="529676"/>
              <a:ext cx="6963709" cy="769441"/>
            </a:xfrm>
            <a:prstGeom prst="rect">
              <a:avLst/>
            </a:prstGeom>
          </p:spPr>
          <p:txBody>
            <a:bodyPr wrap="square">
              <a:spAutoFit/>
            </a:bodyPr>
            <a:lstStyle/>
            <a:p>
              <a:r>
                <a:rPr lang="vi-VN" sz="4400" b="1">
                  <a:solidFill>
                    <a:prstClr val="black"/>
                  </a:solidFill>
                  <a:cs typeface="Arial" panose="020B0604020202020204" pitchFamily="34" charset="0"/>
                </a:rPr>
                <a:t>3</a:t>
              </a:r>
              <a:r>
                <a:rPr lang="vi-VN" sz="4400" b="1" smtClean="0">
                  <a:solidFill>
                    <a:prstClr val="black"/>
                  </a:solidFill>
                  <a:cs typeface="Arial" panose="020B0604020202020204" pitchFamily="34" charset="0"/>
                </a:rPr>
                <a:t>. Giá trị lượng giác của góc có liên quan đặc biệt</a:t>
              </a:r>
              <a:endParaRPr lang="en-US" sz="4400" b="1">
                <a:solidFill>
                  <a:prstClr val="black"/>
                </a:solidFill>
                <a:latin typeface="Arial" panose="020B0604020202020204" pitchFamily="34" charset="0"/>
                <a:cs typeface="Arial" panose="020B0604020202020204" pitchFamily="34" charset="0"/>
              </a:endParaRPr>
            </a:p>
          </p:txBody>
        </p:sp>
      </p:grpSp>
      <p:grpSp>
        <p:nvGrpSpPr>
          <p:cNvPr id="7" name="Group 6"/>
          <p:cNvGrpSpPr/>
          <p:nvPr/>
        </p:nvGrpSpPr>
        <p:grpSpPr>
          <a:xfrm>
            <a:off x="990600" y="1825071"/>
            <a:ext cx="16327120" cy="1938992"/>
            <a:chOff x="990600" y="1825071"/>
            <a:chExt cx="16327120" cy="1938992"/>
          </a:xfrm>
        </p:grpSpPr>
        <p:sp>
          <p:nvSpPr>
            <p:cNvPr id="25" name="Rounded Rectangle 24"/>
            <p:cNvSpPr/>
            <p:nvPr/>
          </p:nvSpPr>
          <p:spPr>
            <a:xfrm>
              <a:off x="990600" y="2070667"/>
              <a:ext cx="1742440" cy="144780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200" b="1" smtClean="0">
                  <a:solidFill>
                    <a:prstClr val="white"/>
                  </a:solidFill>
                  <a:cs typeface="Arial" panose="020B0604020202020204" pitchFamily="34" charset="0"/>
                </a:rPr>
                <a:t>HĐ11</a:t>
              </a:r>
              <a:endParaRPr lang="en-US" sz="4200" b="1">
                <a:solidFill>
                  <a:prstClr val="white"/>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TextBox 1"/>
                <p:cNvSpPr txBox="1"/>
                <p:nvPr/>
              </p:nvSpPr>
              <p:spPr>
                <a:xfrm>
                  <a:off x="2981960" y="1825071"/>
                  <a:ext cx="14335760" cy="1938992"/>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Trên đường tròn lượng giác, cho hai điểm M, M' sao cho góc lượng giác (OA, OM) =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𝛼</m:t>
                      </m:r>
                    </m:oMath>
                  </a14:m>
                  <a:r>
                    <a:rPr lang="vi-VN" sz="4000" smtClean="0">
                      <a:latin typeface="Arial" panose="020B0604020202020204" pitchFamily="34" charset="0"/>
                      <a:cs typeface="Arial" panose="020B0604020202020204" pitchFamily="34" charset="0"/>
                    </a:rPr>
                    <a:t>, góc lượng góc (OA, OM') = -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𝛼</m:t>
                      </m:r>
                    </m:oMath>
                  </a14:m>
                  <a:endParaRPr lang="en-US" sz="4000">
                    <a:latin typeface="Arial" panose="020B0604020202020204" pitchFamily="34" charset="0"/>
                    <a:cs typeface="Arial" panose="020B0604020202020204" pitchFamily="34"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2981960" y="1825071"/>
                  <a:ext cx="14335760" cy="1938992"/>
                </a:xfrm>
                <a:prstGeom prst="rect">
                  <a:avLst/>
                </a:prstGeom>
                <a:blipFill rotWithShape="0">
                  <a:blip r:embed="rId2"/>
                  <a:stretch>
                    <a:fillRect l="-1488" r="-1531" b="-691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6" name="TextBox 25"/>
              <p:cNvSpPr txBox="1"/>
              <p:nvPr/>
            </p:nvSpPr>
            <p:spPr>
              <a:xfrm>
                <a:off x="1007533" y="4065298"/>
                <a:ext cx="9050867" cy="4708981"/>
              </a:xfrm>
              <a:prstGeom prst="rect">
                <a:avLst/>
              </a:prstGeom>
              <a:noFill/>
            </p:spPr>
            <p:txBody>
              <a:bodyPr wrap="square" rtlCol="0">
                <a:spAutoFit/>
              </a:bodyPr>
              <a:lstStyle/>
              <a:p>
                <a:pPr marL="742950" indent="-742950" algn="just">
                  <a:lnSpc>
                    <a:spcPct val="150000"/>
                  </a:lnSpc>
                  <a:buAutoNum type="alphaLcParenR"/>
                </a:pPr>
                <a:r>
                  <a:rPr lang="vi-VN" sz="4000" smtClean="0">
                    <a:latin typeface="Arial" panose="020B0604020202020204" pitchFamily="34" charset="0"/>
                    <a:cs typeface="Arial" panose="020B0604020202020204" pitchFamily="34" charset="0"/>
                  </a:rPr>
                  <a:t>Nêu nhận xét về: hoành độ, tung độ của hai điểm M, M'.</a:t>
                </a:r>
              </a:p>
              <a:p>
                <a:pPr marL="742950" indent="-742950" algn="just">
                  <a:lnSpc>
                    <a:spcPct val="150000"/>
                  </a:lnSpc>
                  <a:buAutoNum type="alphaLcParenR"/>
                </a:pPr>
                <a:r>
                  <a:rPr lang="vi-VN" sz="4000" smtClean="0">
                    <a:latin typeface="Arial" panose="020B0604020202020204" pitchFamily="34" charset="0"/>
                    <a:cs typeface="Arial" panose="020B0604020202020204" pitchFamily="34" charset="0"/>
                  </a:rPr>
                  <a:t>Nêu mối liên hệ giữa các giá trị lượng giác tương ứng của hai góc lượng giác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𝛼</m:t>
                    </m:r>
                  </m:oMath>
                </a14:m>
                <a:r>
                  <a:rPr lang="vi-VN" sz="4000" smtClean="0">
                    <a:latin typeface="Arial" panose="020B0604020202020204" pitchFamily="34" charset="0"/>
                    <a:cs typeface="Arial" panose="020B0604020202020204" pitchFamily="34" charset="0"/>
                  </a:rPr>
                  <a:t> và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𝛼</m:t>
                    </m:r>
                  </m:oMath>
                </a14:m>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1007533" y="4065298"/>
                <a:ext cx="9050867" cy="4708981"/>
              </a:xfrm>
              <a:prstGeom prst="rect">
                <a:avLst/>
              </a:prstGeom>
              <a:blipFill rotWithShape="0">
                <a:blip r:embed="rId3"/>
                <a:stretch>
                  <a:fillRect l="-2155" r="-2424" b="-2332"/>
                </a:stretch>
              </a:blipFill>
            </p:spPr>
            <p:txBody>
              <a:bodyPr/>
              <a:lstStyle/>
              <a:p>
                <a:r>
                  <a:rPr lang="en-US">
                    <a:noFill/>
                  </a:rPr>
                  <a:t> </a:t>
                </a:r>
              </a:p>
            </p:txBody>
          </p:sp>
        </mc:Fallback>
      </mc:AlternateContent>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1053" y="3892333"/>
            <a:ext cx="6606667" cy="5857457"/>
          </a:xfrm>
          <a:prstGeom prst="rect">
            <a:avLst/>
          </a:prstGeom>
        </p:spPr>
      </p:pic>
    </p:spTree>
    <p:extLst>
      <p:ext uri="{BB962C8B-B14F-4D97-AF65-F5344CB8AC3E}">
        <p14:creationId xmlns:p14="http://schemas.microsoft.com/office/powerpoint/2010/main" val="904267413"/>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26">
                                            <p:txEl>
                                              <p:pRg st="0" end="0"/>
                                            </p:txEl>
                                          </p:spTgt>
                                        </p:tgtEl>
                                        <p:attrNameLst>
                                          <p:attrName>style.visibility</p:attrName>
                                        </p:attrNameLst>
                                      </p:cBhvr>
                                      <p:to>
                                        <p:strVal val="visible"/>
                                      </p:to>
                                    </p:set>
                                    <p:animEffect transition="in" filter="fade">
                                      <p:cBhvr>
                                        <p:cTn id="16" dur="500"/>
                                        <p:tgtEl>
                                          <p:spTgt spid="26">
                                            <p:txEl>
                                              <p:pRg st="0" end="0"/>
                                            </p:txEl>
                                          </p:spTgt>
                                        </p:tgtEl>
                                      </p:cBhvr>
                                    </p:animEffect>
                                    <p:anim calcmode="lin" valueType="num">
                                      <p:cBhvr>
                                        <p:cTn id="17"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26">
                                            <p:txEl>
                                              <p:pRg st="0" end="0"/>
                                            </p:txEl>
                                          </p:spTgt>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26">
                                            <p:txEl>
                                              <p:pRg st="1" end="1"/>
                                            </p:txEl>
                                          </p:spTgt>
                                        </p:tgtEl>
                                        <p:attrNameLst>
                                          <p:attrName>style.visibility</p:attrName>
                                        </p:attrNameLst>
                                      </p:cBhvr>
                                      <p:to>
                                        <p:strVal val="visible"/>
                                      </p:to>
                                    </p:set>
                                    <p:animEffect transition="in" filter="fade">
                                      <p:cBhvr>
                                        <p:cTn id="25" dur="500"/>
                                        <p:tgtEl>
                                          <p:spTgt spid="26">
                                            <p:txEl>
                                              <p:pRg st="1" end="1"/>
                                            </p:txEl>
                                          </p:spTgt>
                                        </p:tgtEl>
                                      </p:cBhvr>
                                    </p:animEffect>
                                    <p:anim calcmode="lin" valueType="num">
                                      <p:cBhvr>
                                        <p:cTn id="26" dur="500" fill="hold"/>
                                        <p:tgtEl>
                                          <p:spTgt spid="26">
                                            <p:txEl>
                                              <p:pRg st="1" end="1"/>
                                            </p:txEl>
                                          </p:spTgt>
                                        </p:tgtEl>
                                        <p:attrNameLst>
                                          <p:attrName>ppt_x</p:attrName>
                                        </p:attrNameLst>
                                      </p:cBhvr>
                                      <p:tavLst>
                                        <p:tav tm="0">
                                          <p:val>
                                            <p:strVal val="#ppt_x"/>
                                          </p:val>
                                        </p:tav>
                                        <p:tav tm="100000">
                                          <p:val>
                                            <p:strVal val="#ppt_x"/>
                                          </p:val>
                                        </p:tav>
                                      </p:tavLst>
                                    </p:anim>
                                    <p:anim calcmode="lin" valueType="num">
                                      <p:cBhvr>
                                        <p:cTn id="27" dur="500" fill="hold"/>
                                        <p:tgtEl>
                                          <p:spTgt spid="2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0" name="Horizontal Scroll 9"/>
          <p:cNvSpPr/>
          <p:nvPr/>
        </p:nvSpPr>
        <p:spPr>
          <a:xfrm>
            <a:off x="8023860" y="381000"/>
            <a:ext cx="2286000" cy="1540811"/>
          </a:xfrm>
          <a:prstGeom prst="horizontalScroll">
            <a:avLst/>
          </a:prstGeom>
          <a:solidFill>
            <a:srgbClr val="FFFF99"/>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solidFill>
                  <a:schemeClr val="tx2">
                    <a:lumMod val="50000"/>
                  </a:schemeClr>
                </a:solidFill>
                <a:latin typeface="Arial" panose="020B0604020202020204" pitchFamily="34" charset="0"/>
                <a:cs typeface="Arial" panose="020B0604020202020204" pitchFamily="34" charset="0"/>
              </a:rPr>
              <a:t>Giải</a:t>
            </a:r>
            <a:endParaRPr lang="en-US" sz="4000" b="1">
              <a:solidFill>
                <a:schemeClr val="tx2">
                  <a:lumMod val="50000"/>
                </a:schemeClr>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452118" y="2324100"/>
            <a:ext cx="7571742" cy="6705600"/>
          </a:xfrm>
          <a:prstGeom prst="rect">
            <a:avLst/>
          </a:prstGeom>
        </p:spPr>
      </p:pic>
      <mc:AlternateContent xmlns:mc="http://schemas.openxmlformats.org/markup-compatibility/2006" xmlns:a14="http://schemas.microsoft.com/office/drawing/2010/main">
        <mc:Choice Requires="a14">
          <p:sp>
            <p:nvSpPr>
              <p:cNvPr id="16" name="Rectangle 15"/>
              <p:cNvSpPr/>
              <p:nvPr/>
            </p:nvSpPr>
            <p:spPr>
              <a:xfrm>
                <a:off x="8431530" y="2593227"/>
                <a:ext cx="8428076" cy="712183"/>
              </a:xfrm>
              <a:prstGeom prst="rect">
                <a:avLst/>
              </a:prstGeom>
            </p:spPr>
            <p:txBody>
              <a:bodyPr wrap="none">
                <a:spAutoFit/>
              </a:bodyPr>
              <a:lstStyle/>
              <a:p>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a) Nhận xét: </a:t>
                </a:r>
                <a14:m>
                  <m:oMath xmlns:m="http://schemas.openxmlformats.org/officeDocument/2006/math">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b>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m:t>
                        </m:r>
                      </m:sub>
                    </m:sSub>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b>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m:t>
                            </m:r>
                          </m:e>
                          <m: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sub>
                    </m:sSub>
                  </m:oMath>
                </a14:m>
                <a:r>
                  <a:rPr lang="fr-FR" sz="4000">
                    <a:solidFill>
                      <a:prstClr val="black"/>
                    </a:solidFill>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sSub>
                      <m:sSub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y</m:t>
                        </m:r>
                      </m:e>
                      <m:sub>
                        <m:r>
                          <m:rPr>
                            <m:sty m:val="p"/>
                          </m:rP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m:t>
                        </m:r>
                      </m:sub>
                    </m:sSub>
                    <m: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fr-FR"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y</m:t>
                        </m:r>
                      </m:e>
                      <m:sub>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m:t>
                            </m:r>
                          </m:e>
                          <m:sup>
                            <m:r>
                              <a:rPr lang="fr-FR"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sup>
                        </m:sSup>
                      </m:sub>
                    </m:sSub>
                  </m:oMath>
                </a14:m>
                <a:endParaRPr lang="en-US"/>
              </a:p>
            </p:txBody>
          </p:sp>
        </mc:Choice>
        <mc:Fallback xmlns="">
          <p:sp>
            <p:nvSpPr>
              <p:cNvPr id="16" name="Rectangle 15"/>
              <p:cNvSpPr>
                <a:spLocks noRot="1" noChangeAspect="1" noMove="1" noResize="1" noEditPoints="1" noAdjustHandles="1" noChangeArrowheads="1" noChangeShapeType="1" noTextEdit="1"/>
              </p:cNvSpPr>
              <p:nvPr/>
            </p:nvSpPr>
            <p:spPr>
              <a:xfrm>
                <a:off x="8431530" y="2593227"/>
                <a:ext cx="8428076" cy="712183"/>
              </a:xfrm>
              <a:prstGeom prst="rect">
                <a:avLst/>
              </a:prstGeom>
              <a:blipFill rotWithShape="0">
                <a:blip r:embed="rId3"/>
                <a:stretch>
                  <a:fillRect l="-2531" t="-17094" b="-33333"/>
                </a:stretch>
              </a:blipFill>
            </p:spPr>
            <p:txBody>
              <a:bodyPr/>
              <a:lstStyle/>
              <a:p>
                <a:r>
                  <a:rPr lang="en-US">
                    <a:noFill/>
                  </a:rPr>
                  <a:t> </a:t>
                </a:r>
              </a:p>
            </p:txBody>
          </p:sp>
        </mc:Fallback>
      </mc:AlternateContent>
      <p:pic>
        <p:nvPicPr>
          <p:cNvPr id="17" name="Picture 16"/>
          <p:cNvPicPr>
            <a:picLocks noChangeAspect="1"/>
          </p:cNvPicPr>
          <p:nvPr/>
        </p:nvPicPr>
        <p:blipFill>
          <a:blip r:embed="rId4"/>
          <a:stretch>
            <a:fillRect/>
          </a:stretch>
        </p:blipFill>
        <p:spPr>
          <a:xfrm>
            <a:off x="8171178" y="3747193"/>
            <a:ext cx="9358171" cy="5755123"/>
          </a:xfrm>
          <a:prstGeom prst="rect">
            <a:avLst/>
          </a:prstGeom>
        </p:spPr>
      </p:pic>
    </p:spTree>
    <p:extLst>
      <p:ext uri="{BB962C8B-B14F-4D97-AF65-F5344CB8AC3E}">
        <p14:creationId xmlns:p14="http://schemas.microsoft.com/office/powerpoint/2010/main" val="29925914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left)">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2" name="Group 11"/>
          <p:cNvGrpSpPr/>
          <p:nvPr/>
        </p:nvGrpSpPr>
        <p:grpSpPr>
          <a:xfrm>
            <a:off x="307376" y="264075"/>
            <a:ext cx="3865880" cy="2895600"/>
            <a:chOff x="20320" y="27940"/>
            <a:chExt cx="3865880" cy="2895600"/>
          </a:xfrm>
        </p:grpSpPr>
        <p:pic>
          <p:nvPicPr>
            <p:cNvPr id="9" name="Picture 8"/>
            <p:cNvPicPr>
              <a:picLocks noChangeAspect="1"/>
            </p:cNvPicPr>
            <p:nvPr/>
          </p:nvPicPr>
          <p:blipFill>
            <a:blip r:embed="rId2">
              <a:duotone>
                <a:prstClr val="black"/>
                <a:schemeClr val="accent2">
                  <a:tint val="45000"/>
                  <a:satMod val="400000"/>
                </a:schemeClr>
              </a:duotone>
            </a:blip>
            <a:stretch>
              <a:fillRect/>
            </a:stretch>
          </p:blipFill>
          <p:spPr>
            <a:xfrm>
              <a:off x="20320" y="27940"/>
              <a:ext cx="3865880" cy="2895600"/>
            </a:xfrm>
            <a:prstGeom prst="rect">
              <a:avLst/>
            </a:prstGeom>
          </p:spPr>
        </p:pic>
        <p:sp>
          <p:nvSpPr>
            <p:cNvPr id="11" name="TextBox 10"/>
            <p:cNvSpPr txBox="1"/>
            <p:nvPr/>
          </p:nvSpPr>
          <p:spPr>
            <a:xfrm>
              <a:off x="642151" y="1121797"/>
              <a:ext cx="2786729" cy="707886"/>
            </a:xfrm>
            <a:prstGeom prst="rect">
              <a:avLst/>
            </a:prstGeom>
            <a:noFill/>
          </p:spPr>
          <p:txBody>
            <a:bodyPr wrap="square" rtlCol="0">
              <a:spAutoFit/>
            </a:bodyPr>
            <a:lstStyle/>
            <a:p>
              <a:pPr algn="ctr"/>
              <a:r>
                <a:rPr lang="vi-VN" sz="4000" b="1" smtClean="0">
                  <a:latin typeface="Arial" panose="020B0604020202020204" pitchFamily="34" charset="0"/>
                  <a:cs typeface="Arial" panose="020B0604020202020204" pitchFamily="34" charset="0"/>
                </a:rPr>
                <a:t>GHI NHỚ</a:t>
              </a:r>
              <a:endParaRPr lang="en-US" sz="4000" b="1">
                <a:latin typeface="Arial" panose="020B0604020202020204" pitchFamily="34" charset="0"/>
                <a:cs typeface="Arial" panose="020B0604020202020204" pitchFamily="34" charset="0"/>
              </a:endParaRPr>
            </a:p>
          </p:txBody>
        </p:sp>
      </p:grpSp>
      <p:sp>
        <p:nvSpPr>
          <p:cNvPr id="13" name="TextBox 12"/>
          <p:cNvSpPr txBox="1"/>
          <p:nvPr/>
        </p:nvSpPr>
        <p:spPr>
          <a:xfrm>
            <a:off x="5867400" y="973211"/>
            <a:ext cx="7086600" cy="769441"/>
          </a:xfrm>
          <a:prstGeom prst="rect">
            <a:avLst/>
          </a:prstGeom>
          <a:noFill/>
        </p:spPr>
        <p:txBody>
          <a:bodyPr wrap="square" rtlCol="0">
            <a:spAutoFit/>
          </a:bodyPr>
          <a:lstStyle/>
          <a:p>
            <a:pPr algn="ctr"/>
            <a:r>
              <a:rPr lang="vi-VN" sz="4400" b="1" smtClean="0">
                <a:solidFill>
                  <a:schemeClr val="tx2">
                    <a:lumMod val="75000"/>
                  </a:schemeClr>
                </a:solidFill>
                <a:latin typeface="Arial" panose="020B0604020202020204" pitchFamily="34" charset="0"/>
                <a:cs typeface="Arial" panose="020B0604020202020204" pitchFamily="34" charset="0"/>
              </a:rPr>
              <a:t>Một số công thức</a:t>
            </a:r>
            <a:endParaRPr lang="en-US" sz="4400" b="1">
              <a:solidFill>
                <a:schemeClr val="tx2">
                  <a:lumMod val="7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Rounded Rectangle 19"/>
              <p:cNvSpPr/>
              <p:nvPr/>
            </p:nvSpPr>
            <p:spPr>
              <a:xfrm>
                <a:off x="903807" y="3385394"/>
                <a:ext cx="7081953" cy="1215196"/>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t"/>
              <a:lstStyle/>
              <a:p>
                <a:pPr algn="ctr">
                  <a:lnSpc>
                    <a:spcPct val="150000"/>
                  </a:lnSpc>
                  <a:spcAft>
                    <a:spcPts val="0"/>
                  </a:spcAft>
                </a:pPr>
                <a:r>
                  <a:rPr lang="en-US" sz="4000" b="1">
                    <a:latin typeface="Arial" panose="020B0604020202020204" pitchFamily="34" charset="0"/>
                    <a:ea typeface="Calibri" panose="020F0502020204030204" pitchFamily="34" charset="0"/>
                    <a:cs typeface="Arial" panose="020B0604020202020204" pitchFamily="34" charset="0"/>
                  </a:rPr>
                  <a:t>Hai góc đối nhau </a:t>
                </a:r>
                <a14:m>
                  <m:oMath xmlns:m="http://schemas.openxmlformats.org/officeDocument/2006/math">
                    <m:r>
                      <a:rPr lang="en-US" sz="4000" b="1" i="0">
                        <a:effectLst/>
                        <a:latin typeface="Cambria Math" panose="02040503050406030204" pitchFamily="18" charset="0"/>
                        <a:ea typeface="Calibri" panose="020F0502020204030204" pitchFamily="34" charset="0"/>
                        <a:cs typeface="Times New Roman" panose="02020603050405020304" pitchFamily="18" charset="0"/>
                      </a:rPr>
                      <m:t>(</m:t>
                    </m:r>
                    <m:r>
                      <a:rPr lang="en-US" sz="4000" b="1" i="0">
                        <a:effectLst/>
                        <a:latin typeface="Cambria Math" panose="02040503050406030204" pitchFamily="18" charset="0"/>
                        <a:ea typeface="Calibri" panose="020F0502020204030204" pitchFamily="34" charset="0"/>
                        <a:cs typeface="Times New Roman" panose="02020603050405020304" pitchFamily="18" charset="0"/>
                      </a:rPr>
                      <m:t>𝛂</m:t>
                    </m:r>
                  </m:oMath>
                </a14:m>
                <a:r>
                  <a:rPr lang="en-US" sz="4000" b="1">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4000" b="1" i="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b="1" i="0">
                        <a:effectLst/>
                        <a:latin typeface="Cambria Math" panose="02040503050406030204" pitchFamily="18" charset="0"/>
                        <a:ea typeface="Times New Roman" panose="02020603050405020304" pitchFamily="18" charset="0"/>
                        <a:cs typeface="Times New Roman" panose="02020603050405020304" pitchFamily="18" charset="0"/>
                      </a:rPr>
                      <m:t>𝛂</m:t>
                    </m:r>
                    <m:r>
                      <a:rPr lang="en-US" sz="4000" b="1"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4000" smtClean="0">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0" name="Rounded Rectangle 19"/>
              <p:cNvSpPr>
                <a:spLocks noRot="1" noChangeAspect="1" noMove="1" noResize="1" noEditPoints="1" noAdjustHandles="1" noChangeArrowheads="1" noChangeShapeType="1" noTextEdit="1"/>
              </p:cNvSpPr>
              <p:nvPr/>
            </p:nvSpPr>
            <p:spPr>
              <a:xfrm>
                <a:off x="903807" y="3385394"/>
                <a:ext cx="7081953" cy="1215196"/>
              </a:xfrm>
              <a:prstGeom prst="round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8605521" y="3013405"/>
                <a:ext cx="9144000" cy="1824923"/>
              </a:xfrm>
              <a:prstGeom prst="rect">
                <a:avLst/>
              </a:prstGeom>
            </p:spPr>
            <p:txBody>
              <a:bodyPr>
                <a:spAutoFit/>
              </a:bodyPr>
              <a:lstStyle/>
              <a:p>
                <a:pPr>
                  <a:lnSpc>
                    <a:spcPct val="150000"/>
                  </a:lnSpc>
                  <a:spcAft>
                    <a:spcPts val="0"/>
                  </a:spcAft>
                </a:pPr>
                <a14:m>
                  <m:oMath xmlns:m="http://schemas.openxmlformats.org/officeDocument/2006/math">
                    <m:func>
                      <m:funcPr>
                        <m:ctrlPr>
                          <a:rPr lang="en-US" sz="4000" i="1">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𝛼</m:t>
                            </m:r>
                          </m:e>
                        </m:d>
                      </m:e>
                    </m:func>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a:rPr lang="en-US" sz="4000" i="1">
                            <a:effectLst/>
                            <a:latin typeface="Cambria Math" panose="02040503050406030204" pitchFamily="18" charset="0"/>
                            <a:ea typeface="Calibri" panose="020F0502020204030204" pitchFamily="34" charset="0"/>
                            <a:cs typeface="Times New Roman" panose="02020603050405020304" pitchFamily="18" charset="0"/>
                          </a:rPr>
                          <m:t>𝛼</m:t>
                        </m:r>
                      </m:e>
                    </m:func>
                  </m:oMath>
                </a14:m>
                <a:r>
                  <a:rPr lang="en-US" sz="4000" i="1">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d>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d>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i="1">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d>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8605521" y="3013405"/>
                <a:ext cx="9144000" cy="1824923"/>
              </a:xfrm>
              <a:prstGeom prst="rect">
                <a:avLst/>
              </a:prstGeom>
              <a:blipFill rotWithShape="0">
                <a:blip r:embed="rId4"/>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ounded Rectangle 22"/>
              <p:cNvSpPr/>
              <p:nvPr/>
            </p:nvSpPr>
            <p:spPr>
              <a:xfrm>
                <a:off x="913967" y="6110653"/>
                <a:ext cx="7081953" cy="2099297"/>
              </a:xfrm>
              <a:prstGeom prst="roundRect">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t"/>
              <a:lstStyle/>
              <a:p>
                <a:pPr algn="ctr">
                  <a:lnSpc>
                    <a:spcPct val="150000"/>
                  </a:lnSpc>
                  <a:spcAft>
                    <a:spcPts val="0"/>
                  </a:spcAft>
                </a:pPr>
                <a:r>
                  <a:rPr lang="en-US" sz="4000" b="1">
                    <a:latin typeface="Arial" panose="020B0604020202020204" pitchFamily="34" charset="0"/>
                    <a:cs typeface="Arial" panose="020B0604020202020204" pitchFamily="34" charset="0"/>
                  </a:rPr>
                  <a:t>Hai góc hơn kém nhau </a:t>
                </a:r>
                <a14:m>
                  <m:oMath xmlns:m="http://schemas.openxmlformats.org/officeDocument/2006/math">
                    <m:r>
                      <a:rPr lang="en-US" sz="4000" b="1" i="0">
                        <a:latin typeface="Cambria Math" panose="02040503050406030204" pitchFamily="18" charset="0"/>
                      </a:rPr>
                      <m:t>𝛑</m:t>
                    </m:r>
                  </m:oMath>
                </a14:m>
                <a:r>
                  <a:rPr lang="en-US" sz="4000" b="1">
                    <a:latin typeface="Arial" panose="020B0604020202020204" pitchFamily="34" charset="0"/>
                    <a:cs typeface="Arial" panose="020B0604020202020204" pitchFamily="34" charset="0"/>
                  </a:rPr>
                  <a:t> </a:t>
                </a:r>
                <a:endParaRPr lang="vi-VN" sz="4000" b="1" smtClean="0">
                  <a:latin typeface="Arial" panose="020B0604020202020204" pitchFamily="34" charset="0"/>
                  <a:cs typeface="Arial" panose="020B0604020202020204" pitchFamily="34" charset="0"/>
                </a:endParaRPr>
              </a:p>
              <a:p>
                <a:pPr algn="ctr">
                  <a:lnSpc>
                    <a:spcPct val="150000"/>
                  </a:lnSpc>
                  <a:spcAft>
                    <a:spcPts val="0"/>
                  </a:spcAft>
                </a:pPr>
                <a:r>
                  <a:rPr lang="en-US" sz="4000" b="1" smtClean="0">
                    <a:latin typeface="Arial" panose="020B0604020202020204" pitchFamily="34" charset="0"/>
                    <a:cs typeface="Arial" panose="020B0604020202020204" pitchFamily="34" charset="0"/>
                  </a:rPr>
                  <a:t>(</a:t>
                </a:r>
                <a14:m>
                  <m:oMath xmlns:m="http://schemas.openxmlformats.org/officeDocument/2006/math">
                    <m:r>
                      <a:rPr lang="en-US" sz="4000" b="1" i="0">
                        <a:latin typeface="Cambria Math" panose="02040503050406030204" pitchFamily="18" charset="0"/>
                      </a:rPr>
                      <m:t>𝛂</m:t>
                    </m:r>
                  </m:oMath>
                </a14:m>
                <a:r>
                  <a:rPr lang="en-US" sz="4000" b="1">
                    <a:latin typeface="Arial" panose="020B0604020202020204" pitchFamily="34" charset="0"/>
                    <a:cs typeface="Arial" panose="020B0604020202020204" pitchFamily="34" charset="0"/>
                  </a:rPr>
                  <a:t> và </a:t>
                </a:r>
                <a14:m>
                  <m:oMath xmlns:m="http://schemas.openxmlformats.org/officeDocument/2006/math">
                    <m:r>
                      <a:rPr lang="en-US" sz="4000" b="1" i="0">
                        <a:latin typeface="Cambria Math" panose="02040503050406030204" pitchFamily="18" charset="0"/>
                      </a:rPr>
                      <m:t>𝛂</m:t>
                    </m:r>
                    <m:r>
                      <a:rPr lang="en-US" sz="4000" b="1" i="0">
                        <a:latin typeface="Cambria Math" panose="02040503050406030204" pitchFamily="18" charset="0"/>
                      </a:rPr>
                      <m:t>+</m:t>
                    </m:r>
                    <m:r>
                      <a:rPr lang="en-US" sz="4000" b="1" i="0">
                        <a:latin typeface="Cambria Math" panose="02040503050406030204" pitchFamily="18" charset="0"/>
                      </a:rPr>
                      <m:t>𝛑</m:t>
                    </m:r>
                  </m:oMath>
                </a14:m>
                <a:r>
                  <a:rPr lang="en-US" sz="4000" b="1" smtClean="0">
                    <a:latin typeface="Arial" panose="020B0604020202020204" pitchFamily="34" charset="0"/>
                    <a:cs typeface="Arial" panose="020B0604020202020204" pitchFamily="34" charset="0"/>
                  </a:rPr>
                  <a:t>)</a:t>
                </a:r>
                <a:r>
                  <a:rPr lang="vi-VN" sz="4000" b="1" smtClean="0">
                    <a:latin typeface="Arial" panose="020B060402020202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3" name="Rounded Rectangle 22"/>
              <p:cNvSpPr>
                <a:spLocks noRot="1" noChangeAspect="1" noMove="1" noResize="1" noEditPoints="1" noAdjustHandles="1" noChangeArrowheads="1" noChangeShapeType="1" noTextEdit="1"/>
              </p:cNvSpPr>
              <p:nvPr/>
            </p:nvSpPr>
            <p:spPr>
              <a:xfrm>
                <a:off x="913967" y="6110653"/>
                <a:ext cx="7081953" cy="2099297"/>
              </a:xfrm>
              <a:prstGeom prst="round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8605521" y="6110653"/>
                <a:ext cx="9687559" cy="1938992"/>
              </a:xfrm>
              <a:prstGeom prst="rect">
                <a:avLst/>
              </a:prstGeom>
            </p:spPr>
            <p:txBody>
              <a:bodyPr wrap="square">
                <a:spAutoFit/>
              </a:bodyPr>
              <a:lstStyle/>
              <a:p>
                <a:pPr>
                  <a:lnSpc>
                    <a:spcPct val="150000"/>
                  </a:lnSpc>
                  <a:spcAft>
                    <a:spcPts val="0"/>
                  </a:spcAft>
                </a:pPr>
                <a14:m>
                  <m:oMath xmlns:m="http://schemas.openxmlformats.org/officeDocument/2006/math">
                    <m:func>
                      <m:func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i="1">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oMath>
                </a14:m>
                <a:r>
                  <a:rPr lang="en-US" sz="4000" i="1">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8605521" y="6110653"/>
                <a:ext cx="9687559" cy="1938992"/>
              </a:xfrm>
              <a:prstGeom prst="rect">
                <a:avLst/>
              </a:prstGeom>
              <a:blipFill rotWithShape="0">
                <a:blip r:embed="rId6"/>
                <a:stretch>
                  <a:fillRect b="-6918"/>
                </a:stretch>
              </a:blipFill>
            </p:spPr>
            <p:txBody>
              <a:bodyPr/>
              <a:lstStyle/>
              <a:p>
                <a:r>
                  <a:rPr lang="en-US">
                    <a:noFill/>
                  </a:rPr>
                  <a:t> </a:t>
                </a:r>
              </a:p>
            </p:txBody>
          </p:sp>
        </mc:Fallback>
      </mc:AlternateContent>
    </p:spTree>
    <p:extLst>
      <p:ext uri="{BB962C8B-B14F-4D97-AF65-F5344CB8AC3E}">
        <p14:creationId xmlns:p14="http://schemas.microsoft.com/office/powerpoint/2010/main" val="10455117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strVal val="#ppt_w+.3"/>
                                          </p:val>
                                        </p:tav>
                                        <p:tav tm="100000">
                                          <p:val>
                                            <p:strVal val="#ppt_w"/>
                                          </p:val>
                                        </p:tav>
                                      </p:tavLst>
                                    </p:anim>
                                    <p:anim calcmode="lin" valueType="num">
                                      <p:cBhvr>
                                        <p:cTn id="15" dur="500" fill="hold"/>
                                        <p:tgtEl>
                                          <p:spTgt spid="13"/>
                                        </p:tgtEl>
                                        <p:attrNameLst>
                                          <p:attrName>ppt_h</p:attrName>
                                        </p:attrNameLst>
                                      </p:cBhvr>
                                      <p:tavLst>
                                        <p:tav tm="0">
                                          <p:val>
                                            <p:strVal val="#ppt_h"/>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animBg="1"/>
      <p:bldP spid="22" grpId="0"/>
      <p:bldP spid="23" grpId="0" animBg="1"/>
      <p:bldP spid="2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2" name="Group 11"/>
          <p:cNvGrpSpPr/>
          <p:nvPr/>
        </p:nvGrpSpPr>
        <p:grpSpPr>
          <a:xfrm>
            <a:off x="307376" y="264075"/>
            <a:ext cx="3865880" cy="2895600"/>
            <a:chOff x="20320" y="27940"/>
            <a:chExt cx="3865880" cy="2895600"/>
          </a:xfrm>
        </p:grpSpPr>
        <p:pic>
          <p:nvPicPr>
            <p:cNvPr id="9" name="Picture 8"/>
            <p:cNvPicPr>
              <a:picLocks noChangeAspect="1"/>
            </p:cNvPicPr>
            <p:nvPr/>
          </p:nvPicPr>
          <p:blipFill>
            <a:blip r:embed="rId2">
              <a:duotone>
                <a:prstClr val="black"/>
                <a:schemeClr val="accent2">
                  <a:tint val="45000"/>
                  <a:satMod val="400000"/>
                </a:schemeClr>
              </a:duotone>
            </a:blip>
            <a:stretch>
              <a:fillRect/>
            </a:stretch>
          </p:blipFill>
          <p:spPr>
            <a:xfrm>
              <a:off x="20320" y="27940"/>
              <a:ext cx="3865880" cy="2895600"/>
            </a:xfrm>
            <a:prstGeom prst="rect">
              <a:avLst/>
            </a:prstGeom>
          </p:spPr>
        </p:pic>
        <p:sp>
          <p:nvSpPr>
            <p:cNvPr id="11" name="TextBox 10"/>
            <p:cNvSpPr txBox="1"/>
            <p:nvPr/>
          </p:nvSpPr>
          <p:spPr>
            <a:xfrm>
              <a:off x="642151" y="1121797"/>
              <a:ext cx="2786729" cy="707886"/>
            </a:xfrm>
            <a:prstGeom prst="rect">
              <a:avLst/>
            </a:prstGeom>
            <a:noFill/>
          </p:spPr>
          <p:txBody>
            <a:bodyPr wrap="square" rtlCol="0">
              <a:spAutoFit/>
            </a:bodyPr>
            <a:lstStyle/>
            <a:p>
              <a:pPr algn="ctr"/>
              <a:r>
                <a:rPr lang="vi-VN" sz="4000" b="1" smtClean="0">
                  <a:latin typeface="Arial" panose="020B0604020202020204" pitchFamily="34" charset="0"/>
                  <a:cs typeface="Arial" panose="020B0604020202020204" pitchFamily="34" charset="0"/>
                </a:rPr>
                <a:t>GHI NHỚ</a:t>
              </a:r>
              <a:endParaRPr lang="en-US" sz="4000" b="1">
                <a:latin typeface="Arial" panose="020B0604020202020204" pitchFamily="34" charset="0"/>
                <a:cs typeface="Arial" panose="020B0604020202020204" pitchFamily="34" charset="0"/>
              </a:endParaRPr>
            </a:p>
          </p:txBody>
        </p:sp>
      </p:grpSp>
      <p:sp>
        <p:nvSpPr>
          <p:cNvPr id="13" name="TextBox 12"/>
          <p:cNvSpPr txBox="1"/>
          <p:nvPr/>
        </p:nvSpPr>
        <p:spPr>
          <a:xfrm>
            <a:off x="5867400" y="973211"/>
            <a:ext cx="7086600" cy="769441"/>
          </a:xfrm>
          <a:prstGeom prst="rect">
            <a:avLst/>
          </a:prstGeom>
          <a:noFill/>
        </p:spPr>
        <p:txBody>
          <a:bodyPr wrap="square" rtlCol="0">
            <a:spAutoFit/>
          </a:bodyPr>
          <a:lstStyle/>
          <a:p>
            <a:pPr algn="ctr"/>
            <a:r>
              <a:rPr lang="vi-VN" sz="4400" b="1" smtClean="0">
                <a:solidFill>
                  <a:schemeClr val="tx2">
                    <a:lumMod val="75000"/>
                  </a:schemeClr>
                </a:solidFill>
                <a:latin typeface="Arial" panose="020B0604020202020204" pitchFamily="34" charset="0"/>
                <a:cs typeface="Arial" panose="020B0604020202020204" pitchFamily="34" charset="0"/>
              </a:rPr>
              <a:t>Một số công thức</a:t>
            </a:r>
            <a:endParaRPr lang="en-US" sz="4400" b="1">
              <a:solidFill>
                <a:schemeClr val="tx2">
                  <a:lumMod val="7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Rounded Rectangle 19"/>
              <p:cNvSpPr/>
              <p:nvPr/>
            </p:nvSpPr>
            <p:spPr>
              <a:xfrm>
                <a:off x="898727" y="3385646"/>
                <a:ext cx="5959273" cy="2062654"/>
              </a:xfrm>
              <a:prstGeom prst="roundRect">
                <a:avLst/>
              </a:prstGeom>
              <a:solidFill>
                <a:schemeClr val="accent4">
                  <a:lumMod val="75000"/>
                </a:schemeClr>
              </a:solidFill>
            </p:spPr>
            <p:style>
              <a:lnRef idx="3">
                <a:schemeClr val="lt1"/>
              </a:lnRef>
              <a:fillRef idx="1">
                <a:schemeClr val="accent3"/>
              </a:fillRef>
              <a:effectRef idx="1">
                <a:schemeClr val="accent3"/>
              </a:effectRef>
              <a:fontRef idx="minor">
                <a:schemeClr val="lt1"/>
              </a:fontRef>
            </p:style>
            <p:txBody>
              <a:bodyPr rtlCol="0" anchor="t"/>
              <a:lstStyle/>
              <a:p>
                <a:pPr algn="ctr">
                  <a:lnSpc>
                    <a:spcPct val="150000"/>
                  </a:lnSpc>
                  <a:spcAft>
                    <a:spcPts val="0"/>
                  </a:spcAft>
                </a:pPr>
                <a:r>
                  <a:rPr lang="fr-FR" sz="4000" b="1">
                    <a:latin typeface="Arial" panose="020B0604020202020204" pitchFamily="34" charset="0"/>
                    <a:cs typeface="Arial" panose="020B0604020202020204" pitchFamily="34" charset="0"/>
                  </a:rPr>
                  <a:t>Hai góc bù nhau (</a:t>
                </a:r>
                <a14:m>
                  <m:oMath xmlns:m="http://schemas.openxmlformats.org/officeDocument/2006/math">
                    <m:r>
                      <a:rPr lang="en-US" sz="4000" b="1" i="0">
                        <a:latin typeface="Cambria Math" panose="02040503050406030204" pitchFamily="18" charset="0"/>
                      </a:rPr>
                      <m:t>𝛂</m:t>
                    </m:r>
                  </m:oMath>
                </a14:m>
                <a:r>
                  <a:rPr lang="fr-FR" sz="4000" b="1">
                    <a:latin typeface="Arial" panose="020B0604020202020204" pitchFamily="34" charset="0"/>
                    <a:cs typeface="Arial" panose="020B0604020202020204" pitchFamily="34" charset="0"/>
                  </a:rPr>
                  <a:t> và </a:t>
                </a:r>
                <a14:m>
                  <m:oMath xmlns:m="http://schemas.openxmlformats.org/officeDocument/2006/math">
                    <m:r>
                      <a:rPr lang="en-US" sz="4000" b="1" i="0">
                        <a:latin typeface="Cambria Math" panose="02040503050406030204" pitchFamily="18" charset="0"/>
                      </a:rPr>
                      <m:t>𝛑</m:t>
                    </m:r>
                    <m:r>
                      <a:rPr lang="fr-FR" sz="4000" b="1" i="0">
                        <a:latin typeface="Cambria Math" panose="02040503050406030204" pitchFamily="18" charset="0"/>
                      </a:rPr>
                      <m:t>−</m:t>
                    </m:r>
                    <m:r>
                      <a:rPr lang="en-US" sz="4000" b="1" i="0">
                        <a:latin typeface="Cambria Math" panose="02040503050406030204" pitchFamily="18" charset="0"/>
                      </a:rPr>
                      <m:t>𝛂</m:t>
                    </m:r>
                  </m:oMath>
                </a14:m>
                <a:r>
                  <a:rPr lang="fr-FR" sz="4000" b="1" smtClean="0">
                    <a:latin typeface="Arial" panose="020B0604020202020204" pitchFamily="34" charset="0"/>
                    <a:cs typeface="Arial" panose="020B0604020202020204" pitchFamily="34" charset="0"/>
                  </a:rPr>
                  <a:t>)</a:t>
                </a:r>
                <a:r>
                  <a:rPr lang="vi-VN" sz="4000" b="1" smtClean="0">
                    <a:latin typeface="Arial" panose="020B060402020202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0" name="Rounded Rectangle 19"/>
              <p:cNvSpPr>
                <a:spLocks noRot="1" noChangeAspect="1" noMove="1" noResize="1" noEditPoints="1" noAdjustHandles="1" noChangeArrowheads="1" noChangeShapeType="1" noTextEdit="1"/>
              </p:cNvSpPr>
              <p:nvPr/>
            </p:nvSpPr>
            <p:spPr>
              <a:xfrm>
                <a:off x="898727" y="3385646"/>
                <a:ext cx="5959273" cy="2062654"/>
              </a:xfrm>
              <a:prstGeom prst="round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ounded Rectangle 22"/>
              <p:cNvSpPr/>
              <p:nvPr/>
            </p:nvSpPr>
            <p:spPr>
              <a:xfrm>
                <a:off x="881525" y="6941508"/>
                <a:ext cx="5993675" cy="2345262"/>
              </a:xfrm>
              <a:prstGeom prst="roundRect">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lnSpc>
                    <a:spcPct val="150000"/>
                  </a:lnSpc>
                </a:pPr>
                <a:r>
                  <a:rPr lang="fr-FR" sz="4000" b="1">
                    <a:latin typeface="Arial" panose="020B0604020202020204" pitchFamily="34" charset="0"/>
                    <a:cs typeface="Arial" panose="020B0604020202020204" pitchFamily="34" charset="0"/>
                  </a:rPr>
                  <a:t>Hai góc phụ nhau (</a:t>
                </a:r>
                <a14:m>
                  <m:oMath xmlns:m="http://schemas.openxmlformats.org/officeDocument/2006/math">
                    <m:r>
                      <a:rPr lang="en-US" sz="4000" b="1" i="0">
                        <a:latin typeface="Cambria Math" panose="02040503050406030204" pitchFamily="18" charset="0"/>
                      </a:rPr>
                      <m:t>𝛂</m:t>
                    </m:r>
                  </m:oMath>
                </a14:m>
                <a:r>
                  <a:rPr lang="fr-FR" sz="4000" b="1">
                    <a:latin typeface="Arial" panose="020B0604020202020204" pitchFamily="34" charset="0"/>
                    <a:cs typeface="Arial" panose="020B0604020202020204" pitchFamily="34" charset="0"/>
                  </a:rPr>
                  <a:t> và </a:t>
                </a:r>
                <a14:m>
                  <m:oMath xmlns:m="http://schemas.openxmlformats.org/officeDocument/2006/math">
                    <m:f>
                      <m:fPr>
                        <m:ctrlPr>
                          <a:rPr lang="en-US" sz="4000" b="1" i="1">
                            <a:latin typeface="Cambria Math" panose="02040503050406030204" pitchFamily="18" charset="0"/>
                          </a:rPr>
                        </m:ctrlPr>
                      </m:fPr>
                      <m:num>
                        <m:r>
                          <a:rPr lang="en-US" sz="4000" b="1" i="0">
                            <a:latin typeface="Cambria Math" panose="02040503050406030204" pitchFamily="18" charset="0"/>
                          </a:rPr>
                          <m:t>𝛑</m:t>
                        </m:r>
                      </m:num>
                      <m:den>
                        <m:r>
                          <a:rPr lang="en-US" sz="4000" b="1" i="0">
                            <a:latin typeface="Cambria Math" panose="02040503050406030204" pitchFamily="18" charset="0"/>
                          </a:rPr>
                          <m:t>𝟐</m:t>
                        </m:r>
                      </m:den>
                    </m:f>
                    <m:r>
                      <a:rPr lang="fr-FR" sz="4000" b="1" i="0">
                        <a:latin typeface="Cambria Math" panose="02040503050406030204" pitchFamily="18" charset="0"/>
                      </a:rPr>
                      <m:t>−</m:t>
                    </m:r>
                    <m:r>
                      <a:rPr lang="en-US" sz="4000" b="1" i="0">
                        <a:latin typeface="Cambria Math" panose="02040503050406030204" pitchFamily="18" charset="0"/>
                      </a:rPr>
                      <m:t>𝛂</m:t>
                    </m:r>
                  </m:oMath>
                </a14:m>
                <a:r>
                  <a:rPr lang="fr-FR" sz="4000" b="1" smtClean="0">
                    <a:latin typeface="Arial" panose="020B0604020202020204" pitchFamily="34" charset="0"/>
                    <a:cs typeface="Arial" panose="020B0604020202020204" pitchFamily="34" charset="0"/>
                  </a:rPr>
                  <a:t>)</a:t>
                </a:r>
                <a:r>
                  <a:rPr lang="vi-VN" sz="4000" b="1"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mc:Choice>
        <mc:Fallback xmlns="">
          <p:sp>
            <p:nvSpPr>
              <p:cNvPr id="23" name="Rounded Rectangle 22"/>
              <p:cNvSpPr>
                <a:spLocks noRot="1" noChangeAspect="1" noMove="1" noResize="1" noEditPoints="1" noAdjustHandles="1" noChangeArrowheads="1" noChangeShapeType="1" noTextEdit="1"/>
              </p:cNvSpPr>
              <p:nvPr/>
            </p:nvSpPr>
            <p:spPr>
              <a:xfrm>
                <a:off x="881525" y="6941508"/>
                <a:ext cx="5993675" cy="2345262"/>
              </a:xfrm>
              <a:prstGeom prst="round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7785967" y="3279650"/>
                <a:ext cx="10794422" cy="1938992"/>
              </a:xfrm>
              <a:prstGeom prst="rect">
                <a:avLst/>
              </a:prstGeom>
            </p:spPr>
            <p:txBody>
              <a:bodyPr wrap="square">
                <a:spAutoFit/>
              </a:bodyPr>
              <a:lstStyle/>
              <a:p>
                <a:pPr>
                  <a:lnSpc>
                    <a:spcPct val="150000"/>
                  </a:lnSpc>
                  <a:spcAft>
                    <a:spcPts val="0"/>
                  </a:spcAft>
                </a:pPr>
                <a14:m>
                  <m:oMath xmlns:m="http://schemas.openxmlformats.org/officeDocument/2006/math">
                    <m:func>
                      <m:func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d>
                      </m:e>
                    </m:func>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oMath>
                </a14:m>
                <a:r>
                  <a:rPr lang="fr-FR" sz="4000" i="1">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func>
                      <m:funcPr>
                        <m:ctrlPr>
                          <a:rPr lang="en-US" sz="4000" i="1" smtClean="0">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e>
                    </m:func>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oMath>
                </a14:m>
                <a:r>
                  <a:rPr lang="fr-FR" sz="4000" i="1">
                    <a:effectLst/>
                    <a:latin typeface="Arial" panose="020B0604020202020204" pitchFamily="34" charset="0"/>
                    <a:ea typeface="Times New Roman" panose="02020603050405020304" pitchFamily="18" charset="0"/>
                    <a:cs typeface="Arial" panose="020B0604020202020204" pitchFamily="34" charset="0"/>
                  </a:rPr>
                  <a:t> ;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d>
                      </m:e>
                    </m:func>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oMath>
                </a14:m>
                <a:r>
                  <a:rPr lang="fr-FR" sz="4000" i="1">
                    <a:effectLst/>
                    <a:latin typeface="Arial" panose="020B0604020202020204" pitchFamily="34" charset="0"/>
                    <a:ea typeface="Times New Roman" panose="02020603050405020304" pitchFamily="18" charset="0"/>
                    <a:cs typeface="Arial" panose="020B0604020202020204" pitchFamily="34" charset="0"/>
                  </a:rPr>
                  <a:t> </a:t>
                </a:r>
                <a:r>
                  <a:rPr lang="fr-FR" sz="4000" i="1" smtClean="0">
                    <a:effectLst/>
                    <a:latin typeface="Arial" panose="020B0604020202020204" pitchFamily="34" charset="0"/>
                    <a:ea typeface="Times New Roman" panose="02020603050405020304" pitchFamily="18" charset="0"/>
                    <a:cs typeface="Arial" panose="020B0604020202020204" pitchFamily="34" charset="0"/>
                  </a:rPr>
                  <a:t>;</a:t>
                </a:r>
                <a:r>
                  <a:rPr lang="vi-VN" sz="4000" smtClean="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e>
                    </m:func>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oMath>
                </a14:m>
                <a:r>
                  <a:rPr lang="fr-FR" sz="4000" i="1">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785967" y="3279650"/>
                <a:ext cx="10794422" cy="1938992"/>
              </a:xfrm>
              <a:prstGeom prst="rect">
                <a:avLst/>
              </a:prstGeom>
              <a:blipFill rotWithShape="0">
                <a:blip r:embed="rId5"/>
                <a:stretch>
                  <a:fillRect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7801207" y="6514651"/>
                <a:ext cx="9144000" cy="2740879"/>
              </a:xfrm>
              <a:prstGeom prst="rect">
                <a:avLst/>
              </a:prstGeom>
            </p:spPr>
            <p:txBody>
              <a:bodyPr>
                <a:spAutoFit/>
              </a:bodyPr>
              <a:lstStyle/>
              <a:p>
                <a:pPr>
                  <a:lnSpc>
                    <a:spcPct val="150000"/>
                  </a:lnSpc>
                  <a:spcAft>
                    <a:spcPts val="0"/>
                  </a:spcAft>
                </a:pPr>
                <a14:m>
                  <m:oMath xmlns:m="http://schemas.openxmlformats.org/officeDocument/2006/math">
                    <m:func>
                      <m:func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d>
                      </m:e>
                    </m:func>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oMath>
                </a14:m>
                <a:r>
                  <a:rPr lang="fr-FR" sz="4000" i="1">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d>
                      </m:e>
                    </m:func>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d>
                      </m:e>
                    </m:func>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oMath>
                </a14:m>
                <a:r>
                  <a:rPr lang="fr-FR" sz="4000" i="1">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d>
                      </m:e>
                    </m:func>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oMath>
                </a14:m>
                <a:r>
                  <a:rPr lang="fr-FR" sz="4000" i="1">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7801207" y="6514651"/>
                <a:ext cx="9144000" cy="2740879"/>
              </a:xfrm>
              <a:prstGeom prst="rect">
                <a:avLst/>
              </a:prstGeom>
              <a:blipFill rotWithShape="0">
                <a:blip r:embed="rId6"/>
                <a:stretch>
                  <a:fillRect r="-533" b="-2895"/>
                </a:stretch>
              </a:blipFill>
            </p:spPr>
            <p:txBody>
              <a:bodyPr/>
              <a:lstStyle/>
              <a:p>
                <a:r>
                  <a:rPr lang="en-US">
                    <a:noFill/>
                  </a:rPr>
                  <a:t> </a:t>
                </a:r>
              </a:p>
            </p:txBody>
          </p:sp>
        </mc:Fallback>
      </mc:AlternateContent>
    </p:spTree>
    <p:extLst>
      <p:ext uri="{BB962C8B-B14F-4D97-AF65-F5344CB8AC3E}">
        <p14:creationId xmlns:p14="http://schemas.microsoft.com/office/powerpoint/2010/main" val="325134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5" grpId="0"/>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1193800" y="723900"/>
            <a:ext cx="5588000" cy="11430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Ví dụ </a:t>
            </a:r>
            <a:r>
              <a:rPr lang="vi-VN" sz="4000" b="1" smtClean="0">
                <a:latin typeface="Arial" panose="020B0604020202020204" pitchFamily="34" charset="0"/>
                <a:cs typeface="Arial" panose="020B0604020202020204" pitchFamily="34" charset="0"/>
              </a:rPr>
              <a:t>11</a:t>
            </a:r>
            <a:r>
              <a:rPr lang="en-US" sz="4000" b="1" smtClean="0">
                <a:latin typeface="Arial" panose="020B0604020202020204" pitchFamily="34" charset="0"/>
                <a:cs typeface="Arial" panose="020B0604020202020204" pitchFamily="34" charset="0"/>
              </a:rPr>
              <a:t> </a:t>
            </a:r>
            <a:r>
              <a:rPr lang="en-US" sz="4000" b="1">
                <a:latin typeface="Arial" panose="020B0604020202020204" pitchFamily="34" charset="0"/>
                <a:cs typeface="Arial" panose="020B0604020202020204" pitchFamily="34" charset="0"/>
              </a:rPr>
              <a:t>(SGK </a:t>
            </a:r>
            <a:r>
              <a:rPr lang="vi-VN" sz="4000" b="1" smtClean="0">
                <a:latin typeface="Arial" panose="020B0604020202020204" pitchFamily="34" charset="0"/>
                <a:cs typeface="Arial" panose="020B0604020202020204" pitchFamily="34" charset="0"/>
              </a:rPr>
              <a:t>-</a:t>
            </a:r>
            <a:r>
              <a:rPr lang="en-US" sz="4000" b="1" smtClean="0">
                <a:latin typeface="Arial" panose="020B0604020202020204" pitchFamily="34" charset="0"/>
                <a:cs typeface="Arial" panose="020B0604020202020204" pitchFamily="34" charset="0"/>
              </a:rPr>
              <a:t> tr.</a:t>
            </a:r>
            <a:r>
              <a:rPr lang="vi-VN" sz="4000" b="1" smtClean="0">
                <a:latin typeface="Arial" panose="020B0604020202020204" pitchFamily="34" charset="0"/>
                <a:cs typeface="Arial" panose="020B0604020202020204" pitchFamily="34" charset="0"/>
              </a:rPr>
              <a:t>14)</a:t>
            </a:r>
            <a:endParaRPr lang="en-US" sz="4000" b="1">
              <a:latin typeface="Arial" panose="020B0604020202020204" pitchFamily="34" charset="0"/>
              <a:cs typeface="Arial" panose="020B0604020202020204" pitchFamily="34" charset="0"/>
            </a:endParaRPr>
          </a:p>
        </p:txBody>
      </p:sp>
      <p:sp>
        <p:nvSpPr>
          <p:cNvPr id="2" name="TextBox 1"/>
          <p:cNvSpPr txBox="1"/>
          <p:nvPr/>
        </p:nvSpPr>
        <p:spPr>
          <a:xfrm>
            <a:off x="7178040" y="1017657"/>
            <a:ext cx="1981200" cy="769441"/>
          </a:xfrm>
          <a:prstGeom prst="rect">
            <a:avLst/>
          </a:prstGeom>
          <a:noFill/>
        </p:spPr>
        <p:txBody>
          <a:bodyPr wrap="square" rtlCol="0">
            <a:spAutoFit/>
          </a:bodyPr>
          <a:lstStyle/>
          <a:p>
            <a:r>
              <a:rPr lang="vi-VN" sz="4400" smtClean="0">
                <a:latin typeface="Arial" panose="020B0604020202020204" pitchFamily="34" charset="0"/>
                <a:cs typeface="Arial" panose="020B0604020202020204" pitchFamily="34" charset="0"/>
              </a:rPr>
              <a:t>Tính:</a:t>
            </a:r>
            <a:endParaRPr lang="en-US" sz="4400">
              <a:latin typeface="Arial" panose="020B0604020202020204" pitchFamily="34" charset="0"/>
              <a:cs typeface="Arial" panose="020B0604020202020204" pitchFamily="34" charset="0"/>
            </a:endParaRPr>
          </a:p>
        </p:txBody>
      </p:sp>
      <p:grpSp>
        <p:nvGrpSpPr>
          <p:cNvPr id="13" name="Group 12"/>
          <p:cNvGrpSpPr/>
          <p:nvPr/>
        </p:nvGrpSpPr>
        <p:grpSpPr>
          <a:xfrm>
            <a:off x="1193800" y="5295900"/>
            <a:ext cx="13436600" cy="1269386"/>
            <a:chOff x="1219200" y="2110977"/>
            <a:chExt cx="13436600" cy="1269386"/>
          </a:xfrm>
        </p:grpSpPr>
        <mc:AlternateContent xmlns:mc="http://schemas.openxmlformats.org/markup-compatibility/2006" xmlns:a14="http://schemas.microsoft.com/office/drawing/2010/main">
          <mc:Choice Requires="a14">
            <p:sp>
              <p:nvSpPr>
                <p:cNvPr id="4" name="TextBox 3"/>
                <p:cNvSpPr txBox="1"/>
                <p:nvPr/>
              </p:nvSpPr>
              <p:spPr>
                <a:xfrm>
                  <a:off x="1219200" y="2171700"/>
                  <a:ext cx="2768600" cy="1136850"/>
                </a:xfrm>
                <a:prstGeom prst="rect">
                  <a:avLst/>
                </a:prstGeom>
                <a:noFill/>
              </p:spPr>
              <p:txBody>
                <a:bodyPr wrap="square" rtlCol="0">
                  <a:spAutoFit/>
                </a:bodyPr>
                <a:lstStyle/>
                <a:p>
                  <a:pPr marL="742950" indent="-742950">
                    <a:buAutoNum type="alphaLcParenR"/>
                  </a:pPr>
                  <a:r>
                    <a:rPr lang="vi-VN" sz="4400" smtClean="0">
                      <a:latin typeface="Arial" panose="020B0604020202020204" pitchFamily="34" charset="0"/>
                      <a:cs typeface="Arial" panose="020B0604020202020204" pitchFamily="34" charset="0"/>
                    </a:rPr>
                    <a:t>sin</a:t>
                  </a:r>
                  <a14:m>
                    <m:oMath xmlns:m="http://schemas.openxmlformats.org/officeDocument/2006/math">
                      <m:f>
                        <m:fPr>
                          <m:ctrlPr>
                            <a:rPr lang="vi-VN" sz="4800" i="1" smtClean="0">
                              <a:latin typeface="Cambria Math" panose="02040503050406030204" pitchFamily="18" charset="0"/>
                              <a:cs typeface="Arial" panose="020B0604020202020204" pitchFamily="34" charset="0"/>
                            </a:rPr>
                          </m:ctrlPr>
                        </m:fPr>
                        <m:num>
                          <m:r>
                            <a:rPr lang="vi-VN" sz="4800" b="0" i="1" smtClean="0">
                              <a:latin typeface="Cambria Math" panose="02040503050406030204" pitchFamily="18" charset="0"/>
                              <a:cs typeface="Arial" panose="020B0604020202020204" pitchFamily="34" charset="0"/>
                            </a:rPr>
                            <m:t>13</m:t>
                          </m:r>
                          <m:r>
                            <a:rPr lang="vi-VN" sz="48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800" b="0" i="1" smtClean="0">
                              <a:latin typeface="Cambria Math" panose="02040503050406030204" pitchFamily="18" charset="0"/>
                              <a:cs typeface="Arial" panose="020B0604020202020204" pitchFamily="34" charset="0"/>
                            </a:rPr>
                            <m:t>4</m:t>
                          </m:r>
                        </m:den>
                      </m:f>
                    </m:oMath>
                  </a14:m>
                  <a:endParaRPr lang="vi-VN" sz="4400" smtClean="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219200" y="2171700"/>
                  <a:ext cx="2768600" cy="1136850"/>
                </a:xfrm>
                <a:prstGeom prst="rect">
                  <a:avLst/>
                </a:prstGeom>
                <a:blipFill rotWithShape="0">
                  <a:blip r:embed="rId2"/>
                  <a:stretch>
                    <a:fillRect l="-8150" b="-86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3987800" y="2110977"/>
                  <a:ext cx="10668000" cy="1269386"/>
                </a:xfrm>
                <a:prstGeom prst="rect">
                  <a:avLst/>
                </a:prstGeom>
                <a:noFill/>
              </p:spPr>
              <p:txBody>
                <a:bodyPr wrap="square" rtlCol="0">
                  <a:spAutoFit/>
                </a:bodyPr>
                <a:lstStyle/>
                <a:p>
                  <a:r>
                    <a:rPr lang="vi-VN" sz="4400" smtClean="0">
                      <a:solidFill>
                        <a:schemeClr val="tx1"/>
                      </a:solidFill>
                      <a:latin typeface="Arial" panose="020B0604020202020204" pitchFamily="34" charset="0"/>
                      <a:cs typeface="Arial" panose="020B0604020202020204" pitchFamily="34" charset="0"/>
                    </a:rPr>
                    <a:t>= sin</a:t>
                  </a:r>
                  <a14:m>
                    <m:oMath xmlns:m="http://schemas.openxmlformats.org/officeDocument/2006/math">
                      <m:d>
                        <m:dPr>
                          <m:ctrlPr>
                            <a:rPr lang="vi-VN" sz="4400" i="1" smtClean="0">
                              <a:solidFill>
                                <a:schemeClr val="tx1"/>
                              </a:solidFill>
                              <a:latin typeface="Cambria Math" panose="02040503050406030204" pitchFamily="18" charset="0"/>
                              <a:cs typeface="Arial" panose="020B0604020202020204" pitchFamily="34" charset="0"/>
                            </a:rPr>
                          </m:ctrlPr>
                        </m:dPr>
                        <m:e>
                          <m:r>
                            <a:rPr lang="vi-VN" sz="4400" b="0" i="1" smtClean="0">
                              <a:solidFill>
                                <a:schemeClr val="tx1"/>
                              </a:solidFill>
                              <a:latin typeface="Cambria Math" panose="02040503050406030204" pitchFamily="18" charset="0"/>
                              <a:cs typeface="Arial" panose="020B0604020202020204" pitchFamily="34" charset="0"/>
                            </a:rPr>
                            <m:t>3</m:t>
                          </m:r>
                          <m:r>
                            <a:rPr lang="vi-VN" sz="44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r>
                            <a:rPr lang="vi-VN" sz="44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f>
                            <m:fPr>
                              <m:ctrlPr>
                                <a:rPr lang="vi-VN" sz="44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ctrlPr>
                            </m:fPr>
                            <m:num>
                              <m:r>
                                <a:rPr lang="vi-VN" sz="44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4</m:t>
                              </m:r>
                            </m:den>
                          </m:f>
                        </m:e>
                      </m:d>
                    </m:oMath>
                  </a14:m>
                  <a:r>
                    <a:rPr lang="vi-VN" sz="4400" smtClean="0">
                      <a:solidFill>
                        <a:schemeClr val="tx1"/>
                      </a:solidFill>
                      <a:latin typeface="Arial" panose="020B0604020202020204" pitchFamily="34" charset="0"/>
                      <a:cs typeface="Arial" panose="020B0604020202020204" pitchFamily="34" charset="0"/>
                    </a:rPr>
                    <a:t> = sin</a:t>
                  </a:r>
                  <a14:m>
                    <m:oMath xmlns:m="http://schemas.openxmlformats.org/officeDocument/2006/math">
                      <m:d>
                        <m:dPr>
                          <m:ctrlPr>
                            <a:rPr lang="vi-VN" sz="4400" i="1" smtClean="0">
                              <a:solidFill>
                                <a:schemeClr val="tx1"/>
                              </a:solidFill>
                              <a:latin typeface="Cambria Math" panose="02040503050406030204" pitchFamily="18" charset="0"/>
                              <a:cs typeface="Arial" panose="020B0604020202020204" pitchFamily="34" charset="0"/>
                            </a:rPr>
                          </m:ctrlPr>
                        </m:dPr>
                        <m:e>
                          <m:r>
                            <a:rPr lang="vi-VN" sz="44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r>
                            <a:rPr lang="vi-VN" sz="44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f>
                            <m:fPr>
                              <m:ctrlPr>
                                <a:rPr lang="vi-VN" sz="44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ctrlPr>
                            </m:fPr>
                            <m:num>
                              <m:r>
                                <a:rPr lang="vi-VN" sz="44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4</m:t>
                              </m:r>
                            </m:den>
                          </m:f>
                        </m:e>
                      </m:d>
                    </m:oMath>
                  </a14:m>
                  <a:r>
                    <a:rPr lang="vi-VN" sz="4400" smtClean="0">
                      <a:solidFill>
                        <a:schemeClr val="tx1"/>
                      </a:solidFill>
                      <a:latin typeface="Arial" panose="020B0604020202020204" pitchFamily="34" charset="0"/>
                      <a:cs typeface="Arial" panose="020B0604020202020204" pitchFamily="34" charset="0"/>
                    </a:rPr>
                    <a:t> = - sin</a:t>
                  </a:r>
                  <a14:m>
                    <m:oMath xmlns:m="http://schemas.openxmlformats.org/officeDocument/2006/math">
                      <m:f>
                        <m:fPr>
                          <m:ctrlPr>
                            <a:rPr lang="vi-VN" sz="4800" i="1">
                              <a:solidFill>
                                <a:schemeClr val="tx1"/>
                              </a:solidFill>
                              <a:latin typeface="Cambria Math" panose="02040503050406030204" pitchFamily="18" charset="0"/>
                              <a:cs typeface="Arial" panose="020B0604020202020204" pitchFamily="34" charset="0"/>
                            </a:rPr>
                          </m:ctrlPr>
                        </m:fPr>
                        <m:num>
                          <m:r>
                            <a:rPr lang="vi-VN" sz="4800" i="1">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800" i="1">
                              <a:solidFill>
                                <a:schemeClr val="tx1"/>
                              </a:solidFill>
                              <a:latin typeface="Cambria Math" panose="02040503050406030204" pitchFamily="18" charset="0"/>
                              <a:cs typeface="Arial" panose="020B0604020202020204" pitchFamily="34" charset="0"/>
                            </a:rPr>
                            <m:t>4</m:t>
                          </m:r>
                        </m:den>
                      </m:f>
                    </m:oMath>
                  </a14:m>
                  <a:r>
                    <a:rPr lang="vi-VN" sz="4400" smtClean="0">
                      <a:solidFill>
                        <a:schemeClr val="tx1"/>
                      </a:solidFill>
                      <a:latin typeface="Arial" panose="020B0604020202020204" pitchFamily="34" charset="0"/>
                      <a:cs typeface="Arial" panose="020B0604020202020204" pitchFamily="34" charset="0"/>
                    </a:rPr>
                    <a:t> = - </a:t>
                  </a:r>
                  <a14:m>
                    <m:oMath xmlns:m="http://schemas.openxmlformats.org/officeDocument/2006/math">
                      <m:f>
                        <m:fPr>
                          <m:ctrlPr>
                            <a:rPr lang="vi-VN" sz="4800" i="1" smtClean="0">
                              <a:solidFill>
                                <a:schemeClr val="tx1"/>
                              </a:solidFill>
                              <a:latin typeface="Cambria Math" panose="02040503050406030204" pitchFamily="18" charset="0"/>
                              <a:cs typeface="Arial" panose="020B0604020202020204" pitchFamily="34" charset="0"/>
                            </a:rPr>
                          </m:ctrlPr>
                        </m:fPr>
                        <m:num>
                          <m:rad>
                            <m:radPr>
                              <m:degHide m:val="on"/>
                              <m:ctrlPr>
                                <a:rPr lang="vi-VN" sz="4800" i="1" smtClean="0">
                                  <a:solidFill>
                                    <a:schemeClr val="tx1"/>
                                  </a:solidFill>
                                  <a:latin typeface="Cambria Math" panose="02040503050406030204" pitchFamily="18" charset="0"/>
                                  <a:cs typeface="Arial" panose="020B0604020202020204" pitchFamily="34" charset="0"/>
                                </a:rPr>
                              </m:ctrlPr>
                            </m:radPr>
                            <m:deg/>
                            <m:e>
                              <m:r>
                                <a:rPr lang="vi-VN" sz="4800" b="0" i="1" smtClean="0">
                                  <a:solidFill>
                                    <a:schemeClr val="tx1"/>
                                  </a:solidFill>
                                  <a:latin typeface="Cambria Math" panose="02040503050406030204" pitchFamily="18" charset="0"/>
                                  <a:cs typeface="Arial" panose="020B0604020202020204" pitchFamily="34" charset="0"/>
                                </a:rPr>
                                <m:t>2</m:t>
                              </m:r>
                            </m:e>
                          </m:rad>
                        </m:num>
                        <m:den>
                          <m:r>
                            <a:rPr lang="vi-VN" sz="4800" b="0" i="1" smtClean="0">
                              <a:solidFill>
                                <a:schemeClr val="tx1"/>
                              </a:solidFill>
                              <a:latin typeface="Cambria Math" panose="02040503050406030204" pitchFamily="18" charset="0"/>
                              <a:cs typeface="Arial" panose="020B0604020202020204" pitchFamily="34" charset="0"/>
                            </a:rPr>
                            <m:t>2</m:t>
                          </m:r>
                        </m:den>
                      </m:f>
                    </m:oMath>
                  </a14:m>
                  <a:endParaRPr lang="en-US" sz="4400">
                    <a:solidFill>
                      <a:schemeClr val="tx1"/>
                    </a:solidFill>
                    <a:latin typeface="Arial" panose="020B0604020202020204" pitchFamily="34"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987800" y="2110977"/>
                  <a:ext cx="10668000" cy="1269386"/>
                </a:xfrm>
                <a:prstGeom prst="rect">
                  <a:avLst/>
                </a:prstGeom>
                <a:blipFill rotWithShape="0">
                  <a:blip r:embed="rId3"/>
                  <a:stretch>
                    <a:fillRect l="-2286" b="-7692"/>
                  </a:stretch>
                </a:blipFill>
              </p:spPr>
              <p:txBody>
                <a:bodyPr/>
                <a:lstStyle/>
                <a:p>
                  <a:r>
                    <a:rPr lang="en-US">
                      <a:noFill/>
                    </a:rPr>
                    <a:t> </a:t>
                  </a:r>
                </a:p>
              </p:txBody>
            </p:sp>
          </mc:Fallback>
        </mc:AlternateContent>
      </p:grpSp>
      <p:grpSp>
        <p:nvGrpSpPr>
          <p:cNvPr id="14" name="Group 13"/>
          <p:cNvGrpSpPr/>
          <p:nvPr/>
        </p:nvGrpSpPr>
        <p:grpSpPr>
          <a:xfrm>
            <a:off x="1193800" y="7422664"/>
            <a:ext cx="14782800" cy="1141403"/>
            <a:chOff x="1219200" y="3634311"/>
            <a:chExt cx="14782800" cy="1141403"/>
          </a:xfrm>
        </p:grpSpPr>
        <mc:AlternateContent xmlns:mc="http://schemas.openxmlformats.org/markup-compatibility/2006" xmlns:a14="http://schemas.microsoft.com/office/drawing/2010/main">
          <mc:Choice Requires="a14">
            <p:sp>
              <p:nvSpPr>
                <p:cNvPr id="6" name="TextBox 5"/>
                <p:cNvSpPr txBox="1"/>
                <p:nvPr/>
              </p:nvSpPr>
              <p:spPr>
                <a:xfrm>
                  <a:off x="1219200" y="3634311"/>
                  <a:ext cx="4267200" cy="1141403"/>
                </a:xfrm>
                <a:prstGeom prst="rect">
                  <a:avLst/>
                </a:prstGeom>
                <a:noFill/>
              </p:spPr>
              <p:txBody>
                <a:bodyPr wrap="square" rtlCol="0">
                  <a:spAutoFit/>
                </a:bodyPr>
                <a:lstStyle/>
                <a:p>
                  <a:pPr marL="742950" indent="-742950">
                    <a:buFont typeface="+mj-lt"/>
                    <a:buAutoNum type="alphaLcParenR" startAt="2"/>
                  </a:pPr>
                  <a:r>
                    <a:rPr lang="vi-VN" sz="4400" smtClean="0">
                      <a:latin typeface="Arial" panose="020B0604020202020204" pitchFamily="34" charset="0"/>
                      <a:cs typeface="Arial" panose="020B0604020202020204" pitchFamily="34" charset="0"/>
                    </a:rPr>
                    <a:t>sin</a:t>
                  </a:r>
                  <a14:m>
                    <m:oMath xmlns:m="http://schemas.openxmlformats.org/officeDocument/2006/math">
                      <m:f>
                        <m:fPr>
                          <m:ctrlPr>
                            <a:rPr lang="vi-VN" sz="4800" i="1" smtClean="0">
                              <a:latin typeface="Cambria Math" panose="02040503050406030204" pitchFamily="18" charset="0"/>
                              <a:cs typeface="Arial" panose="020B0604020202020204" pitchFamily="34" charset="0"/>
                            </a:rPr>
                          </m:ctrlPr>
                        </m:fPr>
                        <m:num>
                          <m:r>
                            <a:rPr lang="vi-VN" sz="48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800" b="0" i="1" smtClean="0">
                              <a:latin typeface="Cambria Math" panose="02040503050406030204" pitchFamily="18" charset="0"/>
                              <a:cs typeface="Arial" panose="020B0604020202020204" pitchFamily="34" charset="0"/>
                            </a:rPr>
                            <m:t>10</m:t>
                          </m:r>
                        </m:den>
                      </m:f>
                    </m:oMath>
                  </a14:m>
                  <a:r>
                    <a:rPr lang="vi-VN" sz="4400" smtClean="0">
                      <a:latin typeface="Arial" panose="020B0604020202020204" pitchFamily="34" charset="0"/>
                      <a:cs typeface="Arial" panose="020B0604020202020204" pitchFamily="34" charset="0"/>
                    </a:rPr>
                    <a:t> - cos</a:t>
                  </a:r>
                  <a14:m>
                    <m:oMath xmlns:m="http://schemas.openxmlformats.org/officeDocument/2006/math">
                      <m:f>
                        <m:fPr>
                          <m:ctrlPr>
                            <a:rPr lang="vi-VN" sz="4800" i="1" smtClean="0">
                              <a:latin typeface="Cambria Math" panose="02040503050406030204" pitchFamily="18" charset="0"/>
                              <a:cs typeface="Arial" panose="020B0604020202020204" pitchFamily="34" charset="0"/>
                            </a:rPr>
                          </m:ctrlPr>
                        </m:fPr>
                        <m:num>
                          <m:r>
                            <a:rPr lang="vi-VN" sz="4800" b="0" i="1" smtClean="0">
                              <a:latin typeface="Cambria Math" panose="02040503050406030204" pitchFamily="18" charset="0"/>
                              <a:cs typeface="Arial" panose="020B0604020202020204" pitchFamily="34" charset="0"/>
                            </a:rPr>
                            <m:t>2</m:t>
                          </m:r>
                          <m:r>
                            <a:rPr lang="vi-VN" sz="48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800" b="0" i="1" smtClean="0">
                              <a:latin typeface="Cambria Math" panose="02040503050406030204" pitchFamily="18" charset="0"/>
                              <a:cs typeface="Arial" panose="020B0604020202020204" pitchFamily="34" charset="0"/>
                            </a:rPr>
                            <m:t>5</m:t>
                          </m:r>
                        </m:den>
                      </m:f>
                    </m:oMath>
                  </a14:m>
                  <a:r>
                    <a:rPr lang="vi-VN" sz="4400" smtClean="0">
                      <a:latin typeface="Arial" panose="020B0604020202020204" pitchFamily="34" charset="0"/>
                      <a:cs typeface="Arial" panose="020B0604020202020204" pitchFamily="34" charset="0"/>
                    </a:rPr>
                    <a:t> </a:t>
                  </a:r>
                </a:p>
              </p:txBody>
            </p:sp>
          </mc:Choice>
          <mc:Fallback xmlns="">
            <p:sp>
              <p:nvSpPr>
                <p:cNvPr id="6" name="TextBox 5"/>
                <p:cNvSpPr txBox="1">
                  <a:spLocks noRot="1" noChangeAspect="1" noMove="1" noResize="1" noEditPoints="1" noAdjustHandles="1" noChangeArrowheads="1" noChangeShapeType="1" noTextEdit="1"/>
                </p:cNvSpPr>
                <p:nvPr/>
              </p:nvSpPr>
              <p:spPr>
                <a:xfrm>
                  <a:off x="1219200" y="3634311"/>
                  <a:ext cx="4267200" cy="1141403"/>
                </a:xfrm>
                <a:prstGeom prst="rect">
                  <a:avLst/>
                </a:prstGeom>
                <a:blipFill rotWithShape="0">
                  <a:blip r:embed="rId4"/>
                  <a:stretch>
                    <a:fillRect l="-5286" b="-80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5384800" y="3652168"/>
                  <a:ext cx="10617200" cy="1105687"/>
                </a:xfrm>
                <a:prstGeom prst="rect">
                  <a:avLst/>
                </a:prstGeom>
                <a:noFill/>
              </p:spPr>
              <p:txBody>
                <a:bodyPr wrap="square" rtlCol="0">
                  <a:spAutoFit/>
                </a:bodyPr>
                <a:lstStyle/>
                <a:p>
                  <a:r>
                    <a:rPr lang="vi-VN" sz="4400" smtClean="0">
                      <a:solidFill>
                        <a:schemeClr val="tx1"/>
                      </a:solidFill>
                      <a:latin typeface="Arial" panose="020B0604020202020204" pitchFamily="34" charset="0"/>
                      <a:cs typeface="Arial" panose="020B0604020202020204" pitchFamily="34" charset="0"/>
                    </a:rPr>
                    <a:t>= sin</a:t>
                  </a:r>
                  <a14:m>
                    <m:oMath xmlns:m="http://schemas.openxmlformats.org/officeDocument/2006/math">
                      <m:f>
                        <m:fPr>
                          <m:ctrlPr>
                            <a:rPr lang="vi-VN" sz="4800" i="1" smtClean="0">
                              <a:solidFill>
                                <a:schemeClr val="tx1"/>
                              </a:solidFill>
                              <a:latin typeface="Cambria Math" panose="02040503050406030204" pitchFamily="18" charset="0"/>
                              <a:cs typeface="Arial" panose="020B0604020202020204" pitchFamily="34" charset="0"/>
                            </a:rPr>
                          </m:ctrlPr>
                        </m:fPr>
                        <m:num>
                          <m:r>
                            <a:rPr lang="vi-VN" sz="48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800" b="0" i="1" smtClean="0">
                              <a:solidFill>
                                <a:schemeClr val="tx1"/>
                              </a:solidFill>
                              <a:latin typeface="Cambria Math" panose="02040503050406030204" pitchFamily="18" charset="0"/>
                              <a:cs typeface="Arial" panose="020B0604020202020204" pitchFamily="34" charset="0"/>
                            </a:rPr>
                            <m:t>10</m:t>
                          </m:r>
                        </m:den>
                      </m:f>
                    </m:oMath>
                  </a14:m>
                  <a:r>
                    <a:rPr lang="vi-VN" sz="4400" smtClean="0">
                      <a:solidFill>
                        <a:schemeClr val="tx1"/>
                      </a:solidFill>
                      <a:latin typeface="Arial" panose="020B0604020202020204" pitchFamily="34" charset="0"/>
                      <a:cs typeface="Arial" panose="020B0604020202020204" pitchFamily="34" charset="0"/>
                    </a:rPr>
                    <a:t> - sin</a:t>
                  </a:r>
                  <a14:m>
                    <m:oMath xmlns:m="http://schemas.openxmlformats.org/officeDocument/2006/math">
                      <m:d>
                        <m:dPr>
                          <m:ctrlPr>
                            <a:rPr lang="vi-VN" sz="4400" i="1" smtClean="0">
                              <a:solidFill>
                                <a:schemeClr val="tx1"/>
                              </a:solidFill>
                              <a:latin typeface="Cambria Math" panose="02040503050406030204" pitchFamily="18" charset="0"/>
                              <a:cs typeface="Arial" panose="020B0604020202020204" pitchFamily="34" charset="0"/>
                            </a:rPr>
                          </m:ctrlPr>
                        </m:dPr>
                        <m:e>
                          <m:f>
                            <m:fPr>
                              <m:ctrlPr>
                                <a:rPr lang="vi-VN" sz="4400" i="1" smtClean="0">
                                  <a:solidFill>
                                    <a:schemeClr val="tx1"/>
                                  </a:solidFill>
                                  <a:latin typeface="Cambria Math" panose="02040503050406030204" pitchFamily="18" charset="0"/>
                                  <a:cs typeface="Arial" panose="020B0604020202020204" pitchFamily="34" charset="0"/>
                                </a:rPr>
                              </m:ctrlPr>
                            </m:fPr>
                            <m:num>
                              <m:r>
                                <a:rPr lang="vi-VN" sz="44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solidFill>
                                    <a:schemeClr val="tx1"/>
                                  </a:solidFill>
                                  <a:latin typeface="Cambria Math" panose="02040503050406030204" pitchFamily="18" charset="0"/>
                                  <a:cs typeface="Arial" panose="020B0604020202020204" pitchFamily="34" charset="0"/>
                                </a:rPr>
                                <m:t>2</m:t>
                              </m:r>
                            </m:den>
                          </m:f>
                          <m:r>
                            <a:rPr lang="vi-VN" sz="4400" b="0" i="1" smtClean="0">
                              <a:solidFill>
                                <a:schemeClr val="tx1"/>
                              </a:solidFill>
                              <a:latin typeface="Cambria Math" panose="02040503050406030204" pitchFamily="18" charset="0"/>
                              <a:cs typeface="Arial" panose="020B0604020202020204" pitchFamily="34" charset="0"/>
                            </a:rPr>
                            <m:t>−</m:t>
                          </m:r>
                          <m:f>
                            <m:fPr>
                              <m:ctrlPr>
                                <a:rPr lang="vi-VN" sz="4400" b="0" i="1" smtClean="0">
                                  <a:solidFill>
                                    <a:schemeClr val="tx1"/>
                                  </a:solidFill>
                                  <a:latin typeface="Cambria Math" panose="02040503050406030204" pitchFamily="18" charset="0"/>
                                  <a:cs typeface="Arial" panose="020B0604020202020204" pitchFamily="34" charset="0"/>
                                </a:rPr>
                              </m:ctrlPr>
                            </m:fPr>
                            <m:num>
                              <m:r>
                                <a:rPr lang="vi-VN" sz="4400" b="0" i="1" smtClean="0">
                                  <a:solidFill>
                                    <a:schemeClr val="tx1"/>
                                  </a:solidFill>
                                  <a:latin typeface="Cambria Math" panose="02040503050406030204" pitchFamily="18" charset="0"/>
                                  <a:cs typeface="Arial" panose="020B0604020202020204" pitchFamily="34" charset="0"/>
                                </a:rPr>
                                <m:t>2</m:t>
                              </m:r>
                              <m:r>
                                <a:rPr lang="vi-VN" sz="44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solidFill>
                                    <a:schemeClr val="tx1"/>
                                  </a:solidFill>
                                  <a:latin typeface="Cambria Math" panose="02040503050406030204" pitchFamily="18" charset="0"/>
                                  <a:cs typeface="Arial" panose="020B0604020202020204" pitchFamily="34" charset="0"/>
                                </a:rPr>
                                <m:t>5</m:t>
                              </m:r>
                            </m:den>
                          </m:f>
                        </m:e>
                      </m:d>
                    </m:oMath>
                  </a14:m>
                  <a:r>
                    <a:rPr lang="vi-VN" sz="4400" smtClean="0">
                      <a:solidFill>
                        <a:schemeClr val="tx1"/>
                      </a:solidFill>
                      <a:latin typeface="Arial" panose="020B0604020202020204" pitchFamily="34" charset="0"/>
                      <a:cs typeface="Arial" panose="020B0604020202020204" pitchFamily="34" charset="0"/>
                    </a:rPr>
                    <a:t> = </a:t>
                  </a:r>
                  <a:r>
                    <a:rPr lang="vi-VN" sz="4400">
                      <a:solidFill>
                        <a:schemeClr val="tx1"/>
                      </a:solidFill>
                      <a:cs typeface="Arial" panose="020B0604020202020204" pitchFamily="34" charset="0"/>
                    </a:rPr>
                    <a:t>sin</a:t>
                  </a:r>
                  <a14:m>
                    <m:oMath xmlns:m="http://schemas.openxmlformats.org/officeDocument/2006/math">
                      <m:f>
                        <m:fPr>
                          <m:ctrlPr>
                            <a:rPr lang="vi-VN" sz="4800" i="1">
                              <a:solidFill>
                                <a:schemeClr val="tx1"/>
                              </a:solidFill>
                              <a:latin typeface="Cambria Math" panose="02040503050406030204" pitchFamily="18" charset="0"/>
                              <a:cs typeface="Arial" panose="020B0604020202020204" pitchFamily="34" charset="0"/>
                            </a:rPr>
                          </m:ctrlPr>
                        </m:fPr>
                        <m:num>
                          <m:r>
                            <a:rPr lang="vi-VN" sz="4800" i="1">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800" i="1">
                              <a:solidFill>
                                <a:schemeClr val="tx1"/>
                              </a:solidFill>
                              <a:latin typeface="Cambria Math" panose="02040503050406030204" pitchFamily="18" charset="0"/>
                              <a:cs typeface="Arial" panose="020B0604020202020204" pitchFamily="34" charset="0"/>
                            </a:rPr>
                            <m:t>10</m:t>
                          </m:r>
                        </m:den>
                      </m:f>
                    </m:oMath>
                  </a14:m>
                  <a:r>
                    <a:rPr lang="vi-VN" sz="4400" smtClean="0">
                      <a:solidFill>
                        <a:schemeClr val="tx1"/>
                      </a:solidFill>
                      <a:latin typeface="Arial" panose="020B0604020202020204" pitchFamily="34" charset="0"/>
                      <a:cs typeface="Arial" panose="020B0604020202020204" pitchFamily="34" charset="0"/>
                    </a:rPr>
                    <a:t> - </a:t>
                  </a:r>
                  <a:r>
                    <a:rPr lang="vi-VN" sz="4400">
                      <a:solidFill>
                        <a:schemeClr val="tx1"/>
                      </a:solidFill>
                      <a:cs typeface="Arial" panose="020B0604020202020204" pitchFamily="34" charset="0"/>
                    </a:rPr>
                    <a:t>sin</a:t>
                  </a:r>
                  <a14:m>
                    <m:oMath xmlns:m="http://schemas.openxmlformats.org/officeDocument/2006/math">
                      <m:f>
                        <m:fPr>
                          <m:ctrlPr>
                            <a:rPr lang="vi-VN" sz="4800" i="1">
                              <a:solidFill>
                                <a:schemeClr val="tx1"/>
                              </a:solidFill>
                              <a:latin typeface="Cambria Math" panose="02040503050406030204" pitchFamily="18" charset="0"/>
                              <a:cs typeface="Arial" panose="020B0604020202020204" pitchFamily="34" charset="0"/>
                            </a:rPr>
                          </m:ctrlPr>
                        </m:fPr>
                        <m:num>
                          <m:r>
                            <a:rPr lang="vi-VN" sz="4800" i="1">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800" i="1">
                              <a:solidFill>
                                <a:schemeClr val="tx1"/>
                              </a:solidFill>
                              <a:latin typeface="Cambria Math" panose="02040503050406030204" pitchFamily="18" charset="0"/>
                              <a:cs typeface="Arial" panose="020B0604020202020204" pitchFamily="34" charset="0"/>
                            </a:rPr>
                            <m:t>10</m:t>
                          </m:r>
                        </m:den>
                      </m:f>
                    </m:oMath>
                  </a14:m>
                  <a:r>
                    <a:rPr lang="vi-VN" sz="4400" smtClean="0">
                      <a:solidFill>
                        <a:schemeClr val="tx1"/>
                      </a:solidFill>
                      <a:latin typeface="Arial" panose="020B0604020202020204" pitchFamily="34" charset="0"/>
                      <a:cs typeface="Arial" panose="020B0604020202020204" pitchFamily="34" charset="0"/>
                    </a:rPr>
                    <a:t> = 0 </a:t>
                  </a:r>
                </a:p>
              </p:txBody>
            </p:sp>
          </mc:Choice>
          <mc:Fallback xmlns="">
            <p:sp>
              <p:nvSpPr>
                <p:cNvPr id="8" name="TextBox 7"/>
                <p:cNvSpPr txBox="1">
                  <a:spLocks noRot="1" noChangeAspect="1" noMove="1" noResize="1" noEditPoints="1" noAdjustHandles="1" noChangeArrowheads="1" noChangeShapeType="1" noTextEdit="1"/>
                </p:cNvSpPr>
                <p:nvPr/>
              </p:nvSpPr>
              <p:spPr>
                <a:xfrm>
                  <a:off x="5384800" y="3652168"/>
                  <a:ext cx="10617200" cy="1105687"/>
                </a:xfrm>
                <a:prstGeom prst="rect">
                  <a:avLst/>
                </a:prstGeom>
                <a:blipFill rotWithShape="0">
                  <a:blip r:embed="rId5"/>
                  <a:stretch>
                    <a:fillRect l="-2296" b="-884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6" name="TextBox 15"/>
              <p:cNvSpPr txBox="1"/>
              <p:nvPr/>
            </p:nvSpPr>
            <p:spPr>
              <a:xfrm>
                <a:off x="1254760" y="2460882"/>
                <a:ext cx="2768600" cy="1136850"/>
              </a:xfrm>
              <a:prstGeom prst="rect">
                <a:avLst/>
              </a:prstGeom>
              <a:noFill/>
            </p:spPr>
            <p:txBody>
              <a:bodyPr wrap="square" rtlCol="0">
                <a:spAutoFit/>
              </a:bodyPr>
              <a:lstStyle/>
              <a:p>
                <a:pPr marL="742950" indent="-742950">
                  <a:buAutoNum type="alphaLcParenR"/>
                </a:pPr>
                <a:r>
                  <a:rPr lang="vi-VN" sz="4400" smtClean="0">
                    <a:latin typeface="Arial" panose="020B0604020202020204" pitchFamily="34" charset="0"/>
                    <a:cs typeface="Arial" panose="020B0604020202020204" pitchFamily="34" charset="0"/>
                  </a:rPr>
                  <a:t>sin</a:t>
                </a:r>
                <a14:m>
                  <m:oMath xmlns:m="http://schemas.openxmlformats.org/officeDocument/2006/math">
                    <m:f>
                      <m:fPr>
                        <m:ctrlPr>
                          <a:rPr lang="vi-VN" sz="4800" i="1" smtClean="0">
                            <a:latin typeface="Cambria Math" panose="02040503050406030204" pitchFamily="18" charset="0"/>
                            <a:cs typeface="Arial" panose="020B0604020202020204" pitchFamily="34" charset="0"/>
                          </a:rPr>
                        </m:ctrlPr>
                      </m:fPr>
                      <m:num>
                        <m:r>
                          <a:rPr lang="vi-VN" sz="4800" b="0" i="1" smtClean="0">
                            <a:latin typeface="Cambria Math" panose="02040503050406030204" pitchFamily="18" charset="0"/>
                            <a:cs typeface="Arial" panose="020B0604020202020204" pitchFamily="34" charset="0"/>
                          </a:rPr>
                          <m:t>13</m:t>
                        </m:r>
                        <m:r>
                          <a:rPr lang="vi-VN" sz="48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800" b="0" i="1" smtClean="0">
                            <a:latin typeface="Cambria Math" panose="02040503050406030204" pitchFamily="18" charset="0"/>
                            <a:cs typeface="Arial" panose="020B0604020202020204" pitchFamily="34" charset="0"/>
                          </a:rPr>
                          <m:t>4</m:t>
                        </m:r>
                      </m:den>
                    </m:f>
                  </m:oMath>
                </a14:m>
                <a:endParaRPr lang="vi-VN" sz="4400" smtClean="0">
                  <a:latin typeface="Arial" panose="020B0604020202020204" pitchFamily="34" charset="0"/>
                  <a:cs typeface="Arial" panose="020B0604020202020204"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1254760" y="2460882"/>
                <a:ext cx="2768600" cy="1136850"/>
              </a:xfrm>
              <a:prstGeom prst="rect">
                <a:avLst/>
              </a:prstGeom>
              <a:blipFill rotWithShape="0">
                <a:blip r:embed="rId6"/>
                <a:stretch>
                  <a:fillRect l="-8150" b="-86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10668000" y="2254297"/>
                <a:ext cx="4267200" cy="1141403"/>
              </a:xfrm>
              <a:prstGeom prst="rect">
                <a:avLst/>
              </a:prstGeom>
              <a:noFill/>
            </p:spPr>
            <p:txBody>
              <a:bodyPr wrap="square" rtlCol="0">
                <a:spAutoFit/>
              </a:bodyPr>
              <a:lstStyle/>
              <a:p>
                <a:pPr marL="742950" indent="-742950">
                  <a:buFont typeface="+mj-lt"/>
                  <a:buAutoNum type="alphaLcParenR" startAt="2"/>
                </a:pPr>
                <a:r>
                  <a:rPr lang="vi-VN" sz="4400" smtClean="0">
                    <a:latin typeface="Arial" panose="020B0604020202020204" pitchFamily="34" charset="0"/>
                    <a:cs typeface="Arial" panose="020B0604020202020204" pitchFamily="34" charset="0"/>
                  </a:rPr>
                  <a:t>sin</a:t>
                </a:r>
                <a14:m>
                  <m:oMath xmlns:m="http://schemas.openxmlformats.org/officeDocument/2006/math">
                    <m:f>
                      <m:fPr>
                        <m:ctrlPr>
                          <a:rPr lang="vi-VN" sz="4800" i="1" smtClean="0">
                            <a:latin typeface="Cambria Math" panose="02040503050406030204" pitchFamily="18" charset="0"/>
                            <a:cs typeface="Arial" panose="020B0604020202020204" pitchFamily="34" charset="0"/>
                          </a:rPr>
                        </m:ctrlPr>
                      </m:fPr>
                      <m:num>
                        <m:r>
                          <a:rPr lang="vi-VN" sz="48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800" b="0" i="1" smtClean="0">
                            <a:latin typeface="Cambria Math" panose="02040503050406030204" pitchFamily="18" charset="0"/>
                            <a:cs typeface="Arial" panose="020B0604020202020204" pitchFamily="34" charset="0"/>
                          </a:rPr>
                          <m:t>10</m:t>
                        </m:r>
                      </m:den>
                    </m:f>
                  </m:oMath>
                </a14:m>
                <a:r>
                  <a:rPr lang="vi-VN" sz="4400" smtClean="0">
                    <a:latin typeface="Arial" panose="020B0604020202020204" pitchFamily="34" charset="0"/>
                    <a:cs typeface="Arial" panose="020B0604020202020204" pitchFamily="34" charset="0"/>
                  </a:rPr>
                  <a:t> - cos</a:t>
                </a:r>
                <a14:m>
                  <m:oMath xmlns:m="http://schemas.openxmlformats.org/officeDocument/2006/math">
                    <m:f>
                      <m:fPr>
                        <m:ctrlPr>
                          <a:rPr lang="vi-VN" sz="4800" i="1" smtClean="0">
                            <a:latin typeface="Cambria Math" panose="02040503050406030204" pitchFamily="18" charset="0"/>
                            <a:cs typeface="Arial" panose="020B0604020202020204" pitchFamily="34" charset="0"/>
                          </a:rPr>
                        </m:ctrlPr>
                      </m:fPr>
                      <m:num>
                        <m:r>
                          <a:rPr lang="vi-VN" sz="4800" b="0" i="1" smtClean="0">
                            <a:latin typeface="Cambria Math" panose="02040503050406030204" pitchFamily="18" charset="0"/>
                            <a:cs typeface="Arial" panose="020B0604020202020204" pitchFamily="34" charset="0"/>
                          </a:rPr>
                          <m:t>2</m:t>
                        </m:r>
                        <m:r>
                          <a:rPr lang="vi-VN" sz="48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800" b="0" i="1" smtClean="0">
                            <a:latin typeface="Cambria Math" panose="02040503050406030204" pitchFamily="18" charset="0"/>
                            <a:cs typeface="Arial" panose="020B0604020202020204" pitchFamily="34" charset="0"/>
                          </a:rPr>
                          <m:t>5</m:t>
                        </m:r>
                      </m:den>
                    </m:f>
                  </m:oMath>
                </a14:m>
                <a:r>
                  <a:rPr lang="vi-VN" sz="4400" smtClean="0">
                    <a:latin typeface="Arial" panose="020B0604020202020204" pitchFamily="34" charset="0"/>
                    <a:cs typeface="Arial" panose="020B0604020202020204" pitchFamily="34" charset="0"/>
                  </a:rPr>
                  <a:t> </a:t>
                </a:r>
              </a:p>
            </p:txBody>
          </p:sp>
        </mc:Choice>
        <mc:Fallback xmlns="">
          <p:sp>
            <p:nvSpPr>
              <p:cNvPr id="17" name="TextBox 16"/>
              <p:cNvSpPr txBox="1">
                <a:spLocks noRot="1" noChangeAspect="1" noMove="1" noResize="1" noEditPoints="1" noAdjustHandles="1" noChangeArrowheads="1" noChangeShapeType="1" noTextEdit="1"/>
              </p:cNvSpPr>
              <p:nvPr/>
            </p:nvSpPr>
            <p:spPr>
              <a:xfrm>
                <a:off x="10668000" y="2254297"/>
                <a:ext cx="4267200" cy="1141403"/>
              </a:xfrm>
              <a:prstGeom prst="rect">
                <a:avLst/>
              </a:prstGeom>
              <a:blipFill rotWithShape="0">
                <a:blip r:embed="rId7"/>
                <a:stretch>
                  <a:fillRect l="-5143" b="-8021"/>
                </a:stretch>
              </a:blipFill>
            </p:spPr>
            <p:txBody>
              <a:bodyPr/>
              <a:lstStyle/>
              <a:p>
                <a:r>
                  <a:rPr lang="en-US">
                    <a:noFill/>
                  </a:rPr>
                  <a:t> </a:t>
                </a:r>
              </a:p>
            </p:txBody>
          </p:sp>
        </mc:Fallback>
      </mc:AlternateContent>
      <p:sp>
        <p:nvSpPr>
          <p:cNvPr id="19" name="TextBox 18"/>
          <p:cNvSpPr txBox="1"/>
          <p:nvPr/>
        </p:nvSpPr>
        <p:spPr>
          <a:xfrm>
            <a:off x="8285480" y="3991533"/>
            <a:ext cx="1689100" cy="769441"/>
          </a:xfrm>
          <a:prstGeom prst="rect">
            <a:avLst/>
          </a:prstGeom>
          <a:noFill/>
        </p:spPr>
        <p:txBody>
          <a:bodyPr wrap="square" rtlCol="0">
            <a:spAutoFit/>
          </a:bodyPr>
          <a:lstStyle/>
          <a:p>
            <a:pPr algn="ctr"/>
            <a:r>
              <a:rPr lang="vi-VN" sz="4400" b="1" u="sng" smtClean="0">
                <a:solidFill>
                  <a:srgbClr val="C00000"/>
                </a:solidFill>
                <a:cs typeface="Arial" panose="020B0604020202020204" pitchFamily="34" charset="0"/>
              </a:rPr>
              <a:t>Giải</a:t>
            </a:r>
            <a:endParaRPr lang="en-US" sz="4400" b="1">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6588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dissolve">
                                      <p:cBhvr>
                                        <p:cTn id="13" dur="500"/>
                                        <p:tgtEl>
                                          <p:spTgt spid="1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16" grpId="0"/>
      <p:bldP spid="17" grpId="0"/>
      <p:bldP spid="19"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4" name="TextBox 3"/>
          <p:cNvSpPr txBox="1"/>
          <p:nvPr/>
        </p:nvSpPr>
        <p:spPr>
          <a:xfrm>
            <a:off x="5233343" y="2526946"/>
            <a:ext cx="1981200"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Tính:</a:t>
            </a:r>
            <a:endParaRPr lang="en-US" sz="40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1254760" y="4019633"/>
                <a:ext cx="4236673" cy="966996"/>
              </a:xfrm>
              <a:prstGeom prst="rect">
                <a:avLst/>
              </a:prstGeom>
            </p:spPr>
            <p:txBody>
              <a:bodyPr wrap="none">
                <a:spAutoFit/>
              </a:bodyPr>
              <a:lstStyle/>
              <a:p>
                <a:r>
                  <a:rPr lang="en-US" sz="4000" kern="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func>
                      <m:funcPr>
                        <m:ctrlPr>
                          <a:rPr lang="en-US" sz="4000" i="1">
                            <a:effectLst/>
                            <a:latin typeface="Cambria Math" panose="02040503050406030204" pitchFamily="18" charset="0"/>
                            <a:cs typeface="Times New Roman" panose="02020603050405020304" pitchFamily="18" charset="0"/>
                          </a:rPr>
                        </m:ctrlPr>
                      </m:funcPr>
                      <m:fName>
                        <m:sSup>
                          <m:sSupPr>
                            <m:ctrlPr>
                              <a:rPr lang="en-US" sz="4000" i="1">
                                <a:effectLst/>
                                <a:latin typeface="Cambria Math" panose="02040503050406030204" pitchFamily="18" charset="0"/>
                                <a:cs typeface="Times New Roman" panose="02020603050405020304" pitchFamily="18" charset="0"/>
                              </a:rPr>
                            </m:ctrlPr>
                          </m:sSupPr>
                          <m:e>
                            <m:r>
                              <m:rPr>
                                <m:sty m:val="p"/>
                              </m:rPr>
                              <a:rPr lang="en-US" sz="4000" kern="0">
                                <a:effectLst/>
                                <a:latin typeface="Cambria Math" panose="02040503050406030204" pitchFamily="18" charset="0"/>
                                <a:ea typeface="Calibri" panose="020F0502020204030204" pitchFamily="34" charset="0"/>
                                <a:cs typeface="Times New Roman" panose="02020603050405020304" pitchFamily="18" charset="0"/>
                              </a:rPr>
                              <m:t>cos</m:t>
                            </m:r>
                          </m:e>
                          <m:sup>
                            <m:r>
                              <a:rPr lang="en-US" sz="4000" kern="0">
                                <a:effectLst/>
                                <a:latin typeface="Cambria Math" panose="02040503050406030204" pitchFamily="18" charset="0"/>
                                <a:ea typeface="Calibri" panose="020F0502020204030204" pitchFamily="34" charset="0"/>
                                <a:cs typeface="Times New Roman" panose="02020603050405020304" pitchFamily="18" charset="0"/>
                              </a:rPr>
                              <m:t>2</m:t>
                            </m:r>
                          </m:sup>
                        </m:sSup>
                      </m:fName>
                      <m:e>
                        <m:f>
                          <m:fPr>
                            <m:ctrlPr>
                              <a:rPr lang="en-US" sz="4000" i="1">
                                <a:effectLst/>
                                <a:latin typeface="Cambria Math" panose="02040503050406030204" pitchFamily="18" charset="0"/>
                                <a:cs typeface="Times New Roman" panose="02020603050405020304" pitchFamily="18" charset="0"/>
                              </a:rPr>
                            </m:ctrlPr>
                          </m:fPr>
                          <m:num>
                            <m:r>
                              <m:rPr>
                                <m:sty m:val="p"/>
                              </m:rPr>
                              <a:rPr lang="en-US" sz="4000" kern="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kern="0">
                                <a:effectLst/>
                                <a:latin typeface="Cambria Math" panose="02040503050406030204" pitchFamily="18" charset="0"/>
                                <a:ea typeface="Calibri" panose="020F0502020204030204" pitchFamily="34" charset="0"/>
                                <a:cs typeface="Times New Roman" panose="02020603050405020304" pitchFamily="18" charset="0"/>
                              </a:rPr>
                              <m:t>8</m:t>
                            </m:r>
                          </m:den>
                        </m:f>
                      </m:e>
                    </m:func>
                    <m:r>
                      <a:rPr lang="en-US" sz="4000" kern="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cs typeface="Times New Roman" panose="02020603050405020304" pitchFamily="18" charset="0"/>
                          </a:rPr>
                        </m:ctrlPr>
                      </m:funcPr>
                      <m:fName>
                        <m:sSup>
                          <m:sSupPr>
                            <m:ctrlPr>
                              <a:rPr lang="en-US" sz="4000" i="1">
                                <a:effectLst/>
                                <a:latin typeface="Cambria Math" panose="02040503050406030204" pitchFamily="18" charset="0"/>
                                <a:cs typeface="Times New Roman" panose="02020603050405020304" pitchFamily="18" charset="0"/>
                              </a:rPr>
                            </m:ctrlPr>
                          </m:sSupPr>
                          <m:e>
                            <m:r>
                              <m:rPr>
                                <m:sty m:val="p"/>
                              </m:rPr>
                              <a:rPr lang="en-US" sz="4000" kern="0">
                                <a:effectLst/>
                                <a:latin typeface="Cambria Math" panose="02040503050406030204" pitchFamily="18" charset="0"/>
                                <a:ea typeface="Calibri" panose="020F0502020204030204" pitchFamily="34" charset="0"/>
                                <a:cs typeface="Times New Roman" panose="02020603050405020304" pitchFamily="18" charset="0"/>
                              </a:rPr>
                              <m:t>cos</m:t>
                            </m:r>
                          </m:e>
                          <m:sup>
                            <m:r>
                              <a:rPr lang="en-US" sz="4000" kern="0">
                                <a:effectLst/>
                                <a:latin typeface="Cambria Math" panose="02040503050406030204" pitchFamily="18" charset="0"/>
                                <a:ea typeface="Calibri" panose="020F0502020204030204" pitchFamily="34" charset="0"/>
                                <a:cs typeface="Times New Roman" panose="02020603050405020304" pitchFamily="18" charset="0"/>
                              </a:rPr>
                              <m:t>2</m:t>
                            </m:r>
                          </m:sup>
                        </m:sSup>
                      </m:fName>
                      <m:e>
                        <m:f>
                          <m:fPr>
                            <m:ctrlPr>
                              <a:rPr lang="en-US" sz="4000" i="1">
                                <a:effectLst/>
                                <a:latin typeface="Cambria Math" panose="02040503050406030204" pitchFamily="18" charset="0"/>
                                <a:cs typeface="Times New Roman" panose="02020603050405020304" pitchFamily="18" charset="0"/>
                              </a:rPr>
                            </m:ctrlPr>
                          </m:fPr>
                          <m:num>
                            <m:r>
                              <a:rPr lang="en-US" sz="4000" kern="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kern="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kern="0">
                                <a:effectLst/>
                                <a:latin typeface="Cambria Math" panose="02040503050406030204" pitchFamily="18" charset="0"/>
                                <a:ea typeface="Calibri" panose="020F0502020204030204" pitchFamily="34" charset="0"/>
                                <a:cs typeface="Times New Roman" panose="02020603050405020304" pitchFamily="18" charset="0"/>
                              </a:rPr>
                              <m:t>8</m:t>
                            </m:r>
                          </m:den>
                        </m:f>
                      </m:e>
                    </m:func>
                  </m:oMath>
                </a14:m>
                <a:endParaRPr lang="en-US" sz="4000">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254760" y="4019633"/>
                <a:ext cx="4236673" cy="966996"/>
              </a:xfrm>
              <a:prstGeom prst="rect">
                <a:avLst/>
              </a:prstGeom>
              <a:blipFill rotWithShape="0">
                <a:blip r:embed="rId2"/>
                <a:stretch>
                  <a:fillRect l="-5180" b="-113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6106160" y="3565174"/>
                <a:ext cx="11633200" cy="1474186"/>
              </a:xfrm>
              <a:prstGeom prst="rect">
                <a:avLst/>
              </a:prstGeom>
            </p:spPr>
            <p:txBody>
              <a:bodyPr wrap="square">
                <a:spAutoFit/>
              </a:bodyPr>
              <a:lstStyle/>
              <a:p>
                <a:pPr>
                  <a:lnSpc>
                    <a:spcPct val="150000"/>
                  </a:lnSpc>
                  <a:spcAft>
                    <a:spcPts val="0"/>
                  </a:spcAft>
                </a:pPr>
                <a14:m>
                  <m:oMath xmlns:m="http://schemas.openxmlformats.org/officeDocument/2006/math">
                    <m:r>
                      <a:rPr lang="en-US" sz="4000" smtClean="0">
                        <a:solidFill>
                          <a:srgbClr val="002060"/>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cos</m:t>
                            </m:r>
                          </m:e>
                          <m:sup>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2</m:t>
                            </m:r>
                          </m:sup>
                        </m:sSup>
                      </m:fName>
                      <m:e>
                        <m:f>
                          <m:f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8</m:t>
                            </m:r>
                          </m:den>
                        </m:f>
                      </m:e>
                    </m:func>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sin</m:t>
                            </m:r>
                          </m:e>
                          <m:sup>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2</m:t>
                            </m:r>
                          </m:sup>
                        </m:sSup>
                      </m:fName>
                      <m:e>
                        <m:d>
                          <m:d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8</m:t>
                                </m:r>
                              </m:den>
                            </m:f>
                          </m:e>
                        </m:d>
                      </m:e>
                    </m:func>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cos</m:t>
                            </m:r>
                          </m:e>
                          <m:sup>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2</m:t>
                            </m:r>
                          </m:sup>
                        </m:sSup>
                      </m:fName>
                      <m:e>
                        <m:f>
                          <m:f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8</m:t>
                            </m:r>
                          </m:den>
                        </m:f>
                      </m:e>
                    </m:func>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sin</m:t>
                            </m:r>
                          </m:e>
                          <m:sup>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2</m:t>
                            </m:r>
                          </m:sup>
                        </m:sSup>
                      </m:fName>
                      <m:e>
                        <m:f>
                          <m:f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8</m:t>
                            </m:r>
                          </m:den>
                        </m:f>
                      </m:e>
                    </m:func>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40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106160" y="3565174"/>
                <a:ext cx="11633200" cy="1474186"/>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234440" y="5459098"/>
                <a:ext cx="9367564" cy="707886"/>
              </a:xfrm>
              <a:prstGeom prst="rect">
                <a:avLst/>
              </a:prstGeom>
            </p:spPr>
            <p:txBody>
              <a:bodyPr wrap="none">
                <a:spAutoFit/>
              </a:bodyPr>
              <a:lstStyle/>
              <a:p>
                <a:r>
                  <a:rPr lang="en-US" sz="4000" kern="0">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tan</m:t>
                        </m:r>
                      </m:fName>
                      <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1</m:t>
                            </m:r>
                          </m:e>
                          <m:sup>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tan</m:t>
                        </m:r>
                      </m:fName>
                      <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2</m:t>
                            </m:r>
                          </m:e>
                          <m:sup>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tan</m:t>
                        </m:r>
                      </m:fName>
                      <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45</m:t>
                            </m:r>
                          </m:e>
                          <m:sup>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tan</m:t>
                        </m:r>
                      </m:fName>
                      <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88</m:t>
                            </m:r>
                          </m:e>
                          <m:sup>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tan</m:t>
                        </m:r>
                      </m:fName>
                      <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89</m:t>
                            </m:r>
                          </m:e>
                          <m:sup>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oMath>
                </a14:m>
                <a:endParaRPr lang="en-US" sz="4000">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234440" y="5459098"/>
                <a:ext cx="9367564" cy="707886"/>
              </a:xfrm>
              <a:prstGeom prst="rect">
                <a:avLst/>
              </a:prstGeom>
              <a:blipFill rotWithShape="0">
                <a:blip r:embed="rId4"/>
                <a:stretch>
                  <a:fillRect l="-2344" t="-15517" b="-362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1229360" y="6493217"/>
                <a:ext cx="9895840" cy="2862322"/>
              </a:xfrm>
              <a:prstGeom prst="rect">
                <a:avLst/>
              </a:prstGeom>
            </p:spPr>
            <p:txBody>
              <a:bodyPr wrap="square">
                <a:spAutoFit/>
              </a:bodyPr>
              <a:lstStyle/>
              <a:p>
                <a:pPr>
                  <a:lnSpc>
                    <a:spcPct val="150000"/>
                  </a:lnSpc>
                  <a:spcAft>
                    <a:spcPts val="0"/>
                  </a:spcAft>
                </a:pPr>
                <a14:m>
                  <m:oMathPara xmlns:m="http://schemas.openxmlformats.org/officeDocument/2006/math">
                    <m:oMathParaPr>
                      <m:jc m:val="centerGroup"/>
                    </m:oMathParaPr>
                    <m:oMath xmlns:m="http://schemas.openxmlformats.org/officeDocument/2006/math">
                      <m:r>
                        <a:rPr lang="en-US" sz="4000" smtClean="0">
                          <a:solidFill>
                            <a:srgbClr val="002060"/>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tan</m:t>
                              </m:r>
                            </m:fName>
                            <m:e>
                              <m:sSup>
                                <m:sSup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1</m:t>
                                  </m:r>
                                </m:e>
                                <m:sup>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o</m:t>
                                  </m:r>
                                </m:sup>
                              </m:sSup>
                            </m:e>
                          </m:func>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 </m:t>
                          </m:r>
                          <m:func>
                            <m:func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tan</m:t>
                              </m:r>
                            </m:fName>
                            <m:e>
                              <m:sSup>
                                <m:sSup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89</m:t>
                                  </m:r>
                                </m:e>
                                <m:sup>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e>
                      </m:d>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func>
                            <m:func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tan</m:t>
                              </m:r>
                            </m:fName>
                            <m:e>
                              <m:sSup>
                                <m:sSup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e>
                                <m:sup>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 </m:t>
                          </m:r>
                          <m:func>
                            <m:func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tan</m:t>
                              </m:r>
                            </m:fName>
                            <m:e>
                              <m:sSup>
                                <m:sSup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88</m:t>
                                  </m:r>
                                </m:e>
                                <m:sup>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e>
                      </m:d>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tan</m:t>
                          </m:r>
                        </m:fName>
                        <m:e>
                          <m:sSup>
                            <m:sSup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45</m:t>
                              </m:r>
                            </m:e>
                            <m:sup>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oMath>
                  </m:oMathPara>
                </a14:m>
                <a:endParaRPr lang="en-US" sz="400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 xmlns:m="http://schemas.openxmlformats.org/officeDocument/2006/math">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tan</m:t>
                            </m:r>
                          </m:fName>
                          <m:e>
                            <m:sSup>
                              <m:sSup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1</m:t>
                                </m:r>
                              </m:e>
                              <m:sup>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o</m:t>
                                </m:r>
                              </m:sup>
                            </m:sSup>
                          </m:e>
                        </m:func>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 </m:t>
                        </m:r>
                        <m:func>
                          <m:func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cot</m:t>
                            </m:r>
                          </m:fName>
                          <m:e>
                            <m:sSup>
                              <m:sSup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1</m:t>
                                </m:r>
                              </m:e>
                              <m:sup>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e>
                    </m:d>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func>
                          <m:func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tan</m:t>
                            </m:r>
                          </m:fName>
                          <m:e>
                            <m:sSup>
                              <m:sSup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e>
                              <m:sup>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 </m:t>
                        </m:r>
                        <m:func>
                          <m:func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cot</m:t>
                            </m:r>
                          </m:fName>
                          <m:e>
                            <m:sSup>
                              <m:sSup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e>
                              <m:sup>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e>
                    </m:d>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tan</m:t>
                        </m:r>
                      </m:fName>
                      <m:e>
                        <m:sSup>
                          <m:sSup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45</m:t>
                            </m:r>
                          </m:e>
                          <m:sup>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oMath>
                </a14:m>
                <a:r>
                  <a:rPr lang="en-US" sz="40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 xmlns:m="http://schemas.openxmlformats.org/officeDocument/2006/math">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=1.1.1=1</m:t>
                    </m:r>
                  </m:oMath>
                </a14:m>
                <a:r>
                  <a:rPr lang="en-US" sz="40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229360" y="6493217"/>
                <a:ext cx="9895840" cy="2862322"/>
              </a:xfrm>
              <a:prstGeom prst="rect">
                <a:avLst/>
              </a:prstGeom>
              <a:blipFill rotWithShape="0">
                <a:blip r:embed="rId5"/>
                <a:stretch>
                  <a:fillRect/>
                </a:stretch>
              </a:blipFill>
            </p:spPr>
            <p:txBody>
              <a:bodyPr/>
              <a:lstStyle/>
              <a:p>
                <a:r>
                  <a:rPr lang="en-US">
                    <a:noFill/>
                  </a:rPr>
                  <a:t> </a:t>
                </a:r>
              </a:p>
            </p:txBody>
          </p:sp>
        </mc:Fallback>
      </mc:AlternateContent>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725400" y="5311942"/>
            <a:ext cx="4267200" cy="4632158"/>
          </a:xfrm>
          <a:prstGeom prst="rect">
            <a:avLst/>
          </a:prstGeom>
        </p:spPr>
      </p:pic>
      <p:grpSp>
        <p:nvGrpSpPr>
          <p:cNvPr id="10" name="Group 9"/>
          <p:cNvGrpSpPr/>
          <p:nvPr/>
        </p:nvGrpSpPr>
        <p:grpSpPr>
          <a:xfrm>
            <a:off x="1229360" y="523350"/>
            <a:ext cx="5562600" cy="1219200"/>
            <a:chOff x="1172537" y="402434"/>
            <a:chExt cx="5562600" cy="1219200"/>
          </a:xfrm>
        </p:grpSpPr>
        <p:pic>
          <p:nvPicPr>
            <p:cNvPr id="11" name="Picture 10"/>
            <p:cNvPicPr>
              <a:picLocks noChangeAspect="1"/>
            </p:cNvPicPr>
            <p:nvPr/>
          </p:nvPicPr>
          <p:blipFill>
            <a:blip r:embed="rId7"/>
            <a:stretch>
              <a:fillRect/>
            </a:stretch>
          </p:blipFill>
          <p:spPr>
            <a:xfrm>
              <a:off x="1172537" y="402434"/>
              <a:ext cx="1258936" cy="1219200"/>
            </a:xfrm>
            <a:prstGeom prst="rect">
              <a:avLst/>
            </a:prstGeom>
          </p:spPr>
        </p:pic>
        <p:sp>
          <p:nvSpPr>
            <p:cNvPr id="12" name="TextBox 11"/>
            <p:cNvSpPr txBox="1"/>
            <p:nvPr/>
          </p:nvSpPr>
          <p:spPr>
            <a:xfrm>
              <a:off x="2438399" y="903357"/>
              <a:ext cx="4296738" cy="707886"/>
            </a:xfrm>
            <a:prstGeom prst="rect">
              <a:avLst/>
            </a:prstGeom>
            <a:noFill/>
          </p:spPr>
          <p:txBody>
            <a:bodyPr wrap="square" rtlCol="0">
              <a:spAutoFit/>
            </a:bodyPr>
            <a:lstStyle/>
            <a:p>
              <a:r>
                <a:rPr lang="vi-VN" sz="4000" b="1" smtClean="0">
                  <a:solidFill>
                    <a:srgbClr val="C00000"/>
                  </a:solidFill>
                  <a:latin typeface="Arial" panose="020B0604020202020204" pitchFamily="34" charset="0"/>
                  <a:cs typeface="Arial" panose="020B0604020202020204" pitchFamily="34" charset="0"/>
                </a:rPr>
                <a:t>Thảo luận nhóm</a:t>
              </a:r>
              <a:endParaRPr lang="en-US" sz="4000" b="1">
                <a:solidFill>
                  <a:srgbClr val="C00000"/>
                </a:solidFill>
                <a:latin typeface="Arial" panose="020B0604020202020204" pitchFamily="34" charset="0"/>
                <a:cs typeface="Arial" panose="020B0604020202020204" pitchFamily="34" charset="0"/>
              </a:endParaRPr>
            </a:p>
          </p:txBody>
        </p:sp>
      </p:grpSp>
      <p:sp>
        <p:nvSpPr>
          <p:cNvPr id="13" name="Rounded Rectangle 12"/>
          <p:cNvSpPr/>
          <p:nvPr/>
        </p:nvSpPr>
        <p:spPr>
          <a:xfrm>
            <a:off x="1254760" y="2263073"/>
            <a:ext cx="3718560" cy="1167999"/>
          </a:xfrm>
          <a:prstGeom prst="roundRect">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smtClean="0">
                <a:solidFill>
                  <a:prstClr val="white"/>
                </a:solidFill>
                <a:cs typeface="Arial" panose="020B0604020202020204" pitchFamily="34" charset="0"/>
              </a:rPr>
              <a:t>Luyện tập 11</a:t>
            </a:r>
            <a:endParaRPr lang="en-US" sz="4000" b="1">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961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2" grpId="0"/>
      <p:bldP spid="1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3" name="Group 2"/>
          <p:cNvGrpSpPr/>
          <p:nvPr/>
        </p:nvGrpSpPr>
        <p:grpSpPr>
          <a:xfrm>
            <a:off x="304800" y="266692"/>
            <a:ext cx="16916401" cy="1295401"/>
            <a:chOff x="304800" y="266692"/>
            <a:chExt cx="8541124" cy="1295401"/>
          </a:xfrm>
        </p:grpSpPr>
        <p:sp>
          <p:nvSpPr>
            <p:cNvPr id="4" name="Round Single Corner Rectangle 3"/>
            <p:cNvSpPr/>
            <p:nvPr/>
          </p:nvSpPr>
          <p:spPr>
            <a:xfrm flipV="1">
              <a:off x="304800" y="266692"/>
              <a:ext cx="8541124"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407397" y="560449"/>
              <a:ext cx="8425703" cy="707886"/>
            </a:xfrm>
            <a:prstGeom prst="rect">
              <a:avLst/>
            </a:prstGeom>
          </p:spPr>
          <p:txBody>
            <a:bodyPr wrap="square">
              <a:spAutoFit/>
            </a:bodyPr>
            <a:lstStyle/>
            <a:p>
              <a:r>
                <a:rPr lang="vi-VN" sz="4000" b="1" smtClean="0">
                  <a:solidFill>
                    <a:prstClr val="black"/>
                  </a:solidFill>
                  <a:cs typeface="Arial" panose="020B0604020202020204" pitchFamily="34" charset="0"/>
                </a:rPr>
                <a:t>4. Sử dụng máy tính cầm tay để tính lượng giác của góc lượng giác </a:t>
              </a:r>
              <a:endParaRPr lang="en-US" sz="4000" b="1">
                <a:solidFill>
                  <a:prstClr val="black"/>
                </a:solidFill>
                <a:latin typeface="Arial" panose="020B0604020202020204" pitchFamily="34" charset="0"/>
                <a:cs typeface="Arial" panose="020B0604020202020204" pitchFamily="34" charset="0"/>
              </a:endParaRPr>
            </a:p>
          </p:txBody>
        </p:sp>
      </p:grpSp>
      <p:grpSp>
        <p:nvGrpSpPr>
          <p:cNvPr id="2" name="Group 1"/>
          <p:cNvGrpSpPr/>
          <p:nvPr/>
        </p:nvGrpSpPr>
        <p:grpSpPr>
          <a:xfrm>
            <a:off x="948412" y="2311686"/>
            <a:ext cx="16247390" cy="1824923"/>
            <a:chOff x="948412" y="2311686"/>
            <a:chExt cx="16247390" cy="1824923"/>
          </a:xfrm>
        </p:grpSpPr>
        <p:sp>
          <p:nvSpPr>
            <p:cNvPr id="7" name="Rectangle 6"/>
            <p:cNvSpPr/>
            <p:nvPr/>
          </p:nvSpPr>
          <p:spPr>
            <a:xfrm>
              <a:off x="2260601" y="2311686"/>
              <a:ext cx="14935201" cy="1824923"/>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Nếu đơn vị của góc lượng giác là độ (º), trước hết, ta chuyển máy tính sang chế độ “độ”.</a:t>
              </a:r>
              <a:endParaRPr lang="en-US" sz="400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412" y="2618592"/>
              <a:ext cx="1046536" cy="1429270"/>
            </a:xfrm>
            <a:prstGeom prst="rect">
              <a:avLst/>
            </a:prstGeom>
          </p:spPr>
        </p:pic>
      </p:gr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932" y="4762500"/>
            <a:ext cx="16481742" cy="3402843"/>
          </a:xfrm>
          <a:prstGeom prst="rect">
            <a:avLst/>
          </a:prstGeom>
        </p:spPr>
      </p:pic>
    </p:spTree>
    <p:extLst>
      <p:ext uri="{BB962C8B-B14F-4D97-AF65-F5344CB8AC3E}">
        <p14:creationId xmlns:p14="http://schemas.microsoft.com/office/powerpoint/2010/main" val="364089989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3" name="Group 2"/>
          <p:cNvGrpSpPr/>
          <p:nvPr/>
        </p:nvGrpSpPr>
        <p:grpSpPr>
          <a:xfrm>
            <a:off x="304800" y="266692"/>
            <a:ext cx="16916401" cy="1295401"/>
            <a:chOff x="304800" y="266692"/>
            <a:chExt cx="8541124" cy="1295401"/>
          </a:xfrm>
        </p:grpSpPr>
        <p:sp>
          <p:nvSpPr>
            <p:cNvPr id="4" name="Round Single Corner Rectangle 3"/>
            <p:cNvSpPr/>
            <p:nvPr/>
          </p:nvSpPr>
          <p:spPr>
            <a:xfrm flipV="1">
              <a:off x="304800" y="266692"/>
              <a:ext cx="8541124"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407397" y="560449"/>
              <a:ext cx="8425703" cy="707886"/>
            </a:xfrm>
            <a:prstGeom prst="rect">
              <a:avLst/>
            </a:prstGeom>
          </p:spPr>
          <p:txBody>
            <a:bodyPr wrap="square">
              <a:spAutoFit/>
            </a:bodyPr>
            <a:lstStyle/>
            <a:p>
              <a:r>
                <a:rPr lang="vi-VN" sz="4000" b="1" smtClean="0">
                  <a:solidFill>
                    <a:prstClr val="black"/>
                  </a:solidFill>
                  <a:cs typeface="Arial" panose="020B0604020202020204" pitchFamily="34" charset="0"/>
                </a:rPr>
                <a:t>4. Sử dụng máy tính cầm tay để tính lượng giác của góc lượng giác </a:t>
              </a:r>
              <a:endParaRPr lang="en-US" sz="4000" b="1">
                <a:solidFill>
                  <a:prstClr val="black"/>
                </a:solidFill>
                <a:latin typeface="Arial" panose="020B0604020202020204" pitchFamily="34" charset="0"/>
                <a:cs typeface="Arial" panose="020B0604020202020204" pitchFamily="34" charset="0"/>
              </a:endParaRPr>
            </a:p>
          </p:txBody>
        </p:sp>
      </p:grpSp>
      <p:sp>
        <p:nvSpPr>
          <p:cNvPr id="7" name="Rectangle 6"/>
          <p:cNvSpPr/>
          <p:nvPr/>
        </p:nvSpPr>
        <p:spPr>
          <a:xfrm>
            <a:off x="2260601" y="2078500"/>
            <a:ext cx="14960600" cy="193899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Nếu đơn vị của góc lượng giác là radian (rad), trước hết, ta chuyển máy tính sang chế độ “radian”.</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412" y="2385406"/>
            <a:ext cx="1046536" cy="142927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412" y="4488031"/>
            <a:ext cx="16384919" cy="4782714"/>
          </a:xfrm>
          <a:prstGeom prst="rect">
            <a:avLst/>
          </a:prstGeom>
        </p:spPr>
      </p:pic>
    </p:spTree>
    <p:extLst>
      <p:ext uri="{BB962C8B-B14F-4D97-AF65-F5344CB8AC3E}">
        <p14:creationId xmlns:p14="http://schemas.microsoft.com/office/powerpoint/2010/main" val="339229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5" name="Rounded Rectangle 14"/>
          <p:cNvSpPr/>
          <p:nvPr/>
        </p:nvSpPr>
        <p:spPr>
          <a:xfrm>
            <a:off x="1219200" y="571500"/>
            <a:ext cx="5588000" cy="11430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Ví dụ </a:t>
            </a:r>
            <a:r>
              <a:rPr lang="vi-VN" sz="4000" b="1" smtClean="0">
                <a:latin typeface="Arial" panose="020B0604020202020204" pitchFamily="34" charset="0"/>
                <a:cs typeface="Arial" panose="020B0604020202020204" pitchFamily="34" charset="0"/>
              </a:rPr>
              <a:t>12</a:t>
            </a:r>
            <a:r>
              <a:rPr lang="en-US" sz="4000" b="1" smtClean="0">
                <a:latin typeface="Arial" panose="020B0604020202020204" pitchFamily="34" charset="0"/>
                <a:cs typeface="Arial" panose="020B0604020202020204" pitchFamily="34" charset="0"/>
              </a:rPr>
              <a:t> </a:t>
            </a:r>
            <a:r>
              <a:rPr lang="en-US" sz="4000" b="1">
                <a:latin typeface="Arial" panose="020B0604020202020204" pitchFamily="34" charset="0"/>
                <a:cs typeface="Arial" panose="020B0604020202020204" pitchFamily="34" charset="0"/>
              </a:rPr>
              <a:t>(SGK </a:t>
            </a:r>
            <a:r>
              <a:rPr lang="vi-VN" sz="4000" b="1" smtClean="0">
                <a:latin typeface="Arial" panose="020B0604020202020204" pitchFamily="34" charset="0"/>
                <a:cs typeface="Arial" panose="020B0604020202020204" pitchFamily="34" charset="0"/>
              </a:rPr>
              <a:t>-</a:t>
            </a:r>
            <a:r>
              <a:rPr lang="en-US" sz="4000" b="1" smtClean="0">
                <a:latin typeface="Arial" panose="020B0604020202020204" pitchFamily="34" charset="0"/>
                <a:cs typeface="Arial" panose="020B0604020202020204" pitchFamily="34" charset="0"/>
              </a:rPr>
              <a:t> tr.</a:t>
            </a:r>
            <a:r>
              <a:rPr lang="vi-VN" sz="4000" b="1" smtClean="0">
                <a:latin typeface="Arial" panose="020B0604020202020204" pitchFamily="34" charset="0"/>
                <a:cs typeface="Arial" panose="020B0604020202020204" pitchFamily="34" charset="0"/>
              </a:rPr>
              <a:t>14)</a:t>
            </a:r>
            <a:endParaRPr lang="en-US" sz="4000" b="1">
              <a:latin typeface="Arial" panose="020B0604020202020204" pitchFamily="34" charset="0"/>
              <a:cs typeface="Arial" panose="020B0604020202020204" pitchFamily="34" charset="0"/>
            </a:endParaRPr>
          </a:p>
        </p:txBody>
      </p:sp>
      <p:sp>
        <p:nvSpPr>
          <p:cNvPr id="16" name="TextBox 15"/>
          <p:cNvSpPr txBox="1"/>
          <p:nvPr/>
        </p:nvSpPr>
        <p:spPr>
          <a:xfrm>
            <a:off x="7203440" y="865257"/>
            <a:ext cx="8595360" cy="769441"/>
          </a:xfrm>
          <a:prstGeom prst="rect">
            <a:avLst/>
          </a:prstGeom>
          <a:noFill/>
        </p:spPr>
        <p:txBody>
          <a:bodyPr wrap="square" rtlCol="0">
            <a:spAutoFit/>
          </a:bodyPr>
          <a:lstStyle/>
          <a:p>
            <a:r>
              <a:rPr lang="vi-VN" sz="4400" smtClean="0">
                <a:latin typeface="Arial" panose="020B0604020202020204" pitchFamily="34" charset="0"/>
                <a:cs typeface="Arial" panose="020B0604020202020204" pitchFamily="34" charset="0"/>
              </a:rPr>
              <a:t>Dùng máy tính cầm tay để tính:</a:t>
            </a:r>
            <a:endParaRPr lang="en-US" sz="4400">
              <a:latin typeface="Arial" panose="020B0604020202020204" pitchFamily="34" charset="0"/>
              <a:cs typeface="Arial" panose="020B0604020202020204" pitchFamily="34" charset="0"/>
            </a:endParaRPr>
          </a:p>
        </p:txBody>
      </p:sp>
      <p:sp>
        <p:nvSpPr>
          <p:cNvPr id="17" name="TextBox 16"/>
          <p:cNvSpPr txBox="1"/>
          <p:nvPr/>
        </p:nvSpPr>
        <p:spPr>
          <a:xfrm>
            <a:off x="1254760" y="2174106"/>
            <a:ext cx="4521200" cy="769441"/>
          </a:xfrm>
          <a:prstGeom prst="rect">
            <a:avLst/>
          </a:prstGeom>
          <a:noFill/>
        </p:spPr>
        <p:txBody>
          <a:bodyPr wrap="square" rtlCol="0">
            <a:spAutoFit/>
          </a:bodyPr>
          <a:lstStyle/>
          <a:p>
            <a:r>
              <a:rPr lang="vi-VN" sz="4400" smtClean="0">
                <a:latin typeface="Arial" panose="020B0604020202020204" pitchFamily="34" charset="0"/>
                <a:cs typeface="Arial" panose="020B0604020202020204" pitchFamily="34" charset="0"/>
              </a:rPr>
              <a:t>a) sin43</a:t>
            </a:r>
            <a:r>
              <a:rPr lang="vi-VN" sz="4400" baseline="30000" smtClean="0">
                <a:latin typeface="Arial" panose="020B0604020202020204" pitchFamily="34" charset="0"/>
                <a:cs typeface="Arial" panose="020B0604020202020204" pitchFamily="34" charset="0"/>
              </a:rPr>
              <a:t>o</a:t>
            </a:r>
            <a:r>
              <a:rPr lang="vi-VN" sz="4400" smtClean="0">
                <a:latin typeface="Arial" panose="020B0604020202020204" pitchFamily="34" charset="0"/>
                <a:cs typeface="Arial" panose="020B0604020202020204" pitchFamily="34" charset="0"/>
              </a:rPr>
              <a:t>35'13''</a:t>
            </a:r>
            <a:endParaRPr lang="en-US" sz="44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9" name="TextBox 18"/>
              <p:cNvSpPr txBox="1"/>
              <p:nvPr/>
            </p:nvSpPr>
            <p:spPr>
              <a:xfrm>
                <a:off x="10276840" y="1993735"/>
                <a:ext cx="3276600" cy="1130181"/>
              </a:xfrm>
              <a:prstGeom prst="rect">
                <a:avLst/>
              </a:prstGeom>
              <a:noFill/>
            </p:spPr>
            <p:txBody>
              <a:bodyPr wrap="square" rtlCol="0">
                <a:spAutoFit/>
              </a:bodyPr>
              <a:lstStyle/>
              <a:p>
                <a:r>
                  <a:rPr lang="vi-VN" sz="4400" smtClean="0">
                    <a:latin typeface="Arial" panose="020B0604020202020204" pitchFamily="34" charset="0"/>
                    <a:cs typeface="Arial" panose="020B0604020202020204" pitchFamily="34" charset="0"/>
                  </a:rPr>
                  <a:t>b) cos</a:t>
                </a:r>
                <a14:m>
                  <m:oMath xmlns:m="http://schemas.openxmlformats.org/officeDocument/2006/math">
                    <m:d>
                      <m:dPr>
                        <m:ctrlPr>
                          <a:rPr lang="vi-VN" sz="4400" i="1" smtClean="0">
                            <a:latin typeface="Cambria Math" panose="02040503050406030204" pitchFamily="18" charset="0"/>
                            <a:cs typeface="Arial" panose="020B0604020202020204" pitchFamily="34" charset="0"/>
                          </a:rPr>
                        </m:ctrlPr>
                      </m:dPr>
                      <m:e>
                        <m:f>
                          <m:fPr>
                            <m:ctrlPr>
                              <a:rPr lang="vi-VN" sz="440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2</m:t>
                            </m:r>
                            <m:r>
                              <a:rPr lang="vi-VN" sz="44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latin typeface="Cambria Math" panose="02040503050406030204" pitchFamily="18" charset="0"/>
                                <a:cs typeface="Arial" panose="020B0604020202020204" pitchFamily="34" charset="0"/>
                              </a:rPr>
                              <m:t>5</m:t>
                            </m:r>
                          </m:den>
                        </m:f>
                      </m:e>
                    </m:d>
                  </m:oMath>
                </a14:m>
                <a:endParaRPr lang="en-US" sz="4400">
                  <a:latin typeface="Arial" panose="020B0604020202020204" pitchFamily="34" charset="0"/>
                  <a:cs typeface="Arial" panose="020B0604020202020204"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0276840" y="1993735"/>
                <a:ext cx="3276600" cy="1130181"/>
              </a:xfrm>
              <a:prstGeom prst="rect">
                <a:avLst/>
              </a:prstGeom>
              <a:blipFill rotWithShape="0">
                <a:blip r:embed="rId2"/>
                <a:stretch>
                  <a:fillRect l="-7635" b="-7027"/>
                </a:stretch>
              </a:blipFill>
            </p:spPr>
            <p:txBody>
              <a:bodyPr/>
              <a:lstStyle/>
              <a:p>
                <a:r>
                  <a:rPr lang="en-US">
                    <a:noFill/>
                  </a:rPr>
                  <a:t> </a:t>
                </a:r>
              </a:p>
            </p:txBody>
          </p:sp>
        </mc:Fallback>
      </mc:AlternateContent>
      <p:sp>
        <p:nvSpPr>
          <p:cNvPr id="20" name="TextBox 19"/>
          <p:cNvSpPr txBox="1"/>
          <p:nvPr/>
        </p:nvSpPr>
        <p:spPr>
          <a:xfrm>
            <a:off x="8351630" y="3242469"/>
            <a:ext cx="1689100" cy="769441"/>
          </a:xfrm>
          <a:prstGeom prst="rect">
            <a:avLst/>
          </a:prstGeom>
          <a:noFill/>
        </p:spPr>
        <p:txBody>
          <a:bodyPr wrap="square" rtlCol="0">
            <a:spAutoFit/>
          </a:bodyPr>
          <a:lstStyle/>
          <a:p>
            <a:pPr algn="ctr"/>
            <a:r>
              <a:rPr lang="vi-VN" sz="4400" b="1" u="sng" smtClean="0">
                <a:solidFill>
                  <a:srgbClr val="C00000"/>
                </a:solidFill>
                <a:cs typeface="Arial" panose="020B0604020202020204" pitchFamily="34" charset="0"/>
              </a:rPr>
              <a:t>Giải</a:t>
            </a:r>
            <a:endParaRPr lang="en-US" sz="4400" b="1">
              <a:solidFill>
                <a:srgbClr val="C00000"/>
              </a:solidFill>
              <a:latin typeface="Arial" panose="020B0604020202020204" pitchFamily="34" charset="0"/>
              <a:cs typeface="Arial" panose="020B0604020202020204" pitchFamily="34" charset="0"/>
            </a:endParaRPr>
          </a:p>
        </p:txBody>
      </p:sp>
      <p:grpSp>
        <p:nvGrpSpPr>
          <p:cNvPr id="22" name="Group 21"/>
          <p:cNvGrpSpPr/>
          <p:nvPr/>
        </p:nvGrpSpPr>
        <p:grpSpPr>
          <a:xfrm>
            <a:off x="1219199" y="3781877"/>
            <a:ext cx="15927287" cy="2751972"/>
            <a:chOff x="1193800" y="4457134"/>
            <a:chExt cx="15927287" cy="2751972"/>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2620" t="9162" b="55114"/>
            <a:stretch/>
          </p:blipFill>
          <p:spPr>
            <a:xfrm>
              <a:off x="1193800" y="5226575"/>
              <a:ext cx="15927287" cy="1982531"/>
            </a:xfrm>
            <a:prstGeom prst="rect">
              <a:avLst/>
            </a:prstGeom>
          </p:spPr>
        </p:pic>
        <p:sp>
          <p:nvSpPr>
            <p:cNvPr id="21" name="Rectangle 20"/>
            <p:cNvSpPr/>
            <p:nvPr/>
          </p:nvSpPr>
          <p:spPr>
            <a:xfrm>
              <a:off x="1229360" y="4457134"/>
              <a:ext cx="843501" cy="769441"/>
            </a:xfrm>
            <a:prstGeom prst="rect">
              <a:avLst/>
            </a:prstGeom>
          </p:spPr>
          <p:txBody>
            <a:bodyPr wrap="none">
              <a:spAutoFit/>
            </a:bodyPr>
            <a:lstStyle/>
            <a:p>
              <a:r>
                <a:rPr lang="vi-VN" sz="4400">
                  <a:solidFill>
                    <a:prstClr val="black"/>
                  </a:solidFill>
                  <a:cs typeface="Arial" panose="020B0604020202020204" pitchFamily="34" charset="0"/>
                </a:rPr>
                <a:t>a) </a:t>
              </a:r>
              <a:endParaRPr lang="en-US"/>
            </a:p>
          </p:txBody>
        </p:sp>
      </p:grpSp>
      <p:grpSp>
        <p:nvGrpSpPr>
          <p:cNvPr id="23" name="Group 22"/>
          <p:cNvGrpSpPr/>
          <p:nvPr/>
        </p:nvGrpSpPr>
        <p:grpSpPr>
          <a:xfrm>
            <a:off x="1214120" y="6611111"/>
            <a:ext cx="15875000" cy="3033110"/>
            <a:chOff x="1193801" y="4457134"/>
            <a:chExt cx="15875000" cy="3033110"/>
          </a:xfrm>
        </p:grpSpPr>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2640" t="56699" r="297" b="2511"/>
            <a:stretch/>
          </p:blipFill>
          <p:spPr>
            <a:xfrm>
              <a:off x="1193801" y="5226575"/>
              <a:ext cx="15875000" cy="2263669"/>
            </a:xfrm>
            <a:prstGeom prst="rect">
              <a:avLst/>
            </a:prstGeom>
          </p:spPr>
        </p:pic>
        <p:sp>
          <p:nvSpPr>
            <p:cNvPr id="25" name="Rectangle 24"/>
            <p:cNvSpPr/>
            <p:nvPr/>
          </p:nvSpPr>
          <p:spPr>
            <a:xfrm>
              <a:off x="1229360" y="4457134"/>
              <a:ext cx="843501" cy="769441"/>
            </a:xfrm>
            <a:prstGeom prst="rect">
              <a:avLst/>
            </a:prstGeom>
          </p:spPr>
          <p:txBody>
            <a:bodyPr wrap="none">
              <a:spAutoFit/>
            </a:bodyPr>
            <a:lstStyle/>
            <a:p>
              <a:r>
                <a:rPr lang="vi-VN" sz="4400" smtClean="0">
                  <a:solidFill>
                    <a:prstClr val="black"/>
                  </a:solidFill>
                  <a:cs typeface="Arial" panose="020B0604020202020204" pitchFamily="34" charset="0"/>
                </a:rPr>
                <a:t>b) </a:t>
              </a:r>
              <a:endParaRPr lang="en-US"/>
            </a:p>
          </p:txBody>
        </p:sp>
      </p:grpSp>
    </p:spTree>
    <p:extLst>
      <p:ext uri="{BB962C8B-B14F-4D97-AF65-F5344CB8AC3E}">
        <p14:creationId xmlns:p14="http://schemas.microsoft.com/office/powerpoint/2010/main" val="4459834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anim calcmode="lin" valueType="num">
                                      <p:cBhvr>
                                        <p:cTn id="23" dur="500" fill="hold"/>
                                        <p:tgtEl>
                                          <p:spTgt spid="19"/>
                                        </p:tgtEl>
                                        <p:attrNameLst>
                                          <p:attrName>ppt_x</p:attrName>
                                        </p:attrNameLst>
                                      </p:cBhvr>
                                      <p:tavLst>
                                        <p:tav tm="0">
                                          <p:val>
                                            <p:strVal val="#ppt_x"/>
                                          </p:val>
                                        </p:tav>
                                        <p:tav tm="100000">
                                          <p:val>
                                            <p:strVal val="#ppt_x"/>
                                          </p:val>
                                        </p:tav>
                                      </p:tavLst>
                                    </p:anim>
                                    <p:anim calcmode="lin" valueType="num">
                                      <p:cBhvr>
                                        <p:cTn id="2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2" name="Group 1"/>
          <p:cNvGrpSpPr/>
          <p:nvPr/>
        </p:nvGrpSpPr>
        <p:grpSpPr>
          <a:xfrm>
            <a:off x="1219200" y="723900"/>
            <a:ext cx="9829800" cy="1447800"/>
            <a:chOff x="1219200" y="723900"/>
            <a:chExt cx="9829800" cy="144780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723900"/>
              <a:ext cx="1308812" cy="1447800"/>
            </a:xfrm>
            <a:prstGeom prst="rect">
              <a:avLst/>
            </a:prstGeom>
          </p:spPr>
        </p:pic>
        <p:sp>
          <p:nvSpPr>
            <p:cNvPr id="5" name="TextBox 4"/>
            <p:cNvSpPr txBox="1"/>
            <p:nvPr/>
          </p:nvSpPr>
          <p:spPr>
            <a:xfrm>
              <a:off x="2743200" y="1257300"/>
              <a:ext cx="8305800" cy="769441"/>
            </a:xfrm>
            <a:prstGeom prst="rect">
              <a:avLst/>
            </a:prstGeom>
            <a:noFill/>
          </p:spPr>
          <p:txBody>
            <a:bodyPr wrap="square" rtlCol="0">
              <a:spAutoFit/>
            </a:bodyPr>
            <a:lstStyle/>
            <a:p>
              <a:r>
                <a:rPr lang="vi-VN" sz="4400" b="1" smtClean="0">
                  <a:solidFill>
                    <a:srgbClr val="C00000"/>
                  </a:solidFill>
                  <a:latin typeface="Arial" panose="020B0604020202020204" pitchFamily="34" charset="0"/>
                  <a:cs typeface="Arial" panose="020B0604020202020204" pitchFamily="34" charset="0"/>
                </a:rPr>
                <a:t>Giới thiệu về đơn vị đo radian</a:t>
              </a:r>
              <a:endParaRPr lang="en-US" sz="4400" b="1">
                <a:solidFill>
                  <a:srgbClr val="C00000"/>
                </a:solidFill>
                <a:latin typeface="Arial" panose="020B0604020202020204" pitchFamily="34" charset="0"/>
                <a:cs typeface="Arial" panose="020B0604020202020204" pitchFamily="34" charset="0"/>
              </a:endParaRPr>
            </a:p>
          </p:txBody>
        </p:sp>
      </p:grpSp>
      <p:sp>
        <p:nvSpPr>
          <p:cNvPr id="6" name="Rectangle 5"/>
          <p:cNvSpPr/>
          <p:nvPr/>
        </p:nvSpPr>
        <p:spPr>
          <a:xfrm>
            <a:off x="1447800" y="2695380"/>
            <a:ext cx="9601200" cy="4154984"/>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400" smtClean="0">
                <a:latin typeface="Arial" panose="020B0604020202020204" pitchFamily="34" charset="0"/>
                <a:cs typeface="Arial" panose="020B0604020202020204" pitchFamily="34" charset="0"/>
              </a:rPr>
              <a:t>Nếu </a:t>
            </a:r>
            <a:r>
              <a:rPr lang="vi-VN" sz="4400">
                <a:latin typeface="Arial" panose="020B0604020202020204" pitchFamily="34" charset="0"/>
                <a:cs typeface="Arial" panose="020B0604020202020204" pitchFamily="34" charset="0"/>
              </a:rPr>
              <a:t>trên đường tròn, ta lấy một cung tròn có độ dài bằng bán kính thì góc ở tâm chắn cung đó gọi là góc có </a:t>
            </a:r>
            <a:r>
              <a:rPr lang="vi-VN" sz="4400">
                <a:solidFill>
                  <a:srgbClr val="0070C0"/>
                </a:solidFill>
                <a:latin typeface="Arial" panose="020B0604020202020204" pitchFamily="34" charset="0"/>
                <a:cs typeface="Arial" panose="020B0604020202020204" pitchFamily="34" charset="0"/>
              </a:rPr>
              <a:t>số đo 1 radian </a:t>
            </a:r>
            <a:r>
              <a:rPr lang="vi-VN" sz="4400">
                <a:latin typeface="Arial" panose="020B0604020202020204" pitchFamily="34" charset="0"/>
                <a:cs typeface="Arial" panose="020B0604020202020204" pitchFamily="34" charset="0"/>
              </a:rPr>
              <a:t>(hình 2</a:t>
            </a:r>
            <a:r>
              <a:rPr lang="vi-VN" sz="4400" smtClean="0">
                <a:latin typeface="Arial" panose="020B0604020202020204" pitchFamily="34" charset="0"/>
                <a:cs typeface="Arial" panose="020B0604020202020204" pitchFamily="34" charset="0"/>
              </a:rPr>
              <a:t>).</a:t>
            </a:r>
            <a:endParaRPr lang="vi-VN" sz="4400">
              <a:latin typeface="Arial" panose="020B0604020202020204" pitchFamily="34" charset="0"/>
              <a:cs typeface="Arial" panose="020B0604020202020204" pitchFamily="34" charset="0"/>
            </a:endParaRPr>
          </a:p>
        </p:txBody>
      </p:sp>
      <p:sp>
        <p:nvSpPr>
          <p:cNvPr id="7" name="Rectangle 6"/>
          <p:cNvSpPr/>
          <p:nvPr/>
        </p:nvSpPr>
        <p:spPr>
          <a:xfrm>
            <a:off x="1447800" y="7341024"/>
            <a:ext cx="9390712" cy="982513"/>
          </a:xfrm>
          <a:prstGeom prst="rect">
            <a:avLst/>
          </a:prstGeom>
        </p:spPr>
        <p:txBody>
          <a:bodyPr wrap="none">
            <a:spAutoFit/>
          </a:bodyPr>
          <a:lstStyle/>
          <a:p>
            <a:pPr marL="571500" lvl="0" indent="-571500" algn="just">
              <a:lnSpc>
                <a:spcPct val="150000"/>
              </a:lnSpc>
              <a:buFont typeface="Wingdings" panose="05000000000000000000" pitchFamily="2" charset="2"/>
              <a:buChar char="§"/>
            </a:pPr>
            <a:r>
              <a:rPr lang="vi-VN" sz="4400">
                <a:solidFill>
                  <a:prstClr val="black"/>
                </a:solidFill>
                <a:cs typeface="Arial" panose="020B0604020202020204" pitchFamily="34" charset="0"/>
              </a:rPr>
              <a:t>1 radian còn được viết tắt là 1 rad.</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8476" y="2171700"/>
            <a:ext cx="5105400" cy="6435682"/>
          </a:xfrm>
          <a:prstGeom prst="rect">
            <a:avLst/>
          </a:prstGeom>
        </p:spPr>
      </p:pic>
    </p:spTree>
    <p:extLst>
      <p:ext uri="{BB962C8B-B14F-4D97-AF65-F5344CB8AC3E}">
        <p14:creationId xmlns:p14="http://schemas.microsoft.com/office/powerpoint/2010/main" val="319972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20" name="TextBox 19"/>
          <p:cNvSpPr txBox="1"/>
          <p:nvPr/>
        </p:nvSpPr>
        <p:spPr>
          <a:xfrm>
            <a:off x="8299450" y="2887344"/>
            <a:ext cx="1689100" cy="707886"/>
          </a:xfrm>
          <a:prstGeom prst="rect">
            <a:avLst/>
          </a:prstGeom>
          <a:noFill/>
        </p:spPr>
        <p:txBody>
          <a:bodyPr wrap="square" rtlCol="0">
            <a:spAutoFit/>
          </a:bodyPr>
          <a:lstStyle/>
          <a:p>
            <a:pPr algn="ctr"/>
            <a:r>
              <a:rPr lang="vi-VN" sz="4000" b="1" u="sng" smtClean="0">
                <a:solidFill>
                  <a:srgbClr val="C00000"/>
                </a:solidFill>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grpSp>
        <p:nvGrpSpPr>
          <p:cNvPr id="8" name="Group 7"/>
          <p:cNvGrpSpPr/>
          <p:nvPr/>
        </p:nvGrpSpPr>
        <p:grpSpPr>
          <a:xfrm>
            <a:off x="1224279" y="586290"/>
            <a:ext cx="12735560" cy="2301054"/>
            <a:chOff x="1224279" y="586290"/>
            <a:chExt cx="12735560" cy="2301054"/>
          </a:xfrm>
        </p:grpSpPr>
        <p:sp>
          <p:nvSpPr>
            <p:cNvPr id="16" name="TextBox 15"/>
            <p:cNvSpPr txBox="1"/>
            <p:nvPr/>
          </p:nvSpPr>
          <p:spPr>
            <a:xfrm>
              <a:off x="5364479" y="785568"/>
              <a:ext cx="8595360"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Dùng máy tính cầm tay để tính:</a:t>
              </a:r>
              <a:endParaRPr lang="en-US" sz="4000">
                <a:latin typeface="Arial" panose="020B0604020202020204" pitchFamily="34" charset="0"/>
                <a:cs typeface="Arial" panose="020B0604020202020204" pitchFamily="34" charset="0"/>
              </a:endParaRPr>
            </a:p>
          </p:txBody>
        </p:sp>
        <p:sp>
          <p:nvSpPr>
            <p:cNvPr id="17" name="TextBox 16"/>
            <p:cNvSpPr txBox="1"/>
            <p:nvPr/>
          </p:nvSpPr>
          <p:spPr>
            <a:xfrm>
              <a:off x="1285239" y="2054168"/>
              <a:ext cx="4521200"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a) tan(-75</a:t>
              </a:r>
              <a:r>
                <a:rPr lang="vi-VN" sz="4000" baseline="30000" smtClean="0">
                  <a:latin typeface="Arial" panose="020B0604020202020204" pitchFamily="34" charset="0"/>
                  <a:cs typeface="Arial" panose="020B0604020202020204" pitchFamily="34" charset="0"/>
                </a:rPr>
                <a:t>o</a:t>
              </a: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9" name="TextBox 18"/>
                <p:cNvSpPr txBox="1"/>
                <p:nvPr/>
              </p:nvSpPr>
              <p:spPr>
                <a:xfrm>
                  <a:off x="10307319" y="1873797"/>
                  <a:ext cx="3276600" cy="1013547"/>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b) cot</a:t>
                  </a:r>
                  <a14:m>
                    <m:oMath xmlns:m="http://schemas.openxmlformats.org/officeDocument/2006/math">
                      <m:d>
                        <m:dPr>
                          <m:ctrlPr>
                            <a:rPr lang="vi-VN" sz="4000" i="1" smtClean="0">
                              <a:latin typeface="Cambria Math" panose="02040503050406030204" pitchFamily="18" charset="0"/>
                              <a:cs typeface="Arial" panose="020B0604020202020204" pitchFamily="34" charset="0"/>
                            </a:rPr>
                          </m:ctrlPr>
                        </m:dPr>
                        <m:e>
                          <m:f>
                            <m:fPr>
                              <m:ctrlPr>
                                <a:rPr lang="vi-VN" sz="4000" i="1" smtClean="0">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cs typeface="Arial" panose="020B0604020202020204" pitchFamily="34" charset="0"/>
                                </a:rPr>
                                <m:t>5</m:t>
                              </m:r>
                            </m:den>
                          </m:f>
                        </m:e>
                      </m:d>
                    </m:oMath>
                  </a14:m>
                  <a:endParaRPr lang="en-US" sz="4000">
                    <a:latin typeface="Arial" panose="020B0604020202020204" pitchFamily="34" charset="0"/>
                    <a:cs typeface="Arial" panose="020B0604020202020204"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0307319" y="1873797"/>
                  <a:ext cx="3276600" cy="1013547"/>
                </a:xfrm>
                <a:prstGeom prst="rect">
                  <a:avLst/>
                </a:prstGeom>
                <a:blipFill rotWithShape="0">
                  <a:blip r:embed="rId2"/>
                  <a:stretch>
                    <a:fillRect l="-6704" b="-8982"/>
                  </a:stretch>
                </a:blipFill>
              </p:spPr>
              <p:txBody>
                <a:bodyPr/>
                <a:lstStyle/>
                <a:p>
                  <a:r>
                    <a:rPr lang="en-US">
                      <a:noFill/>
                    </a:rPr>
                    <a:t> </a:t>
                  </a:r>
                </a:p>
              </p:txBody>
            </p:sp>
          </mc:Fallback>
        </mc:AlternateContent>
        <p:sp>
          <p:nvSpPr>
            <p:cNvPr id="29" name="Rounded Rectangle 28"/>
            <p:cNvSpPr/>
            <p:nvPr/>
          </p:nvSpPr>
          <p:spPr>
            <a:xfrm>
              <a:off x="1224279" y="586290"/>
              <a:ext cx="3718560" cy="1167999"/>
            </a:xfrm>
            <a:prstGeom prst="roundRect">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smtClean="0">
                  <a:solidFill>
                    <a:prstClr val="white"/>
                  </a:solidFill>
                  <a:cs typeface="Arial" panose="020B0604020202020204" pitchFamily="34" charset="0"/>
                </a:rPr>
                <a:t>Luyện tập 12</a:t>
              </a:r>
              <a:endParaRPr lang="en-US" sz="4000" b="1">
                <a:solidFill>
                  <a:prstClr val="white"/>
                </a:solidFill>
                <a:latin typeface="Arial" panose="020B0604020202020204" pitchFamily="34" charset="0"/>
                <a:cs typeface="Arial" panose="020B0604020202020204" pitchFamily="34" charset="0"/>
              </a:endParaRPr>
            </a:p>
          </p:txBody>
        </p:sp>
      </p:grpSp>
      <p:grpSp>
        <p:nvGrpSpPr>
          <p:cNvPr id="3" name="Group 2"/>
          <p:cNvGrpSpPr/>
          <p:nvPr/>
        </p:nvGrpSpPr>
        <p:grpSpPr>
          <a:xfrm>
            <a:off x="1285239" y="3836792"/>
            <a:ext cx="14566708" cy="2090433"/>
            <a:chOff x="1264919" y="4016027"/>
            <a:chExt cx="14566708" cy="2090433"/>
          </a:xfrm>
        </p:grpSpPr>
        <p:sp>
          <p:nvSpPr>
            <p:cNvPr id="21" name="Rectangle 20"/>
            <p:cNvSpPr/>
            <p:nvPr/>
          </p:nvSpPr>
          <p:spPr>
            <a:xfrm>
              <a:off x="1264919" y="4041800"/>
              <a:ext cx="784189" cy="707886"/>
            </a:xfrm>
            <a:prstGeom prst="rect">
              <a:avLst/>
            </a:prstGeom>
          </p:spPr>
          <p:txBody>
            <a:bodyPr wrap="none">
              <a:spAutoFit/>
            </a:bodyPr>
            <a:lstStyle/>
            <a:p>
              <a:r>
                <a:rPr lang="vi-VN" sz="4000">
                  <a:solidFill>
                    <a:prstClr val="black"/>
                  </a:solidFill>
                  <a:cs typeface="Arial" panose="020B0604020202020204" pitchFamily="34" charset="0"/>
                </a:rPr>
                <a:t>a) </a:t>
              </a:r>
              <a:endParaRPr lang="en-US" sz="400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080" y="4016027"/>
              <a:ext cx="13032547" cy="2090433"/>
            </a:xfrm>
            <a:prstGeom prst="rect">
              <a:avLst/>
            </a:prstGeom>
          </p:spPr>
        </p:pic>
      </p:grpSp>
      <p:grpSp>
        <p:nvGrpSpPr>
          <p:cNvPr id="7" name="Group 6"/>
          <p:cNvGrpSpPr/>
          <p:nvPr/>
        </p:nvGrpSpPr>
        <p:grpSpPr>
          <a:xfrm>
            <a:off x="1224279" y="6125150"/>
            <a:ext cx="16511401" cy="3621024"/>
            <a:chOff x="1224279" y="6125150"/>
            <a:chExt cx="16511401" cy="3621024"/>
          </a:xfrm>
        </p:grpSpPr>
        <p:sp>
          <p:nvSpPr>
            <p:cNvPr id="25" name="Rectangle 24"/>
            <p:cNvSpPr/>
            <p:nvPr/>
          </p:nvSpPr>
          <p:spPr>
            <a:xfrm>
              <a:off x="1285238" y="6362700"/>
              <a:ext cx="784189" cy="707886"/>
            </a:xfrm>
            <a:prstGeom prst="rect">
              <a:avLst/>
            </a:prstGeom>
          </p:spPr>
          <p:txBody>
            <a:bodyPr wrap="none">
              <a:spAutoFit/>
            </a:bodyPr>
            <a:lstStyle/>
            <a:p>
              <a:r>
                <a:rPr lang="vi-VN" sz="4000" smtClean="0">
                  <a:solidFill>
                    <a:prstClr val="black"/>
                  </a:solidFill>
                  <a:cs typeface="Arial" panose="020B0604020202020204" pitchFamily="34" charset="0"/>
                </a:rPr>
                <a:t>b) </a:t>
              </a:r>
              <a:endParaRPr lang="en-US" sz="400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7280" y="6125150"/>
              <a:ext cx="10058400" cy="3621024"/>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1224279" y="6907592"/>
                  <a:ext cx="6205481" cy="2015873"/>
                </a:xfrm>
                <a:prstGeom prst="rect">
                  <a:avLst/>
                </a:prstGeom>
              </p:spPr>
              <p:txBody>
                <a:bodyPr wrap="none">
                  <a:spAutoFit/>
                </a:bodyPr>
                <a:lstStyle/>
                <a:p>
                  <a:pPr>
                    <a:lnSpc>
                      <a:spcPct val="150000"/>
                    </a:lnSpc>
                    <a:spcAft>
                      <a:spcPts val="0"/>
                    </a:spcAft>
                  </a:pPr>
                  <a:r>
                    <a:rPr lang="vi-VN" sz="4000" smtClean="0">
                      <a:latin typeface="Arial" panose="020B0604020202020204" pitchFamily="34" charset="0"/>
                      <a:ea typeface="Calibri" panose="020F0502020204030204" pitchFamily="34" charset="0"/>
                      <a:cs typeface="Arial" panose="020B0604020202020204" pitchFamily="34" charset="0"/>
                    </a:rPr>
                    <a:t>T</a:t>
                  </a:r>
                  <a:r>
                    <a:rPr lang="fr-FR" sz="4000" smtClean="0">
                      <a:latin typeface="Arial" panose="020B0604020202020204" pitchFamily="34" charset="0"/>
                      <a:ea typeface="Calibri" panose="020F0502020204030204" pitchFamily="34" charset="0"/>
                      <a:cs typeface="Arial" panose="020B0604020202020204" pitchFamily="34" charset="0"/>
                    </a:rPr>
                    <a:t>a </a:t>
                  </a:r>
                  <a:r>
                    <a:rPr lang="fr-FR" sz="4000">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func>
                        <m:func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400">
                              <a:effectLst/>
                              <a:latin typeface="Cambria Math" panose="02040503050406030204" pitchFamily="18" charset="0"/>
                              <a:ea typeface="Calibri" panose="020F0502020204030204" pitchFamily="34" charset="0"/>
                              <a:cs typeface="Times New Roman" panose="02020603050405020304" pitchFamily="18" charset="0"/>
                            </a:rPr>
                            <m:t>cot</m:t>
                          </m:r>
                        </m:fName>
                        <m:e>
                          <m:d>
                            <m:d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4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4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fr-FR" sz="4400" i="1">
                                      <a:effectLst/>
                                      <a:latin typeface="Cambria Math" panose="02040503050406030204" pitchFamily="18" charset="0"/>
                                      <a:ea typeface="Calibri" panose="020F0502020204030204" pitchFamily="34" charset="0"/>
                                      <a:cs typeface="Times New Roman" panose="02020603050405020304" pitchFamily="18" charset="0"/>
                                    </a:rPr>
                                    <m:t>5</m:t>
                                  </m:r>
                                </m:den>
                              </m:f>
                            </m:e>
                          </m:d>
                        </m:e>
                      </m:func>
                      <m:r>
                        <a:rPr lang="fr-FR" sz="44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400" i="1">
                              <a:effectLst/>
                              <a:latin typeface="Cambria Math" panose="02040503050406030204" pitchFamily="18" charset="0"/>
                              <a:ea typeface="Calibri" panose="020F0502020204030204" pitchFamily="34" charset="0"/>
                              <a:cs typeface="Times New Roman" panose="02020603050405020304" pitchFamily="18" charset="0"/>
                            </a:rPr>
                            <m:t>1</m:t>
                          </m:r>
                        </m:num>
                        <m:den>
                          <m:func>
                            <m:func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400">
                                  <a:effectLst/>
                                  <a:latin typeface="Cambria Math" panose="02040503050406030204" pitchFamily="18" charset="0"/>
                                  <a:ea typeface="Calibri" panose="020F0502020204030204" pitchFamily="34" charset="0"/>
                                  <a:cs typeface="Times New Roman" panose="02020603050405020304" pitchFamily="18" charset="0"/>
                                </a:rPr>
                                <m:t>tan</m:t>
                              </m:r>
                            </m:fName>
                            <m:e>
                              <m:d>
                                <m:d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4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4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fr-FR" sz="4400" i="1">
                                          <a:effectLst/>
                                          <a:latin typeface="Cambria Math" panose="02040503050406030204" pitchFamily="18" charset="0"/>
                                          <a:ea typeface="Calibri" panose="020F0502020204030204" pitchFamily="34" charset="0"/>
                                          <a:cs typeface="Times New Roman" panose="02020603050405020304" pitchFamily="18" charset="0"/>
                                        </a:rPr>
                                        <m:t>5</m:t>
                                      </m:r>
                                    </m:den>
                                  </m:f>
                                </m:e>
                              </m:d>
                            </m:e>
                          </m:func>
                        </m:den>
                      </m:f>
                    </m:oMath>
                  </a14:m>
                  <a:endParaRPr lang="en-US" sz="44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224279" y="6907592"/>
                  <a:ext cx="6205481" cy="2015873"/>
                </a:xfrm>
                <a:prstGeom prst="rect">
                  <a:avLst/>
                </a:prstGeom>
                <a:blipFill rotWithShape="0">
                  <a:blip r:embed="rId5"/>
                  <a:stretch>
                    <a:fillRect l="-3536"/>
                  </a:stretch>
                </a:blipFill>
              </p:spPr>
              <p:txBody>
                <a:bodyPr/>
                <a:lstStyle/>
                <a:p>
                  <a:r>
                    <a:rPr lang="en-US">
                      <a:noFill/>
                    </a:rPr>
                    <a:t> </a:t>
                  </a:r>
                </a:p>
              </p:txBody>
            </p:sp>
          </mc:Fallback>
        </mc:AlternateContent>
      </p:gr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93718" y="346470"/>
            <a:ext cx="1888172" cy="2540874"/>
          </a:xfrm>
          <a:prstGeom prst="rect">
            <a:avLst/>
          </a:prstGeom>
        </p:spPr>
      </p:pic>
    </p:spTree>
    <p:extLst>
      <p:ext uri="{BB962C8B-B14F-4D97-AF65-F5344CB8AC3E}">
        <p14:creationId xmlns:p14="http://schemas.microsoft.com/office/powerpoint/2010/main" val="408575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anim calcmode="lin" valueType="num">
                                      <p:cBhvr>
                                        <p:cTn id="27" dur="500" fill="hold"/>
                                        <p:tgtEl>
                                          <p:spTgt spid="7"/>
                                        </p:tgtEl>
                                        <p:attrNameLst>
                                          <p:attrName>ppt_x</p:attrName>
                                        </p:attrNameLst>
                                      </p:cBhvr>
                                      <p:tavLst>
                                        <p:tav tm="0">
                                          <p:val>
                                            <p:strVal val="#ppt_x"/>
                                          </p:val>
                                        </p:tav>
                                        <p:tav tm="100000">
                                          <p:val>
                                            <p:strVal val="#ppt_x"/>
                                          </p:val>
                                        </p:tav>
                                      </p:tavLst>
                                    </p:anim>
                                    <p:anim calcmode="lin" valueType="num">
                                      <p:cBhvr>
                                        <p:cTn id="28"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8">
            <a:extLst>
              <a:ext uri="{FF2B5EF4-FFF2-40B4-BE49-F238E27FC236}">
                <a16:creationId xmlns:a16="http://schemas.microsoft.com/office/drawing/2014/main" xmlns="" id="{A19ECB77-B032-4E88-B15F-FDAE0101D1A8}"/>
              </a:ext>
            </a:extLst>
          </p:cNvPr>
          <p:cNvSpPr txBox="1"/>
          <p:nvPr/>
        </p:nvSpPr>
        <p:spPr>
          <a:xfrm>
            <a:off x="4558221" y="771570"/>
            <a:ext cx="9315375" cy="679673"/>
          </a:xfrm>
          <a:prstGeom prst="rect">
            <a:avLst/>
          </a:prstGeom>
        </p:spPr>
        <p:txBody>
          <a:bodyPr wrap="square" lIns="0" tIns="0" rIns="0" bIns="0" rtlCol="0" anchor="t">
            <a:spAutoFit/>
          </a:bodyPr>
          <a:lstStyle/>
          <a:p>
            <a:pPr algn="ctr" defTabSz="609630">
              <a:lnSpc>
                <a:spcPts val="5334"/>
              </a:lnSpc>
              <a:spcBef>
                <a:spcPct val="0"/>
              </a:spcBef>
            </a:pPr>
            <a:r>
              <a:rPr lang="en-US" sz="5400" b="1" spc="-53" dirty="0">
                <a:solidFill>
                  <a:srgbClr val="000000"/>
                </a:solidFill>
                <a:latin typeface="Arial" panose="020B0604020202020204" pitchFamily="34" charset="0"/>
                <a:cs typeface="Arial" panose="020B0604020202020204" pitchFamily="34" charset="0"/>
              </a:rPr>
              <a:t>TRÒ CHƠI TRẮC NGHIỆM</a:t>
            </a:r>
          </a:p>
        </p:txBody>
      </p:sp>
      <p:sp>
        <p:nvSpPr>
          <p:cNvPr id="22" name="Câu hỏi">
            <a:extLst>
              <a:ext uri="{FF2B5EF4-FFF2-40B4-BE49-F238E27FC236}">
                <a16:creationId xmlns:a16="http://schemas.microsoft.com/office/drawing/2014/main" xmlns="" id="{4ADFFF1A-F500-CC57-185E-00F4826D0836}"/>
              </a:ext>
            </a:extLst>
          </p:cNvPr>
          <p:cNvSpPr/>
          <p:nvPr/>
        </p:nvSpPr>
        <p:spPr>
          <a:xfrm>
            <a:off x="1066800" y="1786678"/>
            <a:ext cx="16298219" cy="2634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noProof="1">
                <a:solidFill>
                  <a:srgbClr val="C00000"/>
                </a:solidFill>
                <a:latin typeface="Arial" panose="020B0604020202020204" pitchFamily="34" charset="0"/>
                <a:cs typeface="Arial" panose="020B0604020202020204" pitchFamily="34" charset="0"/>
              </a:rPr>
              <a:t>Câu 1</a:t>
            </a:r>
            <a:r>
              <a:rPr lang="vi-VN" sz="4000" b="1" noProof="1" smtClean="0">
                <a:solidFill>
                  <a:srgbClr val="C00000"/>
                </a:solidFill>
                <a:latin typeface="Arial" panose="020B0604020202020204" pitchFamily="34" charset="0"/>
                <a:cs typeface="Arial" panose="020B0604020202020204" pitchFamily="34" charset="0"/>
              </a:rPr>
              <a:t>: </a:t>
            </a:r>
            <a:r>
              <a:rPr lang="vi-VN" sz="4000">
                <a:solidFill>
                  <a:schemeClr val="tx1"/>
                </a:solidFill>
              </a:rPr>
              <a:t>Một bánh xe có 72 răng. Số đo góc mà bánh xe đã quay được khi di chuyển 10 răng là:</a:t>
            </a:r>
            <a:endParaRPr lang="en-US" sz="4000">
              <a:solidFill>
                <a:schemeClr val="tx1"/>
              </a:solidFill>
            </a:endParaRPr>
          </a:p>
        </p:txBody>
      </p:sp>
      <p:sp>
        <p:nvSpPr>
          <p:cNvPr id="23" name="Đáp án đúng">
            <a:extLst>
              <a:ext uri="{FF2B5EF4-FFF2-40B4-BE49-F238E27FC236}">
                <a16:creationId xmlns:a16="http://schemas.microsoft.com/office/drawing/2014/main" xmlns="" id="{8B66CBE4-2DB9-BCF7-D1C4-281B894BFE17}"/>
              </a:ext>
            </a:extLst>
          </p:cNvPr>
          <p:cNvSpPr/>
          <p:nvPr/>
        </p:nvSpPr>
        <p:spPr>
          <a:xfrm>
            <a:off x="9394247" y="4756640"/>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noProof="1">
                <a:solidFill>
                  <a:schemeClr val="tx1"/>
                </a:solidFill>
                <a:latin typeface="Arial" panose="020B0604020202020204" pitchFamily="34" charset="0"/>
                <a:cs typeface="Arial" panose="020B0604020202020204" pitchFamily="34" charset="0"/>
              </a:rPr>
              <a:t>C</a:t>
            </a:r>
            <a:r>
              <a:rPr lang="en-US" sz="4000" noProof="1" smtClean="0">
                <a:solidFill>
                  <a:schemeClr val="tx1"/>
                </a:solidFill>
                <a:latin typeface="Arial" panose="020B0604020202020204" pitchFamily="34" charset="0"/>
                <a:cs typeface="Arial" panose="020B0604020202020204" pitchFamily="34" charset="0"/>
              </a:rPr>
              <a:t>. </a:t>
            </a:r>
            <a:r>
              <a:rPr lang="vi-VN" sz="4000" noProof="1" smtClean="0">
                <a:solidFill>
                  <a:schemeClr val="tx1"/>
                </a:solidFill>
                <a:latin typeface="Arial" panose="020B0604020202020204" pitchFamily="34" charset="0"/>
                <a:cs typeface="Arial" panose="020B0604020202020204" pitchFamily="34" charset="0"/>
              </a:rPr>
              <a:t>50</a:t>
            </a:r>
            <a:r>
              <a:rPr lang="vi-VN" sz="4000" baseline="30000" noProof="1" smtClean="0">
                <a:solidFill>
                  <a:schemeClr val="tx1"/>
                </a:solidFill>
                <a:latin typeface="Arial" panose="020B0604020202020204" pitchFamily="34" charset="0"/>
                <a:cs typeface="Arial" panose="020B0604020202020204" pitchFamily="34" charset="0"/>
              </a:rPr>
              <a:t>o</a:t>
            </a:r>
            <a:endParaRPr lang="vi-VN" sz="6000" noProof="1">
              <a:solidFill>
                <a:schemeClr val="tx1"/>
              </a:solidFill>
              <a:latin typeface="Arial" panose="020B0604020202020204" pitchFamily="34" charset="0"/>
              <a:cs typeface="Arial" panose="020B0604020202020204" pitchFamily="34" charset="0"/>
            </a:endParaRPr>
          </a:p>
        </p:txBody>
      </p:sp>
      <p:sp>
        <p:nvSpPr>
          <p:cNvPr id="24" name="Đáp án sai 1">
            <a:extLst>
              <a:ext uri="{FF2B5EF4-FFF2-40B4-BE49-F238E27FC236}">
                <a16:creationId xmlns:a16="http://schemas.microsoft.com/office/drawing/2014/main" xmlns="" id="{3FCD9830-5FD1-BD44-878B-228BD96CE996}"/>
              </a:ext>
            </a:extLst>
          </p:cNvPr>
          <p:cNvSpPr/>
          <p:nvPr/>
        </p:nvSpPr>
        <p:spPr>
          <a:xfrm>
            <a:off x="1030988" y="7391168"/>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smtClean="0">
                <a:solidFill>
                  <a:schemeClr val="tx1"/>
                </a:solidFill>
                <a:latin typeface="Arial" panose="020B0604020202020204" pitchFamily="34" charset="0"/>
                <a:cs typeface="Arial" panose="020B0604020202020204" pitchFamily="34" charset="0"/>
              </a:rPr>
              <a:t>B. </a:t>
            </a:r>
            <a:r>
              <a:rPr lang="vi-VN" sz="4000" noProof="1" smtClean="0">
                <a:solidFill>
                  <a:schemeClr val="tx1"/>
                </a:solidFill>
                <a:latin typeface="Arial" panose="020B0604020202020204" pitchFamily="34" charset="0"/>
                <a:cs typeface="Arial" panose="020B0604020202020204" pitchFamily="34" charset="0"/>
              </a:rPr>
              <a:t>40</a:t>
            </a:r>
            <a:r>
              <a:rPr lang="vi-VN" sz="4000" baseline="30000" noProof="1" smtClean="0">
                <a:solidFill>
                  <a:schemeClr val="tx1"/>
                </a:solidFill>
                <a:latin typeface="Arial" panose="020B0604020202020204" pitchFamily="34" charset="0"/>
                <a:cs typeface="Arial" panose="020B0604020202020204" pitchFamily="34" charset="0"/>
              </a:rPr>
              <a:t>o</a:t>
            </a:r>
            <a:endParaRPr lang="vi-VN" sz="5400" noProof="1">
              <a:solidFill>
                <a:schemeClr val="tx1"/>
              </a:solidFill>
              <a:cs typeface="Arial" panose="020B0604020202020204" pitchFamily="34" charset="0"/>
            </a:endParaRPr>
          </a:p>
        </p:txBody>
      </p:sp>
      <p:sp>
        <p:nvSpPr>
          <p:cNvPr id="26" name="Đáp án sai 2">
            <a:extLst>
              <a:ext uri="{FF2B5EF4-FFF2-40B4-BE49-F238E27FC236}">
                <a16:creationId xmlns:a16="http://schemas.microsoft.com/office/drawing/2014/main" xmlns="" id="{6A919885-0285-0403-1E09-FA94D8BC080B}"/>
              </a:ext>
            </a:extLst>
          </p:cNvPr>
          <p:cNvSpPr/>
          <p:nvPr/>
        </p:nvSpPr>
        <p:spPr>
          <a:xfrm>
            <a:off x="1066800" y="4756640"/>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noProof="1" smtClean="0">
                <a:solidFill>
                  <a:schemeClr val="tx1"/>
                </a:solidFill>
                <a:latin typeface="Arial" panose="020B0604020202020204" pitchFamily="34" charset="0"/>
                <a:cs typeface="Arial" panose="020B0604020202020204" pitchFamily="34" charset="0"/>
              </a:rPr>
              <a:t>A</a:t>
            </a:r>
            <a:r>
              <a:rPr lang="en-US" sz="4000" noProof="1" smtClean="0">
                <a:solidFill>
                  <a:schemeClr val="tx1"/>
                </a:solidFill>
                <a:latin typeface="Arial" panose="020B0604020202020204" pitchFamily="34" charset="0"/>
                <a:cs typeface="Arial" panose="020B0604020202020204" pitchFamily="34" charset="0"/>
              </a:rPr>
              <a:t>. </a:t>
            </a:r>
            <a:r>
              <a:rPr lang="vi-VN" sz="4000" noProof="1" smtClean="0">
                <a:solidFill>
                  <a:schemeClr val="tx1"/>
                </a:solidFill>
                <a:latin typeface="Arial" panose="020B0604020202020204" pitchFamily="34" charset="0"/>
                <a:cs typeface="Arial" panose="020B0604020202020204" pitchFamily="34" charset="0"/>
              </a:rPr>
              <a:t>30</a:t>
            </a:r>
            <a:r>
              <a:rPr lang="vi-VN" sz="4000" baseline="30000" noProof="1" smtClean="0">
                <a:solidFill>
                  <a:schemeClr val="tx1"/>
                </a:solidFill>
                <a:latin typeface="Arial" panose="020B0604020202020204" pitchFamily="34" charset="0"/>
                <a:cs typeface="Arial" panose="020B0604020202020204" pitchFamily="34" charset="0"/>
              </a:rPr>
              <a:t>o</a:t>
            </a:r>
            <a:endParaRPr lang="vi-VN" sz="4000" noProof="1">
              <a:solidFill>
                <a:schemeClr val="tx1"/>
              </a:solidFill>
              <a:cs typeface="Arial" panose="020B0604020202020204" pitchFamily="34" charset="0"/>
            </a:endParaRPr>
          </a:p>
        </p:txBody>
      </p:sp>
      <p:sp>
        <p:nvSpPr>
          <p:cNvPr id="27" name="Đáp án sai 3">
            <a:extLst>
              <a:ext uri="{FF2B5EF4-FFF2-40B4-BE49-F238E27FC236}">
                <a16:creationId xmlns:a16="http://schemas.microsoft.com/office/drawing/2014/main" xmlns="" id="{2E7D83A4-3758-8699-4DD0-010A80780539}"/>
              </a:ext>
            </a:extLst>
          </p:cNvPr>
          <p:cNvSpPr/>
          <p:nvPr/>
        </p:nvSpPr>
        <p:spPr>
          <a:xfrm>
            <a:off x="9394247" y="7391168"/>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smtClean="0">
                <a:solidFill>
                  <a:schemeClr val="tx1"/>
                </a:solidFill>
                <a:latin typeface="Arial" panose="020B0604020202020204" pitchFamily="34" charset="0"/>
                <a:cs typeface="Arial" panose="020B0604020202020204" pitchFamily="34" charset="0"/>
              </a:rPr>
              <a:t>D. </a:t>
            </a:r>
            <a:r>
              <a:rPr lang="vi-VN" sz="4000" noProof="1" smtClean="0">
                <a:solidFill>
                  <a:schemeClr val="tx1"/>
                </a:solidFill>
                <a:latin typeface="Arial" panose="020B0604020202020204" pitchFamily="34" charset="0"/>
                <a:cs typeface="Arial" panose="020B0604020202020204" pitchFamily="34" charset="0"/>
              </a:rPr>
              <a:t>60</a:t>
            </a:r>
            <a:r>
              <a:rPr lang="vi-VN" sz="4000" baseline="30000" noProof="1" smtClean="0">
                <a:solidFill>
                  <a:schemeClr val="tx1"/>
                </a:solidFill>
                <a:latin typeface="Arial" panose="020B0604020202020204" pitchFamily="34" charset="0"/>
                <a:cs typeface="Arial" panose="020B0604020202020204" pitchFamily="34" charset="0"/>
              </a:rPr>
              <a:t>o</a:t>
            </a:r>
            <a:endParaRPr lang="vi-VN" sz="4000" noProof="1">
              <a:solidFill>
                <a:schemeClr val="tx1"/>
              </a:solidFill>
              <a:cs typeface="Arial" panose="020B0604020202020204" pitchFamily="34" charset="0"/>
            </a:endParaRPr>
          </a:p>
        </p:txBody>
      </p:sp>
      <p:pic>
        <p:nvPicPr>
          <p:cNvPr id="28"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2" y="-637266"/>
            <a:ext cx="487363" cy="487363"/>
          </a:xfrm>
          <a:prstGeom prst="rect">
            <a:avLst/>
          </a:prstGeom>
        </p:spPr>
      </p:pic>
      <p:pic>
        <p:nvPicPr>
          <p:cNvPr id="30" name="Picture 5">
            <a:extLst>
              <a:ext uri="{FF2B5EF4-FFF2-40B4-BE49-F238E27FC236}">
                <a16:creationId xmlns:a16="http://schemas.microsoft.com/office/drawing/2014/main" xmlns=""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719001" y="5238957"/>
            <a:ext cx="1334647" cy="1161681"/>
          </a:xfrm>
          <a:prstGeom prst="rect">
            <a:avLst/>
          </a:prstGeom>
        </p:spPr>
      </p:pic>
      <p:pic>
        <p:nvPicPr>
          <p:cNvPr id="31" name="Picture 30">
            <a:extLst>
              <a:ext uri="{FF2B5EF4-FFF2-40B4-BE49-F238E27FC236}">
                <a16:creationId xmlns:a16="http://schemas.microsoft.com/office/drawing/2014/main" xmlns=""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456113" y="5358937"/>
            <a:ext cx="1330072" cy="1184973"/>
          </a:xfrm>
          <a:prstGeom prst="rect">
            <a:avLst/>
          </a:prstGeom>
        </p:spPr>
      </p:pic>
      <p:pic>
        <p:nvPicPr>
          <p:cNvPr id="32" name="Picture 10">
            <a:extLst>
              <a:ext uri="{FF2B5EF4-FFF2-40B4-BE49-F238E27FC236}">
                <a16:creationId xmlns:a16="http://schemas.microsoft.com/office/drawing/2014/main" xmlns=""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814040" y="7941681"/>
            <a:ext cx="1330072" cy="1184973"/>
          </a:xfrm>
          <a:prstGeom prst="rect">
            <a:avLst/>
          </a:prstGeom>
        </p:spPr>
      </p:pic>
      <p:pic>
        <p:nvPicPr>
          <p:cNvPr id="33" name="Picture 10">
            <a:extLst>
              <a:ext uri="{FF2B5EF4-FFF2-40B4-BE49-F238E27FC236}">
                <a16:creationId xmlns:a16="http://schemas.microsoft.com/office/drawing/2014/main" xmlns=""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395877" y="7941681"/>
            <a:ext cx="1330072" cy="1184973"/>
          </a:xfrm>
          <a:prstGeom prst="rect">
            <a:avLst/>
          </a:prstGeom>
        </p:spPr>
      </p:pic>
      <p:pic>
        <p:nvPicPr>
          <p:cNvPr id="34"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69225" y="-637266"/>
            <a:ext cx="487363" cy="487363"/>
          </a:xfrm>
          <a:prstGeom prst="rect">
            <a:avLst/>
          </a:prstGeom>
        </p:spPr>
      </p:pic>
    </p:spTree>
    <p:extLst>
      <p:ext uri="{BB962C8B-B14F-4D97-AF65-F5344CB8AC3E}">
        <p14:creationId xmlns:p14="http://schemas.microsoft.com/office/powerpoint/2010/main" val="257905462"/>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3"/>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3"/>
                                        </p:tgtEl>
                                        <p:attrNameLst>
                                          <p:attrName>fillcolor</p:attrName>
                                        </p:attrNameLst>
                                      </p:cBhvr>
                                      <p:to>
                                        <a:srgbClr val="92D050"/>
                                      </p:to>
                                    </p:animClr>
                                    <p:set>
                                      <p:cBhvr>
                                        <p:cTn id="29" dur="500" fill="hold"/>
                                        <p:tgtEl>
                                          <p:spTgt spid="23"/>
                                        </p:tgtEl>
                                        <p:attrNameLst>
                                          <p:attrName>fill.type</p:attrName>
                                        </p:attrNameLst>
                                      </p:cBhvr>
                                      <p:to>
                                        <p:strVal val="solid"/>
                                      </p:to>
                                    </p:set>
                                    <p:set>
                                      <p:cBhvr>
                                        <p:cTn id="30" dur="500" fill="hold"/>
                                        <p:tgtEl>
                                          <p:spTgt spid="23"/>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8"/>
                                        </p:tgtEl>
                                      </p:cBhvr>
                                    </p:cmd>
                                  </p:childTnLst>
                                </p:cTn>
                              </p:par>
                              <p:par>
                                <p:cTn id="33" presetID="1" presetClass="entr" presetSubtype="0" fill="hold" nodeType="withEffect">
                                  <p:stCondLst>
                                    <p:cond delay="0"/>
                                  </p:stCondLst>
                                  <p:childTnLst>
                                    <p:set>
                                      <p:cBhvr>
                                        <p:cTn id="34" dur="1" fill="hold">
                                          <p:stCondLst>
                                            <p:cond delay="9"/>
                                          </p:stCondLst>
                                        </p:cTn>
                                        <p:tgtEl>
                                          <p:spTgt spid="3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3"/>
                                        </p:tgtEl>
                                      </p:cBhvr>
                                    </p:animEffect>
                                    <p:animScale>
                                      <p:cBhvr>
                                        <p:cTn id="37"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24"/>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4"/>
                                        </p:tgtEl>
                                        <p:attrNameLst>
                                          <p:attrName>fillcolor</p:attrName>
                                        </p:attrNameLst>
                                      </p:cBhvr>
                                      <p:to>
                                        <a:srgbClr val="D99694"/>
                                      </p:to>
                                    </p:animClr>
                                    <p:set>
                                      <p:cBhvr>
                                        <p:cTn id="43" dur="500" fill="hold"/>
                                        <p:tgtEl>
                                          <p:spTgt spid="24"/>
                                        </p:tgtEl>
                                        <p:attrNameLst>
                                          <p:attrName>fill.type</p:attrName>
                                        </p:attrNameLst>
                                      </p:cBhvr>
                                      <p:to>
                                        <p:strVal val="solid"/>
                                      </p:to>
                                    </p:set>
                                    <p:set>
                                      <p:cBhvr>
                                        <p:cTn id="44" dur="500" fill="hold"/>
                                        <p:tgtEl>
                                          <p:spTgt spid="24"/>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34"/>
                                        </p:tgtEl>
                                      </p:cBhvr>
                                    </p:cmd>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24"/>
                                        </p:tgtEl>
                                      </p:cBhvr>
                                    </p:animEffect>
                                    <p:animScale>
                                      <p:cBhvr>
                                        <p:cTn id="51"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52" restart="whenNotActive" fill="hold" evtFilter="cancelBubble" nodeType="interactiveSeq">
                <p:stCondLst>
                  <p:cond evt="onClick" delay="0">
                    <p:tgtEl>
                      <p:spTgt spid="26"/>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6"/>
                                        </p:tgtEl>
                                        <p:attrNameLst>
                                          <p:attrName>fillcolor</p:attrName>
                                        </p:attrNameLst>
                                      </p:cBhvr>
                                      <p:to>
                                        <a:srgbClr val="D99694"/>
                                      </p:to>
                                    </p:animClr>
                                    <p:set>
                                      <p:cBhvr>
                                        <p:cTn id="57" dur="500" fill="hold"/>
                                        <p:tgtEl>
                                          <p:spTgt spid="26"/>
                                        </p:tgtEl>
                                        <p:attrNameLst>
                                          <p:attrName>fill.type</p:attrName>
                                        </p:attrNameLst>
                                      </p:cBhvr>
                                      <p:to>
                                        <p:strVal val="solid"/>
                                      </p:to>
                                    </p:set>
                                    <p:set>
                                      <p:cBhvr>
                                        <p:cTn id="58" dur="500" fill="hold"/>
                                        <p:tgtEl>
                                          <p:spTgt spid="26"/>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34"/>
                                        </p:tgtEl>
                                      </p:cBhvr>
                                    </p:cmd>
                                  </p:childTnLst>
                                </p:cTn>
                              </p:par>
                              <p:par>
                                <p:cTn id="61" presetID="1" presetClass="entr" presetSubtype="0" fill="hold" nodeType="withEffect">
                                  <p:stCondLst>
                                    <p:cond delay="0"/>
                                  </p:stCondLst>
                                  <p:childTnLst>
                                    <p:set>
                                      <p:cBhvr>
                                        <p:cTn id="62" dur="1" fill="hold">
                                          <p:stCondLst>
                                            <p:cond delay="9"/>
                                          </p:stCondLst>
                                        </p:cTn>
                                        <p:tgtEl>
                                          <p:spTgt spid="31"/>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6"/>
                                        </p:tgtEl>
                                      </p:cBhvr>
                                    </p:animEffect>
                                    <p:animScale>
                                      <p:cBhvr>
                                        <p:cTn id="65"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66" restart="whenNotActive" fill="hold" evtFilter="cancelBubble" nodeType="interactiveSeq">
                <p:stCondLst>
                  <p:cond evt="onClick" delay="0">
                    <p:tgtEl>
                      <p:spTgt spid="27"/>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7"/>
                                        </p:tgtEl>
                                        <p:attrNameLst>
                                          <p:attrName>fillcolor</p:attrName>
                                        </p:attrNameLst>
                                      </p:cBhvr>
                                      <p:to>
                                        <a:srgbClr val="D99694"/>
                                      </p:to>
                                    </p:animClr>
                                    <p:set>
                                      <p:cBhvr>
                                        <p:cTn id="71" dur="500" fill="hold"/>
                                        <p:tgtEl>
                                          <p:spTgt spid="27"/>
                                        </p:tgtEl>
                                        <p:attrNameLst>
                                          <p:attrName>fill.type</p:attrName>
                                        </p:attrNameLst>
                                      </p:cBhvr>
                                      <p:to>
                                        <p:strVal val="solid"/>
                                      </p:to>
                                    </p:set>
                                    <p:set>
                                      <p:cBhvr>
                                        <p:cTn id="72" dur="500" fill="hold"/>
                                        <p:tgtEl>
                                          <p:spTgt spid="27"/>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34"/>
                                        </p:tgtEl>
                                      </p:cBhvr>
                                    </p:cmd>
                                  </p:childTnLst>
                                </p:cTn>
                              </p:par>
                              <p:par>
                                <p:cTn id="75" presetID="1" presetClass="entr" presetSubtype="0" fill="hold" nodeType="withEffect">
                                  <p:stCondLst>
                                    <p:cond delay="0"/>
                                  </p:stCondLst>
                                  <p:childTnLst>
                                    <p:set>
                                      <p:cBhvr>
                                        <p:cTn id="76" dur="1" fill="hold">
                                          <p:stCondLst>
                                            <p:cond delay="9"/>
                                          </p:stCondLst>
                                        </p:cTn>
                                        <p:tgtEl>
                                          <p:spTgt spid="32"/>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7"/>
                                        </p:tgtEl>
                                      </p:cBhvr>
                                    </p:animEffect>
                                    <p:animScale>
                                      <p:cBhvr>
                                        <p:cTn id="79" dur="250" autoRev="1" fill="hold"/>
                                        <p:tgtEl>
                                          <p:spTgt spid="27"/>
                                        </p:tgtEl>
                                      </p:cBhvr>
                                      <p:by x="105000" y="105000"/>
                                    </p:animScale>
                                  </p:childTnLst>
                                </p:cTn>
                              </p:par>
                            </p:childTnLst>
                          </p:cTn>
                        </p:par>
                      </p:childTnLst>
                    </p:cTn>
                  </p:par>
                </p:childTnLst>
              </p:cTn>
              <p:nextCondLst>
                <p:cond evt="onClick" delay="0">
                  <p:tgtEl>
                    <p:spTgt spid="27"/>
                  </p:tgtEl>
                </p:cond>
              </p:nextCondLst>
            </p:seq>
            <p:audio>
              <p:cMediaNode vol="80000">
                <p:cTn id="80" fill="hold" display="0">
                  <p:stCondLst>
                    <p:cond delay="indefinite"/>
                  </p:stCondLst>
                  <p:endCondLst>
                    <p:cond evt="onStopAudio" delay="0">
                      <p:tgtEl>
                        <p:sldTgt/>
                      </p:tgtEl>
                    </p:cond>
                  </p:endCondLst>
                </p:cTn>
                <p:tgtEl>
                  <p:spTgt spid="28"/>
                </p:tgtEl>
              </p:cMediaNode>
            </p:audio>
            <p:audio>
              <p:cMediaNode vol="80000">
                <p:cTn id="81" fill="hold" display="0">
                  <p:stCondLst>
                    <p:cond delay="indefinite"/>
                  </p:stCondLst>
                  <p:endCondLst>
                    <p:cond evt="onStopAudio" delay="0">
                      <p:tgtEl>
                        <p:sldTgt/>
                      </p:tgtEl>
                    </p:cond>
                  </p:endCondLst>
                </p:cTn>
                <p:tgtEl>
                  <p:spTgt spid="34"/>
                </p:tgtEl>
              </p:cMediaNode>
            </p:audio>
          </p:childTnLst>
        </p:cTn>
      </p:par>
    </p:tnLst>
    <p:bldLst>
      <p:bldP spid="22" grpId="0" animBg="1"/>
      <p:bldP spid="23" grpId="0" animBg="1"/>
      <p:bldP spid="23" grpId="1" animBg="1"/>
      <p:bldP spid="24" grpId="0" animBg="1"/>
      <p:bldP spid="24" grpId="1" animBg="1"/>
      <p:bldP spid="26" grpId="0" animBg="1"/>
      <p:bldP spid="26" grpId="1" animBg="1"/>
      <p:bldP spid="27" grpId="0" animBg="1"/>
      <p:bldP spid="27"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35" name="Rectangle 34"/>
          <p:cNvSpPr/>
          <p:nvPr/>
        </p:nvSpPr>
        <p:spPr>
          <a:xfrm>
            <a:off x="0" y="0"/>
            <a:ext cx="18288000" cy="102870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8">
            <a:extLst>
              <a:ext uri="{FF2B5EF4-FFF2-40B4-BE49-F238E27FC236}">
                <a16:creationId xmlns:a16="http://schemas.microsoft.com/office/drawing/2014/main" xmlns="" id="{A19ECB77-B032-4E88-B15F-FDAE0101D1A8}"/>
              </a:ext>
            </a:extLst>
          </p:cNvPr>
          <p:cNvSpPr txBox="1"/>
          <p:nvPr/>
        </p:nvSpPr>
        <p:spPr>
          <a:xfrm>
            <a:off x="4558221" y="771570"/>
            <a:ext cx="9315375" cy="679673"/>
          </a:xfrm>
          <a:prstGeom prst="rect">
            <a:avLst/>
          </a:prstGeom>
        </p:spPr>
        <p:txBody>
          <a:bodyPr wrap="square" lIns="0" tIns="0" rIns="0" bIns="0" rtlCol="0" anchor="t">
            <a:spAutoFit/>
          </a:bodyPr>
          <a:lstStyle/>
          <a:p>
            <a:pPr algn="ctr" defTabSz="609630">
              <a:lnSpc>
                <a:spcPts val="5334"/>
              </a:lnSpc>
              <a:spcBef>
                <a:spcPct val="0"/>
              </a:spcBef>
            </a:pPr>
            <a:r>
              <a:rPr lang="en-US" sz="5400" b="1" spc="-53" dirty="0">
                <a:solidFill>
                  <a:srgbClr val="000000"/>
                </a:solidFill>
                <a:latin typeface="Arial" panose="020B0604020202020204" pitchFamily="34" charset="0"/>
                <a:cs typeface="Arial" panose="020B0604020202020204" pitchFamily="34" charset="0"/>
              </a:rPr>
              <a:t>TRÒ CHƠI TRẮC NGHIỆM</a:t>
            </a:r>
          </a:p>
        </p:txBody>
      </p:sp>
      <p:sp>
        <p:nvSpPr>
          <p:cNvPr id="22" name="Câu hỏi">
            <a:extLst>
              <a:ext uri="{FF2B5EF4-FFF2-40B4-BE49-F238E27FC236}">
                <a16:creationId xmlns:a16="http://schemas.microsoft.com/office/drawing/2014/main" xmlns="" id="{4ADFFF1A-F500-CC57-185E-00F4826D0836}"/>
              </a:ext>
            </a:extLst>
          </p:cNvPr>
          <p:cNvSpPr/>
          <p:nvPr/>
        </p:nvSpPr>
        <p:spPr>
          <a:xfrm>
            <a:off x="1066800" y="1786678"/>
            <a:ext cx="16298219" cy="2634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noProof="1">
                <a:solidFill>
                  <a:srgbClr val="C00000"/>
                </a:solidFill>
                <a:latin typeface="Arial" panose="020B0604020202020204" pitchFamily="34" charset="0"/>
                <a:cs typeface="Arial" panose="020B0604020202020204" pitchFamily="34" charset="0"/>
              </a:rPr>
              <a:t>Câu </a:t>
            </a:r>
            <a:r>
              <a:rPr lang="vi-VN" sz="4000" b="1" noProof="1" smtClean="0">
                <a:solidFill>
                  <a:srgbClr val="C00000"/>
                </a:solidFill>
                <a:latin typeface="Arial" panose="020B0604020202020204" pitchFamily="34" charset="0"/>
                <a:cs typeface="Arial" panose="020B0604020202020204" pitchFamily="34" charset="0"/>
              </a:rPr>
              <a:t>2: </a:t>
            </a:r>
            <a:r>
              <a:rPr lang="vi-VN" sz="4000">
                <a:solidFill>
                  <a:schemeClr val="tx1"/>
                </a:solidFill>
                <a:latin typeface="Arial" panose="020B0604020202020204" pitchFamily="34" charset="0"/>
                <a:cs typeface="Arial" panose="020B0604020202020204" pitchFamily="34" charset="0"/>
              </a:rPr>
              <a:t>Góc có số đo 108º đổi ra radian là</a:t>
            </a:r>
            <a:r>
              <a:rPr lang="fr-FR" sz="4000">
                <a:solidFill>
                  <a:schemeClr val="tx1"/>
                </a:solidFill>
                <a:latin typeface="Arial" panose="020B0604020202020204" pitchFamily="34" charset="0"/>
                <a:cs typeface="Arial" panose="020B0604020202020204" pitchFamily="34" charset="0"/>
              </a:rPr>
              <a:t>?</a:t>
            </a:r>
            <a:endParaRPr lang="vi-VN" sz="4000" noProof="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3" name="Đáp án đúng">
                <a:extLst>
                  <a:ext uri="{FF2B5EF4-FFF2-40B4-BE49-F238E27FC236}">
                    <a16:creationId xmlns:a16="http://schemas.microsoft.com/office/drawing/2014/main" xmlns="" id="{8B66CBE4-2DB9-BCF7-D1C4-281B894BFE17}"/>
                  </a:ext>
                </a:extLst>
              </p:cNvPr>
              <p:cNvSpPr/>
              <p:nvPr/>
            </p:nvSpPr>
            <p:spPr>
              <a:xfrm>
                <a:off x="1030988" y="4774935"/>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smtClean="0">
                    <a:solidFill>
                      <a:schemeClr val="tx1"/>
                    </a:solidFill>
                    <a:latin typeface="Arial" panose="020B0604020202020204" pitchFamily="34" charset="0"/>
                    <a:cs typeface="Arial" panose="020B0604020202020204" pitchFamily="34" charset="0"/>
                  </a:rPr>
                  <a:t>A. </a:t>
                </a:r>
                <a14:m>
                  <m:oMath xmlns:m="http://schemas.openxmlformats.org/officeDocument/2006/math">
                    <m:f>
                      <m:fPr>
                        <m:ctrlPr>
                          <a:rPr lang="en-US" sz="6000" i="1" noProof="1" smtClean="0">
                            <a:solidFill>
                              <a:schemeClr val="tx1"/>
                            </a:solidFill>
                            <a:latin typeface="Cambria Math" panose="02040503050406030204" pitchFamily="18" charset="0"/>
                            <a:cs typeface="Arial" panose="020B0604020202020204" pitchFamily="34" charset="0"/>
                          </a:rPr>
                        </m:ctrlPr>
                      </m:fPr>
                      <m:num>
                        <m:r>
                          <a:rPr lang="vi-VN" sz="6000" b="0" i="1" noProof="1" smtClean="0">
                            <a:solidFill>
                              <a:schemeClr val="tx1"/>
                            </a:solidFill>
                            <a:latin typeface="Cambria Math" panose="02040503050406030204" pitchFamily="18" charset="0"/>
                            <a:cs typeface="Arial" panose="020B0604020202020204" pitchFamily="34" charset="0"/>
                          </a:rPr>
                          <m:t>3</m:t>
                        </m:r>
                        <m:r>
                          <a:rPr lang="vi-VN" sz="6000" b="0" i="1" noProof="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num>
                      <m:den>
                        <m:r>
                          <a:rPr lang="vi-VN" sz="6000" b="0" i="1" noProof="1" smtClean="0">
                            <a:solidFill>
                              <a:schemeClr val="tx1"/>
                            </a:solidFill>
                            <a:latin typeface="Cambria Math" panose="02040503050406030204" pitchFamily="18" charset="0"/>
                            <a:cs typeface="Arial" panose="020B0604020202020204" pitchFamily="34" charset="0"/>
                          </a:rPr>
                          <m:t>5</m:t>
                        </m:r>
                      </m:den>
                    </m:f>
                  </m:oMath>
                </a14:m>
                <a:endParaRPr lang="vi-VN" sz="6000" noProof="1">
                  <a:solidFill>
                    <a:schemeClr val="tx1"/>
                  </a:solidFill>
                  <a:latin typeface="Arial" panose="020B0604020202020204" pitchFamily="34" charset="0"/>
                  <a:cs typeface="Arial" panose="020B0604020202020204" pitchFamily="34" charset="0"/>
                </a:endParaRPr>
              </a:p>
            </p:txBody>
          </p:sp>
        </mc:Choice>
        <mc:Fallback xmlns="">
          <p:sp>
            <p:nvSpPr>
              <p:cNvPr id="23" name="Đáp án đúng">
                <a:extLst>
                  <a:ext uri="{FF2B5EF4-FFF2-40B4-BE49-F238E27FC236}">
                    <a16:creationId xmlns:a16="http://schemas.microsoft.com/office/drawing/2014/main" xmlns="" id="{8B66CBE4-2DB9-BCF7-D1C4-281B894BFE17}"/>
                  </a:ext>
                </a:extLst>
              </p:cNvPr>
              <p:cNvSpPr>
                <a:spLocks noRot="1" noChangeAspect="1" noMove="1" noResize="1" noEditPoints="1" noAdjustHandles="1" noChangeArrowheads="1" noChangeShapeType="1" noTextEdit="1"/>
              </p:cNvSpPr>
              <p:nvPr/>
            </p:nvSpPr>
            <p:spPr>
              <a:xfrm>
                <a:off x="1030988" y="4774935"/>
                <a:ext cx="7970772" cy="2286000"/>
              </a:xfrm>
              <a:prstGeom prst="roundRect">
                <a:avLst/>
              </a:prstGeom>
              <a:blipFill rotWithShape="0">
                <a:blip r:embed="rId6"/>
                <a:stretch>
                  <a:fillRect l="-13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Đáp án sai 1">
                <a:extLst>
                  <a:ext uri="{FF2B5EF4-FFF2-40B4-BE49-F238E27FC236}">
                    <a16:creationId xmlns:a16="http://schemas.microsoft.com/office/drawing/2014/main" xmlns="" id="{3FCD9830-5FD1-BD44-878B-228BD96CE996}"/>
                  </a:ext>
                </a:extLst>
              </p:cNvPr>
              <p:cNvSpPr/>
              <p:nvPr/>
            </p:nvSpPr>
            <p:spPr>
              <a:xfrm>
                <a:off x="1030988" y="7391168"/>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smtClean="0">
                    <a:solidFill>
                      <a:schemeClr val="tx1"/>
                    </a:solidFill>
                    <a:latin typeface="Arial" panose="020B0604020202020204" pitchFamily="34" charset="0"/>
                    <a:cs typeface="Arial" panose="020B0604020202020204" pitchFamily="34" charset="0"/>
                  </a:rPr>
                  <a:t>B. </a:t>
                </a:r>
                <a14:m>
                  <m:oMath xmlns:m="http://schemas.openxmlformats.org/officeDocument/2006/math">
                    <m:f>
                      <m:fPr>
                        <m:ctrlPr>
                          <a:rPr lang="en-US" sz="5400" i="1" noProof="1">
                            <a:solidFill>
                              <a:schemeClr val="tx1"/>
                            </a:solidFill>
                            <a:latin typeface="Cambria Math" panose="02040503050406030204" pitchFamily="18" charset="0"/>
                            <a:cs typeface="Arial" panose="020B0604020202020204" pitchFamily="34" charset="0"/>
                          </a:rPr>
                        </m:ctrlPr>
                      </m:fPr>
                      <m:num>
                        <m:r>
                          <a:rPr lang="vi-VN" sz="5400" i="1" noProof="1">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num>
                      <m:den>
                        <m:r>
                          <a:rPr lang="vi-VN" sz="5400" b="0" i="1" noProof="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10</m:t>
                        </m:r>
                      </m:den>
                    </m:f>
                  </m:oMath>
                </a14:m>
                <a:endParaRPr lang="vi-VN" sz="5400" noProof="1">
                  <a:solidFill>
                    <a:schemeClr val="tx1"/>
                  </a:solidFill>
                  <a:cs typeface="Arial" panose="020B0604020202020204" pitchFamily="34" charset="0"/>
                </a:endParaRPr>
              </a:p>
            </p:txBody>
          </p:sp>
        </mc:Choice>
        <mc:Fallback xmlns="">
          <p:sp>
            <p:nvSpPr>
              <p:cNvPr id="24" name="Đáp án sai 1">
                <a:extLst>
                  <a:ext uri="{FF2B5EF4-FFF2-40B4-BE49-F238E27FC236}">
                    <a16:creationId xmlns:a16="http://schemas.microsoft.com/office/drawing/2014/main" xmlns="" id="{3FCD9830-5FD1-BD44-878B-228BD96CE996}"/>
                  </a:ext>
                </a:extLst>
              </p:cNvPr>
              <p:cNvSpPr>
                <a:spLocks noRot="1" noChangeAspect="1" noMove="1" noResize="1" noEditPoints="1" noAdjustHandles="1" noChangeArrowheads="1" noChangeShapeType="1" noTextEdit="1"/>
              </p:cNvSpPr>
              <p:nvPr/>
            </p:nvSpPr>
            <p:spPr>
              <a:xfrm>
                <a:off x="1030988" y="7391168"/>
                <a:ext cx="7970772" cy="2286000"/>
              </a:xfrm>
              <a:prstGeom prst="roundRect">
                <a:avLst/>
              </a:prstGeom>
              <a:blipFill rotWithShape="0">
                <a:blip r:embed="rId7"/>
                <a:stretch>
                  <a:fillRect l="-13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Đáp án sai 2">
                <a:extLst>
                  <a:ext uri="{FF2B5EF4-FFF2-40B4-BE49-F238E27FC236}">
                    <a16:creationId xmlns:a16="http://schemas.microsoft.com/office/drawing/2014/main" xmlns="" id="{6A919885-0285-0403-1E09-FA94D8BC080B}"/>
                  </a:ext>
                </a:extLst>
              </p:cNvPr>
              <p:cNvSpPr/>
              <p:nvPr/>
            </p:nvSpPr>
            <p:spPr>
              <a:xfrm>
                <a:off x="9394247" y="4737066"/>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smtClean="0">
                    <a:solidFill>
                      <a:schemeClr val="tx1"/>
                    </a:solidFill>
                    <a:latin typeface="Arial" panose="020B0604020202020204" pitchFamily="34" charset="0"/>
                    <a:cs typeface="Arial" panose="020B0604020202020204" pitchFamily="34" charset="0"/>
                  </a:rPr>
                  <a:t>C. </a:t>
                </a:r>
                <a14:m>
                  <m:oMath xmlns:m="http://schemas.openxmlformats.org/officeDocument/2006/math">
                    <m:f>
                      <m:fPr>
                        <m:ctrlPr>
                          <a:rPr lang="en-US" sz="5400" i="1" noProof="1">
                            <a:solidFill>
                              <a:schemeClr val="tx1"/>
                            </a:solidFill>
                            <a:latin typeface="Cambria Math" panose="02040503050406030204" pitchFamily="18" charset="0"/>
                            <a:cs typeface="Arial" panose="020B0604020202020204" pitchFamily="34" charset="0"/>
                          </a:rPr>
                        </m:ctrlPr>
                      </m:fPr>
                      <m:num>
                        <m:r>
                          <a:rPr lang="vi-VN" sz="5400" i="1" noProof="1">
                            <a:solidFill>
                              <a:schemeClr val="tx1"/>
                            </a:solidFill>
                            <a:latin typeface="Cambria Math" panose="02040503050406030204" pitchFamily="18" charset="0"/>
                            <a:cs typeface="Arial" panose="020B0604020202020204" pitchFamily="34" charset="0"/>
                          </a:rPr>
                          <m:t>3</m:t>
                        </m:r>
                        <m:r>
                          <a:rPr lang="vi-VN" sz="5400" i="1" noProof="1">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num>
                      <m:den>
                        <m:r>
                          <a:rPr lang="vi-VN" sz="5400" b="0" i="1" noProof="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2</m:t>
                        </m:r>
                      </m:den>
                    </m:f>
                  </m:oMath>
                </a14:m>
                <a:endParaRPr lang="vi-VN" sz="4000" noProof="1">
                  <a:solidFill>
                    <a:schemeClr val="tx1"/>
                  </a:solidFill>
                  <a:cs typeface="Arial" panose="020B0604020202020204" pitchFamily="34" charset="0"/>
                </a:endParaRPr>
              </a:p>
            </p:txBody>
          </p:sp>
        </mc:Choice>
        <mc:Fallback xmlns="">
          <p:sp>
            <p:nvSpPr>
              <p:cNvPr id="26" name="Đáp án sai 2">
                <a:extLst>
                  <a:ext uri="{FF2B5EF4-FFF2-40B4-BE49-F238E27FC236}">
                    <a16:creationId xmlns:a16="http://schemas.microsoft.com/office/drawing/2014/main" xmlns="" id="{6A919885-0285-0403-1E09-FA94D8BC080B}"/>
                  </a:ext>
                </a:extLst>
              </p:cNvPr>
              <p:cNvSpPr>
                <a:spLocks noRot="1" noChangeAspect="1" noMove="1" noResize="1" noEditPoints="1" noAdjustHandles="1" noChangeArrowheads="1" noChangeShapeType="1" noTextEdit="1"/>
              </p:cNvSpPr>
              <p:nvPr/>
            </p:nvSpPr>
            <p:spPr>
              <a:xfrm>
                <a:off x="9394247" y="4737066"/>
                <a:ext cx="7970772" cy="2286000"/>
              </a:xfrm>
              <a:prstGeom prst="roundRect">
                <a:avLst/>
              </a:prstGeom>
              <a:blipFill rotWithShape="0">
                <a:blip r:embed="rId8"/>
                <a:stretch>
                  <a:fillRect l="-13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Đáp án sai 3">
                <a:extLst>
                  <a:ext uri="{FF2B5EF4-FFF2-40B4-BE49-F238E27FC236}">
                    <a16:creationId xmlns:a16="http://schemas.microsoft.com/office/drawing/2014/main" xmlns="" id="{2E7D83A4-3758-8699-4DD0-010A80780539}"/>
                  </a:ext>
                </a:extLst>
              </p:cNvPr>
              <p:cNvSpPr/>
              <p:nvPr/>
            </p:nvSpPr>
            <p:spPr>
              <a:xfrm>
                <a:off x="9394247" y="7391168"/>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smtClean="0">
                    <a:solidFill>
                      <a:schemeClr val="tx1"/>
                    </a:solidFill>
                    <a:latin typeface="Arial" panose="020B0604020202020204" pitchFamily="34" charset="0"/>
                    <a:cs typeface="Arial" panose="020B0604020202020204" pitchFamily="34" charset="0"/>
                  </a:rPr>
                  <a:t>D. </a:t>
                </a:r>
                <a14:m>
                  <m:oMath xmlns:m="http://schemas.openxmlformats.org/officeDocument/2006/math">
                    <m:f>
                      <m:fPr>
                        <m:ctrlPr>
                          <a:rPr lang="en-US" sz="5400" i="1" noProof="1">
                            <a:solidFill>
                              <a:schemeClr val="tx1"/>
                            </a:solidFill>
                            <a:latin typeface="Cambria Math" panose="02040503050406030204" pitchFamily="18" charset="0"/>
                            <a:cs typeface="Arial" panose="020B0604020202020204" pitchFamily="34" charset="0"/>
                          </a:rPr>
                        </m:ctrlPr>
                      </m:fPr>
                      <m:num>
                        <m:r>
                          <a:rPr lang="vi-VN" sz="5400" i="1" noProof="1">
                            <a:solidFill>
                              <a:schemeClr val="tx1"/>
                            </a:solidFill>
                            <a:latin typeface="Cambria Math" panose="02040503050406030204" pitchFamily="18" charset="0"/>
                            <a:cs typeface="Arial" panose="020B0604020202020204" pitchFamily="34" charset="0"/>
                          </a:rPr>
                          <m:t>3</m:t>
                        </m:r>
                        <m:r>
                          <a:rPr lang="vi-VN" sz="5400" i="1" noProof="1">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num>
                      <m:den>
                        <m:r>
                          <a:rPr lang="vi-VN" sz="5400" b="0" i="1" noProof="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4</m:t>
                        </m:r>
                      </m:den>
                    </m:f>
                  </m:oMath>
                </a14:m>
                <a:endParaRPr lang="vi-VN" sz="4000" noProof="1">
                  <a:solidFill>
                    <a:schemeClr val="tx1"/>
                  </a:solidFill>
                  <a:cs typeface="Arial" panose="020B0604020202020204" pitchFamily="34" charset="0"/>
                </a:endParaRPr>
              </a:p>
            </p:txBody>
          </p:sp>
        </mc:Choice>
        <mc:Fallback xmlns="">
          <p:sp>
            <p:nvSpPr>
              <p:cNvPr id="27" name="Đáp án sai 3">
                <a:extLst>
                  <a:ext uri="{FF2B5EF4-FFF2-40B4-BE49-F238E27FC236}">
                    <a16:creationId xmlns:a16="http://schemas.microsoft.com/office/drawing/2014/main" xmlns="" id="{2E7D83A4-3758-8699-4DD0-010A80780539}"/>
                  </a:ext>
                </a:extLst>
              </p:cNvPr>
              <p:cNvSpPr>
                <a:spLocks noRot="1" noChangeAspect="1" noMove="1" noResize="1" noEditPoints="1" noAdjustHandles="1" noChangeArrowheads="1" noChangeShapeType="1" noTextEdit="1"/>
              </p:cNvSpPr>
              <p:nvPr/>
            </p:nvSpPr>
            <p:spPr>
              <a:xfrm>
                <a:off x="9394247" y="7391168"/>
                <a:ext cx="7970772" cy="2286000"/>
              </a:xfrm>
              <a:prstGeom prst="roundRect">
                <a:avLst/>
              </a:prstGeom>
              <a:blipFill rotWithShape="0">
                <a:blip r:embed="rId9"/>
                <a:stretch>
                  <a:fillRect l="-1300"/>
                </a:stretch>
              </a:blipFill>
              <a:ln>
                <a:noFill/>
              </a:ln>
            </p:spPr>
            <p:txBody>
              <a:bodyPr/>
              <a:lstStyle/>
              <a:p>
                <a:r>
                  <a:rPr lang="en-US">
                    <a:noFill/>
                  </a:rPr>
                  <a:t> </a:t>
                </a:r>
              </a:p>
            </p:txBody>
          </p:sp>
        </mc:Fallback>
      </mc:AlternateContent>
      <p:pic>
        <p:nvPicPr>
          <p:cNvPr id="28"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442362" y="-637266"/>
            <a:ext cx="487363" cy="487363"/>
          </a:xfrm>
          <a:prstGeom prst="rect">
            <a:avLst/>
          </a:prstGeom>
        </p:spPr>
      </p:pic>
      <p:pic>
        <p:nvPicPr>
          <p:cNvPr id="30" name="Picture 5">
            <a:extLst>
              <a:ext uri="{FF2B5EF4-FFF2-40B4-BE49-F238E27FC236}">
                <a16:creationId xmlns:a16="http://schemas.microsoft.com/office/drawing/2014/main" xmlns="" id="{31EA41D2-9796-7E4F-2882-9DC49D5A8C0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355742" y="5257252"/>
            <a:ext cx="1334647" cy="1161681"/>
          </a:xfrm>
          <a:prstGeom prst="rect">
            <a:avLst/>
          </a:prstGeom>
        </p:spPr>
      </p:pic>
      <p:pic>
        <p:nvPicPr>
          <p:cNvPr id="31" name="Picture 30">
            <a:extLst>
              <a:ext uri="{FF2B5EF4-FFF2-40B4-BE49-F238E27FC236}">
                <a16:creationId xmlns:a16="http://schemas.microsoft.com/office/drawing/2014/main" xmlns="" id="{4B31FD67-694B-8D1E-89C7-5C3C61578F6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783560" y="5339363"/>
            <a:ext cx="1330072" cy="1184973"/>
          </a:xfrm>
          <a:prstGeom prst="rect">
            <a:avLst/>
          </a:prstGeom>
        </p:spPr>
      </p:pic>
      <p:pic>
        <p:nvPicPr>
          <p:cNvPr id="32" name="Picture 10">
            <a:extLst>
              <a:ext uri="{FF2B5EF4-FFF2-40B4-BE49-F238E27FC236}">
                <a16:creationId xmlns:a16="http://schemas.microsoft.com/office/drawing/2014/main" xmlns="" id="{A47525BE-8DC6-1E4E-AED4-3C6DAB364AF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814040" y="7941681"/>
            <a:ext cx="1330072" cy="1184973"/>
          </a:xfrm>
          <a:prstGeom prst="rect">
            <a:avLst/>
          </a:prstGeom>
        </p:spPr>
      </p:pic>
      <p:pic>
        <p:nvPicPr>
          <p:cNvPr id="33" name="Picture 10">
            <a:extLst>
              <a:ext uri="{FF2B5EF4-FFF2-40B4-BE49-F238E27FC236}">
                <a16:creationId xmlns:a16="http://schemas.microsoft.com/office/drawing/2014/main" xmlns="" id="{65C423E0-743C-7316-FEF3-4CE8613F3E0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395877" y="7941681"/>
            <a:ext cx="1330072" cy="1184973"/>
          </a:xfrm>
          <a:prstGeom prst="rect">
            <a:avLst/>
          </a:prstGeom>
        </p:spPr>
      </p:pic>
      <p:pic>
        <p:nvPicPr>
          <p:cNvPr id="34"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769225" y="-637266"/>
            <a:ext cx="487363" cy="487363"/>
          </a:xfrm>
          <a:prstGeom prst="rect">
            <a:avLst/>
          </a:prstGeom>
        </p:spPr>
      </p:pic>
    </p:spTree>
    <p:extLst>
      <p:ext uri="{BB962C8B-B14F-4D97-AF65-F5344CB8AC3E}">
        <p14:creationId xmlns:p14="http://schemas.microsoft.com/office/powerpoint/2010/main" val="138129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3"/>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3"/>
                                        </p:tgtEl>
                                        <p:attrNameLst>
                                          <p:attrName>fillcolor</p:attrName>
                                        </p:attrNameLst>
                                      </p:cBhvr>
                                      <p:to>
                                        <a:srgbClr val="92D050"/>
                                      </p:to>
                                    </p:animClr>
                                    <p:set>
                                      <p:cBhvr>
                                        <p:cTn id="29" dur="500" fill="hold"/>
                                        <p:tgtEl>
                                          <p:spTgt spid="23"/>
                                        </p:tgtEl>
                                        <p:attrNameLst>
                                          <p:attrName>fill.type</p:attrName>
                                        </p:attrNameLst>
                                      </p:cBhvr>
                                      <p:to>
                                        <p:strVal val="solid"/>
                                      </p:to>
                                    </p:set>
                                    <p:set>
                                      <p:cBhvr>
                                        <p:cTn id="30" dur="500" fill="hold"/>
                                        <p:tgtEl>
                                          <p:spTgt spid="23"/>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8"/>
                                        </p:tgtEl>
                                      </p:cBhvr>
                                    </p:cmd>
                                  </p:childTnLst>
                                </p:cTn>
                              </p:par>
                              <p:par>
                                <p:cTn id="33" presetID="1" presetClass="entr" presetSubtype="0" fill="hold" nodeType="withEffect">
                                  <p:stCondLst>
                                    <p:cond delay="0"/>
                                  </p:stCondLst>
                                  <p:childTnLst>
                                    <p:set>
                                      <p:cBhvr>
                                        <p:cTn id="34" dur="1" fill="hold">
                                          <p:stCondLst>
                                            <p:cond delay="9"/>
                                          </p:stCondLst>
                                        </p:cTn>
                                        <p:tgtEl>
                                          <p:spTgt spid="3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3"/>
                                        </p:tgtEl>
                                      </p:cBhvr>
                                    </p:animEffect>
                                    <p:animScale>
                                      <p:cBhvr>
                                        <p:cTn id="37"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24"/>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4"/>
                                        </p:tgtEl>
                                        <p:attrNameLst>
                                          <p:attrName>fillcolor</p:attrName>
                                        </p:attrNameLst>
                                      </p:cBhvr>
                                      <p:to>
                                        <a:srgbClr val="D99694"/>
                                      </p:to>
                                    </p:animClr>
                                    <p:set>
                                      <p:cBhvr>
                                        <p:cTn id="43" dur="500" fill="hold"/>
                                        <p:tgtEl>
                                          <p:spTgt spid="24"/>
                                        </p:tgtEl>
                                        <p:attrNameLst>
                                          <p:attrName>fill.type</p:attrName>
                                        </p:attrNameLst>
                                      </p:cBhvr>
                                      <p:to>
                                        <p:strVal val="solid"/>
                                      </p:to>
                                    </p:set>
                                    <p:set>
                                      <p:cBhvr>
                                        <p:cTn id="44" dur="500" fill="hold"/>
                                        <p:tgtEl>
                                          <p:spTgt spid="24"/>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34"/>
                                        </p:tgtEl>
                                      </p:cBhvr>
                                    </p:cmd>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24"/>
                                        </p:tgtEl>
                                      </p:cBhvr>
                                    </p:animEffect>
                                    <p:animScale>
                                      <p:cBhvr>
                                        <p:cTn id="51"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52" restart="whenNotActive" fill="hold" evtFilter="cancelBubble" nodeType="interactiveSeq">
                <p:stCondLst>
                  <p:cond evt="onClick" delay="0">
                    <p:tgtEl>
                      <p:spTgt spid="26"/>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6"/>
                                        </p:tgtEl>
                                        <p:attrNameLst>
                                          <p:attrName>fillcolor</p:attrName>
                                        </p:attrNameLst>
                                      </p:cBhvr>
                                      <p:to>
                                        <a:srgbClr val="D99694"/>
                                      </p:to>
                                    </p:animClr>
                                    <p:set>
                                      <p:cBhvr>
                                        <p:cTn id="57" dur="500" fill="hold"/>
                                        <p:tgtEl>
                                          <p:spTgt spid="26"/>
                                        </p:tgtEl>
                                        <p:attrNameLst>
                                          <p:attrName>fill.type</p:attrName>
                                        </p:attrNameLst>
                                      </p:cBhvr>
                                      <p:to>
                                        <p:strVal val="solid"/>
                                      </p:to>
                                    </p:set>
                                    <p:set>
                                      <p:cBhvr>
                                        <p:cTn id="58" dur="500" fill="hold"/>
                                        <p:tgtEl>
                                          <p:spTgt spid="26"/>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34"/>
                                        </p:tgtEl>
                                      </p:cBhvr>
                                    </p:cmd>
                                  </p:childTnLst>
                                </p:cTn>
                              </p:par>
                              <p:par>
                                <p:cTn id="61" presetID="1" presetClass="entr" presetSubtype="0" fill="hold" nodeType="withEffect">
                                  <p:stCondLst>
                                    <p:cond delay="0"/>
                                  </p:stCondLst>
                                  <p:childTnLst>
                                    <p:set>
                                      <p:cBhvr>
                                        <p:cTn id="62" dur="1" fill="hold">
                                          <p:stCondLst>
                                            <p:cond delay="9"/>
                                          </p:stCondLst>
                                        </p:cTn>
                                        <p:tgtEl>
                                          <p:spTgt spid="31"/>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6"/>
                                        </p:tgtEl>
                                      </p:cBhvr>
                                    </p:animEffect>
                                    <p:animScale>
                                      <p:cBhvr>
                                        <p:cTn id="65"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66" restart="whenNotActive" fill="hold" evtFilter="cancelBubble" nodeType="interactiveSeq">
                <p:stCondLst>
                  <p:cond evt="onClick" delay="0">
                    <p:tgtEl>
                      <p:spTgt spid="27"/>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7"/>
                                        </p:tgtEl>
                                        <p:attrNameLst>
                                          <p:attrName>fillcolor</p:attrName>
                                        </p:attrNameLst>
                                      </p:cBhvr>
                                      <p:to>
                                        <a:srgbClr val="D99694"/>
                                      </p:to>
                                    </p:animClr>
                                    <p:set>
                                      <p:cBhvr>
                                        <p:cTn id="71" dur="500" fill="hold"/>
                                        <p:tgtEl>
                                          <p:spTgt spid="27"/>
                                        </p:tgtEl>
                                        <p:attrNameLst>
                                          <p:attrName>fill.type</p:attrName>
                                        </p:attrNameLst>
                                      </p:cBhvr>
                                      <p:to>
                                        <p:strVal val="solid"/>
                                      </p:to>
                                    </p:set>
                                    <p:set>
                                      <p:cBhvr>
                                        <p:cTn id="72" dur="500" fill="hold"/>
                                        <p:tgtEl>
                                          <p:spTgt spid="27"/>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34"/>
                                        </p:tgtEl>
                                      </p:cBhvr>
                                    </p:cmd>
                                  </p:childTnLst>
                                </p:cTn>
                              </p:par>
                              <p:par>
                                <p:cTn id="75" presetID="1" presetClass="entr" presetSubtype="0" fill="hold" nodeType="withEffect">
                                  <p:stCondLst>
                                    <p:cond delay="0"/>
                                  </p:stCondLst>
                                  <p:childTnLst>
                                    <p:set>
                                      <p:cBhvr>
                                        <p:cTn id="76" dur="1" fill="hold">
                                          <p:stCondLst>
                                            <p:cond delay="9"/>
                                          </p:stCondLst>
                                        </p:cTn>
                                        <p:tgtEl>
                                          <p:spTgt spid="32"/>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7"/>
                                        </p:tgtEl>
                                      </p:cBhvr>
                                    </p:animEffect>
                                    <p:animScale>
                                      <p:cBhvr>
                                        <p:cTn id="79" dur="250" autoRev="1" fill="hold"/>
                                        <p:tgtEl>
                                          <p:spTgt spid="27"/>
                                        </p:tgtEl>
                                      </p:cBhvr>
                                      <p:by x="105000" y="105000"/>
                                    </p:animScale>
                                  </p:childTnLst>
                                </p:cTn>
                              </p:par>
                            </p:childTnLst>
                          </p:cTn>
                        </p:par>
                      </p:childTnLst>
                    </p:cTn>
                  </p:par>
                </p:childTnLst>
              </p:cTn>
              <p:nextCondLst>
                <p:cond evt="onClick" delay="0">
                  <p:tgtEl>
                    <p:spTgt spid="27"/>
                  </p:tgtEl>
                </p:cond>
              </p:nextCondLst>
            </p:seq>
            <p:audio>
              <p:cMediaNode vol="80000">
                <p:cTn id="80" fill="hold" display="0">
                  <p:stCondLst>
                    <p:cond delay="indefinite"/>
                  </p:stCondLst>
                  <p:endCondLst>
                    <p:cond evt="onStopAudio" delay="0">
                      <p:tgtEl>
                        <p:sldTgt/>
                      </p:tgtEl>
                    </p:cond>
                  </p:endCondLst>
                </p:cTn>
                <p:tgtEl>
                  <p:spTgt spid="28"/>
                </p:tgtEl>
              </p:cMediaNode>
            </p:audio>
            <p:audio>
              <p:cMediaNode vol="80000">
                <p:cTn id="81" fill="hold" display="0">
                  <p:stCondLst>
                    <p:cond delay="indefinite"/>
                  </p:stCondLst>
                  <p:endCondLst>
                    <p:cond evt="onStopAudio" delay="0">
                      <p:tgtEl>
                        <p:sldTgt/>
                      </p:tgtEl>
                    </p:cond>
                  </p:endCondLst>
                </p:cTn>
                <p:tgtEl>
                  <p:spTgt spid="34"/>
                </p:tgtEl>
              </p:cMediaNode>
            </p:audio>
          </p:childTnLst>
        </p:cTn>
      </p:par>
    </p:tnLst>
    <p:bldLst>
      <p:bldP spid="22" grpId="0" animBg="1"/>
      <p:bldP spid="23" grpId="0" animBg="1"/>
      <p:bldP spid="23" grpId="1" animBg="1"/>
      <p:bldP spid="24" grpId="0" animBg="1"/>
      <p:bldP spid="24" grpId="1" animBg="1"/>
      <p:bldP spid="26" grpId="0" animBg="1"/>
      <p:bldP spid="26" grpId="1" animBg="1"/>
      <p:bldP spid="27" grpId="0" animBg="1"/>
      <p:bldP spid="27"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4" name="Rectangle 13"/>
          <p:cNvSpPr/>
          <p:nvPr/>
        </p:nvSpPr>
        <p:spPr>
          <a:xfrm>
            <a:off x="0" y="0"/>
            <a:ext cx="18288000" cy="102870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8">
            <a:extLst>
              <a:ext uri="{FF2B5EF4-FFF2-40B4-BE49-F238E27FC236}">
                <a16:creationId xmlns:a16="http://schemas.microsoft.com/office/drawing/2014/main" xmlns="" id="{A19ECB77-B032-4E88-B15F-FDAE0101D1A8}"/>
              </a:ext>
            </a:extLst>
          </p:cNvPr>
          <p:cNvSpPr txBox="1"/>
          <p:nvPr/>
        </p:nvSpPr>
        <p:spPr>
          <a:xfrm>
            <a:off x="4558221" y="771570"/>
            <a:ext cx="9315375" cy="679673"/>
          </a:xfrm>
          <a:prstGeom prst="rect">
            <a:avLst/>
          </a:prstGeom>
        </p:spPr>
        <p:txBody>
          <a:bodyPr wrap="square" lIns="0" tIns="0" rIns="0" bIns="0" rtlCol="0" anchor="t">
            <a:spAutoFit/>
          </a:bodyPr>
          <a:lstStyle/>
          <a:p>
            <a:pPr algn="ctr" defTabSz="609630">
              <a:lnSpc>
                <a:spcPts val="5334"/>
              </a:lnSpc>
              <a:spcBef>
                <a:spcPct val="0"/>
              </a:spcBef>
            </a:pPr>
            <a:r>
              <a:rPr lang="en-US" sz="5400" b="1" spc="-53" dirty="0">
                <a:solidFill>
                  <a:srgbClr val="000000"/>
                </a:solidFill>
                <a:latin typeface="Arial" panose="020B0604020202020204" pitchFamily="34" charset="0"/>
                <a:cs typeface="Arial" panose="020B0604020202020204" pitchFamily="34" charset="0"/>
              </a:rPr>
              <a:t>TRÒ CHƠI TRẮC NGHIỆM</a:t>
            </a:r>
          </a:p>
        </p:txBody>
      </p:sp>
      <p:sp>
        <p:nvSpPr>
          <p:cNvPr id="22" name="Câu hỏi">
            <a:extLst>
              <a:ext uri="{FF2B5EF4-FFF2-40B4-BE49-F238E27FC236}">
                <a16:creationId xmlns:a16="http://schemas.microsoft.com/office/drawing/2014/main" xmlns="" id="{4ADFFF1A-F500-CC57-185E-00F4826D0836}"/>
              </a:ext>
            </a:extLst>
          </p:cNvPr>
          <p:cNvSpPr/>
          <p:nvPr/>
        </p:nvSpPr>
        <p:spPr>
          <a:xfrm>
            <a:off x="1066800" y="1786678"/>
            <a:ext cx="16298219" cy="2634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noProof="1">
                <a:solidFill>
                  <a:srgbClr val="C00000"/>
                </a:solidFill>
                <a:latin typeface="Arial" panose="020B0604020202020204" pitchFamily="34" charset="0"/>
                <a:cs typeface="Arial" panose="020B0604020202020204" pitchFamily="34" charset="0"/>
              </a:rPr>
              <a:t>Câu </a:t>
            </a:r>
            <a:r>
              <a:rPr lang="vi-VN" sz="4000" b="1" noProof="1" smtClean="0">
                <a:solidFill>
                  <a:srgbClr val="C00000"/>
                </a:solidFill>
                <a:latin typeface="Arial" panose="020B0604020202020204" pitchFamily="34" charset="0"/>
                <a:cs typeface="Arial" panose="020B0604020202020204" pitchFamily="34" charset="0"/>
              </a:rPr>
              <a:t>3: </a:t>
            </a:r>
            <a:r>
              <a:rPr lang="vi-VN" sz="4000">
                <a:solidFill>
                  <a:schemeClr val="tx1"/>
                </a:solidFill>
                <a:latin typeface="Arial" panose="020B0604020202020204" pitchFamily="34" charset="0"/>
                <a:cs typeface="Arial" panose="020B0604020202020204" pitchFamily="34" charset="0"/>
              </a:rPr>
              <a:t>Trong các mệnh đề sau, mệnh đề nào </a:t>
            </a:r>
            <a:r>
              <a:rPr lang="vi-VN" sz="4000" b="1">
                <a:solidFill>
                  <a:schemeClr val="tx1"/>
                </a:solidFill>
                <a:latin typeface="Arial" panose="020B0604020202020204" pitchFamily="34" charset="0"/>
                <a:cs typeface="Arial" panose="020B0604020202020204" pitchFamily="34" charset="0"/>
              </a:rPr>
              <a:t>sai</a:t>
            </a:r>
            <a:r>
              <a:rPr lang="fr-FR" sz="4000">
                <a:solidFill>
                  <a:schemeClr val="tx1"/>
                </a:solidFill>
                <a:latin typeface="Arial" panose="020B0604020202020204" pitchFamily="34" charset="0"/>
                <a:cs typeface="Arial" panose="020B0604020202020204" pitchFamily="34" charset="0"/>
              </a:rPr>
              <a:t>?</a:t>
            </a:r>
            <a:endParaRPr lang="en-US" sz="4000">
              <a:solidFill>
                <a:schemeClr val="tx1"/>
              </a:solidFill>
              <a:latin typeface="Arial" panose="020B0604020202020204" pitchFamily="34" charset="0"/>
              <a:cs typeface="Arial" panose="020B0604020202020204" pitchFamily="34" charset="0"/>
            </a:endParaRPr>
          </a:p>
        </p:txBody>
      </p:sp>
      <p:sp>
        <p:nvSpPr>
          <p:cNvPr id="23" name="Đáp án đúng">
            <a:extLst>
              <a:ext uri="{FF2B5EF4-FFF2-40B4-BE49-F238E27FC236}">
                <a16:creationId xmlns:a16="http://schemas.microsoft.com/office/drawing/2014/main" xmlns="" id="{8B66CBE4-2DB9-BCF7-D1C4-281B894BFE17}"/>
              </a:ext>
            </a:extLst>
          </p:cNvPr>
          <p:cNvSpPr/>
          <p:nvPr/>
        </p:nvSpPr>
        <p:spPr>
          <a:xfrm>
            <a:off x="9394247" y="7391168"/>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noProof="1" smtClean="0">
                <a:solidFill>
                  <a:schemeClr val="tx1"/>
                </a:solidFill>
                <a:latin typeface="Arial" panose="020B0604020202020204" pitchFamily="34" charset="0"/>
                <a:cs typeface="Arial" panose="020B0604020202020204" pitchFamily="34" charset="0"/>
              </a:rPr>
              <a:t>D</a:t>
            </a:r>
            <a:r>
              <a:rPr lang="en-US" sz="4000" noProof="1" smtClean="0">
                <a:solidFill>
                  <a:schemeClr val="tx1"/>
                </a:solidFill>
                <a:latin typeface="Arial" panose="020B0604020202020204" pitchFamily="34" charset="0"/>
                <a:cs typeface="Arial" panose="020B0604020202020204" pitchFamily="34" charset="0"/>
              </a:rPr>
              <a:t>. </a:t>
            </a:r>
            <a:r>
              <a:rPr lang="es-ES" sz="4000" noProof="1" smtClean="0">
                <a:solidFill>
                  <a:schemeClr val="tx1"/>
                </a:solidFill>
                <a:latin typeface="Arial" panose="020B0604020202020204" pitchFamily="34" charset="0"/>
                <a:cs typeface="Arial" panose="020B0604020202020204" pitchFamily="34" charset="0"/>
              </a:rPr>
              <a:t>sin</a:t>
            </a:r>
            <a:r>
              <a:rPr lang="vi-VN" sz="4000" baseline="30000" noProof="1" smtClean="0">
                <a:solidFill>
                  <a:schemeClr val="tx1"/>
                </a:solidFill>
                <a:cs typeface="Arial" panose="020B0604020202020204" pitchFamily="34" charset="0"/>
              </a:rPr>
              <a:t>6</a:t>
            </a:r>
            <a:r>
              <a:rPr lang="es-ES" sz="4000" noProof="1" smtClean="0">
                <a:solidFill>
                  <a:schemeClr val="tx1"/>
                </a:solidFill>
                <a:latin typeface="Arial" panose="020B0604020202020204" pitchFamily="34" charset="0"/>
                <a:cs typeface="Arial" panose="020B0604020202020204" pitchFamily="34" charset="0"/>
              </a:rPr>
              <a:t>x</a:t>
            </a:r>
            <a:r>
              <a:rPr lang="vi-VN" sz="4000" noProof="1" smtClean="0">
                <a:solidFill>
                  <a:schemeClr val="tx1"/>
                </a:solidFill>
                <a:cs typeface="Arial" panose="020B0604020202020204" pitchFamily="34" charset="0"/>
              </a:rPr>
              <a:t> </a:t>
            </a:r>
            <a:r>
              <a:rPr lang="es-ES" sz="4000" noProof="1">
                <a:solidFill>
                  <a:schemeClr val="tx1"/>
                </a:solidFill>
                <a:latin typeface="Arial" panose="020B0604020202020204" pitchFamily="34" charset="0"/>
                <a:cs typeface="Arial" panose="020B0604020202020204" pitchFamily="34" charset="0"/>
              </a:rPr>
              <a:t>+</a:t>
            </a:r>
            <a:r>
              <a:rPr lang="vi-VN" sz="4000" noProof="1">
                <a:solidFill>
                  <a:schemeClr val="tx1"/>
                </a:solidFill>
                <a:cs typeface="Arial" panose="020B0604020202020204" pitchFamily="34" charset="0"/>
              </a:rPr>
              <a:t> </a:t>
            </a:r>
            <a:r>
              <a:rPr lang="es-ES" sz="4000" noProof="1" smtClean="0">
                <a:solidFill>
                  <a:schemeClr val="tx1"/>
                </a:solidFill>
                <a:latin typeface="Arial" panose="020B0604020202020204" pitchFamily="34" charset="0"/>
                <a:cs typeface="Arial" panose="020B0604020202020204" pitchFamily="34" charset="0"/>
              </a:rPr>
              <a:t>cos</a:t>
            </a:r>
            <a:r>
              <a:rPr lang="vi-VN" sz="4000" baseline="30000" noProof="1" smtClean="0">
                <a:solidFill>
                  <a:schemeClr val="tx1"/>
                </a:solidFill>
                <a:cs typeface="Arial" panose="020B0604020202020204" pitchFamily="34" charset="0"/>
              </a:rPr>
              <a:t>6</a:t>
            </a:r>
            <a:r>
              <a:rPr lang="es-ES" sz="4000" noProof="1" smtClean="0">
                <a:solidFill>
                  <a:schemeClr val="tx1"/>
                </a:solidFill>
                <a:latin typeface="Arial" panose="020B0604020202020204" pitchFamily="34" charset="0"/>
                <a:cs typeface="Arial" panose="020B0604020202020204" pitchFamily="34" charset="0"/>
              </a:rPr>
              <a:t>⁡</a:t>
            </a:r>
            <a:r>
              <a:rPr lang="es-ES" sz="4000" noProof="1">
                <a:solidFill>
                  <a:schemeClr val="tx1"/>
                </a:solidFill>
                <a:latin typeface="Arial" panose="020B0604020202020204" pitchFamily="34" charset="0"/>
                <a:cs typeface="Arial" panose="020B0604020202020204" pitchFamily="34" charset="0"/>
              </a:rPr>
              <a:t>x</a:t>
            </a:r>
            <a:r>
              <a:rPr lang="vi-VN" sz="4000" noProof="1">
                <a:solidFill>
                  <a:schemeClr val="tx1"/>
                </a:solidFill>
                <a:cs typeface="Arial" panose="020B0604020202020204" pitchFamily="34" charset="0"/>
              </a:rPr>
              <a:t> </a:t>
            </a:r>
            <a:r>
              <a:rPr lang="es-ES" sz="4000" noProof="1">
                <a:solidFill>
                  <a:schemeClr val="tx1"/>
                </a:solidFill>
                <a:latin typeface="Arial" panose="020B0604020202020204" pitchFamily="34" charset="0"/>
                <a:cs typeface="Arial" panose="020B0604020202020204" pitchFamily="34" charset="0"/>
              </a:rPr>
              <a:t>=</a:t>
            </a:r>
            <a:r>
              <a:rPr lang="vi-VN" sz="4000" noProof="1">
                <a:solidFill>
                  <a:schemeClr val="tx1"/>
                </a:solidFill>
                <a:cs typeface="Arial" panose="020B0604020202020204" pitchFamily="34" charset="0"/>
              </a:rPr>
              <a:t> </a:t>
            </a:r>
            <a:r>
              <a:rPr lang="es-ES" sz="4000" noProof="1" smtClean="0">
                <a:solidFill>
                  <a:schemeClr val="tx1"/>
                </a:solidFill>
                <a:latin typeface="Arial" panose="020B0604020202020204" pitchFamily="34" charset="0"/>
                <a:cs typeface="Arial" panose="020B0604020202020204" pitchFamily="34" charset="0"/>
              </a:rPr>
              <a:t>1sin</a:t>
            </a:r>
            <a:r>
              <a:rPr lang="vi-VN" sz="4000" baseline="30000" noProof="1">
                <a:solidFill>
                  <a:schemeClr val="tx1"/>
                </a:solidFill>
                <a:cs typeface="Arial" panose="020B0604020202020204" pitchFamily="34" charset="0"/>
              </a:rPr>
              <a:t>2</a:t>
            </a:r>
            <a:r>
              <a:rPr lang="es-ES" sz="4000" noProof="1">
                <a:solidFill>
                  <a:schemeClr val="tx1"/>
                </a:solidFill>
                <a:latin typeface="Arial" panose="020B0604020202020204" pitchFamily="34" charset="0"/>
                <a:cs typeface="Arial" panose="020B0604020202020204" pitchFamily="34" charset="0"/>
              </a:rPr>
              <a:t>x</a:t>
            </a:r>
            <a:r>
              <a:rPr lang="vi-VN" sz="4000" noProof="1">
                <a:solidFill>
                  <a:schemeClr val="tx1"/>
                </a:solidFill>
                <a:cs typeface="Arial" panose="020B0604020202020204" pitchFamily="34" charset="0"/>
              </a:rPr>
              <a:t>. </a:t>
            </a:r>
            <a:r>
              <a:rPr lang="es-ES" sz="4000" noProof="1">
                <a:solidFill>
                  <a:schemeClr val="tx1"/>
                </a:solidFill>
                <a:latin typeface="Arial" panose="020B0604020202020204" pitchFamily="34" charset="0"/>
                <a:cs typeface="Arial" panose="020B0604020202020204" pitchFamily="34" charset="0"/>
              </a:rPr>
              <a:t>cos</a:t>
            </a:r>
            <a:r>
              <a:rPr lang="vi-VN" sz="4000" baseline="30000" noProof="1">
                <a:solidFill>
                  <a:schemeClr val="tx1"/>
                </a:solidFill>
                <a:cs typeface="Arial" panose="020B0604020202020204" pitchFamily="34" charset="0"/>
              </a:rPr>
              <a:t>2</a:t>
            </a:r>
            <a:r>
              <a:rPr lang="es-ES" sz="4000" noProof="1">
                <a:solidFill>
                  <a:schemeClr val="tx1"/>
                </a:solidFill>
                <a:latin typeface="Arial" panose="020B0604020202020204" pitchFamily="34" charset="0"/>
                <a:cs typeface="Arial" panose="020B0604020202020204" pitchFamily="34" charset="0"/>
              </a:rPr>
              <a:t>x</a:t>
            </a:r>
            <a:endParaRPr lang="vi-VN" sz="5400" noProof="1">
              <a:solidFill>
                <a:schemeClr val="tx1"/>
              </a:solidFill>
              <a:cs typeface="Arial" panose="020B0604020202020204" pitchFamily="34" charset="0"/>
            </a:endParaRPr>
          </a:p>
        </p:txBody>
      </p:sp>
      <p:sp>
        <p:nvSpPr>
          <p:cNvPr id="24" name="Đáp án sai 1">
            <a:extLst>
              <a:ext uri="{FF2B5EF4-FFF2-40B4-BE49-F238E27FC236}">
                <a16:creationId xmlns:a16="http://schemas.microsoft.com/office/drawing/2014/main" xmlns="" id="{3FCD9830-5FD1-BD44-878B-228BD96CE996}"/>
              </a:ext>
            </a:extLst>
          </p:cNvPr>
          <p:cNvSpPr/>
          <p:nvPr/>
        </p:nvSpPr>
        <p:spPr>
          <a:xfrm>
            <a:off x="1030988" y="7391168"/>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noProof="1" smtClean="0">
                <a:solidFill>
                  <a:schemeClr val="tx1"/>
                </a:solidFill>
                <a:latin typeface="Arial" panose="020B0604020202020204" pitchFamily="34" charset="0"/>
                <a:cs typeface="Arial" panose="020B0604020202020204" pitchFamily="34" charset="0"/>
              </a:rPr>
              <a:t>B. </a:t>
            </a:r>
            <a:r>
              <a:rPr lang="es-ES" sz="4000" noProof="1" smtClean="0">
                <a:solidFill>
                  <a:schemeClr val="tx1"/>
                </a:solidFill>
                <a:latin typeface="Arial" panose="020B0604020202020204" pitchFamily="34" charset="0"/>
                <a:cs typeface="Arial" panose="020B0604020202020204" pitchFamily="34" charset="0"/>
              </a:rPr>
              <a:t>sin</a:t>
            </a:r>
            <a:r>
              <a:rPr lang="vi-VN" sz="4000" baseline="30000" noProof="1" smtClean="0">
                <a:solidFill>
                  <a:schemeClr val="tx1"/>
                </a:solidFill>
                <a:latin typeface="Arial" panose="020B0604020202020204" pitchFamily="34" charset="0"/>
                <a:cs typeface="Arial" panose="020B0604020202020204" pitchFamily="34" charset="0"/>
              </a:rPr>
              <a:t>4</a:t>
            </a:r>
            <a:r>
              <a:rPr lang="es-ES" sz="4000" noProof="1" smtClean="0">
                <a:solidFill>
                  <a:schemeClr val="tx1"/>
                </a:solidFill>
                <a:latin typeface="Arial" panose="020B0604020202020204" pitchFamily="34" charset="0"/>
                <a:cs typeface="Arial" panose="020B0604020202020204" pitchFamily="34" charset="0"/>
              </a:rPr>
              <a:t>x</a:t>
            </a:r>
            <a:r>
              <a:rPr lang="vi-VN" sz="4000" noProof="1" smtClean="0">
                <a:solidFill>
                  <a:schemeClr val="tx1"/>
                </a:solidFill>
                <a:latin typeface="Arial" panose="020B0604020202020204" pitchFamily="34" charset="0"/>
                <a:cs typeface="Arial" panose="020B0604020202020204" pitchFamily="34" charset="0"/>
              </a:rPr>
              <a:t> </a:t>
            </a:r>
            <a:r>
              <a:rPr lang="es-ES" sz="4000" noProof="1" smtClean="0">
                <a:solidFill>
                  <a:schemeClr val="tx1"/>
                </a:solidFill>
                <a:latin typeface="Arial" panose="020B0604020202020204" pitchFamily="34" charset="0"/>
                <a:cs typeface="Arial" panose="020B0604020202020204" pitchFamily="34" charset="0"/>
              </a:rPr>
              <a:t>+</a:t>
            </a:r>
            <a:r>
              <a:rPr lang="vi-VN" sz="4000" noProof="1" smtClean="0">
                <a:solidFill>
                  <a:schemeClr val="tx1"/>
                </a:solidFill>
                <a:latin typeface="Arial" panose="020B0604020202020204" pitchFamily="34" charset="0"/>
                <a:cs typeface="Arial" panose="020B0604020202020204" pitchFamily="34" charset="0"/>
              </a:rPr>
              <a:t> </a:t>
            </a:r>
            <a:r>
              <a:rPr lang="es-ES" sz="4000" noProof="1" smtClean="0">
                <a:solidFill>
                  <a:schemeClr val="tx1"/>
                </a:solidFill>
                <a:latin typeface="Arial" panose="020B0604020202020204" pitchFamily="34" charset="0"/>
                <a:cs typeface="Arial" panose="020B0604020202020204" pitchFamily="34" charset="0"/>
              </a:rPr>
              <a:t>cos</a:t>
            </a:r>
            <a:r>
              <a:rPr lang="vi-VN" sz="4000" baseline="30000" noProof="1" smtClean="0">
                <a:solidFill>
                  <a:schemeClr val="tx1"/>
                </a:solidFill>
                <a:latin typeface="Arial" panose="020B0604020202020204" pitchFamily="34" charset="0"/>
                <a:cs typeface="Arial" panose="020B0604020202020204" pitchFamily="34" charset="0"/>
              </a:rPr>
              <a:t>4</a:t>
            </a:r>
            <a:r>
              <a:rPr lang="es-ES" sz="4000" noProof="1" smtClean="0">
                <a:solidFill>
                  <a:schemeClr val="tx1"/>
                </a:solidFill>
                <a:latin typeface="Arial" panose="020B0604020202020204" pitchFamily="34" charset="0"/>
                <a:cs typeface="Arial" panose="020B0604020202020204" pitchFamily="34" charset="0"/>
              </a:rPr>
              <a:t>⁡x</a:t>
            </a:r>
            <a:r>
              <a:rPr lang="vi-VN" sz="4000" noProof="1" smtClean="0">
                <a:solidFill>
                  <a:schemeClr val="tx1"/>
                </a:solidFill>
                <a:latin typeface="Arial" panose="020B0604020202020204" pitchFamily="34" charset="0"/>
                <a:cs typeface="Arial" panose="020B0604020202020204" pitchFamily="34" charset="0"/>
              </a:rPr>
              <a:t> </a:t>
            </a:r>
            <a:r>
              <a:rPr lang="es-ES" sz="4000" noProof="1" smtClean="0">
                <a:solidFill>
                  <a:schemeClr val="tx1"/>
                </a:solidFill>
                <a:latin typeface="Arial" panose="020B0604020202020204" pitchFamily="34" charset="0"/>
                <a:cs typeface="Arial" panose="020B0604020202020204" pitchFamily="34" charset="0"/>
              </a:rPr>
              <a:t>=</a:t>
            </a:r>
            <a:r>
              <a:rPr lang="vi-VN" sz="4000" noProof="1" smtClean="0">
                <a:solidFill>
                  <a:schemeClr val="tx1"/>
                </a:solidFill>
                <a:latin typeface="Arial" panose="020B0604020202020204" pitchFamily="34" charset="0"/>
                <a:cs typeface="Arial" panose="020B0604020202020204" pitchFamily="34" charset="0"/>
              </a:rPr>
              <a:t> </a:t>
            </a:r>
            <a:r>
              <a:rPr lang="es-ES" sz="4000" noProof="1" smtClean="0">
                <a:solidFill>
                  <a:schemeClr val="tx1"/>
                </a:solidFill>
                <a:latin typeface="Arial" panose="020B0604020202020204" pitchFamily="34" charset="0"/>
                <a:cs typeface="Arial" panose="020B0604020202020204" pitchFamily="34" charset="0"/>
              </a:rPr>
              <a:t>12sin</a:t>
            </a:r>
            <a:r>
              <a:rPr lang="vi-VN" sz="4000" baseline="30000" noProof="1" smtClean="0">
                <a:solidFill>
                  <a:schemeClr val="tx1"/>
                </a:solidFill>
                <a:latin typeface="Arial" panose="020B0604020202020204" pitchFamily="34" charset="0"/>
                <a:cs typeface="Arial" panose="020B0604020202020204" pitchFamily="34" charset="0"/>
              </a:rPr>
              <a:t>2</a:t>
            </a:r>
            <a:r>
              <a:rPr lang="es-ES" sz="4000" noProof="1" smtClean="0">
                <a:solidFill>
                  <a:schemeClr val="tx1"/>
                </a:solidFill>
                <a:latin typeface="Arial" panose="020B0604020202020204" pitchFamily="34" charset="0"/>
                <a:cs typeface="Arial" panose="020B0604020202020204" pitchFamily="34" charset="0"/>
              </a:rPr>
              <a:t>x</a:t>
            </a:r>
            <a:r>
              <a:rPr lang="vi-VN" sz="4000" noProof="1" smtClean="0">
                <a:solidFill>
                  <a:schemeClr val="tx1"/>
                </a:solidFill>
                <a:latin typeface="Arial" panose="020B0604020202020204" pitchFamily="34" charset="0"/>
                <a:cs typeface="Arial" panose="020B0604020202020204" pitchFamily="34" charset="0"/>
              </a:rPr>
              <a:t>. </a:t>
            </a:r>
            <a:r>
              <a:rPr lang="es-ES" sz="4000" noProof="1" smtClean="0">
                <a:solidFill>
                  <a:schemeClr val="tx1"/>
                </a:solidFill>
                <a:latin typeface="Arial" panose="020B0604020202020204" pitchFamily="34" charset="0"/>
                <a:cs typeface="Arial" panose="020B0604020202020204" pitchFamily="34" charset="0"/>
              </a:rPr>
              <a:t>cos</a:t>
            </a:r>
            <a:r>
              <a:rPr lang="vi-VN" sz="4000" baseline="30000" noProof="1" smtClean="0">
                <a:solidFill>
                  <a:schemeClr val="tx1"/>
                </a:solidFill>
                <a:latin typeface="Arial" panose="020B0604020202020204" pitchFamily="34" charset="0"/>
                <a:cs typeface="Arial" panose="020B0604020202020204" pitchFamily="34" charset="0"/>
              </a:rPr>
              <a:t>2</a:t>
            </a:r>
            <a:r>
              <a:rPr lang="es-ES" sz="4000" noProof="1" smtClean="0">
                <a:solidFill>
                  <a:schemeClr val="tx1"/>
                </a:solidFill>
                <a:latin typeface="Arial" panose="020B0604020202020204" pitchFamily="34" charset="0"/>
                <a:cs typeface="Arial" panose="020B0604020202020204" pitchFamily="34" charset="0"/>
              </a:rPr>
              <a:t>x</a:t>
            </a:r>
            <a:endParaRPr lang="vi-VN" sz="5400" noProof="1">
              <a:solidFill>
                <a:schemeClr val="tx1"/>
              </a:solidFill>
              <a:cs typeface="Arial" panose="020B0604020202020204" pitchFamily="34" charset="0"/>
            </a:endParaRPr>
          </a:p>
        </p:txBody>
      </p:sp>
      <p:sp>
        <p:nvSpPr>
          <p:cNvPr id="26" name="Đáp án sai 2">
            <a:extLst>
              <a:ext uri="{FF2B5EF4-FFF2-40B4-BE49-F238E27FC236}">
                <a16:creationId xmlns:a16="http://schemas.microsoft.com/office/drawing/2014/main" xmlns="" id="{6A919885-0285-0403-1E09-FA94D8BC080B}"/>
              </a:ext>
            </a:extLst>
          </p:cNvPr>
          <p:cNvSpPr/>
          <p:nvPr/>
        </p:nvSpPr>
        <p:spPr>
          <a:xfrm>
            <a:off x="1066800" y="4756640"/>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noProof="1" smtClean="0">
                <a:solidFill>
                  <a:schemeClr val="tx1"/>
                </a:solidFill>
                <a:cs typeface="Arial" panose="020B0604020202020204" pitchFamily="34" charset="0"/>
              </a:rPr>
              <a:t>A. (sin</a:t>
            </a:r>
            <a:r>
              <a:rPr lang="vi-VN" sz="4000" noProof="1">
                <a:solidFill>
                  <a:schemeClr val="tx1"/>
                </a:solidFill>
                <a:cs typeface="Arial" panose="020B0604020202020204" pitchFamily="34" charset="0"/>
              </a:rPr>
              <a:t>⁡</a:t>
            </a:r>
            <a:r>
              <a:rPr lang="vi-VN" sz="4000" noProof="1" smtClean="0">
                <a:solidFill>
                  <a:schemeClr val="tx1"/>
                </a:solidFill>
                <a:cs typeface="Arial" panose="020B0604020202020204" pitchFamily="34" charset="0"/>
              </a:rPr>
              <a:t>x.cos</a:t>
            </a:r>
            <a:r>
              <a:rPr lang="vi-VN" sz="4000" noProof="1">
                <a:solidFill>
                  <a:schemeClr val="tx1"/>
                </a:solidFill>
                <a:cs typeface="Arial" panose="020B0604020202020204" pitchFamily="34" charset="0"/>
              </a:rPr>
              <a:t>⁡</a:t>
            </a:r>
            <a:r>
              <a:rPr lang="vi-VN" sz="4000" noProof="1" smtClean="0">
                <a:solidFill>
                  <a:schemeClr val="tx1"/>
                </a:solidFill>
                <a:cs typeface="Arial" panose="020B0604020202020204" pitchFamily="34" charset="0"/>
              </a:rPr>
              <a:t>x)</a:t>
            </a:r>
            <a:r>
              <a:rPr lang="vi-VN" sz="4000" baseline="30000" noProof="1" smtClean="0">
                <a:solidFill>
                  <a:schemeClr val="tx1"/>
                </a:solidFill>
                <a:cs typeface="Arial" panose="020B0604020202020204" pitchFamily="34" charset="0"/>
              </a:rPr>
              <a:t>2</a:t>
            </a:r>
            <a:r>
              <a:rPr lang="vi-VN" sz="4000" noProof="1" smtClean="0">
                <a:solidFill>
                  <a:schemeClr val="tx1"/>
                </a:solidFill>
                <a:cs typeface="Arial" panose="020B0604020202020204" pitchFamily="34" charset="0"/>
              </a:rPr>
              <a:t> =12sin</a:t>
            </a:r>
            <a:r>
              <a:rPr lang="vi-VN" sz="4000" noProof="1">
                <a:solidFill>
                  <a:schemeClr val="tx1"/>
                </a:solidFill>
                <a:cs typeface="Arial" panose="020B0604020202020204" pitchFamily="34" charset="0"/>
              </a:rPr>
              <a:t>⁡</a:t>
            </a:r>
            <a:r>
              <a:rPr lang="vi-VN" sz="4000" noProof="1" smtClean="0">
                <a:solidFill>
                  <a:schemeClr val="tx1"/>
                </a:solidFill>
                <a:cs typeface="Arial" panose="020B0604020202020204" pitchFamily="34" charset="0"/>
              </a:rPr>
              <a:t>x.cos</a:t>
            </a:r>
            <a:r>
              <a:rPr lang="vi-VN" sz="4000" noProof="1">
                <a:solidFill>
                  <a:schemeClr val="tx1"/>
                </a:solidFill>
                <a:cs typeface="Arial" panose="020B0604020202020204" pitchFamily="34" charset="0"/>
              </a:rPr>
              <a:t>⁡x</a:t>
            </a:r>
          </a:p>
        </p:txBody>
      </p:sp>
      <p:sp>
        <p:nvSpPr>
          <p:cNvPr id="27" name="Đáp án sai 3">
            <a:extLst>
              <a:ext uri="{FF2B5EF4-FFF2-40B4-BE49-F238E27FC236}">
                <a16:creationId xmlns:a16="http://schemas.microsoft.com/office/drawing/2014/main" xmlns="" id="{2E7D83A4-3758-8699-4DD0-010A80780539}"/>
              </a:ext>
            </a:extLst>
          </p:cNvPr>
          <p:cNvSpPr/>
          <p:nvPr/>
        </p:nvSpPr>
        <p:spPr>
          <a:xfrm>
            <a:off x="9368847" y="4808424"/>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noProof="1">
                <a:solidFill>
                  <a:schemeClr val="tx1"/>
                </a:solidFill>
                <a:latin typeface="Arial" panose="020B0604020202020204" pitchFamily="34" charset="0"/>
                <a:cs typeface="Arial" panose="020B0604020202020204" pitchFamily="34" charset="0"/>
              </a:rPr>
              <a:t>C</a:t>
            </a:r>
            <a:r>
              <a:rPr lang="en-US" sz="4000" noProof="1" smtClean="0">
                <a:solidFill>
                  <a:schemeClr val="tx1"/>
                </a:solidFill>
                <a:latin typeface="Arial" panose="020B0604020202020204" pitchFamily="34" charset="0"/>
                <a:cs typeface="Arial" panose="020B0604020202020204" pitchFamily="34" charset="0"/>
              </a:rPr>
              <a:t>. </a:t>
            </a:r>
            <a:r>
              <a:rPr lang="vi-VN" sz="4000" noProof="1">
                <a:solidFill>
                  <a:schemeClr val="tx1"/>
                </a:solidFill>
                <a:cs typeface="Arial" panose="020B0604020202020204" pitchFamily="34" charset="0"/>
              </a:rPr>
              <a:t>(sin⁡</a:t>
            </a:r>
            <a:r>
              <a:rPr lang="vi-VN" sz="4000" noProof="1" smtClean="0">
                <a:solidFill>
                  <a:schemeClr val="tx1"/>
                </a:solidFill>
                <a:cs typeface="Arial" panose="020B0604020202020204" pitchFamily="34" charset="0"/>
              </a:rPr>
              <a:t>x + cos</a:t>
            </a:r>
            <a:r>
              <a:rPr lang="vi-VN" sz="4000" noProof="1">
                <a:solidFill>
                  <a:schemeClr val="tx1"/>
                </a:solidFill>
                <a:cs typeface="Arial" panose="020B0604020202020204" pitchFamily="34" charset="0"/>
              </a:rPr>
              <a:t>⁡x)</a:t>
            </a:r>
            <a:r>
              <a:rPr lang="vi-VN" sz="4000" baseline="30000" noProof="1">
                <a:solidFill>
                  <a:schemeClr val="tx1"/>
                </a:solidFill>
                <a:cs typeface="Arial" panose="020B0604020202020204" pitchFamily="34" charset="0"/>
              </a:rPr>
              <a:t>2</a:t>
            </a:r>
            <a:r>
              <a:rPr lang="vi-VN" sz="4000" noProof="1">
                <a:solidFill>
                  <a:schemeClr val="tx1"/>
                </a:solidFill>
                <a:cs typeface="Arial" panose="020B0604020202020204" pitchFamily="34" charset="0"/>
              </a:rPr>
              <a:t> </a:t>
            </a:r>
            <a:r>
              <a:rPr lang="vi-VN" sz="4000" noProof="1" smtClean="0">
                <a:solidFill>
                  <a:schemeClr val="tx1"/>
                </a:solidFill>
                <a:cs typeface="Arial" panose="020B0604020202020204" pitchFamily="34" charset="0"/>
              </a:rPr>
              <a:t>= 1 + 2sin</a:t>
            </a:r>
            <a:r>
              <a:rPr lang="vi-VN" sz="4000" noProof="1">
                <a:solidFill>
                  <a:schemeClr val="tx1"/>
                </a:solidFill>
                <a:cs typeface="Arial" panose="020B0604020202020204" pitchFamily="34" charset="0"/>
              </a:rPr>
              <a:t>⁡x.cos⁡x</a:t>
            </a:r>
          </a:p>
        </p:txBody>
      </p:sp>
      <p:pic>
        <p:nvPicPr>
          <p:cNvPr id="28"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2" y="-637266"/>
            <a:ext cx="487363" cy="487363"/>
          </a:xfrm>
          <a:prstGeom prst="rect">
            <a:avLst/>
          </a:prstGeom>
        </p:spPr>
      </p:pic>
      <p:pic>
        <p:nvPicPr>
          <p:cNvPr id="30" name="Picture 5">
            <a:extLst>
              <a:ext uri="{FF2B5EF4-FFF2-40B4-BE49-F238E27FC236}">
                <a16:creationId xmlns:a16="http://schemas.microsoft.com/office/drawing/2014/main" xmlns=""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719001" y="7873485"/>
            <a:ext cx="1334647" cy="1161681"/>
          </a:xfrm>
          <a:prstGeom prst="rect">
            <a:avLst/>
          </a:prstGeom>
        </p:spPr>
      </p:pic>
      <p:pic>
        <p:nvPicPr>
          <p:cNvPr id="31" name="Picture 30">
            <a:extLst>
              <a:ext uri="{FF2B5EF4-FFF2-40B4-BE49-F238E27FC236}">
                <a16:creationId xmlns:a16="http://schemas.microsoft.com/office/drawing/2014/main" xmlns=""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456113" y="5358937"/>
            <a:ext cx="1330072" cy="1184973"/>
          </a:xfrm>
          <a:prstGeom prst="rect">
            <a:avLst/>
          </a:prstGeom>
        </p:spPr>
      </p:pic>
      <p:pic>
        <p:nvPicPr>
          <p:cNvPr id="32" name="Picture 10">
            <a:extLst>
              <a:ext uri="{FF2B5EF4-FFF2-40B4-BE49-F238E27FC236}">
                <a16:creationId xmlns:a16="http://schemas.microsoft.com/office/drawing/2014/main" xmlns=""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788640" y="5358937"/>
            <a:ext cx="1330072" cy="1184973"/>
          </a:xfrm>
          <a:prstGeom prst="rect">
            <a:avLst/>
          </a:prstGeom>
        </p:spPr>
      </p:pic>
      <p:pic>
        <p:nvPicPr>
          <p:cNvPr id="33" name="Picture 10">
            <a:extLst>
              <a:ext uri="{FF2B5EF4-FFF2-40B4-BE49-F238E27FC236}">
                <a16:creationId xmlns:a16="http://schemas.microsoft.com/office/drawing/2014/main" xmlns=""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456113" y="7845545"/>
            <a:ext cx="1330072" cy="1184973"/>
          </a:xfrm>
          <a:prstGeom prst="rect">
            <a:avLst/>
          </a:prstGeom>
        </p:spPr>
      </p:pic>
      <p:pic>
        <p:nvPicPr>
          <p:cNvPr id="34"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69225" y="-637266"/>
            <a:ext cx="487363" cy="487363"/>
          </a:xfrm>
          <a:prstGeom prst="rect">
            <a:avLst/>
          </a:prstGeom>
        </p:spPr>
      </p:pic>
    </p:spTree>
    <p:extLst>
      <p:ext uri="{BB962C8B-B14F-4D97-AF65-F5344CB8AC3E}">
        <p14:creationId xmlns:p14="http://schemas.microsoft.com/office/powerpoint/2010/main" val="221854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3"/>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3"/>
                                        </p:tgtEl>
                                        <p:attrNameLst>
                                          <p:attrName>fillcolor</p:attrName>
                                        </p:attrNameLst>
                                      </p:cBhvr>
                                      <p:to>
                                        <a:srgbClr val="92D050"/>
                                      </p:to>
                                    </p:animClr>
                                    <p:set>
                                      <p:cBhvr>
                                        <p:cTn id="29" dur="500" fill="hold"/>
                                        <p:tgtEl>
                                          <p:spTgt spid="23"/>
                                        </p:tgtEl>
                                        <p:attrNameLst>
                                          <p:attrName>fill.type</p:attrName>
                                        </p:attrNameLst>
                                      </p:cBhvr>
                                      <p:to>
                                        <p:strVal val="solid"/>
                                      </p:to>
                                    </p:set>
                                    <p:set>
                                      <p:cBhvr>
                                        <p:cTn id="30" dur="500" fill="hold"/>
                                        <p:tgtEl>
                                          <p:spTgt spid="23"/>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8"/>
                                        </p:tgtEl>
                                      </p:cBhvr>
                                    </p:cmd>
                                  </p:childTnLst>
                                </p:cTn>
                              </p:par>
                              <p:par>
                                <p:cTn id="33" presetID="1" presetClass="entr" presetSubtype="0" fill="hold" nodeType="withEffect">
                                  <p:stCondLst>
                                    <p:cond delay="0"/>
                                  </p:stCondLst>
                                  <p:childTnLst>
                                    <p:set>
                                      <p:cBhvr>
                                        <p:cTn id="34" dur="1" fill="hold">
                                          <p:stCondLst>
                                            <p:cond delay="9"/>
                                          </p:stCondLst>
                                        </p:cTn>
                                        <p:tgtEl>
                                          <p:spTgt spid="3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3"/>
                                        </p:tgtEl>
                                      </p:cBhvr>
                                    </p:animEffect>
                                    <p:animScale>
                                      <p:cBhvr>
                                        <p:cTn id="37"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24"/>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4"/>
                                        </p:tgtEl>
                                        <p:attrNameLst>
                                          <p:attrName>fillcolor</p:attrName>
                                        </p:attrNameLst>
                                      </p:cBhvr>
                                      <p:to>
                                        <a:srgbClr val="D99694"/>
                                      </p:to>
                                    </p:animClr>
                                    <p:set>
                                      <p:cBhvr>
                                        <p:cTn id="43" dur="500" fill="hold"/>
                                        <p:tgtEl>
                                          <p:spTgt spid="24"/>
                                        </p:tgtEl>
                                        <p:attrNameLst>
                                          <p:attrName>fill.type</p:attrName>
                                        </p:attrNameLst>
                                      </p:cBhvr>
                                      <p:to>
                                        <p:strVal val="solid"/>
                                      </p:to>
                                    </p:set>
                                    <p:set>
                                      <p:cBhvr>
                                        <p:cTn id="44" dur="500" fill="hold"/>
                                        <p:tgtEl>
                                          <p:spTgt spid="24"/>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34"/>
                                        </p:tgtEl>
                                      </p:cBhvr>
                                    </p:cmd>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24"/>
                                        </p:tgtEl>
                                      </p:cBhvr>
                                    </p:animEffect>
                                    <p:animScale>
                                      <p:cBhvr>
                                        <p:cTn id="51"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52" restart="whenNotActive" fill="hold" evtFilter="cancelBubble" nodeType="interactiveSeq">
                <p:stCondLst>
                  <p:cond evt="onClick" delay="0">
                    <p:tgtEl>
                      <p:spTgt spid="26"/>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6"/>
                                        </p:tgtEl>
                                        <p:attrNameLst>
                                          <p:attrName>fillcolor</p:attrName>
                                        </p:attrNameLst>
                                      </p:cBhvr>
                                      <p:to>
                                        <a:srgbClr val="D99694"/>
                                      </p:to>
                                    </p:animClr>
                                    <p:set>
                                      <p:cBhvr>
                                        <p:cTn id="57" dur="500" fill="hold"/>
                                        <p:tgtEl>
                                          <p:spTgt spid="26"/>
                                        </p:tgtEl>
                                        <p:attrNameLst>
                                          <p:attrName>fill.type</p:attrName>
                                        </p:attrNameLst>
                                      </p:cBhvr>
                                      <p:to>
                                        <p:strVal val="solid"/>
                                      </p:to>
                                    </p:set>
                                    <p:set>
                                      <p:cBhvr>
                                        <p:cTn id="58" dur="500" fill="hold"/>
                                        <p:tgtEl>
                                          <p:spTgt spid="26"/>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34"/>
                                        </p:tgtEl>
                                      </p:cBhvr>
                                    </p:cmd>
                                  </p:childTnLst>
                                </p:cTn>
                              </p:par>
                              <p:par>
                                <p:cTn id="61" presetID="1" presetClass="entr" presetSubtype="0" fill="hold" nodeType="withEffect">
                                  <p:stCondLst>
                                    <p:cond delay="0"/>
                                  </p:stCondLst>
                                  <p:childTnLst>
                                    <p:set>
                                      <p:cBhvr>
                                        <p:cTn id="62" dur="1" fill="hold">
                                          <p:stCondLst>
                                            <p:cond delay="9"/>
                                          </p:stCondLst>
                                        </p:cTn>
                                        <p:tgtEl>
                                          <p:spTgt spid="31"/>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6"/>
                                        </p:tgtEl>
                                      </p:cBhvr>
                                    </p:animEffect>
                                    <p:animScale>
                                      <p:cBhvr>
                                        <p:cTn id="65"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66" restart="whenNotActive" fill="hold" evtFilter="cancelBubble" nodeType="interactiveSeq">
                <p:stCondLst>
                  <p:cond evt="onClick" delay="0">
                    <p:tgtEl>
                      <p:spTgt spid="27"/>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7"/>
                                        </p:tgtEl>
                                        <p:attrNameLst>
                                          <p:attrName>fillcolor</p:attrName>
                                        </p:attrNameLst>
                                      </p:cBhvr>
                                      <p:to>
                                        <a:srgbClr val="D99694"/>
                                      </p:to>
                                    </p:animClr>
                                    <p:set>
                                      <p:cBhvr>
                                        <p:cTn id="71" dur="500" fill="hold"/>
                                        <p:tgtEl>
                                          <p:spTgt spid="27"/>
                                        </p:tgtEl>
                                        <p:attrNameLst>
                                          <p:attrName>fill.type</p:attrName>
                                        </p:attrNameLst>
                                      </p:cBhvr>
                                      <p:to>
                                        <p:strVal val="solid"/>
                                      </p:to>
                                    </p:set>
                                    <p:set>
                                      <p:cBhvr>
                                        <p:cTn id="72" dur="500" fill="hold"/>
                                        <p:tgtEl>
                                          <p:spTgt spid="27"/>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34"/>
                                        </p:tgtEl>
                                      </p:cBhvr>
                                    </p:cmd>
                                  </p:childTnLst>
                                </p:cTn>
                              </p:par>
                              <p:par>
                                <p:cTn id="75" presetID="1" presetClass="entr" presetSubtype="0" fill="hold" nodeType="withEffect">
                                  <p:stCondLst>
                                    <p:cond delay="0"/>
                                  </p:stCondLst>
                                  <p:childTnLst>
                                    <p:set>
                                      <p:cBhvr>
                                        <p:cTn id="76" dur="1" fill="hold">
                                          <p:stCondLst>
                                            <p:cond delay="9"/>
                                          </p:stCondLst>
                                        </p:cTn>
                                        <p:tgtEl>
                                          <p:spTgt spid="32"/>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7"/>
                                        </p:tgtEl>
                                      </p:cBhvr>
                                    </p:animEffect>
                                    <p:animScale>
                                      <p:cBhvr>
                                        <p:cTn id="79" dur="250" autoRev="1" fill="hold"/>
                                        <p:tgtEl>
                                          <p:spTgt spid="27"/>
                                        </p:tgtEl>
                                      </p:cBhvr>
                                      <p:by x="105000" y="105000"/>
                                    </p:animScale>
                                  </p:childTnLst>
                                </p:cTn>
                              </p:par>
                            </p:childTnLst>
                          </p:cTn>
                        </p:par>
                      </p:childTnLst>
                    </p:cTn>
                  </p:par>
                </p:childTnLst>
              </p:cTn>
              <p:nextCondLst>
                <p:cond evt="onClick" delay="0">
                  <p:tgtEl>
                    <p:spTgt spid="27"/>
                  </p:tgtEl>
                </p:cond>
              </p:nextCondLst>
            </p:seq>
            <p:audio>
              <p:cMediaNode vol="80000">
                <p:cTn id="80" fill="hold" display="0">
                  <p:stCondLst>
                    <p:cond delay="indefinite"/>
                  </p:stCondLst>
                  <p:endCondLst>
                    <p:cond evt="onStopAudio" delay="0">
                      <p:tgtEl>
                        <p:sldTgt/>
                      </p:tgtEl>
                    </p:cond>
                  </p:endCondLst>
                </p:cTn>
                <p:tgtEl>
                  <p:spTgt spid="28"/>
                </p:tgtEl>
              </p:cMediaNode>
            </p:audio>
            <p:audio>
              <p:cMediaNode vol="80000">
                <p:cTn id="81" fill="hold" display="0">
                  <p:stCondLst>
                    <p:cond delay="indefinite"/>
                  </p:stCondLst>
                  <p:endCondLst>
                    <p:cond evt="onStopAudio" delay="0">
                      <p:tgtEl>
                        <p:sldTgt/>
                      </p:tgtEl>
                    </p:cond>
                  </p:endCondLst>
                </p:cTn>
                <p:tgtEl>
                  <p:spTgt spid="34"/>
                </p:tgtEl>
              </p:cMediaNode>
            </p:audio>
          </p:childTnLst>
        </p:cTn>
      </p:par>
    </p:tnLst>
    <p:bldLst>
      <p:bldP spid="22" grpId="0" animBg="1"/>
      <p:bldP spid="23" grpId="0" animBg="1"/>
      <p:bldP spid="23" grpId="1" animBg="1"/>
      <p:bldP spid="24" grpId="0" animBg="1"/>
      <p:bldP spid="24" grpId="1" animBg="1"/>
      <p:bldP spid="26" grpId="0" animBg="1"/>
      <p:bldP spid="26" grpId="1" animBg="1"/>
      <p:bldP spid="27" grpId="0" animBg="1"/>
      <p:bldP spid="27"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4" name="Rectangle 13"/>
          <p:cNvSpPr/>
          <p:nvPr/>
        </p:nvSpPr>
        <p:spPr>
          <a:xfrm>
            <a:off x="0" y="0"/>
            <a:ext cx="18288000" cy="102870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8">
            <a:extLst>
              <a:ext uri="{FF2B5EF4-FFF2-40B4-BE49-F238E27FC236}">
                <a16:creationId xmlns:a16="http://schemas.microsoft.com/office/drawing/2014/main" xmlns="" id="{A19ECB77-B032-4E88-B15F-FDAE0101D1A8}"/>
              </a:ext>
            </a:extLst>
          </p:cNvPr>
          <p:cNvSpPr txBox="1"/>
          <p:nvPr/>
        </p:nvSpPr>
        <p:spPr>
          <a:xfrm>
            <a:off x="4558221" y="771570"/>
            <a:ext cx="9315375" cy="679673"/>
          </a:xfrm>
          <a:prstGeom prst="rect">
            <a:avLst/>
          </a:prstGeom>
        </p:spPr>
        <p:txBody>
          <a:bodyPr wrap="square" lIns="0" tIns="0" rIns="0" bIns="0" rtlCol="0" anchor="t">
            <a:spAutoFit/>
          </a:bodyPr>
          <a:lstStyle/>
          <a:p>
            <a:pPr algn="ctr" defTabSz="609630">
              <a:lnSpc>
                <a:spcPts val="5334"/>
              </a:lnSpc>
              <a:spcBef>
                <a:spcPct val="0"/>
              </a:spcBef>
            </a:pPr>
            <a:r>
              <a:rPr lang="en-US" sz="5400" b="1" spc="-53" dirty="0">
                <a:solidFill>
                  <a:srgbClr val="000000"/>
                </a:solidFill>
                <a:latin typeface="Arial" panose="020B0604020202020204" pitchFamily="34" charset="0"/>
                <a:cs typeface="Arial" panose="020B0604020202020204" pitchFamily="34" charset="0"/>
              </a:rPr>
              <a:t>TRÒ CHƠI TRẮC NGHIỆM</a:t>
            </a:r>
          </a:p>
        </p:txBody>
      </p:sp>
      <mc:AlternateContent xmlns:mc="http://schemas.openxmlformats.org/markup-compatibility/2006" xmlns:a14="http://schemas.microsoft.com/office/drawing/2010/main">
        <mc:Choice Requires="a14">
          <p:sp>
            <p:nvSpPr>
              <p:cNvPr id="22" name="Câu hỏi">
                <a:extLst>
                  <a:ext uri="{FF2B5EF4-FFF2-40B4-BE49-F238E27FC236}">
                    <a16:creationId xmlns:a16="http://schemas.microsoft.com/office/drawing/2014/main" xmlns="" id="{4ADFFF1A-F500-CC57-185E-00F4826D0836}"/>
                  </a:ext>
                </a:extLst>
              </p:cNvPr>
              <p:cNvSpPr/>
              <p:nvPr/>
            </p:nvSpPr>
            <p:spPr>
              <a:xfrm>
                <a:off x="1066800" y="1786678"/>
                <a:ext cx="16298219" cy="2634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noProof="1">
                    <a:solidFill>
                      <a:srgbClr val="C00000"/>
                    </a:solidFill>
                    <a:latin typeface="Arial" panose="020B0604020202020204" pitchFamily="34" charset="0"/>
                    <a:cs typeface="Arial" panose="020B0604020202020204" pitchFamily="34" charset="0"/>
                  </a:rPr>
                  <a:t>Câu </a:t>
                </a:r>
                <a:r>
                  <a:rPr lang="vi-VN" sz="4000" b="1" noProof="1" smtClean="0">
                    <a:solidFill>
                      <a:srgbClr val="C00000"/>
                    </a:solidFill>
                    <a:latin typeface="Arial" panose="020B0604020202020204" pitchFamily="34" charset="0"/>
                    <a:cs typeface="Arial" panose="020B0604020202020204" pitchFamily="34" charset="0"/>
                  </a:rPr>
                  <a:t>4: </a:t>
                </a:r>
                <a:r>
                  <a:rPr lang="fr-FR" sz="4000" smtClean="0">
                    <a:solidFill>
                      <a:schemeClr val="tx1"/>
                    </a:solidFill>
                    <a:latin typeface="Arial" panose="020B0604020202020204" pitchFamily="34" charset="0"/>
                    <a:cs typeface="Arial" panose="020B0604020202020204" pitchFamily="34" charset="0"/>
                  </a:rPr>
                  <a:t>Góc có số đo </a:t>
                </a:r>
                <a14:m>
                  <m:oMath xmlns:m="http://schemas.openxmlformats.org/officeDocument/2006/math">
                    <m:f>
                      <m:fPr>
                        <m:ctrlPr>
                          <a:rPr lang="en-US" sz="4800" i="1">
                            <a:solidFill>
                              <a:schemeClr val="tx1"/>
                            </a:solidFill>
                            <a:latin typeface="Cambria Math" panose="02040503050406030204" pitchFamily="18" charset="0"/>
                          </a:rPr>
                        </m:ctrlPr>
                      </m:fPr>
                      <m:num>
                        <m:r>
                          <a:rPr lang="fr-FR" sz="4800" i="1">
                            <a:solidFill>
                              <a:schemeClr val="tx1"/>
                            </a:solidFill>
                            <a:latin typeface="Cambria Math" panose="02040503050406030204" pitchFamily="18" charset="0"/>
                          </a:rPr>
                          <m:t>2</m:t>
                        </m:r>
                        <m:r>
                          <a:rPr lang="fr-FR" sz="4800" i="1">
                            <a:solidFill>
                              <a:schemeClr val="tx1"/>
                            </a:solidFill>
                            <a:latin typeface="Cambria Math" panose="02040503050406030204" pitchFamily="18" charset="0"/>
                          </a:rPr>
                          <m:t>𝜋</m:t>
                        </m:r>
                      </m:num>
                      <m:den>
                        <m:r>
                          <a:rPr lang="fr-FR" sz="4800" i="1">
                            <a:solidFill>
                              <a:schemeClr val="tx1"/>
                            </a:solidFill>
                            <a:latin typeface="Cambria Math" panose="02040503050406030204" pitchFamily="18" charset="0"/>
                          </a:rPr>
                          <m:t>5</m:t>
                        </m:r>
                      </m:den>
                    </m:f>
                  </m:oMath>
                </a14:m>
                <a:r>
                  <a:rPr lang="fr-FR" sz="4000">
                    <a:solidFill>
                      <a:schemeClr val="tx1"/>
                    </a:solidFill>
                    <a:latin typeface="Arial" panose="020B0604020202020204" pitchFamily="34" charset="0"/>
                    <a:cs typeface="Arial" panose="020B0604020202020204" pitchFamily="34" charset="0"/>
                  </a:rPr>
                  <a:t> đổi sang độ </a:t>
                </a:r>
                <a:r>
                  <a:rPr lang="fr-FR" sz="4000" smtClean="0">
                    <a:solidFill>
                      <a:schemeClr val="tx1"/>
                    </a:solidFill>
                    <a:latin typeface="Arial" panose="020B0604020202020204" pitchFamily="34" charset="0"/>
                    <a:cs typeface="Arial" panose="020B0604020202020204" pitchFamily="34" charset="0"/>
                  </a:rPr>
                  <a:t>là?</a:t>
                </a:r>
                <a:endParaRPr lang="en-US" sz="4000">
                  <a:solidFill>
                    <a:schemeClr val="tx1"/>
                  </a:solidFill>
                  <a:latin typeface="Arial" panose="020B0604020202020204" pitchFamily="34" charset="0"/>
                  <a:cs typeface="Arial" panose="020B0604020202020204" pitchFamily="34" charset="0"/>
                </a:endParaRPr>
              </a:p>
            </p:txBody>
          </p:sp>
        </mc:Choice>
        <mc:Fallback xmlns="">
          <p:sp>
            <p:nvSpPr>
              <p:cNvPr id="22" name="Câu hỏi">
                <a:extLst>
                  <a:ext uri="{FF2B5EF4-FFF2-40B4-BE49-F238E27FC236}">
                    <a16:creationId xmlns:a16="http://schemas.microsoft.com/office/drawing/2014/main" xmlns="" id="{4ADFFF1A-F500-CC57-185E-00F4826D0836}"/>
                  </a:ext>
                </a:extLst>
              </p:cNvPr>
              <p:cNvSpPr>
                <a:spLocks noRot="1" noChangeAspect="1" noMove="1" noResize="1" noEditPoints="1" noAdjustHandles="1" noChangeArrowheads="1" noChangeShapeType="1" noTextEdit="1"/>
              </p:cNvSpPr>
              <p:nvPr/>
            </p:nvSpPr>
            <p:spPr>
              <a:xfrm>
                <a:off x="1066800" y="1786678"/>
                <a:ext cx="16298219" cy="2634527"/>
              </a:xfrm>
              <a:prstGeom prst="roundRect">
                <a:avLst/>
              </a:prstGeom>
              <a:blipFill rotWithShape="0">
                <a:blip r:embed="rId6"/>
                <a:stretch>
                  <a:fillRect/>
                </a:stretch>
              </a:blipFill>
              <a:ln>
                <a:noFill/>
              </a:ln>
            </p:spPr>
            <p:txBody>
              <a:bodyPr/>
              <a:lstStyle/>
              <a:p>
                <a:r>
                  <a:rPr lang="en-US">
                    <a:noFill/>
                  </a:rPr>
                  <a:t> </a:t>
                </a:r>
              </a:p>
            </p:txBody>
          </p:sp>
        </mc:Fallback>
      </mc:AlternateContent>
      <p:sp>
        <p:nvSpPr>
          <p:cNvPr id="23" name="Đáp án đúng">
            <a:extLst>
              <a:ext uri="{FF2B5EF4-FFF2-40B4-BE49-F238E27FC236}">
                <a16:creationId xmlns:a16="http://schemas.microsoft.com/office/drawing/2014/main" xmlns="" id="{8B66CBE4-2DB9-BCF7-D1C4-281B894BFE17}"/>
              </a:ext>
            </a:extLst>
          </p:cNvPr>
          <p:cNvSpPr/>
          <p:nvPr/>
        </p:nvSpPr>
        <p:spPr>
          <a:xfrm>
            <a:off x="9394247" y="4756640"/>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noProof="1">
                <a:solidFill>
                  <a:schemeClr val="tx1"/>
                </a:solidFill>
                <a:latin typeface="Arial" panose="020B0604020202020204" pitchFamily="34" charset="0"/>
                <a:cs typeface="Arial" panose="020B0604020202020204" pitchFamily="34" charset="0"/>
              </a:rPr>
              <a:t>C</a:t>
            </a:r>
            <a:r>
              <a:rPr lang="en-US" sz="4000" noProof="1" smtClean="0">
                <a:solidFill>
                  <a:schemeClr val="tx1"/>
                </a:solidFill>
                <a:latin typeface="Arial" panose="020B0604020202020204" pitchFamily="34" charset="0"/>
                <a:cs typeface="Arial" panose="020B0604020202020204" pitchFamily="34" charset="0"/>
              </a:rPr>
              <a:t>. </a:t>
            </a:r>
            <a:r>
              <a:rPr lang="vi-VN" sz="4000" noProof="1" smtClean="0">
                <a:solidFill>
                  <a:schemeClr val="tx1"/>
                </a:solidFill>
                <a:latin typeface="Arial" panose="020B0604020202020204" pitchFamily="34" charset="0"/>
                <a:cs typeface="Arial" panose="020B0604020202020204" pitchFamily="34" charset="0"/>
              </a:rPr>
              <a:t>72</a:t>
            </a:r>
            <a:r>
              <a:rPr lang="vi-VN" sz="4000" baseline="30000" noProof="1" smtClean="0">
                <a:solidFill>
                  <a:schemeClr val="tx1"/>
                </a:solidFill>
                <a:latin typeface="Arial" panose="020B0604020202020204" pitchFamily="34" charset="0"/>
                <a:cs typeface="Arial" panose="020B0604020202020204" pitchFamily="34" charset="0"/>
              </a:rPr>
              <a:t>o</a:t>
            </a:r>
            <a:endParaRPr lang="vi-VN" sz="6000" noProof="1">
              <a:solidFill>
                <a:schemeClr val="tx1"/>
              </a:solidFill>
              <a:latin typeface="Arial" panose="020B0604020202020204" pitchFamily="34" charset="0"/>
              <a:cs typeface="Arial" panose="020B0604020202020204" pitchFamily="34" charset="0"/>
            </a:endParaRPr>
          </a:p>
        </p:txBody>
      </p:sp>
      <p:sp>
        <p:nvSpPr>
          <p:cNvPr id="24" name="Đáp án sai 1">
            <a:extLst>
              <a:ext uri="{FF2B5EF4-FFF2-40B4-BE49-F238E27FC236}">
                <a16:creationId xmlns:a16="http://schemas.microsoft.com/office/drawing/2014/main" xmlns="" id="{3FCD9830-5FD1-BD44-878B-228BD96CE996}"/>
              </a:ext>
            </a:extLst>
          </p:cNvPr>
          <p:cNvSpPr/>
          <p:nvPr/>
        </p:nvSpPr>
        <p:spPr>
          <a:xfrm>
            <a:off x="1030988" y="7391168"/>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smtClean="0">
                <a:solidFill>
                  <a:schemeClr val="tx1"/>
                </a:solidFill>
                <a:latin typeface="Arial" panose="020B0604020202020204" pitchFamily="34" charset="0"/>
                <a:cs typeface="Arial" panose="020B0604020202020204" pitchFamily="34" charset="0"/>
              </a:rPr>
              <a:t>B. </a:t>
            </a:r>
            <a:r>
              <a:rPr lang="vi-VN" sz="4000" noProof="1" smtClean="0">
                <a:solidFill>
                  <a:schemeClr val="tx1"/>
                </a:solidFill>
                <a:latin typeface="Arial" panose="020B0604020202020204" pitchFamily="34" charset="0"/>
                <a:cs typeface="Arial" panose="020B0604020202020204" pitchFamily="34" charset="0"/>
              </a:rPr>
              <a:t>135</a:t>
            </a:r>
            <a:r>
              <a:rPr lang="vi-VN" sz="4000" baseline="30000" noProof="1" smtClean="0">
                <a:solidFill>
                  <a:schemeClr val="tx1"/>
                </a:solidFill>
                <a:latin typeface="Arial" panose="020B0604020202020204" pitchFamily="34" charset="0"/>
                <a:cs typeface="Arial" panose="020B0604020202020204" pitchFamily="34" charset="0"/>
              </a:rPr>
              <a:t>o</a:t>
            </a:r>
            <a:endParaRPr lang="vi-VN" sz="5400" noProof="1">
              <a:solidFill>
                <a:schemeClr val="tx1"/>
              </a:solidFill>
              <a:cs typeface="Arial" panose="020B0604020202020204" pitchFamily="34" charset="0"/>
            </a:endParaRPr>
          </a:p>
        </p:txBody>
      </p:sp>
      <p:sp>
        <p:nvSpPr>
          <p:cNvPr id="26" name="Đáp án sai 2">
            <a:extLst>
              <a:ext uri="{FF2B5EF4-FFF2-40B4-BE49-F238E27FC236}">
                <a16:creationId xmlns:a16="http://schemas.microsoft.com/office/drawing/2014/main" xmlns="" id="{6A919885-0285-0403-1E09-FA94D8BC080B}"/>
              </a:ext>
            </a:extLst>
          </p:cNvPr>
          <p:cNvSpPr/>
          <p:nvPr/>
        </p:nvSpPr>
        <p:spPr>
          <a:xfrm>
            <a:off x="1066800" y="4756640"/>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noProof="1" smtClean="0">
                <a:solidFill>
                  <a:schemeClr val="tx1"/>
                </a:solidFill>
                <a:latin typeface="Arial" panose="020B0604020202020204" pitchFamily="34" charset="0"/>
                <a:cs typeface="Arial" panose="020B0604020202020204" pitchFamily="34" charset="0"/>
              </a:rPr>
              <a:t>A</a:t>
            </a:r>
            <a:r>
              <a:rPr lang="en-US" sz="4000" noProof="1" smtClean="0">
                <a:solidFill>
                  <a:schemeClr val="tx1"/>
                </a:solidFill>
                <a:latin typeface="Arial" panose="020B0604020202020204" pitchFamily="34" charset="0"/>
                <a:cs typeface="Arial" panose="020B0604020202020204" pitchFamily="34" charset="0"/>
              </a:rPr>
              <a:t>. </a:t>
            </a:r>
            <a:r>
              <a:rPr lang="vi-VN" sz="4000" noProof="1" smtClean="0">
                <a:solidFill>
                  <a:schemeClr val="tx1"/>
                </a:solidFill>
                <a:latin typeface="Arial" panose="020B0604020202020204" pitchFamily="34" charset="0"/>
                <a:cs typeface="Arial" panose="020B0604020202020204" pitchFamily="34" charset="0"/>
              </a:rPr>
              <a:t>240</a:t>
            </a:r>
            <a:r>
              <a:rPr lang="vi-VN" sz="4000" baseline="30000" noProof="1" smtClean="0">
                <a:solidFill>
                  <a:schemeClr val="tx1"/>
                </a:solidFill>
                <a:latin typeface="Arial" panose="020B0604020202020204" pitchFamily="34" charset="0"/>
                <a:cs typeface="Arial" panose="020B0604020202020204" pitchFamily="34" charset="0"/>
              </a:rPr>
              <a:t>o</a:t>
            </a:r>
            <a:endParaRPr lang="vi-VN" sz="4000" noProof="1">
              <a:solidFill>
                <a:schemeClr val="tx1"/>
              </a:solidFill>
              <a:cs typeface="Arial" panose="020B0604020202020204" pitchFamily="34" charset="0"/>
            </a:endParaRPr>
          </a:p>
        </p:txBody>
      </p:sp>
      <p:sp>
        <p:nvSpPr>
          <p:cNvPr id="27" name="Đáp án sai 3">
            <a:extLst>
              <a:ext uri="{FF2B5EF4-FFF2-40B4-BE49-F238E27FC236}">
                <a16:creationId xmlns:a16="http://schemas.microsoft.com/office/drawing/2014/main" xmlns="" id="{2E7D83A4-3758-8699-4DD0-010A80780539}"/>
              </a:ext>
            </a:extLst>
          </p:cNvPr>
          <p:cNvSpPr/>
          <p:nvPr/>
        </p:nvSpPr>
        <p:spPr>
          <a:xfrm>
            <a:off x="9394247" y="7391168"/>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smtClean="0">
                <a:solidFill>
                  <a:schemeClr val="tx1"/>
                </a:solidFill>
                <a:latin typeface="Arial" panose="020B0604020202020204" pitchFamily="34" charset="0"/>
                <a:cs typeface="Arial" panose="020B0604020202020204" pitchFamily="34" charset="0"/>
              </a:rPr>
              <a:t>D. </a:t>
            </a:r>
            <a:r>
              <a:rPr lang="vi-VN" sz="4000" noProof="1" smtClean="0">
                <a:solidFill>
                  <a:schemeClr val="tx1"/>
                </a:solidFill>
                <a:latin typeface="Arial" panose="020B0604020202020204" pitchFamily="34" charset="0"/>
                <a:cs typeface="Arial" panose="020B0604020202020204" pitchFamily="34" charset="0"/>
              </a:rPr>
              <a:t>270</a:t>
            </a:r>
            <a:r>
              <a:rPr lang="vi-VN" sz="4000" baseline="30000" noProof="1" smtClean="0">
                <a:solidFill>
                  <a:schemeClr val="tx1"/>
                </a:solidFill>
                <a:latin typeface="Arial" panose="020B0604020202020204" pitchFamily="34" charset="0"/>
                <a:cs typeface="Arial" panose="020B0604020202020204" pitchFamily="34" charset="0"/>
              </a:rPr>
              <a:t>o</a:t>
            </a:r>
            <a:endParaRPr lang="vi-VN" sz="4000" noProof="1">
              <a:solidFill>
                <a:schemeClr val="tx1"/>
              </a:solidFill>
              <a:cs typeface="Arial" panose="020B0604020202020204" pitchFamily="34" charset="0"/>
            </a:endParaRPr>
          </a:p>
        </p:txBody>
      </p:sp>
      <p:pic>
        <p:nvPicPr>
          <p:cNvPr id="28"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42362" y="-637266"/>
            <a:ext cx="487363" cy="487363"/>
          </a:xfrm>
          <a:prstGeom prst="rect">
            <a:avLst/>
          </a:prstGeom>
        </p:spPr>
      </p:pic>
      <p:pic>
        <p:nvPicPr>
          <p:cNvPr id="30" name="Picture 5">
            <a:extLst>
              <a:ext uri="{FF2B5EF4-FFF2-40B4-BE49-F238E27FC236}">
                <a16:creationId xmlns:a16="http://schemas.microsoft.com/office/drawing/2014/main" xmlns=""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719001" y="5238957"/>
            <a:ext cx="1334647" cy="1161681"/>
          </a:xfrm>
          <a:prstGeom prst="rect">
            <a:avLst/>
          </a:prstGeom>
        </p:spPr>
      </p:pic>
      <p:pic>
        <p:nvPicPr>
          <p:cNvPr id="31" name="Picture 30">
            <a:extLst>
              <a:ext uri="{FF2B5EF4-FFF2-40B4-BE49-F238E27FC236}">
                <a16:creationId xmlns:a16="http://schemas.microsoft.com/office/drawing/2014/main" xmlns="" id="{4B31FD67-694B-8D1E-89C7-5C3C61578F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456113" y="5358937"/>
            <a:ext cx="1330072" cy="1184973"/>
          </a:xfrm>
          <a:prstGeom prst="rect">
            <a:avLst/>
          </a:prstGeom>
        </p:spPr>
      </p:pic>
      <p:pic>
        <p:nvPicPr>
          <p:cNvPr id="32" name="Picture 10">
            <a:extLst>
              <a:ext uri="{FF2B5EF4-FFF2-40B4-BE49-F238E27FC236}">
                <a16:creationId xmlns:a16="http://schemas.microsoft.com/office/drawing/2014/main" xmlns="" id="{A47525BE-8DC6-1E4E-AED4-3C6DAB364A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814040" y="7941681"/>
            <a:ext cx="1330072" cy="1184973"/>
          </a:xfrm>
          <a:prstGeom prst="rect">
            <a:avLst/>
          </a:prstGeom>
        </p:spPr>
      </p:pic>
      <p:pic>
        <p:nvPicPr>
          <p:cNvPr id="33" name="Picture 10">
            <a:extLst>
              <a:ext uri="{FF2B5EF4-FFF2-40B4-BE49-F238E27FC236}">
                <a16:creationId xmlns:a16="http://schemas.microsoft.com/office/drawing/2014/main" xmlns="" id="{65C423E0-743C-7316-FEF3-4CE8613F3E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395877" y="7941681"/>
            <a:ext cx="1330072" cy="1184973"/>
          </a:xfrm>
          <a:prstGeom prst="rect">
            <a:avLst/>
          </a:prstGeom>
        </p:spPr>
      </p:pic>
      <p:pic>
        <p:nvPicPr>
          <p:cNvPr id="34"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769225" y="-637266"/>
            <a:ext cx="487363" cy="487363"/>
          </a:xfrm>
          <a:prstGeom prst="rect">
            <a:avLst/>
          </a:prstGeom>
        </p:spPr>
      </p:pic>
    </p:spTree>
    <p:extLst>
      <p:ext uri="{BB962C8B-B14F-4D97-AF65-F5344CB8AC3E}">
        <p14:creationId xmlns:p14="http://schemas.microsoft.com/office/powerpoint/2010/main" val="364478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3"/>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3"/>
                                        </p:tgtEl>
                                        <p:attrNameLst>
                                          <p:attrName>fillcolor</p:attrName>
                                        </p:attrNameLst>
                                      </p:cBhvr>
                                      <p:to>
                                        <a:srgbClr val="92D050"/>
                                      </p:to>
                                    </p:animClr>
                                    <p:set>
                                      <p:cBhvr>
                                        <p:cTn id="29" dur="500" fill="hold"/>
                                        <p:tgtEl>
                                          <p:spTgt spid="23"/>
                                        </p:tgtEl>
                                        <p:attrNameLst>
                                          <p:attrName>fill.type</p:attrName>
                                        </p:attrNameLst>
                                      </p:cBhvr>
                                      <p:to>
                                        <p:strVal val="solid"/>
                                      </p:to>
                                    </p:set>
                                    <p:set>
                                      <p:cBhvr>
                                        <p:cTn id="30" dur="500" fill="hold"/>
                                        <p:tgtEl>
                                          <p:spTgt spid="23"/>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8"/>
                                        </p:tgtEl>
                                      </p:cBhvr>
                                    </p:cmd>
                                  </p:childTnLst>
                                </p:cTn>
                              </p:par>
                              <p:par>
                                <p:cTn id="33" presetID="1" presetClass="entr" presetSubtype="0" fill="hold" nodeType="withEffect">
                                  <p:stCondLst>
                                    <p:cond delay="0"/>
                                  </p:stCondLst>
                                  <p:childTnLst>
                                    <p:set>
                                      <p:cBhvr>
                                        <p:cTn id="34" dur="1" fill="hold">
                                          <p:stCondLst>
                                            <p:cond delay="9"/>
                                          </p:stCondLst>
                                        </p:cTn>
                                        <p:tgtEl>
                                          <p:spTgt spid="3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3"/>
                                        </p:tgtEl>
                                      </p:cBhvr>
                                    </p:animEffect>
                                    <p:animScale>
                                      <p:cBhvr>
                                        <p:cTn id="37"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24"/>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4"/>
                                        </p:tgtEl>
                                        <p:attrNameLst>
                                          <p:attrName>fillcolor</p:attrName>
                                        </p:attrNameLst>
                                      </p:cBhvr>
                                      <p:to>
                                        <a:srgbClr val="D99694"/>
                                      </p:to>
                                    </p:animClr>
                                    <p:set>
                                      <p:cBhvr>
                                        <p:cTn id="43" dur="500" fill="hold"/>
                                        <p:tgtEl>
                                          <p:spTgt spid="24"/>
                                        </p:tgtEl>
                                        <p:attrNameLst>
                                          <p:attrName>fill.type</p:attrName>
                                        </p:attrNameLst>
                                      </p:cBhvr>
                                      <p:to>
                                        <p:strVal val="solid"/>
                                      </p:to>
                                    </p:set>
                                    <p:set>
                                      <p:cBhvr>
                                        <p:cTn id="44" dur="500" fill="hold"/>
                                        <p:tgtEl>
                                          <p:spTgt spid="24"/>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34"/>
                                        </p:tgtEl>
                                      </p:cBhvr>
                                    </p:cmd>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24"/>
                                        </p:tgtEl>
                                      </p:cBhvr>
                                    </p:animEffect>
                                    <p:animScale>
                                      <p:cBhvr>
                                        <p:cTn id="51"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52" restart="whenNotActive" fill="hold" evtFilter="cancelBubble" nodeType="interactiveSeq">
                <p:stCondLst>
                  <p:cond evt="onClick" delay="0">
                    <p:tgtEl>
                      <p:spTgt spid="26"/>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6"/>
                                        </p:tgtEl>
                                        <p:attrNameLst>
                                          <p:attrName>fillcolor</p:attrName>
                                        </p:attrNameLst>
                                      </p:cBhvr>
                                      <p:to>
                                        <a:srgbClr val="D99694"/>
                                      </p:to>
                                    </p:animClr>
                                    <p:set>
                                      <p:cBhvr>
                                        <p:cTn id="57" dur="500" fill="hold"/>
                                        <p:tgtEl>
                                          <p:spTgt spid="26"/>
                                        </p:tgtEl>
                                        <p:attrNameLst>
                                          <p:attrName>fill.type</p:attrName>
                                        </p:attrNameLst>
                                      </p:cBhvr>
                                      <p:to>
                                        <p:strVal val="solid"/>
                                      </p:to>
                                    </p:set>
                                    <p:set>
                                      <p:cBhvr>
                                        <p:cTn id="58" dur="500" fill="hold"/>
                                        <p:tgtEl>
                                          <p:spTgt spid="26"/>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34"/>
                                        </p:tgtEl>
                                      </p:cBhvr>
                                    </p:cmd>
                                  </p:childTnLst>
                                </p:cTn>
                              </p:par>
                              <p:par>
                                <p:cTn id="61" presetID="1" presetClass="entr" presetSubtype="0" fill="hold" nodeType="withEffect">
                                  <p:stCondLst>
                                    <p:cond delay="0"/>
                                  </p:stCondLst>
                                  <p:childTnLst>
                                    <p:set>
                                      <p:cBhvr>
                                        <p:cTn id="62" dur="1" fill="hold">
                                          <p:stCondLst>
                                            <p:cond delay="9"/>
                                          </p:stCondLst>
                                        </p:cTn>
                                        <p:tgtEl>
                                          <p:spTgt spid="31"/>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6"/>
                                        </p:tgtEl>
                                      </p:cBhvr>
                                    </p:animEffect>
                                    <p:animScale>
                                      <p:cBhvr>
                                        <p:cTn id="65"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66" restart="whenNotActive" fill="hold" evtFilter="cancelBubble" nodeType="interactiveSeq">
                <p:stCondLst>
                  <p:cond evt="onClick" delay="0">
                    <p:tgtEl>
                      <p:spTgt spid="27"/>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7"/>
                                        </p:tgtEl>
                                        <p:attrNameLst>
                                          <p:attrName>fillcolor</p:attrName>
                                        </p:attrNameLst>
                                      </p:cBhvr>
                                      <p:to>
                                        <a:srgbClr val="D99694"/>
                                      </p:to>
                                    </p:animClr>
                                    <p:set>
                                      <p:cBhvr>
                                        <p:cTn id="71" dur="500" fill="hold"/>
                                        <p:tgtEl>
                                          <p:spTgt spid="27"/>
                                        </p:tgtEl>
                                        <p:attrNameLst>
                                          <p:attrName>fill.type</p:attrName>
                                        </p:attrNameLst>
                                      </p:cBhvr>
                                      <p:to>
                                        <p:strVal val="solid"/>
                                      </p:to>
                                    </p:set>
                                    <p:set>
                                      <p:cBhvr>
                                        <p:cTn id="72" dur="500" fill="hold"/>
                                        <p:tgtEl>
                                          <p:spTgt spid="27"/>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34"/>
                                        </p:tgtEl>
                                      </p:cBhvr>
                                    </p:cmd>
                                  </p:childTnLst>
                                </p:cTn>
                              </p:par>
                              <p:par>
                                <p:cTn id="75" presetID="1" presetClass="entr" presetSubtype="0" fill="hold" nodeType="withEffect">
                                  <p:stCondLst>
                                    <p:cond delay="0"/>
                                  </p:stCondLst>
                                  <p:childTnLst>
                                    <p:set>
                                      <p:cBhvr>
                                        <p:cTn id="76" dur="1" fill="hold">
                                          <p:stCondLst>
                                            <p:cond delay="9"/>
                                          </p:stCondLst>
                                        </p:cTn>
                                        <p:tgtEl>
                                          <p:spTgt spid="32"/>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7"/>
                                        </p:tgtEl>
                                      </p:cBhvr>
                                    </p:animEffect>
                                    <p:animScale>
                                      <p:cBhvr>
                                        <p:cTn id="79" dur="250" autoRev="1" fill="hold"/>
                                        <p:tgtEl>
                                          <p:spTgt spid="27"/>
                                        </p:tgtEl>
                                      </p:cBhvr>
                                      <p:by x="105000" y="105000"/>
                                    </p:animScale>
                                  </p:childTnLst>
                                </p:cTn>
                              </p:par>
                            </p:childTnLst>
                          </p:cTn>
                        </p:par>
                      </p:childTnLst>
                    </p:cTn>
                  </p:par>
                </p:childTnLst>
              </p:cTn>
              <p:nextCondLst>
                <p:cond evt="onClick" delay="0">
                  <p:tgtEl>
                    <p:spTgt spid="27"/>
                  </p:tgtEl>
                </p:cond>
              </p:nextCondLst>
            </p:seq>
            <p:audio>
              <p:cMediaNode vol="80000">
                <p:cTn id="80" fill="hold" display="0">
                  <p:stCondLst>
                    <p:cond delay="indefinite"/>
                  </p:stCondLst>
                  <p:endCondLst>
                    <p:cond evt="onStopAudio" delay="0">
                      <p:tgtEl>
                        <p:sldTgt/>
                      </p:tgtEl>
                    </p:cond>
                  </p:endCondLst>
                </p:cTn>
                <p:tgtEl>
                  <p:spTgt spid="28"/>
                </p:tgtEl>
              </p:cMediaNode>
            </p:audio>
            <p:audio>
              <p:cMediaNode vol="80000">
                <p:cTn id="81" fill="hold" display="0">
                  <p:stCondLst>
                    <p:cond delay="indefinite"/>
                  </p:stCondLst>
                  <p:endCondLst>
                    <p:cond evt="onStopAudio" delay="0">
                      <p:tgtEl>
                        <p:sldTgt/>
                      </p:tgtEl>
                    </p:cond>
                  </p:endCondLst>
                </p:cTn>
                <p:tgtEl>
                  <p:spTgt spid="34"/>
                </p:tgtEl>
              </p:cMediaNode>
            </p:audio>
          </p:childTnLst>
        </p:cTn>
      </p:par>
    </p:tnLst>
    <p:bldLst>
      <p:bldP spid="22" grpId="0" animBg="1"/>
      <p:bldP spid="23" grpId="0" animBg="1"/>
      <p:bldP spid="23" grpId="1" animBg="1"/>
      <p:bldP spid="24" grpId="0" animBg="1"/>
      <p:bldP spid="24" grpId="1" animBg="1"/>
      <p:bldP spid="26" grpId="0" animBg="1"/>
      <p:bldP spid="26" grpId="1" animBg="1"/>
      <p:bldP spid="27" grpId="0" animBg="1"/>
      <p:bldP spid="27"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4" name="Rectangle 13"/>
          <p:cNvSpPr/>
          <p:nvPr/>
        </p:nvSpPr>
        <p:spPr>
          <a:xfrm>
            <a:off x="0" y="0"/>
            <a:ext cx="18288000" cy="102870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8">
            <a:extLst>
              <a:ext uri="{FF2B5EF4-FFF2-40B4-BE49-F238E27FC236}">
                <a16:creationId xmlns:a16="http://schemas.microsoft.com/office/drawing/2014/main" xmlns="" id="{A19ECB77-B032-4E88-B15F-FDAE0101D1A8}"/>
              </a:ext>
            </a:extLst>
          </p:cNvPr>
          <p:cNvSpPr txBox="1"/>
          <p:nvPr/>
        </p:nvSpPr>
        <p:spPr>
          <a:xfrm>
            <a:off x="4558221" y="771570"/>
            <a:ext cx="9315375" cy="679673"/>
          </a:xfrm>
          <a:prstGeom prst="rect">
            <a:avLst/>
          </a:prstGeom>
        </p:spPr>
        <p:txBody>
          <a:bodyPr wrap="square" lIns="0" tIns="0" rIns="0" bIns="0" rtlCol="0" anchor="t">
            <a:spAutoFit/>
          </a:bodyPr>
          <a:lstStyle/>
          <a:p>
            <a:pPr algn="ctr" defTabSz="609630">
              <a:lnSpc>
                <a:spcPts val="5334"/>
              </a:lnSpc>
              <a:spcBef>
                <a:spcPct val="0"/>
              </a:spcBef>
            </a:pPr>
            <a:r>
              <a:rPr lang="en-US" sz="5400" b="1" spc="-53" dirty="0">
                <a:solidFill>
                  <a:srgbClr val="000000"/>
                </a:solidFill>
                <a:latin typeface="Arial" panose="020B0604020202020204" pitchFamily="34" charset="0"/>
                <a:cs typeface="Arial" panose="020B0604020202020204" pitchFamily="34" charset="0"/>
              </a:rPr>
              <a:t>TRÒ CHƠI TRẮC NGHIỆM</a:t>
            </a:r>
          </a:p>
        </p:txBody>
      </p:sp>
      <mc:AlternateContent xmlns:mc="http://schemas.openxmlformats.org/markup-compatibility/2006" xmlns:a14="http://schemas.microsoft.com/office/drawing/2010/main">
        <mc:Choice Requires="a14">
          <p:sp>
            <p:nvSpPr>
              <p:cNvPr id="22" name="Câu hỏi">
                <a:extLst>
                  <a:ext uri="{FF2B5EF4-FFF2-40B4-BE49-F238E27FC236}">
                    <a16:creationId xmlns:a16="http://schemas.microsoft.com/office/drawing/2014/main" xmlns="" id="{4ADFFF1A-F500-CC57-185E-00F4826D0836}"/>
                  </a:ext>
                </a:extLst>
              </p:cNvPr>
              <p:cNvSpPr/>
              <p:nvPr/>
            </p:nvSpPr>
            <p:spPr>
              <a:xfrm>
                <a:off x="1066800" y="1786678"/>
                <a:ext cx="16298219" cy="2634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noProof="1">
                    <a:solidFill>
                      <a:srgbClr val="C00000"/>
                    </a:solidFill>
                    <a:latin typeface="Arial" panose="020B0604020202020204" pitchFamily="34" charset="0"/>
                    <a:cs typeface="Arial" panose="020B0604020202020204" pitchFamily="34" charset="0"/>
                  </a:rPr>
                  <a:t>Câu 5</a:t>
                </a:r>
                <a:r>
                  <a:rPr lang="vi-VN" sz="4000" b="1" noProof="1" smtClean="0">
                    <a:solidFill>
                      <a:srgbClr val="C00000"/>
                    </a:solidFill>
                    <a:latin typeface="Arial" panose="020B0604020202020204" pitchFamily="34" charset="0"/>
                    <a:cs typeface="Arial" panose="020B0604020202020204" pitchFamily="34" charset="0"/>
                  </a:rPr>
                  <a:t>: </a:t>
                </a:r>
                <a:r>
                  <a:rPr lang="vi-VN" sz="3600" smtClean="0">
                    <a:solidFill>
                      <a:schemeClr val="tx1"/>
                    </a:solidFill>
                  </a:rPr>
                  <a:t>Trong 20 giây bánh xe của xe gắn máy quay được 60 vòng. Tính độ dài quãng đường xe gắn máy đã đi được trong vòng 3 phút, biết rằng bán kính bánh xe gắn máy bằng 6,5cm (lấy </a:t>
                </a:r>
                <a14:m>
                  <m:oMath xmlns:m="http://schemas.openxmlformats.org/officeDocument/2006/math">
                    <m:r>
                      <a:rPr lang="vi-VN" sz="3600" i="1">
                        <a:solidFill>
                          <a:schemeClr val="tx1"/>
                        </a:solidFill>
                        <a:latin typeface="Cambria Math" panose="02040503050406030204" pitchFamily="18" charset="0"/>
                      </a:rPr>
                      <m:t>𝜋</m:t>
                    </m:r>
                    <m:r>
                      <a:rPr lang="vi-VN" sz="3600" i="1">
                        <a:solidFill>
                          <a:schemeClr val="tx1"/>
                        </a:solidFill>
                        <a:latin typeface="Cambria Math" panose="02040503050406030204" pitchFamily="18" charset="0"/>
                      </a:rPr>
                      <m:t>=3,1416</m:t>
                    </m:r>
                  </m:oMath>
                </a14:m>
                <a:r>
                  <a:rPr lang="vi-VN" sz="3600">
                    <a:solidFill>
                      <a:schemeClr val="tx1"/>
                    </a:solidFill>
                  </a:rPr>
                  <a:t>).</a:t>
                </a:r>
                <a:endParaRPr lang="en-US" sz="3600">
                  <a:solidFill>
                    <a:schemeClr val="tx1"/>
                  </a:solidFill>
                </a:endParaRPr>
              </a:p>
            </p:txBody>
          </p:sp>
        </mc:Choice>
        <mc:Fallback xmlns="">
          <p:sp>
            <p:nvSpPr>
              <p:cNvPr id="22" name="Câu hỏi">
                <a:extLst>
                  <a:ext uri="{FF2B5EF4-FFF2-40B4-BE49-F238E27FC236}">
                    <a16:creationId xmlns:a16="http://schemas.microsoft.com/office/drawing/2014/main" xmlns="" id="{4ADFFF1A-F500-CC57-185E-00F4826D0836}"/>
                  </a:ext>
                </a:extLst>
              </p:cNvPr>
              <p:cNvSpPr>
                <a:spLocks noRot="1" noChangeAspect="1" noMove="1" noResize="1" noEditPoints="1" noAdjustHandles="1" noChangeArrowheads="1" noChangeShapeType="1" noTextEdit="1"/>
              </p:cNvSpPr>
              <p:nvPr/>
            </p:nvSpPr>
            <p:spPr>
              <a:xfrm>
                <a:off x="1066800" y="1786678"/>
                <a:ext cx="16298219" cy="2634527"/>
              </a:xfrm>
              <a:prstGeom prst="roundRect">
                <a:avLst/>
              </a:prstGeom>
              <a:blipFill rotWithShape="0">
                <a:blip r:embed="rId6"/>
                <a:stretch>
                  <a:fillRect b="-5324"/>
                </a:stretch>
              </a:blipFill>
              <a:ln>
                <a:noFill/>
              </a:ln>
            </p:spPr>
            <p:txBody>
              <a:bodyPr/>
              <a:lstStyle/>
              <a:p>
                <a:r>
                  <a:rPr lang="en-US">
                    <a:noFill/>
                  </a:rPr>
                  <a:t> </a:t>
                </a:r>
              </a:p>
            </p:txBody>
          </p:sp>
        </mc:Fallback>
      </mc:AlternateContent>
      <p:sp>
        <p:nvSpPr>
          <p:cNvPr id="23" name="Đáp án đúng">
            <a:extLst>
              <a:ext uri="{FF2B5EF4-FFF2-40B4-BE49-F238E27FC236}">
                <a16:creationId xmlns:a16="http://schemas.microsoft.com/office/drawing/2014/main" xmlns="" id="{8B66CBE4-2DB9-BCF7-D1C4-281B894BFE17}"/>
              </a:ext>
            </a:extLst>
          </p:cNvPr>
          <p:cNvSpPr/>
          <p:nvPr/>
        </p:nvSpPr>
        <p:spPr>
          <a:xfrm>
            <a:off x="9394247" y="7391168"/>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noProof="1" smtClean="0">
                <a:solidFill>
                  <a:schemeClr val="tx1"/>
                </a:solidFill>
                <a:latin typeface="Arial" panose="020B0604020202020204" pitchFamily="34" charset="0"/>
                <a:cs typeface="Arial" panose="020B0604020202020204" pitchFamily="34" charset="0"/>
              </a:rPr>
              <a:t>D</a:t>
            </a:r>
            <a:r>
              <a:rPr lang="en-US" sz="4000" noProof="1" smtClean="0">
                <a:solidFill>
                  <a:schemeClr val="tx1"/>
                </a:solidFill>
                <a:latin typeface="Arial" panose="020B0604020202020204" pitchFamily="34" charset="0"/>
                <a:cs typeface="Arial" panose="020B0604020202020204" pitchFamily="34" charset="0"/>
              </a:rPr>
              <a:t>. </a:t>
            </a:r>
            <a:r>
              <a:rPr lang="en-US" sz="4000">
                <a:solidFill>
                  <a:schemeClr val="tx1"/>
                </a:solidFill>
                <a:latin typeface="Arial" panose="020B0604020202020204" pitchFamily="34" charset="0"/>
                <a:cs typeface="Arial" panose="020B0604020202020204" pitchFamily="34" charset="0"/>
              </a:rPr>
              <a:t>22 054cm</a:t>
            </a:r>
            <a:endParaRPr lang="vi-VN" sz="5400" noProof="1">
              <a:solidFill>
                <a:schemeClr val="tx1"/>
              </a:solidFill>
              <a:latin typeface="Arial" panose="020B0604020202020204" pitchFamily="34" charset="0"/>
              <a:cs typeface="Arial" panose="020B0604020202020204" pitchFamily="34" charset="0"/>
            </a:endParaRPr>
          </a:p>
        </p:txBody>
      </p:sp>
      <p:sp>
        <p:nvSpPr>
          <p:cNvPr id="24" name="Đáp án sai 1">
            <a:extLst>
              <a:ext uri="{FF2B5EF4-FFF2-40B4-BE49-F238E27FC236}">
                <a16:creationId xmlns:a16="http://schemas.microsoft.com/office/drawing/2014/main" xmlns="" id="{3FCD9830-5FD1-BD44-878B-228BD96CE996}"/>
              </a:ext>
            </a:extLst>
          </p:cNvPr>
          <p:cNvSpPr/>
          <p:nvPr/>
        </p:nvSpPr>
        <p:spPr>
          <a:xfrm>
            <a:off x="1030988" y="7391168"/>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noProof="1" smtClean="0">
                <a:solidFill>
                  <a:schemeClr val="tx1"/>
                </a:solidFill>
                <a:latin typeface="Arial" panose="020B0604020202020204" pitchFamily="34" charset="0"/>
                <a:cs typeface="Arial" panose="020B0604020202020204" pitchFamily="34" charset="0"/>
              </a:rPr>
              <a:t>B. </a:t>
            </a:r>
            <a:r>
              <a:rPr lang="en-US" sz="4000">
                <a:solidFill>
                  <a:schemeClr val="tx1"/>
                </a:solidFill>
                <a:latin typeface="Arial" panose="020B0604020202020204" pitchFamily="34" charset="0"/>
                <a:cs typeface="Arial" panose="020B0604020202020204" pitchFamily="34" charset="0"/>
              </a:rPr>
              <a:t>22 063cm</a:t>
            </a:r>
            <a:endParaRPr lang="vi-VN" sz="5400" noProof="1">
              <a:solidFill>
                <a:schemeClr val="tx1"/>
              </a:solidFill>
              <a:latin typeface="Arial" panose="020B0604020202020204" pitchFamily="34" charset="0"/>
              <a:cs typeface="Arial" panose="020B0604020202020204" pitchFamily="34" charset="0"/>
            </a:endParaRPr>
          </a:p>
        </p:txBody>
      </p:sp>
      <p:sp>
        <p:nvSpPr>
          <p:cNvPr id="26" name="Đáp án sai 2">
            <a:extLst>
              <a:ext uri="{FF2B5EF4-FFF2-40B4-BE49-F238E27FC236}">
                <a16:creationId xmlns:a16="http://schemas.microsoft.com/office/drawing/2014/main" xmlns="" id="{6A919885-0285-0403-1E09-FA94D8BC080B}"/>
              </a:ext>
            </a:extLst>
          </p:cNvPr>
          <p:cNvSpPr/>
          <p:nvPr/>
        </p:nvSpPr>
        <p:spPr>
          <a:xfrm>
            <a:off x="1066800" y="4756640"/>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noProof="1" smtClean="0">
                <a:solidFill>
                  <a:schemeClr val="tx1"/>
                </a:solidFill>
                <a:cs typeface="Arial" panose="020B0604020202020204" pitchFamily="34" charset="0"/>
              </a:rPr>
              <a:t>A. </a:t>
            </a:r>
            <a:r>
              <a:rPr lang="en-US" sz="4000">
                <a:solidFill>
                  <a:schemeClr val="tx1"/>
                </a:solidFill>
                <a:latin typeface="Arial" panose="020B0604020202020204" pitchFamily="34" charset="0"/>
                <a:cs typeface="Arial" panose="020B0604020202020204" pitchFamily="34" charset="0"/>
              </a:rPr>
              <a:t>22 044cm</a:t>
            </a:r>
            <a:endParaRPr lang="vi-VN" sz="4000" noProof="1">
              <a:solidFill>
                <a:schemeClr val="tx1"/>
              </a:solidFill>
              <a:latin typeface="Arial" panose="020B0604020202020204" pitchFamily="34" charset="0"/>
              <a:cs typeface="Arial" panose="020B0604020202020204" pitchFamily="34" charset="0"/>
            </a:endParaRPr>
          </a:p>
        </p:txBody>
      </p:sp>
      <p:sp>
        <p:nvSpPr>
          <p:cNvPr id="27" name="Đáp án sai 3">
            <a:extLst>
              <a:ext uri="{FF2B5EF4-FFF2-40B4-BE49-F238E27FC236}">
                <a16:creationId xmlns:a16="http://schemas.microsoft.com/office/drawing/2014/main" xmlns="" id="{2E7D83A4-3758-8699-4DD0-010A80780539}"/>
              </a:ext>
            </a:extLst>
          </p:cNvPr>
          <p:cNvSpPr/>
          <p:nvPr/>
        </p:nvSpPr>
        <p:spPr>
          <a:xfrm>
            <a:off x="9368847" y="4808424"/>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noProof="1">
                <a:solidFill>
                  <a:schemeClr val="tx1"/>
                </a:solidFill>
                <a:latin typeface="Arial" panose="020B0604020202020204" pitchFamily="34" charset="0"/>
                <a:cs typeface="Arial" panose="020B0604020202020204" pitchFamily="34" charset="0"/>
              </a:rPr>
              <a:t>C</a:t>
            </a:r>
            <a:r>
              <a:rPr lang="en-US" sz="4000" noProof="1" smtClean="0">
                <a:solidFill>
                  <a:schemeClr val="tx1"/>
                </a:solidFill>
                <a:latin typeface="Arial" panose="020B0604020202020204" pitchFamily="34" charset="0"/>
                <a:cs typeface="Arial" panose="020B0604020202020204" pitchFamily="34" charset="0"/>
              </a:rPr>
              <a:t>. </a:t>
            </a:r>
            <a:r>
              <a:rPr lang="en-US" sz="4000">
                <a:solidFill>
                  <a:schemeClr val="tx1"/>
                </a:solidFill>
                <a:latin typeface="Arial" panose="020B0604020202020204" pitchFamily="34" charset="0"/>
                <a:cs typeface="Arial" panose="020B0604020202020204" pitchFamily="34" charset="0"/>
              </a:rPr>
              <a:t>22 054mm</a:t>
            </a:r>
            <a:endParaRPr lang="vi-VN" sz="4000" noProof="1">
              <a:solidFill>
                <a:schemeClr val="tx1"/>
              </a:solidFill>
              <a:latin typeface="Arial" panose="020B0604020202020204" pitchFamily="34" charset="0"/>
              <a:cs typeface="Arial" panose="020B0604020202020204" pitchFamily="34" charset="0"/>
            </a:endParaRPr>
          </a:p>
        </p:txBody>
      </p:sp>
      <p:pic>
        <p:nvPicPr>
          <p:cNvPr id="28"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42362" y="-637266"/>
            <a:ext cx="487363" cy="487363"/>
          </a:xfrm>
          <a:prstGeom prst="rect">
            <a:avLst/>
          </a:prstGeom>
        </p:spPr>
      </p:pic>
      <p:pic>
        <p:nvPicPr>
          <p:cNvPr id="30" name="Picture 5">
            <a:extLst>
              <a:ext uri="{FF2B5EF4-FFF2-40B4-BE49-F238E27FC236}">
                <a16:creationId xmlns:a16="http://schemas.microsoft.com/office/drawing/2014/main" xmlns=""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719001" y="7873485"/>
            <a:ext cx="1334647" cy="1161681"/>
          </a:xfrm>
          <a:prstGeom prst="rect">
            <a:avLst/>
          </a:prstGeom>
        </p:spPr>
      </p:pic>
      <p:pic>
        <p:nvPicPr>
          <p:cNvPr id="31" name="Picture 30">
            <a:extLst>
              <a:ext uri="{FF2B5EF4-FFF2-40B4-BE49-F238E27FC236}">
                <a16:creationId xmlns:a16="http://schemas.microsoft.com/office/drawing/2014/main" xmlns="" id="{4B31FD67-694B-8D1E-89C7-5C3C61578F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456113" y="5358937"/>
            <a:ext cx="1330072" cy="1184973"/>
          </a:xfrm>
          <a:prstGeom prst="rect">
            <a:avLst/>
          </a:prstGeom>
        </p:spPr>
      </p:pic>
      <p:pic>
        <p:nvPicPr>
          <p:cNvPr id="32" name="Picture 10">
            <a:extLst>
              <a:ext uri="{FF2B5EF4-FFF2-40B4-BE49-F238E27FC236}">
                <a16:creationId xmlns:a16="http://schemas.microsoft.com/office/drawing/2014/main" xmlns="" id="{A47525BE-8DC6-1E4E-AED4-3C6DAB364A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788640" y="5358937"/>
            <a:ext cx="1330072" cy="1184973"/>
          </a:xfrm>
          <a:prstGeom prst="rect">
            <a:avLst/>
          </a:prstGeom>
        </p:spPr>
      </p:pic>
      <p:pic>
        <p:nvPicPr>
          <p:cNvPr id="33" name="Picture 10">
            <a:extLst>
              <a:ext uri="{FF2B5EF4-FFF2-40B4-BE49-F238E27FC236}">
                <a16:creationId xmlns:a16="http://schemas.microsoft.com/office/drawing/2014/main" xmlns="" id="{65C423E0-743C-7316-FEF3-4CE8613F3E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456113" y="7845545"/>
            <a:ext cx="1330072" cy="1184973"/>
          </a:xfrm>
          <a:prstGeom prst="rect">
            <a:avLst/>
          </a:prstGeom>
        </p:spPr>
      </p:pic>
      <p:pic>
        <p:nvPicPr>
          <p:cNvPr id="34"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769225" y="-637266"/>
            <a:ext cx="487363" cy="487363"/>
          </a:xfrm>
          <a:prstGeom prst="rect">
            <a:avLst/>
          </a:prstGeom>
        </p:spPr>
      </p:pic>
    </p:spTree>
    <p:extLst>
      <p:ext uri="{BB962C8B-B14F-4D97-AF65-F5344CB8AC3E}">
        <p14:creationId xmlns:p14="http://schemas.microsoft.com/office/powerpoint/2010/main" val="194803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3"/>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3"/>
                                        </p:tgtEl>
                                        <p:attrNameLst>
                                          <p:attrName>fillcolor</p:attrName>
                                        </p:attrNameLst>
                                      </p:cBhvr>
                                      <p:to>
                                        <a:srgbClr val="92D050"/>
                                      </p:to>
                                    </p:animClr>
                                    <p:set>
                                      <p:cBhvr>
                                        <p:cTn id="29" dur="500" fill="hold"/>
                                        <p:tgtEl>
                                          <p:spTgt spid="23"/>
                                        </p:tgtEl>
                                        <p:attrNameLst>
                                          <p:attrName>fill.type</p:attrName>
                                        </p:attrNameLst>
                                      </p:cBhvr>
                                      <p:to>
                                        <p:strVal val="solid"/>
                                      </p:to>
                                    </p:set>
                                    <p:set>
                                      <p:cBhvr>
                                        <p:cTn id="30" dur="500" fill="hold"/>
                                        <p:tgtEl>
                                          <p:spTgt spid="23"/>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8"/>
                                        </p:tgtEl>
                                      </p:cBhvr>
                                    </p:cmd>
                                  </p:childTnLst>
                                </p:cTn>
                              </p:par>
                              <p:par>
                                <p:cTn id="33" presetID="1" presetClass="entr" presetSubtype="0" fill="hold" nodeType="withEffect">
                                  <p:stCondLst>
                                    <p:cond delay="0"/>
                                  </p:stCondLst>
                                  <p:childTnLst>
                                    <p:set>
                                      <p:cBhvr>
                                        <p:cTn id="34" dur="1" fill="hold">
                                          <p:stCondLst>
                                            <p:cond delay="9"/>
                                          </p:stCondLst>
                                        </p:cTn>
                                        <p:tgtEl>
                                          <p:spTgt spid="3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3"/>
                                        </p:tgtEl>
                                      </p:cBhvr>
                                    </p:animEffect>
                                    <p:animScale>
                                      <p:cBhvr>
                                        <p:cTn id="37"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24"/>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4"/>
                                        </p:tgtEl>
                                        <p:attrNameLst>
                                          <p:attrName>fillcolor</p:attrName>
                                        </p:attrNameLst>
                                      </p:cBhvr>
                                      <p:to>
                                        <a:srgbClr val="D99694"/>
                                      </p:to>
                                    </p:animClr>
                                    <p:set>
                                      <p:cBhvr>
                                        <p:cTn id="43" dur="500" fill="hold"/>
                                        <p:tgtEl>
                                          <p:spTgt spid="24"/>
                                        </p:tgtEl>
                                        <p:attrNameLst>
                                          <p:attrName>fill.type</p:attrName>
                                        </p:attrNameLst>
                                      </p:cBhvr>
                                      <p:to>
                                        <p:strVal val="solid"/>
                                      </p:to>
                                    </p:set>
                                    <p:set>
                                      <p:cBhvr>
                                        <p:cTn id="44" dur="500" fill="hold"/>
                                        <p:tgtEl>
                                          <p:spTgt spid="24"/>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34"/>
                                        </p:tgtEl>
                                      </p:cBhvr>
                                    </p:cmd>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24"/>
                                        </p:tgtEl>
                                      </p:cBhvr>
                                    </p:animEffect>
                                    <p:animScale>
                                      <p:cBhvr>
                                        <p:cTn id="51"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52" restart="whenNotActive" fill="hold" evtFilter="cancelBubble" nodeType="interactiveSeq">
                <p:stCondLst>
                  <p:cond evt="onClick" delay="0">
                    <p:tgtEl>
                      <p:spTgt spid="26"/>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6"/>
                                        </p:tgtEl>
                                        <p:attrNameLst>
                                          <p:attrName>fillcolor</p:attrName>
                                        </p:attrNameLst>
                                      </p:cBhvr>
                                      <p:to>
                                        <a:srgbClr val="D99694"/>
                                      </p:to>
                                    </p:animClr>
                                    <p:set>
                                      <p:cBhvr>
                                        <p:cTn id="57" dur="500" fill="hold"/>
                                        <p:tgtEl>
                                          <p:spTgt spid="26"/>
                                        </p:tgtEl>
                                        <p:attrNameLst>
                                          <p:attrName>fill.type</p:attrName>
                                        </p:attrNameLst>
                                      </p:cBhvr>
                                      <p:to>
                                        <p:strVal val="solid"/>
                                      </p:to>
                                    </p:set>
                                    <p:set>
                                      <p:cBhvr>
                                        <p:cTn id="58" dur="500" fill="hold"/>
                                        <p:tgtEl>
                                          <p:spTgt spid="26"/>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34"/>
                                        </p:tgtEl>
                                      </p:cBhvr>
                                    </p:cmd>
                                  </p:childTnLst>
                                </p:cTn>
                              </p:par>
                              <p:par>
                                <p:cTn id="61" presetID="1" presetClass="entr" presetSubtype="0" fill="hold" nodeType="withEffect">
                                  <p:stCondLst>
                                    <p:cond delay="0"/>
                                  </p:stCondLst>
                                  <p:childTnLst>
                                    <p:set>
                                      <p:cBhvr>
                                        <p:cTn id="62" dur="1" fill="hold">
                                          <p:stCondLst>
                                            <p:cond delay="9"/>
                                          </p:stCondLst>
                                        </p:cTn>
                                        <p:tgtEl>
                                          <p:spTgt spid="31"/>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6"/>
                                        </p:tgtEl>
                                      </p:cBhvr>
                                    </p:animEffect>
                                    <p:animScale>
                                      <p:cBhvr>
                                        <p:cTn id="65"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66" restart="whenNotActive" fill="hold" evtFilter="cancelBubble" nodeType="interactiveSeq">
                <p:stCondLst>
                  <p:cond evt="onClick" delay="0">
                    <p:tgtEl>
                      <p:spTgt spid="27"/>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7"/>
                                        </p:tgtEl>
                                        <p:attrNameLst>
                                          <p:attrName>fillcolor</p:attrName>
                                        </p:attrNameLst>
                                      </p:cBhvr>
                                      <p:to>
                                        <a:srgbClr val="D99694"/>
                                      </p:to>
                                    </p:animClr>
                                    <p:set>
                                      <p:cBhvr>
                                        <p:cTn id="71" dur="500" fill="hold"/>
                                        <p:tgtEl>
                                          <p:spTgt spid="27"/>
                                        </p:tgtEl>
                                        <p:attrNameLst>
                                          <p:attrName>fill.type</p:attrName>
                                        </p:attrNameLst>
                                      </p:cBhvr>
                                      <p:to>
                                        <p:strVal val="solid"/>
                                      </p:to>
                                    </p:set>
                                    <p:set>
                                      <p:cBhvr>
                                        <p:cTn id="72" dur="500" fill="hold"/>
                                        <p:tgtEl>
                                          <p:spTgt spid="27"/>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34"/>
                                        </p:tgtEl>
                                      </p:cBhvr>
                                    </p:cmd>
                                  </p:childTnLst>
                                </p:cTn>
                              </p:par>
                              <p:par>
                                <p:cTn id="75" presetID="1" presetClass="entr" presetSubtype="0" fill="hold" nodeType="withEffect">
                                  <p:stCondLst>
                                    <p:cond delay="0"/>
                                  </p:stCondLst>
                                  <p:childTnLst>
                                    <p:set>
                                      <p:cBhvr>
                                        <p:cTn id="76" dur="1" fill="hold">
                                          <p:stCondLst>
                                            <p:cond delay="9"/>
                                          </p:stCondLst>
                                        </p:cTn>
                                        <p:tgtEl>
                                          <p:spTgt spid="32"/>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7"/>
                                        </p:tgtEl>
                                      </p:cBhvr>
                                    </p:animEffect>
                                    <p:animScale>
                                      <p:cBhvr>
                                        <p:cTn id="79" dur="250" autoRev="1" fill="hold"/>
                                        <p:tgtEl>
                                          <p:spTgt spid="27"/>
                                        </p:tgtEl>
                                      </p:cBhvr>
                                      <p:by x="105000" y="105000"/>
                                    </p:animScale>
                                  </p:childTnLst>
                                </p:cTn>
                              </p:par>
                            </p:childTnLst>
                          </p:cTn>
                        </p:par>
                      </p:childTnLst>
                    </p:cTn>
                  </p:par>
                </p:childTnLst>
              </p:cTn>
              <p:nextCondLst>
                <p:cond evt="onClick" delay="0">
                  <p:tgtEl>
                    <p:spTgt spid="27"/>
                  </p:tgtEl>
                </p:cond>
              </p:nextCondLst>
            </p:seq>
            <p:audio>
              <p:cMediaNode vol="80000">
                <p:cTn id="80" fill="hold" display="0">
                  <p:stCondLst>
                    <p:cond delay="indefinite"/>
                  </p:stCondLst>
                  <p:endCondLst>
                    <p:cond evt="onStopAudio" delay="0">
                      <p:tgtEl>
                        <p:sldTgt/>
                      </p:tgtEl>
                    </p:cond>
                  </p:endCondLst>
                </p:cTn>
                <p:tgtEl>
                  <p:spTgt spid="28"/>
                </p:tgtEl>
              </p:cMediaNode>
            </p:audio>
            <p:audio>
              <p:cMediaNode vol="80000">
                <p:cTn id="81" fill="hold" display="0">
                  <p:stCondLst>
                    <p:cond delay="indefinite"/>
                  </p:stCondLst>
                  <p:endCondLst>
                    <p:cond evt="onStopAudio" delay="0">
                      <p:tgtEl>
                        <p:sldTgt/>
                      </p:tgtEl>
                    </p:cond>
                  </p:endCondLst>
                </p:cTn>
                <p:tgtEl>
                  <p:spTgt spid="34"/>
                </p:tgtEl>
              </p:cMediaNode>
            </p:audio>
          </p:childTnLst>
        </p:cTn>
      </p:par>
    </p:tnLst>
    <p:bldLst>
      <p:bldP spid="22" grpId="0" animBg="1"/>
      <p:bldP spid="23" grpId="0" animBg="1"/>
      <p:bldP spid="23" grpId="1" animBg="1"/>
      <p:bldP spid="24" grpId="0" animBg="1"/>
      <p:bldP spid="24" grpId="1" animBg="1"/>
      <p:bldP spid="26" grpId="0" animBg="1"/>
      <p:bldP spid="26" grpId="1" animBg="1"/>
      <p:bldP spid="27" grpId="0" animBg="1"/>
      <p:bldP spid="27"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3" name="TextBox 12"/>
          <p:cNvSpPr txBox="1"/>
          <p:nvPr/>
        </p:nvSpPr>
        <p:spPr>
          <a:xfrm>
            <a:off x="5600700" y="495300"/>
            <a:ext cx="7086600" cy="1107996"/>
          </a:xfrm>
          <a:prstGeom prst="rect">
            <a:avLst/>
          </a:prstGeom>
          <a:noFill/>
        </p:spPr>
        <p:txBody>
          <a:bodyPr wrap="square" rtlCol="0">
            <a:spAutoFit/>
          </a:bodyPr>
          <a:lstStyle/>
          <a:p>
            <a:pPr algn="ctr"/>
            <a:r>
              <a:rPr lang="vi-VN" sz="6600" b="1" smtClean="0">
                <a:solidFill>
                  <a:schemeClr val="tx2">
                    <a:lumMod val="75000"/>
                  </a:schemeClr>
                </a:solidFill>
                <a:latin typeface="Arial" panose="020B0604020202020204" pitchFamily="34" charset="0"/>
                <a:cs typeface="Arial" panose="020B0604020202020204" pitchFamily="34" charset="0"/>
              </a:rPr>
              <a:t>LUYỆN TẬP</a:t>
            </a:r>
            <a:endParaRPr lang="en-US" sz="6600" b="1">
              <a:solidFill>
                <a:schemeClr val="tx2">
                  <a:lumMod val="7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895350" y="1833062"/>
                <a:ext cx="16497300" cy="3245312"/>
              </a:xfrm>
              <a:prstGeom prst="rect">
                <a:avLst/>
              </a:prstGeom>
            </p:spPr>
            <p:txBody>
              <a:bodyPr wrap="square">
                <a:spAutoFit/>
              </a:bodyPr>
              <a:lstStyle/>
              <a:p>
                <a:pPr algn="just">
                  <a:lnSpc>
                    <a:spcPct val="150000"/>
                  </a:lnSpc>
                </a:pPr>
                <a:r>
                  <a:rPr lang="vi-VN" sz="4000" b="1" smtClean="0">
                    <a:solidFill>
                      <a:schemeClr val="accent6">
                        <a:lumMod val="75000"/>
                      </a:schemeClr>
                    </a:solidFill>
                    <a:latin typeface="Arial" panose="020B0604020202020204" pitchFamily="34" charset="0"/>
                    <a:cs typeface="Arial" panose="020B0604020202020204" pitchFamily="34" charset="0"/>
                  </a:rPr>
                  <a:t>Bài 1 (SGK-tr.15). </a:t>
                </a:r>
                <a:r>
                  <a:rPr lang="vi-VN" sz="4000" smtClean="0">
                    <a:latin typeface="Arial" panose="020B0604020202020204" pitchFamily="34" charset="0"/>
                    <a:cs typeface="Arial" panose="020B0604020202020204" pitchFamily="34" charset="0"/>
                  </a:rPr>
                  <a:t>Xác </a:t>
                </a:r>
                <a:r>
                  <a:rPr lang="vi-VN" sz="4000">
                    <a:latin typeface="Arial" panose="020B0604020202020204" pitchFamily="34" charset="0"/>
                    <a:cs typeface="Arial" panose="020B0604020202020204" pitchFamily="34" charset="0"/>
                  </a:rPr>
                  <a:t>định vị trí các điểm M, N, P trên đường tròn lượng giác sao cho số đo của các góc lượng giác (OA, OM), (OA, ON), (OA, OP) lần lượt bằng </a:t>
                </a:r>
                <a14:m>
                  <m:oMath xmlns:m="http://schemas.openxmlformats.org/officeDocument/2006/math">
                    <m:f>
                      <m:fPr>
                        <m:ctrlPr>
                          <a:rPr lang="vi-VN" sz="4000" i="1" smtClean="0">
                            <a:latin typeface="Cambria Math" panose="02040503050406030204" pitchFamily="18" charset="0"/>
                            <a:cs typeface="Arial" panose="020B0604020202020204" pitchFamily="34" charset="0"/>
                          </a:rPr>
                        </m:ctrlPr>
                      </m:fPr>
                      <m:num>
                        <m:r>
                          <a:rPr lang="vi-VN" sz="400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cs typeface="Arial" panose="020B0604020202020204" pitchFamily="34" charset="0"/>
                          </a:rPr>
                          <m:t>2</m:t>
                        </m:r>
                      </m:den>
                    </m:f>
                  </m:oMath>
                </a14:m>
                <a:r>
                  <a:rPr lang="el-GR"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14:m>
                  <m:oMath xmlns:m="http://schemas.openxmlformats.org/officeDocument/2006/math">
                    <m:f>
                      <m:fPr>
                        <m:ctrlPr>
                          <a:rPr lang="vi-VN" sz="4000" i="1" smtClean="0">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7</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cs typeface="Arial" panose="020B0604020202020204" pitchFamily="34" charset="0"/>
                          </a:rPr>
                          <m:t>6</m:t>
                        </m:r>
                      </m:den>
                    </m:f>
                  </m:oMath>
                </a14:m>
                <a:r>
                  <a:rPr lang="el-GR"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14:m>
                  <m:oMath xmlns:m="http://schemas.openxmlformats.org/officeDocument/2006/math">
                    <m:f>
                      <m:fPr>
                        <m:ctrlPr>
                          <a:rPr lang="vi-VN" sz="4000" i="1" smtClean="0">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cs typeface="Arial" panose="020B0604020202020204" pitchFamily="34" charset="0"/>
                          </a:rPr>
                          <m:t>6</m:t>
                        </m:r>
                      </m:den>
                    </m:f>
                  </m:oMath>
                </a14:m>
                <a:r>
                  <a:rPr lang="el-GR" sz="4000" smtClean="0">
                    <a:latin typeface="Arial" panose="020B0604020202020204" pitchFamily="34" charset="0"/>
                    <a:cs typeface="Arial" panose="020B0604020202020204" pitchFamily="34" charset="0"/>
                  </a:rPr>
                  <a:t>. </a:t>
                </a:r>
                <a:endParaRPr lang="en-US" sz="4000">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895350" y="1833062"/>
                <a:ext cx="16497300" cy="3245312"/>
              </a:xfrm>
              <a:prstGeom prst="rect">
                <a:avLst/>
              </a:prstGeom>
              <a:blipFill rotWithShape="0">
                <a:blip r:embed="rId2"/>
                <a:stretch>
                  <a:fillRect l="-1330" r="-1293"/>
                </a:stretch>
              </a:blipFill>
            </p:spPr>
            <p:txBody>
              <a:bodyPr/>
              <a:lstStyle/>
              <a:p>
                <a:r>
                  <a:rPr lang="en-US">
                    <a:noFill/>
                  </a:rPr>
                  <a:t> </a:t>
                </a:r>
              </a:p>
            </p:txBody>
          </p:sp>
        </mc:Fallback>
      </mc:AlternateContent>
      <p:sp>
        <p:nvSpPr>
          <p:cNvPr id="7" name="TextBox 6"/>
          <p:cNvSpPr txBox="1"/>
          <p:nvPr/>
        </p:nvSpPr>
        <p:spPr>
          <a:xfrm>
            <a:off x="895350" y="5241934"/>
            <a:ext cx="1239502" cy="707886"/>
          </a:xfrm>
          <a:prstGeom prst="rect">
            <a:avLst/>
          </a:prstGeom>
          <a:noFill/>
        </p:spPr>
        <p:txBody>
          <a:bodyPr wrap="square" rtlCol="0">
            <a:spAutoFit/>
          </a:bodyPr>
          <a:lstStyle/>
          <a:p>
            <a:pPr algn="just"/>
            <a:r>
              <a:rPr lang="vi-VN" sz="4000" b="1" u="sng" smtClean="0">
                <a:solidFill>
                  <a:srgbClr val="C00000"/>
                </a:solidFill>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880110" y="6113380"/>
                <a:ext cx="9925050" cy="3465436"/>
              </a:xfrm>
              <a:prstGeom prst="rect">
                <a:avLst/>
              </a:prstGeom>
            </p:spPr>
            <p:txBody>
              <a:bodyPr wrap="square">
                <a:spAutoFit/>
              </a:bodyPr>
              <a:lstStyle/>
              <a:p>
                <a:pPr algn="just">
                  <a:lnSpc>
                    <a:spcPct val="150000"/>
                  </a:lnSpc>
                </a:pPr>
                <a:r>
                  <a:rPr lang="vi-VN" sz="4000" kern="0">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4000" i="1" kern="0">
                            <a:effectLst/>
                            <a:latin typeface="Cambria Math" panose="02040503050406030204" pitchFamily="18" charset="0"/>
                            <a:ea typeface="Calibri" panose="020F0502020204030204" pitchFamily="34" charset="0"/>
                            <a:cs typeface="Times New Roman" panose="02020603050405020304" pitchFamily="18" charset="0"/>
                          </a:rPr>
                          <m:t>𝑂𝐴</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 </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𝑂𝑀</m:t>
                        </m:r>
                      </m:e>
                    </m:d>
                    <m:r>
                      <a:rPr lang="vi-VN" sz="4000" i="1" kern="0">
                        <a:effectLst/>
                        <a:latin typeface="Cambria Math" panose="02040503050406030204" pitchFamily="18" charset="0"/>
                        <a:ea typeface="Calibri" panose="020F0502020204030204" pitchFamily="34" charset="0"/>
                        <a:cs typeface="Times New Roman" panose="02020603050405020304" pitchFamily="18" charset="0"/>
                      </a:rPr>
                      <m:t>=</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𝛼</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4000" i="1" kern="0">
                            <a:effectLst/>
                            <a:latin typeface="Cambria Math" panose="02040503050406030204" pitchFamily="18" charset="0"/>
                            <a:ea typeface="Calibri" panose="020F0502020204030204" pitchFamily="34" charset="0"/>
                            <a:cs typeface="Times New Roman" panose="02020603050405020304" pitchFamily="18" charset="0"/>
                          </a:rPr>
                          <m:t>𝜋</m:t>
                        </m:r>
                      </m:num>
                      <m:den>
                        <m:r>
                          <a:rPr lang="vi-VN" sz="4000" i="1" kern="0">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vi-VN" sz="4000" kern="0">
                    <a:effectLst/>
                    <a:latin typeface="Arial" panose="020B0604020202020204" pitchFamily="34" charset="0"/>
                    <a:ea typeface="Calibri" panose="020F0502020204030204" pitchFamily="34" charset="0"/>
                    <a:cs typeface="Arial" panose="020B0604020202020204" pitchFamily="34" charset="0"/>
                  </a:rPr>
                  <a:t>  là góc lượng giác có tia đầu là tia OA, tia cuối là tia OM và quay theo chiều dương một góc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4000" i="1" kern="0">
                            <a:effectLst/>
                            <a:latin typeface="Cambria Math" panose="02040503050406030204" pitchFamily="18" charset="0"/>
                            <a:ea typeface="Calibri" panose="020F0502020204030204" pitchFamily="34" charset="0"/>
                            <a:cs typeface="Times New Roman" panose="02020603050405020304" pitchFamily="18" charset="0"/>
                          </a:rPr>
                          <m:t>𝜋</m:t>
                        </m:r>
                      </m:num>
                      <m:den>
                        <m:r>
                          <a:rPr lang="vi-VN" sz="4000" i="1" kern="0">
                            <a:effectLst/>
                            <a:latin typeface="Cambria Math" panose="02040503050406030204" pitchFamily="18" charset="0"/>
                            <a:ea typeface="Calibri" panose="020F0502020204030204" pitchFamily="34" charset="0"/>
                            <a:cs typeface="Times New Roman" panose="02020603050405020304" pitchFamily="18" charset="0"/>
                          </a:rPr>
                          <m:t>2</m:t>
                        </m:r>
                      </m:den>
                    </m:f>
                  </m:oMath>
                </a14:m>
                <a:endParaRPr lang="en-US" sz="4000">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80110" y="6113380"/>
                <a:ext cx="9925050" cy="3465436"/>
              </a:xfrm>
              <a:prstGeom prst="rect">
                <a:avLst/>
              </a:prstGeom>
              <a:blipFill rotWithShape="0">
                <a:blip r:embed="rId3"/>
                <a:stretch>
                  <a:fillRect l="-2149" r="-2149"/>
                </a:stretch>
              </a:blipFill>
            </p:spPr>
            <p:txBody>
              <a:bodyPr/>
              <a:lstStyle/>
              <a:p>
                <a:r>
                  <a:rPr lang="en-US">
                    <a:noFill/>
                  </a:rPr>
                  <a:t> </a:t>
                </a:r>
              </a:p>
            </p:txBody>
          </p:sp>
        </mc:Fallback>
      </mc:AlternateContent>
      <p:pic>
        <p:nvPicPr>
          <p:cNvPr id="8" name="Picture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85270" y="4076700"/>
            <a:ext cx="6099390" cy="6029683"/>
          </a:xfrm>
          <a:prstGeom prst="rect">
            <a:avLst/>
          </a:prstGeom>
        </p:spPr>
      </p:pic>
    </p:spTree>
    <p:extLst>
      <p:ext uri="{BB962C8B-B14F-4D97-AF65-F5344CB8AC3E}">
        <p14:creationId xmlns:p14="http://schemas.microsoft.com/office/powerpoint/2010/main" val="2708095106"/>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mc:AlternateContent xmlns:mc="http://schemas.openxmlformats.org/markup-compatibility/2006" xmlns:a14="http://schemas.microsoft.com/office/drawing/2010/main">
        <mc:Choice Requires="a14">
          <p:sp>
            <p:nvSpPr>
              <p:cNvPr id="9" name="Rectangle 8"/>
              <p:cNvSpPr/>
              <p:nvPr/>
            </p:nvSpPr>
            <p:spPr>
              <a:xfrm>
                <a:off x="457200" y="508149"/>
                <a:ext cx="10820400" cy="3628301"/>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kern="0">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4000" i="1" kern="0">
                            <a:effectLst/>
                            <a:latin typeface="Cambria Math" panose="02040503050406030204" pitchFamily="18" charset="0"/>
                            <a:ea typeface="Calibri" panose="020F0502020204030204" pitchFamily="34" charset="0"/>
                            <a:cs typeface="Times New Roman" panose="02020603050405020304" pitchFamily="18" charset="0"/>
                          </a:rPr>
                          <m:t>𝑂𝐴</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 </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𝑂𝑁</m:t>
                        </m:r>
                      </m:e>
                    </m:d>
                    <m:r>
                      <a:rPr lang="vi-VN" sz="4000" i="1" kern="0">
                        <a:effectLst/>
                        <a:latin typeface="Cambria Math" panose="02040503050406030204" pitchFamily="18" charset="0"/>
                        <a:ea typeface="Calibri" panose="020F0502020204030204" pitchFamily="34" charset="0"/>
                        <a:cs typeface="Times New Roman" panose="02020603050405020304" pitchFamily="18" charset="0"/>
                      </a:rPr>
                      <m:t>=</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𝛽</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4000" i="1" kern="0">
                            <a:effectLst/>
                            <a:latin typeface="Cambria Math" panose="02040503050406030204" pitchFamily="18" charset="0"/>
                            <a:ea typeface="Calibri" panose="020F0502020204030204" pitchFamily="34" charset="0"/>
                            <a:cs typeface="Times New Roman" panose="02020603050405020304" pitchFamily="18" charset="0"/>
                          </a:rPr>
                          <m:t>7</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𝜋</m:t>
                        </m:r>
                      </m:num>
                      <m:den>
                        <m:r>
                          <a:rPr lang="vi-VN" sz="4000" i="1" kern="0">
                            <a:effectLst/>
                            <a:latin typeface="Cambria Math" panose="02040503050406030204" pitchFamily="18" charset="0"/>
                            <a:ea typeface="Calibri" panose="020F0502020204030204" pitchFamily="34" charset="0"/>
                            <a:cs typeface="Times New Roman" panose="02020603050405020304" pitchFamily="18" charset="0"/>
                          </a:rPr>
                          <m:t>6</m:t>
                        </m:r>
                      </m:den>
                    </m:f>
                    <m:r>
                      <a:rPr lang="vi-VN" sz="4000" i="1" kern="0">
                        <a:effectLst/>
                        <a:latin typeface="Cambria Math" panose="02040503050406030204" pitchFamily="18" charset="0"/>
                        <a:ea typeface="Calibri" panose="020F0502020204030204" pitchFamily="34" charset="0"/>
                        <a:cs typeface="Times New Roman" panose="02020603050405020304" pitchFamily="18" charset="0"/>
                      </a:rPr>
                      <m:t>=</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𝜋</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4000" i="1" kern="0">
                            <a:effectLst/>
                            <a:latin typeface="Cambria Math" panose="02040503050406030204" pitchFamily="18" charset="0"/>
                            <a:ea typeface="Calibri" panose="020F0502020204030204" pitchFamily="34" charset="0"/>
                            <a:cs typeface="Times New Roman" panose="02020603050405020304" pitchFamily="18" charset="0"/>
                          </a:rPr>
                          <m:t>𝜋</m:t>
                        </m:r>
                      </m:num>
                      <m:den>
                        <m:r>
                          <a:rPr lang="vi-VN" sz="4000" i="1" kern="0">
                            <a:effectLst/>
                            <a:latin typeface="Cambria Math" panose="02040503050406030204" pitchFamily="18" charset="0"/>
                            <a:ea typeface="Calibri" panose="020F0502020204030204" pitchFamily="34" charset="0"/>
                            <a:cs typeface="Times New Roman" panose="02020603050405020304" pitchFamily="18" charset="0"/>
                          </a:rPr>
                          <m:t>6</m:t>
                        </m:r>
                      </m:den>
                    </m:f>
                  </m:oMath>
                </a14:m>
                <a:r>
                  <a:rPr lang="vi-VN" sz="4000" kern="0">
                    <a:effectLst/>
                    <a:latin typeface="Arial" panose="020B0604020202020204" pitchFamily="34" charset="0"/>
                    <a:ea typeface="Calibri" panose="020F0502020204030204" pitchFamily="34" charset="0"/>
                    <a:cs typeface="Arial" panose="020B0604020202020204" pitchFamily="34" charset="0"/>
                  </a:rPr>
                  <a:t> là góc lượng giác có tia đầu là tia OA, tia cuối là tia ON và quay theo chiều dương một góc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4000" i="1" kern="0">
                            <a:effectLst/>
                            <a:latin typeface="Cambria Math" panose="02040503050406030204" pitchFamily="18" charset="0"/>
                            <a:ea typeface="Calibri" panose="020F0502020204030204" pitchFamily="34" charset="0"/>
                            <a:cs typeface="Times New Roman" panose="02020603050405020304" pitchFamily="18" charset="0"/>
                          </a:rPr>
                          <m:t>7</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𝜋</m:t>
                        </m:r>
                      </m:num>
                      <m:den>
                        <m:r>
                          <a:rPr lang="vi-VN" sz="4000" i="1" kern="0">
                            <a:effectLst/>
                            <a:latin typeface="Cambria Math" panose="02040503050406030204" pitchFamily="18" charset="0"/>
                            <a:ea typeface="Calibri" panose="020F0502020204030204" pitchFamily="34" charset="0"/>
                            <a:cs typeface="Times New Roman" panose="02020603050405020304" pitchFamily="18" charset="0"/>
                          </a:rPr>
                          <m:t>6</m:t>
                        </m:r>
                      </m:den>
                    </m:f>
                  </m:oMath>
                </a14:m>
                <a:endParaRPr lang="en-US" sz="4000">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57200" y="508149"/>
                <a:ext cx="10820400" cy="3628301"/>
              </a:xfrm>
              <a:prstGeom prst="rect">
                <a:avLst/>
              </a:prstGeom>
              <a:blipFill rotWithShape="0">
                <a:blip r:embed="rId2"/>
                <a:stretch>
                  <a:fillRect l="-1803" r="-19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457200" y="5524500"/>
                <a:ext cx="10820400" cy="3476977"/>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kern="0">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r>
                      <a:rPr lang="vi-VN" sz="4000" i="1" kern="0">
                        <a:effectLst/>
                        <a:latin typeface="Cambria Math" panose="02040503050406030204" pitchFamily="18" charset="0"/>
                        <a:ea typeface="Calibri" panose="020F0502020204030204" pitchFamily="34" charset="0"/>
                        <a:cs typeface="Times New Roman" panose="02020603050405020304" pitchFamily="18" charset="0"/>
                      </a:rPr>
                      <m:t>(</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𝑂𝐴</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 </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𝑂𝑃</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𝛾</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4000" i="1" kern="0">
                            <a:effectLst/>
                            <a:latin typeface="Cambria Math" panose="02040503050406030204" pitchFamily="18" charset="0"/>
                            <a:ea typeface="Calibri" panose="020F0502020204030204" pitchFamily="34" charset="0"/>
                            <a:cs typeface="Times New Roman" panose="02020603050405020304" pitchFamily="18" charset="0"/>
                          </a:rPr>
                          <m:t>𝜋</m:t>
                        </m:r>
                      </m:num>
                      <m:den>
                        <m:r>
                          <a:rPr lang="vi-VN" sz="4000" i="1" kern="0">
                            <a:effectLst/>
                            <a:latin typeface="Cambria Math" panose="02040503050406030204" pitchFamily="18" charset="0"/>
                            <a:ea typeface="Calibri" panose="020F0502020204030204" pitchFamily="34" charset="0"/>
                            <a:cs typeface="Times New Roman" panose="02020603050405020304" pitchFamily="18" charset="0"/>
                          </a:rPr>
                          <m:t>6</m:t>
                        </m:r>
                      </m:den>
                    </m:f>
                  </m:oMath>
                </a14:m>
                <a:r>
                  <a:rPr lang="vi-VN" sz="4000" kern="0">
                    <a:effectLst/>
                    <a:latin typeface="Arial" panose="020B0604020202020204" pitchFamily="34" charset="0"/>
                    <a:ea typeface="Calibri" panose="020F0502020204030204" pitchFamily="34" charset="0"/>
                    <a:cs typeface="Arial" panose="020B0604020202020204" pitchFamily="34" charset="0"/>
                  </a:rPr>
                  <a:t> là góc lượng giác có tia đầu là tia OA, tia cuối là tia OP và quay theo chiều âm một góc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4000" i="1" kern="0">
                            <a:effectLst/>
                            <a:latin typeface="Cambria Math" panose="02040503050406030204" pitchFamily="18" charset="0"/>
                            <a:ea typeface="Calibri" panose="020F0502020204030204" pitchFamily="34" charset="0"/>
                            <a:cs typeface="Times New Roman" panose="02020603050405020304" pitchFamily="18" charset="0"/>
                          </a:rPr>
                          <m:t>𝜋</m:t>
                        </m:r>
                      </m:num>
                      <m:den>
                        <m:r>
                          <a:rPr lang="vi-VN" sz="4000" i="1" kern="0">
                            <a:effectLst/>
                            <a:latin typeface="Cambria Math" panose="02040503050406030204" pitchFamily="18" charset="0"/>
                            <a:ea typeface="Calibri" panose="020F0502020204030204" pitchFamily="34" charset="0"/>
                            <a:cs typeface="Times New Roman" panose="02020603050405020304" pitchFamily="18" charset="0"/>
                          </a:rPr>
                          <m:t>6</m:t>
                        </m:r>
                      </m:den>
                    </m:f>
                  </m:oMath>
                </a14:m>
                <a:endParaRPr lang="en-US" sz="4000">
                  <a:latin typeface="Arial" panose="020B060402020202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457200" y="5524500"/>
                <a:ext cx="10820400" cy="3476977"/>
              </a:xfrm>
              <a:prstGeom prst="rect">
                <a:avLst/>
              </a:prstGeom>
              <a:blipFill rotWithShape="0">
                <a:blip r:embed="rId3"/>
                <a:stretch>
                  <a:fillRect l="-1803" r="-1972"/>
                </a:stretch>
              </a:blipFill>
            </p:spPr>
            <p:txBody>
              <a:bodyPr/>
              <a:lstStyle/>
              <a:p>
                <a:r>
                  <a:rPr lang="en-US">
                    <a:noFill/>
                  </a:rPr>
                  <a:t> </a:t>
                </a:r>
              </a:p>
            </p:txBody>
          </p:sp>
        </mc:Fallback>
      </mc:AlternateContent>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29370" y="5063220"/>
            <a:ext cx="5063971" cy="5006427"/>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9690" y="118744"/>
            <a:ext cx="4879326" cy="4796156"/>
          </a:xfrm>
          <a:prstGeom prst="rect">
            <a:avLst/>
          </a:prstGeom>
        </p:spPr>
      </p:pic>
    </p:spTree>
    <p:extLst>
      <p:ext uri="{BB962C8B-B14F-4D97-AF65-F5344CB8AC3E}">
        <p14:creationId xmlns:p14="http://schemas.microsoft.com/office/powerpoint/2010/main" val="161305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mc:AlternateContent xmlns:mc="http://schemas.openxmlformats.org/markup-compatibility/2006">
        <mc:Choice xmlns:a14="http://schemas.microsoft.com/office/drawing/2010/main" Requires="a14">
          <p:sp>
            <p:nvSpPr>
              <p:cNvPr id="2" name="Rectangle 1"/>
              <p:cNvSpPr/>
              <p:nvPr/>
            </p:nvSpPr>
            <p:spPr>
              <a:xfrm>
                <a:off x="914400" y="495300"/>
                <a:ext cx="15925800" cy="2339230"/>
              </a:xfrm>
              <a:prstGeom prst="rect">
                <a:avLst/>
              </a:prstGeom>
            </p:spPr>
            <p:txBody>
              <a:bodyPr wrap="square">
                <a:spAutoFit/>
              </a:bodyPr>
              <a:lstStyle/>
              <a:p>
                <a:pPr algn="just">
                  <a:lnSpc>
                    <a:spcPct val="150000"/>
                  </a:lnSpc>
                </a:pPr>
                <a:r>
                  <a:rPr lang="vi-VN" sz="4000" b="1" smtClean="0">
                    <a:solidFill>
                      <a:srgbClr val="0070C0"/>
                    </a:solidFill>
                    <a:latin typeface="Arial" panose="020B0604020202020204" pitchFamily="34" charset="0"/>
                    <a:cs typeface="Arial" panose="020B0604020202020204" pitchFamily="34" charset="0"/>
                  </a:rPr>
                  <a:t>Bài 2 </a:t>
                </a:r>
                <a:r>
                  <a:rPr lang="vi-VN" sz="4000" b="1">
                    <a:solidFill>
                      <a:srgbClr val="0070C0"/>
                    </a:solidFill>
                    <a:latin typeface="Arial" panose="020B0604020202020204" pitchFamily="34" charset="0"/>
                    <a:cs typeface="Arial" panose="020B0604020202020204" pitchFamily="34" charset="0"/>
                  </a:rPr>
                  <a:t>(SGK-tr.15). </a:t>
                </a:r>
                <a:r>
                  <a:rPr lang="vi-VN" sz="4000"/>
                  <a:t>Tính các giá trị lượng giác của mỗi góc sau</a:t>
                </a:r>
                <a:r>
                  <a:rPr lang="vi-VN" sz="4000" smtClean="0"/>
                  <a:t>: 225</a:t>
                </a:r>
                <a:r>
                  <a:rPr lang="vi-VN" sz="4000" baseline="30000" smtClean="0"/>
                  <a:t>o</a:t>
                </a:r>
                <a:r>
                  <a:rPr lang="vi-VN" sz="4000" smtClean="0"/>
                  <a:t>; - 225</a:t>
                </a:r>
                <a:r>
                  <a:rPr lang="vi-VN" sz="4000" baseline="30000" smtClean="0"/>
                  <a:t>o</a:t>
                </a:r>
                <a:r>
                  <a:rPr lang="vi-VN" sz="4000" smtClean="0"/>
                  <a:t>; - 1 035</a:t>
                </a:r>
                <a:r>
                  <a:rPr lang="vi-VN" sz="4000" baseline="30000" smtClean="0"/>
                  <a:t>o</a:t>
                </a:r>
                <a:r>
                  <a:rPr lang="vi-VN" sz="4000" smtClean="0"/>
                  <a:t>; </a:t>
                </a:r>
                <a14:m>
                  <m:oMath xmlns:m="http://schemas.openxmlformats.org/officeDocument/2006/math">
                    <m:f>
                      <m:fPr>
                        <m:ctrlPr>
                          <a:rPr lang="vi-VN" sz="4000" i="1" smtClean="0">
                            <a:latin typeface="Cambria Math" panose="02040503050406030204" pitchFamily="18" charset="0"/>
                          </a:rPr>
                        </m:ctrlPr>
                      </m:fPr>
                      <m:num>
                        <m:r>
                          <a:rPr lang="vi-VN" sz="4000" b="0" i="1" smtClean="0">
                            <a:latin typeface="Cambria Math" panose="02040503050406030204" pitchFamily="18" charset="0"/>
                          </a:rPr>
                          <m:t>5</m:t>
                        </m:r>
                        <m:r>
                          <a:rPr lang="vi-VN" sz="4000" b="0" i="1" smtClean="0">
                            <a:latin typeface="Cambria Math" panose="02040503050406030204" pitchFamily="18" charset="0"/>
                            <a:ea typeface="Cambria Math" panose="02040503050406030204" pitchFamily="18" charset="0"/>
                          </a:rPr>
                          <m:t>𝜋</m:t>
                        </m:r>
                      </m:num>
                      <m:den>
                        <m:r>
                          <a:rPr lang="vi-VN" sz="4000" b="0" i="1" smtClean="0">
                            <a:latin typeface="Cambria Math" panose="02040503050406030204" pitchFamily="18" charset="0"/>
                          </a:rPr>
                          <m:t>3</m:t>
                        </m:r>
                      </m:den>
                    </m:f>
                  </m:oMath>
                </a14:m>
                <a:r>
                  <a:rPr lang="vi-VN" sz="4000" smtClean="0">
                    <a:latin typeface="Arial" panose="020B0604020202020204" pitchFamily="34" charset="0"/>
                    <a:cs typeface="Arial" panose="020B0604020202020204" pitchFamily="34" charset="0"/>
                  </a:rPr>
                  <a:t>; </a:t>
                </a:r>
                <a14:m>
                  <m:oMath xmlns:m="http://schemas.openxmlformats.org/officeDocument/2006/math">
                    <m:f>
                      <m:fPr>
                        <m:ctrlPr>
                          <a:rPr lang="vi-VN" sz="4000" i="1">
                            <a:latin typeface="Cambria Math" panose="02040503050406030204" pitchFamily="18" charset="0"/>
                          </a:rPr>
                        </m:ctrlPr>
                      </m:fPr>
                      <m:num>
                        <m:r>
                          <a:rPr lang="vi-VN" sz="4000" b="0" i="1" smtClean="0">
                            <a:latin typeface="Cambria Math" panose="02040503050406030204" pitchFamily="18" charset="0"/>
                          </a:rPr>
                          <m:t>19</m:t>
                        </m:r>
                        <m:r>
                          <a:rPr lang="vi-VN" sz="4000" i="1">
                            <a:latin typeface="Cambria Math" panose="02040503050406030204" pitchFamily="18" charset="0"/>
                            <a:ea typeface="Cambria Math" panose="02040503050406030204" pitchFamily="18" charset="0"/>
                          </a:rPr>
                          <m:t>𝜋</m:t>
                        </m:r>
                      </m:num>
                      <m:den>
                        <m:r>
                          <a:rPr lang="vi-VN" sz="4000" b="0" i="1" smtClean="0">
                            <a:latin typeface="Cambria Math" panose="02040503050406030204" pitchFamily="18" charset="0"/>
                            <a:ea typeface="Cambria Math" panose="02040503050406030204" pitchFamily="18" charset="0"/>
                          </a:rPr>
                          <m:t>2</m:t>
                        </m:r>
                      </m:den>
                    </m:f>
                  </m:oMath>
                </a14:m>
                <a:r>
                  <a:rPr lang="vi-VN" sz="4000" smtClean="0">
                    <a:latin typeface="Arial" panose="020B0604020202020204" pitchFamily="34" charset="0"/>
                    <a:cs typeface="Arial" panose="020B0604020202020204" pitchFamily="34" charset="0"/>
                  </a:rPr>
                  <a:t>; - </a:t>
                </a:r>
                <a14:m>
                  <m:oMath xmlns:m="http://schemas.openxmlformats.org/officeDocument/2006/math">
                    <m:f>
                      <m:fPr>
                        <m:ctrlPr>
                          <a:rPr lang="vi-VN" sz="4000" i="1">
                            <a:latin typeface="Cambria Math" panose="02040503050406030204" pitchFamily="18" charset="0"/>
                          </a:rPr>
                        </m:ctrlPr>
                      </m:fPr>
                      <m:num>
                        <m:r>
                          <a:rPr lang="vi-VN" sz="4000" b="0" i="1" smtClean="0">
                            <a:latin typeface="Cambria Math" panose="02040503050406030204" pitchFamily="18" charset="0"/>
                          </a:rPr>
                          <m:t>159</m:t>
                        </m:r>
                        <m:r>
                          <a:rPr lang="vi-VN" sz="4000" i="1">
                            <a:latin typeface="Cambria Math" panose="02040503050406030204" pitchFamily="18" charset="0"/>
                            <a:ea typeface="Cambria Math" panose="02040503050406030204" pitchFamily="18" charset="0"/>
                          </a:rPr>
                          <m:t>𝜋</m:t>
                        </m:r>
                      </m:num>
                      <m:den>
                        <m:r>
                          <a:rPr lang="vi-VN" sz="4000" b="0" i="1" smtClean="0">
                            <a:latin typeface="Cambria Math" panose="02040503050406030204" pitchFamily="18" charset="0"/>
                            <a:ea typeface="Cambria Math" panose="02040503050406030204" pitchFamily="18" charset="0"/>
                          </a:rPr>
                          <m:t>4</m:t>
                        </m:r>
                      </m:den>
                    </m:f>
                  </m:oMath>
                </a14:m>
                <a:endParaRPr lang="en-US" sz="4000">
                  <a:latin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914400" y="495300"/>
                <a:ext cx="15925800" cy="2339230"/>
              </a:xfrm>
              <a:prstGeom prst="rect">
                <a:avLst/>
              </a:prstGeom>
              <a:blipFill rotWithShape="0">
                <a:blip r:embed="rId2"/>
                <a:stretch>
                  <a:fillRect l="-1339" r="-1301"/>
                </a:stretch>
              </a:blipFill>
            </p:spPr>
            <p:txBody>
              <a:bodyPr/>
              <a:lstStyle/>
              <a:p>
                <a:r>
                  <a:rPr lang="en-US">
                    <a:noFill/>
                  </a:rPr>
                  <a:t> </a:t>
                </a:r>
              </a:p>
            </p:txBody>
          </p:sp>
        </mc:Fallback>
      </mc:AlternateContent>
      <p:sp>
        <p:nvSpPr>
          <p:cNvPr id="4" name="TextBox 3"/>
          <p:cNvSpPr txBox="1"/>
          <p:nvPr/>
        </p:nvSpPr>
        <p:spPr>
          <a:xfrm>
            <a:off x="8524249" y="2952845"/>
            <a:ext cx="1239502" cy="707886"/>
          </a:xfrm>
          <a:prstGeom prst="rect">
            <a:avLst/>
          </a:prstGeom>
          <a:noFill/>
        </p:spPr>
        <p:txBody>
          <a:bodyPr wrap="square" rtlCol="0">
            <a:spAutoFit/>
          </a:bodyPr>
          <a:lstStyle/>
          <a:p>
            <a:pPr algn="just"/>
            <a:r>
              <a:rPr lang="vi-VN" sz="4000" b="1" u="sng" smtClean="0">
                <a:solidFill>
                  <a:srgbClr val="C00000"/>
                </a:solidFill>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a:off x="1066809" y="4086030"/>
            <a:ext cx="8937062" cy="707886"/>
          </a:xfrm>
          <a:prstGeom prst="rect">
            <a:avLst/>
          </a:prstGeom>
        </p:spPr>
        <p:txBody>
          <a:bodyPr wrap="none">
            <a:spAutoFit/>
          </a:bodyPr>
          <a:lstStyle/>
          <a:p>
            <a:r>
              <a:rPr lang="vi-VN" sz="4000" b="1">
                <a:solidFill>
                  <a:schemeClr val="accent6">
                    <a:lumMod val="75000"/>
                  </a:schemeClr>
                </a:solidFill>
                <a:latin typeface="Arial" panose="020B0604020202020204" pitchFamily="34" charset="0"/>
                <a:cs typeface="Arial" panose="020B0604020202020204" pitchFamily="34" charset="0"/>
              </a:rPr>
              <a:t>Các giá trị lượng giác của góc 225°:</a:t>
            </a:r>
            <a:endParaRPr lang="en-US" sz="4000" b="1">
              <a:solidFill>
                <a:schemeClr val="accent6">
                  <a:lumMod val="75000"/>
                </a:schemeClr>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87400" y="5005912"/>
            <a:ext cx="4273666" cy="4938188"/>
          </a:xfrm>
          <a:prstGeom prst="rect">
            <a:avLst/>
          </a:prstGeom>
        </p:spPr>
      </p:pic>
      <p:pic>
        <p:nvPicPr>
          <p:cNvPr id="7" name="Picture 6"/>
          <p:cNvPicPr>
            <a:picLocks noChangeAspect="1"/>
          </p:cNvPicPr>
          <p:nvPr/>
        </p:nvPicPr>
        <p:blipFill>
          <a:blip r:embed="rId4"/>
          <a:stretch>
            <a:fillRect/>
          </a:stretch>
        </p:blipFill>
        <p:spPr>
          <a:xfrm>
            <a:off x="914400" y="4637110"/>
            <a:ext cx="12863675" cy="4883319"/>
          </a:xfrm>
          <a:prstGeom prst="rect">
            <a:avLst/>
          </a:prstGeom>
        </p:spPr>
      </p:pic>
    </p:spTree>
    <p:extLst>
      <p:ext uri="{BB962C8B-B14F-4D97-AF65-F5344CB8AC3E}">
        <p14:creationId xmlns:p14="http://schemas.microsoft.com/office/powerpoint/2010/main" val="377026931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anim calcmode="lin" valueType="num">
                                      <p:cBhvr>
                                        <p:cTn id="25" dur="500" fill="hold"/>
                                        <p:tgtEl>
                                          <p:spTgt spid="7"/>
                                        </p:tgtEl>
                                        <p:attrNameLst>
                                          <p:attrName>ppt_x</p:attrName>
                                        </p:attrNameLst>
                                      </p:cBhvr>
                                      <p:tavLst>
                                        <p:tav tm="0">
                                          <p:val>
                                            <p:strVal val="#ppt_x"/>
                                          </p:val>
                                        </p:tav>
                                        <p:tav tm="100000">
                                          <p:val>
                                            <p:strVal val="#ppt_x"/>
                                          </p:val>
                                        </p:tav>
                                      </p:tavLst>
                                    </p:anim>
                                    <p:anim calcmode="lin" valueType="num">
                                      <p:cBhvr>
                                        <p:cTn id="26" dur="5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anim calcmode="lin" valueType="num">
                                      <p:cBhvr>
                                        <p:cTn id="30" dur="500" fill="hold"/>
                                        <p:tgtEl>
                                          <p:spTgt spid="6"/>
                                        </p:tgtEl>
                                        <p:attrNameLst>
                                          <p:attrName>ppt_x</p:attrName>
                                        </p:attrNameLst>
                                      </p:cBhvr>
                                      <p:tavLst>
                                        <p:tav tm="0">
                                          <p:val>
                                            <p:strVal val="#ppt_x"/>
                                          </p:val>
                                        </p:tav>
                                        <p:tav tm="100000">
                                          <p:val>
                                            <p:strVal val="#ppt_x"/>
                                          </p:val>
                                        </p:tav>
                                      </p:tavLst>
                                    </p:anim>
                                    <p:anim calcmode="lin" valueType="num">
                                      <p:cBhvr>
                                        <p:cTn id="31"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2" name="Rectangle 1"/>
          <p:cNvSpPr/>
          <p:nvPr/>
        </p:nvSpPr>
        <p:spPr>
          <a:xfrm>
            <a:off x="914400" y="723900"/>
            <a:ext cx="8316700" cy="646331"/>
          </a:xfrm>
          <a:prstGeom prst="rect">
            <a:avLst/>
          </a:prstGeom>
        </p:spPr>
        <p:txBody>
          <a:bodyPr wrap="none">
            <a:spAutoFit/>
          </a:bodyPr>
          <a:lstStyle/>
          <a:p>
            <a:r>
              <a:rPr lang="en-US" sz="3600" b="1" kern="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Các giá trị lượng giác của góc ‒225</a:t>
            </a:r>
            <a:r>
              <a:rPr lang="en-US" sz="3600" b="1" kern="0" smtClean="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a:t>
            </a:r>
            <a:r>
              <a:rPr lang="vi-VN" sz="3600" b="1" kern="0" smtClean="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a:t>
            </a:r>
            <a:endParaRPr lang="en-US" sz="3600" b="1">
              <a:solidFill>
                <a:schemeClr val="accent6">
                  <a:lumMod val="75000"/>
                </a:schemeClr>
              </a:solidFill>
              <a:latin typeface="Arial" panose="020B0604020202020204" pitchFamily="34" charset="0"/>
              <a:cs typeface="Arial" panose="020B0604020202020204" pitchFamily="34" charset="0"/>
            </a:endParaRPr>
          </a:p>
        </p:txBody>
      </p:sp>
      <p:sp>
        <p:nvSpPr>
          <p:cNvPr id="5" name="Rectangle 4"/>
          <p:cNvSpPr/>
          <p:nvPr/>
        </p:nvSpPr>
        <p:spPr>
          <a:xfrm>
            <a:off x="914400" y="5449021"/>
            <a:ext cx="8701421" cy="646331"/>
          </a:xfrm>
          <a:prstGeom prst="rect">
            <a:avLst/>
          </a:prstGeom>
        </p:spPr>
        <p:txBody>
          <a:bodyPr wrap="none">
            <a:spAutoFit/>
          </a:bodyPr>
          <a:lstStyle/>
          <a:p>
            <a:r>
              <a:rPr lang="en-US" sz="3600" b="1" kern="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Các giá trị lượng giác của góc </a:t>
            </a:r>
            <a:r>
              <a:rPr lang="en-US" sz="3600" b="1" kern="0" smtClean="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a:t>
            </a:r>
            <a:r>
              <a:rPr lang="vi-VN" sz="3600" b="1" kern="0" smtClean="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1 035</a:t>
            </a:r>
            <a:r>
              <a:rPr lang="en-US" sz="3600" b="1" kern="0" smtClean="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a:t>
            </a:r>
            <a:r>
              <a:rPr lang="vi-VN" sz="3600" b="1" kern="0" smtClean="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a:t>
            </a:r>
            <a:endParaRPr lang="en-US" sz="3600" b="1">
              <a:solidFill>
                <a:schemeClr val="accent6">
                  <a:lumMod val="75000"/>
                </a:schemeClr>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762000" y="1331648"/>
            <a:ext cx="9327688" cy="3773751"/>
          </a:xfrm>
          <a:prstGeom prst="rect">
            <a:avLst/>
          </a:prstGeom>
        </p:spPr>
      </p:pic>
      <p:pic>
        <p:nvPicPr>
          <p:cNvPr id="7" name="Picture 6"/>
          <p:cNvPicPr>
            <a:picLocks noChangeAspect="1"/>
          </p:cNvPicPr>
          <p:nvPr/>
        </p:nvPicPr>
        <p:blipFill>
          <a:blip r:embed="rId3"/>
          <a:stretch>
            <a:fillRect/>
          </a:stretch>
        </p:blipFill>
        <p:spPr>
          <a:xfrm>
            <a:off x="736600" y="6068106"/>
            <a:ext cx="12071126" cy="382862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87400" y="5005912"/>
            <a:ext cx="4273666" cy="4938188"/>
          </a:xfrm>
          <a:prstGeom prst="rect">
            <a:avLst/>
          </a:prstGeom>
        </p:spPr>
      </p:pic>
    </p:spTree>
    <p:extLst>
      <p:ext uri="{BB962C8B-B14F-4D97-AF65-F5344CB8AC3E}">
        <p14:creationId xmlns:p14="http://schemas.microsoft.com/office/powerpoint/2010/main" val="284431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accent5">
                <a:lumMod val="20000"/>
                <a:lumOff val="80000"/>
              </a:schemeClr>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4"/>
          <p:cNvGrpSpPr/>
          <p:nvPr/>
        </p:nvGrpSpPr>
        <p:grpSpPr>
          <a:xfrm>
            <a:off x="381000" y="517342"/>
            <a:ext cx="15278100" cy="2137485"/>
            <a:chOff x="381000" y="517342"/>
            <a:chExt cx="15278100" cy="2137485"/>
          </a:xfrm>
        </p:grpSpPr>
        <p:sp>
          <p:nvSpPr>
            <p:cNvPr id="6" name="Rounded Rectangular Callout 5"/>
            <p:cNvSpPr/>
            <p:nvPr/>
          </p:nvSpPr>
          <p:spPr>
            <a:xfrm>
              <a:off x="2628900" y="517342"/>
              <a:ext cx="13030200" cy="1676400"/>
            </a:xfrm>
            <a:prstGeom prst="wedgeRoundRectCallout">
              <a:avLst>
                <a:gd name="adj1" fmla="val -54646"/>
                <a:gd name="adj2" fmla="val 37129"/>
                <a:gd name="adj3" fmla="val 16667"/>
              </a:avLst>
            </a:prstGeom>
            <a:ln w="38100"/>
            <a:effectLst>
              <a:outerShdw blurRad="50800" dist="38100" dir="18900000" algn="b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vi-VN" sz="4000">
                  <a:latin typeface="Arial" panose="020B0604020202020204" pitchFamily="34" charset="0"/>
                  <a:cs typeface="Arial" panose="020B0604020202020204" pitchFamily="34" charset="0"/>
                </a:rPr>
                <a:t>Độ dài của nửa đường tròn lượng giác bằng bao nhiêu?</a:t>
              </a:r>
              <a:endParaRPr lang="en-US" sz="400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381000" y="647700"/>
              <a:ext cx="1434456" cy="2007127"/>
            </a:xfrm>
            <a:prstGeom prst="rect">
              <a:avLst/>
            </a:prstGeom>
          </p:spPr>
        </p:pic>
      </p:grpSp>
      <mc:AlternateContent xmlns:mc="http://schemas.openxmlformats.org/markup-compatibility/2006" xmlns:a14="http://schemas.microsoft.com/office/drawing/2010/main">
        <mc:Choice Requires="a14">
          <p:sp>
            <p:nvSpPr>
              <p:cNvPr id="8" name="Oval Callout 7"/>
              <p:cNvSpPr/>
              <p:nvPr/>
            </p:nvSpPr>
            <p:spPr>
              <a:xfrm>
                <a:off x="14611350" y="1861002"/>
                <a:ext cx="2362200" cy="1582674"/>
              </a:xfrm>
              <a:prstGeom prst="wedgeEllipseCallout">
                <a:avLst>
                  <a:gd name="adj1" fmla="val 49705"/>
                  <a:gd name="adj2" fmla="val 4452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14:m>
                  <m:oMath xmlns:m="http://schemas.openxmlformats.org/officeDocument/2006/math">
                    <m:r>
                      <m:rPr>
                        <m:sty m:val="p"/>
                      </m:rPr>
                      <a:rPr lang="en-US" sz="4400" i="0" smtClean="0">
                        <a:latin typeface="Cambria Math" panose="02040503050406030204" pitchFamily="18" charset="0"/>
                        <a:ea typeface="Cambria Math" panose="02040503050406030204" pitchFamily="18" charset="0"/>
                      </a:rPr>
                      <m:t>π</m:t>
                    </m:r>
                  </m:oMath>
                </a14:m>
                <a:r>
                  <a:rPr lang="vi-VN" sz="4400" smtClean="0">
                    <a:latin typeface="Arial" panose="020B0604020202020204" pitchFamily="34" charset="0"/>
                    <a:cs typeface="Arial" panose="020B0604020202020204" pitchFamily="34" charset="0"/>
                  </a:rPr>
                  <a:t>R</a:t>
                </a:r>
                <a:endParaRPr lang="en-US" sz="4400">
                  <a:latin typeface="Arial" panose="020B0604020202020204" pitchFamily="34" charset="0"/>
                  <a:cs typeface="Arial" panose="020B0604020202020204" pitchFamily="34" charset="0"/>
                </a:endParaRPr>
              </a:p>
            </p:txBody>
          </p:sp>
        </mc:Choice>
        <mc:Fallback xmlns="">
          <p:sp>
            <p:nvSpPr>
              <p:cNvPr id="8" name="Oval Callout 7"/>
              <p:cNvSpPr>
                <a:spLocks noRot="1" noChangeAspect="1" noMove="1" noResize="1" noEditPoints="1" noAdjustHandles="1" noChangeArrowheads="1" noChangeShapeType="1" noTextEdit="1"/>
              </p:cNvSpPr>
              <p:nvPr/>
            </p:nvSpPr>
            <p:spPr>
              <a:xfrm>
                <a:off x="14611350" y="1861002"/>
                <a:ext cx="2362200" cy="1582674"/>
              </a:xfrm>
              <a:prstGeom prst="wedgeEllipseCallout">
                <a:avLst>
                  <a:gd name="adj1" fmla="val 49705"/>
                  <a:gd name="adj2" fmla="val 44525"/>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Rectangle 14"/>
              <p:cNvSpPr/>
              <p:nvPr/>
            </p:nvSpPr>
            <p:spPr>
              <a:xfrm>
                <a:off x="10930430" y="4041899"/>
                <a:ext cx="6686550" cy="1417247"/>
              </a:xfrm>
              <a:prstGeom prst="rect">
                <a:avLst/>
              </a:prstGeom>
            </p:spPr>
            <p:txBody>
              <a:bodyPr wrap="square">
                <a:spAutoFit/>
              </a:bodyPr>
              <a:lstStyle/>
              <a:p>
                <a:pPr>
                  <a:lnSpc>
                    <a:spcPct val="150000"/>
                  </a:lnSpc>
                  <a:spcAft>
                    <a:spcPts val="0"/>
                  </a:spcAft>
                </a:pPr>
                <a:r>
                  <a:rPr lang="en-US" sz="4000" kern="0" smtClean="0">
                    <a:effectLst/>
                    <a:latin typeface="Arial" panose="020B0604020202020204" pitchFamily="34" charset="0"/>
                    <a:ea typeface="Times New Roman" panose="02020603050405020304" pitchFamily="18" charset="0"/>
                    <a:cs typeface="Arial" panose="020B0604020202020204" pitchFamily="34" charset="0"/>
                  </a:rPr>
                  <a:t>180º </a:t>
                </a:r>
                <a:r>
                  <a:rPr lang="vi-VN" sz="4000" kern="0">
                    <a:latin typeface="Arial" panose="020B0604020202020204" pitchFamily="34" charset="0"/>
                    <a:ea typeface="Times New Roman" panose="02020603050405020304" pitchFamily="18" charset="0"/>
                    <a:cs typeface="Arial" panose="020B0604020202020204" pitchFamily="34" charset="0"/>
                  </a:rPr>
                  <a:t>=</a:t>
                </a:r>
                <a:r>
                  <a:rPr lang="en-US" sz="4000" kern="0" smtClean="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πR</m:t>
                        </m:r>
                      </m:num>
                      <m:den>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R</m:t>
                        </m:r>
                      </m:den>
                    </m:f>
                  </m:oMath>
                </a14:m>
                <a:r>
                  <a:rPr lang="en-US" sz="4000" kern="0">
                    <a:effectLst/>
                    <a:latin typeface="Arial" panose="020B0604020202020204" pitchFamily="34" charset="0"/>
                    <a:ea typeface="Times New Roman" panose="02020603050405020304" pitchFamily="18" charset="0"/>
                    <a:cs typeface="Arial" panose="020B0604020202020204" pitchFamily="34" charset="0"/>
                  </a:rPr>
                  <a:t> rad </a:t>
                </a:r>
                <a14:m>
                  <m:oMath xmlns:m="http://schemas.openxmlformats.org/officeDocument/2006/math">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π</m:t>
                    </m:r>
                  </m:oMath>
                </a14:m>
                <a:r>
                  <a:rPr lang="en-US" sz="4000" kern="0">
                    <a:effectLst/>
                    <a:latin typeface="Arial" panose="020B0604020202020204" pitchFamily="34" charset="0"/>
                    <a:ea typeface="Times New Roman" panose="02020603050405020304" pitchFamily="18" charset="0"/>
                    <a:cs typeface="Arial" panose="020B0604020202020204" pitchFamily="34" charset="0"/>
                  </a:rPr>
                  <a:t> rad</a:t>
                </a:r>
                <a:endParaRPr lang="en-US" sz="4000">
                  <a:latin typeface="Arial" panose="020B0604020202020204" pitchFamily="34" charset="0"/>
                  <a:cs typeface="Arial" panose="020B0604020202020204" pitchFamily="34" charset="0"/>
                </a:endParaRPr>
              </a:p>
            </p:txBody>
          </p:sp>
        </mc:Choice>
        <mc:Fallback>
          <p:sp>
            <p:nvSpPr>
              <p:cNvPr id="15" name="Rectangle 14"/>
              <p:cNvSpPr>
                <a:spLocks noRot="1" noChangeAspect="1" noMove="1" noResize="1" noEditPoints="1" noAdjustHandles="1" noChangeArrowheads="1" noChangeShapeType="1" noTextEdit="1"/>
              </p:cNvSpPr>
              <p:nvPr/>
            </p:nvSpPr>
            <p:spPr>
              <a:xfrm>
                <a:off x="10930430" y="4041899"/>
                <a:ext cx="6686550" cy="1417247"/>
              </a:xfrm>
              <a:prstGeom prst="rect">
                <a:avLst/>
              </a:prstGeom>
              <a:blipFill rotWithShape="0">
                <a:blip r:embed="rId4"/>
                <a:stretch>
                  <a:fillRect l="-3191"/>
                </a:stretch>
              </a:blipFill>
            </p:spPr>
            <p:txBody>
              <a:bodyPr/>
              <a:lstStyle/>
              <a:p>
                <a:r>
                  <a:rPr lang="en-US">
                    <a:noFill/>
                  </a:rPr>
                  <a:t> </a:t>
                </a:r>
              </a:p>
            </p:txBody>
          </p:sp>
        </mc:Fallback>
      </mc:AlternateContent>
      <p:grpSp>
        <p:nvGrpSpPr>
          <p:cNvPr id="9" name="Group 8"/>
          <p:cNvGrpSpPr/>
          <p:nvPr/>
        </p:nvGrpSpPr>
        <p:grpSpPr>
          <a:xfrm>
            <a:off x="597222" y="3695700"/>
            <a:ext cx="9994578" cy="2429531"/>
            <a:chOff x="597222" y="3695700"/>
            <a:chExt cx="9994578" cy="2429531"/>
          </a:xfrm>
        </p:grpSpPr>
        <p:sp>
          <p:nvSpPr>
            <p:cNvPr id="10" name="Rounded Rectangular Callout 9"/>
            <p:cNvSpPr/>
            <p:nvPr/>
          </p:nvSpPr>
          <p:spPr>
            <a:xfrm>
              <a:off x="2628900" y="3695700"/>
              <a:ext cx="7962900" cy="2109647"/>
            </a:xfrm>
            <a:prstGeom prst="wedgeRoundRectCallout">
              <a:avLst>
                <a:gd name="adj1" fmla="val -55327"/>
                <a:gd name="adj2" fmla="val 38092"/>
                <a:gd name="adj3" fmla="val 16667"/>
              </a:avLst>
            </a:prstGeom>
            <a:ln w="38100">
              <a:solidFill>
                <a:schemeClr val="accent3">
                  <a:lumMod val="75000"/>
                </a:schemeClr>
              </a:solidFill>
            </a:ln>
            <a:effectLst>
              <a:outerShdw blurRad="50800" dist="38100" dir="18900000" algn="b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pPr>
              <a:r>
                <a:rPr lang="vi-VN" sz="4000">
                  <a:cs typeface="Arial" panose="020B0604020202020204" pitchFamily="34" charset="0"/>
                </a:rPr>
                <a:t>Nửa đường tròn có số đo bằng bao nhiêu (số đo góc và </a:t>
              </a:r>
              <a:r>
                <a:rPr lang="vi-VN" sz="4000" smtClean="0">
                  <a:cs typeface="Arial" panose="020B0604020202020204" pitchFamily="34" charset="0"/>
                </a:rPr>
                <a:t>radian</a:t>
              </a:r>
              <a:r>
                <a:rPr lang="vi-VN" sz="4000">
                  <a:cs typeface="Arial" panose="020B0604020202020204" pitchFamily="34" charset="0"/>
                </a:rPr>
                <a:t>)?</a:t>
              </a:r>
              <a:endParaRPr lang="en-US" sz="400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2"/>
            <a:stretch>
              <a:fillRect/>
            </a:stretch>
          </p:blipFill>
          <p:spPr>
            <a:xfrm>
              <a:off x="597222" y="4118104"/>
              <a:ext cx="1434456" cy="2007127"/>
            </a:xfrm>
            <a:prstGeom prst="rect">
              <a:avLst/>
            </a:prstGeom>
          </p:spPr>
        </p:pic>
      </p:grpSp>
      <p:grpSp>
        <p:nvGrpSpPr>
          <p:cNvPr id="11" name="Group 10"/>
          <p:cNvGrpSpPr/>
          <p:nvPr/>
        </p:nvGrpSpPr>
        <p:grpSpPr>
          <a:xfrm>
            <a:off x="597222" y="6967854"/>
            <a:ext cx="9994578" cy="2429531"/>
            <a:chOff x="597222" y="6967854"/>
            <a:chExt cx="9994578" cy="2429531"/>
          </a:xfrm>
        </p:grpSpPr>
        <p:sp>
          <p:nvSpPr>
            <p:cNvPr id="17" name="Rounded Rectangular Callout 16"/>
            <p:cNvSpPr/>
            <p:nvPr/>
          </p:nvSpPr>
          <p:spPr>
            <a:xfrm>
              <a:off x="2628900" y="6967854"/>
              <a:ext cx="7962900" cy="2109647"/>
            </a:xfrm>
            <a:prstGeom prst="wedgeRoundRectCallout">
              <a:avLst>
                <a:gd name="adj1" fmla="val -55327"/>
                <a:gd name="adj2" fmla="val 38092"/>
                <a:gd name="adj3" fmla="val 16667"/>
              </a:avLst>
            </a:prstGeom>
            <a:ln w="38100">
              <a:solidFill>
                <a:schemeClr val="accent6">
                  <a:lumMod val="75000"/>
                </a:schemeClr>
              </a:solidFill>
            </a:ln>
            <a:effectLst>
              <a:outerShdw blurRad="50800" dist="38100" dir="18900000" algn="b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pPr>
              <a:r>
                <a:rPr lang="vi-VN" sz="4000">
                  <a:cs typeface="Arial" panose="020B0604020202020204" pitchFamily="34" charset="0"/>
                </a:rPr>
                <a:t>Rút ra công thức đổi đơn vị đo từ </a:t>
              </a:r>
              <a:r>
                <a:rPr lang="vi-VN" sz="4000" smtClean="0">
                  <a:cs typeface="Arial" panose="020B0604020202020204" pitchFamily="34" charset="0"/>
                </a:rPr>
                <a:t>radian </a:t>
              </a:r>
              <a:r>
                <a:rPr lang="vi-VN" sz="4000">
                  <a:cs typeface="Arial" panose="020B0604020202020204" pitchFamily="34" charset="0"/>
                </a:rPr>
                <a:t>sang độ và ngược lại?</a:t>
              </a:r>
              <a:endParaRPr lang="en-US" sz="400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stretch>
              <a:fillRect/>
            </a:stretch>
          </p:blipFill>
          <p:spPr>
            <a:xfrm>
              <a:off x="597222" y="7390258"/>
              <a:ext cx="1434456" cy="2007127"/>
            </a:xfrm>
            <a:prstGeom prst="rect">
              <a:avLst/>
            </a:prstGeom>
          </p:spPr>
        </p:pic>
      </p:grpSp>
      <mc:AlternateContent xmlns:mc="http://schemas.openxmlformats.org/markup-compatibility/2006" xmlns:a14="http://schemas.microsoft.com/office/drawing/2010/main">
        <mc:Choice Requires="a14">
          <p:sp>
            <p:nvSpPr>
              <p:cNvPr id="21" name="Rectangle 20"/>
              <p:cNvSpPr/>
              <p:nvPr/>
            </p:nvSpPr>
            <p:spPr>
              <a:xfrm>
                <a:off x="10930430" y="7487189"/>
                <a:ext cx="7120539" cy="1084977"/>
              </a:xfrm>
              <a:prstGeom prst="rect">
                <a:avLst/>
              </a:prstGeom>
            </p:spPr>
            <p:txBody>
              <a:bodyPr wrap="none">
                <a:spAutoFit/>
              </a:bodyPr>
              <a:lstStyle/>
              <a:p>
                <a:r>
                  <a:rPr lang="en-US" sz="4000" kern="0">
                    <a:latin typeface="Arial" panose="020B0604020202020204" pitchFamily="34" charset="0"/>
                    <a:ea typeface="Times New Roman" panose="02020603050405020304" pitchFamily="18" charset="0"/>
                    <a:cs typeface="Arial" panose="020B0604020202020204" pitchFamily="34" charset="0"/>
                  </a:rPr>
                  <a:t>1 rad = </a:t>
                </a:r>
                <a14:m>
                  <m:oMath xmlns:m="http://schemas.openxmlformats.org/officeDocument/2006/math">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180</m:t>
                                </m:r>
                              </m:num>
                              <m:den>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π</m:t>
                                </m:r>
                              </m:den>
                            </m:f>
                          </m:e>
                        </m:d>
                      </m:e>
                      <m:sup>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r>
                  <a:rPr lang="en-US" sz="4000" kern="0">
                    <a:effectLst/>
                    <a:latin typeface="Arial" panose="020B0604020202020204" pitchFamily="34" charset="0"/>
                    <a:ea typeface="Times New Roman" panose="02020603050405020304" pitchFamily="18" charset="0"/>
                    <a:cs typeface="Arial" panose="020B0604020202020204" pitchFamily="34" charset="0"/>
                  </a:rPr>
                  <a:t>và </a:t>
                </a:r>
                <a:r>
                  <a:rPr lang="vi-VN" sz="4000" kern="0" smtClean="0">
                    <a:latin typeface="Arial" panose="020B0604020202020204" pitchFamily="34" charset="0"/>
                    <a:ea typeface="Times New Roman" panose="02020603050405020304" pitchFamily="18" charset="0"/>
                    <a:cs typeface="Arial" panose="020B0604020202020204" pitchFamily="34" charset="0"/>
                  </a:rPr>
                  <a:t>1</a:t>
                </a:r>
                <a:r>
                  <a:rPr lang="vi-VN" sz="4000" kern="0" baseline="30000" smtClean="0">
                    <a:latin typeface="Arial" panose="020B0604020202020204" pitchFamily="34" charset="0"/>
                    <a:ea typeface="Times New Roman" panose="02020603050405020304" pitchFamily="18" charset="0"/>
                    <a:cs typeface="Arial" panose="020B0604020202020204" pitchFamily="34" charset="0"/>
                  </a:rPr>
                  <a:t>o</a:t>
                </a:r>
                <a:r>
                  <a:rPr lang="vi-VN" sz="4000" kern="0" smtClean="0">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180</m:t>
                            </m:r>
                          </m:den>
                        </m:f>
                      </m:e>
                    </m:d>
                  </m:oMath>
                </a14:m>
                <a:r>
                  <a:rPr lang="vi-VN" sz="4000" smtClean="0">
                    <a:latin typeface="Arial" panose="020B0604020202020204" pitchFamily="34" charset="0"/>
                    <a:cs typeface="Arial" panose="020B0604020202020204" pitchFamily="34" charset="0"/>
                  </a:rPr>
                  <a:t> rad</a:t>
                </a:r>
                <a:endParaRPr lang="en-US" sz="4000">
                  <a:latin typeface="Arial" panose="020B060402020202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0930430" y="7487189"/>
                <a:ext cx="7120539" cy="1084977"/>
              </a:xfrm>
              <a:prstGeom prst="rect">
                <a:avLst/>
              </a:prstGeom>
              <a:blipFill rotWithShape="0">
                <a:blip r:embed="rId5"/>
                <a:stretch>
                  <a:fillRect l="-2997" r="-2055" b="-8427"/>
                </a:stretch>
              </a:blipFill>
            </p:spPr>
            <p:txBody>
              <a:bodyPr/>
              <a:lstStyle/>
              <a:p>
                <a:r>
                  <a:rPr lang="en-US">
                    <a:noFill/>
                  </a:rPr>
                  <a:t> </a:t>
                </a:r>
              </a:p>
            </p:txBody>
          </p:sp>
        </mc:Fallback>
      </mc:AlternateContent>
    </p:spTree>
    <p:extLst>
      <p:ext uri="{BB962C8B-B14F-4D97-AF65-F5344CB8AC3E}">
        <p14:creationId xmlns:p14="http://schemas.microsoft.com/office/powerpoint/2010/main" val="9422301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p:tgtEl>
                                          <p:spTgt spid="8"/>
                                        </p:tgtEl>
                                        <p:attrNameLst>
                                          <p:attrName>ppt_y</p:attrName>
                                        </p:attrNameLst>
                                      </p:cBhvr>
                                      <p:tavLst>
                                        <p:tav tm="0">
                                          <p:val>
                                            <p:strVal val="#ppt_y+#ppt_h*1.125000"/>
                                          </p:val>
                                        </p:tav>
                                        <p:tav tm="100000">
                                          <p:val>
                                            <p:strVal val="#ppt_y"/>
                                          </p:val>
                                        </p:tav>
                                      </p:tavLst>
                                    </p:anim>
                                    <p:animEffect transition="in" filter="wipe(up)">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anim calcmode="lin" valueType="num">
                                      <p:cBhvr>
                                        <p:cTn id="31" dur="500" fill="hold"/>
                                        <p:tgtEl>
                                          <p:spTgt spid="11"/>
                                        </p:tgtEl>
                                        <p:attrNameLst>
                                          <p:attrName>ppt_x</p:attrName>
                                        </p:attrNameLst>
                                      </p:cBhvr>
                                      <p:tavLst>
                                        <p:tav tm="0">
                                          <p:val>
                                            <p:strVal val="#ppt_x"/>
                                          </p:val>
                                        </p:tav>
                                        <p:tav tm="100000">
                                          <p:val>
                                            <p:strVal val="#ppt_x"/>
                                          </p:val>
                                        </p:tav>
                                      </p:tavLst>
                                    </p:anim>
                                    <p:anim calcmode="lin" valueType="num">
                                      <p:cBhvr>
                                        <p:cTn id="32"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21"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mc:AlternateContent xmlns:mc="http://schemas.openxmlformats.org/markup-compatibility/2006" xmlns:a14="http://schemas.microsoft.com/office/drawing/2010/main">
        <mc:Choice Requires="a14">
          <p:sp>
            <p:nvSpPr>
              <p:cNvPr id="2" name="Rectangle 1"/>
              <p:cNvSpPr/>
              <p:nvPr/>
            </p:nvSpPr>
            <p:spPr>
              <a:xfrm>
                <a:off x="1219200" y="999474"/>
                <a:ext cx="8452955" cy="1170192"/>
              </a:xfrm>
              <a:prstGeom prst="rect">
                <a:avLst/>
              </a:prstGeom>
            </p:spPr>
            <p:txBody>
              <a:bodyPr wrap="none">
                <a:spAutoFit/>
              </a:bodyPr>
              <a:lstStyle/>
              <a:p>
                <a:r>
                  <a:rPr lang="en-US" sz="4000" b="1" kern="0" smtClean="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Các giá trị lượng giác của góc </a:t>
                </a:r>
                <a14:m>
                  <m:oMath xmlns:m="http://schemas.openxmlformats.org/officeDocument/2006/math">
                    <m:f>
                      <m:fPr>
                        <m:ctrlPr>
                          <a:rPr lang="en-US" sz="4800" b="1" i="1">
                            <a:solidFill>
                              <a:schemeClr val="accent6">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800" b="1" i="1" kern="0">
                            <a:solidFill>
                              <a:schemeClr val="accent6">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𝟓</m:t>
                        </m:r>
                        <m:r>
                          <a:rPr lang="en-US" sz="4800" b="1" i="1" kern="0">
                            <a:solidFill>
                              <a:schemeClr val="accent6">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𝝅</m:t>
                        </m:r>
                      </m:num>
                      <m:den>
                        <m:r>
                          <a:rPr lang="en-US" sz="4800" b="1" i="1" kern="0">
                            <a:solidFill>
                              <a:schemeClr val="accent6">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𝟑</m:t>
                        </m:r>
                      </m:den>
                    </m:f>
                  </m:oMath>
                </a14:m>
                <a:r>
                  <a:rPr lang="en-US" sz="4000" b="1" kern="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b="1">
                  <a:solidFill>
                    <a:schemeClr val="accent6">
                      <a:lumMod val="75000"/>
                    </a:schemeClr>
                  </a:solidFill>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219200" y="999474"/>
                <a:ext cx="8452955" cy="1170192"/>
              </a:xfrm>
              <a:prstGeom prst="rect">
                <a:avLst/>
              </a:prstGeom>
              <a:blipFill rotWithShape="0">
                <a:blip r:embed="rId2"/>
                <a:stretch>
                  <a:fillRect l="-2523" r="-1586" b="-4688"/>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990600" y="2182113"/>
            <a:ext cx="14619475" cy="584657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87400" y="5005912"/>
            <a:ext cx="4273666" cy="4938188"/>
          </a:xfrm>
          <a:prstGeom prst="rect">
            <a:avLst/>
          </a:prstGeom>
        </p:spPr>
      </p:pic>
    </p:spTree>
    <p:extLst>
      <p:ext uri="{BB962C8B-B14F-4D97-AF65-F5344CB8AC3E}">
        <p14:creationId xmlns:p14="http://schemas.microsoft.com/office/powerpoint/2010/main" val="199362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mc:AlternateContent xmlns:mc="http://schemas.openxmlformats.org/markup-compatibility/2006" xmlns:a14="http://schemas.microsoft.com/office/drawing/2010/main">
        <mc:Choice Requires="a14">
          <p:sp>
            <p:nvSpPr>
              <p:cNvPr id="2" name="Rectangle 1"/>
              <p:cNvSpPr/>
              <p:nvPr/>
            </p:nvSpPr>
            <p:spPr>
              <a:xfrm>
                <a:off x="1219200" y="952500"/>
                <a:ext cx="8722260" cy="1155766"/>
              </a:xfrm>
              <a:prstGeom prst="rect">
                <a:avLst/>
              </a:prstGeom>
            </p:spPr>
            <p:txBody>
              <a:bodyPr wrap="none">
                <a:spAutoFit/>
              </a:bodyPr>
              <a:lstStyle/>
              <a:p>
                <a:r>
                  <a:rPr lang="en-US" sz="4000" b="1" kern="0" smtClean="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Các giá trị lượng giác của góc </a:t>
                </a:r>
                <a14:m>
                  <m:oMath xmlns:m="http://schemas.openxmlformats.org/officeDocument/2006/math">
                    <m:f>
                      <m:fPr>
                        <m:ctrlPr>
                          <a:rPr lang="en-US" sz="4800" b="1" i="1">
                            <a:solidFill>
                              <a:schemeClr val="accent6">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800" b="1" i="1" smtClean="0">
                            <a:solidFill>
                              <a:schemeClr val="accent6">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𝟏𝟗</m:t>
                        </m:r>
                        <m:r>
                          <a:rPr lang="en-US" sz="4800" b="1" i="1" kern="0">
                            <a:solidFill>
                              <a:schemeClr val="accent6">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𝝅</m:t>
                        </m:r>
                      </m:num>
                      <m:den>
                        <m:r>
                          <a:rPr lang="vi-VN" sz="4800" b="1" i="1" kern="0" smtClean="0">
                            <a:solidFill>
                              <a:schemeClr val="accent6">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𝟐</m:t>
                        </m:r>
                      </m:den>
                    </m:f>
                  </m:oMath>
                </a14:m>
                <a:r>
                  <a:rPr lang="en-US" sz="4000" b="1" kern="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b="1">
                  <a:solidFill>
                    <a:schemeClr val="accent6">
                      <a:lumMod val="75000"/>
                    </a:schemeClr>
                  </a:solidFill>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219200" y="952500"/>
                <a:ext cx="8722260" cy="1155766"/>
              </a:xfrm>
              <a:prstGeom prst="rect">
                <a:avLst/>
              </a:prstGeom>
              <a:blipFill rotWithShape="0">
                <a:blip r:embed="rId2"/>
                <a:stretch>
                  <a:fillRect l="-2446" r="-1537" b="-4737"/>
                </a:stretch>
              </a:blipFill>
            </p:spPr>
            <p:txBody>
              <a:bodyPr/>
              <a:lstStyle/>
              <a:p>
                <a:r>
                  <a:rPr lang="en-US">
                    <a:noFill/>
                  </a:rPr>
                  <a:t> </a:t>
                </a:r>
              </a:p>
            </p:txBody>
          </p:sp>
        </mc:Fallback>
      </mc:AlternateContent>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87400" y="5005912"/>
            <a:ext cx="4273666" cy="4938188"/>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219200" y="2376751"/>
                <a:ext cx="13639800" cy="5543633"/>
              </a:xfrm>
              <a:prstGeom prst="rect">
                <a:avLst/>
              </a:prstGeom>
            </p:spPr>
            <p:txBody>
              <a:bodyPr wrap="square">
                <a:spAutoFit/>
              </a:bodyPr>
              <a:lstStyle/>
              <a:p>
                <a:pPr>
                  <a:lnSpc>
                    <a:spcPct val="150000"/>
                  </a:lnSpc>
                  <a:spcAft>
                    <a:spcPts val="0"/>
                  </a:spcAft>
                </a:pPr>
                <a:r>
                  <a:rPr lang="fr-FR" sz="400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19</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2</m:t>
                            </m:r>
                          </m:den>
                        </m:f>
                      </m:e>
                    </m:func>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9</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2</m:t>
                                </m:r>
                              </m:den>
                            </m:f>
                          </m:e>
                        </m:d>
                      </m:e>
                    </m:func>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2</m:t>
                                </m:r>
                              </m:den>
                            </m:f>
                          </m:e>
                        </m:d>
                      </m:e>
                    </m:func>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2</m:t>
                            </m:r>
                          </m:den>
                        </m:f>
                      </m:e>
                    </m:func>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=0</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19</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2</m:t>
                            </m:r>
                          </m:den>
                        </m:f>
                      </m:e>
                    </m:func>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9</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den>
                            </m:f>
                          </m:e>
                        </m:d>
                      </m:e>
                    </m:func>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2</m:t>
                                </m:r>
                              </m:den>
                            </m:f>
                          </m:e>
                        </m:d>
                      </m:e>
                    </m:func>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2</m:t>
                            </m:r>
                          </m:den>
                        </m:f>
                      </m:e>
                    </m:func>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vi-VN"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Do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19</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den>
                        </m:f>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en-US" sz="4000">
                    <a:effectLst/>
                    <a:latin typeface="Arial" panose="020B0604020202020204" pitchFamily="34" charset="0"/>
                    <a:ea typeface="Times New Roman" panose="02020603050405020304" pitchFamily="18" charset="0"/>
                    <a:cs typeface="Arial" panose="020B0604020202020204" pitchFamily="34" charset="0"/>
                  </a:rPr>
                  <a:t> nên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19</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den>
                        </m:f>
                      </m:e>
                    </m:func>
                  </m:oMath>
                </a14:m>
                <a:r>
                  <a:rPr lang="en-US" sz="4000">
                    <a:effectLst/>
                    <a:latin typeface="Arial" panose="020B0604020202020204" pitchFamily="34" charset="0"/>
                    <a:ea typeface="Times New Roman" panose="02020603050405020304" pitchFamily="18" charset="0"/>
                    <a:cs typeface="Arial" panose="020B0604020202020204" pitchFamily="34" charset="0"/>
                  </a:rPr>
                  <a:t> không xác định.</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19</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den>
                        </m:f>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9</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den>
                            </m:f>
                          </m:e>
                        </m:d>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den>
                            </m:f>
                          </m:e>
                        </m:d>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den>
                        </m:f>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219200" y="2376751"/>
                <a:ext cx="13639800" cy="5543633"/>
              </a:xfrm>
              <a:prstGeom prst="rect">
                <a:avLst/>
              </a:prstGeom>
              <a:blipFill rotWithShape="0">
                <a:blip r:embed="rId4"/>
                <a:stretch>
                  <a:fillRect l="-1564"/>
                </a:stretch>
              </a:blipFill>
            </p:spPr>
            <p:txBody>
              <a:bodyPr/>
              <a:lstStyle/>
              <a:p>
                <a:r>
                  <a:rPr lang="en-US">
                    <a:noFill/>
                  </a:rPr>
                  <a:t> </a:t>
                </a:r>
              </a:p>
            </p:txBody>
          </p:sp>
        </mc:Fallback>
      </mc:AlternateContent>
    </p:spTree>
    <p:extLst>
      <p:ext uri="{BB962C8B-B14F-4D97-AF65-F5344CB8AC3E}">
        <p14:creationId xmlns:p14="http://schemas.microsoft.com/office/powerpoint/2010/main" val="136520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mc:AlternateContent xmlns:mc="http://schemas.openxmlformats.org/markup-compatibility/2006" xmlns:a14="http://schemas.microsoft.com/office/drawing/2010/main">
        <mc:Choice Requires="a14">
          <p:sp>
            <p:nvSpPr>
              <p:cNvPr id="2" name="Rectangle 1"/>
              <p:cNvSpPr/>
              <p:nvPr/>
            </p:nvSpPr>
            <p:spPr>
              <a:xfrm>
                <a:off x="1219200" y="952500"/>
                <a:ext cx="9318577" cy="1166730"/>
              </a:xfrm>
              <a:prstGeom prst="rect">
                <a:avLst/>
              </a:prstGeom>
            </p:spPr>
            <p:txBody>
              <a:bodyPr wrap="none">
                <a:spAutoFit/>
              </a:bodyPr>
              <a:lstStyle/>
              <a:p>
                <a:r>
                  <a:rPr lang="en-US" sz="4000" b="1" kern="0" smtClean="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Các giá trị lượng giác của góc </a:t>
                </a:r>
                <a14:m>
                  <m:oMath xmlns:m="http://schemas.openxmlformats.org/officeDocument/2006/math">
                    <m:f>
                      <m:fPr>
                        <m:ctrlPr>
                          <a:rPr lang="en-US" sz="4800" b="1" i="1">
                            <a:solidFill>
                              <a:schemeClr val="accent6">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800" b="1" i="1" smtClean="0">
                            <a:solidFill>
                              <a:schemeClr val="accent6">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vi-VN" sz="4800" b="1" i="1" smtClean="0">
                            <a:solidFill>
                              <a:schemeClr val="accent6">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𝟏𝟓𝟗</m:t>
                        </m:r>
                        <m:r>
                          <a:rPr lang="en-US" sz="4800" b="1" i="1" kern="0">
                            <a:solidFill>
                              <a:schemeClr val="accent6">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𝝅</m:t>
                        </m:r>
                      </m:num>
                      <m:den>
                        <m:r>
                          <a:rPr lang="vi-VN" sz="4800" b="1" i="1" kern="0" smtClean="0">
                            <a:solidFill>
                              <a:schemeClr val="accent6">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𝟒</m:t>
                        </m:r>
                      </m:den>
                    </m:f>
                  </m:oMath>
                </a14:m>
                <a:r>
                  <a:rPr lang="en-US" sz="4000" b="1" kern="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b="1">
                  <a:solidFill>
                    <a:schemeClr val="accent6">
                      <a:lumMod val="75000"/>
                    </a:schemeClr>
                  </a:solidFill>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219200" y="952500"/>
                <a:ext cx="9318577" cy="1166730"/>
              </a:xfrm>
              <a:prstGeom prst="rect">
                <a:avLst/>
              </a:prstGeom>
              <a:blipFill rotWithShape="0">
                <a:blip r:embed="rId2"/>
                <a:stretch>
                  <a:fillRect l="-2289" r="-1308" b="-4688"/>
                </a:stretch>
              </a:blipFill>
            </p:spPr>
            <p:txBody>
              <a:bodyPr/>
              <a:lstStyle/>
              <a:p>
                <a:r>
                  <a:rPr lang="en-US">
                    <a:noFill/>
                  </a:rPr>
                  <a:t> </a:t>
                </a:r>
              </a:p>
            </p:txBody>
          </p:sp>
        </mc:Fallback>
      </mc:AlternateContent>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87400" y="5005912"/>
            <a:ext cx="4273666" cy="4938188"/>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254760" y="2119230"/>
                <a:ext cx="12689840" cy="5854423"/>
              </a:xfrm>
              <a:prstGeom prst="rect">
                <a:avLst/>
              </a:prstGeom>
            </p:spPr>
            <p:txBody>
              <a:bodyPr wrap="square">
                <a:spAutoFit/>
              </a:bodyPr>
              <a:lstStyle/>
              <a:p>
                <a:pPr>
                  <a:lnSpc>
                    <a:spcPct val="150000"/>
                  </a:lnSpc>
                  <a:spcAft>
                    <a:spcPts val="0"/>
                  </a:spcAft>
                </a:pPr>
                <a:r>
                  <a:rPr lang="fr-FR" sz="400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159</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4</m:t>
                                </m:r>
                              </m:den>
                            </m:f>
                          </m:e>
                        </m:d>
                      </m:e>
                    </m:func>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−40</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4</m:t>
                                </m:r>
                              </m:den>
                            </m:f>
                          </m:e>
                        </m:d>
                      </m:e>
                    </m:func>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4</m:t>
                            </m:r>
                          </m:den>
                        </m:f>
                      </m:e>
                    </m:func>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2</m:t>
                            </m:r>
                          </m:e>
                        </m:rad>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159</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m:t>
                                </m:r>
                              </m:den>
                            </m:f>
                          </m:e>
                        </m:d>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−40</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m:t>
                                </m:r>
                              </m:den>
                            </m:f>
                          </m:e>
                        </m:d>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m:t>
                            </m:r>
                          </m:den>
                        </m:f>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e>
                        </m:rad>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159</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m:t>
                                </m:r>
                              </m:den>
                            </m:f>
                          </m:e>
                        </m:d>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−40</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m:t>
                                </m:r>
                              </m:den>
                            </m:f>
                          </m:e>
                        </m:d>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m:t>
                            </m:r>
                          </m:den>
                        </m:f>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159</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m:t>
                                </m:r>
                              </m:den>
                            </m:f>
                          </m:e>
                        </m:d>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−40</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m:t>
                                </m:r>
                              </m:den>
                            </m:f>
                          </m:e>
                        </m:d>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m:t>
                            </m:r>
                          </m:den>
                        </m:f>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254760" y="2119230"/>
                <a:ext cx="12689840" cy="5854423"/>
              </a:xfrm>
              <a:prstGeom prst="rect">
                <a:avLst/>
              </a:prstGeom>
              <a:blipFill rotWithShape="0">
                <a:blip r:embed="rId4"/>
                <a:stretch>
                  <a:fillRect l="-1729"/>
                </a:stretch>
              </a:blipFill>
            </p:spPr>
            <p:txBody>
              <a:bodyPr/>
              <a:lstStyle/>
              <a:p>
                <a:r>
                  <a:rPr lang="en-US">
                    <a:noFill/>
                  </a:rPr>
                  <a:t> </a:t>
                </a:r>
              </a:p>
            </p:txBody>
          </p:sp>
        </mc:Fallback>
      </mc:AlternateContent>
    </p:spTree>
    <p:extLst>
      <p:ext uri="{BB962C8B-B14F-4D97-AF65-F5344CB8AC3E}">
        <p14:creationId xmlns:p14="http://schemas.microsoft.com/office/powerpoint/2010/main" val="73244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3" name="TextBox 12"/>
          <p:cNvSpPr txBox="1"/>
          <p:nvPr/>
        </p:nvSpPr>
        <p:spPr>
          <a:xfrm>
            <a:off x="5600700" y="495300"/>
            <a:ext cx="7086600" cy="1107996"/>
          </a:xfrm>
          <a:prstGeom prst="rect">
            <a:avLst/>
          </a:prstGeom>
          <a:noFill/>
        </p:spPr>
        <p:txBody>
          <a:bodyPr wrap="square" rtlCol="0">
            <a:spAutoFit/>
          </a:bodyPr>
          <a:lstStyle/>
          <a:p>
            <a:pPr algn="ctr"/>
            <a:r>
              <a:rPr lang="vi-VN" sz="6600" b="1" smtClean="0">
                <a:solidFill>
                  <a:srgbClr val="1F497D">
                    <a:lumMod val="75000"/>
                  </a:srgbClr>
                </a:solidFill>
                <a:cs typeface="Arial" panose="020B0604020202020204" pitchFamily="34" charset="0"/>
              </a:rPr>
              <a:t>VẬN DỤNG</a:t>
            </a:r>
            <a:endParaRPr lang="en-US" sz="6600" b="1">
              <a:solidFill>
                <a:srgbClr val="1F497D">
                  <a:lumMod val="75000"/>
                </a:srgb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895350" y="1786592"/>
                <a:ext cx="16796038" cy="1938992"/>
              </a:xfrm>
              <a:prstGeom prst="rect">
                <a:avLst/>
              </a:prstGeom>
            </p:spPr>
            <p:txBody>
              <a:bodyPr wrap="square">
                <a:spAutoFit/>
              </a:bodyPr>
              <a:lstStyle/>
              <a:p>
                <a:pPr algn="just">
                  <a:lnSpc>
                    <a:spcPct val="150000"/>
                  </a:lnSpc>
                </a:pPr>
                <a:r>
                  <a:rPr lang="vi-VN" sz="4000" b="1" smtClean="0">
                    <a:solidFill>
                      <a:srgbClr val="F79646">
                        <a:lumMod val="75000"/>
                      </a:srgbClr>
                    </a:solidFill>
                    <a:cs typeface="Arial" panose="020B0604020202020204" pitchFamily="34" charset="0"/>
                  </a:rPr>
                  <a:t>Bài 5 (SGK-tr.15). </a:t>
                </a:r>
                <a:r>
                  <a:rPr lang="vi-VN" sz="4000" smtClean="0">
                    <a:solidFill>
                      <a:prstClr val="black"/>
                    </a:solidFill>
                    <a:cs typeface="Arial" panose="020B0604020202020204" pitchFamily="34" charset="0"/>
                  </a:rPr>
                  <a:t>Cho </a:t>
                </a:r>
                <a14:m>
                  <m:oMath xmlns:m="http://schemas.openxmlformats.org/officeDocument/2006/math">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𝛽</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oMath>
                </a14:m>
                <a:r>
                  <a:rPr lang="vi-VN" sz="4000" smtClean="0">
                    <a:solidFill>
                      <a:prstClr val="black"/>
                    </a:solidFill>
                    <a:latin typeface="Arial" panose="020B0604020202020204" pitchFamily="34" charset="0"/>
                    <a:cs typeface="Arial" panose="020B0604020202020204" pitchFamily="34" charset="0"/>
                  </a:rPr>
                  <a:t>. Tính:</a:t>
                </a:r>
              </a:p>
              <a:p>
                <a:pPr marL="742950" indent="-742950" algn="just">
                  <a:lnSpc>
                    <a:spcPct val="150000"/>
                  </a:lnSpc>
                  <a:buAutoNum type="alphaLcParenR"/>
                </a:pPr>
                <a:r>
                  <a:rPr lang="vi-VN" sz="4000" smtClean="0">
                    <a:solidFill>
                      <a:prstClr val="black"/>
                    </a:solidFill>
                    <a:latin typeface="Arial" panose="020B0604020202020204" pitchFamily="34" charset="0"/>
                    <a:cs typeface="Arial" panose="020B0604020202020204" pitchFamily="34" charset="0"/>
                  </a:rPr>
                  <a:t>A = sin</a:t>
                </a:r>
                <a:r>
                  <a:rPr lang="vi-VN" sz="4000" baseline="30000" smtClean="0">
                    <a:solidFill>
                      <a:prstClr val="black"/>
                    </a:solidFill>
                    <a:latin typeface="Arial" panose="020B0604020202020204" pitchFamily="34" charset="0"/>
                    <a:cs typeface="Arial" panose="020B0604020202020204" pitchFamily="34" charset="0"/>
                  </a:rPr>
                  <a:t>2</a:t>
                </a:r>
                <a:r>
                  <a:rPr lang="vi-VN" sz="4000">
                    <a:solidFill>
                      <a:prstClr val="black"/>
                    </a:solidFill>
                    <a:ea typeface="Cambria Math" panose="02040503050406030204" pitchFamily="18" charset="0"/>
                    <a:cs typeface="Arial" panose="020B0604020202020204" pitchFamily="34" charset="0"/>
                  </a:rPr>
                  <a:t> </a:t>
                </a:r>
                <a14:m>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000" smtClean="0">
                    <a:solidFill>
                      <a:prstClr val="black"/>
                    </a:solidFill>
                    <a:latin typeface="Arial" panose="020B0604020202020204" pitchFamily="34" charset="0"/>
                    <a:cs typeface="Arial" panose="020B0604020202020204" pitchFamily="34" charset="0"/>
                  </a:rPr>
                  <a:t> + cos</a:t>
                </a:r>
                <a:r>
                  <a:rPr lang="vi-VN" sz="4000" baseline="30000" smtClean="0">
                    <a:solidFill>
                      <a:prstClr val="black"/>
                    </a:solidFill>
                    <a:latin typeface="Arial" panose="020B0604020202020204" pitchFamily="34" charset="0"/>
                    <a:cs typeface="Arial" panose="020B0604020202020204" pitchFamily="34" charset="0"/>
                  </a:rPr>
                  <a:t>2</a:t>
                </a:r>
                <a:r>
                  <a:rPr lang="vi-VN" sz="4000">
                    <a:solidFill>
                      <a:prstClr val="black"/>
                    </a:solidFill>
                    <a:ea typeface="Cambria Math" panose="02040503050406030204" pitchFamily="18" charset="0"/>
                    <a:cs typeface="Arial" panose="020B0604020202020204" pitchFamily="34" charset="0"/>
                  </a:rPr>
                  <a:t> </a:t>
                </a:r>
                <a14:m>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𝛽</m:t>
                    </m:r>
                  </m:oMath>
                </a14:m>
                <a:r>
                  <a:rPr lang="vi-VN" sz="4000" smtClean="0">
                    <a:solidFill>
                      <a:prstClr val="black"/>
                    </a:solidFill>
                    <a:latin typeface="Arial" panose="020B0604020202020204" pitchFamily="34" charset="0"/>
                    <a:cs typeface="Arial" panose="020B0604020202020204" pitchFamily="34" charset="0"/>
                  </a:rPr>
                  <a:t>                    b) B = (sin</a:t>
                </a:r>
                <a14:m>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000" smtClean="0">
                    <a:solidFill>
                      <a:prstClr val="black"/>
                    </a:solidFill>
                    <a:latin typeface="Arial" panose="020B0604020202020204" pitchFamily="34" charset="0"/>
                    <a:cs typeface="Arial" panose="020B0604020202020204" pitchFamily="34" charset="0"/>
                  </a:rPr>
                  <a:t> + cos</a:t>
                </a:r>
                <a14:m>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𝛽</m:t>
                    </m:r>
                  </m:oMath>
                </a14:m>
                <a:r>
                  <a:rPr lang="vi-VN" sz="4000" smtClean="0">
                    <a:solidFill>
                      <a:prstClr val="black"/>
                    </a:solidFill>
                    <a:cs typeface="Arial" panose="020B0604020202020204" pitchFamily="34" charset="0"/>
                  </a:rPr>
                  <a:t>)</a:t>
                </a:r>
                <a:r>
                  <a:rPr lang="vi-VN" sz="4000" baseline="30000" smtClean="0">
                    <a:solidFill>
                      <a:prstClr val="black"/>
                    </a:solidFill>
                    <a:cs typeface="Arial" panose="020B0604020202020204" pitchFamily="34" charset="0"/>
                  </a:rPr>
                  <a:t>2</a:t>
                </a:r>
                <a:r>
                  <a:rPr lang="vi-VN" sz="4000" smtClean="0">
                    <a:solidFill>
                      <a:prstClr val="black"/>
                    </a:solidFill>
                    <a:cs typeface="Arial" panose="020B0604020202020204" pitchFamily="34" charset="0"/>
                  </a:rPr>
                  <a:t> + (cos</a:t>
                </a:r>
                <a14:m>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000" smtClean="0">
                    <a:solidFill>
                      <a:prstClr val="black"/>
                    </a:solidFill>
                    <a:cs typeface="Arial" panose="020B0604020202020204" pitchFamily="34" charset="0"/>
                  </a:rPr>
                  <a:t> + sin</a:t>
                </a:r>
                <a14:m>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𝛽</m:t>
                    </m:r>
                  </m:oMath>
                </a14:m>
                <a:r>
                  <a:rPr lang="vi-VN" sz="4000" smtClean="0">
                    <a:solidFill>
                      <a:prstClr val="black"/>
                    </a:solidFill>
                    <a:cs typeface="Arial" panose="020B0604020202020204" pitchFamily="34" charset="0"/>
                  </a:rPr>
                  <a:t>)</a:t>
                </a:r>
                <a:r>
                  <a:rPr lang="vi-VN" sz="4000" baseline="30000" smtClean="0">
                    <a:solidFill>
                      <a:prstClr val="black"/>
                    </a:solidFill>
                    <a:cs typeface="Arial" panose="020B0604020202020204" pitchFamily="34" charset="0"/>
                  </a:rPr>
                  <a:t>2</a:t>
                </a:r>
                <a:endParaRPr lang="vi-VN" sz="4000">
                  <a:solidFill>
                    <a:prstClr val="black"/>
                  </a:solidFill>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895350" y="1786592"/>
                <a:ext cx="16796038" cy="1938992"/>
              </a:xfrm>
              <a:prstGeom prst="rect">
                <a:avLst/>
              </a:prstGeom>
              <a:blipFill rotWithShape="0">
                <a:blip r:embed="rId2"/>
                <a:stretch>
                  <a:fillRect l="-1307" b="-6918"/>
                </a:stretch>
              </a:blipFill>
            </p:spPr>
            <p:txBody>
              <a:bodyPr/>
              <a:lstStyle/>
              <a:p>
                <a:r>
                  <a:rPr lang="en-US">
                    <a:noFill/>
                  </a:rPr>
                  <a:t> </a:t>
                </a:r>
              </a:p>
            </p:txBody>
          </p:sp>
        </mc:Fallback>
      </mc:AlternateContent>
      <p:sp>
        <p:nvSpPr>
          <p:cNvPr id="7" name="TextBox 6"/>
          <p:cNvSpPr txBox="1"/>
          <p:nvPr/>
        </p:nvSpPr>
        <p:spPr>
          <a:xfrm>
            <a:off x="895350" y="4109054"/>
            <a:ext cx="1239502" cy="707886"/>
          </a:xfrm>
          <a:prstGeom prst="rect">
            <a:avLst/>
          </a:prstGeom>
          <a:noFill/>
        </p:spPr>
        <p:txBody>
          <a:bodyPr wrap="square" rtlCol="0">
            <a:spAutoFit/>
          </a:bodyPr>
          <a:lstStyle/>
          <a:p>
            <a:pPr algn="ctr"/>
            <a:r>
              <a:rPr lang="vi-VN" sz="4000" b="1" u="sng" smtClean="0">
                <a:solidFill>
                  <a:srgbClr val="C00000"/>
                </a:solidFill>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3"/>
          <a:srcRect r="6477"/>
          <a:stretch/>
        </p:blipFill>
        <p:spPr>
          <a:xfrm>
            <a:off x="685800" y="4952560"/>
            <a:ext cx="17602200" cy="4980454"/>
          </a:xfrm>
          <a:prstGeom prst="rect">
            <a:avLst/>
          </a:prstGeom>
        </p:spPr>
      </p:pic>
    </p:spTree>
    <p:extLst>
      <p:ext uri="{BB962C8B-B14F-4D97-AF65-F5344CB8AC3E}">
        <p14:creationId xmlns:p14="http://schemas.microsoft.com/office/powerpoint/2010/main" val="2595637070"/>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2" name="Rectangle 1"/>
          <p:cNvSpPr/>
          <p:nvPr/>
        </p:nvSpPr>
        <p:spPr>
          <a:xfrm>
            <a:off x="914400" y="800100"/>
            <a:ext cx="16230600" cy="3671583"/>
          </a:xfrm>
          <a:prstGeom prst="rect">
            <a:avLst/>
          </a:prstGeom>
        </p:spPr>
        <p:txBody>
          <a:bodyPr wrap="square">
            <a:spAutoFit/>
          </a:bodyPr>
          <a:lstStyle/>
          <a:p>
            <a:pPr algn="just">
              <a:lnSpc>
                <a:spcPct val="150000"/>
              </a:lnSpc>
            </a:pPr>
            <a:r>
              <a:rPr lang="vi-VN" sz="4000" b="1" smtClean="0">
                <a:solidFill>
                  <a:schemeClr val="accent6">
                    <a:lumMod val="75000"/>
                  </a:schemeClr>
                </a:solidFill>
                <a:latin typeface="Arial" panose="020B0604020202020204" pitchFamily="34" charset="0"/>
                <a:cs typeface="Arial" panose="020B0604020202020204" pitchFamily="34" charset="0"/>
              </a:rPr>
              <a:t>Bài 6 (SGK - tr15). </a:t>
            </a:r>
            <a:r>
              <a:rPr lang="vi-VN" sz="4000" smtClean="0">
                <a:latin typeface="Arial" panose="020B0604020202020204" pitchFamily="34" charset="0"/>
                <a:cs typeface="Arial" panose="020B0604020202020204" pitchFamily="34" charset="0"/>
              </a:rPr>
              <a:t>Một </a:t>
            </a:r>
            <a:r>
              <a:rPr lang="vi-VN" sz="4000">
                <a:latin typeface="Arial" panose="020B0604020202020204" pitchFamily="34" charset="0"/>
                <a:cs typeface="Arial" panose="020B0604020202020204" pitchFamily="34" charset="0"/>
              </a:rPr>
              <a:t>vệ tinh được định vị tại vị trí A trong không gian. Từ vị trí A, vệ tinh bắt đầu chuyển động quanh Trái Đất theo quỹ đạo là đường tròn với tâm là tâm O của Trái Đất, bán kính 9000 km. Biết rằng vệ tinh chuyển động hết một vòng của quỹ đạo trong 2h. </a:t>
            </a:r>
          </a:p>
        </p:txBody>
      </p:sp>
      <p:sp>
        <p:nvSpPr>
          <p:cNvPr id="3" name="Rectangle 2"/>
          <p:cNvSpPr/>
          <p:nvPr/>
        </p:nvSpPr>
        <p:spPr>
          <a:xfrm>
            <a:off x="914400" y="4686300"/>
            <a:ext cx="10911840" cy="4708981"/>
          </a:xfrm>
          <a:prstGeom prst="rect">
            <a:avLst/>
          </a:prstGeom>
        </p:spPr>
        <p:txBody>
          <a:bodyPr wrap="square">
            <a:spAutoFit/>
          </a:bodyPr>
          <a:lstStyle/>
          <a:p>
            <a:pPr marL="742950" lvl="0" indent="-742950" algn="just">
              <a:lnSpc>
                <a:spcPct val="150000"/>
              </a:lnSpc>
              <a:buFont typeface="+mj-lt"/>
              <a:buAutoNum type="alphaLcParenR"/>
            </a:pPr>
            <a:r>
              <a:rPr lang="vi-VN" sz="4000" smtClean="0">
                <a:solidFill>
                  <a:prstClr val="black"/>
                </a:solidFill>
                <a:cs typeface="Arial" panose="020B0604020202020204" pitchFamily="34" charset="0"/>
              </a:rPr>
              <a:t>Hãy </a:t>
            </a:r>
            <a:r>
              <a:rPr lang="vi-VN" sz="4000">
                <a:solidFill>
                  <a:prstClr val="black"/>
                </a:solidFill>
                <a:cs typeface="Arial" panose="020B0604020202020204" pitchFamily="34" charset="0"/>
              </a:rPr>
              <a:t>tính quãng đường vệ tinh đã chuyển động được sau 1h; 3h; 5h. </a:t>
            </a:r>
          </a:p>
          <a:p>
            <a:pPr marL="742950" lvl="0" indent="-742950" algn="just">
              <a:lnSpc>
                <a:spcPct val="150000"/>
              </a:lnSpc>
              <a:buFont typeface="+mj-lt"/>
              <a:buAutoNum type="alphaLcParenR"/>
            </a:pPr>
            <a:r>
              <a:rPr lang="vi-VN" sz="4000" smtClean="0">
                <a:solidFill>
                  <a:prstClr val="black"/>
                </a:solidFill>
                <a:cs typeface="Arial" panose="020B0604020202020204" pitchFamily="34" charset="0"/>
              </a:rPr>
              <a:t>Vệ </a:t>
            </a:r>
            <a:r>
              <a:rPr lang="vi-VN" sz="4000">
                <a:solidFill>
                  <a:prstClr val="black"/>
                </a:solidFill>
                <a:cs typeface="Arial" panose="020B0604020202020204" pitchFamily="34" charset="0"/>
              </a:rPr>
              <a:t>tinh chuyển động được quãng đường 200 000 km sau bao nhiêu giờ (làm tròn kết quả đến hàng đơn vị)? </a:t>
            </a:r>
            <a:endParaRPr lang="en-US" sz="4000">
              <a:solidFill>
                <a:prstClr val="black"/>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20600" y="4686300"/>
            <a:ext cx="4932728" cy="4898199"/>
          </a:xfrm>
          <a:prstGeom prst="rect">
            <a:avLst/>
          </a:prstGeom>
        </p:spPr>
      </p:pic>
    </p:spTree>
    <p:extLst>
      <p:ext uri="{BB962C8B-B14F-4D97-AF65-F5344CB8AC3E}">
        <p14:creationId xmlns:p14="http://schemas.microsoft.com/office/powerpoint/2010/main" val="33277412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anim calcmode="lin" valueType="num">
                                      <p:cBhvr>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2" name="Rectangle 1"/>
          <p:cNvSpPr/>
          <p:nvPr/>
        </p:nvSpPr>
        <p:spPr>
          <a:xfrm>
            <a:off x="838200" y="1562100"/>
            <a:ext cx="9525000" cy="286232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Giả sử vệ tinh được định tại vị trí A, chuyển động quanh Trái Đất được mô tả như hình vẽ </a:t>
            </a:r>
            <a:r>
              <a:rPr lang="vi-VN" sz="4000" smtClean="0">
                <a:latin typeface="Arial" panose="020B0604020202020204" pitchFamily="34" charset="0"/>
                <a:cs typeface="Arial" panose="020B0604020202020204" pitchFamily="34" charset="0"/>
              </a:rPr>
              <a:t>bên:</a:t>
            </a:r>
            <a:endParaRPr lang="en-US" sz="4000">
              <a:latin typeface="Arial" panose="020B0604020202020204" pitchFamily="34" charset="0"/>
              <a:cs typeface="Arial" panose="020B0604020202020204" pitchFamily="34" charset="0"/>
            </a:endParaRPr>
          </a:p>
        </p:txBody>
      </p:sp>
      <p:sp>
        <p:nvSpPr>
          <p:cNvPr id="4" name="TextBox 3"/>
          <p:cNvSpPr txBox="1"/>
          <p:nvPr/>
        </p:nvSpPr>
        <p:spPr>
          <a:xfrm>
            <a:off x="8524249" y="651540"/>
            <a:ext cx="1239502" cy="707886"/>
          </a:xfrm>
          <a:prstGeom prst="rect">
            <a:avLst/>
          </a:prstGeom>
          <a:noFill/>
        </p:spPr>
        <p:txBody>
          <a:bodyPr wrap="square" rtlCol="0">
            <a:spAutoFit/>
          </a:bodyPr>
          <a:lstStyle/>
          <a:p>
            <a:pPr algn="ctr"/>
            <a:r>
              <a:rPr lang="vi-VN" sz="4000" b="1" u="sng" smtClean="0">
                <a:solidFill>
                  <a:srgbClr val="C00000"/>
                </a:solidFill>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a:off x="838200" y="4829770"/>
            <a:ext cx="16804640" cy="4708981"/>
          </a:xfrm>
          <a:prstGeom prst="rect">
            <a:avLst/>
          </a:prstGeom>
        </p:spPr>
        <p:txBody>
          <a:bodyPr wrap="square">
            <a:spAutoFit/>
          </a:bodyPr>
          <a:lstStyle/>
          <a:p>
            <a:pPr algn="just">
              <a:lnSpc>
                <a:spcPct val="150000"/>
              </a:lnSpc>
              <a:spcAft>
                <a:spcPts val="0"/>
              </a:spcAft>
            </a:pPr>
            <a:r>
              <a:rPr lang="fr-FR" sz="4000">
                <a:latin typeface="Arial" panose="020B0604020202020204" pitchFamily="34" charset="0"/>
                <a:ea typeface="Calibri" panose="020F0502020204030204" pitchFamily="34" charset="0"/>
                <a:cs typeface="Arial" panose="020B0604020202020204" pitchFamily="34" charset="0"/>
              </a:rPr>
              <a:t>a) Vệ tinh chuyển động hết một vòng của quỹ đạo tức là vệ tinh chuyển động được quãng đường bằng chu vi của quỹ đạo là đường tròn với tâm là tâm O của Trái Đất, bán kính 9 000 km.</a:t>
            </a:r>
            <a:endParaRPr lang="en-US" sz="40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000">
                <a:latin typeface="Arial" panose="020B0604020202020204" pitchFamily="34" charset="0"/>
                <a:ea typeface="Calibri" panose="020F0502020204030204" pitchFamily="34" charset="0"/>
                <a:cs typeface="Arial" panose="020B0604020202020204" pitchFamily="34" charset="0"/>
              </a:rPr>
              <a:t>Do đó quãng đường vệ tinh đã chuyển động được sau </a:t>
            </a:r>
            <a:r>
              <a:rPr lang="fr-FR" sz="4000" smtClean="0">
                <a:latin typeface="Arial" panose="020B0604020202020204" pitchFamily="34" charset="0"/>
                <a:ea typeface="Calibri" panose="020F0502020204030204" pitchFamily="34" charset="0"/>
                <a:cs typeface="Arial" panose="020B0604020202020204" pitchFamily="34" charset="0"/>
              </a:rPr>
              <a:t>2h </a:t>
            </a:r>
            <a:r>
              <a:rPr lang="fr-FR" sz="4000">
                <a:latin typeface="Arial" panose="020B0604020202020204" pitchFamily="34" charset="0"/>
                <a:ea typeface="Calibri" panose="020F0502020204030204" pitchFamily="34" charset="0"/>
                <a:cs typeface="Arial" panose="020B0604020202020204" pitchFamily="34" charset="0"/>
              </a:rPr>
              <a:t>là:</a:t>
            </a:r>
            <a:endParaRPr lang="en-US" sz="4000">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r>
              <a:rPr lang="fr-FR" sz="4000">
                <a:latin typeface="Arial" panose="020B0604020202020204" pitchFamily="34" charset="0"/>
                <a:ea typeface="Calibri" panose="020F0502020204030204" pitchFamily="34" charset="0"/>
                <a:cs typeface="Arial" panose="020B0604020202020204" pitchFamily="34" charset="0"/>
              </a:rPr>
              <a:t>2</a:t>
            </a:r>
            <a:r>
              <a:rPr lang="en-US" sz="4000">
                <a:latin typeface="Arial" panose="020B0604020202020204" pitchFamily="34" charset="0"/>
                <a:ea typeface="Calibri" panose="020F0502020204030204" pitchFamily="34" charset="0"/>
                <a:cs typeface="Arial" panose="020B0604020202020204" pitchFamily="34" charset="0"/>
              </a:rPr>
              <a:t>π</a:t>
            </a:r>
            <a:r>
              <a:rPr lang="fr-FR" sz="4000">
                <a:latin typeface="Arial" panose="020B0604020202020204" pitchFamily="34" charset="0"/>
                <a:ea typeface="Calibri" panose="020F0502020204030204" pitchFamily="34" charset="0"/>
                <a:cs typeface="Arial" panose="020B0604020202020204" pitchFamily="34" charset="0"/>
              </a:rPr>
              <a:t> . 9 000 = 18</a:t>
            </a:r>
            <a:r>
              <a:rPr lang="en-US" sz="4000">
                <a:latin typeface="Arial" panose="020B0604020202020204" pitchFamily="34" charset="0"/>
                <a:ea typeface="Calibri" panose="020F0502020204030204" pitchFamily="34" charset="0"/>
                <a:cs typeface="Arial" panose="020B0604020202020204" pitchFamily="34" charset="0"/>
              </a:rPr>
              <a:t>π</a:t>
            </a:r>
            <a:r>
              <a:rPr lang="fr-FR" sz="4000">
                <a:latin typeface="Arial" panose="020B0604020202020204" pitchFamily="34" charset="0"/>
                <a:ea typeface="Calibri" panose="020F0502020204030204" pitchFamily="34" charset="0"/>
                <a:cs typeface="Arial" panose="020B0604020202020204" pitchFamily="34" charset="0"/>
              </a:rPr>
              <a:t> (km).</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6211"/>
          <a:stretch/>
        </p:blipFill>
        <p:spPr>
          <a:xfrm>
            <a:off x="11344659" y="562997"/>
            <a:ext cx="5758679" cy="4428103"/>
          </a:xfrm>
          <a:prstGeom prst="rect">
            <a:avLst/>
          </a:prstGeom>
        </p:spPr>
      </p:pic>
    </p:spTree>
    <p:extLst>
      <p:ext uri="{BB962C8B-B14F-4D97-AF65-F5344CB8AC3E}">
        <p14:creationId xmlns:p14="http://schemas.microsoft.com/office/powerpoint/2010/main" val="327760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mc:AlternateContent xmlns:mc="http://schemas.openxmlformats.org/markup-compatibility/2006">
        <mc:Choice xmlns:a14="http://schemas.microsoft.com/office/drawing/2010/main" Requires="a14">
          <p:sp>
            <p:nvSpPr>
              <p:cNvPr id="2" name="Rectangle 1"/>
              <p:cNvSpPr/>
              <p:nvPr/>
            </p:nvSpPr>
            <p:spPr>
              <a:xfrm>
                <a:off x="723900" y="876300"/>
                <a:ext cx="16840200" cy="4009559"/>
              </a:xfrm>
              <a:prstGeom prst="rect">
                <a:avLst/>
              </a:prstGeom>
            </p:spPr>
            <p:txBody>
              <a:bodyPr wrap="square">
                <a:spAutoFit/>
              </a:bodyPr>
              <a:lstStyle/>
              <a:p>
                <a:pPr>
                  <a:lnSpc>
                    <a:spcPct val="150000"/>
                  </a:lnSpc>
                  <a:spcAft>
                    <a:spcPts val="0"/>
                  </a:spcAft>
                </a:pPr>
                <a:r>
                  <a:rPr lang="fr-FR" sz="4000">
                    <a:latin typeface="Arial" panose="020B0604020202020204" pitchFamily="34" charset="0"/>
                    <a:ea typeface="Calibri" panose="020F0502020204030204" pitchFamily="34" charset="0"/>
                    <a:cs typeface="Arial" panose="020B0604020202020204" pitchFamily="34" charset="0"/>
                  </a:rPr>
                  <a:t>Quãng đường vệ tinh đã chuyển động được sau 1 h là: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effectLst/>
                            <a:latin typeface="Cambria Math" panose="02040503050406030204" pitchFamily="18" charset="0"/>
                            <a:ea typeface="Calibri" panose="020F0502020204030204" pitchFamily="34" charset="0"/>
                            <a:cs typeface="Times New Roman" panose="02020603050405020304" pitchFamily="18" charset="0"/>
                          </a:rPr>
                          <m:t>18</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den>
                    </m:f>
                    <m:r>
                      <a:rPr lang="fr-FR" sz="4000" i="1">
                        <a:effectLst/>
                        <a:latin typeface="Cambria Math" panose="02040503050406030204" pitchFamily="18" charset="0"/>
                        <a:ea typeface="Calibri" panose="020F0502020204030204" pitchFamily="34" charset="0"/>
                        <a:cs typeface="Times New Roman" panose="02020603050405020304" pitchFamily="18" charset="0"/>
                      </a:rPr>
                      <m:t>.1=9</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oMath>
                </a14:m>
                <a:r>
                  <a:rPr lang="fr-FR" sz="4000">
                    <a:effectLst/>
                    <a:latin typeface="Arial" panose="020B0604020202020204" pitchFamily="34" charset="0"/>
                    <a:ea typeface="Times New Roman" panose="02020603050405020304" pitchFamily="18" charset="0"/>
                    <a:cs typeface="Arial" panose="020B0604020202020204" pitchFamily="34" charset="0"/>
                  </a:rPr>
                  <a:t> (km)</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Quãng đường vệ tinh đã chuyển động được sau 3 h là: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effectLst/>
                            <a:latin typeface="Cambria Math" panose="02040503050406030204" pitchFamily="18" charset="0"/>
                            <a:ea typeface="Calibri" panose="020F0502020204030204" pitchFamily="34" charset="0"/>
                            <a:cs typeface="Times New Roman" panose="02020603050405020304" pitchFamily="18" charset="0"/>
                          </a:rPr>
                          <m:t>18</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den>
                    </m:f>
                    <m:r>
                      <a:rPr lang="fr-FR" sz="4000" i="1">
                        <a:effectLst/>
                        <a:latin typeface="Cambria Math" panose="02040503050406030204" pitchFamily="18" charset="0"/>
                        <a:ea typeface="Calibri" panose="020F0502020204030204" pitchFamily="34" charset="0"/>
                        <a:cs typeface="Times New Roman" panose="02020603050405020304" pitchFamily="18" charset="0"/>
                      </a:rPr>
                      <m:t>.3=27</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oMath>
                </a14:m>
                <a:r>
                  <a:rPr lang="fr-FR" sz="4000">
                    <a:effectLst/>
                    <a:latin typeface="Arial" panose="020B0604020202020204" pitchFamily="34" charset="0"/>
                    <a:ea typeface="Times New Roman" panose="02020603050405020304" pitchFamily="18" charset="0"/>
                    <a:cs typeface="Arial" panose="020B0604020202020204" pitchFamily="34" charset="0"/>
                  </a:rPr>
                  <a:t> (km)</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Quãng đường vệ tinh đã chuyển động được sau 5 h là: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effectLst/>
                            <a:latin typeface="Cambria Math" panose="02040503050406030204" pitchFamily="18" charset="0"/>
                            <a:ea typeface="Calibri" panose="020F0502020204030204" pitchFamily="34" charset="0"/>
                            <a:cs typeface="Times New Roman" panose="02020603050405020304" pitchFamily="18" charset="0"/>
                          </a:rPr>
                          <m:t>18</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den>
                    </m:f>
                    <m:r>
                      <a:rPr lang="fr-FR" sz="4000" i="1">
                        <a:effectLst/>
                        <a:latin typeface="Cambria Math" panose="02040503050406030204" pitchFamily="18" charset="0"/>
                        <a:ea typeface="Calibri" panose="020F0502020204030204" pitchFamily="34" charset="0"/>
                        <a:cs typeface="Times New Roman" panose="02020603050405020304" pitchFamily="18" charset="0"/>
                      </a:rPr>
                      <m:t>.5=45</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oMath>
                </a14:m>
                <a:r>
                  <a:rPr lang="fr-FR" sz="4000">
                    <a:effectLst/>
                    <a:latin typeface="Arial" panose="020B0604020202020204" pitchFamily="34" charset="0"/>
                    <a:ea typeface="Times New Roman" panose="02020603050405020304" pitchFamily="18" charset="0"/>
                    <a:cs typeface="Arial" panose="020B0604020202020204" pitchFamily="34" charset="0"/>
                  </a:rPr>
                  <a:t> (km</a:t>
                </a:r>
                <a:r>
                  <a:rPr lang="fr-FR"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723900" y="876300"/>
                <a:ext cx="16840200" cy="4009559"/>
              </a:xfrm>
              <a:prstGeom prst="rect">
                <a:avLst/>
              </a:prstGeom>
              <a:blipFill rotWithShape="0">
                <a:blip r:embed="rId2"/>
                <a:stretch>
                  <a:fillRect l="-1303" r="-43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739140" y="5175418"/>
                <a:ext cx="16619220" cy="4173002"/>
              </a:xfrm>
              <a:prstGeom prst="rect">
                <a:avLst/>
              </a:prstGeom>
            </p:spPr>
            <p:txBody>
              <a:bodyPr wrap="square">
                <a:spAutoFit/>
              </a:bodyPr>
              <a:lstStyle/>
              <a:p>
                <a:pPr lvl="0" algn="just">
                  <a:lnSpc>
                    <a:spcPct val="150000"/>
                  </a:lnSpc>
                </a:pP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b) Ta thấy vệ tinh chuyển động được quãng đường là 9</a:t>
                </a: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π</a:t>
                </a: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(km) </a:t>
                </a: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trong </a:t>
                </a:r>
                <a:r>
                  <a:rPr lang="fr-FR" sz="4000" smtClean="0">
                    <a:solidFill>
                      <a:prstClr val="black"/>
                    </a:solidFill>
                    <a:latin typeface="Arial" panose="020B0604020202020204" pitchFamily="34" charset="0"/>
                    <a:ea typeface="Calibri" panose="020F0502020204030204" pitchFamily="34" charset="0"/>
                    <a:cs typeface="Arial" panose="020B0604020202020204" pitchFamily="34" charset="0"/>
                  </a:rPr>
                  <a:t>1h.</a:t>
                </a:r>
                <a:r>
                  <a:rPr lang="vi-VN" sz="400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4000" smtClean="0">
                    <a:solidFill>
                      <a:prstClr val="black"/>
                    </a:solidFill>
                    <a:latin typeface="Arial" panose="020B0604020202020204" pitchFamily="34" charset="0"/>
                    <a:ea typeface="Calibri" panose="020F0502020204030204" pitchFamily="34" charset="0"/>
                    <a:cs typeface="Arial" panose="020B0604020202020204" pitchFamily="34" charset="0"/>
                  </a:rPr>
                  <a:t>Vậy </a:t>
                </a: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vệ tinh chuyển động được quãng đường 200 000 km trong thời gian là: </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ctr">
                  <a:lnSpc>
                    <a:spcPct val="150000"/>
                  </a:lnSpc>
                </a:pPr>
                <a14:m>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200000</m:t>
                        </m:r>
                      </m:num>
                      <m:den>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𝜋</m:t>
                        </m:r>
                      </m:den>
                    </m:f>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≈7074</m:t>
                    </m:r>
                  </m:oMath>
                </a14:m>
                <a:r>
                  <a:rPr lang="fr-FR" sz="4000">
                    <a:solidFill>
                      <a:prstClr val="black"/>
                    </a:solidFill>
                    <a:latin typeface="Arial" panose="020B0604020202020204" pitchFamily="34" charset="0"/>
                    <a:ea typeface="Times New Roman" panose="02020603050405020304" pitchFamily="18" charset="0"/>
                    <a:cs typeface="Arial" panose="020B0604020202020204" pitchFamily="34" charset="0"/>
                  </a:rPr>
                  <a:t> (giờ)</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739140" y="5175418"/>
                <a:ext cx="16619220" cy="4173002"/>
              </a:xfrm>
              <a:prstGeom prst="rect">
                <a:avLst/>
              </a:prstGeom>
              <a:blipFill rotWithShape="0">
                <a:blip r:embed="rId3"/>
                <a:stretch>
                  <a:fillRect l="-1283" r="-1283"/>
                </a:stretch>
              </a:blipFill>
            </p:spPr>
            <p:txBody>
              <a:bodyPr/>
              <a:lstStyle/>
              <a:p>
                <a:r>
                  <a:rPr lang="en-US">
                    <a:noFill/>
                  </a:rPr>
                  <a:t> </a:t>
                </a:r>
              </a:p>
            </p:txBody>
          </p:sp>
        </mc:Fallback>
      </mc:AlternateContent>
    </p:spTree>
    <p:extLst>
      <p:ext uri="{BB962C8B-B14F-4D97-AF65-F5344CB8AC3E}">
        <p14:creationId xmlns:p14="http://schemas.microsoft.com/office/powerpoint/2010/main" val="397962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anim calcmode="lin" valueType="num">
                                      <p:cBhvr>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anim calcmode="lin" valueType="num">
                                      <p:cBhvr>
                                        <p:cTn id="18"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anim calcmode="lin" valueType="num">
                                      <p:cBhvr>
                                        <p:cTn id="25" dur="500" fill="hold"/>
                                        <p:tgtEl>
                                          <p:spTgt spid="3"/>
                                        </p:tgtEl>
                                        <p:attrNameLst>
                                          <p:attrName>ppt_x</p:attrName>
                                        </p:attrNameLst>
                                      </p:cBhvr>
                                      <p:tavLst>
                                        <p:tav tm="0">
                                          <p:val>
                                            <p:strVal val="#ppt_x"/>
                                          </p:val>
                                        </p:tav>
                                        <p:tav tm="100000">
                                          <p:val>
                                            <p:strVal val="#ppt_x"/>
                                          </p:val>
                                        </p:tav>
                                      </p:tavLst>
                                    </p:anim>
                                    <p:anim calcmode="lin" valueType="num">
                                      <p:cBhvr>
                                        <p:cTn id="26"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60300" y="70990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grpSp>
        <p:nvGrpSpPr>
          <p:cNvPr id="27" name="Group 27"/>
          <p:cNvGrpSpPr/>
          <p:nvPr/>
        </p:nvGrpSpPr>
        <p:grpSpPr>
          <a:xfrm>
            <a:off x="14450775" y="2108145"/>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3079574" y="1410914"/>
            <a:ext cx="10152906" cy="974626"/>
          </a:xfrm>
          <a:prstGeom prst="rect">
            <a:avLst/>
          </a:prstGeom>
        </p:spPr>
        <p:txBody>
          <a:bodyPr lIns="0" tIns="0" rIns="0" bIns="0" rtlCol="0" anchor="t">
            <a:spAutoFit/>
          </a:bodyPr>
          <a:lstStyle/>
          <a:p>
            <a:pPr algn="ctr">
              <a:lnSpc>
                <a:spcPts val="7588"/>
              </a:lnSpc>
            </a:pPr>
            <a:r>
              <a:rPr lang="vi-VN" sz="6600" b="1" spc="147" smtClean="0">
                <a:solidFill>
                  <a:srgbClr val="002060"/>
                </a:solidFill>
                <a:latin typeface="Arial" panose="020B0604020202020204" pitchFamily="34" charset="0"/>
                <a:cs typeface="Arial" panose="020B0604020202020204" pitchFamily="34" charset="0"/>
              </a:rPr>
              <a:t>HƯỚNG DẪN VỀ NHÀ</a:t>
            </a:r>
            <a:endParaRPr lang="en-US" sz="6600" b="1" spc="147">
              <a:solidFill>
                <a:srgbClr val="002060"/>
              </a:solidFill>
              <a:latin typeface="Arial" panose="020B0604020202020204" pitchFamily="34" charset="0"/>
              <a:cs typeface="Arial" panose="020B0604020202020204" pitchFamily="34" charset="0"/>
            </a:endParaRPr>
          </a:p>
        </p:txBody>
      </p:sp>
      <p:sp>
        <p:nvSpPr>
          <p:cNvPr id="33" name="Freeform 33"/>
          <p:cNvSpPr/>
          <p:nvPr/>
        </p:nvSpPr>
        <p:spPr>
          <a:xfrm rot="-2012905">
            <a:off x="1327947" y="371535"/>
            <a:ext cx="505232" cy="1715292"/>
          </a:xfrm>
          <a:custGeom>
            <a:avLst/>
            <a:gdLst/>
            <a:ahLst/>
            <a:cxnLst/>
            <a:rect l="l" t="t" r="r" b="b"/>
            <a:pathLst>
              <a:path w="666081" h="2261385">
                <a:moveTo>
                  <a:pt x="0" y="0"/>
                </a:moveTo>
                <a:lnTo>
                  <a:pt x="666080" y="0"/>
                </a:lnTo>
                <a:lnTo>
                  <a:pt x="666080" y="2261386"/>
                </a:lnTo>
                <a:lnTo>
                  <a:pt x="0" y="226138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3" name="Folded Corner 42"/>
          <p:cNvSpPr/>
          <p:nvPr/>
        </p:nvSpPr>
        <p:spPr>
          <a:xfrm>
            <a:off x="1930976" y="3060662"/>
            <a:ext cx="1465387" cy="1465387"/>
          </a:xfrm>
          <a:prstGeom prst="foldedCorner">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5400" b="1" smtClean="0">
                <a:solidFill>
                  <a:schemeClr val="bg1"/>
                </a:solidFill>
                <a:latin typeface="Arial" panose="020B0604020202020204" pitchFamily="34" charset="0"/>
                <a:cs typeface="Arial" panose="020B0604020202020204" pitchFamily="34" charset="0"/>
              </a:rPr>
              <a:t>01</a:t>
            </a:r>
            <a:endParaRPr lang="en-US" sz="5400" b="1">
              <a:solidFill>
                <a:schemeClr val="bg1"/>
              </a:solidFill>
              <a:latin typeface="Arial" panose="020B0604020202020204" pitchFamily="34" charset="0"/>
              <a:cs typeface="Arial" panose="020B0604020202020204" pitchFamily="34" charset="0"/>
            </a:endParaRPr>
          </a:p>
        </p:txBody>
      </p:sp>
      <p:sp>
        <p:nvSpPr>
          <p:cNvPr id="44" name="Folded Corner 43"/>
          <p:cNvSpPr/>
          <p:nvPr/>
        </p:nvSpPr>
        <p:spPr>
          <a:xfrm>
            <a:off x="1930975" y="5176799"/>
            <a:ext cx="1465387" cy="1465387"/>
          </a:xfrm>
          <a:prstGeom prst="foldedCorner">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5400" b="1" smtClean="0">
                <a:solidFill>
                  <a:schemeClr val="bg1"/>
                </a:solidFill>
                <a:latin typeface="Arial" panose="020B0604020202020204" pitchFamily="34" charset="0"/>
                <a:cs typeface="Arial" panose="020B0604020202020204" pitchFamily="34" charset="0"/>
              </a:rPr>
              <a:t>02</a:t>
            </a:r>
            <a:endParaRPr lang="en-US" sz="5400" b="1">
              <a:solidFill>
                <a:schemeClr val="bg1"/>
              </a:solidFill>
              <a:latin typeface="Arial" panose="020B0604020202020204" pitchFamily="34" charset="0"/>
              <a:cs typeface="Arial" panose="020B0604020202020204" pitchFamily="34" charset="0"/>
            </a:endParaRPr>
          </a:p>
        </p:txBody>
      </p:sp>
      <p:sp>
        <p:nvSpPr>
          <p:cNvPr id="45" name="Folded Corner 44"/>
          <p:cNvSpPr/>
          <p:nvPr/>
        </p:nvSpPr>
        <p:spPr>
          <a:xfrm>
            <a:off x="1930975" y="7405826"/>
            <a:ext cx="1465387" cy="1465387"/>
          </a:xfrm>
          <a:prstGeom prst="foldedCorner">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5400" b="1" smtClean="0">
                <a:solidFill>
                  <a:schemeClr val="bg1"/>
                </a:solidFill>
                <a:latin typeface="Arial" panose="020B0604020202020204" pitchFamily="34" charset="0"/>
                <a:cs typeface="Arial" panose="020B0604020202020204" pitchFamily="34" charset="0"/>
              </a:rPr>
              <a:t>03</a:t>
            </a:r>
            <a:endParaRPr lang="en-US" sz="5400" b="1">
              <a:solidFill>
                <a:schemeClr val="bg1"/>
              </a:solidFill>
              <a:latin typeface="Arial" panose="020B0604020202020204" pitchFamily="34" charset="0"/>
              <a:cs typeface="Arial" panose="020B0604020202020204" pitchFamily="34" charset="0"/>
            </a:endParaRPr>
          </a:p>
        </p:txBody>
      </p:sp>
      <p:sp>
        <p:nvSpPr>
          <p:cNvPr id="46" name="TextBox 45"/>
          <p:cNvSpPr txBox="1"/>
          <p:nvPr/>
        </p:nvSpPr>
        <p:spPr>
          <a:xfrm>
            <a:off x="3810000" y="3056111"/>
            <a:ext cx="10453271" cy="982513"/>
          </a:xfrm>
          <a:prstGeom prst="rect">
            <a:avLst/>
          </a:prstGeom>
          <a:noFill/>
        </p:spPr>
        <p:txBody>
          <a:bodyPr wrap="square" rtlCol="0">
            <a:spAutoFit/>
          </a:bodyPr>
          <a:lstStyle/>
          <a:p>
            <a:pPr>
              <a:lnSpc>
                <a:spcPct val="150000"/>
              </a:lnSpc>
            </a:pPr>
            <a:r>
              <a:rPr lang="vi-VN" sz="4400" smtClean="0">
                <a:latin typeface="Arial" panose="020B0604020202020204" pitchFamily="34" charset="0"/>
                <a:cs typeface="Arial" panose="020B0604020202020204" pitchFamily="34" charset="0"/>
              </a:rPr>
              <a:t>Ôn lại các kiến thức đã học trong bài</a:t>
            </a:r>
            <a:endParaRPr lang="en-US" sz="4400">
              <a:latin typeface="Arial" panose="020B0604020202020204" pitchFamily="34" charset="0"/>
              <a:cs typeface="Arial" panose="020B0604020202020204" pitchFamily="34" charset="0"/>
            </a:endParaRPr>
          </a:p>
        </p:txBody>
      </p:sp>
      <p:sp>
        <p:nvSpPr>
          <p:cNvPr id="47" name="TextBox 46"/>
          <p:cNvSpPr txBox="1"/>
          <p:nvPr/>
        </p:nvSpPr>
        <p:spPr>
          <a:xfrm>
            <a:off x="3906576" y="5208016"/>
            <a:ext cx="11790624" cy="1107996"/>
          </a:xfrm>
          <a:prstGeom prst="rect">
            <a:avLst/>
          </a:prstGeom>
          <a:noFill/>
        </p:spPr>
        <p:txBody>
          <a:bodyPr wrap="square" rtlCol="0">
            <a:spAutoFit/>
          </a:bodyPr>
          <a:lstStyle/>
          <a:p>
            <a:pPr>
              <a:lnSpc>
                <a:spcPct val="150000"/>
              </a:lnSpc>
            </a:pPr>
            <a:r>
              <a:rPr lang="vi-VN" sz="4400" smtClean="0">
                <a:latin typeface="Arial" panose="020B0604020202020204" pitchFamily="34" charset="0"/>
                <a:cs typeface="Arial" panose="020B0604020202020204" pitchFamily="34" charset="0"/>
              </a:rPr>
              <a:t>Hoàn thành </a:t>
            </a:r>
            <a:r>
              <a:rPr lang="vi-VN" sz="4400" b="1" smtClean="0">
                <a:latin typeface="Arial" panose="020B0604020202020204" pitchFamily="34" charset="0"/>
                <a:cs typeface="Arial" panose="020B0604020202020204" pitchFamily="34" charset="0"/>
              </a:rPr>
              <a:t>Bài 3, 4 </a:t>
            </a:r>
            <a:r>
              <a:rPr lang="vi-VN" sz="4400" smtClean="0">
                <a:latin typeface="Arial" panose="020B0604020202020204" pitchFamily="34" charset="0"/>
                <a:cs typeface="Arial" panose="020B0604020202020204" pitchFamily="34" charset="0"/>
              </a:rPr>
              <a:t>SGK tr.15 và bài tập SBT</a:t>
            </a:r>
            <a:endParaRPr lang="en-US" sz="4400">
              <a:latin typeface="Arial" panose="020B0604020202020204" pitchFamily="34" charset="0"/>
              <a:cs typeface="Arial" panose="020B0604020202020204" pitchFamily="34" charset="0"/>
            </a:endParaRPr>
          </a:p>
        </p:txBody>
      </p:sp>
      <p:sp>
        <p:nvSpPr>
          <p:cNvPr id="48" name="TextBox 47"/>
          <p:cNvSpPr txBox="1"/>
          <p:nvPr/>
        </p:nvSpPr>
        <p:spPr>
          <a:xfrm>
            <a:off x="3906576" y="7088890"/>
            <a:ext cx="11562024" cy="2123658"/>
          </a:xfrm>
          <a:prstGeom prst="rect">
            <a:avLst/>
          </a:prstGeom>
          <a:noFill/>
        </p:spPr>
        <p:txBody>
          <a:bodyPr wrap="square" rtlCol="0">
            <a:spAutoFit/>
          </a:bodyPr>
          <a:lstStyle/>
          <a:p>
            <a:pPr algn="just">
              <a:lnSpc>
                <a:spcPct val="150000"/>
              </a:lnSpc>
            </a:pPr>
            <a:r>
              <a:rPr lang="vi-VN" sz="4400" smtClean="0">
                <a:latin typeface="Arial" panose="020B0604020202020204" pitchFamily="34" charset="0"/>
                <a:cs typeface="Arial" panose="020B0604020202020204" pitchFamily="34" charset="0"/>
              </a:rPr>
              <a:t>Chuẩn bị bài sau - </a:t>
            </a:r>
            <a:r>
              <a:rPr lang="vi-VN" sz="4400" b="1" smtClean="0">
                <a:latin typeface="Arial" panose="020B0604020202020204" pitchFamily="34" charset="0"/>
                <a:cs typeface="Arial" panose="020B0604020202020204" pitchFamily="34" charset="0"/>
              </a:rPr>
              <a:t>Bài 2: Các phép biến đổi lượng giác</a:t>
            </a:r>
            <a:endParaRPr lang="en-US" sz="4400" b="1">
              <a:latin typeface="Arial" panose="020B0604020202020204" pitchFamily="34" charset="0"/>
              <a:cs typeface="Arial" panose="020B0604020202020204" pitchFamily="34" charset="0"/>
            </a:endParaRPr>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anim calcmode="lin" valueType="num">
                                      <p:cBhvr>
                                        <p:cTn id="8" dur="500" fill="hold"/>
                                        <p:tgtEl>
                                          <p:spTgt spid="43"/>
                                        </p:tgtEl>
                                        <p:attrNameLst>
                                          <p:attrName>ppt_x</p:attrName>
                                        </p:attrNameLst>
                                      </p:cBhvr>
                                      <p:tavLst>
                                        <p:tav tm="0">
                                          <p:val>
                                            <p:strVal val="#ppt_x"/>
                                          </p:val>
                                        </p:tav>
                                        <p:tav tm="100000">
                                          <p:val>
                                            <p:strVal val="#ppt_x"/>
                                          </p:val>
                                        </p:tav>
                                      </p:tavLst>
                                    </p:anim>
                                    <p:anim calcmode="lin" valueType="num">
                                      <p:cBhvr>
                                        <p:cTn id="9" dur="500" fill="hold"/>
                                        <p:tgtEl>
                                          <p:spTgt spid="4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anim calcmode="lin" valueType="num">
                                      <p:cBhvr>
                                        <p:cTn id="13" dur="500" fill="hold"/>
                                        <p:tgtEl>
                                          <p:spTgt spid="46"/>
                                        </p:tgtEl>
                                        <p:attrNameLst>
                                          <p:attrName>ppt_x</p:attrName>
                                        </p:attrNameLst>
                                      </p:cBhvr>
                                      <p:tavLst>
                                        <p:tav tm="0">
                                          <p:val>
                                            <p:strVal val="#ppt_x"/>
                                          </p:val>
                                        </p:tav>
                                        <p:tav tm="100000">
                                          <p:val>
                                            <p:strVal val="#ppt_x"/>
                                          </p:val>
                                        </p:tav>
                                      </p:tavLst>
                                    </p:anim>
                                    <p:anim calcmode="lin" valueType="num">
                                      <p:cBhvr>
                                        <p:cTn id="14" dur="500" fill="hold"/>
                                        <p:tgtEl>
                                          <p:spTgt spid="46"/>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anim calcmode="lin" valueType="num">
                                      <p:cBhvr>
                                        <p:cTn id="19" dur="500" fill="hold"/>
                                        <p:tgtEl>
                                          <p:spTgt spid="44"/>
                                        </p:tgtEl>
                                        <p:attrNameLst>
                                          <p:attrName>ppt_x</p:attrName>
                                        </p:attrNameLst>
                                      </p:cBhvr>
                                      <p:tavLst>
                                        <p:tav tm="0">
                                          <p:val>
                                            <p:strVal val="#ppt_x"/>
                                          </p:val>
                                        </p:tav>
                                        <p:tav tm="100000">
                                          <p:val>
                                            <p:strVal val="#ppt_x"/>
                                          </p:val>
                                        </p:tav>
                                      </p:tavLst>
                                    </p:anim>
                                    <p:anim calcmode="lin" valueType="num">
                                      <p:cBhvr>
                                        <p:cTn id="20" dur="500" fill="hold"/>
                                        <p:tgtEl>
                                          <p:spTgt spid="4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anim calcmode="lin" valueType="num">
                                      <p:cBhvr>
                                        <p:cTn id="24" dur="500" fill="hold"/>
                                        <p:tgtEl>
                                          <p:spTgt spid="47"/>
                                        </p:tgtEl>
                                        <p:attrNameLst>
                                          <p:attrName>ppt_x</p:attrName>
                                        </p:attrNameLst>
                                      </p:cBhvr>
                                      <p:tavLst>
                                        <p:tav tm="0">
                                          <p:val>
                                            <p:strVal val="#ppt_x"/>
                                          </p:val>
                                        </p:tav>
                                        <p:tav tm="100000">
                                          <p:val>
                                            <p:strVal val="#ppt_x"/>
                                          </p:val>
                                        </p:tav>
                                      </p:tavLst>
                                    </p:anim>
                                    <p:anim calcmode="lin" valueType="num">
                                      <p:cBhvr>
                                        <p:cTn id="25" dur="500" fill="hold"/>
                                        <p:tgtEl>
                                          <p:spTgt spid="47"/>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anim calcmode="lin" valueType="num">
                                      <p:cBhvr>
                                        <p:cTn id="30" dur="500" fill="hold"/>
                                        <p:tgtEl>
                                          <p:spTgt spid="45"/>
                                        </p:tgtEl>
                                        <p:attrNameLst>
                                          <p:attrName>ppt_x</p:attrName>
                                        </p:attrNameLst>
                                      </p:cBhvr>
                                      <p:tavLst>
                                        <p:tav tm="0">
                                          <p:val>
                                            <p:strVal val="#ppt_x"/>
                                          </p:val>
                                        </p:tav>
                                        <p:tav tm="100000">
                                          <p:val>
                                            <p:strVal val="#ppt_x"/>
                                          </p:val>
                                        </p:tav>
                                      </p:tavLst>
                                    </p:anim>
                                    <p:anim calcmode="lin" valueType="num">
                                      <p:cBhvr>
                                        <p:cTn id="31" dur="500" fill="hold"/>
                                        <p:tgtEl>
                                          <p:spTgt spid="4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fade">
                                      <p:cBhvr>
                                        <p:cTn id="34" dur="500"/>
                                        <p:tgtEl>
                                          <p:spTgt spid="48"/>
                                        </p:tgtEl>
                                      </p:cBhvr>
                                    </p:animEffect>
                                    <p:anim calcmode="lin" valueType="num">
                                      <p:cBhvr>
                                        <p:cTn id="35" dur="500" fill="hold"/>
                                        <p:tgtEl>
                                          <p:spTgt spid="48"/>
                                        </p:tgtEl>
                                        <p:attrNameLst>
                                          <p:attrName>ppt_x</p:attrName>
                                        </p:attrNameLst>
                                      </p:cBhvr>
                                      <p:tavLst>
                                        <p:tav tm="0">
                                          <p:val>
                                            <p:strVal val="#ppt_x"/>
                                          </p:val>
                                        </p:tav>
                                        <p:tav tm="100000">
                                          <p:val>
                                            <p:strVal val="#ppt_x"/>
                                          </p:val>
                                        </p:tav>
                                      </p:tavLst>
                                    </p:anim>
                                    <p:anim calcmode="lin" valueType="num">
                                      <p:cBhvr>
                                        <p:cTn id="36" dur="5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p:bldP spid="47" grpId="0"/>
      <p:bldP spid="48"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48ADE1"/>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BD2"/>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2108145"/>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3573532"/>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14460300" y="709904"/>
            <a:ext cx="3666838" cy="947966"/>
            <a:chOff x="0" y="0"/>
            <a:chExt cx="3623462" cy="936752"/>
          </a:xfrm>
        </p:grpSpPr>
        <p:sp>
          <p:nvSpPr>
            <p:cNvPr id="18" name="Freeform 1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9" name="Freeform 1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20" name="Freeform 2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21" name="Freeform 2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2" name="Group 22"/>
          <p:cNvGrpSpPr/>
          <p:nvPr/>
        </p:nvGrpSpPr>
        <p:grpSpPr>
          <a:xfrm>
            <a:off x="-115376" y="527652"/>
            <a:ext cx="17319661" cy="9948534"/>
            <a:chOff x="0" y="0"/>
            <a:chExt cx="4561557" cy="2620190"/>
          </a:xfrm>
        </p:grpSpPr>
        <p:sp>
          <p:nvSpPr>
            <p:cNvPr id="23" name="Freeform 23"/>
            <p:cNvSpPr/>
            <p:nvPr/>
          </p:nvSpPr>
          <p:spPr>
            <a:xfrm>
              <a:off x="0" y="0"/>
              <a:ext cx="4561557" cy="2620190"/>
            </a:xfrm>
            <a:custGeom>
              <a:avLst/>
              <a:gdLst/>
              <a:ahLst/>
              <a:cxnLst/>
              <a:rect l="l" t="t" r="r" b="b"/>
              <a:pathLst>
                <a:path w="4561557" h="2620190">
                  <a:moveTo>
                    <a:pt x="0" y="0"/>
                  </a:moveTo>
                  <a:lnTo>
                    <a:pt x="4561557" y="0"/>
                  </a:lnTo>
                  <a:lnTo>
                    <a:pt x="4561557" y="2620190"/>
                  </a:lnTo>
                  <a:lnTo>
                    <a:pt x="0" y="2620190"/>
                  </a:lnTo>
                  <a:close/>
                </a:path>
              </a:pathLst>
            </a:custGeom>
            <a:solidFill>
              <a:srgbClr val="99DCFF"/>
            </a:solidFill>
            <a:ln w="28575">
              <a:solidFill>
                <a:srgbClr val="000000"/>
              </a:solidFill>
            </a:ln>
          </p:spPr>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25" name="Group 25"/>
          <p:cNvGrpSpPr/>
          <p:nvPr/>
        </p:nvGrpSpPr>
        <p:grpSpPr>
          <a:xfrm>
            <a:off x="-363921" y="527652"/>
            <a:ext cx="17568206" cy="11712137"/>
            <a:chOff x="0" y="0"/>
            <a:chExt cx="23424274" cy="15616183"/>
          </a:xfrm>
        </p:grpSpPr>
        <p:sp>
          <p:nvSpPr>
            <p:cNvPr id="26" name="Freeform 26"/>
            <p:cNvSpPr/>
            <p:nvPr/>
          </p:nvSpPr>
          <p:spPr>
            <a:xfrm>
              <a:off x="0"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7" name="Freeform 27"/>
            <p:cNvSpPr/>
            <p:nvPr/>
          </p:nvSpPr>
          <p:spPr>
            <a:xfrm>
              <a:off x="7808091" y="0"/>
              <a:ext cx="7808091" cy="7808091"/>
            </a:xfrm>
            <a:custGeom>
              <a:avLst/>
              <a:gdLst/>
              <a:ahLst/>
              <a:cxnLst/>
              <a:rect l="l" t="t" r="r" b="b"/>
              <a:pathLst>
                <a:path w="7808091" h="7808091">
                  <a:moveTo>
                    <a:pt x="0" y="0"/>
                  </a:moveTo>
                  <a:lnTo>
                    <a:pt x="7808092" y="0"/>
                  </a:lnTo>
                  <a:lnTo>
                    <a:pt x="7808092" y="7808091"/>
                  </a:lnTo>
                  <a:lnTo>
                    <a:pt x="0" y="7808091"/>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8" name="Freeform 28"/>
            <p:cNvSpPr/>
            <p:nvPr/>
          </p:nvSpPr>
          <p:spPr>
            <a:xfrm>
              <a:off x="15616183"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9" name="Freeform 29"/>
            <p:cNvSpPr/>
            <p:nvPr/>
          </p:nvSpPr>
          <p:spPr>
            <a:xfrm>
              <a:off x="0"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30" name="Freeform 30"/>
            <p:cNvSpPr/>
            <p:nvPr/>
          </p:nvSpPr>
          <p:spPr>
            <a:xfrm>
              <a:off x="7808091" y="7808091"/>
              <a:ext cx="7808091" cy="7808091"/>
            </a:xfrm>
            <a:custGeom>
              <a:avLst/>
              <a:gdLst/>
              <a:ahLst/>
              <a:cxnLst/>
              <a:rect l="l" t="t" r="r" b="b"/>
              <a:pathLst>
                <a:path w="7808091" h="7808091">
                  <a:moveTo>
                    <a:pt x="0" y="0"/>
                  </a:moveTo>
                  <a:lnTo>
                    <a:pt x="7808092" y="0"/>
                  </a:lnTo>
                  <a:lnTo>
                    <a:pt x="7808092" y="7808092"/>
                  </a:lnTo>
                  <a:lnTo>
                    <a:pt x="0" y="7808092"/>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31" name="Freeform 31"/>
            <p:cNvSpPr/>
            <p:nvPr/>
          </p:nvSpPr>
          <p:spPr>
            <a:xfrm>
              <a:off x="15616183"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grpSp>
        <p:nvGrpSpPr>
          <p:cNvPr id="32" name="Group 32"/>
          <p:cNvGrpSpPr/>
          <p:nvPr/>
        </p:nvGrpSpPr>
        <p:grpSpPr>
          <a:xfrm>
            <a:off x="828737" y="2237854"/>
            <a:ext cx="14900499" cy="6311473"/>
            <a:chOff x="0" y="0"/>
            <a:chExt cx="3454583" cy="1463274"/>
          </a:xfrm>
        </p:grpSpPr>
        <p:sp>
          <p:nvSpPr>
            <p:cNvPr id="33" name="Freeform 33"/>
            <p:cNvSpPr/>
            <p:nvPr/>
          </p:nvSpPr>
          <p:spPr>
            <a:xfrm>
              <a:off x="0" y="0"/>
              <a:ext cx="3454583" cy="1463274"/>
            </a:xfrm>
            <a:custGeom>
              <a:avLst/>
              <a:gdLst/>
              <a:ahLst/>
              <a:cxnLst/>
              <a:rect l="l" t="t" r="r" b="b"/>
              <a:pathLst>
                <a:path w="3454583" h="1463274">
                  <a:moveTo>
                    <a:pt x="26498" y="0"/>
                  </a:moveTo>
                  <a:lnTo>
                    <a:pt x="3428085" y="0"/>
                  </a:lnTo>
                  <a:cubicBezTo>
                    <a:pt x="3435112" y="0"/>
                    <a:pt x="3441852" y="2792"/>
                    <a:pt x="3446822" y="7761"/>
                  </a:cubicBezTo>
                  <a:cubicBezTo>
                    <a:pt x="3451791" y="12731"/>
                    <a:pt x="3454583" y="19471"/>
                    <a:pt x="3454583" y="26498"/>
                  </a:cubicBezTo>
                  <a:lnTo>
                    <a:pt x="3454583" y="1436775"/>
                  </a:lnTo>
                  <a:cubicBezTo>
                    <a:pt x="3454583" y="1443803"/>
                    <a:pt x="3451791" y="1450543"/>
                    <a:pt x="3446822" y="1455512"/>
                  </a:cubicBezTo>
                  <a:cubicBezTo>
                    <a:pt x="3441852" y="1460482"/>
                    <a:pt x="3435112" y="1463274"/>
                    <a:pt x="3428085" y="1463274"/>
                  </a:cubicBezTo>
                  <a:lnTo>
                    <a:pt x="26498" y="1463274"/>
                  </a:lnTo>
                  <a:cubicBezTo>
                    <a:pt x="19471" y="1463274"/>
                    <a:pt x="12731" y="1460482"/>
                    <a:pt x="7761" y="1455512"/>
                  </a:cubicBezTo>
                  <a:cubicBezTo>
                    <a:pt x="2792" y="1450543"/>
                    <a:pt x="0" y="1443803"/>
                    <a:pt x="0" y="1436775"/>
                  </a:cubicBezTo>
                  <a:lnTo>
                    <a:pt x="0" y="26498"/>
                  </a:lnTo>
                  <a:cubicBezTo>
                    <a:pt x="0" y="19471"/>
                    <a:pt x="2792" y="12731"/>
                    <a:pt x="7761" y="7761"/>
                  </a:cubicBezTo>
                  <a:cubicBezTo>
                    <a:pt x="12731" y="2792"/>
                    <a:pt x="19471" y="0"/>
                    <a:pt x="26498" y="0"/>
                  </a:cubicBezTo>
                  <a:close/>
                </a:path>
              </a:pathLst>
            </a:custGeom>
            <a:solidFill>
              <a:srgbClr val="FFFFFF"/>
            </a:solidFill>
          </p:spPr>
        </p:sp>
        <p:sp>
          <p:nvSpPr>
            <p:cNvPr id="34" name="TextBox 34"/>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35" name="Freeform 35"/>
          <p:cNvSpPr/>
          <p:nvPr/>
        </p:nvSpPr>
        <p:spPr>
          <a:xfrm>
            <a:off x="1815546" y="1169396"/>
            <a:ext cx="1563078" cy="1606902"/>
          </a:xfrm>
          <a:custGeom>
            <a:avLst/>
            <a:gdLst/>
            <a:ahLst/>
            <a:cxnLst/>
            <a:rect l="l" t="t" r="r" b="b"/>
            <a:pathLst>
              <a:path w="1563078" h="1606902">
                <a:moveTo>
                  <a:pt x="0" y="0"/>
                </a:moveTo>
                <a:lnTo>
                  <a:pt x="1563077" y="0"/>
                </a:lnTo>
                <a:lnTo>
                  <a:pt x="1563077" y="1606903"/>
                </a:lnTo>
                <a:lnTo>
                  <a:pt x="0" y="160690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6" name="Freeform 36"/>
          <p:cNvSpPr/>
          <p:nvPr/>
        </p:nvSpPr>
        <p:spPr>
          <a:xfrm>
            <a:off x="828737" y="7495136"/>
            <a:ext cx="3332211" cy="2108380"/>
          </a:xfrm>
          <a:custGeom>
            <a:avLst/>
            <a:gdLst/>
            <a:ahLst/>
            <a:cxnLst/>
            <a:rect l="l" t="t" r="r" b="b"/>
            <a:pathLst>
              <a:path w="3332211" h="2108380">
                <a:moveTo>
                  <a:pt x="0" y="0"/>
                </a:moveTo>
                <a:lnTo>
                  <a:pt x="3332210" y="0"/>
                </a:lnTo>
                <a:lnTo>
                  <a:pt x="3332210" y="2108381"/>
                </a:lnTo>
                <a:lnTo>
                  <a:pt x="0" y="210838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7" name="Freeform 37"/>
          <p:cNvSpPr/>
          <p:nvPr/>
        </p:nvSpPr>
        <p:spPr>
          <a:xfrm rot="-1358923">
            <a:off x="12722601" y="6957185"/>
            <a:ext cx="2703746" cy="3184283"/>
          </a:xfrm>
          <a:custGeom>
            <a:avLst/>
            <a:gdLst/>
            <a:ahLst/>
            <a:cxnLst/>
            <a:rect l="l" t="t" r="r" b="b"/>
            <a:pathLst>
              <a:path w="2703746" h="3184283">
                <a:moveTo>
                  <a:pt x="0" y="0"/>
                </a:moveTo>
                <a:lnTo>
                  <a:pt x="2703746" y="0"/>
                </a:lnTo>
                <a:lnTo>
                  <a:pt x="2703746" y="3184283"/>
                </a:lnTo>
                <a:lnTo>
                  <a:pt x="0" y="318428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38" name="Freeform 38"/>
          <p:cNvSpPr/>
          <p:nvPr/>
        </p:nvSpPr>
        <p:spPr>
          <a:xfrm rot="-607473">
            <a:off x="14846935" y="6878444"/>
            <a:ext cx="524042" cy="1779154"/>
          </a:xfrm>
          <a:custGeom>
            <a:avLst/>
            <a:gdLst/>
            <a:ahLst/>
            <a:cxnLst/>
            <a:rect l="l" t="t" r="r" b="b"/>
            <a:pathLst>
              <a:path w="524042" h="1779154">
                <a:moveTo>
                  <a:pt x="0" y="0"/>
                </a:moveTo>
                <a:lnTo>
                  <a:pt x="524042" y="0"/>
                </a:lnTo>
                <a:lnTo>
                  <a:pt x="524042" y="1779154"/>
                </a:lnTo>
                <a:lnTo>
                  <a:pt x="0" y="177915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39" name="Freeform 39"/>
          <p:cNvSpPr/>
          <p:nvPr/>
        </p:nvSpPr>
        <p:spPr>
          <a:xfrm rot="-1729736">
            <a:off x="14147400" y="811567"/>
            <a:ext cx="470779" cy="4388615"/>
          </a:xfrm>
          <a:custGeom>
            <a:avLst/>
            <a:gdLst/>
            <a:ahLst/>
            <a:cxnLst/>
            <a:rect l="l" t="t" r="r" b="b"/>
            <a:pathLst>
              <a:path w="470779" h="4388615">
                <a:moveTo>
                  <a:pt x="0" y="0"/>
                </a:moveTo>
                <a:lnTo>
                  <a:pt x="470778" y="0"/>
                </a:lnTo>
                <a:lnTo>
                  <a:pt x="470778" y="4388615"/>
                </a:lnTo>
                <a:lnTo>
                  <a:pt x="0" y="438861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40" name="Freeform 40"/>
          <p:cNvSpPr/>
          <p:nvPr/>
        </p:nvSpPr>
        <p:spPr>
          <a:xfrm rot="-897102">
            <a:off x="15279507" y="809281"/>
            <a:ext cx="493296" cy="4598517"/>
          </a:xfrm>
          <a:custGeom>
            <a:avLst/>
            <a:gdLst/>
            <a:ahLst/>
            <a:cxnLst/>
            <a:rect l="l" t="t" r="r" b="b"/>
            <a:pathLst>
              <a:path w="493296" h="4598517">
                <a:moveTo>
                  <a:pt x="0" y="0"/>
                </a:moveTo>
                <a:lnTo>
                  <a:pt x="493296" y="0"/>
                </a:lnTo>
                <a:lnTo>
                  <a:pt x="493296" y="4598517"/>
                </a:lnTo>
                <a:lnTo>
                  <a:pt x="0" y="459851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41" name="TextBox 41"/>
          <p:cNvSpPr txBox="1"/>
          <p:nvPr/>
        </p:nvSpPr>
        <p:spPr>
          <a:xfrm>
            <a:off x="2494842" y="3288228"/>
            <a:ext cx="12299056" cy="3693319"/>
          </a:xfrm>
          <a:prstGeom prst="rect">
            <a:avLst/>
          </a:prstGeom>
        </p:spPr>
        <p:txBody>
          <a:bodyPr wrap="square" lIns="0" tIns="0" rIns="0" bIns="0" rtlCol="0" anchor="t">
            <a:spAutoFit/>
          </a:bodyPr>
          <a:lstStyle/>
          <a:p>
            <a:pPr algn="ctr">
              <a:lnSpc>
                <a:spcPct val="150000"/>
              </a:lnSpc>
            </a:pPr>
            <a:r>
              <a:rPr lang="vi-VN" sz="8000" b="1" spc="204" smtClean="0">
                <a:solidFill>
                  <a:srgbClr val="231F20"/>
                </a:solidFill>
                <a:cs typeface="Arial" panose="020B0604020202020204" pitchFamily="34" charset="0"/>
              </a:rPr>
              <a:t>HẸN GẶP LẠI CÁC EM TRONG TIẾT HỌC SAU!</a:t>
            </a:r>
            <a:endParaRPr lang="en-US" sz="8000" b="1" spc="204">
              <a:solidFill>
                <a:srgbClr val="231F2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5266014"/>
      </p:ext>
    </p:extLst>
  </p:cSld>
  <p:clrMapOvr>
    <a:masterClrMapping/>
  </p:clrMapOvr>
  <mc:AlternateContent xmlns:mc="http://schemas.openxmlformats.org/markup-compatibility/2006">
    <mc:Choice xmlns:p14="http://schemas.microsoft.com/office/powerpoint/2010/main" Requires="p14">
      <p:transition spd="slow">
        <p14:doors dir="vert"/>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4" name="Group 3"/>
          <p:cNvGrpSpPr/>
          <p:nvPr/>
        </p:nvGrpSpPr>
        <p:grpSpPr>
          <a:xfrm>
            <a:off x="954391" y="571500"/>
            <a:ext cx="3810000" cy="2183208"/>
            <a:chOff x="762001" y="419100"/>
            <a:chExt cx="3810000" cy="2183208"/>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1" y="419100"/>
              <a:ext cx="3810000" cy="2183208"/>
            </a:xfrm>
            <a:prstGeom prst="rect">
              <a:avLst/>
            </a:prstGeom>
          </p:spPr>
        </p:pic>
        <p:sp>
          <p:nvSpPr>
            <p:cNvPr id="3" name="TextBox 2"/>
            <p:cNvSpPr txBox="1"/>
            <p:nvPr/>
          </p:nvSpPr>
          <p:spPr>
            <a:xfrm>
              <a:off x="1066800" y="1028700"/>
              <a:ext cx="3200400" cy="707886"/>
            </a:xfrm>
            <a:prstGeom prst="rect">
              <a:avLst/>
            </a:prstGeom>
            <a:noFill/>
          </p:spPr>
          <p:txBody>
            <a:bodyPr wrap="square" rtlCol="0">
              <a:spAutoFit/>
            </a:bodyPr>
            <a:lstStyle/>
            <a:p>
              <a:pPr algn="ctr"/>
              <a:r>
                <a:rPr lang="vi-VN" sz="4000" b="1" smtClean="0">
                  <a:solidFill>
                    <a:srgbClr val="C00000"/>
                  </a:solidFill>
                  <a:latin typeface="Arial" panose="020B0604020202020204" pitchFamily="34" charset="0"/>
                  <a:cs typeface="Arial" panose="020B0604020202020204" pitchFamily="34" charset="0"/>
                </a:rPr>
                <a:t>Nhận xét</a:t>
              </a:r>
              <a:endParaRPr lang="en-US" sz="4000" b="1">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5" name="Rectangle 4"/>
              <p:cNvSpPr/>
              <p:nvPr/>
            </p:nvSpPr>
            <p:spPr>
              <a:xfrm>
                <a:off x="5353995" y="723900"/>
                <a:ext cx="12039600" cy="6019597"/>
              </a:xfrm>
              <a:prstGeom prst="rect">
                <a:avLst/>
              </a:prstGeom>
            </p:spPr>
            <p:txBody>
              <a:bodyPr wrap="square">
                <a:spAutoFit/>
              </a:bodyPr>
              <a:lstStyle/>
              <a:p>
                <a:pPr algn="just">
                  <a:lnSpc>
                    <a:spcPct val="150000"/>
                  </a:lnSpc>
                  <a:spcAft>
                    <a:spcPts val="0"/>
                  </a:spcAft>
                </a:pPr>
                <a:r>
                  <a:rPr lang="en-US" sz="4000" smtClean="0">
                    <a:latin typeface="Arial" panose="020B0604020202020204" pitchFamily="34" charset="0"/>
                    <a:ea typeface="Times New Roman" panose="02020603050405020304" pitchFamily="18" charset="0"/>
                    <a:cs typeface="Arial" panose="020B0604020202020204" pitchFamily="34" charset="0"/>
                  </a:rPr>
                  <a:t>Ta biết góc ở tâm có số đo </a:t>
                </a:r>
                <a:r>
                  <a:rPr lang="vi-VN" sz="4000" smtClean="0">
                    <a:latin typeface="Arial" panose="020B0604020202020204" pitchFamily="34" charset="0"/>
                    <a:ea typeface="Times New Roman" panose="02020603050405020304" pitchFamily="18" charset="0"/>
                    <a:cs typeface="Arial" panose="020B0604020202020204" pitchFamily="34" charset="0"/>
                  </a:rPr>
                  <a:t>180</a:t>
                </a:r>
                <a:r>
                  <a:rPr lang="vi-VN" sz="4000" baseline="30000" smtClean="0">
                    <a:latin typeface="Arial" panose="020B0604020202020204" pitchFamily="34" charset="0"/>
                    <a:ea typeface="Times New Roman" panose="02020603050405020304" pitchFamily="18" charset="0"/>
                    <a:cs typeface="Arial" panose="020B0604020202020204" pitchFamily="34" charset="0"/>
                  </a:rPr>
                  <a:t>o</a:t>
                </a:r>
                <a:r>
                  <a:rPr lang="vi-VN" sz="4000" smtClean="0">
                    <a:latin typeface="Arial" panose="020B0604020202020204" pitchFamily="34" charset="0"/>
                    <a:ea typeface="Times New Roman" panose="02020603050405020304" pitchFamily="18" charset="0"/>
                    <a:cs typeface="Arial" panose="020B0604020202020204" pitchFamily="34" charset="0"/>
                  </a:rPr>
                  <a:t> </a:t>
                </a:r>
                <a:r>
                  <a:rPr lang="en-US" sz="4000" smtClean="0">
                    <a:effectLst/>
                    <a:latin typeface="Arial" panose="020B0604020202020204" pitchFamily="34" charset="0"/>
                    <a:ea typeface="Times New Roman" panose="02020603050405020304" pitchFamily="18" charset="0"/>
                    <a:cs typeface="Arial" panose="020B0604020202020204" pitchFamily="34" charset="0"/>
                  </a:rPr>
                  <a:t>sẽ </a:t>
                </a:r>
                <a:r>
                  <a:rPr lang="en-US" sz="4000">
                    <a:effectLst/>
                    <a:latin typeface="Arial" panose="020B0604020202020204" pitchFamily="34" charset="0"/>
                    <a:ea typeface="Times New Roman" panose="02020603050405020304" pitchFamily="18" charset="0"/>
                    <a:cs typeface="Arial" panose="020B0604020202020204" pitchFamily="34" charset="0"/>
                  </a:rPr>
                  <a:t>chắn cung bằng nửa đường tròn (có độ dài bằng </a:t>
                </a:r>
                <a14:m>
                  <m:oMath xmlns:m="http://schemas.openxmlformats.org/officeDocument/2006/math">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πR</m:t>
                    </m:r>
                  </m:oMath>
                </a14:m>
                <a:r>
                  <a:rPr lang="en-US" sz="4000">
                    <a:effectLst/>
                    <a:latin typeface="Arial" panose="020B0604020202020204" pitchFamily="34" charset="0"/>
                    <a:ea typeface="Times New Roman" panose="02020603050405020304" pitchFamily="18" charset="0"/>
                    <a:cs typeface="Arial" panose="020B0604020202020204" pitchFamily="34" charset="0"/>
                  </a:rPr>
                  <a:t>) nên số đo </a:t>
                </a:r>
                <a:r>
                  <a:rPr lang="en-US" sz="4000" smtClean="0">
                    <a:effectLst/>
                    <a:latin typeface="Arial" panose="020B0604020202020204" pitchFamily="34" charset="0"/>
                    <a:ea typeface="Times New Roman" panose="02020603050405020304" pitchFamily="18" charset="0"/>
                    <a:cs typeface="Arial" panose="020B0604020202020204" pitchFamily="34" charset="0"/>
                  </a:rPr>
                  <a:t>góc</a:t>
                </a:r>
                <a:r>
                  <a:rPr lang="vi-VN" sz="4000" smtClean="0">
                    <a:effectLst/>
                    <a:latin typeface="Arial" panose="020B0604020202020204" pitchFamily="34" charset="0"/>
                    <a:ea typeface="Times New Roman" panose="02020603050405020304" pitchFamily="18" charset="0"/>
                    <a:cs typeface="Arial" panose="020B0604020202020204" pitchFamily="34" charset="0"/>
                  </a:rPr>
                  <a:t> 180</a:t>
                </a:r>
                <a:r>
                  <a:rPr lang="vi-VN" sz="4000" baseline="30000" smtClean="0">
                    <a:effectLst/>
                    <a:latin typeface="Arial" panose="020B0604020202020204" pitchFamily="34" charset="0"/>
                    <a:ea typeface="Times New Roman" panose="02020603050405020304" pitchFamily="18" charset="0"/>
                    <a:cs typeface="Arial" panose="020B0604020202020204" pitchFamily="34" charset="0"/>
                  </a:rPr>
                  <a:t>o</a:t>
                </a:r>
                <a:r>
                  <a:rPr lang="vi-VN" sz="4000" smtClean="0">
                    <a:effectLst/>
                    <a:latin typeface="Arial" panose="020B0604020202020204" pitchFamily="34" charset="0"/>
                    <a:ea typeface="Times New Roman" panose="02020603050405020304" pitchFamily="18" charset="0"/>
                    <a:cs typeface="Arial" panose="020B0604020202020204" pitchFamily="34" charset="0"/>
                  </a:rPr>
                  <a:t> </a:t>
                </a:r>
                <a:r>
                  <a:rPr lang="en-US" sz="4000" smtClean="0">
                    <a:effectLst/>
                    <a:latin typeface="Arial" panose="020B0604020202020204" pitchFamily="34" charset="0"/>
                    <a:ea typeface="Times New Roman" panose="02020603050405020304" pitchFamily="18" charset="0"/>
                    <a:cs typeface="Arial" panose="020B0604020202020204" pitchFamily="34" charset="0"/>
                  </a:rPr>
                  <a:t>bằng </a:t>
                </a:r>
                <a14:m>
                  <m:oMath xmlns:m="http://schemas.openxmlformats.org/officeDocument/2006/math">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πR</m:t>
                        </m:r>
                      </m:num>
                      <m:den>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R</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rad</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rad</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Do đó, 1 rad = </a:t>
                </a:r>
                <a14:m>
                  <m:oMath xmlns:m="http://schemas.openxmlformats.org/officeDocument/2006/math">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180</m:t>
                                </m:r>
                              </m:num>
                              <m:den>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den>
                            </m:f>
                          </m:e>
                        </m:d>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57</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17</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45"</m:t>
                    </m:r>
                  </m:oMath>
                </a14:m>
                <a:r>
                  <a:rPr lang="en-US" sz="4000">
                    <a:effectLst/>
                    <a:latin typeface="Arial" panose="020B0604020202020204" pitchFamily="34" charset="0"/>
                    <a:ea typeface="Times New Roman" panose="02020603050405020304" pitchFamily="18" charset="0"/>
                    <a:cs typeface="Arial" panose="020B0604020202020204" pitchFamily="34" charset="0"/>
                  </a:rPr>
                  <a:t> và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1</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180</m:t>
                            </m:r>
                          </m:den>
                        </m:f>
                      </m:e>
                    </m:d>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rad</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≈0,0175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rad</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353995" y="723900"/>
                <a:ext cx="12039600" cy="6019597"/>
              </a:xfrm>
              <a:prstGeom prst="rect">
                <a:avLst/>
              </a:prstGeom>
              <a:blipFill rotWithShape="0">
                <a:blip r:embed="rId3"/>
                <a:stretch>
                  <a:fillRect l="-1772" r="-1823"/>
                </a:stretch>
              </a:blipFill>
            </p:spPr>
            <p:txBody>
              <a:bodyPr/>
              <a:lstStyle/>
              <a:p>
                <a:r>
                  <a:rPr lang="en-US">
                    <a:noFill/>
                  </a:rPr>
                  <a:t> </a:t>
                </a:r>
              </a:p>
            </p:txBody>
          </p:sp>
        </mc:Fallback>
      </mc:AlternateContent>
      <p:grpSp>
        <p:nvGrpSpPr>
          <p:cNvPr id="9" name="Group 8"/>
          <p:cNvGrpSpPr/>
          <p:nvPr/>
        </p:nvGrpSpPr>
        <p:grpSpPr>
          <a:xfrm>
            <a:off x="1676400" y="7169525"/>
            <a:ext cx="15717195" cy="2240550"/>
            <a:chOff x="1676400" y="7169525"/>
            <a:chExt cx="15717195" cy="2240550"/>
          </a:xfrm>
        </p:grpSpPr>
        <p:sp>
          <p:nvSpPr>
            <p:cNvPr id="6" name="TextBox 5"/>
            <p:cNvSpPr txBox="1"/>
            <p:nvPr/>
          </p:nvSpPr>
          <p:spPr>
            <a:xfrm>
              <a:off x="1676400" y="7353300"/>
              <a:ext cx="2057400" cy="707886"/>
            </a:xfrm>
            <a:prstGeom prst="rect">
              <a:avLst/>
            </a:prstGeom>
            <a:noFill/>
          </p:spPr>
          <p:txBody>
            <a:bodyPr wrap="square" rtlCol="0">
              <a:spAutoFit/>
            </a:bodyPr>
            <a:lstStyle/>
            <a:p>
              <a:r>
                <a:rPr lang="vi-VN" sz="4000" b="1" u="sng" smtClean="0">
                  <a:solidFill>
                    <a:srgbClr val="C00000"/>
                  </a:solidFill>
                  <a:latin typeface="Arial" panose="020B0604020202020204" pitchFamily="34" charset="0"/>
                  <a:cs typeface="Arial" panose="020B0604020202020204" pitchFamily="34" charset="0"/>
                </a:rPr>
                <a:t>Chú ý</a:t>
              </a:r>
              <a:r>
                <a:rPr lang="vi-VN" sz="4000" b="1" smtClean="0">
                  <a:solidFill>
                    <a:srgbClr val="C00000"/>
                  </a:solidFill>
                  <a:latin typeface="Arial" panose="020B0604020202020204" pitchFamily="34" charset="0"/>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4032605" y="7169525"/>
                  <a:ext cx="13360990" cy="2240550"/>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Người ta thường không viết chữ radian hay rad sau số đo của góc. Chẳng hạn, </a:t>
                  </a:r>
                  <a14:m>
                    <m:oMath xmlns:m="http://schemas.openxmlformats.org/officeDocument/2006/math">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𝑟𝑎𝑑</m:t>
                      </m:r>
                    </m:oMath>
                  </a14:m>
                  <a:r>
                    <a:rPr lang="en-US" sz="4000">
                      <a:effectLst/>
                      <a:latin typeface="Arial" panose="020B0604020202020204" pitchFamily="34" charset="0"/>
                      <a:ea typeface="Times New Roman" panose="02020603050405020304" pitchFamily="18" charset="0"/>
                      <a:cs typeface="Arial" panose="020B0604020202020204" pitchFamily="34" charset="0"/>
                    </a:rPr>
                    <a:t> cũng được viết là </a:t>
                  </a:r>
                  <a14:m>
                    <m:oMath xmlns:m="http://schemas.openxmlformats.org/officeDocument/2006/math">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032605" y="7169525"/>
                  <a:ext cx="13360990" cy="2240550"/>
                </a:xfrm>
                <a:prstGeom prst="rect">
                  <a:avLst/>
                </a:prstGeom>
                <a:blipFill rotWithShape="0">
                  <a:blip r:embed="rId4"/>
                  <a:stretch>
                    <a:fillRect l="-1643" r="-1643"/>
                  </a:stretch>
                </a:blipFill>
              </p:spPr>
              <p:txBody>
                <a:bodyPr/>
                <a:lstStyle/>
                <a:p>
                  <a:r>
                    <a:rPr lang="en-US">
                      <a:noFill/>
                    </a:rPr>
                    <a:t> </a:t>
                  </a:r>
                </a:p>
              </p:txBody>
            </p:sp>
          </mc:Fallback>
        </mc:AlternateContent>
      </p:grpSp>
      <p:pic>
        <p:nvPicPr>
          <p:cNvPr id="8" name="Picture 7"/>
          <p:cNvPicPr>
            <a:picLocks noChangeAspect="1"/>
          </p:cNvPicPr>
          <p:nvPr/>
        </p:nvPicPr>
        <p:blipFill>
          <a:blip r:embed="rId5"/>
          <a:stretch>
            <a:fillRect/>
          </a:stretch>
        </p:blipFill>
        <p:spPr>
          <a:xfrm>
            <a:off x="1517110" y="2940938"/>
            <a:ext cx="3542083" cy="4115157"/>
          </a:xfrm>
          <a:prstGeom prst="rect">
            <a:avLst/>
          </a:prstGeom>
        </p:spPr>
      </p:pic>
    </p:spTree>
    <p:extLst>
      <p:ext uri="{BB962C8B-B14F-4D97-AF65-F5344CB8AC3E}">
        <p14:creationId xmlns:p14="http://schemas.microsoft.com/office/powerpoint/2010/main" val="3849439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5"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linds(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896</TotalTime>
  <Words>3752</Words>
  <Application>Microsoft Office PowerPoint</Application>
  <PresentationFormat>Custom</PresentationFormat>
  <Paragraphs>505</Paragraphs>
  <Slides>88</Slides>
  <Notes>1</Notes>
  <HiddenSlides>0</HiddenSlides>
  <MMClips>10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88</vt:i4>
      </vt:variant>
    </vt:vector>
  </HeadingPairs>
  <TitlesOfParts>
    <vt:vector size="96" baseType="lpstr">
      <vt:lpstr>Arial</vt:lpstr>
      <vt:lpstr>Symbol</vt:lpstr>
      <vt:lpstr>Cambria Math</vt:lpstr>
      <vt:lpstr>Calibri</vt:lpstr>
      <vt:lpstr>Times New Roman</vt:lpstr>
      <vt:lpstr>Wingdings</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B1</dc:title>
  <dc:creator>Xinh Đẹp Dịu Hiền Huế Thị</dc:creator>
  <cp:lastModifiedBy>Microsoft account</cp:lastModifiedBy>
  <cp:revision>84</cp:revision>
  <dcterms:created xsi:type="dcterms:W3CDTF">2006-08-16T00:00:00Z</dcterms:created>
  <dcterms:modified xsi:type="dcterms:W3CDTF">2023-08-17T15:36:39Z</dcterms:modified>
  <dc:identifier>DAFn2dd0_sY</dc:identifier>
</cp:coreProperties>
</file>