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6"/>
  </p:notesMasterIdLst>
  <p:sldIdLst>
    <p:sldId id="267" r:id="rId4"/>
    <p:sldId id="268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5" r:id="rId20"/>
    <p:sldId id="286" r:id="rId21"/>
    <p:sldId id="287" r:id="rId22"/>
    <p:sldId id="289" r:id="rId23"/>
    <p:sldId id="293" r:id="rId24"/>
    <p:sldId id="291" r:id="rId25"/>
    <p:sldId id="288" r:id="rId26"/>
    <p:sldId id="294" r:id="rId27"/>
    <p:sldId id="295" r:id="rId28"/>
    <p:sldId id="262" r:id="rId29"/>
    <p:sldId id="296" r:id="rId30"/>
    <p:sldId id="297" r:id="rId31"/>
    <p:sldId id="298" r:id="rId32"/>
    <p:sldId id="299" r:id="rId33"/>
    <p:sldId id="300" r:id="rId34"/>
    <p:sldId id="301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258" r:id="rId44"/>
    <p:sldId id="310" r:id="rId45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Calibri Light" panose="020F0302020204030204" pitchFamily="34" charset="0"/>
      <p:regular r:id="rId54"/>
      <p: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664" autoAdjust="0"/>
  </p:normalViewPr>
  <p:slideViewPr>
    <p:cSldViewPr>
      <p:cViewPr varScale="1">
        <p:scale>
          <a:sx n="45" d="100"/>
          <a:sy n="45" d="100"/>
        </p:scale>
        <p:origin x="31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4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0.png"/><Relationship Id="rId5" Type="http://schemas.openxmlformats.org/officeDocument/2006/relationships/image" Target="../media/image89.svg"/><Relationship Id="rId10" Type="http://schemas.openxmlformats.org/officeDocument/2006/relationships/image" Target="../media/image39.pn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155.svg"/><Relationship Id="rId3" Type="http://schemas.openxmlformats.org/officeDocument/2006/relationships/image" Target="../media/image145.svg"/><Relationship Id="rId7" Type="http://schemas.openxmlformats.org/officeDocument/2006/relationships/image" Target="../media/image149.svg"/><Relationship Id="rId12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53.svg"/><Relationship Id="rId5" Type="http://schemas.openxmlformats.org/officeDocument/2006/relationships/image" Target="../media/image147.svg"/><Relationship Id="rId10" Type="http://schemas.openxmlformats.org/officeDocument/2006/relationships/image" Target="../media/image47.png"/><Relationship Id="rId4" Type="http://schemas.openxmlformats.org/officeDocument/2006/relationships/image" Target="../media/image44.png"/><Relationship Id="rId9" Type="http://schemas.openxmlformats.org/officeDocument/2006/relationships/image" Target="../media/image151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56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0.xml"/><Relationship Id="rId12" Type="http://schemas.openxmlformats.org/officeDocument/2006/relationships/image" Target="../media/image55.gif"/><Relationship Id="rId17" Type="http://schemas.openxmlformats.org/officeDocument/2006/relationships/image" Target="../media/image59.png"/><Relationship Id="rId2" Type="http://schemas.openxmlformats.org/officeDocument/2006/relationships/audio" Target="../media/media1.wav"/><Relationship Id="rId16" Type="http://schemas.openxmlformats.org/officeDocument/2006/relationships/slide" Target="slide25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4.xml"/><Relationship Id="rId5" Type="http://schemas.openxmlformats.org/officeDocument/2006/relationships/image" Target="../media/image54.png"/><Relationship Id="rId15" Type="http://schemas.openxmlformats.org/officeDocument/2006/relationships/image" Target="../media/image58.png"/><Relationship Id="rId10" Type="http://schemas.openxmlformats.org/officeDocument/2006/relationships/slide" Target="slide23.xml"/><Relationship Id="rId19" Type="http://schemas.openxmlformats.org/officeDocument/2006/relationships/image" Target="../media/image60.png"/><Relationship Id="rId4" Type="http://schemas.openxmlformats.org/officeDocument/2006/relationships/notesSlide" Target="../notesSlides/notesSlide1.xml"/><Relationship Id="rId9" Type="http://schemas.openxmlformats.org/officeDocument/2006/relationships/slide" Target="slide22.xml"/><Relationship Id="rId1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9.svg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67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72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6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75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8.png"/><Relationship Id="rId18" Type="http://schemas.openxmlformats.org/officeDocument/2006/relationships/slide" Target="slide19.xml"/><Relationship Id="rId3" Type="http://schemas.openxmlformats.org/officeDocument/2006/relationships/audio" Target="../media/audio1.wav"/><Relationship Id="rId21" Type="http://schemas.openxmlformats.org/officeDocument/2006/relationships/image" Target="../media/image72.jpeg"/><Relationship Id="rId7" Type="http://schemas.microsoft.com/office/2007/relationships/hdphoto" Target="../media/hdphoto2.wdp"/><Relationship Id="rId12" Type="http://schemas.openxmlformats.org/officeDocument/2006/relationships/image" Target="../media/image77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8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80.png"/><Relationship Id="rId10" Type="http://schemas.openxmlformats.org/officeDocument/2006/relationships/image" Target="../media/image63.png"/><Relationship Id="rId19" Type="http://schemas.openxmlformats.org/officeDocument/2006/relationships/image" Target="../media/image71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1.png"/><Relationship Id="rId18" Type="http://schemas.openxmlformats.org/officeDocument/2006/relationships/image" Target="../media/image18.svg"/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12" Type="http://schemas.openxmlformats.org/officeDocument/2006/relationships/image" Target="../media/image82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5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2.wav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85.png"/><Relationship Id="rId18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2.wdp"/><Relationship Id="rId12" Type="http://schemas.openxmlformats.org/officeDocument/2006/relationships/image" Target="../media/image84.png"/><Relationship Id="rId17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8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1.png"/><Relationship Id="rId11" Type="http://schemas.microsoft.com/office/2007/relationships/hdphoto" Target="../media/hdphoto4.wdp"/><Relationship Id="rId5" Type="http://schemas.openxmlformats.org/officeDocument/2006/relationships/audio" Target="../media/audio3.wav"/><Relationship Id="rId15" Type="http://schemas.openxmlformats.org/officeDocument/2006/relationships/image" Target="../media/image87.png"/><Relationship Id="rId10" Type="http://schemas.openxmlformats.org/officeDocument/2006/relationships/image" Target="../media/image63.png"/><Relationship Id="rId19" Type="http://schemas.openxmlformats.org/officeDocument/2006/relationships/slide" Target="slide19.xml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9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7" Type="http://schemas.openxmlformats.org/officeDocument/2006/relationships/image" Target="../media/image9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98.pn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Relationship Id="rId9" Type="http://schemas.openxmlformats.org/officeDocument/2006/relationships/image" Target="../media/image2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2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5.png"/><Relationship Id="rId5" Type="http://schemas.openxmlformats.org/officeDocument/2006/relationships/image" Target="../media/image89.svg"/><Relationship Id="rId10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2.png"/><Relationship Id="rId5" Type="http://schemas.openxmlformats.org/officeDocument/2006/relationships/image" Target="../media/image89.svg"/><Relationship Id="rId10" Type="http://schemas.openxmlformats.org/officeDocument/2006/relationships/image" Target="../media/image31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8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9: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 của phương trình cot x = -1 là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40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vi-VN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𝜋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 (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407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10: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trên đoạn [0;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684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3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7" y="738228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3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561111" y="2298994"/>
            <a:ext cx="13639800" cy="5073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1500" b="1" smtClean="0">
                <a:latin typeface="Arial" panose="020B0604020202020204" pitchFamily="34" charset="0"/>
                <a:cs typeface="Arial" panose="020B0604020202020204" pitchFamily="34" charset="0"/>
              </a:rPr>
              <a:t>BÀI TẬP CUỐI CHƯƠNG I</a:t>
            </a:r>
            <a:endParaRPr lang="en-US" sz="11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HS thành 4 nhóm và t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hực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hiện hệ thống hóa kiến thức trong chương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I: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Bài 1. Góc lượng giác. Giá trị lượng giác của góc lượng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211465" y="4720085"/>
              <a:ext cx="612526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Bài 2. Các phép biến đổi lượng </a:t>
              </a: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giác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8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HS thành 4 nhóm và t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hiện hệ thống hóa kiến thức trong chương </a:t>
            </a:r>
            <a:r>
              <a:rPr lang="vi-VN" sz="4000" smtClean="0">
                <a:latin typeface="Arial" panose="020B0604020202020204" pitchFamily="34" charset="0"/>
                <a:cs typeface="Arial" panose="020B0604020202020204" pitchFamily="34" charset="0"/>
              </a:rPr>
              <a:t>I:</a:t>
            </a:r>
            <a:endParaRPr lang="vi-VN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05989"/>
            <a:ext cx="7383661" cy="3980142"/>
            <a:chOff x="1830678" y="4705989"/>
            <a:chExt cx="7383661" cy="3980142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79049" y="4705989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3: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</a:t>
              </a:r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Bài 3. Hàm số lượng giác và đồ </a:t>
              </a:r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thị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758310" y="4720085"/>
              <a:ext cx="6853731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000" b="1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000" b="1" smtClean="0">
                  <a:latin typeface="Arial" panose="020B0604020202020204" pitchFamily="34" charset="0"/>
                  <a:cs typeface="Arial" panose="020B0604020202020204" pitchFamily="34" charset="0"/>
                </a:rPr>
                <a:t>4:</a:t>
              </a:r>
              <a:endParaRPr lang="vi-VN" sz="40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Hệ thống </a:t>
              </a:r>
              <a:r>
                <a:rPr lang="vi-VN" sz="4000">
                  <a:latin typeface="Arial" panose="020B0604020202020204" pitchFamily="34" charset="0"/>
                  <a:cs typeface="Arial" panose="020B0604020202020204" pitchFamily="34" charset="0"/>
                </a:rPr>
                <a:t>hóa kiến thức </a:t>
              </a:r>
              <a:endParaRPr lang="vi-VN" sz="4000" smtClean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000" smtClean="0">
                  <a:latin typeface="Arial" panose="020B0604020202020204" pitchFamily="34" charset="0"/>
                  <a:cs typeface="Arial" panose="020B0604020202020204" pitchFamily="34" charset="0"/>
                </a:rPr>
                <a:t>Bài 4. Phương trình lượng giác cơ bản</a:t>
              </a:r>
              <a:endParaRPr lang="vi-VN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89000" y="2505710"/>
            <a:ext cx="4114800" cy="4419600"/>
          </a:xfrm>
          <a:prstGeom prst="roundRect">
            <a:avLst/>
          </a:prstGeom>
          <a:solidFill>
            <a:srgbClr val="FF743E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Góc lượng giác. Giá trị lượng giác của góc lượng giác</a:t>
            </a:r>
          </a:p>
        </p:txBody>
      </p:sp>
      <p:cxnSp>
        <p:nvCxnSpPr>
          <p:cNvPr id="13" name="Elbow Connector 12"/>
          <p:cNvCxnSpPr>
            <a:stCxn id="2" idx="3"/>
            <a:endCxn id="3" idx="1"/>
          </p:cNvCxnSpPr>
          <p:nvPr/>
        </p:nvCxnSpPr>
        <p:spPr>
          <a:xfrm flipV="1">
            <a:off x="5003800" y="2381250"/>
            <a:ext cx="858520" cy="233426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" idx="3"/>
            <a:endCxn id="4" idx="1"/>
          </p:cNvCxnSpPr>
          <p:nvPr/>
        </p:nvCxnSpPr>
        <p:spPr>
          <a:xfrm>
            <a:off x="5003800" y="4715510"/>
            <a:ext cx="858520" cy="25425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5862320" y="571500"/>
            <a:ext cx="11358880" cy="3600450"/>
            <a:chOff x="5862320" y="571500"/>
            <a:chExt cx="11358880" cy="3600450"/>
          </a:xfrm>
        </p:grpSpPr>
        <p:sp>
          <p:nvSpPr>
            <p:cNvPr id="3" name="Rounded Rectangle 2"/>
            <p:cNvSpPr/>
            <p:nvPr/>
          </p:nvSpPr>
          <p:spPr>
            <a:xfrm>
              <a:off x="5862320" y="1581150"/>
              <a:ext cx="4724400" cy="16002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430000" y="57150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 niệm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1430000" y="185293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chất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1430000" y="318135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 thức Chasles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Elbow Connector 16"/>
            <p:cNvCxnSpPr>
              <a:stCxn id="3" idx="3"/>
              <a:endCxn id="6" idx="1"/>
            </p:cNvCxnSpPr>
            <p:nvPr/>
          </p:nvCxnSpPr>
          <p:spPr>
            <a:xfrm flipV="1">
              <a:off x="10586720" y="1066800"/>
              <a:ext cx="843280" cy="131445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/>
            <p:cNvCxnSpPr>
              <a:stCxn id="3" idx="3"/>
              <a:endCxn id="7" idx="1"/>
            </p:cNvCxnSpPr>
            <p:nvPr/>
          </p:nvCxnSpPr>
          <p:spPr>
            <a:xfrm flipV="1">
              <a:off x="10586720" y="2348230"/>
              <a:ext cx="843280" cy="3302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Elbow Connector 22"/>
            <p:cNvCxnSpPr>
              <a:stCxn id="3" idx="3"/>
              <a:endCxn id="8" idx="1"/>
            </p:cNvCxnSpPr>
            <p:nvPr/>
          </p:nvCxnSpPr>
          <p:spPr>
            <a:xfrm>
              <a:off x="10586720" y="2381250"/>
              <a:ext cx="843280" cy="129540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2320" y="5044440"/>
            <a:ext cx="11374120" cy="4695190"/>
            <a:chOff x="5862320" y="5044440"/>
            <a:chExt cx="11374120" cy="4695190"/>
          </a:xfrm>
        </p:grpSpPr>
        <p:sp>
          <p:nvSpPr>
            <p:cNvPr id="4" name="Rounded Rectangle 3"/>
            <p:cNvSpPr/>
            <p:nvPr/>
          </p:nvSpPr>
          <p:spPr>
            <a:xfrm>
              <a:off x="5862320" y="6229350"/>
              <a:ext cx="4724400" cy="2057400"/>
            </a:xfrm>
            <a:prstGeom prst="roundRect">
              <a:avLst/>
            </a:prstGeom>
            <a:solidFill>
              <a:srgbClr val="A6DAF4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3600">
                  <a:solidFill>
                    <a:schemeClr val="tx1"/>
                  </a:solidFill>
                  <a:cs typeface="Arial" panose="020B0604020202020204" pitchFamily="34" charset="0"/>
                </a:rPr>
                <a:t>Giá trị lượng giác của góc lượng giác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1430000" y="5044440"/>
              <a:ext cx="5791200" cy="99060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 tròn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445240" y="628650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góc lượng giác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445240" y="8149590"/>
              <a:ext cx="5791200" cy="1590040"/>
            </a:xfrm>
            <a:prstGeom prst="roundRect">
              <a:avLst/>
            </a:prstGeom>
            <a:solidFill>
              <a:srgbClr val="FCC751"/>
            </a:solidFill>
            <a:ln w="38100">
              <a:solidFill>
                <a:srgbClr val="FCC7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30000"/>
                </a:lnSpc>
              </a:pPr>
              <a:r>
                <a:rPr lang="vi-VN" sz="36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 trị lượng giác của các góc có liên quan đặc biệt</a:t>
              </a:r>
              <a:endParaRPr lang="en-US"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Elbow Connector 34"/>
            <p:cNvCxnSpPr>
              <a:stCxn id="4" idx="3"/>
              <a:endCxn id="9" idx="1"/>
            </p:cNvCxnSpPr>
            <p:nvPr/>
          </p:nvCxnSpPr>
          <p:spPr>
            <a:xfrm flipV="1">
              <a:off x="10586720" y="5539740"/>
              <a:ext cx="843280" cy="171831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/>
            <p:cNvCxnSpPr>
              <a:stCxn id="4" idx="3"/>
              <a:endCxn id="10" idx="1"/>
            </p:cNvCxnSpPr>
            <p:nvPr/>
          </p:nvCxnSpPr>
          <p:spPr>
            <a:xfrm flipV="1">
              <a:off x="10586720" y="7081520"/>
              <a:ext cx="858520" cy="17653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Elbow Connector 38"/>
            <p:cNvCxnSpPr>
              <a:stCxn id="4" idx="3"/>
              <a:endCxn id="11" idx="1"/>
            </p:cNvCxnSpPr>
            <p:nvPr/>
          </p:nvCxnSpPr>
          <p:spPr>
            <a:xfrm>
              <a:off x="10586720" y="7258050"/>
              <a:ext cx="858520" cy="1686560"/>
            </a:xfrm>
            <a:prstGeom prst="bentConnector3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598383"/>
            <a:ext cx="2825655" cy="214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781800" y="2857500"/>
            <a:ext cx="4419600" cy="4419600"/>
          </a:xfrm>
          <a:prstGeom prst="ellipse">
            <a:avLst/>
          </a:prstGeom>
          <a:solidFill>
            <a:srgbClr val="1CA379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phép biến đổi lượng giác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371600" y="952500"/>
            <a:ext cx="5181600" cy="2743200"/>
          </a:xfrm>
          <a:prstGeom prst="plaque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cộng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laque 21"/>
          <p:cNvSpPr/>
          <p:nvPr/>
        </p:nvSpPr>
        <p:spPr>
          <a:xfrm>
            <a:off x="11582400" y="952500"/>
            <a:ext cx="5181600" cy="2743200"/>
          </a:xfrm>
          <a:prstGeom prst="plaque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 đôi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Plaque 23"/>
          <p:cNvSpPr/>
          <p:nvPr/>
        </p:nvSpPr>
        <p:spPr>
          <a:xfrm>
            <a:off x="11582400" y="6438900"/>
            <a:ext cx="5181600" cy="2743200"/>
          </a:xfrm>
          <a:prstGeom prst="plaque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tích thành tổng</a:t>
            </a:r>
          </a:p>
        </p:txBody>
      </p:sp>
      <p:sp>
        <p:nvSpPr>
          <p:cNvPr id="25" name="Plaque 24"/>
          <p:cNvSpPr/>
          <p:nvPr/>
        </p:nvSpPr>
        <p:spPr>
          <a:xfrm>
            <a:off x="1371600" y="6438900"/>
            <a:ext cx="5181600" cy="2743200"/>
          </a:xfrm>
          <a:prstGeom prst="plaque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 thức biến đổi tổng thành tích</a:t>
            </a:r>
          </a:p>
        </p:txBody>
      </p:sp>
      <p:sp>
        <p:nvSpPr>
          <p:cNvPr id="14" name="Right Arrow 13"/>
          <p:cNvSpPr/>
          <p:nvPr/>
        </p:nvSpPr>
        <p:spPr>
          <a:xfrm rot="12504993">
            <a:off x="6309360" y="339089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9665381">
            <a:off x="11010384" y="3479124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9095007" flipV="1">
            <a:off x="6309359" y="6136639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934619" flipV="1">
            <a:off x="11044325" y="6169788"/>
            <a:ext cx="685800" cy="6096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22" grpId="0" animBg="1"/>
      <p:bldP spid="24" grpId="0" animBg="1"/>
      <p:bldP spid="25" grpId="0" animBg="1"/>
      <p:bldP spid="14" grpId="0" animBg="1"/>
      <p:bldP spid="26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Scroll 1"/>
          <p:cNvSpPr/>
          <p:nvPr/>
        </p:nvSpPr>
        <p:spPr>
          <a:xfrm>
            <a:off x="762000" y="3314356"/>
            <a:ext cx="5181600" cy="4114800"/>
          </a:xfrm>
          <a:prstGeom prst="verticalScroll">
            <a:avLst/>
          </a:prstGeom>
          <a:solidFill>
            <a:srgbClr val="FCC75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lượng giác và đồ thị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60696" y="1028700"/>
            <a:ext cx="9769904" cy="8480662"/>
            <a:chOff x="6460696" y="1028700"/>
            <a:chExt cx="9769904" cy="8480662"/>
          </a:xfrm>
        </p:grpSpPr>
        <p:sp>
          <p:nvSpPr>
            <p:cNvPr id="3" name="Folded Corner 2"/>
            <p:cNvSpPr/>
            <p:nvPr/>
          </p:nvSpPr>
          <p:spPr>
            <a:xfrm>
              <a:off x="7924800" y="1028700"/>
              <a:ext cx="8305800" cy="1936585"/>
            </a:xfrm>
            <a:prstGeom prst="foldedCorner">
              <a:avLst/>
            </a:prstGeom>
            <a:solidFill>
              <a:srgbClr val="FFCCEE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chẵn, hàm số lẻ, hàm số tuần hoàn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Folded Corner 3"/>
            <p:cNvSpPr/>
            <p:nvPr/>
          </p:nvSpPr>
          <p:spPr>
            <a:xfrm>
              <a:off x="7924800" y="3365500"/>
              <a:ext cx="8305800" cy="1193800"/>
            </a:xfrm>
            <a:prstGeom prst="foldedCorner">
              <a:avLst/>
            </a:prstGeom>
            <a:solidFill>
              <a:srgbClr val="CBE9A2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sinx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olded Corner 4"/>
            <p:cNvSpPr/>
            <p:nvPr/>
          </p:nvSpPr>
          <p:spPr>
            <a:xfrm>
              <a:off x="7924800" y="5010315"/>
              <a:ext cx="8305800" cy="1193800"/>
            </a:xfrm>
            <a:prstGeom prst="foldedCorner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cosx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Folded Corner 6"/>
            <p:cNvSpPr/>
            <p:nvPr/>
          </p:nvSpPr>
          <p:spPr>
            <a:xfrm>
              <a:off x="7924800" y="6680577"/>
              <a:ext cx="8305800" cy="1193800"/>
            </a:xfrm>
            <a:prstGeom prst="foldedCorner">
              <a:avLst/>
            </a:prstGeom>
            <a:solidFill>
              <a:srgbClr val="A6DAF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tanx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olded Corner 7"/>
            <p:cNvSpPr/>
            <p:nvPr/>
          </p:nvSpPr>
          <p:spPr>
            <a:xfrm>
              <a:off x="7924800" y="8315562"/>
              <a:ext cx="8305800" cy="1193800"/>
            </a:xfrm>
            <a:prstGeom prst="foldedCorner">
              <a:avLst/>
            </a:prstGeom>
            <a:solidFill>
              <a:srgbClr val="FDEF94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vi-VN" sz="40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Hàm số y = cotx</a:t>
              </a:r>
              <a:endParaRPr lang="en-US"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 rot="19163613">
              <a:off x="6460698" y="2347957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>
              <a:off x="6503317" y="3962400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>
              <a:off x="6503317" y="5499093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503317" y="7118178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436387" flipV="1">
              <a:off x="6460696" y="8577965"/>
              <a:ext cx="1172924" cy="31859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ded Corner 2"/>
          <p:cNvSpPr/>
          <p:nvPr/>
        </p:nvSpPr>
        <p:spPr>
          <a:xfrm>
            <a:off x="4975860" y="1181100"/>
            <a:ext cx="8610600" cy="1752600"/>
          </a:xfrm>
          <a:prstGeom prst="foldedCorner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lượng giác cơ bản</a:t>
            </a:r>
            <a:endParaRPr lang="en-US" sz="4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14401" y="5156200"/>
            <a:ext cx="3657600" cy="3505200"/>
          </a:xfrm>
          <a:prstGeom prst="roundRect">
            <a:avLst/>
          </a:prstGeom>
          <a:solidFill>
            <a:srgbClr val="FFCCE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tương đương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91101" y="5156200"/>
            <a:ext cx="2819400" cy="3505200"/>
          </a:xfrm>
          <a:prstGeom prst="roundRect">
            <a:avLst/>
          </a:prstGeom>
          <a:solidFill>
            <a:srgbClr val="CBE9A2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142668" y="5156200"/>
            <a:ext cx="2821940" cy="350520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349704" y="5156200"/>
            <a:ext cx="2819400" cy="3505200"/>
          </a:xfrm>
          <a:prstGeom prst="roundRect">
            <a:avLst/>
          </a:prstGeom>
          <a:solidFill>
            <a:srgbClr val="A6DAF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4554200" y="5143500"/>
            <a:ext cx="2819400" cy="3505200"/>
          </a:xfrm>
          <a:prstGeom prst="roundRect">
            <a:avLst/>
          </a:prstGeom>
          <a:solidFill>
            <a:srgbClr val="FDAD7B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trình </a:t>
            </a:r>
          </a:p>
          <a:p>
            <a:pPr algn="ctr">
              <a:lnSpc>
                <a:spcPct val="150000"/>
              </a:lnSpc>
            </a:pPr>
            <a:r>
              <a:rPr lang="vi-VN" sz="40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cotx = m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Elbow Connector 11"/>
          <p:cNvCxnSpPr>
            <a:stCxn id="3" idx="2"/>
            <a:endCxn id="5" idx="0"/>
          </p:cNvCxnSpPr>
          <p:nvPr/>
        </p:nvCxnSpPr>
        <p:spPr>
          <a:xfrm rot="5400000">
            <a:off x="4900931" y="775971"/>
            <a:ext cx="2222500" cy="65379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/>
          <p:cNvCxnSpPr>
            <a:stCxn id="3" idx="2"/>
            <a:endCxn id="6" idx="0"/>
          </p:cNvCxnSpPr>
          <p:nvPr/>
        </p:nvCxnSpPr>
        <p:spPr>
          <a:xfrm rot="5400000">
            <a:off x="6729731" y="2604771"/>
            <a:ext cx="2222500" cy="2880359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/>
          <p:cNvCxnSpPr>
            <a:stCxn id="3" idx="2"/>
            <a:endCxn id="7" idx="0"/>
          </p:cNvCxnSpPr>
          <p:nvPr/>
        </p:nvCxnSpPr>
        <p:spPr>
          <a:xfrm rot="16200000" flipH="1">
            <a:off x="8306149" y="3908711"/>
            <a:ext cx="2222500" cy="272478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3" idx="2"/>
            <a:endCxn id="9" idx="0"/>
          </p:cNvCxnSpPr>
          <p:nvPr/>
        </p:nvCxnSpPr>
        <p:spPr>
          <a:xfrm rot="16200000" flipH="1">
            <a:off x="9909032" y="2305828"/>
            <a:ext cx="2222500" cy="3478244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3" idx="2"/>
            <a:endCxn id="10" idx="0"/>
          </p:cNvCxnSpPr>
          <p:nvPr/>
        </p:nvCxnSpPr>
        <p:spPr>
          <a:xfrm rot="16200000" flipH="1">
            <a:off x="11517630" y="697230"/>
            <a:ext cx="2209800" cy="6682740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200" y="511244"/>
            <a:ext cx="3585747" cy="15588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447039"/>
            <a:ext cx="3420517" cy="299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=""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=""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 số y = sinx đồng biến trên khoảng: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(0; 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;−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(-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0)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vi-VN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fr-FR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 giác đều ABC có đường cao AH. Khẳng định nào sau đây là đúng?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1216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>
                    <a:solidFill>
                      <a:prstClr val="black"/>
                    </a:solidFill>
                  </a:rPr>
                  <a:t>B</a:t>
                </a:r>
                <a:r>
                  <a:rPr lang="vi-VN" sz="4400">
                    <a:solidFill>
                      <a:prstClr val="black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𝐴𝐶𝐻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740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𝐴𝐵𝐶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𝐵𝐴𝐻</m:t>
                            </m:r>
                          </m:e>
                        </m:acc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rad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578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2: </a:t>
                </a:r>
                <a:r>
                  <a:rPr lang="en-US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7</m:t>
                            </m:r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e>
                    </m:func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e>
                    </m:rad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1111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269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e>
                        </m:rad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A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4463932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3311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 smtClean="0">
                    <a:solidFill>
                      <a:schemeClr val="tx1"/>
                    </a:solidFill>
                  </a:rPr>
                  <a:t>B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4470216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dirty="0" smtClean="0">
                    <a:solidFill>
                      <a:schemeClr val="tx1"/>
                    </a:solidFill>
                  </a:rPr>
                  <a:t>C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79769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11" b="-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vi-VN" sz="4400" dirty="0" smtClean="0">
                    <a:solidFill>
                      <a:schemeClr val="tx1"/>
                    </a:solidFill>
                  </a:rPr>
                  <a:t>D</a:t>
                </a:r>
                <a:r>
                  <a:rPr lang="vi-VN" sz="4400">
                    <a:solidFill>
                      <a:schemeClr val="tx1"/>
                    </a:solidFill>
                  </a:rPr>
                  <a:t>.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(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4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803974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97" b="-3158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450214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00" y="589308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865132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457965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="" xmlns:a16="http://schemas.microsoft.com/office/drawing/2014/main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48954" y="299803"/>
            <a:ext cx="15790092" cy="4013213"/>
            <a:chOff x="1248954" y="299803"/>
            <a:chExt cx="15790092" cy="4013213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1248954" y="299803"/>
              <a:ext cx="15790092" cy="4012351"/>
            </a:xfrm>
            <a:prstGeom prst="snip2Diag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50000"/>
                </a:lnSpc>
                <a:defRPr/>
              </a:pPr>
              <a:r>
                <a:rPr lang="en-US" sz="44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vi-VN" sz="4400" b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3: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Trên hình vẽ sau các điểm M , N </a:t>
              </a:r>
              <a:endPara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 những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 biểu diễn của các cung </a:t>
              </a: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 </a:t>
              </a:r>
              <a:endPara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r>
                <a:rPr lang="fr-FR" sz="4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 </a:t>
              </a:r>
              <a:r>
                <a:rPr lang="fr-FR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đo là:</a:t>
              </a:r>
              <a:endParaRPr lang="en-US" sz="4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just">
                <a:lnSpc>
                  <a:spcPct val="150000"/>
                </a:lnSpc>
                <a:defRPr/>
              </a:pPr>
              <a:endPara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8" b="4772"/>
            <a:stretch/>
          </p:blipFill>
          <p:spPr>
            <a:xfrm>
              <a:off x="12268201" y="332667"/>
              <a:ext cx="4287920" cy="39803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số nghiệm thuộc đoạn [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0;</a:t>
                </a:r>
                <a:r>
                  <a:rPr lang="vi-VN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π</a:t>
                </a:r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A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B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C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48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800" dirty="0">
                <a:solidFill>
                  <a:prstClr val="black"/>
                </a:solidFill>
              </a:rPr>
              <a:t>D</a:t>
            </a:r>
            <a:r>
              <a:rPr lang="vi-VN" sz="4800">
                <a:solidFill>
                  <a:prstClr val="black"/>
                </a:solidFill>
              </a:rPr>
              <a:t>. </a:t>
            </a:r>
            <a:r>
              <a:rPr lang="vi-VN" sz="480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4800" dirty="0">
              <a:solidFill>
                <a:prstClr val="black"/>
              </a:solidFill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6" action="ppaction://hlinksldjump"/>
            <a:extLst>
              <a:ext uri="{FF2B5EF4-FFF2-40B4-BE49-F238E27FC236}">
                <a16:creationId xmlns=""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fr-FR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Phương trình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4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func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fr-FR" sz="4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nghiệm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370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4400" smtClean="0">
                    <a:solidFill>
                      <a:schemeClr val="tx1"/>
                    </a:solidFill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endParaRPr lang="vi-VN" sz="4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435316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7277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11 (SGK - tr.42) </a:t>
                </a:r>
                <a:r>
                  <a:rPr lang="vi-VN" sz="4000" smtClean="0">
                    <a:cs typeface="Arial" panose="020B0604020202020204" pitchFamily="34" charset="0"/>
                  </a:rPr>
                  <a:t>Vẽ </a:t>
                </a:r>
                <a:r>
                  <a:rPr lang="vi-VN" sz="4000">
                    <a:cs typeface="Arial" panose="020B0604020202020204" pitchFamily="34" charset="0"/>
                  </a:rPr>
                  <a:t>đồ thị hàm số </a:t>
                </a:r>
                <a:r>
                  <a:rPr lang="vi-VN" sz="4000" smtClean="0">
                    <a:cs typeface="Arial" panose="020B0604020202020204" pitchFamily="34" charset="0"/>
                  </a:rPr>
                  <a:t>y = cosx </a:t>
                </a:r>
                <a:r>
                  <a:rPr lang="vi-VN" sz="4000">
                    <a:cs typeface="Arial" panose="020B0604020202020204" pitchFamily="34" charset="0"/>
                  </a:rPr>
                  <a:t>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vi-VN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5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 smtClean="0">
                    <a:cs typeface="Arial" panose="020B0604020202020204" pitchFamily="34" charset="0"/>
                  </a:rPr>
                  <a:t> rồi </a:t>
                </a:r>
                <a:r>
                  <a:rPr lang="vi-VN" sz="4000">
                    <a:cs typeface="Arial" panose="020B0604020202020204" pitchFamily="34" charset="0"/>
                  </a:rPr>
                  <a:t>xác định số nghiệm của phương trình </a:t>
                </a:r>
                <a:r>
                  <a:rPr lang="vi-VN" sz="4000" smtClean="0">
                    <a:cs typeface="Arial" panose="020B0604020202020204" pitchFamily="34" charset="0"/>
                  </a:rPr>
                  <a:t>3cosx + 2 = 0 </a:t>
                </a:r>
                <a:r>
                  <a:rPr lang="vi-VN" sz="4000">
                    <a:cs typeface="Arial" panose="020B0604020202020204" pitchFamily="34" charset="0"/>
                  </a:rPr>
                  <a:t>trên đoạn đó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179" y="1744807"/>
                <a:ext cx="15773400" cy="2390783"/>
              </a:xfrm>
              <a:prstGeom prst="rect">
                <a:avLst/>
              </a:prstGeom>
              <a:blipFill rotWithShape="0">
                <a:blip r:embed="rId2"/>
                <a:stretch>
                  <a:fillRect l="-1392" r="-1353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55" y="4959371"/>
            <a:ext cx="17120961" cy="2809677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073675" y="7025741"/>
            <a:ext cx="14954904" cy="892552"/>
            <a:chOff x="2068595" y="6569167"/>
            <a:chExt cx="14954904" cy="89255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078755" y="6591300"/>
              <a:ext cx="14944744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vi-VN" sz="360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y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lang="vi-VN" sz="360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US" sz="360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68595" y="6569167"/>
                  <a:ext cx="1524000" cy="89255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12000" b="-10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3" name="TextBox 32"/>
          <p:cNvSpPr txBox="1"/>
          <p:nvPr/>
        </p:nvSpPr>
        <p:spPr>
          <a:xfrm>
            <a:off x="1295400" y="4490037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+2=0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trên đoạn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có 4 nghiệm.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3675" y="7912579"/>
                <a:ext cx="11120417" cy="1352871"/>
              </a:xfrm>
              <a:prstGeom prst="rect">
                <a:avLst/>
              </a:prstGeom>
              <a:blipFill rotWithShape="0">
                <a:blip r:embed="rId5"/>
                <a:stretch>
                  <a:fillRect r="-1042" b="-67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648396" y="8926188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1295400" y="800100"/>
            <a:ext cx="14020800" cy="4291902"/>
            <a:chOff x="1295400" y="800100"/>
            <a:chExt cx="14020800" cy="4291902"/>
          </a:xfrm>
        </p:grpSpPr>
        <p:sp>
          <p:nvSpPr>
            <p:cNvPr id="27" name="TextBox 26"/>
            <p:cNvSpPr txBox="1"/>
            <p:nvPr/>
          </p:nvSpPr>
          <p:spPr>
            <a:xfrm>
              <a:off x="1295400" y="800100"/>
              <a:ext cx="11468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smtClean="0">
                  <a:solidFill>
                    <a:schemeClr val="accent5">
                      <a:lumMod val="75000"/>
                    </a:schemeClr>
                  </a:solidFill>
                  <a:cs typeface="Arial" panose="020B0604020202020204" pitchFamily="34" charset="0"/>
                </a:rPr>
                <a:t>Bài 12 (SGK - tr.42) </a:t>
              </a:r>
              <a:r>
                <a:rPr lang="vi-VN" sz="4000" smtClean="0">
                  <a:cs typeface="Arial" panose="020B0604020202020204" pitchFamily="34" charset="0"/>
                </a:rPr>
                <a:t>Giải các phương trình sau: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𝑥</m:t>
                          </m:r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b)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d>
                        <m:d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</m:oMath>
                  </a14:m>
                  <a:r>
                    <a:rPr lang="el-GR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endParaRPr lang="el-GR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c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d</a:t>
                  </a: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𝑐𝑜𝑠</m:t>
                          </m:r>
                        </m:e>
                        <m:sup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=14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e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−</m:t>
                      </m:r>
                      <m:rad>
                        <m:radPr>
                          <m:degHide m:val="on"/>
                          <m:ctrlP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radPr>
                        <m:deg/>
                        <m:e>
                          <m:r>
                            <a:rPr lang="vi-VN" sz="40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e>
                      </m:rad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                         </a:t>
                  </a:r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g)</a:t>
                  </a:r>
                  <a:r>
                    <a:rPr lang="vi-VN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𝑐𝑜𝑠𝑥</m:t>
                      </m:r>
                      <m:r>
                        <a:rPr lang="vi-VN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</m:t>
                      </m:r>
                    </m:oMath>
                  </a14:m>
                  <a:r>
                    <a:rPr lang="en-US" sz="400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. </a:t>
                  </a:r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95400" y="1569050"/>
                  <a:ext cx="14020800" cy="352295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565" b="-25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1" name="TextBox 30"/>
          <p:cNvSpPr txBox="1"/>
          <p:nvPr/>
        </p:nvSpPr>
        <p:spPr>
          <a:xfrm>
            <a:off x="1295400" y="56071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40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indent="-742950" algn="just">
                  <a:lnSpc>
                    <a:spcPct val="120000"/>
                  </a:lnSpc>
                  <a:spcAft>
                    <a:spcPts val="0"/>
                  </a:spcAft>
                  <a:buAutoNum type="alphaLcParenR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vi-VN" sz="400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2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π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4000" i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)⟺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12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</m:e>
                              <m:e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3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π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kπ</m:t>
                                </m:r>
                                <m:r>
                                  <a:rPr lang="en-US" sz="4000" i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    </m:t>
                                </m:r>
                              </m:e>
                            </m:eqAr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sty m:val="p"/>
                              </m:rP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k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ℤ</m:t>
                            </m:r>
                            <m:r>
                              <a:rPr lang="en-US" sz="4000" i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5253191"/>
                <a:ext cx="13448208" cy="402488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434" y="680449"/>
            <a:ext cx="14351228" cy="43285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3434" y="5082341"/>
            <a:ext cx="14351228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4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5712939" y="44195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1600" y="624921"/>
            <a:ext cx="13162405" cy="24203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3192025"/>
            <a:ext cx="15107197" cy="36335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6898913"/>
            <a:ext cx="145828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0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13 (SGK - tr.42)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Hằng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ngày, mực nước của một con kênh lên xuống theo thủy triều. Độ sâu h (m) của mực nước trong kênh tính theo thời gian t (giờ) trong một ngày (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0 ≤ t &lt; 24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) cho bởi công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thức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vi-VN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6</m:t>
                            </m:r>
                          </m:den>
                        </m:f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+1</m:t>
                        </m:r>
                      </m:e>
                    </m:d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+12</m:t>
                    </m:r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Tìm t để độ sâu của mực nước là: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a) 15 m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b) 9 m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endParaRPr lang="vi-VN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c) 10,5 m.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00" y="1959248"/>
                <a:ext cx="15468600" cy="7014164"/>
              </a:xfrm>
              <a:prstGeom prst="rect">
                <a:avLst/>
              </a:prstGeom>
              <a:blipFill rotWithShape="0">
                <a:blip r:embed="rId2"/>
                <a:stretch>
                  <a:fillRect l="-1379" r="-1379" b="-1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0" y="6488603"/>
            <a:ext cx="4060470" cy="331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diamond/>
      </p:transition>
    </mc:Choice>
    <mc:Fallback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2: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Hàm số nghịch biến trên khoảng (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2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là: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y = sinx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y = cosx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y = tanx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y = cotx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2000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Độ sâu của mực nước là 15m thì h = 15. </a:t>
                </a: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15=3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40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10,09 giờ và 22,09 giờ thì mực nước có độ sâu là 15 m.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840734"/>
                <a:ext cx="16611600" cy="7467557"/>
              </a:xfrm>
              <a:prstGeom prst="rect">
                <a:avLst/>
              </a:prstGeom>
              <a:blipFill rotWithShape="0">
                <a:blip r:embed="rId2"/>
                <a:stretch>
                  <a:fillRect l="-1321" r="-110" b="-1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883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Độ sâu của mực nước là 9m thì h = 9. </a:t>
                </a:r>
                <a:r>
                  <a:rPr lang="fr-FR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đó: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9=3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6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&lt;24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0≤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𝑘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&lt;24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≤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=&gt;  </a:t>
                </a: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0;1</m:t>
                        </m:r>
                      </m:e>
                    </m:d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≈4,09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⟹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𝑡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fr-FR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≈16,09 (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𝑔𝑖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ờ)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Aft>
                    <a:spcPts val="0"/>
                  </a:spcAft>
                </a:pPr>
                <a:r>
                  <a:rPr lang="en-US" sz="360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lúc khoảng 4,09 giờ và 16,09 giờ thì mực nước có độ sâu là 9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328" y="1840734"/>
                <a:ext cx="16333343" cy="7624010"/>
              </a:xfrm>
              <a:prstGeom prst="rect">
                <a:avLst/>
              </a:prstGeom>
              <a:blipFill rotWithShape="0">
                <a:blip r:embed="rId2"/>
                <a:stretch>
                  <a:fillRect l="-1119" t="-80" b="-1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05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381999" y="80010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800" smtClean="0"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3800">
                    <a:latin typeface="Arial" panose="020B0604020202020204" pitchFamily="34" charset="0"/>
                    <a:cs typeface="Arial" panose="020B0604020202020204" pitchFamily="34" charset="0"/>
                  </a:rPr>
                  <a:t>) Độ sâu của mực nước là 10,5m thì h = 10,5. </a:t>
                </a:r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Khi đó: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10,5=3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+12⟺</m:t>
                    </m:r>
                    <m:func>
                      <m:func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380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  <m:r>
                              <a:rPr lang="fr-FR" sz="38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e>
                    </m:func>
                    <m:r>
                      <a:rPr lang="fr-FR" sz="3800" i="1">
                        <a:latin typeface="Cambria Math" panose="02040503050406030204" pitchFamily="18" charset="0"/>
                      </a:rPr>
                      <m:t>=−</m:t>
                    </m:r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+1=−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 xmlns:m="http://schemas.openxmlformats.org/officeDocument/2006/math">
                    <m:r>
                      <a:rPr lang="fr-FR" sz="3800" i="1">
                        <a:latin typeface="Cambria Math" panose="02040503050406030204" pitchFamily="18" charset="0"/>
                      </a:rPr>
                      <m:t>⟺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  <m:d>
                                      <m:dPr>
                                        <m:ctrlPr>
                                          <a:rPr lang="en-US" sz="38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f>
                                          <m:fPr>
                                            <m:ctrlPr>
                                              <a:rPr lang="en-US" sz="38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num>
                                          <m:den>
                                            <m:r>
                                              <a:rPr lang="fr-FR" sz="3800" i="1">
                                                <a:latin typeface="Cambria Math" panose="02040503050406030204" pitchFamily="18" charset="0"/>
                                              </a:rPr>
                                              <m:t>3</m:t>
                                            </m:r>
                                          </m:den>
                                        </m:f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fr-FR" sz="3800" i="1">
                                            <a:latin typeface="Cambria Math" panose="02040503050406030204" pitchFamily="18" charset="0"/>
                                          </a:rPr>
                                          <m:t>−1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=−4+12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  <m:r>
                                  <a:rPr lang="fr-FR" sz="38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38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num>
                                  <m:den>
                                    <m:r>
                                      <a:rPr lang="fr-FR" sz="38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den>
                                </m:f>
                              </m:e>
                            </m:eqArr>
                          </m:e>
                        </m:d>
                      </m:e>
                    </m:d>
                    <m:r>
                      <a:rPr lang="fr-FR" sz="3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8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63" y="1914090"/>
                <a:ext cx="16167672" cy="6752618"/>
              </a:xfrm>
              <a:prstGeom prst="rect">
                <a:avLst/>
              </a:prstGeom>
              <a:blipFill rotWithShape="0">
                <a:blip r:embed="rId2"/>
                <a:stretch>
                  <a:fillRect l="-1244" t="-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3" y="6778667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2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;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−0,17≤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≤1,83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0;1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≈2,09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≈14,09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lnSpc>
                    <a:spcPct val="110000"/>
                  </a:lnSpc>
                  <a:buFont typeface="Wingdings" panose="05000000000000000000" pitchFamily="2" charset="2"/>
                  <a:buChar char="§"/>
                </a:pPr>
                <a:r>
                  <a:rPr lang="fr-FR" sz="3400" smtClean="0">
                    <a:latin typeface="Arial" panose="020B0604020202020204" pitchFamily="34" charset="0"/>
                    <a:cs typeface="Arial" panose="020B0604020202020204" pitchFamily="34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fr-FR" sz="3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sz="3400">
                    <a:latin typeface="Arial" panose="020B0604020202020204" pitchFamily="34" charset="0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nên : </a:t>
                </a:r>
                <a14:m>
                  <m:oMath xmlns:m="http://schemas.openxmlformats.org/officeDocument/2006/math">
                    <m:r>
                      <a:rPr lang="en-US" sz="3400" i="1">
                        <a:latin typeface="Cambria Math" panose="02040503050406030204" pitchFamily="18" charset="0"/>
                      </a:rPr>
                      <m:t>0≤</m:t>
                    </m:r>
                    <m:f>
                      <m:fPr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6</m:t>
                        </m:r>
                        <m:d>
                          <m:d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fr-FR" sz="3400" i="1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num>
                      <m:den>
                        <m:r>
                          <a:rPr lang="fr-FR" sz="3400" i="1">
                            <a:latin typeface="Cambria Math" panose="02040503050406030204" pitchFamily="18" charset="0"/>
                          </a:rPr>
                          <m:t>𝜋</m:t>
                        </m:r>
                      </m:den>
                    </m:f>
                    <m:r>
                      <a:rPr lang="en-US" sz="3400" i="1">
                        <a:latin typeface="Cambria Math" panose="02040503050406030204" pitchFamily="18" charset="0"/>
                      </a:rPr>
                      <m:t>&lt;24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⟺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0,49≤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&lt;2,49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Lại do </a:t>
                </a: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3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</a:rPr>
                          <m:t>;</m:t>
                        </m:r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  <m:d>
                              <m:d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  <m:r>
                                      <a:rPr lang="fr-FR" sz="34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3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en-US" sz="3400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num>
                          <m:den>
                            <m:r>
                              <a:rPr lang="fr-FR" sz="34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e>
                    </m:d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≈6,09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fr-FR" sz="3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≈18,09 (</m:t>
                    </m:r>
                    <m:r>
                      <a:rPr lang="fr-FR" sz="3400" i="1">
                        <a:latin typeface="Cambria Math" panose="02040503050406030204" pitchFamily="18" charset="0"/>
                      </a:rPr>
                      <m:t>𝑔𝑖</m:t>
                    </m:r>
                    <m:r>
                      <a:rPr lang="en-US" sz="3400" i="1">
                        <a:latin typeface="Cambria Math" panose="02040503050406030204" pitchFamily="18" charset="0"/>
                      </a:rPr>
                      <m:t>ờ)</m:t>
                    </m:r>
                  </m:oMath>
                </a14:m>
                <a:endParaRPr lang="en-US" sz="34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10000"/>
                  </a:lnSpc>
                </a:pPr>
                <a:r>
                  <a:rPr lang="en-US" sz="3400">
                    <a:latin typeface="Arial" panose="020B0604020202020204" pitchFamily="34" charset="0"/>
                    <a:cs typeface="Arial" panose="020B0604020202020204" pitchFamily="34" charset="0"/>
                  </a:rPr>
                  <a:t>Vậy lúc 2,09 giờ, 6,09 giờ, 14,09 giờ và 18,09 giờ thì mực nước có độ sâu là 10,5 m.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80052"/>
                <a:ext cx="16542036" cy="9439892"/>
              </a:xfrm>
              <a:prstGeom prst="rect">
                <a:avLst/>
              </a:prstGeom>
              <a:blipFill rotWithShape="0">
                <a:blip r:embed="rId2"/>
                <a:stretch>
                  <a:fillRect l="-1032" r="-369" b="-1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2929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smtClean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14 (SGK-tr42) </a:t>
                </a:r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cây cầu có dạng cung OA của đồ thị hàm số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=4,8</m:t>
                    </m:r>
                    <m:r>
                      <a:rPr lang="vi-VN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f>
                      <m:fPr>
                        <m:ctrlP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𝑥</m:t>
                        </m:r>
                      </m:num>
                      <m:den>
                        <m:r>
                          <a:rPr lang="vi-VN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vi-VN" sz="4000" smtClean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:r>
                  <a:rPr lang="vi-VN" sz="4000">
                    <a:latin typeface="Arial" panose="020B0604020202020204" pitchFamily="34" charset="0"/>
                    <a:cs typeface="Arial" panose="020B0604020202020204" pitchFamily="34" charset="0"/>
                  </a:rPr>
                  <a:t>được mô tả trong hệ trục tọa độ với đơn vị trục là mét như ở Hình 39.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1496932"/>
                <a:ext cx="16154400" cy="3055452"/>
              </a:xfrm>
              <a:prstGeom prst="rect">
                <a:avLst/>
              </a:prstGeom>
              <a:blipFill rotWithShape="0">
                <a:blip r:embed="rId2"/>
                <a:stretch>
                  <a:fillRect l="-1358" r="-1321" b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067300"/>
            <a:ext cx="8305800" cy="31551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829800" y="4331314"/>
            <a:ext cx="74175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a) Giả sử chiều rộng của con sông là độ dài đoạn thẳng OA. Tìm chiều rộng đó (làm tròn kết quả đến hàng phần mười).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81999" y="764540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vi-VN" sz="36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36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 trí O và A là hai vị trí chân cầu, tại hai vị trí này ta có: y = 0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=0⟺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Quan sát đồ thị ta thấy, đồ thị hàm số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cắt trục hoành tại điểm O và A liên tiếp nhau với x ≥ 0.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nên đây là hoành độ của O, do đó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hoành độ của điểm A.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𝑂𝐴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=9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fr-FR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≈28,3</m:t>
                    </m:r>
                  </m:oMath>
                </a14:m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36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Vậy chiều rộng của con sông xấp xỉ 28,3 m.</a:t>
                </a:r>
                <a:endParaRPr lang="en-US" sz="36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1579347"/>
                <a:ext cx="16154400" cy="8133380"/>
              </a:xfrm>
              <a:prstGeom prst="rect">
                <a:avLst/>
              </a:prstGeom>
              <a:blipFill rotWithShape="0">
                <a:blip r:embed="rId2"/>
                <a:stretch>
                  <a:fillRect l="-1132" r="-1132" b="-6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143000" y="800100"/>
            <a:ext cx="160020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b) Một sà lan chở khối hàng hóa được xếp thành hình hộp chữ nhật với độ cao 3,6 m so với mực nước sông sao cho sà lan có thể đi qua được gầm cầu. Chứng minh rằng chiều rộng của khối hàng hóa đó phải nhỏ hơn 13,1 m. 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76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Do sà lan có độ cao 3,6 m so với mực nước sông nên khi sà lan đi qua gầm cầu thì ứng với y = 3,6.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⟺4,8.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=3,6⟺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vi-VN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⟺</m:t>
                    </m:r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d>
                          <m:dPr>
                            <m:begChr m:val=""/>
                            <m:endChr m:val=""/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≈7,632+18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           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≈9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−7,632+18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𝑘</m:t>
                                </m:r>
                                <m: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</m:eqArr>
                          </m:e>
                        </m:d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∈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ℤ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có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≈7,632;</m:t>
                    </m:r>
                    <m:sSub>
                      <m:sSub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≈20,642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786025"/>
                <a:ext cx="16230600" cy="4704686"/>
              </a:xfrm>
              <a:prstGeom prst="rect">
                <a:avLst/>
              </a:prstGeom>
              <a:blipFill rotWithShape="0">
                <a:blip r:embed="rId2"/>
                <a:stretch>
                  <a:fillRect l="-1352" r="-1315" b="-4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8346439" y="87209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biểu diễn các giá trị x vừa tìm được trên hệ trục tọa độ vẽ đồ thị hàm số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=4,8.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như sau: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39" y="6902802"/>
                <a:ext cx="16230600" cy="2148217"/>
              </a:xfrm>
              <a:prstGeom prst="rect">
                <a:avLst/>
              </a:prstGeom>
              <a:blipFill rotWithShape="0">
                <a:blip r:embed="rId3"/>
                <a:stretch>
                  <a:fillRect l="-1352" r="-1315" b="-4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20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719" y="894643"/>
            <a:ext cx="13276562" cy="38758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52600" y="4927891"/>
            <a:ext cx="1539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 đó để sà lan có thể đi qua được gầm cầu thì khối hàng hóa có độ cao 3,6 m phải có chiều rộng nhỏ hơn độ dài đoạn thẳng BC trên hình vẽ.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 BC ≈ 20,642 – 7,632 = 13,01 (m) &lt; 13,1 (m).</a:t>
            </a:r>
            <a:endParaRPr lang="en-US" sz="4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4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 chiều rộng của khối hàng hoá đó phải nhỏ hơn 13,1 m.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48586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066800" y="647700"/>
            <a:ext cx="16154400" cy="36715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Một sà lan khác cũng chở khối hàng hóa được xếp thành hình hộp chữ nhật với chiều rộng của khối hàng hóa đó là 9 m sao cho sà lan có thể đi qua được gầm cầu. Chứng minh rằng chiều cao của khối hàng hóa đó phải nhỏ hơn 4,3 m. </a:t>
            </a:r>
            <a:endParaRPr lang="en-US" sz="4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706" y="4727006"/>
            <a:ext cx="9829800" cy="483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9409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44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3: </a:t>
            </a:r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tan(a + b) = 3 và tan(a - b) = -3 thì tan2a bằng  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382000" y="638944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60071" y="1456867"/>
            <a:ext cx="15967857" cy="8362781"/>
            <a:chOff x="1160071" y="1456867"/>
            <a:chExt cx="15967857" cy="8362781"/>
          </a:xfrm>
        </p:grpSpPr>
        <p:sp>
          <p:nvSpPr>
            <p:cNvPr id="5" name="Rectangle 4"/>
            <p:cNvSpPr/>
            <p:nvPr/>
          </p:nvSpPr>
          <p:spPr>
            <a:xfrm>
              <a:off x="1177143" y="1456867"/>
              <a:ext cx="1440971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>
                  <a:latin typeface="Arial" panose="020B0604020202020204" pitchFamily="34" charset="0"/>
                  <a:cs typeface="Arial" panose="020B0604020202020204" pitchFamily="34" charset="0"/>
                </a:rPr>
                <a:t>c) Giả sử sà lan chở khối hàng được mô tả bởi hình chữ nhật MNPQ:</a:t>
              </a:r>
              <a:endParaRPr lang="en-US" sz="36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3514" y="2295270"/>
              <a:ext cx="10460970" cy="310066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đó QP = 9; OA = 28,3 và OQ = PA.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Mà OQ + QP + PA = OA ⇒ OQ + 9 + OQ ≈ 28,3 ⇒ OQ ≈ 9,65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0"/>
                    </a:spcAft>
                  </a:pPr>
                  <a:r>
                    <a:rPr lang="vi-VN" sz="360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Khi </a:t>
                  </a:r>
                  <a:r>
                    <a:rPr lang="vi-VN" sz="360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đó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𝑀</m:t>
                          </m:r>
                        </m:sub>
                      </m:sSub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vi-VN" sz="36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𝑀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𝑂𝑄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≈4,8.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9,65</m:t>
                              </m:r>
                            </m:num>
                            <m:den>
                              <m:r>
                                <a:rPr lang="vi-VN" sz="36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≈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4,22</m:t>
                      </m:r>
                    </m:oMath>
                  </a14:m>
                  <a:r>
                    <a:rPr lang="vi-VN" sz="360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Arial" panose="020B0604020202020204" pitchFamily="34" charset="0"/>
                    </a:rPr>
                    <a:t> (m) &lt; 4,3 (m)</a:t>
                  </a:r>
                  <a:endParaRPr lang="en-US" sz="36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</a:pPr>
                  <a:r>
                    <a:rPr lang="vi-VN" sz="3600" ker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Vậy để sà lan có thể đi qua được gầm cầu thì chiều cao của khối hàng hoá đó phải nhỏ hơn 4,3 m</a:t>
                  </a:r>
                  <a:r>
                    <a:rPr lang="vi-VN" sz="3600" kern="0" smtClean="0">
                      <a:effectLst/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.</a:t>
                  </a:r>
                  <a:endParaRPr lang="en-US" sz="36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0071" y="5314376"/>
                  <a:ext cx="15967857" cy="450527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45" r="-1145" b="-41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5100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762000" y="932032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I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464940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- </a:t>
            </a:r>
            <a:r>
              <a:rPr lang="vi-VN" sz="4400" b="1" smtClean="0">
                <a:latin typeface="Arial" panose="020B0604020202020204" pitchFamily="34" charset="0"/>
                <a:cs typeface="Arial" panose="020B0604020202020204" pitchFamily="34" charset="0"/>
              </a:rPr>
              <a:t>Chương II - Bài 1: Dãy số</a:t>
            </a:r>
            <a:endParaRPr lang="en-US" sz="4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4: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16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Plaque 13"/>
              <p:cNvSpPr/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6461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2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5: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 </m:t>
                    </m:r>
                    <m:f>
                      <m:f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−4</m:t>
                        </m:r>
                      </m:num>
                      <m:den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thì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vi-VN" sz="4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vi-VN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m:rPr>
                        <m:sty m:val="p"/>
                      </m:rPr>
                      <a:rPr lang="vi-VN" sz="4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473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2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4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6: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𝑠𝑖𝑛𝑎</m:t>
                    </m:r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vi-VN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>
                          <m:fPr>
                            <m:ctrlP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vi-VN" sz="4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𝑠𝑖𝑛</m:t>
                    </m:r>
                    <m:d>
                      <m:dPr>
                        <m:ctrlP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vi-VN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vi-VN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f>
                          <m:fPr>
                            <m:ctrlP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Plaque 14"/>
              <p:cNvSpPr/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vi-VN" sz="5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vi-VN" sz="5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74665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14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7: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cosx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r="-41"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9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laque 13"/>
          <p:cNvSpPr/>
          <p:nvPr/>
        </p:nvSpPr>
        <p:spPr>
          <a:xfrm>
            <a:off x="1681478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07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TRẮC NGHIỆM</a:t>
            </a:r>
            <a:endParaRPr lang="en-US" sz="6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8: </a:t>
                </a:r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nghiệm của phương trình sinx = 0 trên đoạn [0; 10</a:t>
                </a:r>
                <a14:m>
                  <m:oMath xmlns:m="http://schemas.openxmlformats.org/officeDocument/2006/math">
                    <m:r>
                      <a:rPr lang="vi-VN" sz="4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𝜋</m:t>
                    </m:r>
                  </m:oMath>
                </a14:m>
                <a:r>
                  <a:rPr lang="vi-VN" sz="440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 là </a:t>
                </a:r>
                <a:endParaRPr lang="en-US" sz="4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 b="-2368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Plaque 9"/>
          <p:cNvSpPr/>
          <p:nvPr/>
        </p:nvSpPr>
        <p:spPr>
          <a:xfrm>
            <a:off x="1671318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que 10"/>
          <p:cNvSpPr/>
          <p:nvPr/>
        </p:nvSpPr>
        <p:spPr>
          <a:xfrm>
            <a:off x="9421541" y="5067300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6</a:t>
            </a:r>
            <a:endParaRPr lang="en-US" sz="4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laque 11"/>
          <p:cNvSpPr/>
          <p:nvPr/>
        </p:nvSpPr>
        <p:spPr>
          <a:xfrm>
            <a:off x="1671318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5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laque 12"/>
          <p:cNvSpPr/>
          <p:nvPr/>
        </p:nvSpPr>
        <p:spPr>
          <a:xfrm>
            <a:off x="9421541" y="7374665"/>
            <a:ext cx="6939281" cy="19812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laque 14"/>
          <p:cNvSpPr/>
          <p:nvPr/>
        </p:nvSpPr>
        <p:spPr>
          <a:xfrm>
            <a:off x="9431701" y="7374665"/>
            <a:ext cx="6939281" cy="1981200"/>
          </a:xfrm>
          <a:prstGeom prst="plaque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11</a:t>
            </a:r>
            <a:endParaRPr lang="en-US" sz="44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0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1471</Words>
  <Application>Microsoft Office PowerPoint</Application>
  <PresentationFormat>Custom</PresentationFormat>
  <Paragraphs>244</Paragraphs>
  <Slides>42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Calibri</vt:lpstr>
      <vt:lpstr>Times New Roman</vt:lpstr>
      <vt:lpstr>Wingdings</vt:lpstr>
      <vt:lpstr>Arial</vt:lpstr>
      <vt:lpstr>Cambria Math</vt:lpstr>
      <vt:lpstr>Tahoma</vt:lpstr>
      <vt:lpstr>Calibri Light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Microsoft account</cp:lastModifiedBy>
  <cp:revision>32</cp:revision>
  <dcterms:created xsi:type="dcterms:W3CDTF">2006-08-16T00:00:00Z</dcterms:created>
  <dcterms:modified xsi:type="dcterms:W3CDTF">2023-08-20T14:06:39Z</dcterms:modified>
  <dc:identifier>DAFn2dd0_sY</dc:identifier>
</cp:coreProperties>
</file>