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796" r:id="rId1"/>
  </p:sldMasterIdLst>
  <p:notesMasterIdLst>
    <p:notesMasterId r:id="rId38"/>
  </p:notesMasterIdLst>
  <p:sldIdLst>
    <p:sldId id="256" r:id="rId2"/>
    <p:sldId id="288" r:id="rId3"/>
    <p:sldId id="290" r:id="rId4"/>
    <p:sldId id="291" r:id="rId5"/>
    <p:sldId id="315" r:id="rId6"/>
    <p:sldId id="258" r:id="rId7"/>
    <p:sldId id="316" r:id="rId8"/>
    <p:sldId id="267" r:id="rId9"/>
    <p:sldId id="265" r:id="rId10"/>
    <p:sldId id="269" r:id="rId11"/>
    <p:sldId id="268" r:id="rId12"/>
    <p:sldId id="264" r:id="rId13"/>
    <p:sldId id="317" r:id="rId14"/>
    <p:sldId id="275" r:id="rId15"/>
    <p:sldId id="284" r:id="rId16"/>
    <p:sldId id="285" r:id="rId17"/>
    <p:sldId id="286" r:id="rId18"/>
    <p:sldId id="318" r:id="rId19"/>
    <p:sldId id="313" r:id="rId20"/>
    <p:sldId id="314" r:id="rId21"/>
    <p:sldId id="300" r:id="rId22"/>
    <p:sldId id="302" r:id="rId23"/>
    <p:sldId id="303" r:id="rId24"/>
    <p:sldId id="304" r:id="rId25"/>
    <p:sldId id="305" r:id="rId26"/>
    <p:sldId id="306" r:id="rId27"/>
    <p:sldId id="307" r:id="rId28"/>
    <p:sldId id="308" r:id="rId29"/>
    <p:sldId id="309" r:id="rId30"/>
    <p:sldId id="310" r:id="rId31"/>
    <p:sldId id="311" r:id="rId32"/>
    <p:sldId id="282" r:id="rId33"/>
    <p:sldId id="319" r:id="rId34"/>
    <p:sldId id="320" r:id="rId35"/>
    <p:sldId id="323" r:id="rId36"/>
    <p:sldId id="322" r:id="rId37"/>
  </p:sldIdLst>
  <p:sldSz cx="9144000" cy="5143500" type="screen16x9"/>
  <p:notesSz cx="6858000" cy="9144000"/>
  <p:embeddedFontLst>
    <p:embeddedFont>
      <p:font typeface="Comic Sans MS" panose="030F0702030302020204" pitchFamily="66" charset="0"/>
      <p:regular r:id="rId39"/>
      <p:bold r:id="rId40"/>
      <p:italic r:id="rId41"/>
      <p:boldItalic r:id="rId42"/>
    </p:embeddedFont>
    <p:embeddedFont>
      <p:font typeface="Montserrat Black" panose="020B0604020202020204" charset="0"/>
      <p:bold r:id="rId43"/>
      <p:boldItalic r:id="rId44"/>
    </p:embeddedFont>
    <p:embeddedFont>
      <p:font typeface="Tahoma" panose="020B0604030504040204" pitchFamily="34" charset="0"/>
      <p:regular r:id="rId45"/>
      <p:bold r:id="rId46"/>
    </p:embeddedFont>
    <p:embeddedFont>
      <p:font typeface="Calibri" panose="020F0502020204030204" pitchFamily="34" charset="0"/>
      <p:regular r:id="rId47"/>
      <p:bold r:id="rId48"/>
      <p:italic r:id="rId49"/>
      <p:boldItalic r:id="rId50"/>
    </p:embeddedFont>
    <p:embeddedFont>
      <p:font typeface="Montserrat" panose="020B0604020202020204" charset="0"/>
      <p:regular r:id="rId51"/>
      <p:bold r:id="rId52"/>
      <p:italic r:id="rId53"/>
      <p:boldItalic r:id="rId54"/>
    </p:embeddedFont>
    <p:embeddedFont>
      <p:font typeface="Marcellus" panose="020B0604020202020204" charset="0"/>
      <p:regular r:id="rId55"/>
    </p:embeddedFont>
    <p:embeddedFont>
      <p:font typeface="Roboto Condensed Light" panose="020B0604020202020204" charset="0"/>
      <p:regular r:id="rId56"/>
      <p:italic r:id="rId57"/>
    </p:embeddedFont>
    <p:embeddedFont>
      <p:font typeface="Garamond" panose="02020404030301010803" pitchFamily="18" charset="0"/>
      <p:regular r:id="rId58"/>
      <p:bold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631C88-66FE-4089-ABCA-A679BAA510D7}">
  <a:tblStyle styleId="{B9631C88-66FE-4089-ABCA-A679BAA510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10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Văn Quế" userId="dc5dc607-312c-48b4-93a7-8023b0877770" providerId="ADAL" clId="{179BAB9E-7F60-B848-92AA-F08EF75F1031}"/>
    <pc:docChg chg="undo custSel modSld">
      <pc:chgData name="Phạm Văn Quế" userId="dc5dc607-312c-48b4-93a7-8023b0877770" providerId="ADAL" clId="{179BAB9E-7F60-B848-92AA-F08EF75F1031}" dt="2022-12-11T23:48:15.883" v="25" actId="20577"/>
      <pc:docMkLst>
        <pc:docMk/>
      </pc:docMkLst>
      <pc:sldChg chg="modSp">
        <pc:chgData name="Phạm Văn Quế" userId="dc5dc607-312c-48b4-93a7-8023b0877770" providerId="ADAL" clId="{179BAB9E-7F60-B848-92AA-F08EF75F1031}" dt="2022-12-11T23:45:51.517" v="15"/>
        <pc:sldMkLst>
          <pc:docMk/>
          <pc:sldMk cId="1466404328" sldId="300"/>
        </pc:sldMkLst>
        <pc:spChg chg="mod">
          <ac:chgData name="Phạm Văn Quế" userId="dc5dc607-312c-48b4-93a7-8023b0877770" providerId="ADAL" clId="{179BAB9E-7F60-B848-92AA-F08EF75F1031}" dt="2022-12-11T23:45:10.803" v="8"/>
          <ac:spMkLst>
            <pc:docMk/>
            <pc:sldMk cId="1466404328" sldId="300"/>
            <ac:spMk id="26" creationId="{00000000-0000-0000-0000-000000000000}"/>
          </ac:spMkLst>
        </pc:spChg>
        <pc:spChg chg="mod">
          <ac:chgData name="Phạm Văn Quế" userId="dc5dc607-312c-48b4-93a7-8023b0877770" providerId="ADAL" clId="{179BAB9E-7F60-B848-92AA-F08EF75F1031}" dt="2022-12-11T23:43:46.562" v="0"/>
          <ac:spMkLst>
            <pc:docMk/>
            <pc:sldMk cId="1466404328" sldId="300"/>
            <ac:spMk id="27" creationId="{00000000-0000-0000-0000-000000000000}"/>
          </ac:spMkLst>
        </pc:spChg>
        <pc:spChg chg="mod">
          <ac:chgData name="Phạm Văn Quế" userId="dc5dc607-312c-48b4-93a7-8023b0877770" providerId="ADAL" clId="{179BAB9E-7F60-B848-92AA-F08EF75F1031}" dt="2022-12-11T23:45:20.862" v="11" actId="14100"/>
          <ac:spMkLst>
            <pc:docMk/>
            <pc:sldMk cId="1466404328" sldId="300"/>
            <ac:spMk id="28" creationId="{00000000-0000-0000-0000-000000000000}"/>
          </ac:spMkLst>
        </pc:spChg>
        <pc:spChg chg="mod">
          <ac:chgData name="Phạm Văn Quế" userId="dc5dc607-312c-48b4-93a7-8023b0877770" providerId="ADAL" clId="{179BAB9E-7F60-B848-92AA-F08EF75F1031}" dt="2022-12-11T23:45:36.620" v="12" actId="1076"/>
          <ac:spMkLst>
            <pc:docMk/>
            <pc:sldMk cId="1466404328" sldId="300"/>
            <ac:spMk id="29" creationId="{00000000-0000-0000-0000-000000000000}"/>
          </ac:spMkLst>
        </pc:spChg>
        <pc:spChg chg="mod">
          <ac:chgData name="Phạm Văn Quế" userId="dc5dc607-312c-48b4-93a7-8023b0877770" providerId="ADAL" clId="{179BAB9E-7F60-B848-92AA-F08EF75F1031}" dt="2022-12-11T23:45:51.517" v="15"/>
          <ac:spMkLst>
            <pc:docMk/>
            <pc:sldMk cId="1466404328" sldId="300"/>
            <ac:spMk id="31" creationId="{00000000-0000-0000-0000-000000000000}"/>
          </ac:spMkLst>
        </pc:spChg>
      </pc:sldChg>
      <pc:sldChg chg="modSp">
        <pc:chgData name="Phạm Văn Quế" userId="dc5dc607-312c-48b4-93a7-8023b0877770" providerId="ADAL" clId="{179BAB9E-7F60-B848-92AA-F08EF75F1031}" dt="2022-12-11T23:48:15.883" v="25" actId="20577"/>
        <pc:sldMkLst>
          <pc:docMk/>
          <pc:sldMk cId="2199494634" sldId="303"/>
        </pc:sldMkLst>
        <pc:spChg chg="mod">
          <ac:chgData name="Phạm Văn Quế" userId="dc5dc607-312c-48b4-93a7-8023b0877770" providerId="ADAL" clId="{179BAB9E-7F60-B848-92AA-F08EF75F1031}" dt="2022-12-11T23:47:52.984" v="16" actId="1076"/>
          <ac:spMkLst>
            <pc:docMk/>
            <pc:sldMk cId="2199494634" sldId="303"/>
            <ac:spMk id="41" creationId="{00000000-0000-0000-0000-000000000000}"/>
          </ac:spMkLst>
        </pc:spChg>
        <pc:spChg chg="mod">
          <ac:chgData name="Phạm Văn Quế" userId="dc5dc607-312c-48b4-93a7-8023b0877770" providerId="ADAL" clId="{179BAB9E-7F60-B848-92AA-F08EF75F1031}" dt="2022-12-11T23:48:15.883" v="25" actId="20577"/>
          <ac:spMkLst>
            <pc:docMk/>
            <pc:sldMk cId="2199494634" sldId="303"/>
            <ac:spMk id="5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B43B7E7-3509-4734-BC97-97127AFEA549}" type="doc">
      <dgm:prSet loTypeId="urn:microsoft.com/office/officeart/2005/8/layout/list1#1" loCatId="list" qsTypeId="urn:microsoft.com/office/officeart/2005/8/quickstyle/3d3" qsCatId="3D" csTypeId="urn:microsoft.com/office/officeart/2005/8/colors/colorful5#1" csCatId="colorful" phldr="1"/>
      <dgm:spPr/>
      <dgm:t>
        <a:bodyPr/>
        <a:lstStyle/>
        <a:p>
          <a:endParaRPr lang="en-US"/>
        </a:p>
      </dgm:t>
    </dgm:pt>
    <dgm:pt modelId="{E0F6B681-5058-4F93-B1DC-4851F31831DF}" type="pres">
      <dgm:prSet presAssocID="{FB43B7E7-3509-4734-BC97-97127AFEA549}" presName="linear" presStyleCnt="0">
        <dgm:presLayoutVars>
          <dgm:dir/>
          <dgm:animLvl val="lvl"/>
          <dgm:resizeHandles val="exact"/>
        </dgm:presLayoutVars>
      </dgm:prSet>
      <dgm:spPr/>
      <dgm:t>
        <a:bodyPr/>
        <a:lstStyle/>
        <a:p>
          <a:endParaRPr lang="en-US"/>
        </a:p>
      </dgm:t>
    </dgm:pt>
  </dgm:ptLst>
  <dgm:cxnLst>
    <dgm:cxn modelId="{F165E0D8-6C52-49EC-9C86-A14662AF64F3}" type="presOf" srcId="{FB43B7E7-3509-4734-BC97-97127AFEA549}" destId="{E0F6B681-5058-4F93-B1DC-4851F31831DF}" srcOrd="0"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43B7E7-3509-4734-BC97-97127AFEA549}" type="doc">
      <dgm:prSet loTypeId="urn:microsoft.com/office/officeart/2005/8/layout/list1#1" loCatId="list" qsTypeId="urn:microsoft.com/office/officeart/2005/8/quickstyle/3d3" qsCatId="3D" csTypeId="urn:microsoft.com/office/officeart/2005/8/colors/colorful5#1" csCatId="colorful" phldr="1"/>
      <dgm:spPr/>
      <dgm:t>
        <a:bodyPr/>
        <a:lstStyle/>
        <a:p>
          <a:endParaRPr lang="en-US"/>
        </a:p>
      </dgm:t>
    </dgm:pt>
    <dgm:pt modelId="{B85D3E74-7C35-464A-B8E9-604ABBC6BA3C}">
      <dgm:prSet phldrT="[Text]" custT="1"/>
      <dgm:spPr>
        <a:solidFill>
          <a:srgbClr val="00B050"/>
        </a:solidFill>
      </dgm:spPr>
      <dgm:t>
        <a:bodyPr/>
        <a:lstStyle/>
        <a:p>
          <a:pPr algn="just">
            <a:lnSpc>
              <a:spcPct val="100000"/>
            </a:lnSpc>
            <a:spcAft>
              <a:spcPts val="0"/>
            </a:spcAft>
          </a:pPr>
          <a:r>
            <a:rPr lang="en-US" sz="2400" b="1" dirty="0" smtClean="0">
              <a:solidFill>
                <a:srgbClr val="FFFF00"/>
              </a:solidFill>
              <a:latin typeface="+mn-lt"/>
              <a:cs typeface="Arial" panose="020B0604020202020204" pitchFamily="34" charset="0"/>
            </a:rPr>
            <a:t>3. </a:t>
          </a:r>
          <a:r>
            <a:rPr lang="en-US" sz="2400" b="1" dirty="0">
              <a:solidFill>
                <a:srgbClr val="FFFF00"/>
              </a:solidFill>
              <a:latin typeface="+mn-lt"/>
              <a:cs typeface="Arial" panose="020B0604020202020204" pitchFamily="34" charset="0"/>
            </a:rPr>
            <a:t>E</a:t>
          </a:r>
          <a:r>
            <a:rPr lang="vi-VN" sz="2400" b="1" dirty="0">
              <a:solidFill>
                <a:srgbClr val="FFFF00"/>
              </a:solidFill>
              <a:latin typeface="+mn-lt"/>
            </a:rPr>
            <a:t>ndorphin là một chất giảm đau tự nhiên do tuyến yên và các tế bào não khác tiết ra. Khi chất này liên kết vào thụ thể của nó trên bề mặt các tế bào não sẽ có tác dụng làm giảm đau. Trong y học, người ta có thể dùng morphine với hàm lượng nhất định, tác động trực tiếp lên hệ thần kinh trung ương để giảm cảm giác đau mạnh khi lượng endorphin tiết ra không đủ. Bằng cách nào mà morphine có tác dụng giống endorphin?</a:t>
          </a:r>
          <a:r>
            <a:rPr lang="en-US" sz="2400" b="1" dirty="0">
              <a:solidFill>
                <a:srgbClr val="FFFF00"/>
              </a:solidFill>
              <a:latin typeface="+mn-lt"/>
            </a:rPr>
            <a:t> </a:t>
          </a:r>
          <a:endParaRPr lang="en-US" sz="2400" b="1" dirty="0">
            <a:solidFill>
              <a:srgbClr val="FFFF00"/>
            </a:solidFill>
            <a:latin typeface="+mn-lt"/>
            <a:cs typeface="Arial" panose="020B0604020202020204" pitchFamily="34" charset="0"/>
          </a:endParaRPr>
        </a:p>
      </dgm:t>
    </dgm:pt>
    <dgm:pt modelId="{C889C7C4-3CC9-4A8F-9F13-AC688A43E242}" type="parTrans" cxnId="{BCD849E0-70D1-49B7-8393-C7D7EFBC8065}">
      <dgm:prSet/>
      <dgm:spPr/>
      <dgm:t>
        <a:bodyPr/>
        <a:lstStyle/>
        <a:p>
          <a:pPr algn="just"/>
          <a:endParaRPr lang="en-US" sz="2400" b="1">
            <a:latin typeface="+mn-lt"/>
            <a:cs typeface="Arial" panose="020B0604020202020204" pitchFamily="34" charset="0"/>
          </a:endParaRPr>
        </a:p>
      </dgm:t>
    </dgm:pt>
    <dgm:pt modelId="{84D651C5-3C67-4D89-934D-57AD3FACEA8C}" type="sibTrans" cxnId="{BCD849E0-70D1-49B7-8393-C7D7EFBC8065}">
      <dgm:prSet/>
      <dgm:spPr/>
      <dgm:t>
        <a:bodyPr/>
        <a:lstStyle/>
        <a:p>
          <a:pPr algn="just"/>
          <a:endParaRPr lang="en-US" sz="2400" b="1">
            <a:latin typeface="+mn-lt"/>
            <a:cs typeface="Arial" panose="020B0604020202020204" pitchFamily="34" charset="0"/>
          </a:endParaRPr>
        </a:p>
      </dgm:t>
    </dgm:pt>
    <dgm:pt modelId="{E0F6B681-5058-4F93-B1DC-4851F31831DF}" type="pres">
      <dgm:prSet presAssocID="{FB43B7E7-3509-4734-BC97-97127AFEA549}" presName="linear" presStyleCnt="0">
        <dgm:presLayoutVars>
          <dgm:dir/>
          <dgm:animLvl val="lvl"/>
          <dgm:resizeHandles val="exact"/>
        </dgm:presLayoutVars>
      </dgm:prSet>
      <dgm:spPr/>
      <dgm:t>
        <a:bodyPr/>
        <a:lstStyle/>
        <a:p>
          <a:endParaRPr lang="en-US"/>
        </a:p>
      </dgm:t>
    </dgm:pt>
    <dgm:pt modelId="{6DEC7C5D-F1FE-4031-BBEA-3143A29677DA}" type="pres">
      <dgm:prSet presAssocID="{B85D3E74-7C35-464A-B8E9-604ABBC6BA3C}" presName="parentLin" presStyleCnt="0"/>
      <dgm:spPr/>
    </dgm:pt>
    <dgm:pt modelId="{C512EA8C-3948-437F-A3D9-DA5BB629CF0B}" type="pres">
      <dgm:prSet presAssocID="{B85D3E74-7C35-464A-B8E9-604ABBC6BA3C}" presName="parentLeftMargin" presStyleLbl="node1" presStyleIdx="0" presStyleCnt="1"/>
      <dgm:spPr/>
      <dgm:t>
        <a:bodyPr/>
        <a:lstStyle/>
        <a:p>
          <a:endParaRPr lang="en-US"/>
        </a:p>
      </dgm:t>
    </dgm:pt>
    <dgm:pt modelId="{23D8D391-FD68-4B6C-B510-424FEDE5D294}" type="pres">
      <dgm:prSet presAssocID="{B85D3E74-7C35-464A-B8E9-604ABBC6BA3C}" presName="parentText" presStyleLbl="node1" presStyleIdx="0" presStyleCnt="1" custScaleX="195831" custScaleY="267850" custLinFactY="31739" custLinFactNeighborX="70907" custLinFactNeighborY="100000">
        <dgm:presLayoutVars>
          <dgm:chMax val="0"/>
          <dgm:bulletEnabled val="1"/>
        </dgm:presLayoutVars>
      </dgm:prSet>
      <dgm:spPr/>
      <dgm:t>
        <a:bodyPr/>
        <a:lstStyle/>
        <a:p>
          <a:endParaRPr lang="en-US"/>
        </a:p>
      </dgm:t>
    </dgm:pt>
    <dgm:pt modelId="{0DE6073D-0401-42A9-BCE2-7ABB7FF48981}" type="pres">
      <dgm:prSet presAssocID="{B85D3E74-7C35-464A-B8E9-604ABBC6BA3C}" presName="negativeSpace" presStyleCnt="0"/>
      <dgm:spPr/>
    </dgm:pt>
    <dgm:pt modelId="{0F132DA6-3138-4D0D-AAF7-D98A4C85F753}" type="pres">
      <dgm:prSet presAssocID="{B85D3E74-7C35-464A-B8E9-604ABBC6BA3C}" presName="childText" presStyleLbl="conFgAcc1" presStyleIdx="0" presStyleCnt="1" custLinFactNeighborX="-1379" custLinFactNeighborY="73327">
        <dgm:presLayoutVars>
          <dgm:bulletEnabled val="1"/>
        </dgm:presLayoutVars>
      </dgm:prSet>
      <dgm:spPr/>
    </dgm:pt>
  </dgm:ptLst>
  <dgm:cxnLst>
    <dgm:cxn modelId="{5BA6833D-ABC5-449B-8581-9EF52FC96A4C}" type="presOf" srcId="{B85D3E74-7C35-464A-B8E9-604ABBC6BA3C}" destId="{C512EA8C-3948-437F-A3D9-DA5BB629CF0B}" srcOrd="0" destOrd="0" presId="urn:microsoft.com/office/officeart/2005/8/layout/list1#1"/>
    <dgm:cxn modelId="{F165E0D8-6C52-49EC-9C86-A14662AF64F3}" type="presOf" srcId="{FB43B7E7-3509-4734-BC97-97127AFEA549}" destId="{E0F6B681-5058-4F93-B1DC-4851F31831DF}" srcOrd="0" destOrd="0" presId="urn:microsoft.com/office/officeart/2005/8/layout/list1#1"/>
    <dgm:cxn modelId="{BCD849E0-70D1-49B7-8393-C7D7EFBC8065}" srcId="{FB43B7E7-3509-4734-BC97-97127AFEA549}" destId="{B85D3E74-7C35-464A-B8E9-604ABBC6BA3C}" srcOrd="0" destOrd="0" parTransId="{C889C7C4-3CC9-4A8F-9F13-AC688A43E242}" sibTransId="{84D651C5-3C67-4D89-934D-57AD3FACEA8C}"/>
    <dgm:cxn modelId="{D5348699-21FD-46A5-9849-A6D3BF69E129}" type="presOf" srcId="{B85D3E74-7C35-464A-B8E9-604ABBC6BA3C}" destId="{23D8D391-FD68-4B6C-B510-424FEDE5D294}" srcOrd="1" destOrd="0" presId="urn:microsoft.com/office/officeart/2005/8/layout/list1#1"/>
    <dgm:cxn modelId="{6C929A65-9230-4ED8-889F-BB28E1D31239}" type="presParOf" srcId="{E0F6B681-5058-4F93-B1DC-4851F31831DF}" destId="{6DEC7C5D-F1FE-4031-BBEA-3143A29677DA}" srcOrd="0" destOrd="0" presId="urn:microsoft.com/office/officeart/2005/8/layout/list1#1"/>
    <dgm:cxn modelId="{6D357AD6-D703-4199-AF21-AB54F61B5C3E}" type="presParOf" srcId="{6DEC7C5D-F1FE-4031-BBEA-3143A29677DA}" destId="{C512EA8C-3948-437F-A3D9-DA5BB629CF0B}" srcOrd="0" destOrd="0" presId="urn:microsoft.com/office/officeart/2005/8/layout/list1#1"/>
    <dgm:cxn modelId="{7E3C30B5-ACF1-43D3-BBF1-9A0798E58173}" type="presParOf" srcId="{6DEC7C5D-F1FE-4031-BBEA-3143A29677DA}" destId="{23D8D391-FD68-4B6C-B510-424FEDE5D294}" srcOrd="1" destOrd="0" presId="urn:microsoft.com/office/officeart/2005/8/layout/list1#1"/>
    <dgm:cxn modelId="{2FEB148E-25A8-4D75-8BDD-33C6A5BFFBBE}" type="presParOf" srcId="{E0F6B681-5058-4F93-B1DC-4851F31831DF}" destId="{0DE6073D-0401-42A9-BCE2-7ABB7FF48981}" srcOrd="1" destOrd="0" presId="urn:microsoft.com/office/officeart/2005/8/layout/list1#1"/>
    <dgm:cxn modelId="{28EB5B8A-42E6-45CA-BA4E-5E937803D90F}" type="presParOf" srcId="{E0F6B681-5058-4F93-B1DC-4851F31831DF}" destId="{0F132DA6-3138-4D0D-AAF7-D98A4C85F753}" srcOrd="2"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32DA6-3138-4D0D-AAF7-D98A4C85F753}">
      <dsp:nvSpPr>
        <dsp:cNvPr id="0" name=""/>
        <dsp:cNvSpPr/>
      </dsp:nvSpPr>
      <dsp:spPr>
        <a:xfrm>
          <a:off x="0" y="2736922"/>
          <a:ext cx="8115584" cy="1058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3D8D391-FD68-4B6C-B510-424FEDE5D294}">
      <dsp:nvSpPr>
        <dsp:cNvPr id="0" name=""/>
        <dsp:cNvSpPr/>
      </dsp:nvSpPr>
      <dsp:spPr>
        <a:xfrm>
          <a:off x="293332" y="474411"/>
          <a:ext cx="7822251" cy="3320911"/>
        </a:xfrm>
        <a:prstGeom prst="roundRect">
          <a:avLst/>
        </a:prstGeom>
        <a:solidFill>
          <a:srgbClr val="00B050"/>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4725" tIns="0" rIns="214725" bIns="0" numCol="1" spcCol="1270" anchor="ctr" anchorCtr="0">
          <a:noAutofit/>
        </a:bodyPr>
        <a:lstStyle/>
        <a:p>
          <a:pPr lvl="0" algn="just" defTabSz="1066800">
            <a:lnSpc>
              <a:spcPct val="100000"/>
            </a:lnSpc>
            <a:spcBef>
              <a:spcPct val="0"/>
            </a:spcBef>
            <a:spcAft>
              <a:spcPts val="0"/>
            </a:spcAft>
          </a:pPr>
          <a:r>
            <a:rPr lang="en-US" sz="2400" b="1" kern="1200" dirty="0" smtClean="0">
              <a:solidFill>
                <a:srgbClr val="FFFF00"/>
              </a:solidFill>
              <a:latin typeface="+mn-lt"/>
              <a:cs typeface="Arial" panose="020B0604020202020204" pitchFamily="34" charset="0"/>
            </a:rPr>
            <a:t>3. </a:t>
          </a:r>
          <a:r>
            <a:rPr lang="en-US" sz="2400" b="1" kern="1200" dirty="0">
              <a:solidFill>
                <a:srgbClr val="FFFF00"/>
              </a:solidFill>
              <a:latin typeface="+mn-lt"/>
              <a:cs typeface="Arial" panose="020B0604020202020204" pitchFamily="34" charset="0"/>
            </a:rPr>
            <a:t>E</a:t>
          </a:r>
          <a:r>
            <a:rPr lang="vi-VN" sz="2400" b="1" kern="1200" dirty="0">
              <a:solidFill>
                <a:srgbClr val="FFFF00"/>
              </a:solidFill>
              <a:latin typeface="+mn-lt"/>
            </a:rPr>
            <a:t>ndorphin là một chất giảm đau tự nhiên do tuyến yên và các tế bào não khác tiết ra. Khi chất này liên kết vào thụ thể của nó trên bề mặt các tế bào não sẽ có tác dụng làm giảm đau. Trong y học, người ta có thể dùng morphine với hàm lượng nhất định, tác động trực tiếp lên hệ thần kinh trung ương để giảm cảm giác đau mạnh khi lượng endorphin tiết ra không đủ. Bằng cách nào mà morphine có tác dụng giống endorphin?</a:t>
          </a:r>
          <a:r>
            <a:rPr lang="en-US" sz="2400" b="1" kern="1200" dirty="0">
              <a:solidFill>
                <a:srgbClr val="FFFF00"/>
              </a:solidFill>
              <a:latin typeface="+mn-lt"/>
            </a:rPr>
            <a:t> </a:t>
          </a:r>
          <a:endParaRPr lang="en-US" sz="2400" b="1" kern="1200" dirty="0">
            <a:solidFill>
              <a:srgbClr val="FFFF00"/>
            </a:solidFill>
            <a:latin typeface="+mn-lt"/>
            <a:cs typeface="Arial" panose="020B0604020202020204" pitchFamily="34" charset="0"/>
          </a:endParaRPr>
        </a:p>
      </dsp:txBody>
      <dsp:txXfrm>
        <a:off x="455446" y="636525"/>
        <a:ext cx="7498023" cy="2996683"/>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1183dc1291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1183dc1291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g11800371d9e_0_1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0" name="Google Shape;2490;g11800371d9e_0_1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1186d7b8fb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1186d7b8fb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 </a:t>
            </a:r>
            <a:r>
              <a:rPr lang="en-US" dirty="0" err="1"/>
              <a:t>giai</a:t>
            </a:r>
            <a:r>
              <a:rPr lang="en-US" dirty="0"/>
              <a:t> </a:t>
            </a:r>
            <a:r>
              <a:rPr lang="en-US" dirty="0" err="1"/>
              <a:t>đoạn</a:t>
            </a:r>
            <a:r>
              <a:rPr lang="en-US" dirty="0"/>
              <a:t> </a:t>
            </a:r>
            <a:r>
              <a:rPr lang="en-US" dirty="0" err="1"/>
              <a:t>của</a:t>
            </a:r>
            <a:r>
              <a:rPr lang="en-US" dirty="0"/>
              <a:t> </a:t>
            </a:r>
            <a:r>
              <a:rPr lang="en-US" dirty="0" err="1"/>
              <a:t>truyền</a:t>
            </a:r>
            <a:r>
              <a:rPr lang="en-US" dirty="0"/>
              <a:t> tin </a:t>
            </a:r>
            <a:r>
              <a:rPr lang="en-US" dirty="0" err="1"/>
              <a:t>tế</a:t>
            </a:r>
            <a:r>
              <a:rPr lang="en-US" dirty="0"/>
              <a:t> </a:t>
            </a:r>
            <a:r>
              <a:rPr lang="en-US" dirty="0" err="1"/>
              <a:t>bào</a:t>
            </a:r>
            <a:endParaRPr dirty="0"/>
          </a:p>
        </p:txBody>
      </p:sp>
    </p:spTree>
    <p:extLst>
      <p:ext uri="{BB962C8B-B14F-4D97-AF65-F5344CB8AC3E}">
        <p14:creationId xmlns:p14="http://schemas.microsoft.com/office/powerpoint/2010/main" val="3214861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1186d7b8fb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1186d7b8fb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 </a:t>
            </a:r>
            <a:r>
              <a:rPr lang="en-US" dirty="0" err="1"/>
              <a:t>giai</a:t>
            </a:r>
            <a:r>
              <a:rPr lang="en-US" dirty="0"/>
              <a:t> </a:t>
            </a:r>
            <a:r>
              <a:rPr lang="en-US" dirty="0" err="1"/>
              <a:t>đoạn</a:t>
            </a:r>
            <a:r>
              <a:rPr lang="en-US" dirty="0"/>
              <a:t> </a:t>
            </a:r>
            <a:r>
              <a:rPr lang="en-US" dirty="0" err="1"/>
              <a:t>của</a:t>
            </a:r>
            <a:r>
              <a:rPr lang="en-US" dirty="0"/>
              <a:t> </a:t>
            </a:r>
            <a:r>
              <a:rPr lang="en-US" dirty="0" err="1"/>
              <a:t>truyền</a:t>
            </a:r>
            <a:r>
              <a:rPr lang="en-US" dirty="0"/>
              <a:t> tin </a:t>
            </a:r>
            <a:r>
              <a:rPr lang="en-US" dirty="0" err="1"/>
              <a:t>tế</a:t>
            </a:r>
            <a:r>
              <a:rPr lang="en-US" dirty="0"/>
              <a:t> </a:t>
            </a:r>
            <a:r>
              <a:rPr lang="en-US" dirty="0" err="1"/>
              <a:t>bào</a:t>
            </a:r>
            <a:endParaRPr dirty="0"/>
          </a:p>
        </p:txBody>
      </p:sp>
    </p:spTree>
    <p:extLst>
      <p:ext uri="{BB962C8B-B14F-4D97-AF65-F5344CB8AC3E}">
        <p14:creationId xmlns:p14="http://schemas.microsoft.com/office/powerpoint/2010/main" val="217428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1186d7b8fb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1186d7b8fb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 </a:t>
            </a:r>
            <a:r>
              <a:rPr lang="en-US" dirty="0" err="1"/>
              <a:t>giai</a:t>
            </a:r>
            <a:r>
              <a:rPr lang="en-US" dirty="0"/>
              <a:t> </a:t>
            </a:r>
            <a:r>
              <a:rPr lang="en-US" dirty="0" err="1"/>
              <a:t>đoạn</a:t>
            </a:r>
            <a:r>
              <a:rPr lang="en-US" dirty="0"/>
              <a:t> </a:t>
            </a:r>
            <a:r>
              <a:rPr lang="en-US" dirty="0" err="1"/>
              <a:t>của</a:t>
            </a:r>
            <a:r>
              <a:rPr lang="en-US" dirty="0"/>
              <a:t> </a:t>
            </a:r>
            <a:r>
              <a:rPr lang="en-US" dirty="0" err="1"/>
              <a:t>truyền</a:t>
            </a:r>
            <a:r>
              <a:rPr lang="en-US" dirty="0"/>
              <a:t> tin </a:t>
            </a:r>
            <a:r>
              <a:rPr lang="en-US" dirty="0" err="1"/>
              <a:t>tế</a:t>
            </a:r>
            <a:r>
              <a:rPr lang="en-US" dirty="0"/>
              <a:t> </a:t>
            </a:r>
            <a:r>
              <a:rPr lang="en-US" dirty="0" err="1"/>
              <a:t>bào</a:t>
            </a:r>
            <a:endParaRPr dirty="0"/>
          </a:p>
        </p:txBody>
      </p:sp>
    </p:spTree>
    <p:extLst>
      <p:ext uri="{BB962C8B-B14F-4D97-AF65-F5344CB8AC3E}">
        <p14:creationId xmlns:p14="http://schemas.microsoft.com/office/powerpoint/2010/main" val="153876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1186d7b8fbc_0_3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1186d7b8fbc_0_3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097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1186d7b8fbc_0_3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1186d7b8fbc_0_3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03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11800371d9e_0_1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11800371d9e_0_1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42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11978329d66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11978329d66_0_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11800371d9e_0_1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11800371d9e_0_1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40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1186d7b8fbc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1186d7b8fbc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186d7b8fbc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186d7b8fbc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g1186d7b8fbc_0_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8" name="Google Shape;2208;g1186d7b8fbc_0_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1186d7b8fbc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1186d7b8fbc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1186d7b8fb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1186d7b8fb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 </a:t>
            </a:r>
            <a:r>
              <a:rPr lang="en-US" dirty="0" err="1"/>
              <a:t>giai</a:t>
            </a:r>
            <a:r>
              <a:rPr lang="en-US" dirty="0"/>
              <a:t> </a:t>
            </a:r>
            <a:r>
              <a:rPr lang="en-US" dirty="0" err="1"/>
              <a:t>đoạn</a:t>
            </a:r>
            <a:r>
              <a:rPr lang="en-US" dirty="0"/>
              <a:t> </a:t>
            </a:r>
            <a:r>
              <a:rPr lang="en-US" dirty="0" err="1"/>
              <a:t>của</a:t>
            </a:r>
            <a:r>
              <a:rPr lang="en-US" dirty="0"/>
              <a:t> </a:t>
            </a:r>
            <a:r>
              <a:rPr lang="en-US" dirty="0" err="1"/>
              <a:t>truyền</a:t>
            </a:r>
            <a:r>
              <a:rPr lang="en-US" dirty="0"/>
              <a:t> tin </a:t>
            </a:r>
            <a:r>
              <a:rPr lang="en-US" dirty="0" err="1"/>
              <a:t>tế</a:t>
            </a:r>
            <a:r>
              <a:rPr lang="en-US" dirty="0"/>
              <a:t> </a:t>
            </a:r>
            <a:r>
              <a:rPr lang="en-US" dirty="0" err="1"/>
              <a:t>bào</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26045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8619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3584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36923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736398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01939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98477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08033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794975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26" name="Google Shape;26;p2"/>
          <p:cNvSpPr txBox="1">
            <a:spLocks noGrp="1"/>
          </p:cNvSpPr>
          <p:nvPr>
            <p:ph type="ctrTitle"/>
          </p:nvPr>
        </p:nvSpPr>
        <p:spPr>
          <a:xfrm>
            <a:off x="1679400" y="1656913"/>
            <a:ext cx="5785200" cy="18297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5200"/>
              <a:buNone/>
              <a:defRPr sz="6200" b="0">
                <a:latin typeface="Marcellus"/>
                <a:ea typeface="Marcellus"/>
                <a:cs typeface="Marcellus"/>
                <a:sym typeface="Marcellu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 name="Google Shape;27;p2"/>
          <p:cNvSpPr txBox="1">
            <a:spLocks noGrp="1"/>
          </p:cNvSpPr>
          <p:nvPr>
            <p:ph type="subTitle" idx="1"/>
          </p:nvPr>
        </p:nvSpPr>
        <p:spPr>
          <a:xfrm>
            <a:off x="1910100" y="3666350"/>
            <a:ext cx="5323800" cy="43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Montserrat"/>
                <a:ea typeface="Montserrat"/>
                <a:cs typeface="Montserrat"/>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8" name="Google Shape;28;p2"/>
          <p:cNvSpPr txBox="1">
            <a:spLocks noGrp="1"/>
          </p:cNvSpPr>
          <p:nvPr>
            <p:ph type="ctrTitle" idx="2"/>
          </p:nvPr>
        </p:nvSpPr>
        <p:spPr>
          <a:xfrm>
            <a:off x="1775000" y="1037950"/>
            <a:ext cx="55941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300" b="0">
                <a:solidFill>
                  <a:srgbClr val="79B4B7"/>
                </a:solidFill>
                <a:latin typeface="Marcellus"/>
                <a:ea typeface="Marcellus"/>
                <a:cs typeface="Marcellus"/>
                <a:sym typeface="Marcellus"/>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endParaRPr/>
          </a:p>
        </p:txBody>
      </p:sp>
    </p:spTree>
    <p:extLst>
      <p:ext uri="{BB962C8B-B14F-4D97-AF65-F5344CB8AC3E}">
        <p14:creationId xmlns:p14="http://schemas.microsoft.com/office/powerpoint/2010/main" val="3146854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9"/>
        <p:cNvGrpSpPr/>
        <p:nvPr/>
      </p:nvGrpSpPr>
      <p:grpSpPr>
        <a:xfrm>
          <a:off x="0" y="0"/>
          <a:ext cx="0" cy="0"/>
          <a:chOff x="0" y="0"/>
          <a:chExt cx="0" cy="0"/>
        </a:xfrm>
      </p:grpSpPr>
      <p:sp>
        <p:nvSpPr>
          <p:cNvPr id="339" name="Google Shape;339;p3"/>
          <p:cNvSpPr txBox="1">
            <a:spLocks noGrp="1"/>
          </p:cNvSpPr>
          <p:nvPr>
            <p:ph type="title"/>
          </p:nvPr>
        </p:nvSpPr>
        <p:spPr>
          <a:xfrm>
            <a:off x="1929750" y="2367825"/>
            <a:ext cx="5284500" cy="77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0" name="Google Shape;340;p3"/>
          <p:cNvSpPr txBox="1">
            <a:spLocks noGrp="1"/>
          </p:cNvSpPr>
          <p:nvPr>
            <p:ph type="subTitle" idx="1"/>
          </p:nvPr>
        </p:nvSpPr>
        <p:spPr>
          <a:xfrm>
            <a:off x="2502599" y="3161625"/>
            <a:ext cx="4138800" cy="5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1" name="Google Shape;341;p3"/>
          <p:cNvSpPr txBox="1">
            <a:spLocks noGrp="1"/>
          </p:cNvSpPr>
          <p:nvPr>
            <p:ph type="title" idx="2" hasCustomPrompt="1"/>
          </p:nvPr>
        </p:nvSpPr>
        <p:spPr>
          <a:xfrm>
            <a:off x="3657225" y="1039049"/>
            <a:ext cx="1829700" cy="96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6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48877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FB64B8-4BF4-461F-A49A-02544AF1A99D}"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630391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58"/>
        <p:cNvGrpSpPr/>
        <p:nvPr/>
      </p:nvGrpSpPr>
      <p:grpSpPr>
        <a:xfrm>
          <a:off x="0" y="0"/>
          <a:ext cx="0" cy="0"/>
          <a:chOff x="0" y="0"/>
          <a:chExt cx="0" cy="0"/>
        </a:xfrm>
      </p:grpSpPr>
      <p:sp>
        <p:nvSpPr>
          <p:cNvPr id="759" name="Google Shape;759;p25"/>
          <p:cNvSpPr txBox="1">
            <a:spLocks noGrp="1"/>
          </p:cNvSpPr>
          <p:nvPr>
            <p:ph type="title"/>
          </p:nvPr>
        </p:nvSpPr>
        <p:spPr>
          <a:xfrm>
            <a:off x="713225" y="539500"/>
            <a:ext cx="7514100" cy="42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0" name="Google Shape;760;p25"/>
          <p:cNvSpPr txBox="1">
            <a:spLocks noGrp="1"/>
          </p:cNvSpPr>
          <p:nvPr>
            <p:ph type="body" idx="1"/>
          </p:nvPr>
        </p:nvSpPr>
        <p:spPr>
          <a:xfrm>
            <a:off x="713250" y="1067375"/>
            <a:ext cx="6364500" cy="27723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Clr>
                <a:schemeClr val="accent1"/>
              </a:buClr>
              <a:buSzPts val="1400"/>
              <a:buAutoNum type="arabicPeriod"/>
              <a:defRPr sz="1050"/>
            </a:lvl1pPr>
            <a:lvl2pPr marL="914400" lvl="1" indent="-317500" rtl="0">
              <a:spcBef>
                <a:spcPts val="0"/>
              </a:spcBef>
              <a:spcAft>
                <a:spcPts val="0"/>
              </a:spcAft>
              <a:buSzPts val="1400"/>
              <a:buAutoNum type="alphaLcPeriod"/>
              <a:defRPr sz="1250"/>
            </a:lvl2pPr>
            <a:lvl3pPr marL="1371600" lvl="2" indent="-317500" rtl="0">
              <a:spcBef>
                <a:spcPts val="0"/>
              </a:spcBef>
              <a:spcAft>
                <a:spcPts val="0"/>
              </a:spcAft>
              <a:buSzPts val="1400"/>
              <a:buAutoNum type="romanLcPeriod"/>
              <a:defRPr sz="1250"/>
            </a:lvl3pPr>
            <a:lvl4pPr marL="1828800" lvl="3" indent="-317500" rtl="0">
              <a:spcBef>
                <a:spcPts val="0"/>
              </a:spcBef>
              <a:spcAft>
                <a:spcPts val="0"/>
              </a:spcAft>
              <a:buSzPts val="1400"/>
              <a:buAutoNum type="arabicPeriod"/>
              <a:defRPr sz="1250"/>
            </a:lvl4pPr>
            <a:lvl5pPr marL="2286000" lvl="4" indent="-317500" rtl="0">
              <a:spcBef>
                <a:spcPts val="0"/>
              </a:spcBef>
              <a:spcAft>
                <a:spcPts val="0"/>
              </a:spcAft>
              <a:buSzPts val="1400"/>
              <a:buAutoNum type="alphaLcPeriod"/>
              <a:defRPr sz="1250"/>
            </a:lvl5pPr>
            <a:lvl6pPr marL="2743200" lvl="5" indent="-317500" rtl="0">
              <a:spcBef>
                <a:spcPts val="0"/>
              </a:spcBef>
              <a:spcAft>
                <a:spcPts val="0"/>
              </a:spcAft>
              <a:buSzPts val="1400"/>
              <a:buAutoNum type="romanLcPeriod"/>
              <a:defRPr sz="1250"/>
            </a:lvl6pPr>
            <a:lvl7pPr marL="3200400" lvl="6" indent="-317500" rtl="0">
              <a:spcBef>
                <a:spcPts val="0"/>
              </a:spcBef>
              <a:spcAft>
                <a:spcPts val="0"/>
              </a:spcAft>
              <a:buSzPts val="1400"/>
              <a:buAutoNum type="arabicPeriod"/>
              <a:defRPr sz="1250"/>
            </a:lvl7pPr>
            <a:lvl8pPr marL="3657600" lvl="7" indent="-317500" rtl="0">
              <a:spcBef>
                <a:spcPts val="0"/>
              </a:spcBef>
              <a:spcAft>
                <a:spcPts val="0"/>
              </a:spcAft>
              <a:buSzPts val="1400"/>
              <a:buAutoNum type="alphaLcPeriod"/>
              <a:defRPr sz="1250"/>
            </a:lvl8pPr>
            <a:lvl9pPr marL="4114800" lvl="8" indent="-317500" rtl="0">
              <a:spcBef>
                <a:spcPts val="0"/>
              </a:spcBef>
              <a:spcAft>
                <a:spcPts val="0"/>
              </a:spcAft>
              <a:buSzPts val="1400"/>
              <a:buAutoNum type="romanLcPeriod"/>
              <a:defRPr sz="1250"/>
            </a:lvl9pPr>
          </a:lstStyle>
          <a:p>
            <a:endParaRPr/>
          </a:p>
        </p:txBody>
      </p:sp>
    </p:spTree>
    <p:extLst>
      <p:ext uri="{BB962C8B-B14F-4D97-AF65-F5344CB8AC3E}">
        <p14:creationId xmlns:p14="http://schemas.microsoft.com/office/powerpoint/2010/main" val="3103718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94"/>
        <p:cNvGrpSpPr/>
        <p:nvPr/>
      </p:nvGrpSpPr>
      <p:grpSpPr>
        <a:xfrm>
          <a:off x="0" y="0"/>
          <a:ext cx="0" cy="0"/>
          <a:chOff x="0" y="0"/>
          <a:chExt cx="0" cy="0"/>
        </a:xfrm>
      </p:grpSpPr>
    </p:spTree>
    <p:extLst>
      <p:ext uri="{BB962C8B-B14F-4D97-AF65-F5344CB8AC3E}">
        <p14:creationId xmlns:p14="http://schemas.microsoft.com/office/powerpoint/2010/main" val="2307434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2"/>
        <p:cNvGrpSpPr/>
        <p:nvPr/>
      </p:nvGrpSpPr>
      <p:grpSpPr>
        <a:xfrm>
          <a:off x="0" y="0"/>
          <a:ext cx="0" cy="0"/>
          <a:chOff x="0" y="0"/>
          <a:chExt cx="0" cy="0"/>
        </a:xfrm>
      </p:grpSpPr>
    </p:spTree>
    <p:extLst>
      <p:ext uri="{BB962C8B-B14F-4D97-AF65-F5344CB8AC3E}">
        <p14:creationId xmlns:p14="http://schemas.microsoft.com/office/powerpoint/2010/main" val="373235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3"/>
        <p:cNvGrpSpPr/>
        <p:nvPr/>
      </p:nvGrpSpPr>
      <p:grpSpPr>
        <a:xfrm>
          <a:off x="0" y="0"/>
          <a:ext cx="0" cy="0"/>
          <a:chOff x="0" y="0"/>
          <a:chExt cx="0" cy="0"/>
        </a:xfrm>
      </p:grpSpPr>
      <p:sp>
        <p:nvSpPr>
          <p:cNvPr id="813" name="Google Shape;813;p28"/>
          <p:cNvSpPr txBox="1">
            <a:spLocks noGrp="1"/>
          </p:cNvSpPr>
          <p:nvPr>
            <p:ph type="title"/>
          </p:nvPr>
        </p:nvSpPr>
        <p:spPr>
          <a:xfrm>
            <a:off x="713225" y="539500"/>
            <a:ext cx="77175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4" name="Google Shape;814;p28"/>
          <p:cNvSpPr txBox="1">
            <a:spLocks noGrp="1"/>
          </p:cNvSpPr>
          <p:nvPr>
            <p:ph type="subTitle" idx="1"/>
          </p:nvPr>
        </p:nvSpPr>
        <p:spPr>
          <a:xfrm>
            <a:off x="1670450" y="1314550"/>
            <a:ext cx="1847100" cy="42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a:endParaRPr/>
          </a:p>
        </p:txBody>
      </p:sp>
      <p:sp>
        <p:nvSpPr>
          <p:cNvPr id="815" name="Google Shape;815;p28"/>
          <p:cNvSpPr txBox="1">
            <a:spLocks noGrp="1"/>
          </p:cNvSpPr>
          <p:nvPr>
            <p:ph type="subTitle" idx="2"/>
          </p:nvPr>
        </p:nvSpPr>
        <p:spPr>
          <a:xfrm>
            <a:off x="1670450" y="1742074"/>
            <a:ext cx="6551400" cy="42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16" name="Google Shape;816;p28"/>
          <p:cNvSpPr txBox="1">
            <a:spLocks noGrp="1"/>
          </p:cNvSpPr>
          <p:nvPr>
            <p:ph type="subTitle" idx="3"/>
          </p:nvPr>
        </p:nvSpPr>
        <p:spPr>
          <a:xfrm>
            <a:off x="1670450" y="2228950"/>
            <a:ext cx="1847100" cy="42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a:endParaRPr/>
          </a:p>
        </p:txBody>
      </p:sp>
      <p:sp>
        <p:nvSpPr>
          <p:cNvPr id="817" name="Google Shape;817;p28"/>
          <p:cNvSpPr txBox="1">
            <a:spLocks noGrp="1"/>
          </p:cNvSpPr>
          <p:nvPr>
            <p:ph type="subTitle" idx="4"/>
          </p:nvPr>
        </p:nvSpPr>
        <p:spPr>
          <a:xfrm>
            <a:off x="1670450" y="2656462"/>
            <a:ext cx="6551400" cy="42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18" name="Google Shape;818;p28"/>
          <p:cNvSpPr txBox="1">
            <a:spLocks noGrp="1"/>
          </p:cNvSpPr>
          <p:nvPr>
            <p:ph type="subTitle" idx="5"/>
          </p:nvPr>
        </p:nvSpPr>
        <p:spPr>
          <a:xfrm>
            <a:off x="1670450" y="3143350"/>
            <a:ext cx="1847100" cy="42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a:endParaRPr/>
          </a:p>
        </p:txBody>
      </p:sp>
      <p:sp>
        <p:nvSpPr>
          <p:cNvPr id="819" name="Google Shape;819;p28"/>
          <p:cNvSpPr txBox="1">
            <a:spLocks noGrp="1"/>
          </p:cNvSpPr>
          <p:nvPr>
            <p:ph type="subTitle" idx="6"/>
          </p:nvPr>
        </p:nvSpPr>
        <p:spPr>
          <a:xfrm>
            <a:off x="1670450" y="3570850"/>
            <a:ext cx="6551400" cy="42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33289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75"/>
        <p:cNvGrpSpPr/>
        <p:nvPr/>
      </p:nvGrpSpPr>
      <p:grpSpPr>
        <a:xfrm>
          <a:off x="0" y="0"/>
          <a:ext cx="0" cy="0"/>
          <a:chOff x="0" y="0"/>
          <a:chExt cx="0" cy="0"/>
        </a:xfrm>
      </p:grpSpPr>
      <p:sp>
        <p:nvSpPr>
          <p:cNvPr id="491" name="Google Shape;491;p14"/>
          <p:cNvSpPr txBox="1">
            <a:spLocks noGrp="1"/>
          </p:cNvSpPr>
          <p:nvPr>
            <p:ph type="title"/>
          </p:nvPr>
        </p:nvSpPr>
        <p:spPr>
          <a:xfrm>
            <a:off x="3988406" y="1783425"/>
            <a:ext cx="31068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2" name="Google Shape;492;p14"/>
          <p:cNvSpPr txBox="1">
            <a:spLocks noGrp="1"/>
          </p:cNvSpPr>
          <p:nvPr>
            <p:ph type="subTitle" idx="1"/>
          </p:nvPr>
        </p:nvSpPr>
        <p:spPr>
          <a:xfrm>
            <a:off x="3988406" y="2577225"/>
            <a:ext cx="3106800" cy="55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93" name="Google Shape;493;p14"/>
          <p:cNvSpPr txBox="1">
            <a:spLocks noGrp="1"/>
          </p:cNvSpPr>
          <p:nvPr>
            <p:ph type="title" idx="2" hasCustomPrompt="1"/>
          </p:nvPr>
        </p:nvSpPr>
        <p:spPr>
          <a:xfrm>
            <a:off x="2048794" y="2058325"/>
            <a:ext cx="1686000" cy="96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62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1794971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86"/>
        <p:cNvGrpSpPr/>
        <p:nvPr/>
      </p:nvGrpSpPr>
      <p:grpSpPr>
        <a:xfrm>
          <a:off x="0" y="0"/>
          <a:ext cx="0" cy="0"/>
          <a:chOff x="0" y="0"/>
          <a:chExt cx="0" cy="0"/>
        </a:xfrm>
      </p:grpSpPr>
    </p:spTree>
    <p:extLst>
      <p:ext uri="{BB962C8B-B14F-4D97-AF65-F5344CB8AC3E}">
        <p14:creationId xmlns:p14="http://schemas.microsoft.com/office/powerpoint/2010/main" val="341079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9"/>
        <p:cNvGrpSpPr/>
        <p:nvPr/>
      </p:nvGrpSpPr>
      <p:grpSpPr>
        <a:xfrm>
          <a:off x="0" y="0"/>
          <a:ext cx="0" cy="0"/>
          <a:chOff x="0" y="0"/>
          <a:chExt cx="0" cy="0"/>
        </a:xfrm>
      </p:grpSpPr>
      <p:sp>
        <p:nvSpPr>
          <p:cNvPr id="360" name="Google Shape;360;p5"/>
          <p:cNvSpPr txBox="1">
            <a:spLocks noGrp="1"/>
          </p:cNvSpPr>
          <p:nvPr>
            <p:ph type="title"/>
          </p:nvPr>
        </p:nvSpPr>
        <p:spPr>
          <a:xfrm>
            <a:off x="713225" y="539500"/>
            <a:ext cx="7717500" cy="42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1" name="Google Shape;361;p5"/>
          <p:cNvSpPr txBox="1">
            <a:spLocks noGrp="1"/>
          </p:cNvSpPr>
          <p:nvPr>
            <p:ph type="subTitle" idx="1"/>
          </p:nvPr>
        </p:nvSpPr>
        <p:spPr>
          <a:xfrm>
            <a:off x="3108749" y="1572058"/>
            <a:ext cx="4057800" cy="427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a:endParaRPr/>
          </a:p>
        </p:txBody>
      </p:sp>
      <p:sp>
        <p:nvSpPr>
          <p:cNvPr id="362" name="Google Shape;362;p5"/>
          <p:cNvSpPr txBox="1">
            <a:spLocks noGrp="1"/>
          </p:cNvSpPr>
          <p:nvPr>
            <p:ph type="subTitle" idx="2"/>
          </p:nvPr>
        </p:nvSpPr>
        <p:spPr>
          <a:xfrm>
            <a:off x="3108750" y="1999577"/>
            <a:ext cx="40578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3" name="Google Shape;363;p5"/>
          <p:cNvSpPr txBox="1">
            <a:spLocks noGrp="1"/>
          </p:cNvSpPr>
          <p:nvPr>
            <p:ph type="subTitle" idx="3"/>
          </p:nvPr>
        </p:nvSpPr>
        <p:spPr>
          <a:xfrm>
            <a:off x="3108728" y="2827618"/>
            <a:ext cx="4057800" cy="427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Montserrat Black"/>
              <a:buNone/>
              <a:defRPr sz="2300">
                <a:solidFill>
                  <a:schemeClr val="dk2"/>
                </a:solidFill>
                <a:latin typeface="Marcellus"/>
                <a:ea typeface="Marcellus"/>
                <a:cs typeface="Marcellus"/>
                <a:sym typeface="Marcellus"/>
              </a:defRPr>
            </a:lvl1pPr>
            <a:lvl2pPr lvl="1"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2pPr>
            <a:lvl3pPr lvl="2"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3pPr>
            <a:lvl4pPr lvl="3"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4pPr>
            <a:lvl5pPr lvl="4"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5pPr>
            <a:lvl6pPr lvl="5"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6pPr>
            <a:lvl7pPr lvl="6"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7pPr>
            <a:lvl8pPr lvl="7"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8pPr>
            <a:lvl9pPr lvl="8" algn="ctr" rtl="0">
              <a:lnSpc>
                <a:spcPct val="100000"/>
              </a:lnSpc>
              <a:spcBef>
                <a:spcPts val="0"/>
              </a:spcBef>
              <a:spcAft>
                <a:spcPts val="0"/>
              </a:spcAft>
              <a:buSzPts val="2000"/>
              <a:buFont typeface="Montserrat Black"/>
              <a:buNone/>
              <a:defRPr sz="2000">
                <a:latin typeface="Montserrat Black"/>
                <a:ea typeface="Montserrat Black"/>
                <a:cs typeface="Montserrat Black"/>
                <a:sym typeface="Montserrat Black"/>
              </a:defRPr>
            </a:lvl9pPr>
          </a:lstStyle>
          <a:p>
            <a:endParaRPr/>
          </a:p>
        </p:txBody>
      </p:sp>
      <p:sp>
        <p:nvSpPr>
          <p:cNvPr id="364" name="Google Shape;364;p5"/>
          <p:cNvSpPr txBox="1">
            <a:spLocks noGrp="1"/>
          </p:cNvSpPr>
          <p:nvPr>
            <p:ph type="subTitle" idx="4"/>
          </p:nvPr>
        </p:nvSpPr>
        <p:spPr>
          <a:xfrm>
            <a:off x="3108725" y="3255111"/>
            <a:ext cx="40578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228638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7"/>
        <p:cNvGrpSpPr/>
        <p:nvPr/>
      </p:nvGrpSpPr>
      <p:grpSpPr>
        <a:xfrm>
          <a:off x="0" y="0"/>
          <a:ext cx="0" cy="0"/>
          <a:chOff x="0" y="0"/>
          <a:chExt cx="0" cy="0"/>
        </a:xfrm>
      </p:grpSpPr>
      <p:sp>
        <p:nvSpPr>
          <p:cNvPr id="728" name="Google Shape;728;p23"/>
          <p:cNvSpPr txBox="1">
            <a:spLocks noGrp="1"/>
          </p:cNvSpPr>
          <p:nvPr>
            <p:ph type="title"/>
          </p:nvPr>
        </p:nvSpPr>
        <p:spPr>
          <a:xfrm>
            <a:off x="2552850" y="539500"/>
            <a:ext cx="40383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9" name="Google Shape;729;p23"/>
          <p:cNvSpPr txBox="1">
            <a:spLocks noGrp="1"/>
          </p:cNvSpPr>
          <p:nvPr>
            <p:ph type="body" idx="1"/>
          </p:nvPr>
        </p:nvSpPr>
        <p:spPr>
          <a:xfrm>
            <a:off x="2552850" y="1546475"/>
            <a:ext cx="4038300" cy="2220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spcBef>
                <a:spcPts val="0"/>
              </a:spcBef>
              <a:spcAft>
                <a:spcPts val="0"/>
              </a:spcAft>
              <a:buClr>
                <a:srgbClr val="434343"/>
              </a:buClr>
              <a:buSzPts val="1400"/>
              <a:buFont typeface="Roboto Condensed Light"/>
              <a:buChar char="○"/>
              <a:defRPr/>
            </a:lvl2pPr>
            <a:lvl3pPr marL="1371600" lvl="2" indent="-317500" rtl="0">
              <a:spcBef>
                <a:spcPts val="0"/>
              </a:spcBef>
              <a:spcAft>
                <a:spcPts val="0"/>
              </a:spcAft>
              <a:buClr>
                <a:srgbClr val="434343"/>
              </a:buClr>
              <a:buSzPts val="1400"/>
              <a:buFont typeface="Roboto Condensed Light"/>
              <a:buChar char="■"/>
              <a:defRPr/>
            </a:lvl3pPr>
            <a:lvl4pPr marL="1828800" lvl="3" indent="-317500" rtl="0">
              <a:spcBef>
                <a:spcPts val="0"/>
              </a:spcBef>
              <a:spcAft>
                <a:spcPts val="0"/>
              </a:spcAft>
              <a:buClr>
                <a:srgbClr val="434343"/>
              </a:buClr>
              <a:buSzPts val="1400"/>
              <a:buFont typeface="Roboto Condensed Light"/>
              <a:buChar char="●"/>
              <a:defRPr/>
            </a:lvl4pPr>
            <a:lvl5pPr marL="2286000" lvl="4" indent="-317500" rtl="0">
              <a:spcBef>
                <a:spcPts val="0"/>
              </a:spcBef>
              <a:spcAft>
                <a:spcPts val="0"/>
              </a:spcAft>
              <a:buClr>
                <a:srgbClr val="434343"/>
              </a:buClr>
              <a:buSzPts val="1400"/>
              <a:buFont typeface="Roboto Condensed Light"/>
              <a:buChar char="○"/>
              <a:defRPr/>
            </a:lvl5pPr>
            <a:lvl6pPr marL="2743200" lvl="5" indent="-317500" rtl="0">
              <a:spcBef>
                <a:spcPts val="0"/>
              </a:spcBef>
              <a:spcAft>
                <a:spcPts val="0"/>
              </a:spcAft>
              <a:buClr>
                <a:srgbClr val="434343"/>
              </a:buClr>
              <a:buSzPts val="1400"/>
              <a:buFont typeface="Roboto Condensed Light"/>
              <a:buChar char="■"/>
              <a:defRPr/>
            </a:lvl6pPr>
            <a:lvl7pPr marL="3200400" lvl="6" indent="-317500" rtl="0">
              <a:spcBef>
                <a:spcPts val="0"/>
              </a:spcBef>
              <a:spcAft>
                <a:spcPts val="0"/>
              </a:spcAft>
              <a:buClr>
                <a:srgbClr val="434343"/>
              </a:buClr>
              <a:buSzPts val="1400"/>
              <a:buFont typeface="Roboto Condensed Light"/>
              <a:buChar char="●"/>
              <a:defRPr/>
            </a:lvl7pPr>
            <a:lvl8pPr marL="3657600" lvl="7" indent="-317500" rtl="0">
              <a:spcBef>
                <a:spcPts val="0"/>
              </a:spcBef>
              <a:spcAft>
                <a:spcPts val="0"/>
              </a:spcAft>
              <a:buClr>
                <a:srgbClr val="434343"/>
              </a:buClr>
              <a:buSzPts val="1400"/>
              <a:buFont typeface="Roboto Condensed Light"/>
              <a:buChar char="○"/>
              <a:defRPr/>
            </a:lvl8pPr>
            <a:lvl9pPr marL="4114800" lvl="8" indent="-317500" rtl="0">
              <a:spcBef>
                <a:spcPts val="0"/>
              </a:spcBef>
              <a:spcAft>
                <a:spcPts val="0"/>
              </a:spcAft>
              <a:buClr>
                <a:srgbClr val="434343"/>
              </a:buClr>
              <a:buSzPts val="1400"/>
              <a:buFont typeface="Roboto Condensed Light"/>
              <a:buChar char="■"/>
              <a:defRPr/>
            </a:lvl9pPr>
          </a:lstStyle>
          <a:p>
            <a:endParaRPr/>
          </a:p>
        </p:txBody>
      </p:sp>
    </p:spTree>
    <p:extLst>
      <p:ext uri="{BB962C8B-B14F-4D97-AF65-F5344CB8AC3E}">
        <p14:creationId xmlns:p14="http://schemas.microsoft.com/office/powerpoint/2010/main" val="56548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19250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78942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537945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67727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761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24922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201816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3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3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smtClean="0"/>
              <a:pPr/>
              <a:t>11/15/2023</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4363829"/>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 id="2147484808" r:id="rId12"/>
    <p:sldLayoutId id="2147484809" r:id="rId13"/>
    <p:sldLayoutId id="2147484810" r:id="rId14"/>
    <p:sldLayoutId id="2147484811" r:id="rId15"/>
    <p:sldLayoutId id="2147484812" r:id="rId16"/>
    <p:sldLayoutId id="2147484813" r:id="rId17"/>
    <p:sldLayoutId id="2147484814" r:id="rId18"/>
    <p:sldLayoutId id="2147484816" r:id="rId19"/>
    <p:sldLayoutId id="2147484817" r:id="rId20"/>
    <p:sldLayoutId id="2147484819" r:id="rId21"/>
    <p:sldLayoutId id="2147484820" r:id="rId22"/>
    <p:sldLayoutId id="2147484821" r:id="rId23"/>
    <p:sldLayoutId id="2147484822" r:id="rId24"/>
    <p:sldLayoutId id="2147484823" r:id="rId25"/>
    <p:sldLayoutId id="2147484824" r:id="rId26"/>
    <p:sldLayoutId id="2147484825" r:id="rId27"/>
  </p:sldLayoutIdLst>
  <p:hf sldNum="0"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slide" Target="slide17.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1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1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slide" Target="slide17.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1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1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1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1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1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useBgFill="1">
        <p:nvSpPr>
          <p:cNvPr id="1721" name="Google Shape;1721;p39"/>
          <p:cNvSpPr txBox="1">
            <a:spLocks noGrp="1"/>
          </p:cNvSpPr>
          <p:nvPr>
            <p:ph type="ctrTitle"/>
          </p:nvPr>
        </p:nvSpPr>
        <p:spPr>
          <a:xfrm>
            <a:off x="822736" y="620279"/>
            <a:ext cx="7398328" cy="8919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FF0000"/>
                </a:solidFill>
                <a:latin typeface="+mn-lt"/>
              </a:rPr>
              <a:t>BÀI 12: TRUYỀN TIN TẾ BÀO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9"/>
        <p:cNvGrpSpPr/>
        <p:nvPr/>
      </p:nvGrpSpPr>
      <p:grpSpPr>
        <a:xfrm>
          <a:off x="0" y="0"/>
          <a:ext cx="0" cy="0"/>
          <a:chOff x="0" y="0"/>
          <a:chExt cx="0" cy="0"/>
        </a:xfrm>
      </p:grpSpPr>
      <p:sp>
        <p:nvSpPr>
          <p:cNvPr id="2213" name="Google Shape;2213;p52"/>
          <p:cNvSpPr txBox="1">
            <a:spLocks noGrp="1"/>
          </p:cNvSpPr>
          <p:nvPr>
            <p:ph type="title"/>
          </p:nvPr>
        </p:nvSpPr>
        <p:spPr>
          <a:xfrm>
            <a:off x="838245" y="-52295"/>
            <a:ext cx="7772355" cy="5170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smtClean="0">
                <a:solidFill>
                  <a:srgbClr val="FF0000"/>
                </a:solidFill>
                <a:latin typeface="Times New Roman" panose="02020603050405020304" pitchFamily="18" charset="0"/>
                <a:cs typeface="Times New Roman" panose="02020603050405020304" pitchFamily="18" charset="0"/>
              </a:rPr>
              <a:t>Nối hình vẽ với cách truyền tin tương ứng</a:t>
            </a:r>
            <a:endParaRPr sz="2800" b="1" dirty="0">
              <a:solidFill>
                <a:srgbClr val="FF0000"/>
              </a:solidFill>
              <a:latin typeface="Times New Roman" panose="02020603050405020304" pitchFamily="18" charset="0"/>
              <a:cs typeface="Times New Roman" panose="02020603050405020304" pitchFamily="18" charset="0"/>
            </a:endParaRPr>
          </a:p>
        </p:txBody>
      </p:sp>
      <p:pic>
        <p:nvPicPr>
          <p:cNvPr id="6146" name="Picture 2" descr="Bài 12: Truyền tin tế bào - Hoc24">
            <a:extLst>
              <a:ext uri="{FF2B5EF4-FFF2-40B4-BE49-F238E27FC236}">
                <a16:creationId xmlns:a16="http://schemas.microsoft.com/office/drawing/2014/main" id="{2822C622-D969-24E0-9B4B-E0669E492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20" y="2207800"/>
            <a:ext cx="3209925" cy="1390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ài 12: Truyền tin tế bào - Hoc24">
            <a:extLst>
              <a:ext uri="{FF2B5EF4-FFF2-40B4-BE49-F238E27FC236}">
                <a16:creationId xmlns:a16="http://schemas.microsoft.com/office/drawing/2014/main" id="{377A2608-297D-95AF-8DD5-A784C36BD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51" y="623925"/>
            <a:ext cx="32385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ài 12: Truyền tin tế bào - Hoc24">
            <a:extLst>
              <a:ext uri="{FF2B5EF4-FFF2-40B4-BE49-F238E27FC236}">
                <a16:creationId xmlns:a16="http://schemas.microsoft.com/office/drawing/2014/main" id="{0F394ECB-22E7-D058-F50E-30EADBEEF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74" y="3369308"/>
            <a:ext cx="3191687" cy="124269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368BC9FC-2353-0DE1-4235-4C3FC4A340B5}"/>
              </a:ext>
            </a:extLst>
          </p:cNvPr>
          <p:cNvSpPr/>
          <p:nvPr/>
        </p:nvSpPr>
        <p:spPr>
          <a:xfrm>
            <a:off x="5368634" y="1034949"/>
            <a:ext cx="3117275" cy="6104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err="1"/>
              <a:t>Truyền</a:t>
            </a:r>
            <a:r>
              <a:rPr lang="en-US" sz="2400" b="1" dirty="0"/>
              <a:t> tin </a:t>
            </a:r>
            <a:r>
              <a:rPr lang="en-US" sz="2400" b="1" dirty="0" err="1"/>
              <a:t>trực</a:t>
            </a:r>
            <a:r>
              <a:rPr lang="en-US" sz="2400" b="1" dirty="0"/>
              <a:t> </a:t>
            </a:r>
            <a:r>
              <a:rPr lang="en-US" sz="2400" b="1" dirty="0" err="1"/>
              <a:t>tiếp</a:t>
            </a:r>
            <a:endParaRPr lang="en-US" sz="2400" b="1" dirty="0"/>
          </a:p>
        </p:txBody>
      </p:sp>
      <p:sp>
        <p:nvSpPr>
          <p:cNvPr id="70" name="Rectangle: Rounded Corners 69">
            <a:extLst>
              <a:ext uri="{FF2B5EF4-FFF2-40B4-BE49-F238E27FC236}">
                <a16:creationId xmlns:a16="http://schemas.microsoft.com/office/drawing/2014/main" id="{EE80AABA-4410-AF38-6A5F-EF7B78E823FD}"/>
              </a:ext>
            </a:extLst>
          </p:cNvPr>
          <p:cNvSpPr/>
          <p:nvPr/>
        </p:nvSpPr>
        <p:spPr>
          <a:xfrm>
            <a:off x="5368634" y="3903875"/>
            <a:ext cx="3297384" cy="6104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err="1"/>
              <a:t>Truyền</a:t>
            </a:r>
            <a:r>
              <a:rPr lang="en-US" sz="2400" b="1" dirty="0"/>
              <a:t> tin </a:t>
            </a:r>
            <a:r>
              <a:rPr lang="en-US" sz="2400" b="1" dirty="0" err="1"/>
              <a:t>cận</a:t>
            </a:r>
            <a:r>
              <a:rPr lang="en-US" sz="2400" b="1" dirty="0"/>
              <a:t> </a:t>
            </a:r>
            <a:r>
              <a:rPr lang="en-US" sz="2400" b="1" dirty="0" err="1"/>
              <a:t>tiết</a:t>
            </a:r>
            <a:endParaRPr lang="en-US" sz="2400" b="1" dirty="0"/>
          </a:p>
        </p:txBody>
      </p:sp>
      <p:sp>
        <p:nvSpPr>
          <p:cNvPr id="71" name="Rectangle: Rounded Corners 70">
            <a:extLst>
              <a:ext uri="{FF2B5EF4-FFF2-40B4-BE49-F238E27FC236}">
                <a16:creationId xmlns:a16="http://schemas.microsoft.com/office/drawing/2014/main" id="{F6CAE35D-B6AB-F372-291C-9E9E111434BE}"/>
              </a:ext>
            </a:extLst>
          </p:cNvPr>
          <p:cNvSpPr/>
          <p:nvPr/>
        </p:nvSpPr>
        <p:spPr>
          <a:xfrm>
            <a:off x="5464201" y="2368547"/>
            <a:ext cx="3146399" cy="61048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err="1"/>
              <a:t>Truyền</a:t>
            </a:r>
            <a:r>
              <a:rPr lang="en-US" sz="2400" b="1" dirty="0"/>
              <a:t> tin </a:t>
            </a:r>
            <a:r>
              <a:rPr lang="en-US" sz="2400" b="1" dirty="0" err="1"/>
              <a:t>nội</a:t>
            </a:r>
            <a:r>
              <a:rPr lang="en-US" sz="2400" b="1" dirty="0"/>
              <a:t> </a:t>
            </a:r>
            <a:r>
              <a:rPr lang="en-US" sz="2400" b="1" dirty="0" err="1"/>
              <a:t>tiếp</a:t>
            </a:r>
            <a:endParaRPr lang="en-US" sz="2400" b="1" dirty="0"/>
          </a:p>
        </p:txBody>
      </p:sp>
      <p:cxnSp>
        <p:nvCxnSpPr>
          <p:cNvPr id="16" name="Straight Connector 15">
            <a:extLst>
              <a:ext uri="{FF2B5EF4-FFF2-40B4-BE49-F238E27FC236}">
                <a16:creationId xmlns:a16="http://schemas.microsoft.com/office/drawing/2014/main" id="{88E7CF53-83AC-3525-2189-7BE8CD7BC47D}"/>
              </a:ext>
            </a:extLst>
          </p:cNvPr>
          <p:cNvCxnSpPr/>
          <p:nvPr/>
        </p:nvCxnSpPr>
        <p:spPr>
          <a:xfrm flipH="1">
            <a:off x="3688675" y="1492146"/>
            <a:ext cx="1596266" cy="2585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8E394FC7-34AC-4E74-5594-AED335E359F4}"/>
              </a:ext>
            </a:extLst>
          </p:cNvPr>
          <p:cNvCxnSpPr>
            <a:cxnSpLocks/>
          </p:cNvCxnSpPr>
          <p:nvPr/>
        </p:nvCxnSpPr>
        <p:spPr>
          <a:xfrm flipH="1" flipV="1">
            <a:off x="3847253" y="2651400"/>
            <a:ext cx="1521382" cy="1327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8E3D5B3D-B551-4F4C-75E1-3BBC4DA5A0E7}"/>
              </a:ext>
            </a:extLst>
          </p:cNvPr>
          <p:cNvCxnSpPr>
            <a:cxnSpLocks/>
            <a:endCxn id="70" idx="1"/>
          </p:cNvCxnSpPr>
          <p:nvPr/>
        </p:nvCxnSpPr>
        <p:spPr>
          <a:xfrm>
            <a:off x="4032354" y="1456260"/>
            <a:ext cx="1336280" cy="275285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1" name="Google Shape;2191;p51"/>
          <p:cNvSpPr/>
          <p:nvPr/>
        </p:nvSpPr>
        <p:spPr>
          <a:xfrm>
            <a:off x="1218371" y="1863890"/>
            <a:ext cx="1463036" cy="1463031"/>
          </a:xfrm>
          <a:custGeom>
            <a:avLst/>
            <a:gdLst/>
            <a:ahLst/>
            <a:cxnLst/>
            <a:rect l="l" t="t" r="r" b="b"/>
            <a:pathLst>
              <a:path w="13469" h="13430" extrusionOk="0">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1"/>
          <p:cNvSpPr txBox="1">
            <a:spLocks noGrp="1"/>
          </p:cNvSpPr>
          <p:nvPr>
            <p:ph type="title"/>
          </p:nvPr>
        </p:nvSpPr>
        <p:spPr>
          <a:xfrm>
            <a:off x="832526" y="506177"/>
            <a:ext cx="7338983" cy="577945"/>
          </a:xfrm>
          <a:prstGeom prst="rect">
            <a:avLst/>
          </a:prstGeom>
        </p:spPr>
        <p:txBody>
          <a:bodyPr spcFirstLastPara="1" wrap="square" lIns="91425" tIns="91425" rIns="91425" bIns="91425" anchor="ctr" anchorCtr="0">
            <a:noAutofit/>
          </a:bodyPr>
          <a:lstStyle/>
          <a:p>
            <a:pPr lvl="0" algn="l"/>
            <a:r>
              <a:rPr lang="en" sz="3600" b="1" dirty="0">
                <a:solidFill>
                  <a:srgbClr val="FF0000"/>
                </a:solidFill>
              </a:rPr>
              <a:t>II</a:t>
            </a:r>
            <a:r>
              <a:rPr lang="en" sz="3600" dirty="0">
                <a:solidFill>
                  <a:srgbClr val="FF0000"/>
                </a:solidFill>
              </a:rPr>
              <a:t>.</a:t>
            </a:r>
            <a:r>
              <a:rPr lang="en" sz="3600" b="1" dirty="0" smtClean="0">
                <a:solidFill>
                  <a:srgbClr val="FF0000"/>
                </a:solidFill>
                <a:latin typeface="Times New Roman" panose="02020603050405020304" pitchFamily="18" charset="0"/>
                <a:cs typeface="Times New Roman" panose="02020603050405020304" pitchFamily="18" charset="0"/>
              </a:rPr>
              <a:t>Truyền </a:t>
            </a:r>
            <a:r>
              <a:rPr lang="en" sz="3600" b="1" dirty="0">
                <a:solidFill>
                  <a:srgbClr val="FF0000"/>
                </a:solidFill>
                <a:latin typeface="Times New Roman" panose="02020603050405020304" pitchFamily="18" charset="0"/>
                <a:cs typeface="Times New Roman" panose="02020603050405020304" pitchFamily="18" charset="0"/>
              </a:rPr>
              <a:t>tin trong tế bào</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2194" name="Google Shape;2194;p51"/>
          <p:cNvSpPr txBox="1">
            <a:spLocks noGrp="1"/>
          </p:cNvSpPr>
          <p:nvPr>
            <p:ph type="title" idx="2"/>
          </p:nvPr>
        </p:nvSpPr>
        <p:spPr>
          <a:xfrm>
            <a:off x="832526" y="795150"/>
            <a:ext cx="1686000" cy="96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 </a:t>
            </a:r>
            <a:endParaRP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2174"/>
        <p:cNvGrpSpPr/>
        <p:nvPr/>
      </p:nvGrpSpPr>
      <p:grpSpPr>
        <a:xfrm>
          <a:off x="0" y="0"/>
          <a:ext cx="0" cy="0"/>
          <a:chOff x="0" y="0"/>
          <a:chExt cx="0" cy="0"/>
        </a:xfrm>
      </p:grpSpPr>
      <p:pic>
        <p:nvPicPr>
          <p:cNvPr id="5" name="Picture 4">
            <a:extLst>
              <a:ext uri="{FF2B5EF4-FFF2-40B4-BE49-F238E27FC236}">
                <a16:creationId xmlns:a16="http://schemas.microsoft.com/office/drawing/2014/main" id="{B3510B3A-7685-5638-4E8F-F1079791F945}"/>
              </a:ext>
            </a:extLst>
          </p:cNvPr>
          <p:cNvPicPr>
            <a:picLocks noChangeAspect="1"/>
          </p:cNvPicPr>
          <p:nvPr/>
        </p:nvPicPr>
        <p:blipFill>
          <a:blip r:embed="rId4"/>
          <a:stretch>
            <a:fillRect/>
          </a:stretch>
        </p:blipFill>
        <p:spPr>
          <a:xfrm>
            <a:off x="1244253" y="578935"/>
            <a:ext cx="6648893" cy="4427410"/>
          </a:xfrm>
          <a:prstGeom prst="rect">
            <a:avLst/>
          </a:prstGeom>
        </p:spPr>
      </p:pic>
      <p:sp>
        <p:nvSpPr>
          <p:cNvPr id="2" name="TextBox 1"/>
          <p:cNvSpPr txBox="1"/>
          <p:nvPr/>
        </p:nvSpPr>
        <p:spPr>
          <a:xfrm>
            <a:off x="88448" y="55715"/>
            <a:ext cx="8960504" cy="523220"/>
          </a:xfrm>
          <a:prstGeom prst="rect">
            <a:avLst/>
          </a:prstGeom>
          <a:noFill/>
        </p:spPr>
        <p:txBody>
          <a:bodyPr wrap="square" rtlCol="0">
            <a:spAutoFit/>
          </a:bodyPr>
          <a:lstStyle/>
          <a:p>
            <a:pPr algn="ctr"/>
            <a:r>
              <a:rPr lang="en-US" sz="2800" b="1" dirty="0" err="1">
                <a:solidFill>
                  <a:srgbClr val="FF0000"/>
                </a:solidFill>
              </a:rPr>
              <a:t>Truyền</a:t>
            </a:r>
            <a:r>
              <a:rPr lang="en-US" sz="2800" b="1" dirty="0">
                <a:solidFill>
                  <a:srgbClr val="FF0000"/>
                </a:solidFill>
              </a:rPr>
              <a:t> tin </a:t>
            </a:r>
            <a:r>
              <a:rPr lang="en-US" sz="2800" b="1" dirty="0" err="1">
                <a:solidFill>
                  <a:srgbClr val="FF0000"/>
                </a:solidFill>
              </a:rPr>
              <a:t>tế</a:t>
            </a:r>
            <a:r>
              <a:rPr lang="en-US" sz="2800" b="1" dirty="0">
                <a:solidFill>
                  <a:srgbClr val="FF0000"/>
                </a:solidFill>
              </a:rPr>
              <a:t> </a:t>
            </a:r>
            <a:r>
              <a:rPr lang="en-US" sz="2800" b="1" dirty="0" err="1">
                <a:solidFill>
                  <a:srgbClr val="FF0000"/>
                </a:solidFill>
              </a:rPr>
              <a:t>bào</a:t>
            </a:r>
            <a:r>
              <a:rPr lang="en-US" sz="2800" b="1" dirty="0">
                <a:solidFill>
                  <a:srgbClr val="FF0000"/>
                </a:solidFill>
              </a:rPr>
              <a:t> </a:t>
            </a:r>
            <a:r>
              <a:rPr lang="en-US" sz="2800" b="1" dirty="0" err="1">
                <a:solidFill>
                  <a:srgbClr val="FF0000"/>
                </a:solidFill>
              </a:rPr>
              <a:t>gồm</a:t>
            </a:r>
            <a:r>
              <a:rPr lang="en-US" sz="2800" b="1" dirty="0">
                <a:solidFill>
                  <a:srgbClr val="FF0000"/>
                </a:solidFill>
              </a:rPr>
              <a:t> </a:t>
            </a:r>
            <a:r>
              <a:rPr lang="en-US" sz="2800" b="1" dirty="0" err="1">
                <a:solidFill>
                  <a:srgbClr val="FF0000"/>
                </a:solidFill>
              </a:rPr>
              <a:t>những</a:t>
            </a:r>
            <a:r>
              <a:rPr lang="en-US" sz="2800" b="1" dirty="0">
                <a:solidFill>
                  <a:srgbClr val="FF0000"/>
                </a:solidFill>
              </a:rPr>
              <a:t> </a:t>
            </a:r>
            <a:r>
              <a:rPr lang="en-US" sz="2800" b="1" dirty="0" err="1">
                <a:solidFill>
                  <a:srgbClr val="FF0000"/>
                </a:solidFill>
              </a:rPr>
              <a:t>giai</a:t>
            </a:r>
            <a:r>
              <a:rPr lang="en-US" sz="2800" b="1" dirty="0">
                <a:solidFill>
                  <a:srgbClr val="FF0000"/>
                </a:solidFill>
              </a:rPr>
              <a:t> </a:t>
            </a:r>
            <a:r>
              <a:rPr lang="en-US" sz="2800" b="1" dirty="0" err="1">
                <a:solidFill>
                  <a:srgbClr val="FF0000"/>
                </a:solidFill>
              </a:rPr>
              <a:t>đoạn</a:t>
            </a:r>
            <a:r>
              <a:rPr lang="en-US" sz="2800" b="1" dirty="0">
                <a:solidFill>
                  <a:srgbClr val="FF0000"/>
                </a:solidFill>
              </a:rPr>
              <a:t> </a:t>
            </a:r>
            <a:r>
              <a:rPr lang="en-US" sz="2800" b="1" dirty="0" err="1">
                <a:solidFill>
                  <a:srgbClr val="FF0000"/>
                </a:solidFill>
              </a:rPr>
              <a:t>nào</a:t>
            </a:r>
            <a:r>
              <a:rPr lang="en-US" sz="2800" b="1" dirty="0">
                <a:solidFill>
                  <a:srgbClr val="FF0000"/>
                </a:solidFill>
              </a:rPr>
              <a:t>?</a:t>
            </a:r>
            <a:endParaRPr lang="vi-VN" sz="2800" b="1"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95001" y="646511"/>
            <a:ext cx="7200897" cy="585787"/>
          </a:xfrm>
        </p:spPr>
        <p:txBody>
          <a:bodyPr>
            <a:normAutofit/>
          </a:bodyPr>
          <a:lstStyle/>
          <a:p>
            <a:r>
              <a:rPr lang="en-US" altLang="en-US" sz="2800" b="1" dirty="0" err="1" smtClean="0">
                <a:solidFill>
                  <a:srgbClr val="FF0000"/>
                </a:solidFill>
              </a:rPr>
              <a:t>Các</a:t>
            </a:r>
            <a:r>
              <a:rPr lang="en-US" altLang="en-US" sz="2800" b="1" dirty="0" smtClean="0">
                <a:solidFill>
                  <a:srgbClr val="FF0000"/>
                </a:solidFill>
              </a:rPr>
              <a:t> </a:t>
            </a:r>
            <a:r>
              <a:rPr lang="en-US" altLang="en-US" sz="2800" b="1" dirty="0" err="1">
                <a:solidFill>
                  <a:srgbClr val="FF0000"/>
                </a:solidFill>
              </a:rPr>
              <a:t>giai</a:t>
            </a:r>
            <a:r>
              <a:rPr lang="en-US" altLang="en-US" sz="2800" b="1" dirty="0">
                <a:solidFill>
                  <a:srgbClr val="FF0000"/>
                </a:solidFill>
              </a:rPr>
              <a:t> </a:t>
            </a:r>
            <a:r>
              <a:rPr lang="en-US" altLang="en-US" sz="2800" b="1" dirty="0" err="1">
                <a:solidFill>
                  <a:srgbClr val="FF0000"/>
                </a:solidFill>
              </a:rPr>
              <a:t>đoạn</a:t>
            </a:r>
            <a:r>
              <a:rPr lang="en-US" altLang="en-US" sz="2800" b="1" dirty="0">
                <a:solidFill>
                  <a:srgbClr val="FF0000"/>
                </a:solidFill>
              </a:rPr>
              <a:t> </a:t>
            </a:r>
            <a:r>
              <a:rPr lang="en-US" altLang="en-US" sz="2800" b="1" dirty="0" err="1">
                <a:solidFill>
                  <a:srgbClr val="FF0000"/>
                </a:solidFill>
              </a:rPr>
              <a:t>của</a:t>
            </a:r>
            <a:r>
              <a:rPr lang="en-US" altLang="en-US" sz="2800" b="1" dirty="0">
                <a:solidFill>
                  <a:srgbClr val="FF0000"/>
                </a:solidFill>
              </a:rPr>
              <a:t> </a:t>
            </a:r>
            <a:r>
              <a:rPr lang="en-US" altLang="en-US" sz="2800" b="1" dirty="0" smtClean="0">
                <a:solidFill>
                  <a:srgbClr val="FF0000"/>
                </a:solidFill>
              </a:rPr>
              <a:t>t</a:t>
            </a:r>
            <a:r>
              <a:rPr lang="en" sz="2800" b="1" dirty="0" smtClean="0">
                <a:solidFill>
                  <a:srgbClr val="FF0000"/>
                </a:solidFill>
                <a:latin typeface="Times New Roman" panose="02020603050405020304" pitchFamily="18" charset="0"/>
                <a:cs typeface="Times New Roman" panose="02020603050405020304" pitchFamily="18" charset="0"/>
              </a:rPr>
              <a:t>ruyền </a:t>
            </a:r>
            <a:r>
              <a:rPr lang="en" sz="2800" b="1" dirty="0">
                <a:solidFill>
                  <a:srgbClr val="FF0000"/>
                </a:solidFill>
                <a:latin typeface="Times New Roman" panose="02020603050405020304" pitchFamily="18" charset="0"/>
                <a:cs typeface="Times New Roman" panose="02020603050405020304" pitchFamily="18" charset="0"/>
              </a:rPr>
              <a:t>tin trong tế </a:t>
            </a:r>
            <a:r>
              <a:rPr lang="en" sz="2800" b="1" dirty="0" smtClean="0">
                <a:solidFill>
                  <a:srgbClr val="FF0000"/>
                </a:solidFill>
                <a:latin typeface="Times New Roman" panose="02020603050405020304" pitchFamily="18" charset="0"/>
                <a:cs typeface="Times New Roman" panose="02020603050405020304" pitchFamily="18" charset="0"/>
              </a:rPr>
              <a:t>bào:</a:t>
            </a:r>
            <a:endParaRPr lang="en-US" altLang="en-US" sz="2800" b="1" dirty="0">
              <a:solidFill>
                <a:srgbClr val="FF0000"/>
              </a:solidFill>
            </a:endParaRPr>
          </a:p>
        </p:txBody>
      </p:sp>
      <p:grpSp>
        <p:nvGrpSpPr>
          <p:cNvPr id="7179" name="Group 11"/>
          <p:cNvGrpSpPr>
            <a:grpSpLocks/>
          </p:cNvGrpSpPr>
          <p:nvPr/>
        </p:nvGrpSpPr>
        <p:grpSpPr bwMode="auto">
          <a:xfrm>
            <a:off x="976746" y="1414897"/>
            <a:ext cx="7191592" cy="3069431"/>
            <a:chOff x="0" y="1200"/>
            <a:chExt cx="5726" cy="2578"/>
          </a:xfrm>
        </p:grpSpPr>
        <p:pic>
          <p:nvPicPr>
            <p:cNvPr id="7172" name="Content Placeholder 6" descr="11_05CellSignalingOver_3_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0"/>
              <a:ext cx="5726" cy="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0" y="1296"/>
              <a:ext cx="110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50"/>
                <a:t>Dịch ngoại bào</a:t>
              </a:r>
            </a:p>
          </p:txBody>
        </p:sp>
        <p:sp>
          <p:nvSpPr>
            <p:cNvPr id="7174" name="Text Box 6"/>
            <p:cNvSpPr txBox="1">
              <a:spLocks noChangeArrowheads="1"/>
            </p:cNvSpPr>
            <p:nvPr/>
          </p:nvSpPr>
          <p:spPr bwMode="auto">
            <a:xfrm>
              <a:off x="0" y="3264"/>
              <a:ext cx="672"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50"/>
                <a:t>Phân tử tín hiệu</a:t>
              </a:r>
            </a:p>
          </p:txBody>
        </p:sp>
        <p:sp>
          <p:nvSpPr>
            <p:cNvPr id="7175" name="Text Box 7"/>
            <p:cNvSpPr txBox="1">
              <a:spLocks noChangeArrowheads="1"/>
            </p:cNvSpPr>
            <p:nvPr/>
          </p:nvSpPr>
          <p:spPr bwMode="auto">
            <a:xfrm>
              <a:off x="0" y="2112"/>
              <a:ext cx="86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50"/>
                <a:t>Thụ thể</a:t>
              </a:r>
            </a:p>
          </p:txBody>
        </p:sp>
        <p:sp>
          <p:nvSpPr>
            <p:cNvPr id="7176" name="Line 8"/>
            <p:cNvSpPr>
              <a:spLocks noChangeShapeType="1"/>
            </p:cNvSpPr>
            <p:nvPr/>
          </p:nvSpPr>
          <p:spPr bwMode="auto">
            <a:xfrm>
              <a:off x="576" y="2256"/>
              <a:ext cx="240"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7177" name="Text Box 9"/>
            <p:cNvSpPr txBox="1">
              <a:spLocks noChangeArrowheads="1"/>
            </p:cNvSpPr>
            <p:nvPr/>
          </p:nvSpPr>
          <p:spPr bwMode="auto">
            <a:xfrm>
              <a:off x="1200" y="2880"/>
              <a:ext cx="340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Các phân tử truyền tin trong con đường truyền tín hiệu</a:t>
              </a:r>
            </a:p>
          </p:txBody>
        </p:sp>
        <p:sp>
          <p:nvSpPr>
            <p:cNvPr id="7178" name="Text Box 10"/>
            <p:cNvSpPr txBox="1">
              <a:spLocks noChangeArrowheads="1"/>
            </p:cNvSpPr>
            <p:nvPr/>
          </p:nvSpPr>
          <p:spPr bwMode="auto">
            <a:xfrm>
              <a:off x="4704" y="2208"/>
              <a:ext cx="816"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50" dirty="0" err="1"/>
                <a:t>Hoạt</a:t>
              </a:r>
              <a:r>
                <a:rPr lang="en-US" altLang="en-US" sz="1050" dirty="0"/>
                <a:t> </a:t>
              </a:r>
              <a:r>
                <a:rPr lang="en-US" altLang="en-US" sz="1050" dirty="0" err="1"/>
                <a:t>hóa</a:t>
              </a:r>
              <a:r>
                <a:rPr lang="en-US" altLang="en-US" sz="1050" dirty="0"/>
                <a:t> </a:t>
              </a:r>
              <a:r>
                <a:rPr lang="en-US" altLang="en-US" sz="1050" dirty="0" err="1"/>
                <a:t>đáp</a:t>
              </a:r>
              <a:r>
                <a:rPr lang="en-US" altLang="en-US" sz="1050" dirty="0"/>
                <a:t> </a:t>
              </a:r>
              <a:r>
                <a:rPr lang="en-US" altLang="en-US" sz="1050" dirty="0" err="1"/>
                <a:t>ứng</a:t>
              </a:r>
              <a:r>
                <a:rPr lang="en-US" altLang="en-US" sz="1050" dirty="0"/>
                <a:t> </a:t>
              </a:r>
              <a:r>
                <a:rPr lang="en-US" altLang="en-US" sz="1050" dirty="0" err="1"/>
                <a:t>tế</a:t>
              </a:r>
              <a:r>
                <a:rPr lang="en-US" altLang="en-US" sz="1050" dirty="0"/>
                <a:t> </a:t>
              </a:r>
              <a:r>
                <a:rPr lang="en-US" altLang="en-US" sz="1050" dirty="0" err="1"/>
                <a:t>bào</a:t>
              </a:r>
              <a:endParaRPr lang="en-US" altLang="en-US" sz="1050" dirty="0"/>
            </a:p>
          </p:txBody>
        </p:sp>
      </p:grpSp>
      <p:sp>
        <p:nvSpPr>
          <p:cNvPr id="7180" name="Text Box 12"/>
          <p:cNvSpPr txBox="1">
            <a:spLocks noChangeArrowheads="1"/>
          </p:cNvSpPr>
          <p:nvPr/>
        </p:nvSpPr>
        <p:spPr bwMode="auto">
          <a:xfrm>
            <a:off x="1600200" y="2057400"/>
            <a:ext cx="12573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50" dirty="0"/>
              <a:t>(1) </a:t>
            </a:r>
            <a:r>
              <a:rPr lang="en-US" altLang="en-US" sz="1050" dirty="0" err="1"/>
              <a:t>Tiếp</a:t>
            </a:r>
            <a:r>
              <a:rPr lang="en-US" altLang="en-US" sz="1050" dirty="0"/>
              <a:t> </a:t>
            </a:r>
            <a:r>
              <a:rPr lang="en-US" altLang="en-US" sz="1050" dirty="0" err="1"/>
              <a:t>nhận</a:t>
            </a:r>
            <a:endParaRPr lang="en-US" altLang="en-US" sz="1050" dirty="0"/>
          </a:p>
        </p:txBody>
      </p:sp>
      <p:sp>
        <p:nvSpPr>
          <p:cNvPr id="7181" name="Rectangle 13"/>
          <p:cNvSpPr>
            <a:spLocks noChangeArrowheads="1"/>
          </p:cNvSpPr>
          <p:nvPr/>
        </p:nvSpPr>
        <p:spPr bwMode="auto">
          <a:xfrm>
            <a:off x="4000501" y="2057400"/>
            <a:ext cx="128592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050" dirty="0"/>
              <a:t>(2) </a:t>
            </a:r>
            <a:r>
              <a:rPr lang="en-US" altLang="en-US" sz="1050" dirty="0" err="1"/>
              <a:t>Truyền</a:t>
            </a:r>
            <a:r>
              <a:rPr lang="en-US" altLang="en-US" sz="1050" dirty="0"/>
              <a:t> </a:t>
            </a:r>
            <a:r>
              <a:rPr lang="en-US" altLang="en-US" sz="1050" dirty="0" err="1" smtClean="0"/>
              <a:t>tín</a:t>
            </a:r>
            <a:r>
              <a:rPr lang="en-US" altLang="en-US" sz="1050" dirty="0" smtClean="0"/>
              <a:t> </a:t>
            </a:r>
            <a:r>
              <a:rPr lang="en-US" altLang="en-US" sz="1050" dirty="0" err="1" smtClean="0"/>
              <a:t>hiệu</a:t>
            </a:r>
            <a:endParaRPr lang="en-US" altLang="en-US" sz="1050" dirty="0"/>
          </a:p>
        </p:txBody>
      </p:sp>
      <p:sp>
        <p:nvSpPr>
          <p:cNvPr id="7182" name="Text Box 14"/>
          <p:cNvSpPr txBox="1">
            <a:spLocks noChangeArrowheads="1"/>
          </p:cNvSpPr>
          <p:nvPr/>
        </p:nvSpPr>
        <p:spPr bwMode="auto">
          <a:xfrm>
            <a:off x="6764182" y="2057400"/>
            <a:ext cx="145847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050" dirty="0"/>
              <a:t>(3) </a:t>
            </a:r>
            <a:r>
              <a:rPr lang="en-US" altLang="en-US" sz="1050" dirty="0" err="1"/>
              <a:t>Đáp</a:t>
            </a:r>
            <a:r>
              <a:rPr lang="en-US" altLang="en-US" sz="1050" dirty="0"/>
              <a:t> </a:t>
            </a:r>
            <a:r>
              <a:rPr lang="en-US" altLang="en-US" sz="1050" dirty="0" err="1" smtClean="0"/>
              <a:t>ứng</a:t>
            </a:r>
            <a:r>
              <a:rPr lang="en-US" altLang="en-US" sz="1050" dirty="0" smtClean="0"/>
              <a:t> </a:t>
            </a:r>
            <a:endParaRPr lang="en-US" altLang="en-US" sz="1050" dirty="0"/>
          </a:p>
        </p:txBody>
      </p:sp>
    </p:spTree>
    <p:extLst>
      <p:ext uri="{BB962C8B-B14F-4D97-AF65-F5344CB8AC3E}">
        <p14:creationId xmlns:p14="http://schemas.microsoft.com/office/powerpoint/2010/main" val="147680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179"/>
                                        </p:tgtEl>
                                        <p:attrNameLst>
                                          <p:attrName>style.visibility</p:attrName>
                                        </p:attrNameLst>
                                      </p:cBhvr>
                                      <p:to>
                                        <p:strVal val="visible"/>
                                      </p:to>
                                    </p:set>
                                    <p:animEffect transition="in" filter="blinds(horizontal)">
                                      <p:cBhvr>
                                        <p:cTn id="12" dur="500"/>
                                        <p:tgtEl>
                                          <p:spTgt spid="71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80"/>
                                        </p:tgtEl>
                                        <p:attrNameLst>
                                          <p:attrName>style.visibility</p:attrName>
                                        </p:attrNameLst>
                                      </p:cBhvr>
                                      <p:to>
                                        <p:strVal val="visible"/>
                                      </p:to>
                                    </p:set>
                                    <p:animEffect transition="in" filter="blinds(horizontal)">
                                      <p:cBhvr>
                                        <p:cTn id="17" dur="500"/>
                                        <p:tgtEl>
                                          <p:spTgt spid="718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81"/>
                                        </p:tgtEl>
                                        <p:attrNameLst>
                                          <p:attrName>style.visibility</p:attrName>
                                        </p:attrNameLst>
                                      </p:cBhvr>
                                      <p:to>
                                        <p:strVal val="visible"/>
                                      </p:to>
                                    </p:set>
                                    <p:animEffect transition="in" filter="blinds(horizontal)">
                                      <p:cBhvr>
                                        <p:cTn id="22" dur="500"/>
                                        <p:tgtEl>
                                          <p:spTgt spid="71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82"/>
                                        </p:tgtEl>
                                        <p:attrNameLst>
                                          <p:attrName>style.visibility</p:attrName>
                                        </p:attrNameLst>
                                      </p:cBhvr>
                                      <p:to>
                                        <p:strVal val="visible"/>
                                      </p:to>
                                    </p:set>
                                    <p:animEffect transition="in" filter="blinds(horizontal)">
                                      <p:cBhvr>
                                        <p:cTn id="27" dur="500"/>
                                        <p:tgtEl>
                                          <p:spTgt spid="7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80" grpId="0"/>
      <p:bldP spid="7181" grpId="0"/>
      <p:bldP spid="71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2494" name="Google Shape;2494;p58"/>
          <p:cNvSpPr txBox="1">
            <a:spLocks noGrp="1"/>
          </p:cNvSpPr>
          <p:nvPr>
            <p:ph type="title"/>
          </p:nvPr>
        </p:nvSpPr>
        <p:spPr>
          <a:xfrm>
            <a:off x="713224" y="-69272"/>
            <a:ext cx="7717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0000"/>
                </a:solidFill>
                <a:latin typeface="Times New Roman" panose="02020603050405020304" pitchFamily="18" charset="0"/>
                <a:cs typeface="Times New Roman" panose="02020603050405020304" pitchFamily="18" charset="0"/>
              </a:rPr>
              <a:t>Hoạt động nhóm</a:t>
            </a:r>
            <a:endParaRPr b="1"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E5509197-9982-A114-FD49-53BF42C4E506}"/>
              </a:ext>
            </a:extLst>
          </p:cNvPr>
          <p:cNvSpPr>
            <a:spLocks noGrp="1"/>
          </p:cNvSpPr>
          <p:nvPr>
            <p:ph type="subTitle" idx="1"/>
          </p:nvPr>
        </p:nvSpPr>
        <p:spPr>
          <a:xfrm>
            <a:off x="549575" y="664601"/>
            <a:ext cx="3363206" cy="3753798"/>
          </a:xfrm>
        </p:spPr>
        <p:txBody>
          <a:bodyPr/>
          <a:lstStyle/>
          <a:p>
            <a:pPr marL="0" marR="0" indent="108585" algn="just">
              <a:spcBef>
                <a:spcPts val="0"/>
              </a:spcBef>
              <a:spcAft>
                <a:spcPts val="0"/>
              </a:spcAft>
            </a:pP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giai</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Tiếp</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tín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hiệu</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108585" algn="just">
              <a:spcBef>
                <a:spcPts val="0"/>
              </a:spcBef>
              <a:spcAft>
                <a:spcPts val="0"/>
              </a:spcAf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108585" algn="just">
              <a:spcBef>
                <a:spcPts val="0"/>
              </a:spcBef>
              <a:spcAft>
                <a:spcPts val="0"/>
              </a:spcAft>
            </a:pP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giai</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tín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hiệu</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108585" algn="just">
              <a:spcBef>
                <a:spcPts val="0"/>
              </a:spcBef>
              <a:spcAft>
                <a:spcPts val="0"/>
              </a:spcAf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108585" algn="just">
              <a:spcBef>
                <a:spcPts val="0"/>
              </a:spcBef>
              <a:spcAft>
                <a:spcPts val="0"/>
              </a:spcAft>
            </a:pP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giai</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Đáp</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ứng</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tín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hiệu</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Comic Sans MS" panose="030F0702030302020204" pitchFamily="66" charset="0"/>
            </a:endParaRPr>
          </a:p>
        </p:txBody>
      </p:sp>
      <p:pic>
        <p:nvPicPr>
          <p:cNvPr id="11" name="Picture 10">
            <a:extLst>
              <a:ext uri="{FF2B5EF4-FFF2-40B4-BE49-F238E27FC236}">
                <a16:creationId xmlns:a16="http://schemas.microsoft.com/office/drawing/2014/main" id="{E10F32F1-EB6B-6C39-E26E-ACB199D08450}"/>
              </a:ext>
            </a:extLst>
          </p:cNvPr>
          <p:cNvPicPr>
            <a:picLocks noChangeAspect="1"/>
          </p:cNvPicPr>
          <p:nvPr/>
        </p:nvPicPr>
        <p:blipFill>
          <a:blip r:embed="rId3"/>
          <a:stretch>
            <a:fillRect/>
          </a:stretch>
        </p:blipFill>
        <p:spPr>
          <a:xfrm>
            <a:off x="4033284" y="664600"/>
            <a:ext cx="4604243" cy="375379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4" name="Rectangle 3"/>
          <p:cNvSpPr/>
          <p:nvPr/>
        </p:nvSpPr>
        <p:spPr>
          <a:xfrm>
            <a:off x="615976" y="395499"/>
            <a:ext cx="8324426" cy="523220"/>
          </a:xfrm>
          <a:prstGeom prst="rect">
            <a:avLst/>
          </a:prstGeom>
        </p:spPr>
        <p:txBody>
          <a:bodyPr wrap="square">
            <a:spAutoFit/>
          </a:bodyPr>
          <a:lstStyle/>
          <a:p>
            <a:pPr lvl="0">
              <a:spcAft>
                <a:spcPts val="600"/>
              </a:spcAft>
              <a:tabLst>
                <a:tab pos="291465" algn="l"/>
              </a:tabLst>
            </a:pPr>
            <a:r>
              <a:rPr lang="en-US" sz="2800" b="1" dirty="0">
                <a:solidFill>
                  <a:srgbClr val="0070C0"/>
                </a:solidFill>
                <a:latin typeface="Times New Roman" panose="02020603050405020304" pitchFamily="18" charset="0"/>
                <a:ea typeface="Calibri" panose="020F0502020204030204" pitchFamily="34" charset="0"/>
              </a:rPr>
              <a:t>1. </a:t>
            </a:r>
            <a:r>
              <a:rPr lang="en-US" sz="2800" b="1" dirty="0" err="1">
                <a:solidFill>
                  <a:srgbClr val="0070C0"/>
                </a:solidFill>
                <a:latin typeface="Times New Roman" panose="02020603050405020304" pitchFamily="18" charset="0"/>
                <a:ea typeface="Calibri" panose="020F0502020204030204" pitchFamily="34" charset="0"/>
              </a:rPr>
              <a:t>Tiếp</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nhận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tín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hiệu</a:t>
            </a:r>
            <a:r>
              <a:rPr lang="en-US" sz="2800" b="1" dirty="0" smtClean="0">
                <a:solidFill>
                  <a:srgbClr val="0070C0"/>
                </a:solidFill>
                <a:latin typeface="Times New Roman" panose="02020603050405020304" pitchFamily="18" charset="0"/>
                <a:ea typeface="Calibri" panose="020F0502020204030204" pitchFamily="34" charset="0"/>
              </a:rPr>
              <a:t>:</a:t>
            </a:r>
            <a:endParaRPr lang="vi-VN" sz="2800" dirty="0">
              <a:solidFill>
                <a:srgbClr val="0070C0"/>
              </a:solidFill>
              <a:latin typeface="Times New Roman" panose="02020603050405020304" pitchFamily="18" charset="0"/>
              <a:ea typeface="Times New Roman" panose="02020603050405020304" pitchFamily="18" charset="0"/>
            </a:endParaRPr>
          </a:p>
        </p:txBody>
      </p:sp>
      <p:sp>
        <p:nvSpPr>
          <p:cNvPr id="2" name="TextBox 1"/>
          <p:cNvSpPr txBox="1"/>
          <p:nvPr/>
        </p:nvSpPr>
        <p:spPr>
          <a:xfrm>
            <a:off x="708932" y="997109"/>
            <a:ext cx="8054068" cy="1569660"/>
          </a:xfrm>
          <a:prstGeom prst="rect">
            <a:avLst/>
          </a:prstGeom>
          <a:noFill/>
        </p:spPr>
        <p:txBody>
          <a:bodyPr wrap="square" rtlCol="0">
            <a:spAutoFit/>
          </a:bodyPr>
          <a:lstStyle/>
          <a:p>
            <a:pPr lvl="0">
              <a:spcAft>
                <a:spcPts val="600"/>
              </a:spcAft>
              <a:tabLst>
                <a:tab pos="291465" algn="l"/>
              </a:tabLst>
            </a:pPr>
            <a:r>
              <a:rPr lang="en-US" sz="2400" dirty="0" smtClean="0">
                <a:solidFill>
                  <a:srgbClr val="00B050"/>
                </a:solidFill>
                <a:latin typeface="Times New Roman" panose="02020603050405020304" pitchFamily="18" charset="0"/>
                <a:ea typeface="Calibri" panose="020F0502020204030204" pitchFamily="34" charset="0"/>
              </a:rPr>
              <a:t>-</a:t>
            </a:r>
            <a:r>
              <a:rPr lang="en-US" dirty="0" smtClean="0">
                <a:solidFill>
                  <a:srgbClr val="00B050"/>
                </a:solidFill>
                <a:latin typeface="Times New Roman" panose="02020603050405020304" pitchFamily="18" charset="0"/>
                <a:ea typeface="Calibri" panose="020F0502020204030204" pitchFamily="34" charset="0"/>
              </a:rPr>
              <a:t> </a:t>
            </a:r>
            <a:r>
              <a:rPr lang="en-US" sz="2400" b="1" dirty="0" err="1" smtClean="0">
                <a:solidFill>
                  <a:srgbClr val="00B050"/>
                </a:solidFill>
                <a:latin typeface="Times New Roman" panose="02020603050405020304" pitchFamily="18" charset="0"/>
                <a:ea typeface="Calibri" panose="020F0502020204030204" pitchFamily="34" charset="0"/>
              </a:rPr>
              <a:t>Tế</a:t>
            </a:r>
            <a:r>
              <a:rPr lang="en-US" sz="2400" b="1" dirty="0" smtClean="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bào</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tiếp</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nhận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tín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hiệu</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bằng</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các</a:t>
            </a:r>
            <a:r>
              <a:rPr lang="en-US" sz="2400" b="1" dirty="0">
                <a:solidFill>
                  <a:srgbClr val="00B050"/>
                </a:solidFill>
                <a:latin typeface="Times New Roman" panose="02020603050405020304" pitchFamily="18" charset="0"/>
                <a:ea typeface="Calibri" panose="020F0502020204030204" pitchFamily="34" charset="0"/>
              </a:rPr>
              <a:t> protein </a:t>
            </a:r>
            <a:r>
              <a:rPr lang="en-US" sz="2400" b="1" dirty="0" err="1">
                <a:solidFill>
                  <a:srgbClr val="00B050"/>
                </a:solidFill>
                <a:latin typeface="Times New Roman" panose="02020603050405020304" pitchFamily="18" charset="0"/>
                <a:ea typeface="Calibri" panose="020F0502020204030204" pitchFamily="34" charset="0"/>
              </a:rPr>
              <a:t>thụ</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thể</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trên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màng</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tế</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bào</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hoặc</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thụ</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thể</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nằm</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trong</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tế</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bào</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chất</a:t>
            </a:r>
            <a:r>
              <a:rPr lang="en-US" sz="2400" b="1" dirty="0">
                <a:solidFill>
                  <a:srgbClr val="00B050"/>
                </a:solidFill>
                <a:latin typeface="Times New Roman" panose="02020603050405020304" pitchFamily="18" charset="0"/>
                <a:ea typeface="Calibri" panose="020F0502020204030204" pitchFamily="34" charset="0"/>
              </a:rPr>
              <a:t>…</a:t>
            </a:r>
            <a:endParaRPr lang="vi-VN" sz="2400" b="1" dirty="0">
              <a:solidFill>
                <a:srgbClr val="00B050"/>
              </a:solidFill>
              <a:latin typeface="Times New Roman" panose="02020603050405020304" pitchFamily="18" charset="0"/>
              <a:ea typeface="Times New Roman" panose="02020603050405020304" pitchFamily="18" charset="0"/>
            </a:endParaRPr>
          </a:p>
          <a:p>
            <a:pPr lvl="0">
              <a:spcAft>
                <a:spcPts val="600"/>
              </a:spcAft>
              <a:tabLst>
                <a:tab pos="291465" algn="l"/>
              </a:tabLst>
            </a:pP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Mỗi</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thụ</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thể</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liên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kết</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với</a:t>
            </a:r>
            <a:r>
              <a:rPr lang="en-US" sz="2400" b="1" dirty="0">
                <a:solidFill>
                  <a:srgbClr val="00B050"/>
                </a:solidFill>
                <a:latin typeface="Times New Roman" panose="02020603050405020304" pitchFamily="18" charset="0"/>
                <a:ea typeface="Calibri" panose="020F0502020204030204" pitchFamily="34" charset="0"/>
              </a:rPr>
              <a:t> 1 </a:t>
            </a:r>
            <a:r>
              <a:rPr lang="en-US" sz="2400" b="1" dirty="0" err="1">
                <a:solidFill>
                  <a:srgbClr val="00B050"/>
                </a:solidFill>
                <a:latin typeface="Times New Roman" panose="02020603050405020304" pitchFamily="18" charset="0"/>
                <a:ea typeface="Calibri" panose="020F0502020204030204" pitchFamily="34" charset="0"/>
              </a:rPr>
              <a:t>tín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hiệu</a:t>
            </a:r>
            <a:r>
              <a:rPr lang="en-US" sz="2400" b="1" dirty="0">
                <a:solidFill>
                  <a:srgbClr val="00B050"/>
                </a:solidFill>
                <a:latin typeface="Times New Roman" panose="02020603050405020304" pitchFamily="18" charset="0"/>
                <a:ea typeface="Calibri" panose="020F0502020204030204" pitchFamily="34" charset="0"/>
              </a:rPr>
              <a:t>. </a:t>
            </a:r>
            <a:endParaRPr lang="vi-VN" sz="2400" b="1" dirty="0">
              <a:solidFill>
                <a:srgbClr val="00B050"/>
              </a:solidFill>
              <a:latin typeface="Times New Roman" panose="02020603050405020304" pitchFamily="18" charset="0"/>
              <a:ea typeface="Times New Roman" panose="02020603050405020304" pitchFamily="18" charset="0"/>
            </a:endParaRPr>
          </a:p>
          <a:p>
            <a:endParaRPr lang="en-US" dirty="0"/>
          </a:p>
        </p:txBody>
      </p:sp>
      <p:pic>
        <p:nvPicPr>
          <p:cNvPr id="7" name="Picture 6"/>
          <p:cNvPicPr>
            <a:picLocks noChangeAspect="1"/>
          </p:cNvPicPr>
          <p:nvPr/>
        </p:nvPicPr>
        <p:blipFill>
          <a:blip r:embed="rId3"/>
          <a:stretch>
            <a:fillRect/>
          </a:stretch>
        </p:blipFill>
        <p:spPr>
          <a:xfrm>
            <a:off x="1058260" y="2382983"/>
            <a:ext cx="7344522" cy="2098962"/>
          </a:xfrm>
          <a:prstGeom prst="rect">
            <a:avLst/>
          </a:prstGeom>
        </p:spPr>
      </p:pic>
    </p:spTree>
    <p:extLst>
      <p:ext uri="{BB962C8B-B14F-4D97-AF65-F5344CB8AC3E}">
        <p14:creationId xmlns:p14="http://schemas.microsoft.com/office/powerpoint/2010/main" val="320915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6" name="Rectangle 5"/>
          <p:cNvSpPr/>
          <p:nvPr/>
        </p:nvSpPr>
        <p:spPr>
          <a:xfrm>
            <a:off x="738294" y="398274"/>
            <a:ext cx="3612033" cy="523220"/>
          </a:xfrm>
          <a:prstGeom prst="rect">
            <a:avLst/>
          </a:prstGeom>
        </p:spPr>
        <p:txBody>
          <a:bodyPr wrap="square">
            <a:spAutoFit/>
          </a:bodyPr>
          <a:lstStyle/>
          <a:p>
            <a:pPr lvl="0">
              <a:spcBef>
                <a:spcPts val="600"/>
              </a:spcBef>
              <a:spcAft>
                <a:spcPts val="600"/>
              </a:spcAft>
              <a:tabLst>
                <a:tab pos="291465" algn="l"/>
              </a:tabLst>
            </a:pPr>
            <a:r>
              <a:rPr lang="en-US" sz="2400" b="1" dirty="0">
                <a:solidFill>
                  <a:srgbClr val="0070C0"/>
                </a:solidFill>
                <a:latin typeface="Times New Roman" panose="02020603050405020304" pitchFamily="18" charset="0"/>
                <a:ea typeface="Calibri" panose="020F0502020204030204" pitchFamily="34" charset="0"/>
              </a:rPr>
              <a:t>2</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Truyền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tín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hiệu</a:t>
            </a:r>
            <a:r>
              <a:rPr lang="en-US" sz="2800" b="1" dirty="0" smtClean="0">
                <a:solidFill>
                  <a:srgbClr val="0070C0"/>
                </a:solidFill>
                <a:latin typeface="Times New Roman" panose="02020603050405020304" pitchFamily="18" charset="0"/>
                <a:ea typeface="Calibri" panose="020F0502020204030204" pitchFamily="34" charset="0"/>
              </a:rPr>
              <a:t>:</a:t>
            </a:r>
            <a:endParaRPr lang="vi-VN" sz="2800" dirty="0">
              <a:solidFill>
                <a:srgbClr val="0070C0"/>
              </a:solidFill>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963430" y="789876"/>
            <a:ext cx="7695661" cy="954107"/>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ea typeface="Calibri" panose="020F0502020204030204" pitchFamily="34" charset="0"/>
              </a:rPr>
              <a:t>Tín</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hiệu</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được</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chuyển</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đổi</a:t>
            </a:r>
            <a:r>
              <a:rPr lang="en-US" sz="2800" b="1" dirty="0">
                <a:solidFill>
                  <a:srgbClr val="00B050"/>
                </a:solidFill>
                <a:latin typeface="Times New Roman" panose="02020603050405020304" pitchFamily="18" charset="0"/>
                <a:ea typeface="Calibri" panose="020F0502020204030204" pitchFamily="34" charset="0"/>
              </a:rPr>
              <a:t> qua </a:t>
            </a:r>
            <a:r>
              <a:rPr lang="en-US" sz="2800" b="1" dirty="0" err="1">
                <a:solidFill>
                  <a:srgbClr val="00B050"/>
                </a:solidFill>
                <a:latin typeface="Times New Roman" panose="02020603050405020304" pitchFamily="18" charset="0"/>
                <a:ea typeface="Calibri" panose="020F0502020204030204" pitchFamily="34" charset="0"/>
              </a:rPr>
              <a:t>chuỗi</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các</a:t>
            </a:r>
            <a:r>
              <a:rPr lang="en-US" sz="2800" b="1" dirty="0">
                <a:solidFill>
                  <a:srgbClr val="00B050"/>
                </a:solidFill>
                <a:latin typeface="Times New Roman" panose="02020603050405020304" pitchFamily="18" charset="0"/>
                <a:ea typeface="Calibri" panose="020F0502020204030204" pitchFamily="34" charset="0"/>
              </a:rPr>
              <a:t> protein </a:t>
            </a:r>
            <a:r>
              <a:rPr lang="en-US" sz="2800" b="1" dirty="0" err="1">
                <a:solidFill>
                  <a:srgbClr val="00B050"/>
                </a:solidFill>
                <a:latin typeface="Times New Roman" panose="02020603050405020304" pitchFamily="18" charset="0"/>
                <a:ea typeface="Calibri" panose="020F0502020204030204" pitchFamily="34" charset="0"/>
              </a:rPr>
              <a:t>chuyển</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đổi</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tín</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hiệu</a:t>
            </a:r>
            <a:r>
              <a:rPr lang="en-US" sz="2800" b="1" dirty="0">
                <a:solidFill>
                  <a:srgbClr val="00B050"/>
                </a:solidFill>
                <a:latin typeface="Times New Roman" panose="02020603050405020304" pitchFamily="18" charset="0"/>
                <a:ea typeface="Calibri" panose="020F0502020204030204" pitchFamily="34" charset="0"/>
              </a:rPr>
              <a:t> </a:t>
            </a:r>
            <a:r>
              <a:rPr lang="en-US" sz="2800" b="1" dirty="0" err="1">
                <a:solidFill>
                  <a:srgbClr val="00B050"/>
                </a:solidFill>
                <a:latin typeface="Times New Roman" panose="02020603050405020304" pitchFamily="18" charset="0"/>
                <a:ea typeface="Calibri" panose="020F0502020204030204" pitchFamily="34" charset="0"/>
              </a:rPr>
              <a:t>tới</a:t>
            </a:r>
            <a:r>
              <a:rPr lang="en-US" sz="2800" b="1" dirty="0">
                <a:solidFill>
                  <a:srgbClr val="00B050"/>
                </a:solidFill>
                <a:latin typeface="Times New Roman" panose="02020603050405020304" pitchFamily="18" charset="0"/>
                <a:ea typeface="Calibri" panose="020F0502020204030204" pitchFamily="34" charset="0"/>
              </a:rPr>
              <a:t> protein </a:t>
            </a:r>
            <a:r>
              <a:rPr lang="en-US" sz="2800" b="1" dirty="0" err="1" smtClean="0">
                <a:solidFill>
                  <a:srgbClr val="00B050"/>
                </a:solidFill>
                <a:latin typeface="Times New Roman" panose="02020603050405020304" pitchFamily="18" charset="0"/>
                <a:ea typeface="Calibri" panose="020F0502020204030204" pitchFamily="34" charset="0"/>
              </a:rPr>
              <a:t>đích</a:t>
            </a:r>
            <a:r>
              <a:rPr lang="en-US" sz="2800" b="1" dirty="0" smtClean="0">
                <a:solidFill>
                  <a:srgbClr val="00B050"/>
                </a:solidFill>
                <a:latin typeface="Times New Roman" panose="02020603050405020304" pitchFamily="18" charset="0"/>
                <a:ea typeface="Calibri" panose="020F0502020204030204" pitchFamily="34" charset="0"/>
              </a:rPr>
              <a:t>.</a:t>
            </a:r>
            <a:endParaRPr lang="en-US" sz="2800" b="1" dirty="0">
              <a:solidFill>
                <a:srgbClr val="00B050"/>
              </a:solidFill>
            </a:endParaRPr>
          </a:p>
        </p:txBody>
      </p:sp>
      <p:pic>
        <p:nvPicPr>
          <p:cNvPr id="4" name="Picture 3"/>
          <p:cNvPicPr>
            <a:picLocks noChangeAspect="1"/>
          </p:cNvPicPr>
          <p:nvPr/>
        </p:nvPicPr>
        <p:blipFill>
          <a:blip r:embed="rId3"/>
          <a:stretch>
            <a:fillRect/>
          </a:stretch>
        </p:blipFill>
        <p:spPr>
          <a:xfrm>
            <a:off x="738294" y="1806329"/>
            <a:ext cx="7796106" cy="2738910"/>
          </a:xfrm>
          <a:prstGeom prst="rect">
            <a:avLst/>
          </a:prstGeom>
        </p:spPr>
      </p:pic>
    </p:spTree>
    <p:extLst>
      <p:ext uri="{BB962C8B-B14F-4D97-AF65-F5344CB8AC3E}">
        <p14:creationId xmlns:p14="http://schemas.microsoft.com/office/powerpoint/2010/main" val="95526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 name="Rectangle 1"/>
          <p:cNvSpPr/>
          <p:nvPr/>
        </p:nvSpPr>
        <p:spPr>
          <a:xfrm>
            <a:off x="554977" y="412576"/>
            <a:ext cx="7840878" cy="1569660"/>
          </a:xfrm>
          <a:prstGeom prst="rect">
            <a:avLst/>
          </a:prstGeom>
        </p:spPr>
        <p:txBody>
          <a:bodyPr wrap="square">
            <a:spAutoFit/>
          </a:bodyPr>
          <a:lstStyle/>
          <a:p>
            <a:pPr lvl="0">
              <a:tabLst>
                <a:tab pos="291465" algn="l"/>
              </a:tabLst>
            </a:pPr>
            <a:r>
              <a:rPr lang="en-US" sz="2400" b="1" dirty="0">
                <a:solidFill>
                  <a:srgbClr val="0070C0"/>
                </a:solidFill>
                <a:latin typeface="Times New Roman" panose="02020603050405020304" pitchFamily="18" charset="0"/>
                <a:ea typeface="Calibri" panose="020F0502020204030204" pitchFamily="34" charset="0"/>
              </a:rPr>
              <a:t>3. </a:t>
            </a:r>
            <a:r>
              <a:rPr lang="en-US" sz="2400" b="1" dirty="0" err="1">
                <a:solidFill>
                  <a:srgbClr val="0070C0"/>
                </a:solidFill>
                <a:latin typeface="Times New Roman" panose="02020603050405020304" pitchFamily="18" charset="0"/>
                <a:ea typeface="Calibri" panose="020F0502020204030204" pitchFamily="34" charset="0"/>
              </a:rPr>
              <a:t>Đáp</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ứng</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tín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hiệu</a:t>
            </a:r>
            <a:r>
              <a:rPr lang="en-US" sz="2400" b="1" dirty="0">
                <a:solidFill>
                  <a:srgbClr val="0070C0"/>
                </a:solidFill>
                <a:latin typeface="Times New Roman" panose="02020603050405020304" pitchFamily="18" charset="0"/>
                <a:ea typeface="Calibri" panose="020F0502020204030204" pitchFamily="34" charset="0"/>
              </a:rPr>
              <a:t>:  </a:t>
            </a:r>
            <a:endParaRPr lang="vi-VN" sz="2400" dirty="0">
              <a:solidFill>
                <a:srgbClr val="0070C0"/>
              </a:solidFill>
              <a:latin typeface="Times New Roman" panose="02020603050405020304" pitchFamily="18" charset="0"/>
              <a:ea typeface="Times New Roman" panose="02020603050405020304" pitchFamily="18" charset="0"/>
            </a:endParaRPr>
          </a:p>
          <a:p>
            <a:pPr lvl="0">
              <a:tabLst>
                <a:tab pos="291465" algn="l"/>
              </a:tabLst>
            </a:pPr>
            <a:r>
              <a:rPr lang="en-US" sz="2400" dirty="0">
                <a:solidFill>
                  <a:srgbClr val="00B050"/>
                </a:solidFill>
                <a:latin typeface="Times New Roman" panose="02020603050405020304" pitchFamily="18" charset="0"/>
                <a:ea typeface="Calibri" panose="020F0502020204030204" pitchFamily="34" charset="0"/>
              </a:rPr>
              <a:t>- </a:t>
            </a:r>
            <a:r>
              <a:rPr lang="en-US" sz="2400" dirty="0" err="1">
                <a:solidFill>
                  <a:srgbClr val="00B050"/>
                </a:solidFill>
                <a:latin typeface="Times New Roman" panose="02020603050405020304" pitchFamily="18" charset="0"/>
                <a:ea typeface="Calibri" panose="020F0502020204030204" pitchFamily="34" charset="0"/>
              </a:rPr>
              <a:t>Sự</a:t>
            </a:r>
            <a:r>
              <a:rPr lang="en-US" sz="2400" dirty="0">
                <a:solidFill>
                  <a:srgbClr val="00B050"/>
                </a:solidFill>
                <a:latin typeface="Times New Roman" panose="02020603050405020304" pitchFamily="18" charset="0"/>
                <a:ea typeface="Calibri" panose="020F0502020204030204" pitchFamily="34" charset="0"/>
              </a:rPr>
              <a:t> </a:t>
            </a:r>
            <a:r>
              <a:rPr lang="en-US" sz="2400" dirty="0" err="1">
                <a:solidFill>
                  <a:srgbClr val="00B050"/>
                </a:solidFill>
                <a:latin typeface="Times New Roman" panose="02020603050405020304" pitchFamily="18" charset="0"/>
                <a:ea typeface="Calibri" panose="020F0502020204030204" pitchFamily="34" charset="0"/>
              </a:rPr>
              <a:t>đáp</a:t>
            </a:r>
            <a:r>
              <a:rPr lang="en-US" sz="2400" dirty="0">
                <a:solidFill>
                  <a:srgbClr val="00B050"/>
                </a:solidFill>
                <a:latin typeface="Times New Roman" panose="02020603050405020304" pitchFamily="18" charset="0"/>
                <a:ea typeface="Calibri" panose="020F0502020204030204" pitchFamily="34" charset="0"/>
              </a:rPr>
              <a:t> </a:t>
            </a:r>
            <a:r>
              <a:rPr lang="en-US" sz="2400" dirty="0" err="1">
                <a:solidFill>
                  <a:srgbClr val="00B050"/>
                </a:solidFill>
                <a:latin typeface="Times New Roman" panose="02020603050405020304" pitchFamily="18" charset="0"/>
                <a:ea typeface="Calibri" panose="020F0502020204030204" pitchFamily="34" charset="0"/>
              </a:rPr>
              <a:t>ứng</a:t>
            </a:r>
            <a:r>
              <a:rPr lang="en-US" sz="2400" dirty="0">
                <a:solidFill>
                  <a:srgbClr val="00B050"/>
                </a:solidFill>
                <a:latin typeface="Times New Roman" panose="02020603050405020304" pitchFamily="18" charset="0"/>
                <a:ea typeface="Calibri" panose="020F0502020204030204" pitchFamily="34" charset="0"/>
              </a:rPr>
              <a:t> </a:t>
            </a:r>
            <a:r>
              <a:rPr lang="en-US" sz="2400" dirty="0" err="1">
                <a:solidFill>
                  <a:srgbClr val="00B050"/>
                </a:solidFill>
                <a:latin typeface="Times New Roman" panose="02020603050405020304" pitchFamily="18" charset="0"/>
                <a:ea typeface="Calibri" panose="020F0502020204030204" pitchFamily="34" charset="0"/>
              </a:rPr>
              <a:t>của</a:t>
            </a:r>
            <a:r>
              <a:rPr lang="en-US" sz="2400" dirty="0">
                <a:solidFill>
                  <a:srgbClr val="00B050"/>
                </a:solidFill>
                <a:latin typeface="Times New Roman" panose="02020603050405020304" pitchFamily="18" charset="0"/>
                <a:ea typeface="Calibri" panose="020F0502020204030204" pitchFamily="34" charset="0"/>
              </a:rPr>
              <a:t> </a:t>
            </a:r>
            <a:r>
              <a:rPr lang="en-US" sz="2400" dirty="0" err="1">
                <a:solidFill>
                  <a:srgbClr val="00B050"/>
                </a:solidFill>
                <a:latin typeface="Times New Roman" panose="02020603050405020304" pitchFamily="18" charset="0"/>
                <a:ea typeface="Calibri" panose="020F0502020204030204" pitchFamily="34" charset="0"/>
              </a:rPr>
              <a:t>tế</a:t>
            </a:r>
            <a:r>
              <a:rPr lang="en-US" sz="2400" dirty="0">
                <a:solidFill>
                  <a:srgbClr val="00B050"/>
                </a:solidFill>
                <a:latin typeface="Times New Roman" panose="02020603050405020304" pitchFamily="18" charset="0"/>
                <a:ea typeface="Calibri" panose="020F0502020204030204" pitchFamily="34" charset="0"/>
              </a:rPr>
              <a:t> </a:t>
            </a:r>
            <a:r>
              <a:rPr lang="en-US" sz="2400" dirty="0" err="1">
                <a:solidFill>
                  <a:srgbClr val="00B050"/>
                </a:solidFill>
                <a:latin typeface="Times New Roman" panose="02020603050405020304" pitchFamily="18" charset="0"/>
                <a:ea typeface="Calibri" panose="020F0502020204030204" pitchFamily="34" charset="0"/>
              </a:rPr>
              <a:t>bào</a:t>
            </a:r>
            <a:r>
              <a:rPr lang="en-US" sz="2400" dirty="0">
                <a:solidFill>
                  <a:srgbClr val="00B050"/>
                </a:solidFill>
                <a:latin typeface="Times New Roman" panose="02020603050405020304" pitchFamily="18" charset="0"/>
                <a:ea typeface="Calibri" panose="020F0502020204030204" pitchFamily="34" charset="0"/>
              </a:rPr>
              <a:t> </a:t>
            </a:r>
            <a:r>
              <a:rPr lang="en-US" sz="2400" dirty="0" err="1">
                <a:solidFill>
                  <a:srgbClr val="00B050"/>
                </a:solidFill>
                <a:latin typeface="Times New Roman" panose="02020603050405020304" pitchFamily="18" charset="0"/>
                <a:ea typeface="Calibri" panose="020F0502020204030204" pitchFamily="34" charset="0"/>
              </a:rPr>
              <a:t>như</a:t>
            </a:r>
            <a:r>
              <a:rPr lang="en-US" sz="2400" dirty="0">
                <a:solidFill>
                  <a:srgbClr val="00B050"/>
                </a:solidFill>
                <a:latin typeface="Times New Roman" panose="02020603050405020304" pitchFamily="18" charset="0"/>
                <a:ea typeface="Calibri" panose="020F0502020204030204" pitchFamily="34" charset="0"/>
              </a:rPr>
              <a:t> </a:t>
            </a:r>
            <a:r>
              <a:rPr lang="en-US" sz="2400" dirty="0" err="1">
                <a:solidFill>
                  <a:srgbClr val="00B050"/>
                </a:solidFill>
                <a:latin typeface="Times New Roman" panose="02020603050405020304" pitchFamily="18" charset="0"/>
                <a:ea typeface="Calibri" panose="020F0502020204030204" pitchFamily="34" charset="0"/>
              </a:rPr>
              <a:t>đóng</a:t>
            </a:r>
            <a:r>
              <a:rPr lang="en-US" sz="2400" dirty="0">
                <a:solidFill>
                  <a:srgbClr val="00B050"/>
                </a:solidFill>
                <a:latin typeface="Times New Roman" panose="02020603050405020304" pitchFamily="18" charset="0"/>
                <a:ea typeface="Calibri" panose="020F0502020204030204" pitchFamily="34" charset="0"/>
              </a:rPr>
              <a:t>/</a:t>
            </a:r>
            <a:r>
              <a:rPr lang="en-US" sz="2400" dirty="0" err="1">
                <a:solidFill>
                  <a:srgbClr val="00B050"/>
                </a:solidFill>
                <a:latin typeface="Times New Roman" panose="02020603050405020304" pitchFamily="18" charset="0"/>
                <a:ea typeface="Calibri" panose="020F0502020204030204" pitchFamily="34" charset="0"/>
              </a:rPr>
              <a:t>mở</a:t>
            </a:r>
            <a:r>
              <a:rPr lang="en-US" sz="2400" dirty="0">
                <a:solidFill>
                  <a:srgbClr val="00B050"/>
                </a:solidFill>
                <a:latin typeface="Times New Roman" panose="02020603050405020304" pitchFamily="18" charset="0"/>
                <a:ea typeface="Calibri" panose="020F0502020204030204" pitchFamily="34" charset="0"/>
              </a:rPr>
              <a:t> gene , </a:t>
            </a:r>
            <a:endParaRPr lang="vi-VN" sz="2400" dirty="0">
              <a:solidFill>
                <a:srgbClr val="00B050"/>
              </a:solidFill>
              <a:latin typeface="Times New Roman" panose="02020603050405020304" pitchFamily="18" charset="0"/>
              <a:ea typeface="Times New Roman" panose="02020603050405020304" pitchFamily="18" charset="0"/>
            </a:endParaRPr>
          </a:p>
          <a:p>
            <a:r>
              <a:rPr lang="en-US" sz="2400"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Thay</a:t>
            </a:r>
            <a:r>
              <a:rPr lang="en-US" sz="2400"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đổi</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các</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hoạt</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động</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chuyển</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hóa</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của</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tế</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bào</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thay</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đổi</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sự</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vận</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động</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hoặc</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điều</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khiển</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phân</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bào</a:t>
            </a: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solidFill>
                <a:srgbClr val="00B050"/>
              </a:solidFill>
            </a:endParaRPr>
          </a:p>
        </p:txBody>
      </p:sp>
      <p:pic>
        <p:nvPicPr>
          <p:cNvPr id="4" name="Picture 3"/>
          <p:cNvPicPr>
            <a:picLocks noChangeAspect="1"/>
          </p:cNvPicPr>
          <p:nvPr/>
        </p:nvPicPr>
        <p:blipFill>
          <a:blip r:embed="rId3"/>
          <a:stretch>
            <a:fillRect/>
          </a:stretch>
        </p:blipFill>
        <p:spPr>
          <a:xfrm>
            <a:off x="609600" y="1982236"/>
            <a:ext cx="7987145" cy="2560980"/>
          </a:xfrm>
          <a:prstGeom prst="rect">
            <a:avLst/>
          </a:prstGeom>
        </p:spPr>
      </p:pic>
    </p:spTree>
    <p:extLst>
      <p:ext uri="{BB962C8B-B14F-4D97-AF65-F5344CB8AC3E}">
        <p14:creationId xmlns:p14="http://schemas.microsoft.com/office/powerpoint/2010/main" val="38507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pic>
        <p:nvPicPr>
          <p:cNvPr id="6" name="Picture 5" descr="Vai trò của insulin đối với cơ thể"/>
          <p:cNvPicPr/>
          <p:nvPr/>
        </p:nvPicPr>
        <p:blipFill>
          <a:blip r:embed="rId3">
            <a:extLst>
              <a:ext uri="{28A0092B-C50C-407E-A947-70E740481C1C}">
                <a14:useLocalDpi xmlns:a14="http://schemas.microsoft.com/office/drawing/2010/main" val="0"/>
              </a:ext>
            </a:extLst>
          </a:blip>
          <a:srcRect/>
          <a:stretch>
            <a:fillRect/>
          </a:stretch>
        </p:blipFill>
        <p:spPr bwMode="auto">
          <a:xfrm>
            <a:off x="1186496" y="1509259"/>
            <a:ext cx="6721763" cy="3030037"/>
          </a:xfrm>
          <a:prstGeom prst="rect">
            <a:avLst/>
          </a:prstGeom>
          <a:noFill/>
          <a:ln>
            <a:noFill/>
          </a:ln>
        </p:spPr>
      </p:pic>
      <p:sp>
        <p:nvSpPr>
          <p:cNvPr id="3" name="TextBox 2"/>
          <p:cNvSpPr txBox="1"/>
          <p:nvPr/>
        </p:nvSpPr>
        <p:spPr>
          <a:xfrm>
            <a:off x="453656" y="460744"/>
            <a:ext cx="8498958"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Sơ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a:p>
            <a:r>
              <a:rPr lang="en-US" sz="2800" dirty="0" smtClean="0">
                <a:solidFill>
                  <a:srgbClr val="FF0000"/>
                </a:solidFill>
                <a:latin typeface="Times New Roman" panose="02020603050405020304" pitchFamily="18" charset="0"/>
                <a:cs typeface="Times New Roman" panose="02020603050405020304" pitchFamily="18" charset="0"/>
              </a:rPr>
              <a:t>2.Hãy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bào</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611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pic>
        <p:nvPicPr>
          <p:cNvPr id="6" name="Picture 5" descr="Vai trò của insulin đối với cơ thể"/>
          <p:cNvPicPr/>
          <p:nvPr/>
        </p:nvPicPr>
        <p:blipFill>
          <a:blip r:embed="rId3">
            <a:extLst>
              <a:ext uri="{28A0092B-C50C-407E-A947-70E740481C1C}">
                <a14:useLocalDpi xmlns:a14="http://schemas.microsoft.com/office/drawing/2010/main" val="0"/>
              </a:ext>
            </a:extLst>
          </a:blip>
          <a:srcRect/>
          <a:stretch>
            <a:fillRect/>
          </a:stretch>
        </p:blipFill>
        <p:spPr bwMode="auto">
          <a:xfrm>
            <a:off x="1058906" y="498764"/>
            <a:ext cx="7025221" cy="2531273"/>
          </a:xfrm>
          <a:prstGeom prst="rect">
            <a:avLst/>
          </a:prstGeom>
          <a:noFill/>
          <a:ln>
            <a:noFill/>
          </a:ln>
        </p:spPr>
      </p:pic>
      <p:sp>
        <p:nvSpPr>
          <p:cNvPr id="4" name="TextBox 3"/>
          <p:cNvSpPr txBox="1"/>
          <p:nvPr/>
        </p:nvSpPr>
        <p:spPr>
          <a:xfrm>
            <a:off x="663665" y="3030037"/>
            <a:ext cx="7856879" cy="1785104"/>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1. </a:t>
            </a:r>
            <a:r>
              <a:rPr lang="en-US" sz="2400" dirty="0" err="1">
                <a:solidFill>
                  <a:srgbClr val="0070C0"/>
                </a:solidFill>
                <a:latin typeface="Times New Roman" panose="02020603050405020304" pitchFamily="18" charset="0"/>
                <a:cs typeface="Times New Roman" panose="02020603050405020304" pitchFamily="18" charset="0"/>
              </a:rPr>
              <a:t>Truyền</a:t>
            </a:r>
            <a:r>
              <a:rPr lang="en-US" sz="2400" dirty="0">
                <a:solidFill>
                  <a:srgbClr val="0070C0"/>
                </a:solidFill>
                <a:latin typeface="Times New Roman" panose="02020603050405020304" pitchFamily="18" charset="0"/>
                <a:cs typeface="Times New Roman" panose="02020603050405020304" pitchFamily="18" charset="0"/>
              </a:rPr>
              <a:t> tin </a:t>
            </a:r>
            <a:r>
              <a:rPr lang="en-US" sz="2400" dirty="0" err="1">
                <a:solidFill>
                  <a:srgbClr val="0070C0"/>
                </a:solidFill>
                <a:latin typeface="Times New Roman" panose="02020603050405020304" pitchFamily="18" charset="0"/>
                <a:cs typeface="Times New Roman" panose="02020603050405020304" pitchFamily="18" charset="0"/>
              </a:rPr>
              <a:t>nội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tiết</a:t>
            </a:r>
            <a:r>
              <a:rPr lang="en-US" sz="2400" dirty="0">
                <a:solidFill>
                  <a:srgbClr val="0070C0"/>
                </a:solidFill>
                <a:latin typeface="Times New Roman" panose="02020603050405020304" pitchFamily="18" charset="0"/>
                <a:cs typeface="Times New Roman" panose="02020603050405020304" pitchFamily="18" charset="0"/>
              </a:rPr>
              <a:t>.</a:t>
            </a:r>
            <a:endParaRPr lang="vi-VN" sz="2400" dirty="0">
              <a:solidFill>
                <a:srgbClr val="0070C0"/>
              </a:solidFill>
              <a:latin typeface="Times New Roman" panose="02020603050405020304" pitchFamily="18" charset="0"/>
              <a:cs typeface="Times New Roman" panose="02020603050405020304" pitchFamily="18" charset="0"/>
            </a:endParaRPr>
          </a:p>
          <a:p>
            <a:r>
              <a:rPr lang="en-US" sz="2400" dirty="0">
                <a:solidFill>
                  <a:srgbClr val="0070C0"/>
                </a:solidFill>
                <a:latin typeface="Times New Roman" panose="02020603050405020304" pitchFamily="18" charset="0"/>
                <a:cs typeface="Times New Roman" panose="02020603050405020304" pitchFamily="18" charset="0"/>
              </a:rPr>
              <a:t>2. </a:t>
            </a:r>
            <a:r>
              <a:rPr lang="en-US" sz="2400" dirty="0" err="1">
                <a:solidFill>
                  <a:srgbClr val="0070C0"/>
                </a:solidFill>
                <a:latin typeface="Times New Roman" panose="02020603050405020304" pitchFamily="18" charset="0"/>
                <a:cs typeface="Times New Roman" panose="02020603050405020304" pitchFamily="18" charset="0"/>
              </a:rPr>
              <a:t>Phân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hiệu</a:t>
            </a:r>
            <a:r>
              <a:rPr lang="en-US" sz="2400" dirty="0">
                <a:solidFill>
                  <a:srgbClr val="0070C0"/>
                </a:solidFill>
                <a:latin typeface="Times New Roman" panose="02020603050405020304" pitchFamily="18" charset="0"/>
                <a:cs typeface="Times New Roman" panose="02020603050405020304" pitchFamily="18" charset="0"/>
              </a:rPr>
              <a:t>: insulin; </a:t>
            </a:r>
            <a:r>
              <a:rPr lang="en-US" sz="2400" dirty="0" err="1">
                <a:solidFill>
                  <a:srgbClr val="0070C0"/>
                </a:solidFill>
                <a:latin typeface="Times New Roman" panose="02020603050405020304" pitchFamily="18" charset="0"/>
                <a:cs typeface="Times New Roman" panose="02020603050405020304" pitchFamily="18" charset="0"/>
              </a:rPr>
              <a:t>cách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đáp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ứng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kênh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chuyển</a:t>
            </a:r>
            <a:r>
              <a:rPr lang="en-US" sz="2400" dirty="0">
                <a:solidFill>
                  <a:srgbClr val="0070C0"/>
                </a:solidFill>
                <a:latin typeface="Times New Roman" panose="02020603050405020304" pitchFamily="18" charset="0"/>
                <a:cs typeface="Times New Roman" panose="02020603050405020304" pitchFamily="18" charset="0"/>
              </a:rPr>
              <a:t> Glucose </a:t>
            </a:r>
            <a:r>
              <a:rPr lang="en-US" sz="2400" dirty="0" err="1">
                <a:solidFill>
                  <a:srgbClr val="0070C0"/>
                </a:solidFill>
                <a:latin typeface="Times New Roman" panose="02020603050405020304" pitchFamily="18" charset="0"/>
                <a:cs typeface="Times New Roman" panose="02020603050405020304" pitchFamily="18" charset="0"/>
              </a:rPr>
              <a:t>trên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màng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mở</a:t>
            </a:r>
            <a:r>
              <a:rPr lang="en-US" sz="2400" dirty="0">
                <a:solidFill>
                  <a:srgbClr val="0070C0"/>
                </a:solidFill>
                <a:latin typeface="Times New Roman" panose="02020603050405020304" pitchFamily="18" charset="0"/>
                <a:cs typeface="Times New Roman" panose="02020603050405020304" pitchFamily="18" charset="0"/>
              </a:rPr>
              <a:t>, Glucose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chuyển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bào</a:t>
            </a:r>
            <a:r>
              <a:rPr lang="en-US" sz="2400" dirty="0">
                <a:solidFill>
                  <a:srgbClr val="0070C0"/>
                </a:solidFill>
              </a:rPr>
              <a:t>.</a:t>
            </a:r>
            <a:endParaRPr lang="vi-VN" sz="2400" dirty="0">
              <a:solidFill>
                <a:srgbClr val="0070C0"/>
              </a:solidFill>
            </a:endParaRPr>
          </a:p>
          <a:p>
            <a:endParaRPr lang="vi-VN" dirty="0">
              <a:solidFill>
                <a:srgbClr val="0070C0"/>
              </a:solidFill>
            </a:endParaRPr>
          </a:p>
        </p:txBody>
      </p:sp>
    </p:spTree>
    <p:extLst>
      <p:ext uri="{BB962C8B-B14F-4D97-AF65-F5344CB8AC3E}">
        <p14:creationId xmlns:p14="http://schemas.microsoft.com/office/powerpoint/2010/main" val="315543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p:cNvSpPr txBox="1"/>
          <p:nvPr/>
        </p:nvSpPr>
        <p:spPr>
          <a:xfrm>
            <a:off x="380895" y="-39340"/>
            <a:ext cx="8208924" cy="584775"/>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b="1" dirty="0">
                <a:solidFill>
                  <a:schemeClr val="bg1"/>
                </a:solidFill>
                <a:cs typeface="Arial" panose="020B0604020202020204" pitchFamily="34" charset="0"/>
              </a:rPr>
              <a:t>HOẠT ĐỘNG 1. KHỞI ĐỘNG</a:t>
            </a:r>
          </a:p>
        </p:txBody>
      </p:sp>
      <p:sp>
        <p:nvSpPr>
          <p:cNvPr id="8" name="Rounded Rectangle 7"/>
          <p:cNvSpPr/>
          <p:nvPr/>
        </p:nvSpPr>
        <p:spPr>
          <a:xfrm>
            <a:off x="5221204" y="869557"/>
            <a:ext cx="3922795" cy="4184451"/>
          </a:xfrm>
          <a:prstGeom prst="roundRect">
            <a:avLst/>
          </a:prstGeom>
          <a:pattFill prst="pct5">
            <a:fgClr>
              <a:srgbClr val="0070C0"/>
            </a:fgClr>
            <a:bgClr>
              <a:schemeClr val="bg1"/>
            </a:bgClr>
          </a:pattFill>
          <a:ln w="25400" cap="flat" cmpd="sng" algn="ctr">
            <a:noFill/>
            <a:prstDash val="solid"/>
          </a:ln>
          <a:effectLst/>
        </p:spPr>
        <p:txBody>
          <a:bodyPr rtlCol="0" anchor="ctr"/>
          <a:lstStyle/>
          <a:p>
            <a:pPr algn="ctr" defTabSz="685800" fontAlgn="base">
              <a:spcBef>
                <a:spcPct val="0"/>
              </a:spcBef>
              <a:spcAft>
                <a:spcPct val="0"/>
              </a:spcAft>
              <a:buClrTx/>
              <a:defRPr/>
            </a:pPr>
            <a:r>
              <a:rPr lang="en-US" sz="2400" b="1" dirty="0">
                <a:solidFill>
                  <a:srgbClr val="FF0000"/>
                </a:solidFill>
              </a:rPr>
              <a:t>TÌNH </a:t>
            </a:r>
            <a:r>
              <a:rPr lang="en-US" sz="2400" b="1" dirty="0" smtClean="0">
                <a:solidFill>
                  <a:srgbClr val="FF0000"/>
                </a:solidFill>
              </a:rPr>
              <a:t>HUỐNG</a:t>
            </a:r>
            <a:endParaRPr lang="en-US" sz="2400" b="1" dirty="0">
              <a:solidFill>
                <a:srgbClr val="FF0000"/>
              </a:solidFill>
            </a:endParaRPr>
          </a:p>
          <a:p>
            <a:pPr algn="just" defTabSz="685800" fontAlgn="base">
              <a:spcBef>
                <a:spcPct val="0"/>
              </a:spcBef>
              <a:spcAft>
                <a:spcPct val="0"/>
              </a:spcAft>
              <a:buClrTx/>
              <a:defRPr/>
            </a:pPr>
            <a:r>
              <a:rPr lang="en-US" sz="2000" dirty="0" err="1">
                <a:solidFill>
                  <a:srgbClr val="FF0000"/>
                </a:solidFill>
              </a:rPr>
              <a:t>Tế</a:t>
            </a:r>
            <a:r>
              <a:rPr lang="en-US" sz="2000" dirty="0">
                <a:solidFill>
                  <a:srgbClr val="FF0000"/>
                </a:solidFill>
              </a:rPr>
              <a:t> </a:t>
            </a:r>
            <a:r>
              <a:rPr lang="en-US" sz="2000" dirty="0" err="1">
                <a:solidFill>
                  <a:srgbClr val="FF0000"/>
                </a:solidFill>
              </a:rPr>
              <a:t>bào</a:t>
            </a:r>
            <a:r>
              <a:rPr lang="en-US" sz="2000" dirty="0">
                <a:solidFill>
                  <a:srgbClr val="FF0000"/>
                </a:solidFill>
              </a:rPr>
              <a:t> </a:t>
            </a:r>
            <a:r>
              <a:rPr lang="en-US" sz="2000" dirty="0" err="1">
                <a:solidFill>
                  <a:srgbClr val="FF0000"/>
                </a:solidFill>
              </a:rPr>
              <a:t>thần</a:t>
            </a:r>
            <a:r>
              <a:rPr lang="en-US" sz="2000" dirty="0">
                <a:solidFill>
                  <a:srgbClr val="FF0000"/>
                </a:solidFill>
              </a:rPr>
              <a:t> </a:t>
            </a:r>
            <a:r>
              <a:rPr lang="en-US" sz="2000" dirty="0" err="1">
                <a:solidFill>
                  <a:srgbClr val="FF0000"/>
                </a:solidFill>
              </a:rPr>
              <a:t>kinh</a:t>
            </a:r>
            <a:r>
              <a:rPr lang="en-US" sz="2000" dirty="0">
                <a:solidFill>
                  <a:srgbClr val="FF0000"/>
                </a:solidFill>
              </a:rPr>
              <a:t> </a:t>
            </a:r>
            <a:r>
              <a:rPr lang="en-US" sz="2000" dirty="0" err="1">
                <a:solidFill>
                  <a:srgbClr val="FF0000"/>
                </a:solidFill>
              </a:rPr>
              <a:t>sẽ</a:t>
            </a:r>
            <a:r>
              <a:rPr lang="en-US" sz="2000" dirty="0">
                <a:solidFill>
                  <a:srgbClr val="FF0000"/>
                </a:solidFill>
              </a:rPr>
              <a:t> </a:t>
            </a:r>
            <a:r>
              <a:rPr lang="en-US" sz="2000" dirty="0" err="1">
                <a:solidFill>
                  <a:srgbClr val="FF0000"/>
                </a:solidFill>
              </a:rPr>
              <a:t>truyền</a:t>
            </a:r>
            <a:r>
              <a:rPr lang="en-US" sz="2000" dirty="0">
                <a:solidFill>
                  <a:srgbClr val="FF0000"/>
                </a:solidFill>
              </a:rPr>
              <a:t> </a:t>
            </a:r>
            <a:r>
              <a:rPr lang="en-US" sz="2000" dirty="0" err="1">
                <a:solidFill>
                  <a:srgbClr val="FF0000"/>
                </a:solidFill>
              </a:rPr>
              <a:t>các</a:t>
            </a:r>
            <a:r>
              <a:rPr lang="en-US" sz="2000" dirty="0">
                <a:solidFill>
                  <a:srgbClr val="FF0000"/>
                </a:solidFill>
              </a:rPr>
              <a:t> </a:t>
            </a:r>
            <a:r>
              <a:rPr lang="en-US" sz="2000" dirty="0" err="1">
                <a:solidFill>
                  <a:srgbClr val="FF0000"/>
                </a:solidFill>
              </a:rPr>
              <a:t>phân</a:t>
            </a:r>
            <a:r>
              <a:rPr lang="en-US" sz="2000" dirty="0">
                <a:solidFill>
                  <a:srgbClr val="FF0000"/>
                </a:solidFill>
              </a:rPr>
              <a:t> </a:t>
            </a:r>
            <a:r>
              <a:rPr lang="en-US" sz="2000" dirty="0" err="1">
                <a:solidFill>
                  <a:srgbClr val="FF0000"/>
                </a:solidFill>
              </a:rPr>
              <a:t>tử</a:t>
            </a:r>
            <a:r>
              <a:rPr lang="en-US" sz="2000" dirty="0">
                <a:solidFill>
                  <a:srgbClr val="FF0000"/>
                </a:solidFill>
              </a:rPr>
              <a:t> </a:t>
            </a:r>
            <a:r>
              <a:rPr lang="en-US" sz="2000" dirty="0" err="1">
                <a:solidFill>
                  <a:srgbClr val="FF0000"/>
                </a:solidFill>
              </a:rPr>
              <a:t>tín</a:t>
            </a:r>
            <a:r>
              <a:rPr lang="en-US" sz="2000" dirty="0">
                <a:solidFill>
                  <a:srgbClr val="FF0000"/>
                </a:solidFill>
              </a:rPr>
              <a:t> </a:t>
            </a:r>
            <a:r>
              <a:rPr lang="en-US" sz="2000" dirty="0" err="1">
                <a:solidFill>
                  <a:srgbClr val="FF0000"/>
                </a:solidFill>
              </a:rPr>
              <a:t>hiệu</a:t>
            </a:r>
            <a:r>
              <a:rPr lang="en-US" sz="2000" dirty="0">
                <a:solidFill>
                  <a:srgbClr val="FF0000"/>
                </a:solidFill>
              </a:rPr>
              <a:t> (</a:t>
            </a:r>
            <a:r>
              <a:rPr lang="en-US" sz="2000" dirty="0" err="1">
                <a:solidFill>
                  <a:srgbClr val="FF0000"/>
                </a:solidFill>
              </a:rPr>
              <a:t>chất</a:t>
            </a:r>
            <a:r>
              <a:rPr lang="en-US" sz="2000" dirty="0">
                <a:solidFill>
                  <a:srgbClr val="FF0000"/>
                </a:solidFill>
              </a:rPr>
              <a:t> </a:t>
            </a:r>
            <a:r>
              <a:rPr lang="en-US" sz="2000" dirty="0" err="1">
                <a:solidFill>
                  <a:srgbClr val="FF0000"/>
                </a:solidFill>
              </a:rPr>
              <a:t>hoá</a:t>
            </a:r>
            <a:r>
              <a:rPr lang="en-US" sz="2000" dirty="0">
                <a:solidFill>
                  <a:srgbClr val="FF0000"/>
                </a:solidFill>
              </a:rPr>
              <a:t> </a:t>
            </a:r>
            <a:r>
              <a:rPr lang="en-US" sz="2000" dirty="0" err="1">
                <a:solidFill>
                  <a:srgbClr val="FF0000"/>
                </a:solidFill>
              </a:rPr>
              <a:t>học</a:t>
            </a:r>
            <a:r>
              <a:rPr lang="en-US" sz="2000" dirty="0">
                <a:solidFill>
                  <a:srgbClr val="FF0000"/>
                </a:solidFill>
              </a:rPr>
              <a:t>) </a:t>
            </a:r>
            <a:r>
              <a:rPr lang="en-US" sz="2000" dirty="0" err="1">
                <a:solidFill>
                  <a:srgbClr val="FF0000"/>
                </a:solidFill>
              </a:rPr>
              <a:t>cho</a:t>
            </a:r>
            <a:r>
              <a:rPr lang="en-US" sz="2000" dirty="0">
                <a:solidFill>
                  <a:srgbClr val="FF0000"/>
                </a:solidFill>
              </a:rPr>
              <a:t> </a:t>
            </a:r>
            <a:r>
              <a:rPr lang="en-US" sz="2000" dirty="0" err="1">
                <a:solidFill>
                  <a:srgbClr val="FF0000"/>
                </a:solidFill>
              </a:rPr>
              <a:t>tế</a:t>
            </a:r>
            <a:r>
              <a:rPr lang="en-US" sz="2000" dirty="0">
                <a:solidFill>
                  <a:srgbClr val="FF0000"/>
                </a:solidFill>
              </a:rPr>
              <a:t> </a:t>
            </a:r>
            <a:r>
              <a:rPr lang="en-US" sz="2000" dirty="0" err="1">
                <a:solidFill>
                  <a:srgbClr val="FF0000"/>
                </a:solidFill>
              </a:rPr>
              <a:t>bào</a:t>
            </a:r>
            <a:r>
              <a:rPr lang="en-US" sz="2000" dirty="0">
                <a:solidFill>
                  <a:srgbClr val="FF0000"/>
                </a:solidFill>
              </a:rPr>
              <a:t> </a:t>
            </a:r>
            <a:r>
              <a:rPr lang="en-US" sz="2000" dirty="0" err="1">
                <a:solidFill>
                  <a:srgbClr val="FF0000"/>
                </a:solidFill>
              </a:rPr>
              <a:t>cơ</a:t>
            </a:r>
            <a:r>
              <a:rPr lang="en-US" sz="2000" dirty="0">
                <a:solidFill>
                  <a:srgbClr val="FF0000"/>
                </a:solidFill>
              </a:rPr>
              <a:t>. </a:t>
            </a:r>
            <a:r>
              <a:rPr lang="en-US" sz="2000" dirty="0" err="1">
                <a:solidFill>
                  <a:srgbClr val="FF0000"/>
                </a:solidFill>
              </a:rPr>
              <a:t>Nếu</a:t>
            </a:r>
            <a:r>
              <a:rPr lang="en-US" sz="2000" dirty="0">
                <a:solidFill>
                  <a:srgbClr val="FF0000"/>
                </a:solidFill>
              </a:rPr>
              <a:t> </a:t>
            </a:r>
            <a:r>
              <a:rPr lang="en-US" sz="2000" dirty="0" err="1">
                <a:solidFill>
                  <a:srgbClr val="FF0000"/>
                </a:solidFill>
              </a:rPr>
              <a:t>sự</a:t>
            </a:r>
            <a:r>
              <a:rPr lang="en-US" sz="2000" dirty="0">
                <a:solidFill>
                  <a:srgbClr val="FF0000"/>
                </a:solidFill>
              </a:rPr>
              <a:t> </a:t>
            </a:r>
            <a:r>
              <a:rPr lang="en-US" sz="2000" dirty="0" err="1">
                <a:solidFill>
                  <a:srgbClr val="FF0000"/>
                </a:solidFill>
              </a:rPr>
              <a:t>giao</a:t>
            </a:r>
            <a:r>
              <a:rPr lang="en-US" sz="2000" dirty="0">
                <a:solidFill>
                  <a:srgbClr val="FF0000"/>
                </a:solidFill>
              </a:rPr>
              <a:t> </a:t>
            </a:r>
            <a:r>
              <a:rPr lang="en-US" sz="2000" dirty="0" err="1">
                <a:solidFill>
                  <a:srgbClr val="FF0000"/>
                </a:solidFill>
              </a:rPr>
              <a:t>tiếp</a:t>
            </a:r>
            <a:r>
              <a:rPr lang="en-US" sz="2000" dirty="0">
                <a:solidFill>
                  <a:srgbClr val="FF0000"/>
                </a:solidFill>
              </a:rPr>
              <a:t> </a:t>
            </a:r>
            <a:r>
              <a:rPr lang="en-US" sz="2000" dirty="0" err="1">
                <a:solidFill>
                  <a:srgbClr val="FF0000"/>
                </a:solidFill>
              </a:rPr>
              <a:t>này</a:t>
            </a:r>
            <a:r>
              <a:rPr lang="en-US" sz="2000" dirty="0">
                <a:solidFill>
                  <a:srgbClr val="FF0000"/>
                </a:solidFill>
              </a:rPr>
              <a:t> </a:t>
            </a:r>
            <a:r>
              <a:rPr lang="en-US" sz="2000" dirty="0" err="1">
                <a:solidFill>
                  <a:srgbClr val="FF0000"/>
                </a:solidFill>
              </a:rPr>
              <a:t>bị</a:t>
            </a:r>
            <a:r>
              <a:rPr lang="en-US" sz="2000" dirty="0">
                <a:solidFill>
                  <a:srgbClr val="FF0000"/>
                </a:solidFill>
              </a:rPr>
              <a:t> </a:t>
            </a:r>
            <a:r>
              <a:rPr lang="en-US" sz="2000" dirty="0" err="1">
                <a:solidFill>
                  <a:srgbClr val="FF0000"/>
                </a:solidFill>
              </a:rPr>
              <a:t>ngừng</a:t>
            </a:r>
            <a:r>
              <a:rPr lang="en-US" sz="2000" dirty="0">
                <a:solidFill>
                  <a:srgbClr val="FF0000"/>
                </a:solidFill>
              </a:rPr>
              <a:t> </a:t>
            </a:r>
            <a:r>
              <a:rPr lang="en-US" sz="2000" dirty="0" err="1">
                <a:solidFill>
                  <a:srgbClr val="FF0000"/>
                </a:solidFill>
              </a:rPr>
              <a:t>lại</a:t>
            </a:r>
            <a:r>
              <a:rPr lang="en-US" sz="2000" dirty="0">
                <a:solidFill>
                  <a:srgbClr val="FF0000"/>
                </a:solidFill>
              </a:rPr>
              <a:t>, </a:t>
            </a:r>
            <a:r>
              <a:rPr lang="en-US" sz="2000" dirty="0" err="1">
                <a:solidFill>
                  <a:srgbClr val="FF0000"/>
                </a:solidFill>
              </a:rPr>
              <a:t>cơ</a:t>
            </a:r>
            <a:r>
              <a:rPr lang="en-US" sz="2000" dirty="0">
                <a:solidFill>
                  <a:srgbClr val="FF0000"/>
                </a:solidFill>
              </a:rPr>
              <a:t> </a:t>
            </a:r>
            <a:r>
              <a:rPr lang="en-US" sz="2000" dirty="0" err="1">
                <a:solidFill>
                  <a:srgbClr val="FF0000"/>
                </a:solidFill>
              </a:rPr>
              <a:t>sẽ</a:t>
            </a:r>
            <a:r>
              <a:rPr lang="en-US" sz="2000" dirty="0">
                <a:solidFill>
                  <a:srgbClr val="FF0000"/>
                </a:solidFill>
              </a:rPr>
              <a:t> </a:t>
            </a:r>
            <a:r>
              <a:rPr lang="en-US" sz="2000" dirty="0" err="1">
                <a:solidFill>
                  <a:srgbClr val="FF0000"/>
                </a:solidFill>
              </a:rPr>
              <a:t>không</a:t>
            </a:r>
            <a:r>
              <a:rPr lang="en-US" sz="2000" dirty="0">
                <a:solidFill>
                  <a:srgbClr val="FF0000"/>
                </a:solidFill>
              </a:rPr>
              <a:t> </a:t>
            </a:r>
            <a:r>
              <a:rPr lang="en-US" sz="2000" dirty="0" err="1">
                <a:solidFill>
                  <a:srgbClr val="FF0000"/>
                </a:solidFill>
              </a:rPr>
              <a:t>vận</a:t>
            </a:r>
            <a:r>
              <a:rPr lang="en-US" sz="2000" dirty="0">
                <a:solidFill>
                  <a:srgbClr val="FF0000"/>
                </a:solidFill>
              </a:rPr>
              <a:t> </a:t>
            </a:r>
            <a:r>
              <a:rPr lang="en-US" sz="2000" dirty="0" err="1">
                <a:solidFill>
                  <a:srgbClr val="FF0000"/>
                </a:solidFill>
              </a:rPr>
              <a:t>động</a:t>
            </a:r>
            <a:r>
              <a:rPr lang="en-US" sz="2000" dirty="0">
                <a:solidFill>
                  <a:srgbClr val="FF0000"/>
                </a:solidFill>
              </a:rPr>
              <a:t> </a:t>
            </a:r>
            <a:r>
              <a:rPr lang="en-US" sz="2000" dirty="0" err="1">
                <a:solidFill>
                  <a:srgbClr val="FF0000"/>
                </a:solidFill>
              </a:rPr>
              <a:t>được</a:t>
            </a:r>
            <a:r>
              <a:rPr lang="en-US" sz="2000" dirty="0">
                <a:solidFill>
                  <a:srgbClr val="FF0000"/>
                </a:solidFill>
              </a:rPr>
              <a:t>. </a:t>
            </a:r>
            <a:r>
              <a:rPr lang="en-US" sz="2000" dirty="0" err="1">
                <a:solidFill>
                  <a:srgbClr val="FF0000"/>
                </a:solidFill>
              </a:rPr>
              <a:t>Vậy</a:t>
            </a:r>
            <a:r>
              <a:rPr lang="en-US" sz="2000" dirty="0">
                <a:solidFill>
                  <a:srgbClr val="FF0000"/>
                </a:solidFill>
              </a:rPr>
              <a:t> </a:t>
            </a:r>
            <a:r>
              <a:rPr lang="en-US" sz="2000" dirty="0" err="1">
                <a:solidFill>
                  <a:srgbClr val="FF0000"/>
                </a:solidFill>
              </a:rPr>
              <a:t>quá</a:t>
            </a:r>
            <a:r>
              <a:rPr lang="en-US" sz="2000" dirty="0">
                <a:solidFill>
                  <a:srgbClr val="FF0000"/>
                </a:solidFill>
              </a:rPr>
              <a:t> </a:t>
            </a:r>
            <a:r>
              <a:rPr lang="en-US" sz="2000" dirty="0" err="1">
                <a:solidFill>
                  <a:srgbClr val="FF0000"/>
                </a:solidFill>
              </a:rPr>
              <a:t>trình</a:t>
            </a:r>
            <a:r>
              <a:rPr lang="en-US" sz="2000" dirty="0">
                <a:solidFill>
                  <a:srgbClr val="FF0000"/>
                </a:solidFill>
              </a:rPr>
              <a:t> </a:t>
            </a:r>
            <a:r>
              <a:rPr lang="en-US" sz="2000" dirty="0" err="1">
                <a:solidFill>
                  <a:srgbClr val="FF0000"/>
                </a:solidFill>
              </a:rPr>
              <a:t>các</a:t>
            </a:r>
            <a:r>
              <a:rPr lang="en-US" sz="2000" dirty="0">
                <a:solidFill>
                  <a:srgbClr val="FF0000"/>
                </a:solidFill>
              </a:rPr>
              <a:t> </a:t>
            </a:r>
            <a:r>
              <a:rPr lang="en-US" sz="2000" dirty="0" err="1">
                <a:solidFill>
                  <a:srgbClr val="FF0000"/>
                </a:solidFill>
              </a:rPr>
              <a:t>tế</a:t>
            </a:r>
            <a:r>
              <a:rPr lang="en-US" sz="2000" dirty="0">
                <a:solidFill>
                  <a:srgbClr val="FF0000"/>
                </a:solidFill>
              </a:rPr>
              <a:t> </a:t>
            </a:r>
            <a:r>
              <a:rPr lang="en-US" sz="2000" dirty="0" err="1">
                <a:solidFill>
                  <a:srgbClr val="FF0000"/>
                </a:solidFill>
              </a:rPr>
              <a:t>bào</a:t>
            </a:r>
            <a:r>
              <a:rPr lang="en-US" sz="2000" dirty="0">
                <a:solidFill>
                  <a:srgbClr val="FF0000"/>
                </a:solidFill>
              </a:rPr>
              <a:t> </a:t>
            </a:r>
            <a:r>
              <a:rPr lang="en-US" sz="2000" dirty="0" err="1">
                <a:solidFill>
                  <a:srgbClr val="FF0000"/>
                </a:solidFill>
              </a:rPr>
              <a:t>truyền</a:t>
            </a:r>
            <a:r>
              <a:rPr lang="en-US" sz="2000" dirty="0">
                <a:solidFill>
                  <a:srgbClr val="FF0000"/>
                </a:solidFill>
              </a:rPr>
              <a:t> </a:t>
            </a:r>
            <a:r>
              <a:rPr lang="en-US" sz="2000" dirty="0" err="1">
                <a:solidFill>
                  <a:srgbClr val="FF0000"/>
                </a:solidFill>
              </a:rPr>
              <a:t>tín</a:t>
            </a:r>
            <a:r>
              <a:rPr lang="en-US" sz="2000" dirty="0">
                <a:solidFill>
                  <a:srgbClr val="FF0000"/>
                </a:solidFill>
              </a:rPr>
              <a:t> </a:t>
            </a:r>
            <a:r>
              <a:rPr lang="en-US" sz="2000" dirty="0" err="1">
                <a:solidFill>
                  <a:srgbClr val="FF0000"/>
                </a:solidFill>
              </a:rPr>
              <a:t>hiệu</a:t>
            </a:r>
            <a:r>
              <a:rPr lang="en-US" sz="2000" dirty="0">
                <a:solidFill>
                  <a:srgbClr val="FF0000"/>
                </a:solidFill>
              </a:rPr>
              <a:t> </a:t>
            </a:r>
            <a:r>
              <a:rPr lang="en-US" sz="2000" dirty="0" err="1">
                <a:solidFill>
                  <a:srgbClr val="FF0000"/>
                </a:solidFill>
              </a:rPr>
              <a:t>và</a:t>
            </a:r>
            <a:r>
              <a:rPr lang="en-US" sz="2000" dirty="0">
                <a:solidFill>
                  <a:srgbClr val="FF0000"/>
                </a:solidFill>
              </a:rPr>
              <a:t> </a:t>
            </a:r>
            <a:r>
              <a:rPr lang="en-US" sz="2000" dirty="0" err="1">
                <a:solidFill>
                  <a:srgbClr val="FF0000"/>
                </a:solidFill>
              </a:rPr>
              <a:t>nhận</a:t>
            </a:r>
            <a:r>
              <a:rPr lang="en-US" sz="2000" dirty="0">
                <a:solidFill>
                  <a:srgbClr val="FF0000"/>
                </a:solidFill>
              </a:rPr>
              <a:t> </a:t>
            </a:r>
            <a:r>
              <a:rPr lang="en-US" sz="2000" dirty="0" err="1">
                <a:solidFill>
                  <a:srgbClr val="FF0000"/>
                </a:solidFill>
              </a:rPr>
              <a:t>tín</a:t>
            </a:r>
            <a:r>
              <a:rPr lang="en-US" sz="2000" dirty="0">
                <a:solidFill>
                  <a:srgbClr val="FF0000"/>
                </a:solidFill>
              </a:rPr>
              <a:t> </a:t>
            </a:r>
            <a:r>
              <a:rPr lang="en-US" sz="2000" dirty="0" err="1">
                <a:solidFill>
                  <a:srgbClr val="FF0000"/>
                </a:solidFill>
              </a:rPr>
              <a:t>hiệu</a:t>
            </a:r>
            <a:r>
              <a:rPr lang="en-US" sz="2000" dirty="0">
                <a:solidFill>
                  <a:srgbClr val="FF0000"/>
                </a:solidFill>
              </a:rPr>
              <a:t> </a:t>
            </a:r>
            <a:r>
              <a:rPr lang="en-US" sz="2000" dirty="0" err="1">
                <a:solidFill>
                  <a:srgbClr val="FF0000"/>
                </a:solidFill>
              </a:rPr>
              <a:t>diễn</a:t>
            </a:r>
            <a:r>
              <a:rPr lang="en-US" sz="2000" dirty="0">
                <a:solidFill>
                  <a:srgbClr val="FF0000"/>
                </a:solidFill>
              </a:rPr>
              <a:t> </a:t>
            </a:r>
            <a:r>
              <a:rPr lang="en-US" sz="2000" dirty="0" err="1">
                <a:solidFill>
                  <a:srgbClr val="FF0000"/>
                </a:solidFill>
              </a:rPr>
              <a:t>ra</a:t>
            </a:r>
            <a:r>
              <a:rPr lang="en-US" sz="2000" dirty="0">
                <a:solidFill>
                  <a:srgbClr val="FF0000"/>
                </a:solidFill>
              </a:rPr>
              <a:t> </a:t>
            </a:r>
            <a:r>
              <a:rPr lang="en-US" sz="2000" dirty="0" err="1">
                <a:solidFill>
                  <a:srgbClr val="FF0000"/>
                </a:solidFill>
              </a:rPr>
              <a:t>như</a:t>
            </a:r>
            <a:r>
              <a:rPr lang="en-US" sz="2000" dirty="0">
                <a:solidFill>
                  <a:srgbClr val="FF0000"/>
                </a:solidFill>
              </a:rPr>
              <a:t> </a:t>
            </a:r>
            <a:r>
              <a:rPr lang="en-US" sz="2000" dirty="0" err="1">
                <a:solidFill>
                  <a:srgbClr val="FF0000"/>
                </a:solidFill>
              </a:rPr>
              <a:t>thế</a:t>
            </a:r>
            <a:r>
              <a:rPr lang="en-US" sz="2000" dirty="0">
                <a:solidFill>
                  <a:srgbClr val="FF0000"/>
                </a:solidFill>
              </a:rPr>
              <a:t> </a:t>
            </a:r>
            <a:r>
              <a:rPr lang="en-US" sz="2000" dirty="0" err="1">
                <a:solidFill>
                  <a:srgbClr val="FF0000"/>
                </a:solidFill>
              </a:rPr>
              <a:t>nào</a:t>
            </a:r>
            <a:r>
              <a:rPr lang="en-US" sz="2000" dirty="0">
                <a:solidFill>
                  <a:srgbClr val="FF0000"/>
                </a:solidFill>
              </a:rPr>
              <a:t>?</a:t>
            </a:r>
            <a:endParaRPr lang="vi-VN" sz="2000" dirty="0">
              <a:solidFill>
                <a:srgbClr val="FF0000"/>
              </a:solidFill>
            </a:endParaRPr>
          </a:p>
        </p:txBody>
      </p:sp>
      <p:grpSp>
        <p:nvGrpSpPr>
          <p:cNvPr id="33" name="Group 32"/>
          <p:cNvGrpSpPr/>
          <p:nvPr/>
        </p:nvGrpSpPr>
        <p:grpSpPr>
          <a:xfrm>
            <a:off x="0" y="1030882"/>
            <a:ext cx="5221204" cy="4023126"/>
            <a:chOff x="521413" y="1237334"/>
            <a:chExt cx="6593557" cy="538151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13" y="1237334"/>
              <a:ext cx="6469691" cy="5381519"/>
            </a:xfrm>
            <a:prstGeom prst="rect">
              <a:avLst/>
            </a:prstGeom>
          </p:spPr>
        </p:pic>
        <p:sp>
          <p:nvSpPr>
            <p:cNvPr id="27" name="Rounded Rectangle 26"/>
            <p:cNvSpPr/>
            <p:nvPr/>
          </p:nvSpPr>
          <p:spPr>
            <a:xfrm>
              <a:off x="5407061" y="1594254"/>
              <a:ext cx="1481136" cy="692730"/>
            </a:xfrm>
            <a:prstGeom prst="roundRect">
              <a:avLst/>
            </a:prstGeom>
            <a:noFill/>
            <a:ln w="25400" cap="flat" cmpd="sng" algn="ctr">
              <a:noFill/>
              <a:prstDash val="solid"/>
            </a:ln>
            <a:effectLst/>
          </p:spPr>
          <p:txBody>
            <a:bodyPr rtlCol="0" anchor="ctr"/>
            <a:lstStyle/>
            <a:p>
              <a:pPr algn="ctr" defTabSz="685800" fontAlgn="base">
                <a:spcBef>
                  <a:spcPct val="0"/>
                </a:spcBef>
                <a:spcAft>
                  <a:spcPct val="0"/>
                </a:spcAft>
                <a:buClrTx/>
                <a:defRPr/>
              </a:pPr>
              <a:r>
                <a:rPr lang="en-US" sz="1650" b="1"/>
                <a:t>Tế bào thần kinh</a:t>
              </a:r>
              <a:endParaRPr lang="vi-VN" sz="1650"/>
            </a:p>
          </p:txBody>
        </p:sp>
        <p:sp>
          <p:nvSpPr>
            <p:cNvPr id="28" name="Rounded Rectangle 27"/>
            <p:cNvSpPr/>
            <p:nvPr/>
          </p:nvSpPr>
          <p:spPr>
            <a:xfrm>
              <a:off x="2558951" y="4294908"/>
              <a:ext cx="1323992" cy="645163"/>
            </a:xfrm>
            <a:prstGeom prst="roundRect">
              <a:avLst/>
            </a:prstGeom>
            <a:solidFill>
              <a:srgbClr val="FFFFFF"/>
            </a:solidFill>
            <a:ln w="25400" cap="flat" cmpd="sng" algn="ctr">
              <a:noFill/>
              <a:prstDash val="solid"/>
            </a:ln>
            <a:effectLst/>
          </p:spPr>
          <p:txBody>
            <a:bodyPr rtlCol="0" anchor="ctr"/>
            <a:lstStyle/>
            <a:p>
              <a:pPr algn="ctr" defTabSz="685800" fontAlgn="base">
                <a:spcBef>
                  <a:spcPct val="0"/>
                </a:spcBef>
                <a:spcAft>
                  <a:spcPct val="0"/>
                </a:spcAft>
                <a:buClrTx/>
                <a:defRPr/>
              </a:pPr>
              <a:r>
                <a:rPr lang="en-US" sz="1650" b="1" dirty="0" err="1"/>
                <a:t>Thụ</a:t>
              </a:r>
              <a:r>
                <a:rPr lang="en-US" sz="1650" b="1" dirty="0"/>
                <a:t> </a:t>
              </a:r>
              <a:r>
                <a:rPr lang="en-US" sz="1650" b="1" dirty="0" err="1"/>
                <a:t>thể</a:t>
              </a:r>
              <a:endParaRPr lang="vi-VN" sz="1650" dirty="0"/>
            </a:p>
          </p:txBody>
        </p:sp>
        <p:sp>
          <p:nvSpPr>
            <p:cNvPr id="29" name="Rounded Rectangle 28"/>
            <p:cNvSpPr/>
            <p:nvPr/>
          </p:nvSpPr>
          <p:spPr>
            <a:xfrm>
              <a:off x="521413" y="3732522"/>
              <a:ext cx="1481136" cy="692729"/>
            </a:xfrm>
            <a:prstGeom prst="roundRect">
              <a:avLst/>
            </a:prstGeom>
            <a:noFill/>
            <a:ln w="25400" cap="flat" cmpd="sng" algn="ctr">
              <a:noFill/>
              <a:prstDash val="solid"/>
            </a:ln>
            <a:effectLst/>
          </p:spPr>
          <p:txBody>
            <a:bodyPr rtlCol="0" anchor="ctr"/>
            <a:lstStyle/>
            <a:p>
              <a:pPr algn="ctr" defTabSz="685800" fontAlgn="base">
                <a:spcBef>
                  <a:spcPct val="0"/>
                </a:spcBef>
                <a:spcAft>
                  <a:spcPct val="0"/>
                </a:spcAft>
                <a:buClrTx/>
                <a:defRPr/>
              </a:pPr>
              <a:r>
                <a:rPr lang="en-US" sz="1650" b="1" dirty="0" err="1"/>
                <a:t>Màng</a:t>
              </a:r>
              <a:r>
                <a:rPr lang="en-US" sz="1650" b="1" dirty="0"/>
                <a:t> </a:t>
              </a:r>
              <a:r>
                <a:rPr lang="en-US" sz="1650" b="1" dirty="0" err="1"/>
                <a:t>tế</a:t>
              </a:r>
              <a:r>
                <a:rPr lang="en-US" sz="1650" b="1" dirty="0"/>
                <a:t> </a:t>
              </a:r>
              <a:r>
                <a:rPr lang="en-US" sz="1650" b="1" dirty="0" err="1"/>
                <a:t>bào</a:t>
              </a:r>
              <a:r>
                <a:rPr lang="en-US" sz="1650" b="1" dirty="0"/>
                <a:t> </a:t>
              </a:r>
              <a:r>
                <a:rPr lang="en-US" sz="1650" b="1" dirty="0" err="1"/>
                <a:t>cơ</a:t>
              </a:r>
              <a:endParaRPr lang="vi-VN" sz="1650" dirty="0"/>
            </a:p>
          </p:txBody>
        </p:sp>
        <p:sp>
          <p:nvSpPr>
            <p:cNvPr id="30" name="Rounded Rectangle 29"/>
            <p:cNvSpPr/>
            <p:nvPr/>
          </p:nvSpPr>
          <p:spPr>
            <a:xfrm>
              <a:off x="5633834" y="2947486"/>
              <a:ext cx="1481136" cy="1099367"/>
            </a:xfrm>
            <a:prstGeom prst="roundRect">
              <a:avLst/>
            </a:prstGeom>
            <a:noFill/>
            <a:ln w="25400" cap="flat" cmpd="sng" algn="ctr">
              <a:noFill/>
              <a:prstDash val="solid"/>
            </a:ln>
            <a:effectLst/>
          </p:spPr>
          <p:txBody>
            <a:bodyPr rtlCol="0" anchor="ctr"/>
            <a:lstStyle/>
            <a:p>
              <a:pPr algn="ctr" defTabSz="685800" fontAlgn="base">
                <a:spcBef>
                  <a:spcPct val="0"/>
                </a:spcBef>
                <a:spcAft>
                  <a:spcPct val="0"/>
                </a:spcAft>
                <a:buClrTx/>
                <a:defRPr/>
              </a:pPr>
              <a:r>
                <a:rPr lang="en-US" sz="1650" b="1" dirty="0" err="1"/>
                <a:t>Chất</a:t>
              </a:r>
              <a:r>
                <a:rPr lang="en-US" sz="1650" b="1" dirty="0"/>
                <a:t> </a:t>
              </a:r>
              <a:r>
                <a:rPr lang="en-US" sz="1650" b="1" dirty="0" err="1"/>
                <a:t>truyền</a:t>
              </a:r>
              <a:r>
                <a:rPr lang="en-US" sz="1650" b="1" dirty="0"/>
                <a:t> tin </a:t>
              </a:r>
              <a:r>
                <a:rPr lang="en-US" sz="1650" b="1" dirty="0" err="1"/>
                <a:t>hoá</a:t>
              </a:r>
              <a:r>
                <a:rPr lang="en-US" sz="1650" b="1" dirty="0"/>
                <a:t> </a:t>
              </a:r>
              <a:r>
                <a:rPr lang="en-US" sz="1650" b="1" dirty="0" err="1"/>
                <a:t>học</a:t>
              </a:r>
              <a:endParaRPr lang="vi-VN" sz="1650" dirty="0"/>
            </a:p>
          </p:txBody>
        </p:sp>
        <p:cxnSp>
          <p:nvCxnSpPr>
            <p:cNvPr id="9" name="Straight Connector 8"/>
            <p:cNvCxnSpPr/>
            <p:nvPr/>
          </p:nvCxnSpPr>
          <p:spPr>
            <a:xfrm>
              <a:off x="4935271" y="1815928"/>
              <a:ext cx="6985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46241" y="3515657"/>
              <a:ext cx="6985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25405" y="4381878"/>
              <a:ext cx="903636" cy="558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85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07933" y="0"/>
            <a:ext cx="8333067" cy="392415"/>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1950" b="1" dirty="0" err="1" smtClean="0">
                <a:solidFill>
                  <a:schemeClr val="bg1"/>
                </a:solidFill>
                <a:cs typeface="Arial" panose="020B0604020202020204" pitchFamily="34" charset="0"/>
              </a:rPr>
              <a:t>Mô</a:t>
            </a:r>
            <a:r>
              <a:rPr lang="en-US" sz="1950" b="1" dirty="0" smtClean="0">
                <a:solidFill>
                  <a:schemeClr val="bg1"/>
                </a:solidFill>
                <a:cs typeface="Arial" panose="020B0604020202020204" pitchFamily="34" charset="0"/>
              </a:rPr>
              <a:t> </a:t>
            </a:r>
            <a:r>
              <a:rPr lang="en-US" sz="1950" b="1" dirty="0" err="1">
                <a:solidFill>
                  <a:schemeClr val="bg1"/>
                </a:solidFill>
                <a:cs typeface="Arial" panose="020B0604020202020204" pitchFamily="34" charset="0"/>
              </a:rPr>
              <a:t>tả</a:t>
            </a:r>
            <a:r>
              <a:rPr lang="en-US" sz="1950" b="1" dirty="0">
                <a:solidFill>
                  <a:schemeClr val="bg1"/>
                </a:solidFill>
                <a:cs typeface="Arial" panose="020B0604020202020204" pitchFamily="34" charset="0"/>
              </a:rPr>
              <a:t> </a:t>
            </a:r>
            <a:r>
              <a:rPr lang="en-US" sz="1950" b="1" dirty="0" err="1">
                <a:solidFill>
                  <a:schemeClr val="bg1"/>
                </a:solidFill>
                <a:cs typeface="Arial" panose="020B0604020202020204" pitchFamily="34" charset="0"/>
              </a:rPr>
              <a:t>quá</a:t>
            </a:r>
            <a:r>
              <a:rPr lang="en-US" sz="1950" b="1" dirty="0">
                <a:solidFill>
                  <a:schemeClr val="bg1"/>
                </a:solidFill>
                <a:cs typeface="Arial" panose="020B0604020202020204" pitchFamily="34" charset="0"/>
              </a:rPr>
              <a:t> </a:t>
            </a:r>
            <a:r>
              <a:rPr lang="en-US" sz="1950" b="1" dirty="0" err="1">
                <a:solidFill>
                  <a:schemeClr val="bg1"/>
                </a:solidFill>
                <a:cs typeface="Arial" panose="020B0604020202020204" pitchFamily="34" charset="0"/>
              </a:rPr>
              <a:t>trình</a:t>
            </a:r>
            <a:r>
              <a:rPr lang="en-US" sz="1950" b="1" dirty="0">
                <a:solidFill>
                  <a:schemeClr val="bg1"/>
                </a:solidFill>
                <a:cs typeface="Arial" panose="020B0604020202020204" pitchFamily="34" charset="0"/>
              </a:rPr>
              <a:t> hormone insulin </a:t>
            </a:r>
            <a:r>
              <a:rPr lang="en-US" sz="1950" b="1" dirty="0" err="1">
                <a:solidFill>
                  <a:schemeClr val="bg1"/>
                </a:solidFill>
                <a:cs typeface="Arial" panose="020B0604020202020204" pitchFamily="34" charset="0"/>
              </a:rPr>
              <a:t>tác</a:t>
            </a:r>
            <a:r>
              <a:rPr lang="en-US" sz="1950" b="1" dirty="0">
                <a:solidFill>
                  <a:schemeClr val="bg1"/>
                </a:solidFill>
                <a:cs typeface="Arial" panose="020B0604020202020204" pitchFamily="34" charset="0"/>
              </a:rPr>
              <a:t> </a:t>
            </a:r>
            <a:r>
              <a:rPr lang="en-US" sz="1950" b="1" dirty="0" err="1">
                <a:solidFill>
                  <a:schemeClr val="bg1"/>
                </a:solidFill>
                <a:cs typeface="Arial" panose="020B0604020202020204" pitchFamily="34" charset="0"/>
              </a:rPr>
              <a:t>động</a:t>
            </a:r>
            <a:r>
              <a:rPr lang="en-US" sz="1950" b="1" dirty="0">
                <a:solidFill>
                  <a:schemeClr val="bg1"/>
                </a:solidFill>
                <a:cs typeface="Arial" panose="020B0604020202020204" pitchFamily="34" charset="0"/>
              </a:rPr>
              <a:t> </a:t>
            </a:r>
            <a:r>
              <a:rPr lang="en-US" sz="1950" b="1" dirty="0" err="1">
                <a:solidFill>
                  <a:schemeClr val="bg1"/>
                </a:solidFill>
                <a:cs typeface="Arial" panose="020B0604020202020204" pitchFamily="34" charset="0"/>
              </a:rPr>
              <a:t>đến</a:t>
            </a:r>
            <a:r>
              <a:rPr lang="en-US" sz="1950" b="1" dirty="0">
                <a:solidFill>
                  <a:schemeClr val="bg1"/>
                </a:solidFill>
                <a:cs typeface="Arial" panose="020B0604020202020204" pitchFamily="34" charset="0"/>
              </a:rPr>
              <a:t> </a:t>
            </a:r>
            <a:r>
              <a:rPr lang="en-US" sz="1950" b="1" dirty="0" err="1">
                <a:solidFill>
                  <a:schemeClr val="bg1"/>
                </a:solidFill>
                <a:cs typeface="Arial" panose="020B0604020202020204" pitchFamily="34" charset="0"/>
              </a:rPr>
              <a:t>tế</a:t>
            </a:r>
            <a:r>
              <a:rPr lang="en-US" sz="1950" b="1" dirty="0">
                <a:solidFill>
                  <a:schemeClr val="bg1"/>
                </a:solidFill>
                <a:cs typeface="Arial" panose="020B0604020202020204" pitchFamily="34" charset="0"/>
              </a:rPr>
              <a:t> </a:t>
            </a:r>
            <a:r>
              <a:rPr lang="en-US" sz="1950" b="1" dirty="0" err="1">
                <a:solidFill>
                  <a:schemeClr val="bg1"/>
                </a:solidFill>
                <a:cs typeface="Arial" panose="020B0604020202020204" pitchFamily="34" charset="0"/>
              </a:rPr>
              <a:t>bào</a:t>
            </a:r>
            <a:r>
              <a:rPr lang="en-US" sz="1950" b="1" dirty="0">
                <a:solidFill>
                  <a:schemeClr val="bg1"/>
                </a:solidFill>
                <a:cs typeface="Arial" panose="020B0604020202020204" pitchFamily="34" charset="0"/>
              </a:rPr>
              <a:t> </a:t>
            </a:r>
            <a:r>
              <a:rPr lang="en-US" sz="1950" b="1" dirty="0" err="1">
                <a:solidFill>
                  <a:schemeClr val="bg1"/>
                </a:solidFill>
                <a:cs typeface="Arial" panose="020B0604020202020204" pitchFamily="34" charset="0"/>
              </a:rPr>
              <a:t>gan</a:t>
            </a:r>
            <a:r>
              <a:rPr lang="en-US" sz="1950" b="1" dirty="0">
                <a:solidFill>
                  <a:schemeClr val="bg1"/>
                </a:solidFill>
                <a:cs typeface="Arial" panose="020B0604020202020204" pitchFamily="34" charset="0"/>
              </a:rPr>
              <a:t>.</a:t>
            </a:r>
            <a:endParaRPr lang="en-US" sz="1950" b="1" dirty="0">
              <a:solidFill>
                <a:schemeClr val="bg1"/>
              </a:solidFill>
              <a:ea typeface="Calibri" panose="020F0502020204030204" pitchFamily="34" charset="0"/>
              <a:cs typeface="Arial" panose="020B0604020202020204" pitchFamily="34" charset="0"/>
            </a:endParaRPr>
          </a:p>
        </p:txBody>
      </p:sp>
      <p:pic>
        <p:nvPicPr>
          <p:cNvPr id="7" name="Picture 6" descr="Vai trò của insulin đối với cơ thể"/>
          <p:cNvPicPr/>
          <p:nvPr/>
        </p:nvPicPr>
        <p:blipFill>
          <a:blip r:embed="rId2">
            <a:extLst>
              <a:ext uri="{28A0092B-C50C-407E-A947-70E740481C1C}">
                <a14:useLocalDpi xmlns:a14="http://schemas.microsoft.com/office/drawing/2010/main" val="0"/>
              </a:ext>
            </a:extLst>
          </a:blip>
          <a:srcRect/>
          <a:stretch>
            <a:fillRect/>
          </a:stretch>
        </p:blipFill>
        <p:spPr bwMode="auto">
          <a:xfrm>
            <a:off x="663352" y="658091"/>
            <a:ext cx="8009594" cy="4094018"/>
          </a:xfrm>
          <a:prstGeom prst="rect">
            <a:avLst/>
          </a:prstGeom>
          <a:noFill/>
          <a:ln>
            <a:noFill/>
          </a:ln>
        </p:spPr>
      </p:pic>
    </p:spTree>
    <p:extLst>
      <p:ext uri="{BB962C8B-B14F-4D97-AF65-F5344CB8AC3E}">
        <p14:creationId xmlns:p14="http://schemas.microsoft.com/office/powerpoint/2010/main" val="276983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642636" y="869183"/>
            <a:ext cx="1833861" cy="453013"/>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50" b="1" dirty="0">
                <a:solidFill>
                  <a:srgbClr val="FFFFFF"/>
                </a:solidFill>
                <a:latin typeface="Calibri" panose="020F0502020204030204" pitchFamily="34" charset="0"/>
                <a:cs typeface="Calibri" panose="020F0502020204030204" pitchFamily="34" charset="0"/>
              </a:rPr>
              <a:t>Các giai đoạn</a:t>
            </a:r>
            <a:endParaRPr lang="en-US" sz="1950" b="1" dirty="0">
              <a:solidFill>
                <a:srgbClr val="FFFFFF"/>
              </a:solidFill>
              <a:latin typeface="Calibri" panose="020F0502020204030204" pitchFamily="34" charset="0"/>
              <a:cs typeface="Calibri" panose="020F0502020204030204" pitchFamily="34" charset="0"/>
            </a:endParaRPr>
          </a:p>
        </p:txBody>
      </p:sp>
      <p:sp>
        <p:nvSpPr>
          <p:cNvPr id="25" name="Rounded Rectangle 24"/>
          <p:cNvSpPr/>
          <p:nvPr/>
        </p:nvSpPr>
        <p:spPr>
          <a:xfrm>
            <a:off x="2603899" y="857226"/>
            <a:ext cx="5250656" cy="464970"/>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a:solidFill>
                  <a:srgbClr val="FFFFFF"/>
                </a:solidFill>
                <a:latin typeface="Calibri" panose="020F0502020204030204" pitchFamily="34" charset="0"/>
                <a:cs typeface="Calibri" panose="020F0502020204030204" pitchFamily="34" charset="0"/>
              </a:rPr>
              <a:t>Diễn biến</a:t>
            </a:r>
            <a:endParaRPr lang="vi-VN" sz="1950" b="1">
              <a:solidFill>
                <a:srgbClr val="FFFFFF"/>
              </a:solidFill>
              <a:latin typeface="Calibri" panose="020F0502020204030204" pitchFamily="34" charset="0"/>
              <a:cs typeface="Calibri" panose="020F0502020204030204" pitchFamily="34" charset="0"/>
            </a:endParaRPr>
          </a:p>
        </p:txBody>
      </p:sp>
      <p:sp>
        <p:nvSpPr>
          <p:cNvPr id="26" name="Rounded Rectangle 25"/>
          <p:cNvSpPr/>
          <p:nvPr/>
        </p:nvSpPr>
        <p:spPr>
          <a:xfrm>
            <a:off x="642636" y="1372769"/>
            <a:ext cx="1833861" cy="1015088"/>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50" b="1" dirty="0">
                <a:solidFill>
                  <a:srgbClr val="FFFFFF"/>
                </a:solidFill>
                <a:latin typeface="Calibri" panose="020F0502020204030204" pitchFamily="34" charset="0"/>
                <a:cs typeface="Calibri" panose="020F0502020204030204" pitchFamily="34" charset="0"/>
              </a:rPr>
              <a:t>1. Giai đoạn tiếp nhận </a:t>
            </a:r>
            <a:endParaRPr lang="en-US" sz="1950" b="1" dirty="0">
              <a:solidFill>
                <a:srgbClr val="FFFFFF"/>
              </a:solidFill>
              <a:latin typeface="Calibri" panose="020F0502020204030204" pitchFamily="34" charset="0"/>
              <a:cs typeface="Calibri" panose="020F0502020204030204" pitchFamily="34" charset="0"/>
            </a:endParaRPr>
          </a:p>
        </p:txBody>
      </p:sp>
      <p:sp>
        <p:nvSpPr>
          <p:cNvPr id="27" name="Rounded Rectangle 26"/>
          <p:cNvSpPr/>
          <p:nvPr/>
        </p:nvSpPr>
        <p:spPr>
          <a:xfrm>
            <a:off x="2665272" y="1342815"/>
            <a:ext cx="5605892" cy="1008806"/>
          </a:xfrm>
          <a:prstGeom prst="roundRect">
            <a:avLst/>
          </a:prstGeom>
          <a:solidFill>
            <a:srgbClr val="FFFD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950" b="1" dirty="0">
                <a:solidFill>
                  <a:srgbClr val="FF0000"/>
                </a:solidFill>
                <a:latin typeface="Calibri" panose="020F0502020204030204" pitchFamily="34" charset="0"/>
                <a:cs typeface="Calibri" panose="020F0502020204030204" pitchFamily="34" charset="0"/>
              </a:rPr>
              <a:t>Hormone insulin do tuyến tuỵ tiết ra, theo máu đến tế bào gan và gắn vào thụ thể của tế bào gan.</a:t>
            </a:r>
          </a:p>
        </p:txBody>
      </p:sp>
      <p:sp>
        <p:nvSpPr>
          <p:cNvPr id="28" name="Rounded Rectangle 27"/>
          <p:cNvSpPr/>
          <p:nvPr/>
        </p:nvSpPr>
        <p:spPr>
          <a:xfrm>
            <a:off x="647598" y="2474995"/>
            <a:ext cx="1828899" cy="1243600"/>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FFFFFF"/>
                </a:solidFill>
                <a:latin typeface="Calibri" panose="020F0502020204030204" pitchFamily="34" charset="0"/>
                <a:cs typeface="Calibri" panose="020F0502020204030204" pitchFamily="34" charset="0"/>
              </a:rPr>
              <a:t>2. </a:t>
            </a:r>
            <a:r>
              <a:rPr lang="en-US" sz="1950" b="1" dirty="0" err="1">
                <a:solidFill>
                  <a:srgbClr val="FFFFFF"/>
                </a:solidFill>
                <a:latin typeface="Calibri" panose="020F0502020204030204" pitchFamily="34" charset="0"/>
                <a:cs typeface="Calibri" panose="020F0502020204030204" pitchFamily="34" charset="0"/>
              </a:rPr>
              <a:t>Giai</a:t>
            </a:r>
            <a:r>
              <a:rPr lang="en-US" sz="1950" b="1" dirty="0">
                <a:solidFill>
                  <a:srgbClr val="FFFFFF"/>
                </a:solidFill>
                <a:latin typeface="Calibri" panose="020F0502020204030204" pitchFamily="34" charset="0"/>
                <a:cs typeface="Calibri" panose="020F0502020204030204" pitchFamily="34" charset="0"/>
              </a:rPr>
              <a:t> </a:t>
            </a:r>
            <a:r>
              <a:rPr lang="en-US" sz="1950" b="1" dirty="0" err="1">
                <a:solidFill>
                  <a:srgbClr val="FFFFFF"/>
                </a:solidFill>
                <a:latin typeface="Calibri" panose="020F0502020204030204" pitchFamily="34" charset="0"/>
                <a:cs typeface="Calibri" panose="020F0502020204030204" pitchFamily="34" charset="0"/>
              </a:rPr>
              <a:t>đoạn</a:t>
            </a:r>
            <a:r>
              <a:rPr lang="en-US" sz="1950" b="1" dirty="0">
                <a:solidFill>
                  <a:srgbClr val="FFFFFF"/>
                </a:solidFill>
                <a:latin typeface="Calibri" panose="020F0502020204030204" pitchFamily="34" charset="0"/>
                <a:cs typeface="Calibri" panose="020F0502020204030204" pitchFamily="34" charset="0"/>
              </a:rPr>
              <a:t> </a:t>
            </a:r>
            <a:r>
              <a:rPr lang="en-US" sz="1950" b="1" dirty="0" err="1">
                <a:solidFill>
                  <a:srgbClr val="FFFFFF"/>
                </a:solidFill>
                <a:latin typeface="Calibri" panose="020F0502020204030204" pitchFamily="34" charset="0"/>
                <a:cs typeface="Calibri" panose="020F0502020204030204" pitchFamily="34" charset="0"/>
              </a:rPr>
              <a:t>truyền</a:t>
            </a:r>
            <a:r>
              <a:rPr lang="en-US" sz="1950" b="1" dirty="0">
                <a:solidFill>
                  <a:srgbClr val="FFFFFF"/>
                </a:solidFill>
                <a:latin typeface="Calibri" panose="020F0502020204030204" pitchFamily="34" charset="0"/>
                <a:cs typeface="Calibri" panose="020F0502020204030204" pitchFamily="34" charset="0"/>
              </a:rPr>
              <a:t> tin</a:t>
            </a:r>
          </a:p>
        </p:txBody>
      </p:sp>
      <p:sp>
        <p:nvSpPr>
          <p:cNvPr id="29" name="Rounded Rectangle 28"/>
          <p:cNvSpPr/>
          <p:nvPr/>
        </p:nvSpPr>
        <p:spPr>
          <a:xfrm>
            <a:off x="2713763" y="2485241"/>
            <a:ext cx="5605892" cy="1173181"/>
          </a:xfrm>
          <a:prstGeom prst="roundRect">
            <a:avLst/>
          </a:prstGeom>
          <a:solidFill>
            <a:srgbClr val="FFFD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950" b="1" dirty="0">
                <a:solidFill>
                  <a:srgbClr val="FF0000"/>
                </a:solidFill>
                <a:latin typeface="Calibri" panose="020F0502020204030204" pitchFamily="34" charset="0"/>
                <a:cs typeface="Calibri" panose="020F0502020204030204" pitchFamily="34" charset="0"/>
              </a:rPr>
              <a:t>Insulin làm thay đổi hình dạng của thụ thể và khởi động quá trình truyền tin. Thông qua các phân tử truyền tin, tín hiệu được truyền đến phân tử đích trong tế bào.</a:t>
            </a:r>
          </a:p>
        </p:txBody>
      </p:sp>
      <p:sp>
        <p:nvSpPr>
          <p:cNvPr id="30" name="Rounded Rectangle 29"/>
          <p:cNvSpPr/>
          <p:nvPr/>
        </p:nvSpPr>
        <p:spPr>
          <a:xfrm>
            <a:off x="647593" y="3805733"/>
            <a:ext cx="1828904" cy="867776"/>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FFFFFF"/>
                </a:solidFill>
                <a:latin typeface="Calibri" panose="020F0502020204030204" pitchFamily="34" charset="0"/>
                <a:cs typeface="Calibri" panose="020F0502020204030204" pitchFamily="34" charset="0"/>
              </a:rPr>
              <a:t>3. </a:t>
            </a:r>
            <a:r>
              <a:rPr lang="en-US" sz="1950" b="1" dirty="0" err="1">
                <a:solidFill>
                  <a:srgbClr val="FFFFFF"/>
                </a:solidFill>
                <a:latin typeface="Calibri" panose="020F0502020204030204" pitchFamily="34" charset="0"/>
                <a:cs typeface="Calibri" panose="020F0502020204030204" pitchFamily="34" charset="0"/>
              </a:rPr>
              <a:t>Giai</a:t>
            </a:r>
            <a:r>
              <a:rPr lang="en-US" sz="1950" b="1" dirty="0">
                <a:solidFill>
                  <a:srgbClr val="FFFFFF"/>
                </a:solidFill>
                <a:latin typeface="Calibri" panose="020F0502020204030204" pitchFamily="34" charset="0"/>
                <a:cs typeface="Calibri" panose="020F0502020204030204" pitchFamily="34" charset="0"/>
              </a:rPr>
              <a:t> </a:t>
            </a:r>
            <a:r>
              <a:rPr lang="en-US" sz="1950" b="1" dirty="0" err="1">
                <a:solidFill>
                  <a:srgbClr val="FFFFFF"/>
                </a:solidFill>
                <a:latin typeface="Calibri" panose="020F0502020204030204" pitchFamily="34" charset="0"/>
                <a:cs typeface="Calibri" panose="020F0502020204030204" pitchFamily="34" charset="0"/>
              </a:rPr>
              <a:t>đoạn</a:t>
            </a:r>
            <a:r>
              <a:rPr lang="en-US" sz="1950" b="1" dirty="0">
                <a:solidFill>
                  <a:srgbClr val="FFFFFF"/>
                </a:solidFill>
                <a:latin typeface="Calibri" panose="020F0502020204030204" pitchFamily="34" charset="0"/>
                <a:cs typeface="Calibri" panose="020F0502020204030204" pitchFamily="34" charset="0"/>
              </a:rPr>
              <a:t> </a:t>
            </a:r>
            <a:r>
              <a:rPr lang="en-US" sz="1950" b="1" dirty="0" err="1">
                <a:solidFill>
                  <a:srgbClr val="FFFFFF"/>
                </a:solidFill>
                <a:latin typeface="Calibri" panose="020F0502020204030204" pitchFamily="34" charset="0"/>
                <a:cs typeface="Calibri" panose="020F0502020204030204" pitchFamily="34" charset="0"/>
              </a:rPr>
              <a:t>đáp</a:t>
            </a:r>
            <a:r>
              <a:rPr lang="en-US" sz="1950" b="1" dirty="0">
                <a:solidFill>
                  <a:srgbClr val="FFFFFF"/>
                </a:solidFill>
                <a:latin typeface="Calibri" panose="020F0502020204030204" pitchFamily="34" charset="0"/>
                <a:cs typeface="Calibri" panose="020F0502020204030204" pitchFamily="34" charset="0"/>
              </a:rPr>
              <a:t> </a:t>
            </a:r>
            <a:r>
              <a:rPr lang="en-US" sz="1950" b="1" dirty="0" err="1">
                <a:solidFill>
                  <a:srgbClr val="FFFFFF"/>
                </a:solidFill>
                <a:latin typeface="Calibri" panose="020F0502020204030204" pitchFamily="34" charset="0"/>
                <a:cs typeface="Calibri" panose="020F0502020204030204" pitchFamily="34" charset="0"/>
              </a:rPr>
              <a:t>ứng</a:t>
            </a:r>
            <a:endParaRPr lang="en-US" sz="1950" b="1" dirty="0">
              <a:solidFill>
                <a:srgbClr val="FFFFFF"/>
              </a:solidFill>
              <a:latin typeface="Calibri" panose="020F0502020204030204" pitchFamily="34" charset="0"/>
              <a:cs typeface="Calibri" panose="020F0502020204030204" pitchFamily="34" charset="0"/>
            </a:endParaRPr>
          </a:p>
        </p:txBody>
      </p:sp>
      <p:sp>
        <p:nvSpPr>
          <p:cNvPr id="31" name="Rounded Rectangle 30"/>
          <p:cNvSpPr/>
          <p:nvPr/>
        </p:nvSpPr>
        <p:spPr>
          <a:xfrm>
            <a:off x="2789964" y="3718595"/>
            <a:ext cx="5418855" cy="990174"/>
          </a:xfrm>
          <a:prstGeom prst="roundRect">
            <a:avLst/>
          </a:prstGeom>
          <a:solidFill>
            <a:srgbClr val="FFFD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950" b="1" dirty="0">
                <a:solidFill>
                  <a:srgbClr val="FF0000"/>
                </a:solidFill>
                <a:latin typeface="Calibri" panose="020F0502020204030204" pitchFamily="34" charset="0"/>
                <a:cs typeface="Calibri" panose="020F0502020204030204" pitchFamily="34" charset="0"/>
              </a:rPr>
              <a:t>Tế bào hoạt hoá quá trình biến đổi glucose thành glycogen để dự trữ trong tế bào.</a:t>
            </a:r>
          </a:p>
        </p:txBody>
      </p:sp>
      <p:sp>
        <p:nvSpPr>
          <p:cNvPr id="22" name="TextBox 21"/>
          <p:cNvSpPr txBox="1"/>
          <p:nvPr/>
        </p:nvSpPr>
        <p:spPr>
          <a:xfrm>
            <a:off x="845127" y="437670"/>
            <a:ext cx="8049485" cy="392415"/>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1950" b="1" dirty="0" smtClean="0">
                <a:solidFill>
                  <a:srgbClr val="FF0000"/>
                </a:solidFill>
                <a:cs typeface="Arial" panose="020B0604020202020204" pitchFamily="34" charset="0"/>
              </a:rPr>
              <a:t>QUÁ TRÌNH HORMONE INSULIN TÁC ĐỘNG ĐẾN TẾ BÀO GAN.</a:t>
            </a:r>
            <a:endParaRPr lang="en-US" sz="1950" b="1" dirty="0">
              <a:solidFill>
                <a:srgbClr val="FF0000"/>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64043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P spid="28" grpId="0" animBg="1"/>
      <p:bldP spid="29" grpId="0" animBg="1"/>
      <p:bldP spid="30" grpId="0" animBg="1"/>
      <p:bldP spid="3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38E72CD-0219-4844-A009-CBBCF31DDC8A}"/>
              </a:ext>
            </a:extLst>
          </p:cNvPr>
          <p:cNvSpPr txBox="1"/>
          <p:nvPr/>
        </p:nvSpPr>
        <p:spPr>
          <a:xfrm>
            <a:off x="595744" y="686791"/>
            <a:ext cx="1233765" cy="1015663"/>
          </a:xfrm>
          <a:prstGeom prst="rect">
            <a:avLst/>
          </a:prstGeom>
          <a:solidFill>
            <a:schemeClr val="accent1">
              <a:lumMod val="20000"/>
              <a:lumOff val="80000"/>
            </a:schemeClr>
          </a:solidFill>
        </p:spPr>
        <p:txBody>
          <a:bodyPr wrap="square" rtlCol="0">
            <a:spAutoFit/>
          </a:bodyPr>
          <a:lstStyle/>
          <a:p>
            <a:pPr algn="ctr"/>
            <a:r>
              <a:rPr lang="en-US" sz="2000" b="1" dirty="0">
                <a:solidFill>
                  <a:srgbClr val="FF0000"/>
                </a:solidFill>
                <a:cs typeface="Myriad Arabic" panose="01010101010101010101" pitchFamily="50" charset="-78"/>
              </a:rPr>
              <a:t>Ai </a:t>
            </a:r>
            <a:r>
              <a:rPr lang="en-US" sz="2000" b="1" dirty="0" err="1">
                <a:solidFill>
                  <a:srgbClr val="FF0000"/>
                </a:solidFill>
                <a:cs typeface="Myriad Arabic" panose="01010101010101010101" pitchFamily="50" charset="-78"/>
              </a:rPr>
              <a:t>nhanh</a:t>
            </a:r>
            <a:r>
              <a:rPr lang="en-US" sz="2000" b="1" dirty="0">
                <a:solidFill>
                  <a:srgbClr val="FF0000"/>
                </a:solidFill>
                <a:cs typeface="Myriad Arabic" panose="01010101010101010101" pitchFamily="50" charset="-78"/>
              </a:rPr>
              <a:t> </a:t>
            </a:r>
            <a:r>
              <a:rPr lang="en-US" sz="2000" b="1" dirty="0" err="1">
                <a:solidFill>
                  <a:srgbClr val="FF0000"/>
                </a:solidFill>
                <a:cs typeface="Myriad Arabic" panose="01010101010101010101" pitchFamily="50" charset="-78"/>
              </a:rPr>
              <a:t>hơn</a:t>
            </a:r>
            <a:r>
              <a:rPr lang="en-US" sz="2000" b="1" dirty="0">
                <a:solidFill>
                  <a:srgbClr val="FF0000"/>
                </a:solidFill>
                <a:cs typeface="Myriad Arabic" panose="01010101010101010101" pitchFamily="50" charset="-78"/>
              </a:rPr>
              <a:t>?</a:t>
            </a:r>
          </a:p>
        </p:txBody>
      </p:sp>
      <p:grpSp>
        <p:nvGrpSpPr>
          <p:cNvPr id="4" name="Group 3"/>
          <p:cNvGrpSpPr/>
          <p:nvPr/>
        </p:nvGrpSpPr>
        <p:grpSpPr>
          <a:xfrm>
            <a:off x="1975641" y="-41787"/>
            <a:ext cx="6104279" cy="1344138"/>
            <a:chOff x="2634188" y="-55716"/>
            <a:chExt cx="8139039" cy="1792184"/>
          </a:xfrm>
        </p:grpSpPr>
        <p:sp>
          <p:nvSpPr>
            <p:cNvPr id="16" name="Hexagon 15">
              <a:hlinkClick r:id="rId3" action="ppaction://hlinksldjump"/>
            </p:cNvPr>
            <p:cNvSpPr/>
            <p:nvPr/>
          </p:nvSpPr>
          <p:spPr>
            <a:xfrm>
              <a:off x="2634188" y="0"/>
              <a:ext cx="1973987" cy="1005947"/>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4061207" y="584776"/>
              <a:ext cx="6712020" cy="1151692"/>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buClr>
                  <a:srgbClr val="000000"/>
                </a:buClr>
                <a:buSzPts val="1350"/>
              </a:pPr>
              <a:r>
                <a:rPr lang="en-US" sz="2400" b="1" dirty="0" err="1">
                  <a:solidFill>
                    <a:srgbClr val="FF0000"/>
                  </a:solidFill>
                  <a:ea typeface="Times New Roman" panose="02020603050405020304" pitchFamily="18" charset="0"/>
                  <a:cs typeface="Arial" panose="020B0604020202020204" pitchFamily="34" charset="0"/>
                  <a:sym typeface="Wingdings" panose="05000000000000000000" pitchFamily="2" charset="2"/>
                </a:rPr>
                <a:t>Hình</a:t>
              </a:r>
              <a:r>
                <a:rPr lang="en-US" sz="2400" b="1" dirty="0">
                  <a:solidFill>
                    <a:srgbClr val="FF0000"/>
                  </a:solidFill>
                  <a:ea typeface="Times New Roman" panose="02020603050405020304" pitchFamily="18" charset="0"/>
                  <a:cs typeface="Arial" panose="020B0604020202020204" pitchFamily="34" charset="0"/>
                  <a:sym typeface="Wingdings" panose="05000000000000000000" pitchFamily="2" charset="2"/>
                </a:rPr>
                <a:t> </a:t>
              </a:r>
              <a:r>
                <a:rPr lang="en-US" sz="2400" b="1" dirty="0" err="1">
                  <a:solidFill>
                    <a:srgbClr val="FF0000"/>
                  </a:solidFill>
                  <a:ea typeface="Times New Roman" panose="02020603050405020304" pitchFamily="18" charset="0"/>
                  <a:cs typeface="Arial" panose="020B0604020202020204" pitchFamily="34" charset="0"/>
                  <a:sym typeface="Wingdings" panose="05000000000000000000" pitchFamily="2" charset="2"/>
                </a:rPr>
                <a:t>sau</a:t>
              </a:r>
              <a:r>
                <a:rPr lang="en-US" sz="2400" b="1" dirty="0">
                  <a:solidFill>
                    <a:srgbClr val="FF0000"/>
                  </a:solidFill>
                  <a:ea typeface="Times New Roman" panose="02020603050405020304" pitchFamily="18" charset="0"/>
                  <a:cs typeface="Arial" panose="020B0604020202020204" pitchFamily="34" charset="0"/>
                  <a:sym typeface="Wingdings" panose="05000000000000000000" pitchFamily="2" charset="2"/>
                </a:rPr>
                <a:t> </a:t>
              </a:r>
              <a:r>
                <a:rPr lang="en-US" sz="2400" b="1" dirty="0" err="1">
                  <a:solidFill>
                    <a:srgbClr val="FF0000"/>
                  </a:solidFill>
                  <a:ea typeface="Times New Roman" panose="02020603050405020304" pitchFamily="18" charset="0"/>
                  <a:cs typeface="Arial" panose="020B0604020202020204" pitchFamily="34" charset="0"/>
                  <a:sym typeface="Wingdings" panose="05000000000000000000" pitchFamily="2" charset="2"/>
                </a:rPr>
                <a:t>đây</a:t>
              </a:r>
              <a:r>
                <a:rPr lang="en-US" sz="2400" b="1" dirty="0">
                  <a:solidFill>
                    <a:srgbClr val="FF0000"/>
                  </a:solidFill>
                  <a:ea typeface="Times New Roman" panose="02020603050405020304" pitchFamily="18" charset="0"/>
                  <a:cs typeface="Arial" panose="020B0604020202020204" pitchFamily="34" charset="0"/>
                  <a:sym typeface="Wingdings" panose="05000000000000000000" pitchFamily="2" charset="2"/>
                </a:rPr>
                <a:t> </a:t>
              </a:r>
              <a:r>
                <a:rPr lang="en-US" sz="2400" b="1" dirty="0" err="1">
                  <a:solidFill>
                    <a:srgbClr val="FF0000"/>
                  </a:solidFill>
                  <a:ea typeface="Times New Roman" panose="02020603050405020304" pitchFamily="18" charset="0"/>
                  <a:cs typeface="Arial" panose="020B0604020202020204" pitchFamily="34" charset="0"/>
                  <a:sym typeface="Wingdings" panose="05000000000000000000" pitchFamily="2" charset="2"/>
                </a:rPr>
                <a:t>thuộc</a:t>
              </a:r>
              <a:r>
                <a:rPr lang="en-US" sz="2400" b="1" dirty="0">
                  <a:solidFill>
                    <a:srgbClr val="FF0000"/>
                  </a:solidFill>
                  <a:ea typeface="Times New Roman" panose="02020603050405020304" pitchFamily="18" charset="0"/>
                  <a:cs typeface="Arial" panose="020B0604020202020204" pitchFamily="34" charset="0"/>
                  <a:sym typeface="Wingdings" panose="05000000000000000000" pitchFamily="2" charset="2"/>
                </a:rPr>
                <a:t> </a:t>
              </a:r>
              <a:r>
                <a:rPr lang="en-US" sz="2400" b="1" dirty="0" err="1">
                  <a:solidFill>
                    <a:srgbClr val="FF0000"/>
                  </a:solidFill>
                  <a:ea typeface="Times New Roman" panose="02020603050405020304" pitchFamily="18" charset="0"/>
                  <a:cs typeface="Arial" panose="020B0604020202020204" pitchFamily="34" charset="0"/>
                  <a:sym typeface="Wingdings" panose="05000000000000000000" pitchFamily="2" charset="2"/>
                </a:rPr>
                <a:t>kiểu</a:t>
              </a:r>
              <a:r>
                <a:rPr lang="en-US" sz="2400" b="1" dirty="0">
                  <a:solidFill>
                    <a:srgbClr val="FF0000"/>
                  </a:solidFill>
                  <a:ea typeface="Times New Roman" panose="02020603050405020304" pitchFamily="18" charset="0"/>
                  <a:cs typeface="Arial" panose="020B0604020202020204" pitchFamily="34" charset="0"/>
                  <a:sym typeface="Wingdings" panose="05000000000000000000" pitchFamily="2" charset="2"/>
                </a:rPr>
                <a:t> </a:t>
              </a:r>
              <a:r>
                <a:rPr lang="en-US" sz="2400" b="1" dirty="0" err="1">
                  <a:solidFill>
                    <a:srgbClr val="FF0000"/>
                  </a:solidFill>
                  <a:ea typeface="Times New Roman" panose="02020603050405020304" pitchFamily="18" charset="0"/>
                  <a:cs typeface="Arial" panose="020B0604020202020204" pitchFamily="34" charset="0"/>
                  <a:sym typeface="Wingdings" panose="05000000000000000000" pitchFamily="2" charset="2"/>
                </a:rPr>
                <a:t>truyền</a:t>
              </a:r>
              <a:r>
                <a:rPr lang="en-US" sz="2400" b="1" dirty="0">
                  <a:solidFill>
                    <a:srgbClr val="FF0000"/>
                  </a:solidFill>
                  <a:ea typeface="Times New Roman" panose="02020603050405020304" pitchFamily="18" charset="0"/>
                  <a:cs typeface="Arial" panose="020B0604020202020204" pitchFamily="34" charset="0"/>
                  <a:sym typeface="Wingdings" panose="05000000000000000000" pitchFamily="2" charset="2"/>
                </a:rPr>
                <a:t> </a:t>
              </a:r>
              <a:r>
                <a:rPr lang="en-US" sz="2400" b="1" dirty="0" err="1">
                  <a:solidFill>
                    <a:srgbClr val="FF0000"/>
                  </a:solidFill>
                  <a:ea typeface="Times New Roman" panose="02020603050405020304" pitchFamily="18" charset="0"/>
                  <a:cs typeface="Arial" panose="020B0604020202020204" pitchFamily="34" charset="0"/>
                  <a:sym typeface="Wingdings" panose="05000000000000000000" pitchFamily="2" charset="2"/>
                </a:rPr>
                <a:t>thông</a:t>
              </a:r>
              <a:r>
                <a:rPr lang="en-US" sz="2400" b="1" dirty="0">
                  <a:solidFill>
                    <a:srgbClr val="FF0000"/>
                  </a:solidFill>
                  <a:ea typeface="Times New Roman" panose="02020603050405020304" pitchFamily="18" charset="0"/>
                  <a:cs typeface="Arial" panose="020B0604020202020204" pitchFamily="34" charset="0"/>
                  <a:sym typeface="Wingdings" panose="05000000000000000000" pitchFamily="2" charset="2"/>
                </a:rPr>
                <a:t> tin </a:t>
              </a:r>
              <a:r>
                <a:rPr lang="en-US" sz="2400" b="1" dirty="0" err="1">
                  <a:solidFill>
                    <a:srgbClr val="FF0000"/>
                  </a:solidFill>
                  <a:ea typeface="Times New Roman" panose="02020603050405020304" pitchFamily="18" charset="0"/>
                  <a:cs typeface="Arial" panose="020B0604020202020204" pitchFamily="34" charset="0"/>
                  <a:sym typeface="Wingdings" panose="05000000000000000000" pitchFamily="2" charset="2"/>
                </a:rPr>
                <a:t>nào</a:t>
              </a:r>
              <a:r>
                <a:rPr lang="en-US" sz="2400" b="1" dirty="0">
                  <a:solidFill>
                    <a:srgbClr val="FF0000"/>
                  </a:solidFill>
                  <a:ea typeface="Times New Roman" panose="02020603050405020304" pitchFamily="18" charset="0"/>
                  <a:cs typeface="Arial" panose="020B0604020202020204" pitchFamily="34" charset="0"/>
                  <a:sym typeface="Wingdings" panose="05000000000000000000" pitchFamily="2" charset="2"/>
                </a:rPr>
                <a:t>?</a:t>
              </a:r>
            </a:p>
          </p:txBody>
        </p:sp>
        <p:sp>
          <p:nvSpPr>
            <p:cNvPr id="17" name="Rectangle 16"/>
            <p:cNvSpPr/>
            <p:nvPr/>
          </p:nvSpPr>
          <p:spPr>
            <a:xfrm>
              <a:off x="3012137" y="-55716"/>
              <a:ext cx="1302493"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1</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pic>
        <p:nvPicPr>
          <p:cNvPr id="2" name="Picture 1"/>
          <p:cNvPicPr>
            <a:picLocks noChangeAspect="1"/>
          </p:cNvPicPr>
          <p:nvPr/>
        </p:nvPicPr>
        <p:blipFill>
          <a:blip r:embed="rId5"/>
          <a:stretch>
            <a:fillRect/>
          </a:stretch>
        </p:blipFill>
        <p:spPr>
          <a:xfrm>
            <a:off x="1804051" y="1372591"/>
            <a:ext cx="3331538" cy="3228108"/>
          </a:xfrm>
          <a:prstGeom prst="rect">
            <a:avLst/>
          </a:prstGeom>
        </p:spPr>
      </p:pic>
      <p:sp>
        <p:nvSpPr>
          <p:cNvPr id="37" name="Cloud 36"/>
          <p:cNvSpPr/>
          <p:nvPr/>
        </p:nvSpPr>
        <p:spPr>
          <a:xfrm>
            <a:off x="5078582" y="2359351"/>
            <a:ext cx="3489572" cy="1550348"/>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err="1">
                <a:solidFill>
                  <a:srgbClr val="FF0000"/>
                </a:solidFill>
              </a:rPr>
              <a:t>Truyền</a:t>
            </a:r>
            <a:r>
              <a:rPr lang="en-US" sz="3200" b="1" dirty="0">
                <a:solidFill>
                  <a:srgbClr val="FF0000"/>
                </a:solidFill>
              </a:rPr>
              <a:t> tin qua </a:t>
            </a:r>
            <a:r>
              <a:rPr lang="en-US" sz="3200" b="1" dirty="0" err="1">
                <a:solidFill>
                  <a:srgbClr val="FF0000"/>
                </a:solidFill>
              </a:rPr>
              <a:t>sinapse</a:t>
            </a:r>
            <a:endParaRPr lang="en-US" sz="3200" b="1" dirty="0">
              <a:solidFill>
                <a:srgbClr val="FF0000"/>
              </a:solidFill>
            </a:endParaRPr>
          </a:p>
        </p:txBody>
      </p:sp>
    </p:spTree>
    <p:extLst>
      <p:ext uri="{BB962C8B-B14F-4D97-AF65-F5344CB8AC3E}">
        <p14:creationId xmlns:p14="http://schemas.microsoft.com/office/powerpoint/2010/main" val="25499986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heel(1)">
                                      <p:cBhvr>
                                        <p:cTn id="19" dur="10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80">
                                          <p:stCondLst>
                                            <p:cond delay="0"/>
                                          </p:stCondLst>
                                        </p:cTn>
                                        <p:tgtEl>
                                          <p:spTgt spid="37"/>
                                        </p:tgtEl>
                                      </p:cBhvr>
                                    </p:animEffect>
                                    <p:anim calcmode="lin" valueType="num">
                                      <p:cBhvr>
                                        <p:cTn id="2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0" dur="26">
                                          <p:stCondLst>
                                            <p:cond delay="650"/>
                                          </p:stCondLst>
                                        </p:cTn>
                                        <p:tgtEl>
                                          <p:spTgt spid="37"/>
                                        </p:tgtEl>
                                      </p:cBhvr>
                                      <p:to x="100000" y="60000"/>
                                    </p:animScale>
                                    <p:animScale>
                                      <p:cBhvr>
                                        <p:cTn id="31" dur="166" decel="50000">
                                          <p:stCondLst>
                                            <p:cond delay="676"/>
                                          </p:stCondLst>
                                        </p:cTn>
                                        <p:tgtEl>
                                          <p:spTgt spid="37"/>
                                        </p:tgtEl>
                                      </p:cBhvr>
                                      <p:to x="100000" y="100000"/>
                                    </p:animScale>
                                    <p:animScale>
                                      <p:cBhvr>
                                        <p:cTn id="32" dur="26">
                                          <p:stCondLst>
                                            <p:cond delay="1312"/>
                                          </p:stCondLst>
                                        </p:cTn>
                                        <p:tgtEl>
                                          <p:spTgt spid="37"/>
                                        </p:tgtEl>
                                      </p:cBhvr>
                                      <p:to x="100000" y="80000"/>
                                    </p:animScale>
                                    <p:animScale>
                                      <p:cBhvr>
                                        <p:cTn id="33" dur="166" decel="50000">
                                          <p:stCondLst>
                                            <p:cond delay="1338"/>
                                          </p:stCondLst>
                                        </p:cTn>
                                        <p:tgtEl>
                                          <p:spTgt spid="37"/>
                                        </p:tgtEl>
                                      </p:cBhvr>
                                      <p:to x="100000" y="100000"/>
                                    </p:animScale>
                                    <p:animScale>
                                      <p:cBhvr>
                                        <p:cTn id="34" dur="26">
                                          <p:stCondLst>
                                            <p:cond delay="1642"/>
                                          </p:stCondLst>
                                        </p:cTn>
                                        <p:tgtEl>
                                          <p:spTgt spid="37"/>
                                        </p:tgtEl>
                                      </p:cBhvr>
                                      <p:to x="100000" y="90000"/>
                                    </p:animScale>
                                    <p:animScale>
                                      <p:cBhvr>
                                        <p:cTn id="35" dur="166" decel="50000">
                                          <p:stCondLst>
                                            <p:cond delay="1668"/>
                                          </p:stCondLst>
                                        </p:cTn>
                                        <p:tgtEl>
                                          <p:spTgt spid="37"/>
                                        </p:tgtEl>
                                      </p:cBhvr>
                                      <p:to x="100000" y="100000"/>
                                    </p:animScale>
                                    <p:animScale>
                                      <p:cBhvr>
                                        <p:cTn id="36" dur="26">
                                          <p:stCondLst>
                                            <p:cond delay="1808"/>
                                          </p:stCondLst>
                                        </p:cTn>
                                        <p:tgtEl>
                                          <p:spTgt spid="37"/>
                                        </p:tgtEl>
                                      </p:cBhvr>
                                      <p:to x="100000" y="95000"/>
                                    </p:animScale>
                                    <p:animScale>
                                      <p:cBhvr>
                                        <p:cTn id="37" dur="166" decel="50000">
                                          <p:stCondLst>
                                            <p:cond delay="1834"/>
                                          </p:stCondLst>
                                        </p:cTn>
                                        <p:tgtEl>
                                          <p:spTgt spid="37"/>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686791"/>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sp>
        <p:nvSpPr>
          <p:cNvPr id="41" name="AutoShape 43"/>
          <p:cNvSpPr>
            <a:spLocks noChangeArrowheads="1"/>
          </p:cNvSpPr>
          <p:nvPr/>
        </p:nvSpPr>
        <p:spPr bwMode="gray">
          <a:xfrm>
            <a:off x="2470715" y="1466783"/>
            <a:ext cx="6014833"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ctr" eaLnBrk="0" hangingPunct="0"/>
            <a:r>
              <a:rPr lang="en-US" sz="2400" b="1" dirty="0">
                <a:latin typeface="Calibri" panose="020F0502020204030204" pitchFamily="34" charset="0"/>
                <a:cs typeface="Tahoma" pitchFamily="34" charset="0"/>
              </a:rPr>
              <a:t>1</a:t>
            </a:r>
            <a:endParaRPr lang="en-US" sz="2400" b="1" dirty="0">
              <a:solidFill>
                <a:srgbClr val="FFFFFF"/>
              </a:solidFill>
              <a:latin typeface="Calibri" panose="020F0502020204030204" pitchFamily="34" charset="0"/>
              <a:cs typeface="Tahoma" pitchFamily="34" charset="0"/>
            </a:endParaRPr>
          </a:p>
        </p:txBody>
      </p:sp>
      <p:sp>
        <p:nvSpPr>
          <p:cNvPr id="42" name="AutoShape 44"/>
          <p:cNvSpPr>
            <a:spLocks noChangeArrowheads="1"/>
          </p:cNvSpPr>
          <p:nvPr/>
        </p:nvSpPr>
        <p:spPr bwMode="gray">
          <a:xfrm>
            <a:off x="1683476" y="1419193"/>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3" name="Text Box 46"/>
          <p:cNvSpPr txBox="1">
            <a:spLocks noChangeArrowheads="1"/>
          </p:cNvSpPr>
          <p:nvPr/>
        </p:nvSpPr>
        <p:spPr bwMode="gray">
          <a:xfrm>
            <a:off x="1906046" y="1579134"/>
            <a:ext cx="322362" cy="461665"/>
          </a:xfrm>
          <a:prstGeom prst="rect">
            <a:avLst/>
          </a:prstGeom>
          <a:noFill/>
          <a:ln w="9525" algn="ctr">
            <a:noFill/>
            <a:miter lim="800000"/>
            <a:headEnd/>
            <a:tailEnd/>
          </a:ln>
        </p:spPr>
        <p:txBody>
          <a:bodyPr wrap="square">
            <a:spAutoFit/>
          </a:bodyPr>
          <a:lstStyle/>
          <a:p>
            <a:pPr algn="ctr" eaLnBrk="0" hangingPunct="0"/>
            <a:r>
              <a:rPr lang="en-US" sz="2400" b="1">
                <a:solidFill>
                  <a:srgbClr val="FFFFFF"/>
                </a:solidFill>
                <a:latin typeface="Tahoma" pitchFamily="34" charset="0"/>
                <a:cs typeface="Tahoma" pitchFamily="34" charset="0"/>
              </a:rPr>
              <a:t>A</a:t>
            </a:r>
          </a:p>
        </p:txBody>
      </p:sp>
      <p:sp>
        <p:nvSpPr>
          <p:cNvPr id="44" name="AutoShape 48"/>
          <p:cNvSpPr>
            <a:spLocks noChangeArrowheads="1"/>
          </p:cNvSpPr>
          <p:nvPr/>
        </p:nvSpPr>
        <p:spPr bwMode="gray">
          <a:xfrm>
            <a:off x="2583722" y="2262965"/>
            <a:ext cx="590182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ctr" eaLnBrk="0" hangingPunct="0"/>
            <a:r>
              <a:rPr lang="en-US" sz="2400" b="1">
                <a:latin typeface="Calibri" panose="020F0502020204030204" pitchFamily="34" charset="0"/>
                <a:cs typeface="Tahoma" pitchFamily="34" charset="0"/>
              </a:rPr>
              <a:t>3</a:t>
            </a:r>
            <a:endParaRPr lang="en-US" sz="2400" b="1" dirty="0">
              <a:solidFill>
                <a:srgbClr val="FFFFFF"/>
              </a:solidFill>
              <a:latin typeface="Calibri" panose="020F0502020204030204" pitchFamily="34" charset="0"/>
              <a:cs typeface="Tahoma" pitchFamily="34" charset="0"/>
            </a:endParaRPr>
          </a:p>
        </p:txBody>
      </p:sp>
      <p:sp>
        <p:nvSpPr>
          <p:cNvPr id="45" name="AutoShape 49"/>
          <p:cNvSpPr>
            <a:spLocks noChangeArrowheads="1"/>
          </p:cNvSpPr>
          <p:nvPr/>
        </p:nvSpPr>
        <p:spPr bwMode="gray">
          <a:xfrm>
            <a:off x="1683476" y="2219293"/>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6" name="Text Box 51"/>
          <p:cNvSpPr txBox="1">
            <a:spLocks noChangeArrowheads="1"/>
          </p:cNvSpPr>
          <p:nvPr/>
        </p:nvSpPr>
        <p:spPr bwMode="gray">
          <a:xfrm>
            <a:off x="1905508" y="2391537"/>
            <a:ext cx="323978"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B</a:t>
            </a:r>
          </a:p>
        </p:txBody>
      </p:sp>
      <p:sp>
        <p:nvSpPr>
          <p:cNvPr id="47" name="AutoShape 53"/>
          <p:cNvSpPr>
            <a:spLocks noChangeArrowheads="1"/>
          </p:cNvSpPr>
          <p:nvPr/>
        </p:nvSpPr>
        <p:spPr bwMode="gray">
          <a:xfrm>
            <a:off x="2470716" y="3012654"/>
            <a:ext cx="6106694"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ctr">
              <a:defRPr/>
            </a:pPr>
            <a:r>
              <a:rPr lang="en-US" sz="2400" b="1">
                <a:latin typeface="Calibri" panose="020F0502020204030204" pitchFamily="34" charset="0"/>
                <a:ea typeface="Tahoma" pitchFamily="34" charset="0"/>
                <a:cs typeface="Tahoma" pitchFamily="34" charset="0"/>
              </a:rPr>
              <a:t>2</a:t>
            </a:r>
            <a:endParaRPr lang="vi-VN" sz="2400" b="1" dirty="0">
              <a:latin typeface="Calibri" panose="020F0502020204030204" pitchFamily="34" charset="0"/>
              <a:ea typeface="Tahoma" pitchFamily="34" charset="0"/>
              <a:cs typeface="Tahoma" pitchFamily="34" charset="0"/>
            </a:endParaRPr>
          </a:p>
        </p:txBody>
      </p:sp>
      <p:sp>
        <p:nvSpPr>
          <p:cNvPr id="48" name="AutoShape 54"/>
          <p:cNvSpPr>
            <a:spLocks noChangeArrowheads="1"/>
          </p:cNvSpPr>
          <p:nvPr/>
        </p:nvSpPr>
        <p:spPr bwMode="gray">
          <a:xfrm>
            <a:off x="1683476" y="2962243"/>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9" name="Text Box 56"/>
          <p:cNvSpPr txBox="1">
            <a:spLocks noChangeArrowheads="1"/>
          </p:cNvSpPr>
          <p:nvPr/>
        </p:nvSpPr>
        <p:spPr bwMode="gray">
          <a:xfrm>
            <a:off x="1884755" y="3094006"/>
            <a:ext cx="318879"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C</a:t>
            </a:r>
          </a:p>
        </p:txBody>
      </p:sp>
      <p:sp>
        <p:nvSpPr>
          <p:cNvPr id="50" name="AutoShape 58"/>
          <p:cNvSpPr>
            <a:spLocks noChangeArrowheads="1"/>
          </p:cNvSpPr>
          <p:nvPr/>
        </p:nvSpPr>
        <p:spPr bwMode="gray">
          <a:xfrm>
            <a:off x="2423671" y="3787251"/>
            <a:ext cx="620078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ctr">
              <a:defRPr/>
            </a:pPr>
            <a:r>
              <a:rPr lang="en-US" sz="2400" b="1" dirty="0">
                <a:latin typeface="Calibri" panose="020F0502020204030204" pitchFamily="34" charset="0"/>
                <a:ea typeface="Tahoma" pitchFamily="34" charset="0"/>
                <a:cs typeface="Tahoma" pitchFamily="34" charset="0"/>
              </a:rPr>
              <a:t>4</a:t>
            </a:r>
            <a:endParaRPr lang="vi-VN" sz="2400" b="1" dirty="0">
              <a:latin typeface="Calibri" panose="020F0502020204030204" pitchFamily="34" charset="0"/>
              <a:ea typeface="Tahoma" pitchFamily="34" charset="0"/>
              <a:cs typeface="Tahoma" pitchFamily="34" charset="0"/>
            </a:endParaRPr>
          </a:p>
        </p:txBody>
      </p:sp>
      <p:sp>
        <p:nvSpPr>
          <p:cNvPr id="51" name="AutoShape 59"/>
          <p:cNvSpPr>
            <a:spLocks noChangeArrowheads="1"/>
          </p:cNvSpPr>
          <p:nvPr/>
        </p:nvSpPr>
        <p:spPr bwMode="gray">
          <a:xfrm>
            <a:off x="1683476" y="3762343"/>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52" name="Text Box 61"/>
          <p:cNvSpPr txBox="1">
            <a:spLocks noChangeArrowheads="1"/>
          </p:cNvSpPr>
          <p:nvPr/>
        </p:nvSpPr>
        <p:spPr bwMode="gray">
          <a:xfrm>
            <a:off x="1836306" y="3914436"/>
            <a:ext cx="434535"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D</a:t>
            </a:r>
          </a:p>
        </p:txBody>
      </p:sp>
      <p:grpSp>
        <p:nvGrpSpPr>
          <p:cNvPr id="4" name="Group 3"/>
          <p:cNvGrpSpPr/>
          <p:nvPr/>
        </p:nvGrpSpPr>
        <p:grpSpPr>
          <a:xfrm>
            <a:off x="1795327" y="-41787"/>
            <a:ext cx="6061981" cy="1077051"/>
            <a:chOff x="2393769" y="-55716"/>
            <a:chExt cx="8082641" cy="1436068"/>
          </a:xfrm>
        </p:grpSpPr>
        <p:sp>
          <p:nvSpPr>
            <p:cNvPr id="16" name="Hexagon 15">
              <a:hlinkClick r:id="rId4"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Calibri" panose="020F0502020204030204" pitchFamily="34" charset="0"/>
                </a:rPr>
                <a:t>Quá trình truyền thông tin trong các tế bào diễn ra gồm bao nhiêu bước? </a:t>
              </a:r>
            </a:p>
          </p:txBody>
        </p:sp>
        <p:sp>
          <p:nvSpPr>
            <p:cNvPr id="17" name="Rectangle 16"/>
            <p:cNvSpPr/>
            <p:nvPr/>
          </p:nvSpPr>
          <p:spPr>
            <a:xfrm>
              <a:off x="3012137" y="-55716"/>
              <a:ext cx="1302493"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2</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38" name="Rectangle 37"/>
          <p:cNvSpPr/>
          <p:nvPr/>
        </p:nvSpPr>
        <p:spPr>
          <a:xfrm>
            <a:off x="8163876" y="903282"/>
            <a:ext cx="808555" cy="300082"/>
          </a:xfrm>
          <a:prstGeom prst="rect">
            <a:avLst/>
          </a:prstGeom>
          <a:noFill/>
        </p:spPr>
        <p:txBody>
          <a:bodyPr wrap="none" lIns="68580" tIns="34290" rIns="68580" bIns="34290">
            <a:spAutoFit/>
          </a:bodyPr>
          <a:lstStyle/>
          <a:p>
            <a:pPr algn="ctr"/>
            <a:r>
              <a:rPr lang="en-US" sz="15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1500" b="1" dirty="0">
                <a:ln w="10160">
                  <a:noFill/>
                  <a:prstDash val="solid"/>
                </a:ln>
                <a:solidFill>
                  <a:srgbClr val="FF0000"/>
                </a:solidFill>
                <a:effectLst>
                  <a:outerShdw blurRad="38100" dist="22860" dir="5400000" algn="tl" rotWithShape="0">
                    <a:srgbClr val="000000">
                      <a:alpha val="30000"/>
                    </a:srgbClr>
                  </a:outerShdw>
                </a:effectLst>
              </a:rPr>
              <a:t> </a:t>
            </a:r>
            <a:r>
              <a:rPr lang="en-US" sz="15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1500" b="1" dirty="0">
              <a:ln w="10160">
                <a:noFill/>
                <a:prstDash val="solid"/>
              </a:ln>
              <a:solidFill>
                <a:srgbClr val="FF00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1994946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anim calcmode="lin" valueType="num">
                                      <p:cBhvr>
                                        <p:cTn id="50" dur="1000" fill="hold"/>
                                        <p:tgtEl>
                                          <p:spTgt spid="48"/>
                                        </p:tgtEl>
                                        <p:attrNameLst>
                                          <p:attrName>ppt_x</p:attrName>
                                        </p:attrNameLst>
                                      </p:cBhvr>
                                      <p:tavLst>
                                        <p:tav tm="0">
                                          <p:val>
                                            <p:strVal val="#ppt_x"/>
                                          </p:val>
                                        </p:tav>
                                        <p:tav tm="100000">
                                          <p:val>
                                            <p:strVal val="#ppt_x"/>
                                          </p:val>
                                        </p:tav>
                                      </p:tavLst>
                                    </p:anim>
                                    <p:anim calcmode="lin" valueType="num">
                                      <p:cBhvr>
                                        <p:cTn id="51" dur="1000" fill="hold"/>
                                        <p:tgtEl>
                                          <p:spTgt spid="4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1000"/>
                                        <p:tgtEl>
                                          <p:spTgt spid="52"/>
                                        </p:tgtEl>
                                      </p:cBhvr>
                                    </p:animEffect>
                                    <p:anim calcmode="lin" valueType="num">
                                      <p:cBhvr>
                                        <p:cTn id="65" dur="1000" fill="hold"/>
                                        <p:tgtEl>
                                          <p:spTgt spid="52"/>
                                        </p:tgtEl>
                                        <p:attrNameLst>
                                          <p:attrName>ppt_x</p:attrName>
                                        </p:attrNameLst>
                                      </p:cBhvr>
                                      <p:tavLst>
                                        <p:tav tm="0">
                                          <p:val>
                                            <p:strVal val="#ppt_x"/>
                                          </p:val>
                                        </p:tav>
                                        <p:tav tm="100000">
                                          <p:val>
                                            <p:strVal val="#ppt_x"/>
                                          </p:val>
                                        </p:tav>
                                      </p:tavLst>
                                    </p:anim>
                                    <p:anim calcmode="lin" valueType="num">
                                      <p:cBhvr>
                                        <p:cTn id="66" dur="1000" fill="hold"/>
                                        <p:tgtEl>
                                          <p:spTgt spid="5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1000"/>
                                        <p:tgtEl>
                                          <p:spTgt spid="51"/>
                                        </p:tgtEl>
                                      </p:cBhvr>
                                    </p:animEffect>
                                    <p:anim calcmode="lin" valueType="num">
                                      <p:cBhvr>
                                        <p:cTn id="70" dur="1000" fill="hold"/>
                                        <p:tgtEl>
                                          <p:spTgt spid="51"/>
                                        </p:tgtEl>
                                        <p:attrNameLst>
                                          <p:attrName>ppt_x</p:attrName>
                                        </p:attrNameLst>
                                      </p:cBhvr>
                                      <p:tavLst>
                                        <p:tav tm="0">
                                          <p:val>
                                            <p:strVal val="#ppt_x"/>
                                          </p:val>
                                        </p:tav>
                                        <p:tav tm="100000">
                                          <p:val>
                                            <p:strVal val="#ppt_x"/>
                                          </p:val>
                                        </p:tav>
                                      </p:tavLst>
                                    </p:anim>
                                    <p:anim calcmode="lin" valueType="num">
                                      <p:cBhvr>
                                        <p:cTn id="7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0"/>
                                        <p:tgtEl>
                                          <p:spTgt spid="35"/>
                                        </p:tgtEl>
                                      </p:cBhvr>
                                    </p:animEffect>
                                  </p:childTnLst>
                                </p:cTn>
                              </p:par>
                            </p:childTnLst>
                          </p:cTn>
                        </p:par>
                        <p:par>
                          <p:cTn id="77" fill="hold">
                            <p:stCondLst>
                              <p:cond delay="10000"/>
                            </p:stCondLst>
                            <p:childTnLst>
                              <p:par>
                                <p:cTn id="78" presetID="1"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explode.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44"/>
                                        </p:tgtEl>
                                        <p:attrNameLst>
                                          <p:attrName>fillcolor</p:attrName>
                                        </p:attrNameLst>
                                      </p:cBhvr>
                                      <p:to>
                                        <a:srgbClr val="FF0000"/>
                                      </p:to>
                                    </p:animClr>
                                    <p:set>
                                      <p:cBhvr>
                                        <p:cTn id="84" dur="1000" fill="hold"/>
                                        <p:tgtEl>
                                          <p:spTgt spid="44"/>
                                        </p:tgtEl>
                                        <p:attrNameLst>
                                          <p:attrName>fill.type</p:attrName>
                                        </p:attrNameLst>
                                      </p:cBhvr>
                                      <p:to>
                                        <p:strVal val="solid"/>
                                      </p:to>
                                    </p:set>
                                    <p:set>
                                      <p:cBhvr>
                                        <p:cTn id="85" dur="100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par>
                                <p:cTn id="86" presetID="3" presetClass="emph" presetSubtype="2" fill="hold" grpId="1" nodeType="withEffect">
                                  <p:stCondLst>
                                    <p:cond delay="0"/>
                                  </p:stCondLst>
                                  <p:childTnLst>
                                    <p:animClr clrSpc="rgb" dir="cw">
                                      <p:cBhvr override="childStyle">
                                        <p:cTn id="87" dur="1000" fill="hold"/>
                                        <p:tgtEl>
                                          <p:spTgt spid="44"/>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animBg="1"/>
      <p:bldP spid="44" grpId="1" animBg="1"/>
      <p:bldP spid="45" grpId="0" animBg="1"/>
      <p:bldP spid="46" grpId="0"/>
      <p:bldP spid="47" grpId="0" animBg="1"/>
      <p:bldP spid="48" grpId="0" animBg="1"/>
      <p:bldP spid="49" grpId="0"/>
      <p:bldP spid="50" grpId="0" animBg="1"/>
      <p:bldP spid="51" grpId="0" animBg="1"/>
      <p:bldP spid="52" grpId="0"/>
      <p:bldP spid="35"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019143"/>
            <a:ext cx="9148713" cy="4112771"/>
          </a:xfrm>
          <a:prstGeom prst="rect">
            <a:avLst/>
          </a:prstGeom>
        </p:spPr>
      </p:pic>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686791"/>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sp>
        <p:nvSpPr>
          <p:cNvPr id="41" name="AutoShape 43"/>
          <p:cNvSpPr>
            <a:spLocks noChangeArrowheads="1"/>
          </p:cNvSpPr>
          <p:nvPr/>
        </p:nvSpPr>
        <p:spPr bwMode="gray">
          <a:xfrm>
            <a:off x="2353202" y="1481628"/>
            <a:ext cx="638585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eaLnBrk="0" hangingPunct="0"/>
            <a:r>
              <a:rPr lang="vi-VN" sz="2100" b="1" dirty="0">
                <a:latin typeface="Calibri" panose="020F0502020204030204" pitchFamily="34" charset="0"/>
                <a:cs typeface="Tahoma" pitchFamily="34" charset="0"/>
              </a:rPr>
              <a:t>Giúp các tế bào thực hiện quá trình trao đổi chất.</a:t>
            </a:r>
          </a:p>
        </p:txBody>
      </p:sp>
      <p:sp>
        <p:nvSpPr>
          <p:cNvPr id="42" name="AutoShape 44"/>
          <p:cNvSpPr>
            <a:spLocks noChangeArrowheads="1"/>
          </p:cNvSpPr>
          <p:nvPr/>
        </p:nvSpPr>
        <p:spPr bwMode="gray">
          <a:xfrm>
            <a:off x="1683476" y="1419193"/>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3" name="Text Box 46"/>
          <p:cNvSpPr txBox="1">
            <a:spLocks noChangeArrowheads="1"/>
          </p:cNvSpPr>
          <p:nvPr/>
        </p:nvSpPr>
        <p:spPr bwMode="gray">
          <a:xfrm>
            <a:off x="1906046" y="1579134"/>
            <a:ext cx="322362" cy="461665"/>
          </a:xfrm>
          <a:prstGeom prst="rect">
            <a:avLst/>
          </a:prstGeom>
          <a:noFill/>
          <a:ln w="9525" algn="ctr">
            <a:noFill/>
            <a:miter lim="800000"/>
            <a:headEnd/>
            <a:tailEnd/>
          </a:ln>
        </p:spPr>
        <p:txBody>
          <a:bodyPr wrap="square">
            <a:spAutoFit/>
          </a:bodyPr>
          <a:lstStyle/>
          <a:p>
            <a:pPr algn="ctr" eaLnBrk="0" hangingPunct="0"/>
            <a:r>
              <a:rPr lang="en-US" sz="2400" b="1">
                <a:solidFill>
                  <a:srgbClr val="FFFFFF"/>
                </a:solidFill>
                <a:latin typeface="Tahoma" pitchFamily="34" charset="0"/>
                <a:cs typeface="Tahoma" pitchFamily="34" charset="0"/>
              </a:rPr>
              <a:t>A</a:t>
            </a:r>
          </a:p>
        </p:txBody>
      </p:sp>
      <p:sp>
        <p:nvSpPr>
          <p:cNvPr id="44" name="AutoShape 48"/>
          <p:cNvSpPr>
            <a:spLocks noChangeArrowheads="1"/>
          </p:cNvSpPr>
          <p:nvPr/>
        </p:nvSpPr>
        <p:spPr bwMode="gray">
          <a:xfrm>
            <a:off x="2353202" y="2262965"/>
            <a:ext cx="638585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eaLnBrk="0" hangingPunct="0"/>
            <a:r>
              <a:rPr lang="vi-VN" sz="2100" b="1">
                <a:latin typeface="Calibri" panose="020F0502020204030204" pitchFamily="34" charset="0"/>
                <a:cs typeface="Tahoma" pitchFamily="34" charset="0"/>
              </a:rPr>
              <a:t>Giúp điều hoà các hoạt động sống trong cơ thể.</a:t>
            </a:r>
            <a:endParaRPr lang="en-US" sz="2100" b="1" dirty="0">
              <a:solidFill>
                <a:srgbClr val="FFFFFF"/>
              </a:solidFill>
              <a:latin typeface="Calibri" panose="020F0502020204030204" pitchFamily="34" charset="0"/>
              <a:cs typeface="Tahoma" pitchFamily="34" charset="0"/>
            </a:endParaRPr>
          </a:p>
        </p:txBody>
      </p:sp>
      <p:sp>
        <p:nvSpPr>
          <p:cNvPr id="45" name="AutoShape 49"/>
          <p:cNvSpPr>
            <a:spLocks noChangeArrowheads="1"/>
          </p:cNvSpPr>
          <p:nvPr/>
        </p:nvSpPr>
        <p:spPr bwMode="gray">
          <a:xfrm>
            <a:off x="1683476" y="2219293"/>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6" name="Text Box 51"/>
          <p:cNvSpPr txBox="1">
            <a:spLocks noChangeArrowheads="1"/>
          </p:cNvSpPr>
          <p:nvPr/>
        </p:nvSpPr>
        <p:spPr bwMode="gray">
          <a:xfrm>
            <a:off x="1905508" y="2391537"/>
            <a:ext cx="323978"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B</a:t>
            </a:r>
          </a:p>
        </p:txBody>
      </p:sp>
      <p:sp>
        <p:nvSpPr>
          <p:cNvPr id="47" name="AutoShape 53"/>
          <p:cNvSpPr>
            <a:spLocks noChangeArrowheads="1"/>
          </p:cNvSpPr>
          <p:nvPr/>
        </p:nvSpPr>
        <p:spPr bwMode="gray">
          <a:xfrm>
            <a:off x="2357557" y="3026093"/>
            <a:ext cx="6381821"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a:defRPr/>
            </a:pPr>
            <a:r>
              <a:rPr lang="vi-VN" sz="2100" b="1" dirty="0">
                <a:latin typeface="Calibri" panose="020F0502020204030204" pitchFamily="34" charset="0"/>
                <a:ea typeface="Tahoma" pitchFamily="34" charset="0"/>
                <a:cs typeface="Tahoma" pitchFamily="34" charset="0"/>
              </a:rPr>
              <a:t>Giúp các tế bào phối hợp với nhau để </a:t>
            </a:r>
            <a:r>
              <a:rPr lang="vi-VN" sz="2100" b="1">
                <a:latin typeface="Calibri" panose="020F0502020204030204" pitchFamily="34" charset="0"/>
                <a:ea typeface="Tahoma" pitchFamily="34" charset="0"/>
                <a:cs typeface="Tahoma" pitchFamily="34" charset="0"/>
              </a:rPr>
              <a:t>thực hiện</a:t>
            </a:r>
            <a:endParaRPr lang="en-US" sz="2100" b="1">
              <a:latin typeface="Calibri" panose="020F0502020204030204" pitchFamily="34" charset="0"/>
              <a:ea typeface="Tahoma" pitchFamily="34" charset="0"/>
              <a:cs typeface="Tahoma" pitchFamily="34" charset="0"/>
            </a:endParaRPr>
          </a:p>
          <a:p>
            <a:pPr algn="just">
              <a:defRPr/>
            </a:pPr>
            <a:r>
              <a:rPr lang="vi-VN" sz="2100" b="1">
                <a:latin typeface="Calibri" panose="020F0502020204030204" pitchFamily="34" charset="0"/>
                <a:ea typeface="Tahoma" pitchFamily="34" charset="0"/>
                <a:cs typeface="Tahoma" pitchFamily="34" charset="0"/>
              </a:rPr>
              <a:t>các </a:t>
            </a:r>
            <a:r>
              <a:rPr lang="vi-VN" sz="2100" b="1" dirty="0">
                <a:latin typeface="Calibri" panose="020F0502020204030204" pitchFamily="34" charset="0"/>
                <a:ea typeface="Tahoma" pitchFamily="34" charset="0"/>
                <a:cs typeface="Tahoma" pitchFamily="34" charset="0"/>
              </a:rPr>
              <a:t>hoạt động sống của cơ thể.</a:t>
            </a:r>
          </a:p>
        </p:txBody>
      </p:sp>
      <p:sp>
        <p:nvSpPr>
          <p:cNvPr id="48" name="AutoShape 54"/>
          <p:cNvSpPr>
            <a:spLocks noChangeArrowheads="1"/>
          </p:cNvSpPr>
          <p:nvPr/>
        </p:nvSpPr>
        <p:spPr bwMode="gray">
          <a:xfrm>
            <a:off x="1683476" y="2962243"/>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9" name="Text Box 56"/>
          <p:cNvSpPr txBox="1">
            <a:spLocks noChangeArrowheads="1"/>
          </p:cNvSpPr>
          <p:nvPr/>
        </p:nvSpPr>
        <p:spPr bwMode="gray">
          <a:xfrm>
            <a:off x="1884755" y="3094006"/>
            <a:ext cx="318879"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C</a:t>
            </a:r>
          </a:p>
        </p:txBody>
      </p:sp>
      <p:sp>
        <p:nvSpPr>
          <p:cNvPr id="50" name="AutoShape 58"/>
          <p:cNvSpPr>
            <a:spLocks noChangeArrowheads="1"/>
          </p:cNvSpPr>
          <p:nvPr/>
        </p:nvSpPr>
        <p:spPr bwMode="gray">
          <a:xfrm>
            <a:off x="2354081" y="3806015"/>
            <a:ext cx="638503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a:defRPr/>
            </a:pPr>
            <a:r>
              <a:rPr lang="vi-VN" sz="2100" b="1">
                <a:latin typeface="Calibri" panose="020F0502020204030204" pitchFamily="34" charset="0"/>
                <a:ea typeface="Tahoma" pitchFamily="34" charset="0"/>
                <a:cs typeface="Tahoma" pitchFamily="34" charset="0"/>
              </a:rPr>
              <a:t>Giúp tế bào đáp ứng với các kích thích từ môi trường bên ngoài.</a:t>
            </a:r>
            <a:endParaRPr lang="vi-VN" sz="2100" b="1" dirty="0">
              <a:latin typeface="Calibri" panose="020F0502020204030204" pitchFamily="34" charset="0"/>
              <a:ea typeface="Tahoma" pitchFamily="34" charset="0"/>
              <a:cs typeface="Tahoma" pitchFamily="34" charset="0"/>
            </a:endParaRPr>
          </a:p>
        </p:txBody>
      </p:sp>
      <p:sp>
        <p:nvSpPr>
          <p:cNvPr id="51" name="AutoShape 59"/>
          <p:cNvSpPr>
            <a:spLocks noChangeArrowheads="1"/>
          </p:cNvSpPr>
          <p:nvPr/>
        </p:nvSpPr>
        <p:spPr bwMode="gray">
          <a:xfrm>
            <a:off x="1683476" y="3762343"/>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52" name="Text Box 61"/>
          <p:cNvSpPr txBox="1">
            <a:spLocks noChangeArrowheads="1"/>
          </p:cNvSpPr>
          <p:nvPr/>
        </p:nvSpPr>
        <p:spPr bwMode="gray">
          <a:xfrm>
            <a:off x="1836306" y="3914436"/>
            <a:ext cx="434535"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D</a:t>
            </a:r>
          </a:p>
        </p:txBody>
      </p:sp>
      <p:grpSp>
        <p:nvGrpSpPr>
          <p:cNvPr id="4" name="Group 3"/>
          <p:cNvGrpSpPr/>
          <p:nvPr/>
        </p:nvGrpSpPr>
        <p:grpSpPr>
          <a:xfrm>
            <a:off x="1795327" y="-41787"/>
            <a:ext cx="6061981" cy="1077051"/>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n>
                  <a:solidFill>
                    <a:schemeClr val="bg1"/>
                  </a:solidFill>
                </a:ln>
                <a:solidFill>
                  <a:schemeClr val="bg1"/>
                </a:solidFill>
                <a:latin typeface="Calibri" panose="020F0502020204030204" pitchFamily="34" charset="0"/>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Calibri" panose="020F0502020204030204" pitchFamily="34" charset="0"/>
                </a:rPr>
                <a:t>Điều nào sau đây là ý nghĩa của quá trình truyền tin giữa các tế bào?</a:t>
              </a:r>
            </a:p>
          </p:txBody>
        </p:sp>
        <p:sp>
          <p:nvSpPr>
            <p:cNvPr id="17" name="Rectangle 16"/>
            <p:cNvSpPr/>
            <p:nvPr/>
          </p:nvSpPr>
          <p:spPr>
            <a:xfrm>
              <a:off x="3159613" y="-55716"/>
              <a:ext cx="1007541" cy="523220"/>
            </a:xfrm>
            <a:prstGeom prst="rect">
              <a:avLst/>
            </a:prstGeom>
            <a:noFill/>
            <a:ln w="28575">
              <a:noFill/>
            </a:ln>
          </p:spPr>
          <p:txBody>
            <a:bodyPr wrap="none" lIns="68580" tIns="34290" rIns="68580" bIns="34290">
              <a:spAutoFit/>
            </a:bodyPr>
            <a:lstStyle/>
            <a:p>
              <a:pPr algn="ctr"/>
              <a:r>
                <a:rPr lang="en-US" sz="2100" b="1" dirty="0" err="1">
                  <a:ln w="10160">
                    <a:solidFill>
                      <a:schemeClr val="bg1"/>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t>Câu</a:t>
              </a:r>
              <a:r>
                <a:rPr lang="en-US" sz="2100" b="1" dirty="0">
                  <a:ln w="10160">
                    <a:solidFill>
                      <a:schemeClr val="bg1"/>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t> 3</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38" name="Rectangle 37"/>
          <p:cNvSpPr/>
          <p:nvPr/>
        </p:nvSpPr>
        <p:spPr>
          <a:xfrm>
            <a:off x="8163876" y="903282"/>
            <a:ext cx="808555" cy="300082"/>
          </a:xfrm>
          <a:prstGeom prst="rect">
            <a:avLst/>
          </a:prstGeom>
          <a:noFill/>
        </p:spPr>
        <p:txBody>
          <a:bodyPr wrap="none" lIns="68580" tIns="34290" rIns="68580" bIns="34290">
            <a:spAutoFit/>
          </a:bodyPr>
          <a:lstStyle/>
          <a:p>
            <a:pPr algn="ctr"/>
            <a:r>
              <a:rPr lang="en-US" sz="15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1500" b="1" dirty="0">
                <a:ln w="10160">
                  <a:noFill/>
                  <a:prstDash val="solid"/>
                </a:ln>
                <a:solidFill>
                  <a:srgbClr val="FF0000"/>
                </a:solidFill>
                <a:effectLst>
                  <a:outerShdw blurRad="38100" dist="22860" dir="5400000" algn="tl" rotWithShape="0">
                    <a:srgbClr val="000000">
                      <a:alpha val="30000"/>
                    </a:srgbClr>
                  </a:outerShdw>
                </a:effectLst>
              </a:rPr>
              <a:t> </a:t>
            </a:r>
            <a:r>
              <a:rPr lang="en-US" sz="15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1500" b="1" dirty="0">
              <a:ln w="10160">
                <a:noFill/>
                <a:prstDash val="solid"/>
              </a:ln>
              <a:solidFill>
                <a:srgbClr val="FF00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113060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anim calcmode="lin" valueType="num">
                                      <p:cBhvr>
                                        <p:cTn id="50" dur="1000" fill="hold"/>
                                        <p:tgtEl>
                                          <p:spTgt spid="48"/>
                                        </p:tgtEl>
                                        <p:attrNameLst>
                                          <p:attrName>ppt_x</p:attrName>
                                        </p:attrNameLst>
                                      </p:cBhvr>
                                      <p:tavLst>
                                        <p:tav tm="0">
                                          <p:val>
                                            <p:strVal val="#ppt_x"/>
                                          </p:val>
                                        </p:tav>
                                        <p:tav tm="100000">
                                          <p:val>
                                            <p:strVal val="#ppt_x"/>
                                          </p:val>
                                        </p:tav>
                                      </p:tavLst>
                                    </p:anim>
                                    <p:anim calcmode="lin" valueType="num">
                                      <p:cBhvr>
                                        <p:cTn id="51" dur="1000" fill="hold"/>
                                        <p:tgtEl>
                                          <p:spTgt spid="4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1000"/>
                                        <p:tgtEl>
                                          <p:spTgt spid="52"/>
                                        </p:tgtEl>
                                      </p:cBhvr>
                                    </p:animEffect>
                                    <p:anim calcmode="lin" valueType="num">
                                      <p:cBhvr>
                                        <p:cTn id="65" dur="1000" fill="hold"/>
                                        <p:tgtEl>
                                          <p:spTgt spid="52"/>
                                        </p:tgtEl>
                                        <p:attrNameLst>
                                          <p:attrName>ppt_x</p:attrName>
                                        </p:attrNameLst>
                                      </p:cBhvr>
                                      <p:tavLst>
                                        <p:tav tm="0">
                                          <p:val>
                                            <p:strVal val="#ppt_x"/>
                                          </p:val>
                                        </p:tav>
                                        <p:tav tm="100000">
                                          <p:val>
                                            <p:strVal val="#ppt_x"/>
                                          </p:val>
                                        </p:tav>
                                      </p:tavLst>
                                    </p:anim>
                                    <p:anim calcmode="lin" valueType="num">
                                      <p:cBhvr>
                                        <p:cTn id="66" dur="1000" fill="hold"/>
                                        <p:tgtEl>
                                          <p:spTgt spid="5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1000"/>
                                        <p:tgtEl>
                                          <p:spTgt spid="51"/>
                                        </p:tgtEl>
                                      </p:cBhvr>
                                    </p:animEffect>
                                    <p:anim calcmode="lin" valueType="num">
                                      <p:cBhvr>
                                        <p:cTn id="70" dur="1000" fill="hold"/>
                                        <p:tgtEl>
                                          <p:spTgt spid="51"/>
                                        </p:tgtEl>
                                        <p:attrNameLst>
                                          <p:attrName>ppt_x</p:attrName>
                                        </p:attrNameLst>
                                      </p:cBhvr>
                                      <p:tavLst>
                                        <p:tav tm="0">
                                          <p:val>
                                            <p:strVal val="#ppt_x"/>
                                          </p:val>
                                        </p:tav>
                                        <p:tav tm="100000">
                                          <p:val>
                                            <p:strVal val="#ppt_x"/>
                                          </p:val>
                                        </p:tav>
                                      </p:tavLst>
                                    </p:anim>
                                    <p:anim calcmode="lin" valueType="num">
                                      <p:cBhvr>
                                        <p:cTn id="7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0"/>
                                        <p:tgtEl>
                                          <p:spTgt spid="35"/>
                                        </p:tgtEl>
                                      </p:cBhvr>
                                    </p:animEffect>
                                  </p:childTnLst>
                                </p:cTn>
                              </p:par>
                            </p:childTnLst>
                          </p:cTn>
                        </p:par>
                        <p:par>
                          <p:cTn id="77" fill="hold">
                            <p:stCondLst>
                              <p:cond delay="10000"/>
                            </p:stCondLst>
                            <p:childTnLst>
                              <p:par>
                                <p:cTn id="78" presetID="1"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explode.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47"/>
                                        </p:tgtEl>
                                        <p:attrNameLst>
                                          <p:attrName>fillcolor</p:attrName>
                                        </p:attrNameLst>
                                      </p:cBhvr>
                                      <p:to>
                                        <a:srgbClr val="FF0000"/>
                                      </p:to>
                                    </p:animClr>
                                    <p:set>
                                      <p:cBhvr>
                                        <p:cTn id="84" dur="1000" fill="hold"/>
                                        <p:tgtEl>
                                          <p:spTgt spid="47"/>
                                        </p:tgtEl>
                                        <p:attrNameLst>
                                          <p:attrName>fill.type</p:attrName>
                                        </p:attrNameLst>
                                      </p:cBhvr>
                                      <p:to>
                                        <p:strVal val="solid"/>
                                      </p:to>
                                    </p:set>
                                    <p:set>
                                      <p:cBhvr>
                                        <p:cTn id="85" dur="1000" fill="hold"/>
                                        <p:tgtEl>
                                          <p:spTgt spid="47"/>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par>
                                <p:cTn id="86" presetID="3" presetClass="emph" presetSubtype="2" fill="hold" grpId="1" nodeType="withEffect">
                                  <p:stCondLst>
                                    <p:cond delay="0"/>
                                  </p:stCondLst>
                                  <p:childTnLst>
                                    <p:animClr clrSpc="rgb" dir="cw">
                                      <p:cBhvr override="childStyle">
                                        <p:cTn id="87" dur="1000" fill="hold"/>
                                        <p:tgtEl>
                                          <p:spTgt spid="47"/>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animBg="1"/>
      <p:bldP spid="45" grpId="0" animBg="1"/>
      <p:bldP spid="46" grpId="0"/>
      <p:bldP spid="47" grpId="0" animBg="1"/>
      <p:bldP spid="47" grpId="1" animBg="1"/>
      <p:bldP spid="48" grpId="0" animBg="1"/>
      <p:bldP spid="49" grpId="0"/>
      <p:bldP spid="50" grpId="0" animBg="1"/>
      <p:bldP spid="51" grpId="0" animBg="1"/>
      <p:bldP spid="52" grpId="0"/>
      <p:bldP spid="35"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019143"/>
            <a:ext cx="9148713" cy="4112771"/>
          </a:xfrm>
          <a:prstGeom prst="rect">
            <a:avLst/>
          </a:prstGeom>
        </p:spPr>
      </p:pic>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33480" y="731083"/>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sp>
        <p:nvSpPr>
          <p:cNvPr id="41" name="AutoShape 43"/>
          <p:cNvSpPr>
            <a:spLocks noChangeArrowheads="1"/>
          </p:cNvSpPr>
          <p:nvPr/>
        </p:nvSpPr>
        <p:spPr bwMode="gray">
          <a:xfrm>
            <a:off x="2353202" y="1481628"/>
            <a:ext cx="638585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eaLnBrk="0" hangingPunct="0"/>
            <a:r>
              <a:rPr lang="vi-VN" sz="2100" b="1">
                <a:latin typeface="Calibri" panose="020F0502020204030204" pitchFamily="34" charset="0"/>
                <a:cs typeface="Tahoma" pitchFamily="34" charset="0"/>
              </a:rPr>
              <a:t>Phiên mã.</a:t>
            </a:r>
            <a:endParaRPr lang="en-US" sz="2100" b="1" dirty="0">
              <a:solidFill>
                <a:srgbClr val="FFFFFF"/>
              </a:solidFill>
              <a:latin typeface="Calibri" panose="020F0502020204030204" pitchFamily="34" charset="0"/>
              <a:cs typeface="Tahoma" pitchFamily="34" charset="0"/>
            </a:endParaRPr>
          </a:p>
        </p:txBody>
      </p:sp>
      <p:sp>
        <p:nvSpPr>
          <p:cNvPr id="42" name="AutoShape 44"/>
          <p:cNvSpPr>
            <a:spLocks noChangeArrowheads="1"/>
          </p:cNvSpPr>
          <p:nvPr/>
        </p:nvSpPr>
        <p:spPr bwMode="gray">
          <a:xfrm>
            <a:off x="1683476" y="1419193"/>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3" name="Text Box 46"/>
          <p:cNvSpPr txBox="1">
            <a:spLocks noChangeArrowheads="1"/>
          </p:cNvSpPr>
          <p:nvPr/>
        </p:nvSpPr>
        <p:spPr bwMode="gray">
          <a:xfrm>
            <a:off x="1906046" y="1579134"/>
            <a:ext cx="322362" cy="461665"/>
          </a:xfrm>
          <a:prstGeom prst="rect">
            <a:avLst/>
          </a:prstGeom>
          <a:noFill/>
          <a:ln w="9525" algn="ctr">
            <a:noFill/>
            <a:miter lim="800000"/>
            <a:headEnd/>
            <a:tailEnd/>
          </a:ln>
        </p:spPr>
        <p:txBody>
          <a:bodyPr wrap="square">
            <a:spAutoFit/>
          </a:bodyPr>
          <a:lstStyle/>
          <a:p>
            <a:pPr algn="ctr" eaLnBrk="0" hangingPunct="0"/>
            <a:r>
              <a:rPr lang="en-US" sz="2400" b="1">
                <a:solidFill>
                  <a:srgbClr val="FFFFFF"/>
                </a:solidFill>
                <a:latin typeface="Tahoma" pitchFamily="34" charset="0"/>
                <a:cs typeface="Tahoma" pitchFamily="34" charset="0"/>
              </a:rPr>
              <a:t>A</a:t>
            </a:r>
          </a:p>
        </p:txBody>
      </p:sp>
      <p:sp>
        <p:nvSpPr>
          <p:cNvPr id="44" name="AutoShape 48"/>
          <p:cNvSpPr>
            <a:spLocks noChangeArrowheads="1"/>
          </p:cNvSpPr>
          <p:nvPr/>
        </p:nvSpPr>
        <p:spPr bwMode="gray">
          <a:xfrm>
            <a:off x="2353202" y="2262965"/>
            <a:ext cx="638585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eaLnBrk="0" hangingPunct="0"/>
            <a:r>
              <a:rPr lang="vi-VN" sz="2100" b="1">
                <a:latin typeface="Calibri" panose="020F0502020204030204" pitchFamily="34" charset="0"/>
                <a:cs typeface="Tahoma" pitchFamily="34" charset="0"/>
              </a:rPr>
              <a:t>Tổng hợp protein.</a:t>
            </a:r>
            <a:endParaRPr lang="en-US" sz="2100" b="1" dirty="0">
              <a:solidFill>
                <a:srgbClr val="FFFFFF"/>
              </a:solidFill>
              <a:latin typeface="Calibri" panose="020F0502020204030204" pitchFamily="34" charset="0"/>
              <a:cs typeface="Tahoma" pitchFamily="34" charset="0"/>
            </a:endParaRPr>
          </a:p>
        </p:txBody>
      </p:sp>
      <p:sp>
        <p:nvSpPr>
          <p:cNvPr id="45" name="AutoShape 49"/>
          <p:cNvSpPr>
            <a:spLocks noChangeArrowheads="1"/>
          </p:cNvSpPr>
          <p:nvPr/>
        </p:nvSpPr>
        <p:spPr bwMode="gray">
          <a:xfrm>
            <a:off x="1683476" y="2219293"/>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6" name="Text Box 51"/>
          <p:cNvSpPr txBox="1">
            <a:spLocks noChangeArrowheads="1"/>
          </p:cNvSpPr>
          <p:nvPr/>
        </p:nvSpPr>
        <p:spPr bwMode="gray">
          <a:xfrm>
            <a:off x="1905508" y="2391537"/>
            <a:ext cx="323978"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B</a:t>
            </a:r>
          </a:p>
        </p:txBody>
      </p:sp>
      <p:sp>
        <p:nvSpPr>
          <p:cNvPr id="47" name="AutoShape 53"/>
          <p:cNvSpPr>
            <a:spLocks noChangeArrowheads="1"/>
          </p:cNvSpPr>
          <p:nvPr/>
        </p:nvSpPr>
        <p:spPr bwMode="gray">
          <a:xfrm>
            <a:off x="2357557" y="3026093"/>
            <a:ext cx="6381821"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a:defRPr/>
            </a:pPr>
            <a:r>
              <a:rPr lang="vi-VN" sz="2100" b="1" dirty="0">
                <a:latin typeface="Calibri" panose="020F0502020204030204" pitchFamily="34" charset="0"/>
                <a:ea typeface="Tahoma" pitchFamily="34" charset="0"/>
                <a:cs typeface="Tahoma" pitchFamily="34" charset="0"/>
              </a:rPr>
              <a:t>Phiên mã, dịch mã, điều hoà hoạt động của tế bào. </a:t>
            </a:r>
          </a:p>
        </p:txBody>
      </p:sp>
      <p:sp>
        <p:nvSpPr>
          <p:cNvPr id="48" name="AutoShape 54"/>
          <p:cNvSpPr>
            <a:spLocks noChangeArrowheads="1"/>
          </p:cNvSpPr>
          <p:nvPr/>
        </p:nvSpPr>
        <p:spPr bwMode="gray">
          <a:xfrm>
            <a:off x="1683476" y="2962243"/>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49" name="Text Box 56"/>
          <p:cNvSpPr txBox="1">
            <a:spLocks noChangeArrowheads="1"/>
          </p:cNvSpPr>
          <p:nvPr/>
        </p:nvSpPr>
        <p:spPr bwMode="gray">
          <a:xfrm>
            <a:off x="1884755" y="3094006"/>
            <a:ext cx="318879"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C</a:t>
            </a:r>
          </a:p>
        </p:txBody>
      </p:sp>
      <p:sp>
        <p:nvSpPr>
          <p:cNvPr id="50" name="AutoShape 58"/>
          <p:cNvSpPr>
            <a:spLocks noChangeArrowheads="1"/>
          </p:cNvSpPr>
          <p:nvPr/>
        </p:nvSpPr>
        <p:spPr bwMode="gray">
          <a:xfrm>
            <a:off x="2354081" y="3806015"/>
            <a:ext cx="638503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a:defRPr/>
            </a:pPr>
            <a:r>
              <a:rPr lang="vi-VN" sz="2100" b="1">
                <a:latin typeface="Calibri" panose="020F0502020204030204" pitchFamily="34" charset="0"/>
                <a:ea typeface="Tahoma" pitchFamily="34" charset="0"/>
                <a:cs typeface="Tahoma" pitchFamily="34" charset="0"/>
              </a:rPr>
              <a:t>Vận chuyển phân tử tín hiệu qua màng sinh chất. </a:t>
            </a:r>
            <a:endParaRPr lang="vi-VN" sz="2100" b="1" dirty="0">
              <a:latin typeface="Calibri" panose="020F0502020204030204" pitchFamily="34" charset="0"/>
              <a:ea typeface="Tahoma" pitchFamily="34" charset="0"/>
              <a:cs typeface="Tahoma" pitchFamily="34" charset="0"/>
            </a:endParaRPr>
          </a:p>
        </p:txBody>
      </p:sp>
      <p:sp>
        <p:nvSpPr>
          <p:cNvPr id="51" name="AutoShape 59"/>
          <p:cNvSpPr>
            <a:spLocks noChangeArrowheads="1"/>
          </p:cNvSpPr>
          <p:nvPr/>
        </p:nvSpPr>
        <p:spPr bwMode="gray">
          <a:xfrm>
            <a:off x="1683476" y="3762343"/>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anchor="ctr"/>
          <a:lstStyle/>
          <a:p>
            <a:pPr>
              <a:defRPr/>
            </a:pPr>
            <a:endParaRPr lang="vi-VN" sz="1050" b="1">
              <a:latin typeface="Tahoma" pitchFamily="34" charset="0"/>
              <a:ea typeface="Tahoma" pitchFamily="34" charset="0"/>
              <a:cs typeface="Tahoma" pitchFamily="34" charset="0"/>
            </a:endParaRPr>
          </a:p>
        </p:txBody>
      </p:sp>
      <p:sp>
        <p:nvSpPr>
          <p:cNvPr id="52" name="Text Box 61"/>
          <p:cNvSpPr txBox="1">
            <a:spLocks noChangeArrowheads="1"/>
          </p:cNvSpPr>
          <p:nvPr/>
        </p:nvSpPr>
        <p:spPr bwMode="gray">
          <a:xfrm>
            <a:off x="1836306" y="3914436"/>
            <a:ext cx="434535" cy="461665"/>
          </a:xfrm>
          <a:prstGeom prst="rect">
            <a:avLst/>
          </a:prstGeom>
          <a:noFill/>
          <a:ln w="9525" algn="ctr">
            <a:noFill/>
            <a:miter lim="800000"/>
            <a:headEnd/>
            <a:tailEnd/>
          </a:ln>
        </p:spPr>
        <p:txBody>
          <a:bodyPr wrap="square">
            <a:spAutoFit/>
          </a:bodyPr>
          <a:lstStyle/>
          <a:p>
            <a:pPr algn="ctr" eaLnBrk="0" hangingPunct="0"/>
            <a:r>
              <a:rPr lang="en-US" sz="2400" b="1" dirty="0">
                <a:solidFill>
                  <a:srgbClr val="FFFFFF"/>
                </a:solidFill>
                <a:latin typeface="Tahoma" pitchFamily="34" charset="0"/>
                <a:cs typeface="Tahoma" pitchFamily="34" charset="0"/>
              </a:rPr>
              <a:t>D</a:t>
            </a:r>
          </a:p>
        </p:txBody>
      </p:sp>
      <p:grpSp>
        <p:nvGrpSpPr>
          <p:cNvPr id="4" name="Group 3"/>
          <p:cNvGrpSpPr/>
          <p:nvPr/>
        </p:nvGrpSpPr>
        <p:grpSpPr>
          <a:xfrm>
            <a:off x="1795327" y="-41787"/>
            <a:ext cx="6061981" cy="1077051"/>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chemeClr val="bg1"/>
                  </a:solidFill>
                </a:rPr>
                <a:t>Tế bào đáp ứng với tín hiệu </a:t>
              </a:r>
              <a:r>
                <a:rPr lang="vi-VN" sz="2100" b="1">
                  <a:solidFill>
                    <a:schemeClr val="bg1"/>
                  </a:solidFill>
                </a:rPr>
                <a:t>thông qua</a:t>
              </a:r>
              <a:endParaRPr lang="en-US" sz="2100" b="1">
                <a:solidFill>
                  <a:schemeClr val="bg1"/>
                </a:solidFill>
              </a:endParaRPr>
            </a:p>
            <a:p>
              <a:pPr algn="ctr"/>
              <a:r>
                <a:rPr lang="vi-VN" sz="2100" b="1">
                  <a:solidFill>
                    <a:schemeClr val="bg1"/>
                  </a:solidFill>
                </a:rPr>
                <a:t>các </a:t>
              </a:r>
              <a:r>
                <a:rPr lang="vi-VN" sz="2100" b="1" dirty="0">
                  <a:solidFill>
                    <a:schemeClr val="bg1"/>
                  </a:solidFill>
                </a:rPr>
                <a:t>hoạt động nào sau đây? </a:t>
              </a:r>
            </a:p>
          </p:txBody>
        </p:sp>
        <p:sp>
          <p:nvSpPr>
            <p:cNvPr id="17" name="Rectangle 16"/>
            <p:cNvSpPr/>
            <p:nvPr/>
          </p:nvSpPr>
          <p:spPr>
            <a:xfrm>
              <a:off x="3012137" y="-55716"/>
              <a:ext cx="1302493"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4</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38" name="Rectangle 37"/>
          <p:cNvSpPr/>
          <p:nvPr/>
        </p:nvSpPr>
        <p:spPr>
          <a:xfrm>
            <a:off x="8163876" y="903282"/>
            <a:ext cx="808555" cy="300082"/>
          </a:xfrm>
          <a:prstGeom prst="rect">
            <a:avLst/>
          </a:prstGeom>
          <a:noFill/>
        </p:spPr>
        <p:txBody>
          <a:bodyPr wrap="none" lIns="68580" tIns="34290" rIns="68580" bIns="34290">
            <a:spAutoFit/>
          </a:bodyPr>
          <a:lstStyle/>
          <a:p>
            <a:pPr algn="ctr"/>
            <a:r>
              <a:rPr lang="en-US" sz="15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1500" b="1" dirty="0">
                <a:ln w="10160">
                  <a:noFill/>
                  <a:prstDash val="solid"/>
                </a:ln>
                <a:solidFill>
                  <a:srgbClr val="FF0000"/>
                </a:solidFill>
                <a:effectLst>
                  <a:outerShdw blurRad="38100" dist="22860" dir="5400000" algn="tl" rotWithShape="0">
                    <a:srgbClr val="000000">
                      <a:alpha val="30000"/>
                    </a:srgbClr>
                  </a:outerShdw>
                </a:effectLst>
              </a:rPr>
              <a:t> </a:t>
            </a:r>
            <a:r>
              <a:rPr lang="en-US" sz="15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1500" b="1" dirty="0">
              <a:ln w="10160">
                <a:noFill/>
                <a:prstDash val="solid"/>
              </a:ln>
              <a:solidFill>
                <a:srgbClr val="FF00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381558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anim calcmode="lin" valueType="num">
                                      <p:cBhvr>
                                        <p:cTn id="50" dur="1000" fill="hold"/>
                                        <p:tgtEl>
                                          <p:spTgt spid="48"/>
                                        </p:tgtEl>
                                        <p:attrNameLst>
                                          <p:attrName>ppt_x</p:attrName>
                                        </p:attrNameLst>
                                      </p:cBhvr>
                                      <p:tavLst>
                                        <p:tav tm="0">
                                          <p:val>
                                            <p:strVal val="#ppt_x"/>
                                          </p:val>
                                        </p:tav>
                                        <p:tav tm="100000">
                                          <p:val>
                                            <p:strVal val="#ppt_x"/>
                                          </p:val>
                                        </p:tav>
                                      </p:tavLst>
                                    </p:anim>
                                    <p:anim calcmode="lin" valueType="num">
                                      <p:cBhvr>
                                        <p:cTn id="51" dur="1000" fill="hold"/>
                                        <p:tgtEl>
                                          <p:spTgt spid="4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1000"/>
                                        <p:tgtEl>
                                          <p:spTgt spid="52"/>
                                        </p:tgtEl>
                                      </p:cBhvr>
                                    </p:animEffect>
                                    <p:anim calcmode="lin" valueType="num">
                                      <p:cBhvr>
                                        <p:cTn id="65" dur="1000" fill="hold"/>
                                        <p:tgtEl>
                                          <p:spTgt spid="52"/>
                                        </p:tgtEl>
                                        <p:attrNameLst>
                                          <p:attrName>ppt_x</p:attrName>
                                        </p:attrNameLst>
                                      </p:cBhvr>
                                      <p:tavLst>
                                        <p:tav tm="0">
                                          <p:val>
                                            <p:strVal val="#ppt_x"/>
                                          </p:val>
                                        </p:tav>
                                        <p:tav tm="100000">
                                          <p:val>
                                            <p:strVal val="#ppt_x"/>
                                          </p:val>
                                        </p:tav>
                                      </p:tavLst>
                                    </p:anim>
                                    <p:anim calcmode="lin" valueType="num">
                                      <p:cBhvr>
                                        <p:cTn id="66" dur="1000" fill="hold"/>
                                        <p:tgtEl>
                                          <p:spTgt spid="5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1000"/>
                                        <p:tgtEl>
                                          <p:spTgt spid="51"/>
                                        </p:tgtEl>
                                      </p:cBhvr>
                                    </p:animEffect>
                                    <p:anim calcmode="lin" valueType="num">
                                      <p:cBhvr>
                                        <p:cTn id="70" dur="1000" fill="hold"/>
                                        <p:tgtEl>
                                          <p:spTgt spid="51"/>
                                        </p:tgtEl>
                                        <p:attrNameLst>
                                          <p:attrName>ppt_x</p:attrName>
                                        </p:attrNameLst>
                                      </p:cBhvr>
                                      <p:tavLst>
                                        <p:tav tm="0">
                                          <p:val>
                                            <p:strVal val="#ppt_x"/>
                                          </p:val>
                                        </p:tav>
                                        <p:tav tm="100000">
                                          <p:val>
                                            <p:strVal val="#ppt_x"/>
                                          </p:val>
                                        </p:tav>
                                      </p:tavLst>
                                    </p:anim>
                                    <p:anim calcmode="lin" valueType="num">
                                      <p:cBhvr>
                                        <p:cTn id="7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0"/>
                                        <p:tgtEl>
                                          <p:spTgt spid="35"/>
                                        </p:tgtEl>
                                      </p:cBhvr>
                                    </p:animEffect>
                                  </p:childTnLst>
                                </p:cTn>
                              </p:par>
                            </p:childTnLst>
                          </p:cTn>
                        </p:par>
                        <p:par>
                          <p:cTn id="77" fill="hold">
                            <p:stCondLst>
                              <p:cond delay="10000"/>
                            </p:stCondLst>
                            <p:childTnLst>
                              <p:par>
                                <p:cTn id="78" presetID="1"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explode.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47"/>
                                        </p:tgtEl>
                                        <p:attrNameLst>
                                          <p:attrName>fillcolor</p:attrName>
                                        </p:attrNameLst>
                                      </p:cBhvr>
                                      <p:to>
                                        <a:srgbClr val="FF0000"/>
                                      </p:to>
                                    </p:animClr>
                                    <p:set>
                                      <p:cBhvr>
                                        <p:cTn id="84" dur="1000" fill="hold"/>
                                        <p:tgtEl>
                                          <p:spTgt spid="47"/>
                                        </p:tgtEl>
                                        <p:attrNameLst>
                                          <p:attrName>fill.type</p:attrName>
                                        </p:attrNameLst>
                                      </p:cBhvr>
                                      <p:to>
                                        <p:strVal val="solid"/>
                                      </p:to>
                                    </p:set>
                                    <p:set>
                                      <p:cBhvr>
                                        <p:cTn id="85" dur="1000" fill="hold"/>
                                        <p:tgtEl>
                                          <p:spTgt spid="47"/>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par>
                                <p:cTn id="86" presetID="3" presetClass="emph" presetSubtype="2" fill="hold" grpId="1" nodeType="withEffect">
                                  <p:stCondLst>
                                    <p:cond delay="0"/>
                                  </p:stCondLst>
                                  <p:childTnLst>
                                    <p:animClr clrSpc="rgb" dir="cw">
                                      <p:cBhvr override="childStyle">
                                        <p:cTn id="87" dur="1000" fill="hold"/>
                                        <p:tgtEl>
                                          <p:spTgt spid="47"/>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animBg="1"/>
      <p:bldP spid="45" grpId="0" animBg="1"/>
      <p:bldP spid="46" grpId="0"/>
      <p:bldP spid="47" grpId="0" animBg="1"/>
      <p:bldP spid="47" grpId="1" animBg="1"/>
      <p:bldP spid="48" grpId="0" animBg="1"/>
      <p:bldP spid="49" grpId="0"/>
      <p:bldP spid="50" grpId="0" animBg="1"/>
      <p:bldP spid="51" grpId="0" animBg="1"/>
      <p:bldP spid="52" grpId="0"/>
      <p:bldP spid="35"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t="16517" b="3522"/>
          <a:stretch>
            <a:fillRect/>
          </a:stretch>
        </p:blipFill>
        <p:spPr>
          <a:xfrm>
            <a:off x="0" y="1019143"/>
            <a:ext cx="9148713" cy="4112771"/>
          </a:xfrm>
          <a:prstGeom prst="rect">
            <a:avLst/>
          </a:prstGeom>
        </p:spPr>
      </p:pic>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686791"/>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grpSp>
        <p:nvGrpSpPr>
          <p:cNvPr id="4" name="Group 3"/>
          <p:cNvGrpSpPr/>
          <p:nvPr/>
        </p:nvGrpSpPr>
        <p:grpSpPr>
          <a:xfrm>
            <a:off x="1729274" y="-41787"/>
            <a:ext cx="6638551" cy="1873270"/>
            <a:chOff x="2305698" y="-55716"/>
            <a:chExt cx="8851401" cy="2497693"/>
          </a:xfrm>
        </p:grpSpPr>
        <p:sp>
          <p:nvSpPr>
            <p:cNvPr id="16" name="Hexagon 15">
              <a:hlinkClick r:id="rId4"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2305698" y="1527577"/>
              <a:ext cx="885140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Tại</a:t>
              </a:r>
              <a:r>
                <a:rPr lang="en-US" sz="2400" b="1" dirty="0">
                  <a:solidFill>
                    <a:srgbClr val="FF0000"/>
                  </a:solidFill>
                </a:rPr>
                <a:t> </a:t>
              </a:r>
              <a:r>
                <a:rPr lang="en-US" sz="2400" b="1" dirty="0" err="1">
                  <a:solidFill>
                    <a:srgbClr val="FF0000"/>
                  </a:solidFill>
                </a:rPr>
                <a:t>sao</a:t>
              </a:r>
              <a:r>
                <a:rPr lang="en-US" sz="2400" b="1" dirty="0">
                  <a:solidFill>
                    <a:srgbClr val="FF0000"/>
                  </a:solidFill>
                </a:rPr>
                <a:t> </a:t>
              </a:r>
              <a:r>
                <a:rPr lang="en-US" sz="2400" b="1" dirty="0" err="1">
                  <a:solidFill>
                    <a:srgbClr val="FF0000"/>
                  </a:solidFill>
                </a:rPr>
                <a:t>mỗi</a:t>
              </a:r>
              <a:r>
                <a:rPr lang="en-US" sz="2400" b="1" dirty="0">
                  <a:solidFill>
                    <a:srgbClr val="FF0000"/>
                  </a:solidFill>
                </a:rPr>
                <a:t> </a:t>
              </a:r>
              <a:r>
                <a:rPr lang="en-US" sz="2400" b="1" dirty="0" err="1">
                  <a:solidFill>
                    <a:srgbClr val="FF0000"/>
                  </a:solidFill>
                </a:rPr>
                <a:t>loại</a:t>
              </a:r>
              <a:r>
                <a:rPr lang="en-US" sz="2400" b="1" dirty="0">
                  <a:solidFill>
                    <a:srgbClr val="FF0000"/>
                  </a:solidFill>
                </a:rPr>
                <a:t> </a:t>
              </a:r>
              <a:r>
                <a:rPr lang="en-US" sz="2400" b="1" dirty="0" err="1">
                  <a:solidFill>
                    <a:srgbClr val="FF0000"/>
                  </a:solidFill>
                </a:rPr>
                <a:t>tế</a:t>
              </a:r>
              <a:r>
                <a:rPr lang="en-US" sz="2400" b="1" dirty="0">
                  <a:solidFill>
                    <a:srgbClr val="FF0000"/>
                  </a:solidFill>
                </a:rPr>
                <a:t> </a:t>
              </a:r>
              <a:r>
                <a:rPr lang="en-US" sz="2400" b="1" dirty="0" err="1">
                  <a:solidFill>
                    <a:srgbClr val="FF0000"/>
                  </a:solidFill>
                </a:rPr>
                <a:t>bào</a:t>
              </a:r>
              <a:r>
                <a:rPr lang="en-US" sz="2400" b="1" dirty="0">
                  <a:solidFill>
                    <a:srgbClr val="FF0000"/>
                  </a:solidFill>
                </a:rPr>
                <a:t> </a:t>
              </a:r>
              <a:r>
                <a:rPr lang="en-US" sz="2400" b="1" dirty="0" err="1">
                  <a:solidFill>
                    <a:srgbClr val="FF0000"/>
                  </a:solidFill>
                </a:rPr>
                <a:t>thường</a:t>
              </a:r>
              <a:r>
                <a:rPr lang="en-US" sz="2400" b="1" dirty="0">
                  <a:solidFill>
                    <a:srgbClr val="FF0000"/>
                  </a:solidFill>
                </a:rPr>
                <a:t> </a:t>
              </a:r>
              <a:r>
                <a:rPr lang="en-US" sz="2400" b="1" dirty="0" err="1">
                  <a:solidFill>
                    <a:srgbClr val="FF0000"/>
                  </a:solidFill>
                </a:rPr>
                <a:t>chỉ</a:t>
              </a:r>
              <a:r>
                <a:rPr lang="en-US" sz="2400" b="1" dirty="0">
                  <a:solidFill>
                    <a:srgbClr val="FF0000"/>
                  </a:solidFill>
                </a:rPr>
                <a:t> </a:t>
              </a:r>
              <a:r>
                <a:rPr lang="en-US" sz="2400" b="1" dirty="0" err="1">
                  <a:solidFill>
                    <a:srgbClr val="FF0000"/>
                  </a:solidFill>
                </a:rPr>
                <a:t>thực</a:t>
              </a:r>
              <a:r>
                <a:rPr lang="en-US" sz="2400" b="1" dirty="0">
                  <a:solidFill>
                    <a:srgbClr val="FF0000"/>
                  </a:solidFill>
                </a:rPr>
                <a:t> </a:t>
              </a:r>
              <a:r>
                <a:rPr lang="en-US" sz="2400" b="1" dirty="0" err="1">
                  <a:solidFill>
                    <a:srgbClr val="FF0000"/>
                  </a:solidFill>
                </a:rPr>
                <a:t>hiện</a:t>
              </a:r>
              <a:endParaRPr lang="en-US" sz="2400" b="1" dirty="0">
                <a:solidFill>
                  <a:srgbClr val="FF0000"/>
                </a:solidFill>
              </a:endParaRPr>
            </a:p>
            <a:p>
              <a:pPr algn="ctr"/>
              <a:r>
                <a:rPr lang="en-US" sz="2400" b="1" dirty="0" err="1">
                  <a:solidFill>
                    <a:srgbClr val="FF0000"/>
                  </a:solidFill>
                </a:rPr>
                <a:t>một</a:t>
              </a:r>
              <a:r>
                <a:rPr lang="en-US" sz="2400" b="1" dirty="0">
                  <a:solidFill>
                    <a:srgbClr val="FF0000"/>
                  </a:solidFill>
                </a:rPr>
                <a:t> </a:t>
              </a:r>
              <a:r>
                <a:rPr lang="en-US" sz="2400" b="1" dirty="0" err="1">
                  <a:solidFill>
                    <a:srgbClr val="FF0000"/>
                  </a:solidFill>
                </a:rPr>
                <a:t>chức</a:t>
              </a:r>
              <a:r>
                <a:rPr lang="en-US" sz="2400" b="1" dirty="0">
                  <a:solidFill>
                    <a:srgbClr val="FF0000"/>
                  </a:solidFill>
                </a:rPr>
                <a:t> </a:t>
              </a:r>
              <a:r>
                <a:rPr lang="en-US" sz="2400" b="1" dirty="0" err="1">
                  <a:solidFill>
                    <a:srgbClr val="FF0000"/>
                  </a:solidFill>
                </a:rPr>
                <a:t>năng</a:t>
              </a:r>
              <a:r>
                <a:rPr lang="en-US" sz="2400" b="1" dirty="0">
                  <a:solidFill>
                    <a:srgbClr val="FF0000"/>
                  </a:solidFill>
                </a:rPr>
                <a:t> </a:t>
              </a:r>
              <a:r>
                <a:rPr lang="en-US" sz="2400" b="1" dirty="0" err="1">
                  <a:solidFill>
                    <a:srgbClr val="FF0000"/>
                  </a:solidFill>
                </a:rPr>
                <a:t>nhất</a:t>
              </a:r>
              <a:r>
                <a:rPr lang="en-US" sz="2400" b="1" dirty="0">
                  <a:solidFill>
                    <a:srgbClr val="FF0000"/>
                  </a:solidFill>
                </a:rPr>
                <a:t> </a:t>
              </a:r>
              <a:r>
                <a:rPr lang="en-US" sz="2400" b="1" dirty="0" err="1">
                  <a:solidFill>
                    <a:srgbClr val="FF0000"/>
                  </a:solidFill>
                </a:rPr>
                <a:t>định</a:t>
              </a:r>
              <a:r>
                <a:rPr lang="vi-VN" sz="2400" b="1" dirty="0">
                  <a:solidFill>
                    <a:srgbClr val="FF0000"/>
                  </a:solidFill>
                </a:rPr>
                <a:t>?</a:t>
              </a:r>
            </a:p>
          </p:txBody>
        </p:sp>
        <p:sp>
          <p:nvSpPr>
            <p:cNvPr id="17" name="Rectangle 16"/>
            <p:cNvSpPr/>
            <p:nvPr/>
          </p:nvSpPr>
          <p:spPr>
            <a:xfrm>
              <a:off x="3012137" y="-55716"/>
              <a:ext cx="1302493"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5</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28" name="Cloud 27"/>
          <p:cNvSpPr/>
          <p:nvPr/>
        </p:nvSpPr>
        <p:spPr>
          <a:xfrm>
            <a:off x="1729274" y="2080009"/>
            <a:ext cx="6194086" cy="187803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t>Do </a:t>
            </a:r>
            <a:r>
              <a:rPr lang="en-US" sz="3600" b="1" dirty="0" err="1"/>
              <a:t>thụ</a:t>
            </a:r>
            <a:r>
              <a:rPr lang="en-US" sz="3600" b="1" dirty="0"/>
              <a:t> </a:t>
            </a:r>
            <a:r>
              <a:rPr lang="en-US" sz="3600" b="1" dirty="0" err="1"/>
              <a:t>thể</a:t>
            </a:r>
            <a:r>
              <a:rPr lang="en-US" sz="3600" b="1" dirty="0"/>
              <a:t> </a:t>
            </a:r>
            <a:r>
              <a:rPr lang="en-US" sz="3600" b="1" dirty="0" err="1"/>
              <a:t>có</a:t>
            </a:r>
            <a:r>
              <a:rPr lang="en-US" sz="3600" b="1" dirty="0"/>
              <a:t> </a:t>
            </a:r>
            <a:r>
              <a:rPr lang="en-US" sz="3600" b="1" dirty="0" err="1"/>
              <a:t>tính</a:t>
            </a:r>
            <a:r>
              <a:rPr lang="en-US" sz="3600" b="1" dirty="0"/>
              <a:t> </a:t>
            </a:r>
            <a:r>
              <a:rPr lang="en-US" sz="3600" b="1" dirty="0" err="1"/>
              <a:t>đặc</a:t>
            </a:r>
            <a:r>
              <a:rPr lang="en-US" sz="3600" b="1" dirty="0"/>
              <a:t> </a:t>
            </a:r>
            <a:r>
              <a:rPr lang="en-US" sz="3600" b="1" dirty="0" err="1"/>
              <a:t>hiệu</a:t>
            </a:r>
            <a:endParaRPr lang="en-US" sz="3600" b="1" dirty="0"/>
          </a:p>
        </p:txBody>
      </p:sp>
    </p:spTree>
    <p:extLst>
      <p:ext uri="{BB962C8B-B14F-4D97-AF65-F5344CB8AC3E}">
        <p14:creationId xmlns:p14="http://schemas.microsoft.com/office/powerpoint/2010/main" val="10474189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80">
                                          <p:stCondLst>
                                            <p:cond delay="0"/>
                                          </p:stCondLst>
                                        </p:cTn>
                                        <p:tgtEl>
                                          <p:spTgt spid="28"/>
                                        </p:tgtEl>
                                      </p:cBhvr>
                                    </p:animEffect>
                                    <p:anim calcmode="lin" valueType="num">
                                      <p:cBhvr>
                                        <p:cTn id="2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5" dur="26">
                                          <p:stCondLst>
                                            <p:cond delay="650"/>
                                          </p:stCondLst>
                                        </p:cTn>
                                        <p:tgtEl>
                                          <p:spTgt spid="28"/>
                                        </p:tgtEl>
                                      </p:cBhvr>
                                      <p:to x="100000" y="60000"/>
                                    </p:animScale>
                                    <p:animScale>
                                      <p:cBhvr>
                                        <p:cTn id="26" dur="166" decel="50000">
                                          <p:stCondLst>
                                            <p:cond delay="676"/>
                                          </p:stCondLst>
                                        </p:cTn>
                                        <p:tgtEl>
                                          <p:spTgt spid="28"/>
                                        </p:tgtEl>
                                      </p:cBhvr>
                                      <p:to x="100000" y="100000"/>
                                    </p:animScale>
                                    <p:animScale>
                                      <p:cBhvr>
                                        <p:cTn id="27" dur="26">
                                          <p:stCondLst>
                                            <p:cond delay="1312"/>
                                          </p:stCondLst>
                                        </p:cTn>
                                        <p:tgtEl>
                                          <p:spTgt spid="28"/>
                                        </p:tgtEl>
                                      </p:cBhvr>
                                      <p:to x="100000" y="80000"/>
                                    </p:animScale>
                                    <p:animScale>
                                      <p:cBhvr>
                                        <p:cTn id="28" dur="166" decel="50000">
                                          <p:stCondLst>
                                            <p:cond delay="1338"/>
                                          </p:stCondLst>
                                        </p:cTn>
                                        <p:tgtEl>
                                          <p:spTgt spid="28"/>
                                        </p:tgtEl>
                                      </p:cBhvr>
                                      <p:to x="100000" y="100000"/>
                                    </p:animScale>
                                    <p:animScale>
                                      <p:cBhvr>
                                        <p:cTn id="29" dur="26">
                                          <p:stCondLst>
                                            <p:cond delay="1642"/>
                                          </p:stCondLst>
                                        </p:cTn>
                                        <p:tgtEl>
                                          <p:spTgt spid="28"/>
                                        </p:tgtEl>
                                      </p:cBhvr>
                                      <p:to x="100000" y="90000"/>
                                    </p:animScale>
                                    <p:animScale>
                                      <p:cBhvr>
                                        <p:cTn id="30" dur="166" decel="50000">
                                          <p:stCondLst>
                                            <p:cond delay="1668"/>
                                          </p:stCondLst>
                                        </p:cTn>
                                        <p:tgtEl>
                                          <p:spTgt spid="28"/>
                                        </p:tgtEl>
                                      </p:cBhvr>
                                      <p:to x="100000" y="100000"/>
                                    </p:animScale>
                                    <p:animScale>
                                      <p:cBhvr>
                                        <p:cTn id="31" dur="26">
                                          <p:stCondLst>
                                            <p:cond delay="1808"/>
                                          </p:stCondLst>
                                        </p:cTn>
                                        <p:tgtEl>
                                          <p:spTgt spid="28"/>
                                        </p:tgtEl>
                                      </p:cBhvr>
                                      <p:to x="100000" y="95000"/>
                                    </p:animScale>
                                    <p:animScale>
                                      <p:cBhvr>
                                        <p:cTn id="32" dur="166" decel="50000">
                                          <p:stCondLst>
                                            <p:cond delay="1834"/>
                                          </p:stCondLst>
                                        </p:cTn>
                                        <p:tgtEl>
                                          <p:spTgt spid="28"/>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030729"/>
            <a:ext cx="9148713" cy="4112771"/>
          </a:xfrm>
          <a:prstGeom prst="rect">
            <a:avLst/>
          </a:prstGeom>
        </p:spPr>
      </p:pic>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686791"/>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grpSp>
        <p:nvGrpSpPr>
          <p:cNvPr id="4" name="Group 3"/>
          <p:cNvGrpSpPr/>
          <p:nvPr/>
        </p:nvGrpSpPr>
        <p:grpSpPr>
          <a:xfrm>
            <a:off x="1795327" y="-41787"/>
            <a:ext cx="6061981" cy="1077051"/>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Calibri" panose="020F0502020204030204" pitchFamily="34" charset="0"/>
                </a:rPr>
                <a:t>Ở tế bào thực vật, loại kết</a:t>
              </a:r>
              <a:r>
                <a:rPr lang="en-US" sz="2100" b="1" dirty="0">
                  <a:solidFill>
                    <a:srgbClr val="FF0000"/>
                  </a:solidFill>
                  <a:latin typeface="Calibri" panose="020F0502020204030204" pitchFamily="34" charset="0"/>
                </a:rPr>
                <a:t> </a:t>
              </a:r>
              <a:r>
                <a:rPr lang="vi-VN" sz="2100" b="1" dirty="0">
                  <a:solidFill>
                    <a:srgbClr val="FF0000"/>
                  </a:solidFill>
                  <a:latin typeface="Calibri" panose="020F0502020204030204" pitchFamily="34" charset="0"/>
                </a:rPr>
                <a:t>nối nào đảm bảo</a:t>
              </a:r>
              <a:endParaRPr lang="en-US" sz="2100" b="1" dirty="0">
                <a:solidFill>
                  <a:srgbClr val="FF0000"/>
                </a:solidFill>
                <a:latin typeface="Calibri" panose="020F0502020204030204" pitchFamily="34" charset="0"/>
              </a:endParaRPr>
            </a:p>
            <a:p>
              <a:pPr algn="ctr"/>
              <a:r>
                <a:rPr lang="vi-VN" sz="2100" b="1" dirty="0">
                  <a:solidFill>
                    <a:srgbClr val="FF0000"/>
                  </a:solidFill>
                  <a:latin typeface="Calibri" panose="020F0502020204030204" pitchFamily="34" charset="0"/>
                </a:rPr>
                <a:t>độ liên kết và trao đổi giữa các tế bào ở cạnh nhau? </a:t>
              </a:r>
              <a:endParaRPr lang="en-US" sz="2100" b="1" dirty="0">
                <a:solidFill>
                  <a:srgbClr val="FF0000"/>
                </a:solidFill>
                <a:latin typeface="Calibri" panose="020F0502020204030204" pitchFamily="34" charset="0"/>
              </a:endParaRPr>
            </a:p>
          </p:txBody>
        </p:sp>
        <p:sp>
          <p:nvSpPr>
            <p:cNvPr id="17" name="Rectangle 16"/>
            <p:cNvSpPr/>
            <p:nvPr/>
          </p:nvSpPr>
          <p:spPr>
            <a:xfrm>
              <a:off x="3012137" y="-55716"/>
              <a:ext cx="1302493"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6</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38" name="Rectangle 37"/>
          <p:cNvSpPr/>
          <p:nvPr/>
        </p:nvSpPr>
        <p:spPr>
          <a:xfrm>
            <a:off x="8163876" y="903282"/>
            <a:ext cx="808555" cy="300082"/>
          </a:xfrm>
          <a:prstGeom prst="rect">
            <a:avLst/>
          </a:prstGeom>
          <a:noFill/>
        </p:spPr>
        <p:txBody>
          <a:bodyPr wrap="none" lIns="68580" tIns="34290" rIns="68580" bIns="34290">
            <a:spAutoFit/>
          </a:bodyPr>
          <a:lstStyle/>
          <a:p>
            <a:pPr algn="ctr"/>
            <a:r>
              <a:rPr lang="en-US" sz="15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1500" b="1" dirty="0">
                <a:ln w="10160">
                  <a:noFill/>
                  <a:prstDash val="solid"/>
                </a:ln>
                <a:solidFill>
                  <a:srgbClr val="FF0000"/>
                </a:solidFill>
                <a:effectLst>
                  <a:outerShdw blurRad="38100" dist="22860" dir="5400000" algn="tl" rotWithShape="0">
                    <a:srgbClr val="000000">
                      <a:alpha val="30000"/>
                    </a:srgbClr>
                  </a:outerShdw>
                </a:effectLst>
              </a:rPr>
              <a:t> </a:t>
            </a:r>
            <a:r>
              <a:rPr lang="en-US" sz="15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1500" b="1"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 name="Cloud 1"/>
          <p:cNvSpPr/>
          <p:nvPr/>
        </p:nvSpPr>
        <p:spPr>
          <a:xfrm>
            <a:off x="2878989" y="1726718"/>
            <a:ext cx="4978319" cy="187803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50" b="1" dirty="0" err="1"/>
              <a:t>Cầu</a:t>
            </a:r>
            <a:r>
              <a:rPr lang="en-US" sz="4050" b="1" dirty="0"/>
              <a:t> </a:t>
            </a:r>
            <a:r>
              <a:rPr lang="en-US" sz="4050" b="1" dirty="0" err="1"/>
              <a:t>sinh</a:t>
            </a:r>
            <a:r>
              <a:rPr lang="en-US" sz="4050" b="1" dirty="0"/>
              <a:t> </a:t>
            </a:r>
            <a:r>
              <a:rPr lang="en-US" sz="4050" b="1" dirty="0" err="1"/>
              <a:t>chất</a:t>
            </a:r>
            <a:endParaRPr lang="en-US" sz="4050" b="1" dirty="0"/>
          </a:p>
        </p:txBody>
      </p:sp>
    </p:spTree>
    <p:extLst>
      <p:ext uri="{BB962C8B-B14F-4D97-AF65-F5344CB8AC3E}">
        <p14:creationId xmlns:p14="http://schemas.microsoft.com/office/powerpoint/2010/main" val="30565809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019143"/>
            <a:ext cx="9148713" cy="4112771"/>
          </a:xfrm>
          <a:prstGeom prst="rect">
            <a:avLst/>
          </a:prstGeom>
        </p:spPr>
      </p:pic>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686791"/>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grpSp>
        <p:nvGrpSpPr>
          <p:cNvPr id="4" name="Group 3"/>
          <p:cNvGrpSpPr/>
          <p:nvPr/>
        </p:nvGrpSpPr>
        <p:grpSpPr>
          <a:xfrm>
            <a:off x="1795327" y="-41787"/>
            <a:ext cx="6061981" cy="1077051"/>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Calibri" panose="020F0502020204030204" pitchFamily="34" charset="0"/>
                </a:rPr>
                <a:t>Đây là </a:t>
              </a:r>
              <a:r>
                <a:rPr lang="en-US" sz="2100" b="1" dirty="0" err="1">
                  <a:solidFill>
                    <a:srgbClr val="FF0000"/>
                  </a:solidFill>
                  <a:latin typeface="Calibri" panose="020F0502020204030204" pitchFamily="34" charset="0"/>
                </a:rPr>
                <a:t>một</a:t>
              </a:r>
              <a:r>
                <a:rPr lang="vi-VN" sz="2100" b="1" dirty="0">
                  <a:solidFill>
                    <a:srgbClr val="FF0000"/>
                  </a:solidFill>
                  <a:latin typeface="Calibri" panose="020F0502020204030204" pitchFamily="34" charset="0"/>
                </a:rPr>
                <a:t> loại thông tin ở dạng tín hiệu hoá học</a:t>
              </a:r>
              <a:endParaRPr lang="en-US" sz="2100" b="1" dirty="0">
                <a:solidFill>
                  <a:srgbClr val="FF0000"/>
                </a:solidFill>
                <a:latin typeface="Calibri" panose="020F0502020204030204" pitchFamily="34" charset="0"/>
              </a:endParaRPr>
            </a:p>
            <a:p>
              <a:pPr algn="ctr"/>
              <a:r>
                <a:rPr lang="vi-VN" sz="2100" b="1" dirty="0">
                  <a:solidFill>
                    <a:srgbClr val="FF0000"/>
                  </a:solidFill>
                  <a:latin typeface="Calibri" panose="020F0502020204030204" pitchFamily="34" charset="0"/>
                </a:rPr>
                <a:t>do tuyến nội tiết tiết ra?</a:t>
              </a:r>
              <a:endParaRPr lang="en-US" sz="2100" b="1" dirty="0">
                <a:solidFill>
                  <a:srgbClr val="FF0000"/>
                </a:solidFill>
                <a:latin typeface="Calibri" panose="020F0502020204030204" pitchFamily="34" charset="0"/>
              </a:endParaRPr>
            </a:p>
          </p:txBody>
        </p:sp>
        <p:sp>
          <p:nvSpPr>
            <p:cNvPr id="17" name="Rectangle 16"/>
            <p:cNvSpPr/>
            <p:nvPr/>
          </p:nvSpPr>
          <p:spPr>
            <a:xfrm>
              <a:off x="3012137" y="-55716"/>
              <a:ext cx="1302493"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7</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38" name="Rectangle 37"/>
          <p:cNvSpPr/>
          <p:nvPr/>
        </p:nvSpPr>
        <p:spPr>
          <a:xfrm>
            <a:off x="8163876" y="903282"/>
            <a:ext cx="808555" cy="300082"/>
          </a:xfrm>
          <a:prstGeom prst="rect">
            <a:avLst/>
          </a:prstGeom>
          <a:noFill/>
        </p:spPr>
        <p:txBody>
          <a:bodyPr wrap="none" lIns="68580" tIns="34290" rIns="68580" bIns="34290">
            <a:spAutoFit/>
          </a:bodyPr>
          <a:lstStyle/>
          <a:p>
            <a:pPr algn="ctr"/>
            <a:r>
              <a:rPr lang="en-US" sz="15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1500" b="1" dirty="0">
                <a:ln w="10160">
                  <a:noFill/>
                  <a:prstDash val="solid"/>
                </a:ln>
                <a:solidFill>
                  <a:srgbClr val="FF0000"/>
                </a:solidFill>
                <a:effectLst>
                  <a:outerShdw blurRad="38100" dist="22860" dir="5400000" algn="tl" rotWithShape="0">
                    <a:srgbClr val="000000">
                      <a:alpha val="30000"/>
                    </a:srgbClr>
                  </a:outerShdw>
                </a:effectLst>
              </a:rPr>
              <a:t> </a:t>
            </a:r>
            <a:r>
              <a:rPr lang="en-US" sz="15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1500" b="1"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Cloud 26"/>
          <p:cNvSpPr/>
          <p:nvPr/>
        </p:nvSpPr>
        <p:spPr>
          <a:xfrm>
            <a:off x="2878989" y="1726718"/>
            <a:ext cx="4978319" cy="187803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50" b="1" dirty="0"/>
              <a:t>Hormone</a:t>
            </a:r>
          </a:p>
        </p:txBody>
      </p:sp>
    </p:spTree>
    <p:extLst>
      <p:ext uri="{BB962C8B-B14F-4D97-AF65-F5344CB8AC3E}">
        <p14:creationId xmlns:p14="http://schemas.microsoft.com/office/powerpoint/2010/main" val="36284629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80">
                                          <p:stCondLst>
                                            <p:cond delay="0"/>
                                          </p:stCondLst>
                                        </p:cTn>
                                        <p:tgtEl>
                                          <p:spTgt spid="27"/>
                                        </p:tgtEl>
                                      </p:cBhvr>
                                    </p:animEffect>
                                    <p:anim calcmode="lin" valueType="num">
                                      <p:cBhvr>
                                        <p:cTn id="2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8" dur="26">
                                          <p:stCondLst>
                                            <p:cond delay="650"/>
                                          </p:stCondLst>
                                        </p:cTn>
                                        <p:tgtEl>
                                          <p:spTgt spid="27"/>
                                        </p:tgtEl>
                                      </p:cBhvr>
                                      <p:to x="100000" y="60000"/>
                                    </p:animScale>
                                    <p:animScale>
                                      <p:cBhvr>
                                        <p:cTn id="29" dur="166" decel="50000">
                                          <p:stCondLst>
                                            <p:cond delay="676"/>
                                          </p:stCondLst>
                                        </p:cTn>
                                        <p:tgtEl>
                                          <p:spTgt spid="27"/>
                                        </p:tgtEl>
                                      </p:cBhvr>
                                      <p:to x="100000" y="100000"/>
                                    </p:animScale>
                                    <p:animScale>
                                      <p:cBhvr>
                                        <p:cTn id="30" dur="26">
                                          <p:stCondLst>
                                            <p:cond delay="1312"/>
                                          </p:stCondLst>
                                        </p:cTn>
                                        <p:tgtEl>
                                          <p:spTgt spid="27"/>
                                        </p:tgtEl>
                                      </p:cBhvr>
                                      <p:to x="100000" y="80000"/>
                                    </p:animScale>
                                    <p:animScale>
                                      <p:cBhvr>
                                        <p:cTn id="31" dur="166" decel="50000">
                                          <p:stCondLst>
                                            <p:cond delay="1338"/>
                                          </p:stCondLst>
                                        </p:cTn>
                                        <p:tgtEl>
                                          <p:spTgt spid="27"/>
                                        </p:tgtEl>
                                      </p:cBhvr>
                                      <p:to x="100000" y="100000"/>
                                    </p:animScale>
                                    <p:animScale>
                                      <p:cBhvr>
                                        <p:cTn id="32" dur="26">
                                          <p:stCondLst>
                                            <p:cond delay="1642"/>
                                          </p:stCondLst>
                                        </p:cTn>
                                        <p:tgtEl>
                                          <p:spTgt spid="27"/>
                                        </p:tgtEl>
                                      </p:cBhvr>
                                      <p:to x="100000" y="90000"/>
                                    </p:animScale>
                                    <p:animScale>
                                      <p:cBhvr>
                                        <p:cTn id="33" dur="166" decel="50000">
                                          <p:stCondLst>
                                            <p:cond delay="1668"/>
                                          </p:stCondLst>
                                        </p:cTn>
                                        <p:tgtEl>
                                          <p:spTgt spid="27"/>
                                        </p:tgtEl>
                                      </p:cBhvr>
                                      <p:to x="100000" y="100000"/>
                                    </p:animScale>
                                    <p:animScale>
                                      <p:cBhvr>
                                        <p:cTn id="34" dur="26">
                                          <p:stCondLst>
                                            <p:cond delay="1808"/>
                                          </p:stCondLst>
                                        </p:cTn>
                                        <p:tgtEl>
                                          <p:spTgt spid="27"/>
                                        </p:tgtEl>
                                      </p:cBhvr>
                                      <p:to x="100000" y="95000"/>
                                    </p:animScale>
                                    <p:animScale>
                                      <p:cBhvr>
                                        <p:cTn id="35" dur="166" decel="50000">
                                          <p:stCondLst>
                                            <p:cond delay="1834"/>
                                          </p:stCondLst>
                                        </p:cTn>
                                        <p:tgtEl>
                                          <p:spTgt spid="2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019143"/>
            <a:ext cx="9148713" cy="4112771"/>
          </a:xfrm>
          <a:prstGeom prst="rect">
            <a:avLst/>
          </a:prstGeom>
        </p:spPr>
      </p:pic>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686791"/>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grpSp>
        <p:nvGrpSpPr>
          <p:cNvPr id="4" name="Group 3"/>
          <p:cNvGrpSpPr/>
          <p:nvPr/>
        </p:nvGrpSpPr>
        <p:grpSpPr>
          <a:xfrm>
            <a:off x="1795327" y="-41787"/>
            <a:ext cx="6061981" cy="1537262"/>
            <a:chOff x="2393769" y="-55716"/>
            <a:chExt cx="8082641" cy="2049682"/>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2393769" y="465951"/>
              <a:ext cx="8082641" cy="1528015"/>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Calibri" panose="020F0502020204030204" pitchFamily="34" charset="0"/>
                </a:rPr>
                <a:t>Khi thụ thể không tiếp nhận phân tử tín hiệu,</a:t>
              </a:r>
              <a:endParaRPr lang="en-US" sz="2100" b="1" dirty="0">
                <a:solidFill>
                  <a:srgbClr val="FF0000"/>
                </a:solidFill>
                <a:latin typeface="Calibri" panose="020F0502020204030204" pitchFamily="34" charset="0"/>
              </a:endParaRPr>
            </a:p>
            <a:p>
              <a:pPr algn="ctr"/>
              <a:r>
                <a:rPr lang="vi-VN" sz="2100" b="1" dirty="0">
                  <a:solidFill>
                    <a:srgbClr val="FF0000"/>
                  </a:solidFill>
                  <a:latin typeface="Calibri" panose="020F0502020204030204" pitchFamily="34" charset="0"/>
                </a:rPr>
                <a:t>sự đáp ứng tế bào có xảy ra không? </a:t>
              </a:r>
              <a:endParaRPr lang="en-US" sz="2100" b="1" dirty="0">
                <a:solidFill>
                  <a:srgbClr val="FF0000"/>
                </a:solidFill>
                <a:latin typeface="Calibri" panose="020F0502020204030204" pitchFamily="34" charset="0"/>
              </a:endParaRPr>
            </a:p>
          </p:txBody>
        </p:sp>
        <p:sp>
          <p:nvSpPr>
            <p:cNvPr id="17" name="Rectangle 16"/>
            <p:cNvSpPr/>
            <p:nvPr/>
          </p:nvSpPr>
          <p:spPr>
            <a:xfrm>
              <a:off x="3012137" y="-55716"/>
              <a:ext cx="1302493"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8</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38" name="Rectangle 37"/>
          <p:cNvSpPr/>
          <p:nvPr/>
        </p:nvSpPr>
        <p:spPr>
          <a:xfrm>
            <a:off x="8163876" y="903282"/>
            <a:ext cx="808555" cy="300082"/>
          </a:xfrm>
          <a:prstGeom prst="rect">
            <a:avLst/>
          </a:prstGeom>
          <a:noFill/>
        </p:spPr>
        <p:txBody>
          <a:bodyPr wrap="none" lIns="68580" tIns="34290" rIns="68580" bIns="34290">
            <a:spAutoFit/>
          </a:bodyPr>
          <a:lstStyle/>
          <a:p>
            <a:pPr algn="ctr"/>
            <a:r>
              <a:rPr lang="en-US" sz="15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1500" b="1" dirty="0">
                <a:ln w="10160">
                  <a:noFill/>
                  <a:prstDash val="solid"/>
                </a:ln>
                <a:solidFill>
                  <a:srgbClr val="FF0000"/>
                </a:solidFill>
                <a:effectLst>
                  <a:outerShdw blurRad="38100" dist="22860" dir="5400000" algn="tl" rotWithShape="0">
                    <a:srgbClr val="000000">
                      <a:alpha val="30000"/>
                    </a:srgbClr>
                  </a:outerShdw>
                </a:effectLst>
              </a:rPr>
              <a:t> </a:t>
            </a:r>
            <a:r>
              <a:rPr lang="en-US" sz="15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1500" b="1"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Cloud 26"/>
          <p:cNvSpPr/>
          <p:nvPr/>
        </p:nvSpPr>
        <p:spPr>
          <a:xfrm>
            <a:off x="2878989" y="1726718"/>
            <a:ext cx="5106332" cy="187803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3000" b="1">
                <a:latin typeface="Calibri" panose="020F0502020204030204" pitchFamily="34" charset="0"/>
              </a:rPr>
              <a:t>Không, vì thông tin không được truyền vào trong </a:t>
            </a:r>
            <a:r>
              <a:rPr lang="en-US" sz="3000" b="1">
                <a:latin typeface="Calibri" panose="020F0502020204030204" pitchFamily="34" charset="0"/>
              </a:rPr>
              <a:t>tế bào.</a:t>
            </a:r>
            <a:endParaRPr lang="en-US" sz="3000" b="1" dirty="0">
              <a:latin typeface="Calibri" panose="020F0502020204030204" pitchFamily="34" charset="0"/>
            </a:endParaRPr>
          </a:p>
        </p:txBody>
      </p:sp>
    </p:spTree>
    <p:extLst>
      <p:ext uri="{BB962C8B-B14F-4D97-AF65-F5344CB8AC3E}">
        <p14:creationId xmlns:p14="http://schemas.microsoft.com/office/powerpoint/2010/main" val="3679176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80">
                                          <p:stCondLst>
                                            <p:cond delay="0"/>
                                          </p:stCondLst>
                                        </p:cTn>
                                        <p:tgtEl>
                                          <p:spTgt spid="27"/>
                                        </p:tgtEl>
                                      </p:cBhvr>
                                    </p:animEffect>
                                    <p:anim calcmode="lin" valueType="num">
                                      <p:cBhvr>
                                        <p:cTn id="2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8" dur="26">
                                          <p:stCondLst>
                                            <p:cond delay="650"/>
                                          </p:stCondLst>
                                        </p:cTn>
                                        <p:tgtEl>
                                          <p:spTgt spid="27"/>
                                        </p:tgtEl>
                                      </p:cBhvr>
                                      <p:to x="100000" y="60000"/>
                                    </p:animScale>
                                    <p:animScale>
                                      <p:cBhvr>
                                        <p:cTn id="29" dur="166" decel="50000">
                                          <p:stCondLst>
                                            <p:cond delay="676"/>
                                          </p:stCondLst>
                                        </p:cTn>
                                        <p:tgtEl>
                                          <p:spTgt spid="27"/>
                                        </p:tgtEl>
                                      </p:cBhvr>
                                      <p:to x="100000" y="100000"/>
                                    </p:animScale>
                                    <p:animScale>
                                      <p:cBhvr>
                                        <p:cTn id="30" dur="26">
                                          <p:stCondLst>
                                            <p:cond delay="1312"/>
                                          </p:stCondLst>
                                        </p:cTn>
                                        <p:tgtEl>
                                          <p:spTgt spid="27"/>
                                        </p:tgtEl>
                                      </p:cBhvr>
                                      <p:to x="100000" y="80000"/>
                                    </p:animScale>
                                    <p:animScale>
                                      <p:cBhvr>
                                        <p:cTn id="31" dur="166" decel="50000">
                                          <p:stCondLst>
                                            <p:cond delay="1338"/>
                                          </p:stCondLst>
                                        </p:cTn>
                                        <p:tgtEl>
                                          <p:spTgt spid="27"/>
                                        </p:tgtEl>
                                      </p:cBhvr>
                                      <p:to x="100000" y="100000"/>
                                    </p:animScale>
                                    <p:animScale>
                                      <p:cBhvr>
                                        <p:cTn id="32" dur="26">
                                          <p:stCondLst>
                                            <p:cond delay="1642"/>
                                          </p:stCondLst>
                                        </p:cTn>
                                        <p:tgtEl>
                                          <p:spTgt spid="27"/>
                                        </p:tgtEl>
                                      </p:cBhvr>
                                      <p:to x="100000" y="90000"/>
                                    </p:animScale>
                                    <p:animScale>
                                      <p:cBhvr>
                                        <p:cTn id="33" dur="166" decel="50000">
                                          <p:stCondLst>
                                            <p:cond delay="1668"/>
                                          </p:stCondLst>
                                        </p:cTn>
                                        <p:tgtEl>
                                          <p:spTgt spid="27"/>
                                        </p:tgtEl>
                                      </p:cBhvr>
                                      <p:to x="100000" y="100000"/>
                                    </p:animScale>
                                    <p:animScale>
                                      <p:cBhvr>
                                        <p:cTn id="34" dur="26">
                                          <p:stCondLst>
                                            <p:cond delay="1808"/>
                                          </p:stCondLst>
                                        </p:cTn>
                                        <p:tgtEl>
                                          <p:spTgt spid="27"/>
                                        </p:tgtEl>
                                      </p:cBhvr>
                                      <p:to x="100000" y="95000"/>
                                    </p:animScale>
                                    <p:animScale>
                                      <p:cBhvr>
                                        <p:cTn id="35" dur="166" decel="50000">
                                          <p:stCondLst>
                                            <p:cond delay="1834"/>
                                          </p:stCondLst>
                                        </p:cTn>
                                        <p:tgtEl>
                                          <p:spTgt spid="2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a:extLst>
              <a:ext uri="{FF2B5EF4-FFF2-40B4-BE49-F238E27FC236}">
                <a16:creationId xmlns:a16="http://schemas.microsoft.com/office/drawing/2014/main" id="{83F454CC-82A0-D2C4-50C8-8CBF47692AAE}"/>
              </a:ext>
            </a:extLst>
          </p:cNvPr>
          <p:cNvSpPr txBox="1"/>
          <p:nvPr/>
        </p:nvSpPr>
        <p:spPr>
          <a:xfrm>
            <a:off x="1302328" y="705693"/>
            <a:ext cx="6477000" cy="715581"/>
          </a:xfrm>
          <a:prstGeom prst="rect">
            <a:avLst/>
          </a:prstGeom>
          <a:effectLst>
            <a:glow rad="101600">
              <a:schemeClr val="accent6">
                <a:satMod val="175000"/>
                <a:alpha val="40000"/>
              </a:schemeClr>
            </a:glow>
          </a:effectLst>
        </p:spPr>
        <p:txBody>
          <a:bodyPr wrap="square" rtlCol="0">
            <a:spAutoFit/>
          </a:bodyPr>
          <a:lstStyle/>
          <a:p>
            <a:pPr algn="ctr"/>
            <a:r>
              <a:rPr lang="en-US" sz="4050" b="1" dirty="0">
                <a:solidFill>
                  <a:srgbClr val="FF0000"/>
                </a:solidFill>
                <a:effectLst>
                  <a:outerShdw blurRad="50800" dist="38100" dir="8100000" algn="tr" rotWithShape="0">
                    <a:prstClr val="black">
                      <a:alpha val="40000"/>
                    </a:prstClr>
                  </a:outerShdw>
                </a:effectLst>
                <a:cs typeface="Arial" panose="020B0604020202020204" pitchFamily="34" charset="0"/>
              </a:rPr>
              <a:t>BÀI 12. </a:t>
            </a:r>
            <a:r>
              <a:rPr lang="en-US" sz="4050" b="1" dirty="0">
                <a:solidFill>
                  <a:srgbClr val="FF0000"/>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TRUYỀN TIN TẾ </a:t>
            </a:r>
            <a:r>
              <a:rPr lang="en-US" sz="4050" b="1" dirty="0" smtClean="0">
                <a:solidFill>
                  <a:srgbClr val="FF0000"/>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BÀO</a:t>
            </a:r>
            <a:endParaRPr lang="en-US" sz="4050" b="1" dirty="0">
              <a:solidFill>
                <a:srgbClr val="FF0000"/>
              </a:solidFill>
              <a:effectLst>
                <a:outerShdw blurRad="50800" dist="38100" dir="8100000" algn="tr" rotWithShape="0">
                  <a:prstClr val="black">
                    <a:alpha val="40000"/>
                  </a:prstClr>
                </a:outerShdw>
              </a:effectLst>
              <a:cs typeface="Arial" panose="020B0604020202020204" pitchFamily="34" charset="0"/>
            </a:endParaRPr>
          </a:p>
        </p:txBody>
      </p:sp>
      <p:pic>
        <p:nvPicPr>
          <p:cNvPr id="5" name="Picture 4">
            <a:extLst>
              <a:ext uri="{FF2B5EF4-FFF2-40B4-BE49-F238E27FC236}">
                <a16:creationId xmlns:a16="http://schemas.microsoft.com/office/drawing/2014/main" id="{F1B4A3E6-E15B-1CF6-B705-07A781816A45}"/>
              </a:ext>
            </a:extLst>
          </p:cNvPr>
          <p:cNvPicPr>
            <a:picLocks noChangeAspect="1"/>
          </p:cNvPicPr>
          <p:nvPr/>
        </p:nvPicPr>
        <p:blipFill>
          <a:blip r:embed="rId2"/>
          <a:stretch>
            <a:fillRect/>
          </a:stretch>
        </p:blipFill>
        <p:spPr>
          <a:xfrm>
            <a:off x="889934" y="1927177"/>
            <a:ext cx="4007588" cy="2227966"/>
          </a:xfrm>
          <a:prstGeom prst="rect">
            <a:avLst/>
          </a:prstGeom>
        </p:spPr>
      </p:pic>
      <p:pic>
        <p:nvPicPr>
          <p:cNvPr id="6" name="Picture 5">
            <a:extLst>
              <a:ext uri="{FF2B5EF4-FFF2-40B4-BE49-F238E27FC236}">
                <a16:creationId xmlns:a16="http://schemas.microsoft.com/office/drawing/2014/main" id="{8C955709-4CB0-005E-E735-0B54854D1E3A}"/>
              </a:ext>
            </a:extLst>
          </p:cNvPr>
          <p:cNvPicPr>
            <a:picLocks noChangeAspect="1"/>
          </p:cNvPicPr>
          <p:nvPr/>
        </p:nvPicPr>
        <p:blipFill>
          <a:blip r:embed="rId3"/>
          <a:stretch>
            <a:fillRect/>
          </a:stretch>
        </p:blipFill>
        <p:spPr>
          <a:xfrm>
            <a:off x="5040156" y="1906337"/>
            <a:ext cx="3018534" cy="2227966"/>
          </a:xfrm>
          <a:prstGeom prst="rect">
            <a:avLst/>
          </a:prstGeom>
        </p:spPr>
      </p:pic>
    </p:spTree>
    <p:extLst>
      <p:ext uri="{BB962C8B-B14F-4D97-AF65-F5344CB8AC3E}">
        <p14:creationId xmlns:p14="http://schemas.microsoft.com/office/powerpoint/2010/main" val="389782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019143"/>
            <a:ext cx="9148713" cy="4112771"/>
          </a:xfrm>
          <a:prstGeom prst="rect">
            <a:avLst/>
          </a:prstGeom>
        </p:spPr>
      </p:pic>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686791"/>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grpSp>
        <p:nvGrpSpPr>
          <p:cNvPr id="4" name="Group 3"/>
          <p:cNvGrpSpPr/>
          <p:nvPr/>
        </p:nvGrpSpPr>
        <p:grpSpPr>
          <a:xfrm>
            <a:off x="1795327" y="-41787"/>
            <a:ext cx="6061981" cy="1077051"/>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Calibri" panose="020F0502020204030204" pitchFamily="34" charset="0"/>
                </a:rPr>
                <a:t>Cấu trúc nào trên bề mặt tế bào có vai trò tiếp nhận phân tử tín hiệu?</a:t>
              </a:r>
              <a:endParaRPr lang="en-US" sz="2100" b="1" dirty="0">
                <a:solidFill>
                  <a:srgbClr val="FF0000"/>
                </a:solidFill>
                <a:latin typeface="Calibri" panose="020F0502020204030204" pitchFamily="34" charset="0"/>
              </a:endParaRPr>
            </a:p>
          </p:txBody>
        </p:sp>
        <p:sp>
          <p:nvSpPr>
            <p:cNvPr id="17" name="Rectangle 16"/>
            <p:cNvSpPr/>
            <p:nvPr/>
          </p:nvSpPr>
          <p:spPr>
            <a:xfrm>
              <a:off x="3012137" y="-55716"/>
              <a:ext cx="1302493"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9</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38" name="Rectangle 37"/>
          <p:cNvSpPr/>
          <p:nvPr/>
        </p:nvSpPr>
        <p:spPr>
          <a:xfrm>
            <a:off x="8163876" y="903282"/>
            <a:ext cx="808555" cy="300082"/>
          </a:xfrm>
          <a:prstGeom prst="rect">
            <a:avLst/>
          </a:prstGeom>
          <a:noFill/>
        </p:spPr>
        <p:txBody>
          <a:bodyPr wrap="none" lIns="68580" tIns="34290" rIns="68580" bIns="34290">
            <a:spAutoFit/>
          </a:bodyPr>
          <a:lstStyle/>
          <a:p>
            <a:pPr algn="ctr"/>
            <a:r>
              <a:rPr lang="en-US" sz="15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1500" b="1" dirty="0">
                <a:ln w="10160">
                  <a:noFill/>
                  <a:prstDash val="solid"/>
                </a:ln>
                <a:solidFill>
                  <a:srgbClr val="FF0000"/>
                </a:solidFill>
                <a:effectLst>
                  <a:outerShdw blurRad="38100" dist="22860" dir="5400000" algn="tl" rotWithShape="0">
                    <a:srgbClr val="000000">
                      <a:alpha val="30000"/>
                    </a:srgbClr>
                  </a:outerShdw>
                </a:effectLst>
              </a:rPr>
              <a:t> </a:t>
            </a:r>
            <a:r>
              <a:rPr lang="en-US" sz="15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1500" b="1"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Cloud 26"/>
          <p:cNvSpPr/>
          <p:nvPr/>
        </p:nvSpPr>
        <p:spPr>
          <a:xfrm>
            <a:off x="2878989" y="1726718"/>
            <a:ext cx="4978319" cy="187803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50" b="1"/>
              <a:t>Thụ thể</a:t>
            </a:r>
            <a:endParaRPr lang="en-US" sz="4050" b="1" dirty="0"/>
          </a:p>
        </p:txBody>
      </p:sp>
    </p:spTree>
    <p:extLst>
      <p:ext uri="{BB962C8B-B14F-4D97-AF65-F5344CB8AC3E}">
        <p14:creationId xmlns:p14="http://schemas.microsoft.com/office/powerpoint/2010/main" val="38417965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80">
                                          <p:stCondLst>
                                            <p:cond delay="0"/>
                                          </p:stCondLst>
                                        </p:cTn>
                                        <p:tgtEl>
                                          <p:spTgt spid="27"/>
                                        </p:tgtEl>
                                      </p:cBhvr>
                                    </p:animEffect>
                                    <p:anim calcmode="lin" valueType="num">
                                      <p:cBhvr>
                                        <p:cTn id="2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8" dur="26">
                                          <p:stCondLst>
                                            <p:cond delay="650"/>
                                          </p:stCondLst>
                                        </p:cTn>
                                        <p:tgtEl>
                                          <p:spTgt spid="27"/>
                                        </p:tgtEl>
                                      </p:cBhvr>
                                      <p:to x="100000" y="60000"/>
                                    </p:animScale>
                                    <p:animScale>
                                      <p:cBhvr>
                                        <p:cTn id="29" dur="166" decel="50000">
                                          <p:stCondLst>
                                            <p:cond delay="676"/>
                                          </p:stCondLst>
                                        </p:cTn>
                                        <p:tgtEl>
                                          <p:spTgt spid="27"/>
                                        </p:tgtEl>
                                      </p:cBhvr>
                                      <p:to x="100000" y="100000"/>
                                    </p:animScale>
                                    <p:animScale>
                                      <p:cBhvr>
                                        <p:cTn id="30" dur="26">
                                          <p:stCondLst>
                                            <p:cond delay="1312"/>
                                          </p:stCondLst>
                                        </p:cTn>
                                        <p:tgtEl>
                                          <p:spTgt spid="27"/>
                                        </p:tgtEl>
                                      </p:cBhvr>
                                      <p:to x="100000" y="80000"/>
                                    </p:animScale>
                                    <p:animScale>
                                      <p:cBhvr>
                                        <p:cTn id="31" dur="166" decel="50000">
                                          <p:stCondLst>
                                            <p:cond delay="1338"/>
                                          </p:stCondLst>
                                        </p:cTn>
                                        <p:tgtEl>
                                          <p:spTgt spid="27"/>
                                        </p:tgtEl>
                                      </p:cBhvr>
                                      <p:to x="100000" y="100000"/>
                                    </p:animScale>
                                    <p:animScale>
                                      <p:cBhvr>
                                        <p:cTn id="32" dur="26">
                                          <p:stCondLst>
                                            <p:cond delay="1642"/>
                                          </p:stCondLst>
                                        </p:cTn>
                                        <p:tgtEl>
                                          <p:spTgt spid="27"/>
                                        </p:tgtEl>
                                      </p:cBhvr>
                                      <p:to x="100000" y="90000"/>
                                    </p:animScale>
                                    <p:animScale>
                                      <p:cBhvr>
                                        <p:cTn id="33" dur="166" decel="50000">
                                          <p:stCondLst>
                                            <p:cond delay="1668"/>
                                          </p:stCondLst>
                                        </p:cTn>
                                        <p:tgtEl>
                                          <p:spTgt spid="27"/>
                                        </p:tgtEl>
                                      </p:cBhvr>
                                      <p:to x="100000" y="100000"/>
                                    </p:animScale>
                                    <p:animScale>
                                      <p:cBhvr>
                                        <p:cTn id="34" dur="26">
                                          <p:stCondLst>
                                            <p:cond delay="1808"/>
                                          </p:stCondLst>
                                        </p:cTn>
                                        <p:tgtEl>
                                          <p:spTgt spid="27"/>
                                        </p:tgtEl>
                                      </p:cBhvr>
                                      <p:to x="100000" y="95000"/>
                                    </p:animScale>
                                    <p:animScale>
                                      <p:cBhvr>
                                        <p:cTn id="35" dur="166" decel="50000">
                                          <p:stCondLst>
                                            <p:cond delay="1834"/>
                                          </p:stCondLst>
                                        </p:cTn>
                                        <p:tgtEl>
                                          <p:spTgt spid="2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019143"/>
            <a:ext cx="9148713" cy="4112771"/>
          </a:xfrm>
          <a:prstGeom prst="rect">
            <a:avLst/>
          </a:prstGeom>
        </p:spPr>
      </p:pic>
      <p:cxnSp>
        <p:nvCxnSpPr>
          <p:cNvPr id="36" name="Straight Connector 35"/>
          <p:cNvCxnSpPr/>
          <p:nvPr/>
        </p:nvCxnSpPr>
        <p:spPr>
          <a:xfrm>
            <a:off x="1504665" y="0"/>
            <a:ext cx="0" cy="5071850"/>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686791"/>
            <a:ext cx="1504665" cy="553998"/>
          </a:xfrm>
          <a:prstGeom prst="rect">
            <a:avLst/>
          </a:prstGeom>
          <a:solidFill>
            <a:schemeClr val="accent1">
              <a:lumMod val="20000"/>
              <a:lumOff val="80000"/>
            </a:schemeClr>
          </a:solidFill>
        </p:spPr>
        <p:txBody>
          <a:bodyPr wrap="square" rtlCol="0">
            <a:spAutoFit/>
          </a:bodyPr>
          <a:lstStyle/>
          <a:p>
            <a:pPr algn="ctr"/>
            <a:r>
              <a:rPr lang="en-US" sz="1500" b="1" dirty="0">
                <a:cs typeface="Myriad Arabic" panose="01010101010101010101" pitchFamily="50" charset="-78"/>
              </a:rPr>
              <a:t>Ai </a:t>
            </a:r>
            <a:r>
              <a:rPr lang="en-US" sz="1500" b="1" dirty="0" err="1">
                <a:cs typeface="Myriad Arabic" panose="01010101010101010101" pitchFamily="50" charset="-78"/>
              </a:rPr>
              <a:t>nhanh</a:t>
            </a:r>
            <a:r>
              <a:rPr lang="en-US" sz="1500" b="1" dirty="0">
                <a:cs typeface="Myriad Arabic" panose="01010101010101010101" pitchFamily="50" charset="-78"/>
              </a:rPr>
              <a:t> </a:t>
            </a:r>
            <a:r>
              <a:rPr lang="en-US" sz="1500" b="1" dirty="0" err="1">
                <a:cs typeface="Myriad Arabic" panose="01010101010101010101" pitchFamily="50" charset="-78"/>
              </a:rPr>
              <a:t>hơn</a:t>
            </a:r>
            <a:r>
              <a:rPr lang="en-US" sz="1500" b="1" dirty="0">
                <a:cs typeface="Myriad Arabic" panose="01010101010101010101" pitchFamily="50" charset="-78"/>
              </a:rPr>
              <a:t>?</a:t>
            </a:r>
          </a:p>
        </p:txBody>
      </p:sp>
      <p:grpSp>
        <p:nvGrpSpPr>
          <p:cNvPr id="4" name="Group 3"/>
          <p:cNvGrpSpPr/>
          <p:nvPr/>
        </p:nvGrpSpPr>
        <p:grpSpPr>
          <a:xfrm>
            <a:off x="1795327" y="-41787"/>
            <a:ext cx="6061981" cy="1077051"/>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Calibri" panose="020F0502020204030204" pitchFamily="34" charset="0"/>
                </a:rPr>
                <a:t>Khi sai hỏng 1 phân tử truyền tin, sự đáp ứng tế bào có xảy ra không? Giải thích</a:t>
              </a:r>
              <a:r>
                <a:rPr lang="en-US" sz="2100" b="1" dirty="0">
                  <a:solidFill>
                    <a:srgbClr val="FF0000"/>
                  </a:solidFill>
                  <a:latin typeface="Calibri" panose="020F0502020204030204" pitchFamily="34" charset="0"/>
                </a:rPr>
                <a:t> </a:t>
              </a:r>
              <a:r>
                <a:rPr lang="en-US" sz="2100" b="1" dirty="0" err="1">
                  <a:solidFill>
                    <a:srgbClr val="FF0000"/>
                  </a:solidFill>
                  <a:latin typeface="Calibri" panose="020F0502020204030204" pitchFamily="34" charset="0"/>
                </a:rPr>
                <a:t>tại</a:t>
              </a:r>
              <a:r>
                <a:rPr lang="en-US" sz="2100" b="1" dirty="0">
                  <a:solidFill>
                    <a:srgbClr val="FF0000"/>
                  </a:solidFill>
                  <a:latin typeface="Calibri" panose="020F0502020204030204" pitchFamily="34" charset="0"/>
                </a:rPr>
                <a:t> </a:t>
              </a:r>
              <a:r>
                <a:rPr lang="en-US" sz="2100" b="1" dirty="0" err="1">
                  <a:solidFill>
                    <a:srgbClr val="FF0000"/>
                  </a:solidFill>
                  <a:latin typeface="Calibri" panose="020F0502020204030204" pitchFamily="34" charset="0"/>
                </a:rPr>
                <a:t>sao</a:t>
              </a:r>
              <a:r>
                <a:rPr lang="en-US" sz="2100" b="1" dirty="0">
                  <a:solidFill>
                    <a:srgbClr val="FF0000"/>
                  </a:solidFill>
                  <a:latin typeface="Calibri" panose="020F0502020204030204" pitchFamily="34" charset="0"/>
                </a:rPr>
                <a:t>.</a:t>
              </a:r>
              <a:r>
                <a:rPr lang="vi-VN" sz="2100" b="1" dirty="0">
                  <a:solidFill>
                    <a:srgbClr val="FF0000"/>
                  </a:solidFill>
                  <a:latin typeface="Calibri" panose="020F0502020204030204" pitchFamily="34" charset="0"/>
                </a:rPr>
                <a:t> </a:t>
              </a:r>
              <a:endParaRPr lang="en-US" sz="2100" b="1" dirty="0">
                <a:solidFill>
                  <a:srgbClr val="FF0000"/>
                </a:solidFill>
                <a:latin typeface="Calibri" panose="020F0502020204030204" pitchFamily="34" charset="0"/>
              </a:endParaRPr>
            </a:p>
          </p:txBody>
        </p:sp>
        <p:sp>
          <p:nvSpPr>
            <p:cNvPr id="17" name="Rectangle 16"/>
            <p:cNvSpPr/>
            <p:nvPr/>
          </p:nvSpPr>
          <p:spPr>
            <a:xfrm>
              <a:off x="2897790" y="-55716"/>
              <a:ext cx="1531188" cy="584776"/>
            </a:xfrm>
            <a:prstGeom prst="rect">
              <a:avLst/>
            </a:prstGeom>
            <a:noFill/>
            <a:ln w="28575">
              <a:noFill/>
            </a:ln>
          </p:spPr>
          <p:txBody>
            <a:bodyPr wrap="none" lIns="68580" tIns="34290" rIns="68580" bIns="34290">
              <a:spAutoFit/>
            </a:bodyPr>
            <a:lstStyle/>
            <a:p>
              <a:pPr algn="ctr"/>
              <a:r>
                <a:rPr lang="en-US" sz="24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 10</a:t>
              </a:r>
            </a:p>
          </p:txBody>
        </p:sp>
      </p:grpSp>
      <p:sp>
        <p:nvSpPr>
          <p:cNvPr id="21" name="Rectangle 20"/>
          <p:cNvSpPr/>
          <p:nvPr/>
        </p:nvSpPr>
        <p:spPr>
          <a:xfrm>
            <a:off x="7909579" y="-6973"/>
            <a:ext cx="1186864" cy="346249"/>
          </a:xfrm>
          <a:prstGeom prst="rect">
            <a:avLst/>
          </a:prstGeom>
          <a:noFill/>
        </p:spPr>
        <p:txBody>
          <a:bodyPr wrap="none" lIns="68580" tIns="34290" rIns="68580" bIns="34290">
            <a:spAutoFit/>
          </a:bodyPr>
          <a:lstStyle/>
          <a:p>
            <a:pPr algn="ctr"/>
            <a:r>
              <a:rPr lang="en-US" sz="18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1800" b="1" dirty="0">
                <a:ln w="10160">
                  <a:noFill/>
                  <a:prstDash val="solid"/>
                </a:ln>
                <a:solidFill>
                  <a:srgbClr val="0000FF"/>
                </a:solidFill>
                <a:effectLst>
                  <a:outerShdw blurRad="38100" dist="22860" dir="5400000" algn="tl" rotWithShape="0">
                    <a:srgbClr val="000000">
                      <a:alpha val="30000"/>
                    </a:srgbClr>
                  </a:outerShdw>
                </a:effectLst>
              </a:rPr>
              <a:t> </a:t>
            </a:r>
            <a:r>
              <a:rPr lang="en-US" sz="18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1800" b="1"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8147969" y="34946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sp>
        <p:nvSpPr>
          <p:cNvPr id="35" name="Flowchart: Connector 34"/>
          <p:cNvSpPr/>
          <p:nvPr/>
        </p:nvSpPr>
        <p:spPr>
          <a:xfrm>
            <a:off x="8147968" y="34946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3428" y="399249"/>
            <a:ext cx="669452" cy="663668"/>
          </a:xfrm>
          <a:prstGeom prst="rect">
            <a:avLst/>
          </a:prstGeom>
        </p:spPr>
      </p:pic>
      <p:sp>
        <p:nvSpPr>
          <p:cNvPr id="38" name="Rectangle 37"/>
          <p:cNvSpPr/>
          <p:nvPr/>
        </p:nvSpPr>
        <p:spPr>
          <a:xfrm>
            <a:off x="8163876" y="903282"/>
            <a:ext cx="808555" cy="300082"/>
          </a:xfrm>
          <a:prstGeom prst="rect">
            <a:avLst/>
          </a:prstGeom>
          <a:noFill/>
        </p:spPr>
        <p:txBody>
          <a:bodyPr wrap="none" lIns="68580" tIns="34290" rIns="68580" bIns="34290">
            <a:spAutoFit/>
          </a:bodyPr>
          <a:lstStyle/>
          <a:p>
            <a:pPr algn="ctr"/>
            <a:r>
              <a:rPr lang="en-US" sz="15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1500" b="1" dirty="0">
                <a:ln w="10160">
                  <a:noFill/>
                  <a:prstDash val="solid"/>
                </a:ln>
                <a:solidFill>
                  <a:srgbClr val="FF0000"/>
                </a:solidFill>
                <a:effectLst>
                  <a:outerShdw blurRad="38100" dist="22860" dir="5400000" algn="tl" rotWithShape="0">
                    <a:srgbClr val="000000">
                      <a:alpha val="30000"/>
                    </a:srgbClr>
                  </a:outerShdw>
                </a:effectLst>
              </a:rPr>
              <a:t> </a:t>
            </a:r>
            <a:r>
              <a:rPr lang="en-US" sz="15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1500" b="1"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Cloud 26"/>
          <p:cNvSpPr/>
          <p:nvPr/>
        </p:nvSpPr>
        <p:spPr>
          <a:xfrm>
            <a:off x="2878988" y="1726718"/>
            <a:ext cx="5175513" cy="187803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b="1" dirty="0" err="1">
                <a:latin typeface="Calibri" panose="020F0502020204030204" pitchFamily="34" charset="0"/>
                <a:cs typeface="Calibri" panose="020F0502020204030204" pitchFamily="34" charset="0"/>
              </a:rPr>
              <a:t>Có</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vì</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tế</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bào</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có</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thể</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sử</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dụng</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các</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phân</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tử</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truyền</a:t>
            </a:r>
            <a:r>
              <a:rPr lang="en-US" sz="3000" b="1" dirty="0">
                <a:latin typeface="Calibri" panose="020F0502020204030204" pitchFamily="34" charset="0"/>
                <a:cs typeface="Calibri" panose="020F0502020204030204" pitchFamily="34" charset="0"/>
              </a:rPr>
              <a:t> tin </a:t>
            </a:r>
            <a:r>
              <a:rPr lang="en-US" sz="3000" b="1" dirty="0" err="1">
                <a:latin typeface="Calibri" panose="020F0502020204030204" pitchFamily="34" charset="0"/>
                <a:cs typeface="Calibri" panose="020F0502020204030204" pitchFamily="34" charset="0"/>
              </a:rPr>
              <a:t>khác</a:t>
            </a:r>
            <a:r>
              <a:rPr lang="en-US" sz="30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940751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80">
                                          <p:stCondLst>
                                            <p:cond delay="0"/>
                                          </p:stCondLst>
                                        </p:cTn>
                                        <p:tgtEl>
                                          <p:spTgt spid="27"/>
                                        </p:tgtEl>
                                      </p:cBhvr>
                                    </p:animEffect>
                                    <p:anim calcmode="lin" valueType="num">
                                      <p:cBhvr>
                                        <p:cTn id="2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8" dur="26">
                                          <p:stCondLst>
                                            <p:cond delay="650"/>
                                          </p:stCondLst>
                                        </p:cTn>
                                        <p:tgtEl>
                                          <p:spTgt spid="27"/>
                                        </p:tgtEl>
                                      </p:cBhvr>
                                      <p:to x="100000" y="60000"/>
                                    </p:animScale>
                                    <p:animScale>
                                      <p:cBhvr>
                                        <p:cTn id="29" dur="166" decel="50000">
                                          <p:stCondLst>
                                            <p:cond delay="676"/>
                                          </p:stCondLst>
                                        </p:cTn>
                                        <p:tgtEl>
                                          <p:spTgt spid="27"/>
                                        </p:tgtEl>
                                      </p:cBhvr>
                                      <p:to x="100000" y="100000"/>
                                    </p:animScale>
                                    <p:animScale>
                                      <p:cBhvr>
                                        <p:cTn id="30" dur="26">
                                          <p:stCondLst>
                                            <p:cond delay="1312"/>
                                          </p:stCondLst>
                                        </p:cTn>
                                        <p:tgtEl>
                                          <p:spTgt spid="27"/>
                                        </p:tgtEl>
                                      </p:cBhvr>
                                      <p:to x="100000" y="80000"/>
                                    </p:animScale>
                                    <p:animScale>
                                      <p:cBhvr>
                                        <p:cTn id="31" dur="166" decel="50000">
                                          <p:stCondLst>
                                            <p:cond delay="1338"/>
                                          </p:stCondLst>
                                        </p:cTn>
                                        <p:tgtEl>
                                          <p:spTgt spid="27"/>
                                        </p:tgtEl>
                                      </p:cBhvr>
                                      <p:to x="100000" y="100000"/>
                                    </p:animScale>
                                    <p:animScale>
                                      <p:cBhvr>
                                        <p:cTn id="32" dur="26">
                                          <p:stCondLst>
                                            <p:cond delay="1642"/>
                                          </p:stCondLst>
                                        </p:cTn>
                                        <p:tgtEl>
                                          <p:spTgt spid="27"/>
                                        </p:tgtEl>
                                      </p:cBhvr>
                                      <p:to x="100000" y="90000"/>
                                    </p:animScale>
                                    <p:animScale>
                                      <p:cBhvr>
                                        <p:cTn id="33" dur="166" decel="50000">
                                          <p:stCondLst>
                                            <p:cond delay="1668"/>
                                          </p:stCondLst>
                                        </p:cTn>
                                        <p:tgtEl>
                                          <p:spTgt spid="27"/>
                                        </p:tgtEl>
                                      </p:cBhvr>
                                      <p:to x="100000" y="100000"/>
                                    </p:animScale>
                                    <p:animScale>
                                      <p:cBhvr>
                                        <p:cTn id="34" dur="26">
                                          <p:stCondLst>
                                            <p:cond delay="1808"/>
                                          </p:stCondLst>
                                        </p:cTn>
                                        <p:tgtEl>
                                          <p:spTgt spid="27"/>
                                        </p:tgtEl>
                                      </p:cBhvr>
                                      <p:to x="100000" y="95000"/>
                                    </p:animScale>
                                    <p:animScale>
                                      <p:cBhvr>
                                        <p:cTn id="35" dur="166" decel="50000">
                                          <p:stCondLst>
                                            <p:cond delay="1834"/>
                                          </p:stCondLst>
                                        </p:cTn>
                                        <p:tgtEl>
                                          <p:spTgt spid="2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EFEE-7F36-EDCF-8277-C89DB31C7538}"/>
              </a:ext>
            </a:extLst>
          </p:cNvPr>
          <p:cNvSpPr>
            <a:spLocks noGrp="1"/>
          </p:cNvSpPr>
          <p:nvPr>
            <p:ph type="title"/>
          </p:nvPr>
        </p:nvSpPr>
        <p:spPr/>
        <p:txBody>
          <a:bodyPr/>
          <a:lstStyle/>
          <a:p>
            <a:r>
              <a:rPr lang="en-US" b="1" dirty="0" err="1"/>
              <a:t>Vận</a:t>
            </a:r>
            <a:r>
              <a:rPr lang="en-US" b="1" dirty="0"/>
              <a:t> </a:t>
            </a:r>
            <a:r>
              <a:rPr lang="en-US" b="1" dirty="0" err="1"/>
              <a:t>dụng</a:t>
            </a:r>
            <a:endParaRPr lang="en-US" b="1" dirty="0"/>
          </a:p>
        </p:txBody>
      </p:sp>
      <p:sp>
        <p:nvSpPr>
          <p:cNvPr id="3" name="Text Placeholder 2">
            <a:extLst>
              <a:ext uri="{FF2B5EF4-FFF2-40B4-BE49-F238E27FC236}">
                <a16:creationId xmlns:a16="http://schemas.microsoft.com/office/drawing/2014/main" id="{6BB36A8E-1618-E280-5D2F-384B7D74AEA5}"/>
              </a:ext>
            </a:extLst>
          </p:cNvPr>
          <p:cNvSpPr>
            <a:spLocks noGrp="1"/>
          </p:cNvSpPr>
          <p:nvPr>
            <p:ph type="body" idx="1"/>
          </p:nvPr>
        </p:nvSpPr>
        <p:spPr>
          <a:xfrm>
            <a:off x="1634837" y="1507002"/>
            <a:ext cx="6380018" cy="1391985"/>
          </a:xfrm>
        </p:spPr>
        <p:txBody>
          <a:bodyPr/>
          <a:lstStyle/>
          <a:p>
            <a:pPr marL="139700" indent="0">
              <a:buNone/>
            </a:pPr>
            <a:r>
              <a:rPr lang="en-US" sz="2400" b="1" dirty="0">
                <a:solidFill>
                  <a:srgbClr val="FF0000"/>
                </a:solidFill>
              </a:rPr>
              <a:t>BTVN: </a:t>
            </a:r>
            <a:r>
              <a:rPr lang="en-US" sz="2400" b="1" dirty="0" err="1">
                <a:solidFill>
                  <a:srgbClr val="FF0000"/>
                </a:solidFill>
              </a:rPr>
              <a:t>Vẽ</a:t>
            </a:r>
            <a:r>
              <a:rPr lang="en-US" sz="2400" b="1" dirty="0">
                <a:solidFill>
                  <a:srgbClr val="FF0000"/>
                </a:solidFill>
              </a:rPr>
              <a:t> </a:t>
            </a:r>
            <a:r>
              <a:rPr lang="en-US" sz="2400" b="1" dirty="0" err="1">
                <a:solidFill>
                  <a:srgbClr val="FF0000"/>
                </a:solidFill>
              </a:rPr>
              <a:t>sơ</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tư</a:t>
            </a:r>
            <a:r>
              <a:rPr lang="en-US" sz="2400" b="1" dirty="0">
                <a:solidFill>
                  <a:srgbClr val="FF0000"/>
                </a:solidFill>
              </a:rPr>
              <a:t> </a:t>
            </a:r>
            <a:r>
              <a:rPr lang="en-US" sz="2400" b="1" dirty="0" err="1">
                <a:solidFill>
                  <a:srgbClr val="FF0000"/>
                </a:solidFill>
              </a:rPr>
              <a:t>duy</a:t>
            </a:r>
            <a:r>
              <a:rPr lang="en-US" sz="2400" b="1" dirty="0">
                <a:solidFill>
                  <a:srgbClr val="FF0000"/>
                </a:solidFill>
              </a:rPr>
              <a:t> </a:t>
            </a:r>
            <a:r>
              <a:rPr lang="en-US" sz="2400" b="1" dirty="0" err="1">
                <a:solidFill>
                  <a:srgbClr val="FF0000"/>
                </a:solidFill>
              </a:rPr>
              <a:t>nội</a:t>
            </a:r>
            <a:r>
              <a:rPr lang="en-US" sz="2400" b="1" dirty="0">
                <a:solidFill>
                  <a:srgbClr val="FF0000"/>
                </a:solidFill>
              </a:rPr>
              <a:t> dung </a:t>
            </a:r>
            <a:r>
              <a:rPr lang="en-US" sz="2400" b="1" dirty="0" err="1">
                <a:solidFill>
                  <a:srgbClr val="FF0000"/>
                </a:solidFill>
              </a:rPr>
              <a:t>bài</a:t>
            </a:r>
            <a:r>
              <a:rPr lang="en-US" sz="2400" b="1" dirty="0">
                <a:solidFill>
                  <a:srgbClr val="FF0000"/>
                </a:solidFill>
              </a:rPr>
              <a:t> 12 </a:t>
            </a:r>
            <a:r>
              <a:rPr lang="en-US" sz="2400" b="1" dirty="0" err="1">
                <a:solidFill>
                  <a:srgbClr val="FF0000"/>
                </a:solidFill>
              </a:rPr>
              <a:t>Truyền</a:t>
            </a:r>
            <a:r>
              <a:rPr lang="en-US" sz="2400" b="1" dirty="0">
                <a:solidFill>
                  <a:srgbClr val="FF0000"/>
                </a:solidFill>
              </a:rPr>
              <a:t> tin </a:t>
            </a:r>
            <a:r>
              <a:rPr lang="en-US" sz="2400" b="1" dirty="0" err="1">
                <a:solidFill>
                  <a:srgbClr val="FF0000"/>
                </a:solidFill>
              </a:rPr>
              <a:t>tế</a:t>
            </a:r>
            <a:r>
              <a:rPr lang="en-US" sz="2400" b="1" dirty="0">
                <a:solidFill>
                  <a:srgbClr val="FF0000"/>
                </a:solidFill>
              </a:rPr>
              <a:t> </a:t>
            </a:r>
            <a:r>
              <a:rPr lang="en-US" sz="2400" b="1" dirty="0" err="1">
                <a:solidFill>
                  <a:srgbClr val="FF0000"/>
                </a:solidFill>
              </a:rPr>
              <a:t>bào</a:t>
            </a:r>
            <a:endParaRPr lang="en-US" sz="2400" b="1" dirty="0">
              <a:solidFill>
                <a:srgbClr val="FF0000"/>
              </a:solidFill>
            </a:endParaRPr>
          </a:p>
        </p:txBody>
      </p:sp>
    </p:spTree>
    <p:extLst>
      <p:ext uri="{BB962C8B-B14F-4D97-AF65-F5344CB8AC3E}">
        <p14:creationId xmlns:p14="http://schemas.microsoft.com/office/powerpoint/2010/main" val="649985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21D6F5-AF5F-4641-BDDC-42CDD7368F2E}"/>
              </a:ext>
            </a:extLst>
          </p:cNvPr>
          <p:cNvSpPr txBox="1"/>
          <p:nvPr/>
        </p:nvSpPr>
        <p:spPr>
          <a:xfrm>
            <a:off x="874578" y="470048"/>
            <a:ext cx="7773235" cy="461665"/>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400" b="1" dirty="0">
                <a:solidFill>
                  <a:schemeClr val="bg1"/>
                </a:solidFill>
                <a:cs typeface="Arial" panose="020B0604020202020204" pitchFamily="34" charset="0"/>
              </a:rPr>
              <a:t>HOẠT ĐỘNG 4. VẬN DỤNG</a:t>
            </a:r>
          </a:p>
        </p:txBody>
      </p:sp>
      <p:sp>
        <p:nvSpPr>
          <p:cNvPr id="7" name="Rounded Rectangle 6"/>
          <p:cNvSpPr/>
          <p:nvPr/>
        </p:nvSpPr>
        <p:spPr>
          <a:xfrm>
            <a:off x="5529966" y="1006973"/>
            <a:ext cx="3117848" cy="3537097"/>
          </a:xfrm>
          <a:prstGeom prst="roundRect">
            <a:avLst/>
          </a:prstGeom>
          <a:solidFill>
            <a:srgbClr val="FFFFFF"/>
          </a:solidFill>
          <a:ln w="25400" cap="flat" cmpd="sng" algn="ctr">
            <a:solidFill>
              <a:srgbClr val="0000FF"/>
            </a:solidFill>
            <a:prstDash val="solid"/>
          </a:ln>
          <a:effectLst/>
        </p:spPr>
        <p:txBody>
          <a:bodyPr rtlCol="0" anchor="ctr"/>
          <a:lstStyle/>
          <a:p>
            <a:pPr algn="just" defTabSz="685800" fontAlgn="base">
              <a:spcBef>
                <a:spcPct val="0"/>
              </a:spcBef>
              <a:spcAft>
                <a:spcPct val="0"/>
              </a:spcAft>
              <a:buClrTx/>
              <a:defRPr/>
            </a:pPr>
            <a:r>
              <a:rPr lang="en-US" sz="1800" b="1" dirty="0">
                <a:solidFill>
                  <a:srgbClr val="FF0000"/>
                </a:solidFill>
                <a:cs typeface="Arial" panose="020B0604020202020204" pitchFamily="34" charset="0"/>
              </a:rPr>
              <a:t>1.</a:t>
            </a:r>
            <a:r>
              <a:rPr lang="en-US" sz="1650" b="1" dirty="0">
                <a:solidFill>
                  <a:srgbClr val="FF0000"/>
                </a:solidFill>
                <a:cs typeface="Arial" panose="020B0604020202020204" pitchFamily="34" charset="0"/>
              </a:rPr>
              <a:t> </a:t>
            </a:r>
            <a:r>
              <a:rPr lang="vi-VN" sz="1800" b="1" dirty="0">
                <a:solidFill>
                  <a:srgbClr val="FF0000"/>
                </a:solidFill>
                <a:latin typeface="Calibri" panose="020F0502020204030204" pitchFamily="34" charset="0"/>
                <a:cs typeface="Arial" panose="020B0604020202020204" pitchFamily="34" charset="0"/>
              </a:rPr>
              <a:t>Gibberellin (GA) là một loại hormone kích thích sinh trưởng ở thực vật. Một số cây trồng bị thiếu hụt GA nên sinh trưởng kém, chiều cao thấp. Người ta phun bổ sung GA cho các cây này, sau một thời gian, chiều cao của chúng vẫn không tăng thêm. Hãy giải thích nguyên nhân của hiện </a:t>
            </a:r>
            <a:r>
              <a:rPr lang="vi-VN" sz="1800" b="1" dirty="0" err="1">
                <a:solidFill>
                  <a:srgbClr val="FF0000"/>
                </a:solidFill>
                <a:latin typeface="Calibri" panose="020F0502020204030204" pitchFamily="34" charset="0"/>
                <a:cs typeface="Arial" panose="020B0604020202020204" pitchFamily="34" charset="0"/>
              </a:rPr>
              <a:t>tượng</a:t>
            </a:r>
            <a:r>
              <a:rPr lang="vi-VN" sz="1800" b="1" dirty="0">
                <a:solidFill>
                  <a:srgbClr val="FF0000"/>
                </a:solidFill>
                <a:latin typeface="Calibri" panose="020F0502020204030204" pitchFamily="34" charset="0"/>
                <a:cs typeface="Arial" panose="020B0604020202020204" pitchFamily="34" charset="0"/>
              </a:rPr>
              <a:t> trên</a:t>
            </a:r>
            <a:r>
              <a:rPr lang="en-US" sz="1800" b="1" dirty="0">
                <a:solidFill>
                  <a:srgbClr val="FF0000"/>
                </a:solidFill>
                <a:latin typeface="Calibri" panose="020F0502020204030204" pitchFamily="34" charset="0"/>
                <a:cs typeface="Arial" panose="020B0604020202020204" pitchFamily="34" charset="0"/>
              </a:rPr>
              <a:t>.</a:t>
            </a:r>
          </a:p>
        </p:txBody>
      </p:sp>
      <p:sp>
        <p:nvSpPr>
          <p:cNvPr id="8" name="TextBox 7"/>
          <p:cNvSpPr txBox="1"/>
          <p:nvPr/>
        </p:nvSpPr>
        <p:spPr>
          <a:xfrm>
            <a:off x="3241544" y="4370946"/>
            <a:ext cx="3137334" cy="346249"/>
          </a:xfrm>
          <a:prstGeom prst="rect">
            <a:avLst/>
          </a:prstGeom>
          <a:solidFill>
            <a:srgbClr val="FFFFFF"/>
          </a:solidFill>
          <a:ln>
            <a:noFill/>
          </a:ln>
        </p:spPr>
        <p:txBody>
          <a:bodyPr wrap="square" rtlCol="0">
            <a:spAutoFit/>
          </a:bodyPr>
          <a:lstStyle/>
          <a:p>
            <a:pPr algn="ctr"/>
            <a:r>
              <a:rPr lang="en-US" sz="1650" b="1">
                <a:solidFill>
                  <a:srgbClr val="FF0000"/>
                </a:solidFill>
              </a:rPr>
              <a:t>Sinh trưởng bình thường</a:t>
            </a:r>
            <a:endParaRPr lang="en-US" sz="1650" b="1" i="1">
              <a:solidFill>
                <a:srgbClr val="FF0000"/>
              </a:solidFill>
            </a:endParaRPr>
          </a:p>
        </p:txBody>
      </p:sp>
      <p:sp>
        <p:nvSpPr>
          <p:cNvPr id="9" name="TextBox 8"/>
          <p:cNvSpPr txBox="1"/>
          <p:nvPr/>
        </p:nvSpPr>
        <p:spPr>
          <a:xfrm>
            <a:off x="831230" y="4353267"/>
            <a:ext cx="2325930" cy="346249"/>
          </a:xfrm>
          <a:prstGeom prst="rect">
            <a:avLst/>
          </a:prstGeom>
          <a:solidFill>
            <a:srgbClr val="FFFFFF"/>
          </a:solidFill>
          <a:ln>
            <a:noFill/>
          </a:ln>
        </p:spPr>
        <p:txBody>
          <a:bodyPr wrap="square" rtlCol="0">
            <a:spAutoFit/>
          </a:bodyPr>
          <a:lstStyle/>
          <a:p>
            <a:pPr algn="ctr"/>
            <a:r>
              <a:rPr lang="en-US" sz="1650" b="1" dirty="0" err="1">
                <a:solidFill>
                  <a:srgbClr val="FF0000"/>
                </a:solidFill>
              </a:rPr>
              <a:t>Sinh</a:t>
            </a:r>
            <a:r>
              <a:rPr lang="en-US" sz="1650" b="1" dirty="0">
                <a:solidFill>
                  <a:srgbClr val="FF0000"/>
                </a:solidFill>
              </a:rPr>
              <a:t> </a:t>
            </a:r>
            <a:r>
              <a:rPr lang="en-US" sz="1650" b="1" dirty="0" err="1">
                <a:solidFill>
                  <a:srgbClr val="FF0000"/>
                </a:solidFill>
              </a:rPr>
              <a:t>trưởng</a:t>
            </a:r>
            <a:r>
              <a:rPr lang="en-US" sz="1650" b="1" dirty="0">
                <a:solidFill>
                  <a:srgbClr val="FF0000"/>
                </a:solidFill>
              </a:rPr>
              <a:t> </a:t>
            </a:r>
            <a:r>
              <a:rPr lang="en-US" sz="1650" b="1" dirty="0" err="1">
                <a:solidFill>
                  <a:srgbClr val="FF0000"/>
                </a:solidFill>
              </a:rPr>
              <a:t>kém</a:t>
            </a:r>
            <a:endParaRPr lang="en-US" sz="1650" b="1" i="1" dirty="0">
              <a:solidFill>
                <a:srgbClr val="FF0000"/>
              </a:solidFill>
            </a:endParaRPr>
          </a:p>
        </p:txBody>
      </p:sp>
      <p:sp>
        <p:nvSpPr>
          <p:cNvPr id="10" name="Rounded Rectangle 9"/>
          <p:cNvSpPr/>
          <p:nvPr/>
        </p:nvSpPr>
        <p:spPr>
          <a:xfrm>
            <a:off x="1099839" y="931713"/>
            <a:ext cx="1428750" cy="8478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FFFF"/>
                </a:solidFill>
              </a:rPr>
              <a:t>Phun</a:t>
            </a:r>
            <a:r>
              <a:rPr lang="en-US" sz="1800" dirty="0">
                <a:solidFill>
                  <a:srgbClr val="FFFFFF"/>
                </a:solidFill>
              </a:rPr>
              <a:t> Gibberellin</a:t>
            </a:r>
          </a:p>
        </p:txBody>
      </p:sp>
      <p:cxnSp>
        <p:nvCxnSpPr>
          <p:cNvPr id="12" name="Straight Arrow Connector 11"/>
          <p:cNvCxnSpPr/>
          <p:nvPr/>
        </p:nvCxnSpPr>
        <p:spPr>
          <a:xfrm>
            <a:off x="1806319" y="1896404"/>
            <a:ext cx="7895" cy="34484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241544" y="902666"/>
            <a:ext cx="2143535" cy="8478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FFFF"/>
                </a:solidFill>
              </a:rPr>
              <a:t>Chiều</a:t>
            </a:r>
            <a:r>
              <a:rPr lang="en-US" sz="1800" dirty="0">
                <a:solidFill>
                  <a:srgbClr val="FFFFFF"/>
                </a:solidFill>
              </a:rPr>
              <a:t> </a:t>
            </a:r>
            <a:r>
              <a:rPr lang="en-US" sz="1800" dirty="0" err="1">
                <a:solidFill>
                  <a:srgbClr val="FFFFFF"/>
                </a:solidFill>
              </a:rPr>
              <a:t>cao</a:t>
            </a:r>
            <a:r>
              <a:rPr lang="en-US" sz="1800" dirty="0">
                <a:solidFill>
                  <a:srgbClr val="FFFFFF"/>
                </a:solidFill>
              </a:rPr>
              <a:t> </a:t>
            </a:r>
            <a:r>
              <a:rPr lang="en-US" sz="1800" dirty="0" err="1">
                <a:solidFill>
                  <a:srgbClr val="FFFFFF"/>
                </a:solidFill>
              </a:rPr>
              <a:t>vẫn</a:t>
            </a:r>
            <a:r>
              <a:rPr lang="en-US" sz="1800" dirty="0">
                <a:solidFill>
                  <a:srgbClr val="FFFFFF"/>
                </a:solidFill>
              </a:rPr>
              <a:t> </a:t>
            </a:r>
            <a:r>
              <a:rPr lang="en-US" sz="1800" dirty="0" err="1">
                <a:solidFill>
                  <a:srgbClr val="FFFFFF"/>
                </a:solidFill>
              </a:rPr>
              <a:t>không</a:t>
            </a:r>
            <a:r>
              <a:rPr lang="en-US" sz="1800" dirty="0">
                <a:solidFill>
                  <a:srgbClr val="FFFFFF"/>
                </a:solidFill>
              </a:rPr>
              <a:t> </a:t>
            </a:r>
            <a:r>
              <a:rPr lang="en-US" sz="1800" dirty="0" err="1">
                <a:solidFill>
                  <a:srgbClr val="FFFFFF"/>
                </a:solidFill>
              </a:rPr>
              <a:t>tăng</a:t>
            </a:r>
            <a:endParaRPr lang="en-US" sz="1800" dirty="0">
              <a:solidFill>
                <a:srgbClr val="FFFFFF"/>
              </a:solidFill>
            </a:endParaRPr>
          </a:p>
        </p:txBody>
      </p:sp>
      <p:cxnSp>
        <p:nvCxnSpPr>
          <p:cNvPr id="14" name="Straight Arrow Connector 13"/>
          <p:cNvCxnSpPr/>
          <p:nvPr/>
        </p:nvCxnSpPr>
        <p:spPr>
          <a:xfrm flipV="1">
            <a:off x="3149264" y="3661375"/>
            <a:ext cx="777995" cy="691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r="67445"/>
          <a:stretch/>
        </p:blipFill>
        <p:spPr>
          <a:xfrm>
            <a:off x="1406439" y="2269118"/>
            <a:ext cx="960557" cy="1896333"/>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35530"/>
          <a:stretch/>
        </p:blipFill>
        <p:spPr>
          <a:xfrm>
            <a:off x="3640472" y="1868064"/>
            <a:ext cx="1649024" cy="2385357"/>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r="65747"/>
          <a:stretch/>
        </p:blipFill>
        <p:spPr>
          <a:xfrm>
            <a:off x="4122498" y="2269118"/>
            <a:ext cx="876138" cy="1990467"/>
          </a:xfrm>
          <a:prstGeom prst="rect">
            <a:avLst/>
          </a:prstGeom>
        </p:spPr>
      </p:pic>
    </p:spTree>
    <p:extLst>
      <p:ext uri="{BB962C8B-B14F-4D97-AF65-F5344CB8AC3E}">
        <p14:creationId xmlns:p14="http://schemas.microsoft.com/office/powerpoint/2010/main" val="187568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252813" y="2161330"/>
            <a:ext cx="7319426" cy="2466088"/>
          </a:xfrm>
          <a:prstGeom prst="roundRect">
            <a:avLst/>
          </a:prstGeom>
          <a:noFill/>
          <a:ln w="25400" cap="flat" cmpd="sng" algn="ctr">
            <a:solidFill>
              <a:srgbClr val="FF0000"/>
            </a:solidFill>
            <a:prstDash val="sysDash"/>
          </a:ln>
          <a:effectLst/>
        </p:spPr>
        <p:txBody>
          <a:bodyPr rtlCol="0" anchor="ctr"/>
          <a:lstStyle/>
          <a:p>
            <a:pPr algn="ctr" defTabSz="685800">
              <a:buClrTx/>
              <a:defRPr/>
            </a:pPr>
            <a:endParaRPr lang="en-US" sz="1350">
              <a:solidFill>
                <a:srgbClr val="FFFFFF"/>
              </a:solidFill>
            </a:endParaRPr>
          </a:p>
        </p:txBody>
      </p:sp>
      <p:sp>
        <p:nvSpPr>
          <p:cNvPr id="23" name="Rounded Rectangle 22"/>
          <p:cNvSpPr/>
          <p:nvPr/>
        </p:nvSpPr>
        <p:spPr>
          <a:xfrm>
            <a:off x="1274413" y="2441903"/>
            <a:ext cx="1134731" cy="715089"/>
          </a:xfrm>
          <a:prstGeom prst="roundRect">
            <a:avLst/>
          </a:prstGeom>
          <a:solidFill>
            <a:srgbClr val="0070C0"/>
          </a:solidFill>
        </p:spPr>
        <p:txBody>
          <a:bodyPr wrap="square" anchor="ctr" anchorCtr="0">
            <a:spAutoFit/>
          </a:bodyPr>
          <a:lstStyle/>
          <a:p>
            <a:pPr algn="ctr" defTabSz="685800">
              <a:buClrTx/>
              <a:defRPr/>
            </a:pPr>
            <a:r>
              <a:rPr lang="en-US" sz="1800">
                <a:solidFill>
                  <a:srgbClr val="FFFFFF"/>
                </a:solidFill>
              </a:rPr>
              <a:t>Nguyên</a:t>
            </a:r>
          </a:p>
          <a:p>
            <a:pPr algn="ctr" defTabSz="685800">
              <a:buClrTx/>
              <a:defRPr/>
            </a:pPr>
            <a:r>
              <a:rPr lang="en-US" sz="1800">
                <a:solidFill>
                  <a:srgbClr val="FFFFFF"/>
                </a:solidFill>
              </a:rPr>
              <a:t>nhân</a:t>
            </a:r>
          </a:p>
        </p:txBody>
      </p:sp>
      <p:sp>
        <p:nvSpPr>
          <p:cNvPr id="26" name="Rectangle 25"/>
          <p:cNvSpPr/>
          <p:nvPr/>
        </p:nvSpPr>
        <p:spPr>
          <a:xfrm>
            <a:off x="2430744" y="3083679"/>
            <a:ext cx="5908047" cy="646331"/>
          </a:xfrm>
          <a:prstGeom prst="rect">
            <a:avLst/>
          </a:prstGeom>
        </p:spPr>
        <p:txBody>
          <a:bodyPr wrap="square">
            <a:spAutoFit/>
          </a:bodyPr>
          <a:lstStyle/>
          <a:p>
            <a:pPr algn="just" defTabSz="685800">
              <a:buClrTx/>
              <a:defRPr/>
            </a:pPr>
            <a:r>
              <a:rPr lang="en-US" sz="1800" b="1" dirty="0">
                <a:solidFill>
                  <a:srgbClr val="0000FF"/>
                </a:solidFill>
                <a:sym typeface="Wingdings" panose="05000000000000000000" pitchFamily="2" charset="2"/>
              </a:rPr>
              <a:t> </a:t>
            </a:r>
            <a:r>
              <a:rPr lang="vi-VN" sz="1800" b="1" dirty="0">
                <a:solidFill>
                  <a:srgbClr val="0000FF"/>
                </a:solidFill>
              </a:rPr>
              <a:t>Tế bào bị hỏng phân tử truyền tin trong tế bào dẫn đến không gây ra hiện tượng đáp ứng tế bào</a:t>
            </a:r>
            <a:r>
              <a:rPr lang="en-US" sz="1800" b="1" dirty="0">
                <a:solidFill>
                  <a:srgbClr val="0000FF"/>
                </a:solidFill>
              </a:rPr>
              <a:t>.</a:t>
            </a:r>
            <a:endParaRPr lang="vi-VN" sz="1800" b="1" dirty="0">
              <a:solidFill>
                <a:srgbClr val="0000FF"/>
              </a:solidFill>
            </a:endParaRPr>
          </a:p>
        </p:txBody>
      </p:sp>
      <p:sp>
        <p:nvSpPr>
          <p:cNvPr id="27" name="Rectangle 26"/>
          <p:cNvSpPr/>
          <p:nvPr/>
        </p:nvSpPr>
        <p:spPr>
          <a:xfrm>
            <a:off x="2409144" y="3842500"/>
            <a:ext cx="5908046" cy="646331"/>
          </a:xfrm>
          <a:prstGeom prst="rect">
            <a:avLst/>
          </a:prstGeom>
        </p:spPr>
        <p:txBody>
          <a:bodyPr wrap="square">
            <a:spAutoFit/>
          </a:bodyPr>
          <a:lstStyle/>
          <a:p>
            <a:pPr algn="just" defTabSz="685800">
              <a:buClrTx/>
              <a:defRPr/>
            </a:pPr>
            <a:r>
              <a:rPr lang="en-US" sz="1800" b="1" dirty="0">
                <a:sym typeface="Wingdings" panose="05000000000000000000" pitchFamily="2" charset="2"/>
              </a:rPr>
              <a:t> </a:t>
            </a:r>
            <a:r>
              <a:rPr lang="vi-VN" sz="1800" b="1" dirty="0"/>
              <a:t>Sai hỏng ở DNA (gene) dẫn đến không tổng hợp được protein cần thiết cho sự sinh trưởng của cây</a:t>
            </a:r>
            <a:r>
              <a:rPr lang="en-US" sz="1800" b="1" dirty="0"/>
              <a:t>.</a:t>
            </a:r>
          </a:p>
        </p:txBody>
      </p:sp>
      <p:sp>
        <p:nvSpPr>
          <p:cNvPr id="19" name="TextBox 18">
            <a:extLst>
              <a:ext uri="{FF2B5EF4-FFF2-40B4-BE49-F238E27FC236}">
                <a16:creationId xmlns:a16="http://schemas.microsoft.com/office/drawing/2014/main" id="{7821D6F5-AF5F-4641-BDDC-42CDD7368F2E}"/>
              </a:ext>
            </a:extLst>
          </p:cNvPr>
          <p:cNvSpPr txBox="1"/>
          <p:nvPr/>
        </p:nvSpPr>
        <p:spPr>
          <a:xfrm>
            <a:off x="995745" y="503157"/>
            <a:ext cx="7426852" cy="584775"/>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HOẠT ĐỘNG 4. VẬN DỤNG</a:t>
            </a:r>
          </a:p>
        </p:txBody>
      </p:sp>
      <p:sp>
        <p:nvSpPr>
          <p:cNvPr id="11" name="Rectangle 10">
            <a:extLst>
              <a:ext uri="{FF2B5EF4-FFF2-40B4-BE49-F238E27FC236}">
                <a16:creationId xmlns:a16="http://schemas.microsoft.com/office/drawing/2014/main" id="{708A1504-14C9-9023-93C2-6FB10D1B4BA4}"/>
              </a:ext>
            </a:extLst>
          </p:cNvPr>
          <p:cNvSpPr/>
          <p:nvPr/>
        </p:nvSpPr>
        <p:spPr>
          <a:xfrm>
            <a:off x="2430744" y="2324858"/>
            <a:ext cx="5912393" cy="646331"/>
          </a:xfrm>
          <a:prstGeom prst="rect">
            <a:avLst/>
          </a:prstGeom>
        </p:spPr>
        <p:txBody>
          <a:bodyPr wrap="square">
            <a:spAutoFit/>
          </a:bodyPr>
          <a:lstStyle/>
          <a:p>
            <a:pPr lvl="0" algn="just">
              <a:defRPr/>
            </a:pPr>
            <a:r>
              <a:rPr lang="en-US" sz="1800" b="1" dirty="0">
                <a:solidFill>
                  <a:srgbClr val="FF0000"/>
                </a:solidFill>
                <a:sym typeface="Wingdings" panose="05000000000000000000" pitchFamily="2" charset="2"/>
              </a:rPr>
              <a:t> </a:t>
            </a:r>
            <a:r>
              <a:rPr lang="vi-VN" sz="1800" b="1" dirty="0">
                <a:solidFill>
                  <a:srgbClr val="FF0000"/>
                </a:solidFill>
              </a:rPr>
              <a:t>Tế bào bị hỏng thụ thể tiếp nhận GA nên thông tin không được truyền vào tế bào</a:t>
            </a:r>
            <a:r>
              <a:rPr lang="en-US" sz="1800" b="1" dirty="0">
                <a:solidFill>
                  <a:srgbClr val="FF0000"/>
                </a:solidFill>
              </a:rPr>
              <a:t>.</a:t>
            </a:r>
          </a:p>
        </p:txBody>
      </p:sp>
    </p:spTree>
    <p:extLst>
      <p:ext uri="{BB962C8B-B14F-4D97-AF65-F5344CB8AC3E}">
        <p14:creationId xmlns:p14="http://schemas.microsoft.com/office/powerpoint/2010/main" val="354681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p:bldP spid="27"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84992246"/>
              </p:ext>
            </p:extLst>
          </p:nvPr>
        </p:nvGraphicFramePr>
        <p:xfrm>
          <a:off x="499772" y="762822"/>
          <a:ext cx="8115584" cy="3795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821D6F5-AF5F-4641-BDDC-42CDD7368F2E}"/>
              </a:ext>
            </a:extLst>
          </p:cNvPr>
          <p:cNvSpPr txBox="1"/>
          <p:nvPr/>
        </p:nvSpPr>
        <p:spPr>
          <a:xfrm>
            <a:off x="936759" y="501212"/>
            <a:ext cx="7241611" cy="52322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a:solidFill>
                  <a:schemeClr val="bg1"/>
                </a:solidFill>
                <a:cs typeface="Arial" panose="020B0604020202020204" pitchFamily="34" charset="0"/>
              </a:rPr>
              <a:t>HOẠT ĐỘNG 4. VẬN DỤNG</a:t>
            </a:r>
          </a:p>
        </p:txBody>
      </p:sp>
      <p:pic>
        <p:nvPicPr>
          <p:cNvPr id="2" name="Picture 1"/>
          <p:cNvPicPr>
            <a:picLocks noChangeAspect="1"/>
          </p:cNvPicPr>
          <p:nvPr/>
        </p:nvPicPr>
        <p:blipFill>
          <a:blip r:embed="rId7"/>
          <a:stretch>
            <a:fillRect/>
          </a:stretch>
        </p:blipFill>
        <p:spPr>
          <a:xfrm>
            <a:off x="129887" y="2008346"/>
            <a:ext cx="8364967" cy="1786283"/>
          </a:xfrm>
          <a:prstGeom prst="rect">
            <a:avLst/>
          </a:prstGeom>
        </p:spPr>
      </p:pic>
    </p:spTree>
    <p:extLst>
      <p:ext uri="{BB962C8B-B14F-4D97-AF65-F5344CB8AC3E}">
        <p14:creationId xmlns:p14="http://schemas.microsoft.com/office/powerpoint/2010/main" val="1351934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graphicEl>
                                              <a:dgm id="{5D2DC5CC-9B28-460C-BA9C-B7552715F817}"/>
                                            </p:graphicEl>
                                          </p:spTgt>
                                        </p:tgtEl>
                                        <p:attrNameLst>
                                          <p:attrName>style.visibility</p:attrName>
                                        </p:attrNameLst>
                                      </p:cBhvr>
                                      <p:to>
                                        <p:strVal val="visible"/>
                                      </p:to>
                                    </p:set>
                                    <p:animEffect transition="in" filter="randombar(horizontal)">
                                      <p:cBhvr>
                                        <p:cTn id="7" dur="500"/>
                                        <p:tgtEl>
                                          <p:spTgt spid="11">
                                            <p:graphicEl>
                                              <a:dgm id="{5D2DC5CC-9B28-460C-BA9C-B7552715F81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graphicEl>
                                              <a:dgm id="{881CAD1E-7790-4A71-9DE6-B8A6A8F1C3E3}"/>
                                            </p:graphicEl>
                                          </p:spTgt>
                                        </p:tgtEl>
                                        <p:attrNameLst>
                                          <p:attrName>style.visibility</p:attrName>
                                        </p:attrNameLst>
                                      </p:cBhvr>
                                      <p:to>
                                        <p:strVal val="visible"/>
                                      </p:to>
                                    </p:set>
                                    <p:animEffect transition="in" filter="randombar(horizontal)">
                                      <p:cBhvr>
                                        <p:cTn id="12" dur="500"/>
                                        <p:tgtEl>
                                          <p:spTgt spid="11">
                                            <p:graphicEl>
                                              <a:dgm id="{881CAD1E-7790-4A71-9DE6-B8A6A8F1C3E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graphicEl>
                                              <a:dgm id="{A5697CC8-9D63-43D6-80D7-A679F36385AF}"/>
                                            </p:graphicEl>
                                          </p:spTgt>
                                        </p:tgtEl>
                                        <p:attrNameLst>
                                          <p:attrName>style.visibility</p:attrName>
                                        </p:attrNameLst>
                                      </p:cBhvr>
                                      <p:to>
                                        <p:strVal val="visible"/>
                                      </p:to>
                                    </p:set>
                                    <p:animEffect transition="in" filter="randombar(horizontal)">
                                      <p:cBhvr>
                                        <p:cTn id="17" dur="500"/>
                                        <p:tgtEl>
                                          <p:spTgt spid="11">
                                            <p:graphicEl>
                                              <a:dgm id="{A5697CC8-9D63-43D6-80D7-A679F36385A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graphicEl>
                                              <a:dgm id="{0E38D61B-1125-4BAC-9A80-74DC183C73EC}"/>
                                            </p:graphicEl>
                                          </p:spTgt>
                                        </p:tgtEl>
                                        <p:attrNameLst>
                                          <p:attrName>style.visibility</p:attrName>
                                        </p:attrNameLst>
                                      </p:cBhvr>
                                      <p:to>
                                        <p:strVal val="visible"/>
                                      </p:to>
                                    </p:set>
                                    <p:animEffect transition="in" filter="randombar(horizontal)">
                                      <p:cBhvr>
                                        <p:cTn id="22" dur="500"/>
                                        <p:tgtEl>
                                          <p:spTgt spid="11">
                                            <p:graphicEl>
                                              <a:dgm id="{0E38D61B-1125-4BAC-9A80-74DC183C73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390333869"/>
              </p:ext>
            </p:extLst>
          </p:nvPr>
        </p:nvGraphicFramePr>
        <p:xfrm>
          <a:off x="499772" y="762822"/>
          <a:ext cx="8115584" cy="3795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821D6F5-AF5F-4641-BDDC-42CDD7368F2E}"/>
              </a:ext>
            </a:extLst>
          </p:cNvPr>
          <p:cNvSpPr txBox="1"/>
          <p:nvPr/>
        </p:nvSpPr>
        <p:spPr>
          <a:xfrm>
            <a:off x="936759" y="501212"/>
            <a:ext cx="7241611" cy="52322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a:solidFill>
                  <a:schemeClr val="bg1"/>
                </a:solidFill>
                <a:cs typeface="Arial" panose="020B0604020202020204" pitchFamily="34" charset="0"/>
              </a:rPr>
              <a:t>HOẠT ĐỘNG 4. VẬN DỤNG</a:t>
            </a:r>
          </a:p>
        </p:txBody>
      </p:sp>
    </p:spTree>
    <p:extLst>
      <p:ext uri="{BB962C8B-B14F-4D97-AF65-F5344CB8AC3E}">
        <p14:creationId xmlns:p14="http://schemas.microsoft.com/office/powerpoint/2010/main" val="1017640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graphicEl>
                                              <a:dgm id="{23D8D391-FD68-4B6C-B510-424FEDE5D294}"/>
                                            </p:graphicEl>
                                          </p:spTgt>
                                        </p:tgtEl>
                                        <p:attrNameLst>
                                          <p:attrName>style.visibility</p:attrName>
                                        </p:attrNameLst>
                                      </p:cBhvr>
                                      <p:to>
                                        <p:strVal val="visible"/>
                                      </p:to>
                                    </p:set>
                                    <p:animEffect transition="in" filter="randombar(horizontal)">
                                      <p:cBhvr>
                                        <p:cTn id="7" dur="500"/>
                                        <p:tgtEl>
                                          <p:spTgt spid="11">
                                            <p:graphicEl>
                                              <a:dgm id="{23D8D391-FD68-4B6C-B510-424FEDE5D29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graphicEl>
                                              <a:dgm id="{0F132DA6-3138-4D0D-AAF7-D98A4C85F753}"/>
                                            </p:graphicEl>
                                          </p:spTgt>
                                        </p:tgtEl>
                                        <p:attrNameLst>
                                          <p:attrName>style.visibility</p:attrName>
                                        </p:attrNameLst>
                                      </p:cBhvr>
                                      <p:to>
                                        <p:strVal val="visible"/>
                                      </p:to>
                                    </p:set>
                                    <p:animEffect transition="in" filter="randombar(horizontal)">
                                      <p:cBhvr>
                                        <p:cTn id="12" dur="500"/>
                                        <p:tgtEl>
                                          <p:spTgt spid="11">
                                            <p:graphicEl>
                                              <a:dgm id="{0F132DA6-3138-4D0D-AAF7-D98A4C85F75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B89145-E104-447C-B960-CF66536B807A}"/>
              </a:ext>
            </a:extLst>
          </p:cNvPr>
          <p:cNvSpPr txBox="1"/>
          <p:nvPr/>
        </p:nvSpPr>
        <p:spPr>
          <a:xfrm>
            <a:off x="852055" y="770799"/>
            <a:ext cx="7516090" cy="715581"/>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050" b="1" dirty="0">
                <a:solidFill>
                  <a:schemeClr val="bg1"/>
                </a:solidFill>
                <a:cs typeface="Arial" panose="020B0604020202020204" pitchFamily="34" charset="0"/>
              </a:rPr>
              <a:t>HOẠT ĐỘNG 2. KHÁM PHÁ</a:t>
            </a:r>
          </a:p>
        </p:txBody>
      </p:sp>
      <p:sp>
        <p:nvSpPr>
          <p:cNvPr id="5" name="Google Shape;1919;p42"/>
          <p:cNvSpPr txBox="1">
            <a:spLocks/>
          </p:cNvSpPr>
          <p:nvPr/>
        </p:nvSpPr>
        <p:spPr>
          <a:xfrm>
            <a:off x="1198258" y="2606677"/>
            <a:ext cx="5896879" cy="511100"/>
          </a:xfrm>
          <a:prstGeom prst="rect">
            <a:avLst/>
          </a:prstGeom>
          <a:blipFill rotWithShape="0">
            <a:blip r:embed="rId2"/>
            <a:stretch>
              <a:fillRect l="-27714" t="-417033" r="-56138" b="-146907"/>
            </a:stretch>
          </a:blip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defTabSz="342900" eaLnBrk="1" latinLnBrk="0" hangingPunct="1">
              <a:buClr>
                <a:schemeClr val="accent1"/>
              </a:buClr>
              <a:buSzPct val="115000"/>
              <a:buNone/>
              <a:defRPr sz="3200" b="1" kern="1200">
                <a:solidFill>
                  <a:srgbClr val="FF0000"/>
                </a:solidFill>
                <a:effectLst/>
                <a:latin typeface="Times New Roman" panose="02020603050405020304" pitchFamily="18" charset="0"/>
                <a:ea typeface="+mn-ea"/>
                <a:cs typeface="Times New Roman" panose="02020603050405020304" pitchFamily="18" charset="0"/>
              </a:defRPr>
            </a:lvl1pPr>
            <a:lvl2pPr marL="557213" indent="-214313" defTabSz="342900" eaLnBrk="1" latinLnBrk="0" hangingPunct="1">
              <a:spcBef>
                <a:spcPct val="20000"/>
              </a:spcBef>
              <a:spcAft>
                <a:spcPts val="450"/>
              </a:spcAft>
              <a:buClr>
                <a:schemeClr val="accent1"/>
              </a:buClr>
              <a:buSzPct val="115000"/>
              <a:buChar char="•"/>
              <a:defRPr sz="1500" kern="1200">
                <a:solidFill>
                  <a:schemeClr val="tx1">
                    <a:lumMod val="85000"/>
                    <a:lumOff val="15000"/>
                  </a:schemeClr>
                </a:solidFill>
                <a:effectLst/>
                <a:latin typeface="+mn-lt"/>
                <a:ea typeface="+mn-ea"/>
                <a:cs typeface="+mn-cs"/>
              </a:defRPr>
            </a:lvl2pPr>
            <a:lvl3pPr marL="900113" indent="-214313" defTabSz="342900" eaLnBrk="1" latinLnBrk="0" hangingPunct="1">
              <a:spcBef>
                <a:spcPct val="20000"/>
              </a:spcBef>
              <a:spcAft>
                <a:spcPts val="450"/>
              </a:spcAft>
              <a:buClr>
                <a:schemeClr val="accent1"/>
              </a:buClr>
              <a:buSzPct val="115000"/>
              <a:buChar char="•"/>
              <a:defRPr sz="1350" kern="1200">
                <a:solidFill>
                  <a:schemeClr val="tx1">
                    <a:lumMod val="85000"/>
                    <a:lumOff val="15000"/>
                  </a:schemeClr>
                </a:solidFill>
                <a:effectLst/>
                <a:latin typeface="+mn-lt"/>
                <a:ea typeface="+mn-ea"/>
                <a:cs typeface="+mn-cs"/>
              </a:defRPr>
            </a:lvl3pPr>
            <a:lvl4pPr marL="1157288" indent="-128588" defTabSz="342900" eaLnBrk="1" latinLnBrk="0" hangingPunct="1">
              <a:spcBef>
                <a:spcPct val="20000"/>
              </a:spcBef>
              <a:spcAft>
                <a:spcPts val="450"/>
              </a:spcAft>
              <a:buClr>
                <a:schemeClr val="accent1"/>
              </a:buClr>
              <a:buSzPct val="115000"/>
              <a:buChar char="•"/>
              <a:defRPr sz="1200" kern="1200">
                <a:solidFill>
                  <a:schemeClr val="tx1">
                    <a:lumMod val="85000"/>
                    <a:lumOff val="15000"/>
                  </a:schemeClr>
                </a:solidFill>
                <a:effectLst/>
                <a:latin typeface="+mn-lt"/>
                <a:ea typeface="+mn-ea"/>
                <a:cs typeface="+mn-cs"/>
              </a:defRPr>
            </a:lvl4pPr>
            <a:lvl5pPr marL="1500188" indent="-128588" defTabSz="342900" eaLnBrk="1" latinLnBrk="0" hangingPunct="1">
              <a:spcBef>
                <a:spcPct val="20000"/>
              </a:spcBef>
              <a:spcAft>
                <a:spcPts val="450"/>
              </a:spcAft>
              <a:buClr>
                <a:schemeClr val="accent1"/>
              </a:buClr>
              <a:buSzPct val="115000"/>
              <a:buChar char="•"/>
              <a:defRPr sz="1050" kern="1200">
                <a:solidFill>
                  <a:schemeClr val="tx1">
                    <a:lumMod val="85000"/>
                    <a:lumOff val="15000"/>
                  </a:schemeClr>
                </a:solidFill>
                <a:effectLst/>
                <a:latin typeface="+mn-lt"/>
                <a:ea typeface="+mn-ea"/>
                <a:cs typeface="+mn-cs"/>
              </a:defRPr>
            </a:lvl5pPr>
            <a:lvl6pPr marL="1885950" indent="-171450" defTabSz="342900" eaLnBrk="1" latinLnBrk="0" hangingPunct="1">
              <a:spcBef>
                <a:spcPct val="20000"/>
              </a:spcBef>
              <a:spcAft>
                <a:spcPts val="450"/>
              </a:spcAft>
              <a:buClr>
                <a:schemeClr val="accent1"/>
              </a:buClr>
              <a:buSzPct val="115000"/>
              <a:buChar char="•"/>
              <a:defRPr sz="1050" kern="1200">
                <a:solidFill>
                  <a:schemeClr val="tx1">
                    <a:lumMod val="85000"/>
                    <a:lumOff val="15000"/>
                  </a:schemeClr>
                </a:solidFill>
                <a:effectLst/>
                <a:latin typeface="+mn-lt"/>
                <a:ea typeface="+mn-ea"/>
                <a:cs typeface="+mn-cs"/>
              </a:defRPr>
            </a:lvl6pPr>
            <a:lvl7pPr marL="2228850" indent="-171450" defTabSz="342900" eaLnBrk="1" latinLnBrk="0" hangingPunct="1">
              <a:spcBef>
                <a:spcPct val="20000"/>
              </a:spcBef>
              <a:spcAft>
                <a:spcPts val="450"/>
              </a:spcAft>
              <a:buClr>
                <a:schemeClr val="accent1"/>
              </a:buClr>
              <a:buSzPct val="115000"/>
              <a:buChar char="•"/>
              <a:defRPr sz="1050" kern="1200">
                <a:solidFill>
                  <a:schemeClr val="tx1">
                    <a:lumMod val="85000"/>
                    <a:lumOff val="15000"/>
                  </a:schemeClr>
                </a:solidFill>
                <a:effectLst/>
                <a:latin typeface="+mn-lt"/>
                <a:ea typeface="+mn-ea"/>
                <a:cs typeface="+mn-cs"/>
              </a:defRPr>
            </a:lvl7pPr>
            <a:lvl8pPr marL="2571750" indent="-171450" defTabSz="342900" eaLnBrk="1" latinLnBrk="0" hangingPunct="1">
              <a:spcBef>
                <a:spcPct val="20000"/>
              </a:spcBef>
              <a:spcAft>
                <a:spcPts val="450"/>
              </a:spcAft>
              <a:buClr>
                <a:schemeClr val="accent1"/>
              </a:buClr>
              <a:buSzPct val="115000"/>
              <a:buChar char="•"/>
              <a:defRPr sz="1050" kern="1200">
                <a:solidFill>
                  <a:schemeClr val="tx1">
                    <a:lumMod val="85000"/>
                    <a:lumOff val="15000"/>
                  </a:schemeClr>
                </a:solidFill>
                <a:effectLst/>
                <a:latin typeface="+mn-lt"/>
                <a:ea typeface="+mn-ea"/>
                <a:cs typeface="+mn-cs"/>
              </a:defRPr>
            </a:lvl8pPr>
            <a:lvl9pPr marL="2914650" indent="-171450" defTabSz="342900" eaLnBrk="1" latinLnBrk="0" hangingPunct="1">
              <a:spcBef>
                <a:spcPct val="20000"/>
              </a:spcBef>
              <a:spcAft>
                <a:spcPts val="450"/>
              </a:spcAft>
              <a:buClr>
                <a:schemeClr val="accent1"/>
              </a:buClr>
              <a:buSzPct val="115000"/>
              <a:buChar char="•"/>
              <a:defRPr sz="1050" kern="1200">
                <a:solidFill>
                  <a:schemeClr val="tx1">
                    <a:lumMod val="85000"/>
                    <a:lumOff val="15000"/>
                  </a:schemeClr>
                </a:solidFill>
                <a:effectLst/>
                <a:latin typeface="+mn-lt"/>
                <a:ea typeface="+mn-ea"/>
                <a:cs typeface="+mn-cs"/>
              </a:defRPr>
            </a:lvl9pPr>
          </a:lstStyle>
          <a:p>
            <a:r>
              <a:rPr lang="en-US" dirty="0"/>
              <a:t>I. </a:t>
            </a:r>
            <a:r>
              <a:rPr lang="en-US" dirty="0" err="1"/>
              <a:t>Truyền</a:t>
            </a:r>
            <a:r>
              <a:rPr lang="en-US" dirty="0"/>
              <a:t> tin </a:t>
            </a:r>
            <a:r>
              <a:rPr lang="en-US" dirty="0" err="1"/>
              <a:t>giữa</a:t>
            </a:r>
            <a:r>
              <a:rPr lang="en-US" dirty="0"/>
              <a:t> </a:t>
            </a:r>
            <a:r>
              <a:rPr lang="en-US" dirty="0" err="1"/>
              <a:t>các</a:t>
            </a:r>
            <a:r>
              <a:rPr lang="en-US" dirty="0"/>
              <a:t> </a:t>
            </a:r>
            <a:r>
              <a:rPr lang="en-US" dirty="0" err="1"/>
              <a:t>tế</a:t>
            </a:r>
            <a:r>
              <a:rPr lang="en-US" dirty="0"/>
              <a:t> </a:t>
            </a:r>
            <a:r>
              <a:rPr lang="en-US" dirty="0" err="1"/>
              <a:t>bào</a:t>
            </a:r>
            <a:endParaRPr lang="en-US" dirty="0"/>
          </a:p>
        </p:txBody>
      </p:sp>
      <p:sp useBgFill="1">
        <p:nvSpPr>
          <p:cNvPr id="7" name="Google Shape;1922;p42"/>
          <p:cNvSpPr txBox="1">
            <a:spLocks/>
          </p:cNvSpPr>
          <p:nvPr/>
        </p:nvSpPr>
        <p:spPr>
          <a:xfrm>
            <a:off x="1198258" y="3431619"/>
            <a:ext cx="4973558" cy="774693"/>
          </a:xfrm>
          <a:prstGeom prst="rect">
            <a:avLst/>
          </a:prstGeom>
        </p:spPr>
        <p:txBody>
          <a:bodyPr spcFirstLastPara="1" wrap="square" lIns="91425" tIns="91425" rIns="91425" bIns="91425" anchor="ctr" anchorCtr="0">
            <a:noAutofit/>
          </a:bodyPr>
          <a:lst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a:lstStyle>
          <a:p>
            <a:pPr marL="0" indent="0">
              <a:spcBef>
                <a:spcPts val="0"/>
              </a:spcBef>
              <a:spcAft>
                <a:spcPts val="0"/>
              </a:spcAft>
              <a:buFont typeface="Arial"/>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Truyền</a:t>
            </a:r>
            <a:r>
              <a:rPr lang="en-US" sz="3200" b="1" dirty="0" smtClean="0">
                <a:solidFill>
                  <a:srgbClr val="FF0000"/>
                </a:solidFill>
                <a:latin typeface="Times New Roman" panose="02020603050405020304" pitchFamily="18" charset="0"/>
                <a:cs typeface="Times New Roman" panose="02020603050405020304" pitchFamily="18" charset="0"/>
              </a:rPr>
              <a:t> tin </a:t>
            </a:r>
            <a:r>
              <a:rPr lang="en-US" sz="3200" b="1" dirty="0" err="1" smtClean="0">
                <a:solidFill>
                  <a:srgbClr val="FF0000"/>
                </a:solidFill>
                <a:latin typeface="Times New Roman" panose="020206030504050203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tế</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bào</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Google Shape;1918;p42"/>
          <p:cNvSpPr txBox="1">
            <a:spLocks noGrp="1"/>
          </p:cNvSpPr>
          <p:nvPr>
            <p:ph type="title"/>
          </p:nvPr>
        </p:nvSpPr>
        <p:spPr>
          <a:xfrm>
            <a:off x="3217589" y="1938809"/>
            <a:ext cx="2785021" cy="429900"/>
          </a:xfrm>
          <a:prstGeom prst="rect">
            <a:avLst/>
          </a:prstGeom>
          <a:gradFill>
            <a:gsLst>
              <a:gs pos="7000">
                <a:schemeClr val="bg2">
                  <a:tint val="97000"/>
                  <a:hueMod val="92000"/>
                  <a:satMod val="169000"/>
                  <a:lumMod val="164000"/>
                </a:schemeClr>
              </a:gs>
              <a:gs pos="100000">
                <a:schemeClr val="bg2">
                  <a:shade val="96000"/>
                  <a:satMod val="120000"/>
                  <a:lumMod val="90000"/>
                </a:schemeClr>
              </a:gs>
            </a:gsLst>
            <a:lin ang="6120000" scaled="1"/>
          </a:gra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rgbClr val="FF0000"/>
                </a:solidFill>
              </a:rPr>
              <a:t>NỘI DUNG</a:t>
            </a:r>
            <a:endParaRPr lang="en-US" sz="3200" b="1" dirty="0">
              <a:solidFill>
                <a:srgbClr val="FF0000"/>
              </a:solidFill>
            </a:endParaRPr>
          </a:p>
        </p:txBody>
      </p:sp>
    </p:spTree>
    <p:extLst>
      <p:ext uri="{BB962C8B-B14F-4D97-AF65-F5344CB8AC3E}">
        <p14:creationId xmlns:p14="http://schemas.microsoft.com/office/powerpoint/2010/main" val="815107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128"/>
        <p:cNvGrpSpPr/>
        <p:nvPr/>
      </p:nvGrpSpPr>
      <p:grpSpPr>
        <a:xfrm>
          <a:off x="0" y="0"/>
          <a:ext cx="0" cy="0"/>
          <a:chOff x="0" y="0"/>
          <a:chExt cx="0" cy="0"/>
        </a:xfrm>
      </p:grpSpPr>
      <p:sp>
        <p:nvSpPr>
          <p:cNvPr id="2129" name="Google Shape;2129;p45"/>
          <p:cNvSpPr/>
          <p:nvPr/>
        </p:nvSpPr>
        <p:spPr>
          <a:xfrm>
            <a:off x="3839475" y="789775"/>
            <a:ext cx="1465191" cy="1460915"/>
          </a:xfrm>
          <a:custGeom>
            <a:avLst/>
            <a:gdLst/>
            <a:ahLst/>
            <a:cxnLst/>
            <a:rect l="l" t="t" r="r" b="b"/>
            <a:pathLst>
              <a:path w="13469" h="13430" extrusionOk="0">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5"/>
          <p:cNvSpPr txBox="1">
            <a:spLocks noGrp="1"/>
          </p:cNvSpPr>
          <p:nvPr>
            <p:ph type="title"/>
          </p:nvPr>
        </p:nvSpPr>
        <p:spPr>
          <a:xfrm>
            <a:off x="822736" y="1768219"/>
            <a:ext cx="6584372" cy="964942"/>
          </a:xfrm>
          <a:prstGeom prst="rect">
            <a:avLst/>
          </a:prstGeom>
          <a:pattFill prst="pct5">
            <a:fgClr>
              <a:srgbClr val="FFFF00"/>
            </a:fgClr>
            <a:bgClr>
              <a:schemeClr val="bg1"/>
            </a:bgClr>
          </a:pattFill>
        </p:spPr>
        <p:txBody>
          <a:bodyPr spcFirstLastPara="1" wrap="square" lIns="91425" tIns="91425" rIns="91425" bIns="91425" anchor="ctr" anchorCtr="0">
            <a:noAutofit/>
          </a:bodyPr>
          <a:lstStyle/>
          <a:p>
            <a:r>
              <a:rPr lang="vi-VN" sz="3600" b="1" dirty="0">
                <a:solidFill>
                  <a:srgbClr val="FF0000"/>
                </a:solidFill>
              </a:rPr>
              <a:t>I. Truyền tin giữa các tế </a:t>
            </a:r>
            <a:r>
              <a:rPr lang="vi-VN" sz="3600" b="1" dirty="0" smtClean="0">
                <a:solidFill>
                  <a:srgbClr val="FF0000"/>
                </a:solidFill>
              </a:rPr>
              <a:t>bào</a:t>
            </a:r>
            <a:endParaRPr sz="3600" b="1" dirty="0">
              <a:solidFill>
                <a:srgbClr val="FF0000"/>
              </a:solidFill>
            </a:endParaRPr>
          </a:p>
        </p:txBody>
      </p:sp>
      <p:sp useBgFill="1">
        <p:nvSpPr>
          <p:cNvPr id="4" name="Google Shape;1721;p39"/>
          <p:cNvSpPr txBox="1">
            <a:spLocks/>
          </p:cNvSpPr>
          <p:nvPr/>
        </p:nvSpPr>
        <p:spPr>
          <a:xfrm>
            <a:off x="822736" y="620279"/>
            <a:ext cx="7398328" cy="891962"/>
          </a:xfrm>
          <a:prstGeom prst="rect">
            <a:avLst/>
          </a:prstGeom>
          <a:effectLst/>
        </p:spPr>
        <p:txBody>
          <a:bodyPr spcFirstLastPara="1" vert="horz" wrap="square" lIns="91425" tIns="91425" rIns="91425" bIns="91425" rtlCol="0" anchor="ctr" anchorCtr="0">
            <a:noAutofit/>
          </a:bodyPr>
          <a:lstStyle>
            <a:lvl1pPr lvl="0" algn="ctr" defTabSz="342900" rtl="0" eaLnBrk="1" latinLnBrk="0" hangingPunct="1">
              <a:spcBef>
                <a:spcPts val="0"/>
              </a:spcBef>
              <a:spcAft>
                <a:spcPts val="0"/>
              </a:spcAft>
              <a:buSzPts val="3600"/>
              <a:buNone/>
              <a:defRPr sz="6000" kern="1200" cap="none">
                <a:ln w="3175" cmpd="sng">
                  <a:noFill/>
                </a:ln>
                <a:solidFill>
                  <a:schemeClr val="tx1">
                    <a:lumMod val="85000"/>
                    <a:lumOff val="15000"/>
                  </a:schemeClr>
                </a:solidFill>
                <a:effectLst/>
                <a:latin typeface="+mj-lt"/>
                <a:ea typeface="+mj-ea"/>
                <a:cs typeface="+mj-cs"/>
              </a:defRPr>
            </a:lvl1pPr>
            <a:lvl2pPr lvl="1" algn="ctr" eaLnBrk="1" hangingPunct="1">
              <a:spcBef>
                <a:spcPts val="0"/>
              </a:spcBef>
              <a:spcAft>
                <a:spcPts val="0"/>
              </a:spcAft>
              <a:buSzPts val="3600"/>
              <a:buNone/>
              <a:defRPr sz="3600">
                <a:solidFill>
                  <a:schemeClr val="tx2"/>
                </a:solidFill>
              </a:defRPr>
            </a:lvl2pPr>
            <a:lvl3pPr lvl="2" algn="ctr" eaLnBrk="1" hangingPunct="1">
              <a:spcBef>
                <a:spcPts val="0"/>
              </a:spcBef>
              <a:spcAft>
                <a:spcPts val="0"/>
              </a:spcAft>
              <a:buSzPts val="3600"/>
              <a:buNone/>
              <a:defRPr sz="3600">
                <a:solidFill>
                  <a:schemeClr val="tx2"/>
                </a:solidFill>
              </a:defRPr>
            </a:lvl3pPr>
            <a:lvl4pPr lvl="3" algn="ctr" eaLnBrk="1" hangingPunct="1">
              <a:spcBef>
                <a:spcPts val="0"/>
              </a:spcBef>
              <a:spcAft>
                <a:spcPts val="0"/>
              </a:spcAft>
              <a:buSzPts val="3600"/>
              <a:buNone/>
              <a:defRPr sz="3600">
                <a:solidFill>
                  <a:schemeClr val="tx2"/>
                </a:solidFill>
              </a:defRPr>
            </a:lvl4pPr>
            <a:lvl5pPr lvl="4" algn="ctr" eaLnBrk="1" hangingPunct="1">
              <a:spcBef>
                <a:spcPts val="0"/>
              </a:spcBef>
              <a:spcAft>
                <a:spcPts val="0"/>
              </a:spcAft>
              <a:buSzPts val="3600"/>
              <a:buNone/>
              <a:defRPr sz="3600">
                <a:solidFill>
                  <a:schemeClr val="tx2"/>
                </a:solidFill>
              </a:defRPr>
            </a:lvl5pPr>
            <a:lvl6pPr lvl="5" algn="ctr" eaLnBrk="1" hangingPunct="1">
              <a:spcBef>
                <a:spcPts val="0"/>
              </a:spcBef>
              <a:spcAft>
                <a:spcPts val="0"/>
              </a:spcAft>
              <a:buSzPts val="3600"/>
              <a:buNone/>
              <a:defRPr sz="3600">
                <a:solidFill>
                  <a:schemeClr val="tx2"/>
                </a:solidFill>
              </a:defRPr>
            </a:lvl6pPr>
            <a:lvl7pPr lvl="6" algn="ctr" eaLnBrk="1" hangingPunct="1">
              <a:spcBef>
                <a:spcPts val="0"/>
              </a:spcBef>
              <a:spcAft>
                <a:spcPts val="0"/>
              </a:spcAft>
              <a:buSzPts val="3600"/>
              <a:buNone/>
              <a:defRPr sz="3600">
                <a:solidFill>
                  <a:schemeClr val="tx2"/>
                </a:solidFill>
              </a:defRPr>
            </a:lvl7pPr>
            <a:lvl8pPr lvl="7" algn="ctr" eaLnBrk="1" hangingPunct="1">
              <a:spcBef>
                <a:spcPts val="0"/>
              </a:spcBef>
              <a:spcAft>
                <a:spcPts val="0"/>
              </a:spcAft>
              <a:buSzPts val="3600"/>
              <a:buNone/>
              <a:defRPr sz="3600">
                <a:solidFill>
                  <a:schemeClr val="tx2"/>
                </a:solidFill>
              </a:defRPr>
            </a:lvl8pPr>
            <a:lvl9pPr lvl="8" algn="ctr" eaLnBrk="1" hangingPunct="1">
              <a:spcBef>
                <a:spcPts val="0"/>
              </a:spcBef>
              <a:spcAft>
                <a:spcPts val="0"/>
              </a:spcAft>
              <a:buSzPts val="3600"/>
              <a:buNone/>
              <a:defRPr sz="3600">
                <a:solidFill>
                  <a:schemeClr val="tx2"/>
                </a:solidFill>
              </a:defRPr>
            </a:lvl9pPr>
          </a:lstStyle>
          <a:p>
            <a:pPr>
              <a:buClrTx/>
              <a:buFontTx/>
            </a:pPr>
            <a:r>
              <a:rPr lang="vi-VN" sz="3600" b="1" smtClean="0">
                <a:solidFill>
                  <a:srgbClr val="FF0000"/>
                </a:solidFill>
                <a:latin typeface="+mn-lt"/>
              </a:rPr>
              <a:t>BÀI 12: TRUYỀN TIN TẾ BÀO</a:t>
            </a:r>
            <a:endParaRPr lang="vi-VN" sz="3600" b="1" dirty="0">
              <a:solidFill>
                <a:srgbClr val="FF0000"/>
              </a:solidFill>
              <a:latin typeface="+mn-lt"/>
            </a:endParaRPr>
          </a:p>
        </p:txBody>
      </p:sp>
    </p:spTree>
    <p:extLst>
      <p:ext uri="{BB962C8B-B14F-4D97-AF65-F5344CB8AC3E}">
        <p14:creationId xmlns:p14="http://schemas.microsoft.com/office/powerpoint/2010/main" val="1827900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Google Shape;1900;p4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0070C0"/>
                </a:solidFill>
                <a:latin typeface="Times New Roman" panose="02020603050405020304" pitchFamily="18" charset="0"/>
                <a:cs typeface="Times New Roman" panose="02020603050405020304" pitchFamily="18" charset="0"/>
              </a:rPr>
              <a:t>I. Truyền tin giữa các tế bào</a:t>
            </a:r>
            <a:endParaRPr b="1" dirty="0">
              <a:solidFill>
                <a:srgbClr val="0070C0"/>
              </a:solidFill>
              <a:latin typeface="Times New Roman" panose="02020603050405020304" pitchFamily="18" charset="0"/>
              <a:cs typeface="Times New Roman" panose="02020603050405020304" pitchFamily="18" charset="0"/>
            </a:endParaRPr>
          </a:p>
        </p:txBody>
      </p:sp>
      <p:sp>
        <p:nvSpPr>
          <p:cNvPr id="1902" name="Google Shape;1902;p41"/>
          <p:cNvSpPr txBox="1">
            <a:spLocks noGrp="1"/>
          </p:cNvSpPr>
          <p:nvPr>
            <p:ph type="body" idx="1"/>
          </p:nvPr>
        </p:nvSpPr>
        <p:spPr>
          <a:xfrm>
            <a:off x="1036781" y="1105551"/>
            <a:ext cx="7684655" cy="49963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b="1" dirty="0" err="1">
                <a:solidFill>
                  <a:srgbClr val="FF0000"/>
                </a:solidFill>
                <a:latin typeface="Times New Roman" panose="02020603050405020304" pitchFamily="18" charset="0"/>
                <a:cs typeface="Times New Roman" panose="02020603050405020304" pitchFamily="18" charset="0"/>
              </a:rPr>
              <a:t>Hoạt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suy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ngẫm</a:t>
            </a:r>
            <a:r>
              <a:rPr lang="en-US" sz="2400" dirty="0">
                <a:solidFill>
                  <a:srgbClr val="FF0000"/>
                </a:solidFill>
                <a:latin typeface="Times New Roman" panose="02020603050405020304" pitchFamily="18" charset="0"/>
                <a:cs typeface="Times New Roman" panose="02020603050405020304" pitchFamily="18" charset="0"/>
              </a:rPr>
              <a:t>.</a:t>
            </a:r>
            <a:endParaRPr sz="2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27439" y="1743741"/>
            <a:ext cx="8124724" cy="199100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128"/>
        <p:cNvGrpSpPr/>
        <p:nvPr/>
      </p:nvGrpSpPr>
      <p:grpSpPr>
        <a:xfrm>
          <a:off x="0" y="0"/>
          <a:ext cx="0" cy="0"/>
          <a:chOff x="0" y="0"/>
          <a:chExt cx="0" cy="0"/>
        </a:xfrm>
      </p:grpSpPr>
      <p:sp>
        <p:nvSpPr>
          <p:cNvPr id="2129" name="Google Shape;2129;p45"/>
          <p:cNvSpPr/>
          <p:nvPr/>
        </p:nvSpPr>
        <p:spPr>
          <a:xfrm>
            <a:off x="3839475" y="789775"/>
            <a:ext cx="1465191" cy="1460915"/>
          </a:xfrm>
          <a:custGeom>
            <a:avLst/>
            <a:gdLst/>
            <a:ahLst/>
            <a:cxnLst/>
            <a:rect l="l" t="t" r="r" b="b"/>
            <a:pathLst>
              <a:path w="13469" h="13430" extrusionOk="0">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5"/>
          <p:cNvSpPr txBox="1">
            <a:spLocks noGrp="1"/>
          </p:cNvSpPr>
          <p:nvPr>
            <p:ph type="title"/>
          </p:nvPr>
        </p:nvSpPr>
        <p:spPr>
          <a:xfrm>
            <a:off x="762156" y="1571941"/>
            <a:ext cx="6584372" cy="716031"/>
          </a:xfrm>
          <a:prstGeom prst="rect">
            <a:avLst/>
          </a:prstGeom>
          <a:pattFill prst="pct5">
            <a:fgClr>
              <a:srgbClr val="FFFF00"/>
            </a:fgClr>
            <a:bgClr>
              <a:schemeClr val="bg1"/>
            </a:bgClr>
          </a:pattFill>
        </p:spPr>
        <p:txBody>
          <a:bodyPr spcFirstLastPara="1" wrap="square" lIns="91425" tIns="91425" rIns="91425" bIns="91425" anchor="ctr" anchorCtr="0">
            <a:noAutofit/>
          </a:bodyPr>
          <a:lstStyle/>
          <a:p>
            <a:r>
              <a:rPr lang="vi-VN" sz="3600" b="1" dirty="0">
                <a:solidFill>
                  <a:srgbClr val="FF0000"/>
                </a:solidFill>
              </a:rPr>
              <a:t>I. Truyền tin giữa các tế </a:t>
            </a:r>
            <a:r>
              <a:rPr lang="vi-VN" sz="3600" b="1" dirty="0" smtClean="0">
                <a:solidFill>
                  <a:srgbClr val="FF0000"/>
                </a:solidFill>
              </a:rPr>
              <a:t>bào</a:t>
            </a:r>
            <a:endParaRPr sz="3600" b="1" dirty="0">
              <a:solidFill>
                <a:srgbClr val="FF0000"/>
              </a:solidFill>
            </a:endParaRPr>
          </a:p>
        </p:txBody>
      </p:sp>
      <p:sp useBgFill="1">
        <p:nvSpPr>
          <p:cNvPr id="4" name="Google Shape;1721;p39"/>
          <p:cNvSpPr txBox="1">
            <a:spLocks/>
          </p:cNvSpPr>
          <p:nvPr/>
        </p:nvSpPr>
        <p:spPr>
          <a:xfrm>
            <a:off x="822736" y="620279"/>
            <a:ext cx="7398328" cy="891962"/>
          </a:xfrm>
          <a:prstGeom prst="rect">
            <a:avLst/>
          </a:prstGeom>
          <a:effectLst/>
        </p:spPr>
        <p:txBody>
          <a:bodyPr spcFirstLastPara="1" vert="horz" wrap="square" lIns="91425" tIns="91425" rIns="91425" bIns="91425" rtlCol="0" anchor="ctr" anchorCtr="0">
            <a:noAutofit/>
          </a:bodyPr>
          <a:lstStyle>
            <a:lvl1pPr lvl="0" algn="ctr" defTabSz="342900" rtl="0" eaLnBrk="1" latinLnBrk="0" hangingPunct="1">
              <a:spcBef>
                <a:spcPts val="0"/>
              </a:spcBef>
              <a:spcAft>
                <a:spcPts val="0"/>
              </a:spcAft>
              <a:buSzPts val="3600"/>
              <a:buNone/>
              <a:defRPr sz="6000" kern="1200" cap="none">
                <a:ln w="3175" cmpd="sng">
                  <a:noFill/>
                </a:ln>
                <a:solidFill>
                  <a:schemeClr val="tx1">
                    <a:lumMod val="85000"/>
                    <a:lumOff val="15000"/>
                  </a:schemeClr>
                </a:solidFill>
                <a:effectLst/>
                <a:latin typeface="+mj-lt"/>
                <a:ea typeface="+mj-ea"/>
                <a:cs typeface="+mj-cs"/>
              </a:defRPr>
            </a:lvl1pPr>
            <a:lvl2pPr lvl="1" algn="ctr" eaLnBrk="1" hangingPunct="1">
              <a:spcBef>
                <a:spcPts val="0"/>
              </a:spcBef>
              <a:spcAft>
                <a:spcPts val="0"/>
              </a:spcAft>
              <a:buSzPts val="3600"/>
              <a:buNone/>
              <a:defRPr sz="3600">
                <a:solidFill>
                  <a:schemeClr val="tx2"/>
                </a:solidFill>
              </a:defRPr>
            </a:lvl2pPr>
            <a:lvl3pPr lvl="2" algn="ctr" eaLnBrk="1" hangingPunct="1">
              <a:spcBef>
                <a:spcPts val="0"/>
              </a:spcBef>
              <a:spcAft>
                <a:spcPts val="0"/>
              </a:spcAft>
              <a:buSzPts val="3600"/>
              <a:buNone/>
              <a:defRPr sz="3600">
                <a:solidFill>
                  <a:schemeClr val="tx2"/>
                </a:solidFill>
              </a:defRPr>
            </a:lvl3pPr>
            <a:lvl4pPr lvl="3" algn="ctr" eaLnBrk="1" hangingPunct="1">
              <a:spcBef>
                <a:spcPts val="0"/>
              </a:spcBef>
              <a:spcAft>
                <a:spcPts val="0"/>
              </a:spcAft>
              <a:buSzPts val="3600"/>
              <a:buNone/>
              <a:defRPr sz="3600">
                <a:solidFill>
                  <a:schemeClr val="tx2"/>
                </a:solidFill>
              </a:defRPr>
            </a:lvl4pPr>
            <a:lvl5pPr lvl="4" algn="ctr" eaLnBrk="1" hangingPunct="1">
              <a:spcBef>
                <a:spcPts val="0"/>
              </a:spcBef>
              <a:spcAft>
                <a:spcPts val="0"/>
              </a:spcAft>
              <a:buSzPts val="3600"/>
              <a:buNone/>
              <a:defRPr sz="3600">
                <a:solidFill>
                  <a:schemeClr val="tx2"/>
                </a:solidFill>
              </a:defRPr>
            </a:lvl5pPr>
            <a:lvl6pPr lvl="5" algn="ctr" eaLnBrk="1" hangingPunct="1">
              <a:spcBef>
                <a:spcPts val="0"/>
              </a:spcBef>
              <a:spcAft>
                <a:spcPts val="0"/>
              </a:spcAft>
              <a:buSzPts val="3600"/>
              <a:buNone/>
              <a:defRPr sz="3600">
                <a:solidFill>
                  <a:schemeClr val="tx2"/>
                </a:solidFill>
              </a:defRPr>
            </a:lvl6pPr>
            <a:lvl7pPr lvl="6" algn="ctr" eaLnBrk="1" hangingPunct="1">
              <a:spcBef>
                <a:spcPts val="0"/>
              </a:spcBef>
              <a:spcAft>
                <a:spcPts val="0"/>
              </a:spcAft>
              <a:buSzPts val="3600"/>
              <a:buNone/>
              <a:defRPr sz="3600">
                <a:solidFill>
                  <a:schemeClr val="tx2"/>
                </a:solidFill>
              </a:defRPr>
            </a:lvl7pPr>
            <a:lvl8pPr lvl="7" algn="ctr" eaLnBrk="1" hangingPunct="1">
              <a:spcBef>
                <a:spcPts val="0"/>
              </a:spcBef>
              <a:spcAft>
                <a:spcPts val="0"/>
              </a:spcAft>
              <a:buSzPts val="3600"/>
              <a:buNone/>
              <a:defRPr sz="3600">
                <a:solidFill>
                  <a:schemeClr val="tx2"/>
                </a:solidFill>
              </a:defRPr>
            </a:lvl8pPr>
            <a:lvl9pPr lvl="8" algn="ctr" eaLnBrk="1" hangingPunct="1">
              <a:spcBef>
                <a:spcPts val="0"/>
              </a:spcBef>
              <a:spcAft>
                <a:spcPts val="0"/>
              </a:spcAft>
              <a:buSzPts val="3600"/>
              <a:buNone/>
              <a:defRPr sz="3600">
                <a:solidFill>
                  <a:schemeClr val="tx2"/>
                </a:solidFill>
              </a:defRPr>
            </a:lvl9pPr>
          </a:lstStyle>
          <a:p>
            <a:pPr>
              <a:buClrTx/>
              <a:buFontTx/>
            </a:pPr>
            <a:r>
              <a:rPr lang="vi-VN" sz="3600" b="1" smtClean="0">
                <a:solidFill>
                  <a:srgbClr val="FF0000"/>
                </a:solidFill>
                <a:latin typeface="+mn-lt"/>
              </a:rPr>
              <a:t>BÀI 12: TRUYỀN TIN TẾ BÀO</a:t>
            </a:r>
            <a:endParaRPr lang="vi-VN" sz="3600" b="1" dirty="0">
              <a:solidFill>
                <a:srgbClr val="FF0000"/>
              </a:solidFill>
              <a:latin typeface="+mn-lt"/>
            </a:endParaRPr>
          </a:p>
        </p:txBody>
      </p:sp>
      <p:sp>
        <p:nvSpPr>
          <p:cNvPr id="5" name="Google Shape;1902;p41">
            <a:extLst>
              <a:ext uri="{FF2B5EF4-FFF2-40B4-BE49-F238E27FC236}">
                <a16:creationId xmlns:a16="http://schemas.microsoft.com/office/drawing/2014/main" id="{D6EE9859-4F8B-2CB5-53BF-4DF4A3FA211F}"/>
              </a:ext>
            </a:extLst>
          </p:cNvPr>
          <p:cNvSpPr txBox="1">
            <a:spLocks/>
          </p:cNvSpPr>
          <p:nvPr/>
        </p:nvSpPr>
        <p:spPr>
          <a:xfrm>
            <a:off x="969975" y="2250690"/>
            <a:ext cx="7545409" cy="2058073"/>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Khái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niệm</a:t>
            </a:r>
            <a:r>
              <a:rPr lang="en-US" sz="2800" dirty="0" smtClean="0">
                <a:solidFill>
                  <a:srgbClr val="FF0000"/>
                </a:solidFill>
                <a:latin typeface="Times New Roman" panose="02020603050405020304" pitchFamily="18" charset="0"/>
                <a:cs typeface="Times New Roman" panose="02020603050405020304" pitchFamily="18" charset="0"/>
              </a:rPr>
              <a:t>: </a:t>
            </a:r>
          </a:p>
          <a:p>
            <a:r>
              <a:rPr lang="en-US" sz="2800" dirty="0" err="1" smtClean="0">
                <a:solidFill>
                  <a:srgbClr val="0070C0"/>
                </a:solidFill>
                <a:latin typeface="Times New Roman" panose="02020603050405020304" pitchFamily="18" charset="0"/>
                <a:cs typeface="Times New Roman" panose="02020603050405020304" pitchFamily="18" charset="0"/>
              </a:rPr>
              <a:t>Truyền</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tin </a:t>
            </a:r>
            <a:r>
              <a:rPr lang="en-US" sz="2800" dirty="0" err="1">
                <a:solidFill>
                  <a:srgbClr val="0070C0"/>
                </a:solidFill>
                <a:latin typeface="Times New Roman" panose="02020603050405020304" pitchFamily="18" charset="0"/>
                <a:cs typeface="Times New Roman" panose="02020603050405020304" pitchFamily="18" charset="0"/>
              </a:rPr>
              <a:t>tế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tán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nhận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hiệu</a:t>
            </a:r>
            <a:r>
              <a:rPr lang="en-US" sz="2800" dirty="0">
                <a:solidFill>
                  <a:srgbClr val="0070C0"/>
                </a:solidFill>
                <a:latin typeface="Times New Roman" panose="02020603050405020304" pitchFamily="18" charset="0"/>
                <a:cs typeface="Times New Roman" panose="02020603050405020304" pitchFamily="18" charset="0"/>
              </a:rPr>
              <a:t> qua </a:t>
            </a:r>
            <a:r>
              <a:rPr lang="en-US" sz="2800" dirty="0" err="1">
                <a:solidFill>
                  <a:srgbClr val="0070C0"/>
                </a:solidFill>
                <a:latin typeface="Times New Roman" panose="02020603050405020304" pitchFamily="18" charset="0"/>
                <a:cs typeface="Times New Roman" panose="02020603050405020304" pitchFamily="18" charset="0"/>
              </a:rPr>
              <a:t>lại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giữa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cùng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một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Hoặc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cùng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loài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cũng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loài</a:t>
            </a:r>
            <a:r>
              <a:rPr lang="en-US" sz="28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611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pic>
        <p:nvPicPr>
          <p:cNvPr id="4098" name="Picture 2" descr="6 cách tăng dopamine tự nhiên để cơ thể luôn hạnh phúc và khỏe mạnh từ  trong ra ngoài - BlogAnChoi">
            <a:extLst>
              <a:ext uri="{FF2B5EF4-FFF2-40B4-BE49-F238E27FC236}">
                <a16:creationId xmlns:a16="http://schemas.microsoft.com/office/drawing/2014/main" id="{DA9E7CF2-F74D-F6AA-7B9E-E4CBE55E7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330" y="418451"/>
            <a:ext cx="3495769" cy="23262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mino Axit và tầm quan trọng của nó đối với làn da">
            <a:extLst>
              <a:ext uri="{FF2B5EF4-FFF2-40B4-BE49-F238E27FC236}">
                <a16:creationId xmlns:a16="http://schemas.microsoft.com/office/drawing/2014/main" id="{C3AEC7C1-5843-A3AF-33A8-E6C43AE0F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28" y="2580251"/>
            <a:ext cx="27908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ucleotide- Definition, Characteristics, Biosynthesis, Functions">
            <a:extLst>
              <a:ext uri="{FF2B5EF4-FFF2-40B4-BE49-F238E27FC236}">
                <a16:creationId xmlns:a16="http://schemas.microsoft.com/office/drawing/2014/main" id="{CA071ABA-2B92-F3B8-5E4C-B6E60AAC4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6728" y="2841707"/>
            <a:ext cx="3357081" cy="1789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BABD6C-385A-CD39-FB58-171FAC773930}"/>
              </a:ext>
            </a:extLst>
          </p:cNvPr>
          <p:cNvSpPr txBox="1"/>
          <p:nvPr/>
        </p:nvSpPr>
        <p:spPr>
          <a:xfrm>
            <a:off x="633734" y="530644"/>
            <a:ext cx="4488595" cy="1938992"/>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2.</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tin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a:t>
            </a:r>
          </a:p>
          <a:p>
            <a:r>
              <a:rPr lang="en-US" sz="2400" dirty="0" err="1" smtClean="0">
                <a:solidFill>
                  <a:srgbClr val="00B0F0"/>
                </a:solidFill>
                <a:latin typeface="Times New Roman" panose="02020603050405020304" pitchFamily="18" charset="0"/>
                <a:cs typeface="Times New Roman" panose="02020603050405020304" pitchFamily="18" charset="0"/>
              </a:rPr>
              <a:t>Rất</a:t>
            </a:r>
            <a:r>
              <a:rPr lang="en-US" sz="2400" dirty="0" smtClean="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đa</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dạng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trong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đó</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chủ</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yếu</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là</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các</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tín</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hiệu</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smtClean="0">
                <a:solidFill>
                  <a:srgbClr val="00B0F0"/>
                </a:solidFill>
                <a:latin typeface="Times New Roman" panose="02020603050405020304" pitchFamily="18" charset="0"/>
                <a:cs typeface="Times New Roman" panose="02020603050405020304" pitchFamily="18" charset="0"/>
              </a:rPr>
              <a:t>hóa</a:t>
            </a:r>
            <a:r>
              <a:rPr lang="en-US" sz="2400" dirty="0" smtClean="0">
                <a:solidFill>
                  <a:srgbClr val="00B0F0"/>
                </a:solidFill>
                <a:latin typeface="Times New Roman" panose="02020603050405020304" pitchFamily="18" charset="0"/>
                <a:cs typeface="Times New Roman" panose="02020603050405020304" pitchFamily="18" charset="0"/>
              </a:rPr>
              <a:t> </a:t>
            </a:r>
            <a:r>
              <a:rPr lang="en-US" sz="2400" dirty="0" err="1" smtClean="0">
                <a:solidFill>
                  <a:srgbClr val="00B0F0"/>
                </a:solidFill>
                <a:latin typeface="Times New Roman" panose="02020603050405020304" pitchFamily="18" charset="0"/>
                <a:cs typeface="Times New Roman" panose="02020603050405020304" pitchFamily="18" charset="0"/>
              </a:rPr>
              <a:t>học</a:t>
            </a:r>
            <a:r>
              <a:rPr lang="en-US" sz="2400" dirty="0" smtClean="0">
                <a:solidFill>
                  <a:srgbClr val="00B0F0"/>
                </a:solidFill>
                <a:latin typeface="Times New Roman" panose="02020603050405020304" pitchFamily="18" charset="0"/>
                <a:cs typeface="Times New Roman" panose="02020603050405020304" pitchFamily="18" charset="0"/>
              </a:rPr>
              <a:t>. amino acid, </a:t>
            </a:r>
            <a:r>
              <a:rPr lang="en-US" sz="2400" dirty="0">
                <a:solidFill>
                  <a:srgbClr val="00B0F0"/>
                </a:solidFill>
                <a:latin typeface="Times New Roman" panose="02020603050405020304" pitchFamily="18" charset="0"/>
                <a:cs typeface="Times New Roman" panose="02020603050405020304" pitchFamily="18" charset="0"/>
              </a:rPr>
              <a:t>protein, </a:t>
            </a:r>
            <a:r>
              <a:rPr lang="en-US" sz="2400" dirty="0" smtClean="0">
                <a:solidFill>
                  <a:srgbClr val="00B0F0"/>
                </a:solidFill>
                <a:latin typeface="Times New Roman" panose="02020603050405020304" pitchFamily="18" charset="0"/>
                <a:cs typeface="Times New Roman" panose="02020603050405020304" pitchFamily="18" charset="0"/>
              </a:rPr>
              <a:t>Hormone, nucleotide</a:t>
            </a:r>
            <a:r>
              <a:rPr lang="en-US" sz="2400" dirty="0">
                <a:solidFill>
                  <a:srgbClr val="00B0F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pic>
        <p:nvPicPr>
          <p:cNvPr id="5122" name="Picture 2" descr="Thế nào là truyền tin giữa các tế bào?">
            <a:extLst>
              <a:ext uri="{FF2B5EF4-FFF2-40B4-BE49-F238E27FC236}">
                <a16:creationId xmlns:a16="http://schemas.microsoft.com/office/drawing/2014/main" id="{6E20C2A8-10B4-0295-B275-6280B6663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09" y="1184563"/>
            <a:ext cx="8014855" cy="33597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309" y="540327"/>
            <a:ext cx="7391400" cy="461665"/>
          </a:xfrm>
          <a:prstGeom prst="rect">
            <a:avLst/>
          </a:prstGeom>
          <a:noFill/>
        </p:spPr>
        <p:txBody>
          <a:bodyPr wrap="square" rtlCol="0">
            <a:spAutoFit/>
          </a:bodyPr>
          <a:lstStyle/>
          <a:p>
            <a:r>
              <a:rPr lang="en-US" sz="2400" b="1" dirty="0" smtClean="0">
                <a:solidFill>
                  <a:srgbClr val="0070C0"/>
                </a:solidFill>
              </a:rPr>
              <a:t>3. </a:t>
            </a:r>
            <a:r>
              <a:rPr lang="en-US" sz="2400" b="1" dirty="0" err="1" smtClean="0">
                <a:solidFill>
                  <a:srgbClr val="0070C0"/>
                </a:solidFill>
              </a:rPr>
              <a:t>Các</a:t>
            </a:r>
            <a:r>
              <a:rPr lang="en-US" sz="2400" b="1" dirty="0" smtClean="0">
                <a:solidFill>
                  <a:srgbClr val="0070C0"/>
                </a:solidFill>
              </a:rPr>
              <a:t> </a:t>
            </a:r>
            <a:r>
              <a:rPr lang="en-US" sz="2400" b="1" dirty="0" err="1" smtClean="0">
                <a:solidFill>
                  <a:srgbClr val="0070C0"/>
                </a:solidFill>
              </a:rPr>
              <a:t>cách</a:t>
            </a:r>
            <a:r>
              <a:rPr lang="en-US" sz="2400" b="1" dirty="0" smtClean="0">
                <a:solidFill>
                  <a:srgbClr val="0070C0"/>
                </a:solidFill>
              </a:rPr>
              <a:t> </a:t>
            </a:r>
            <a:r>
              <a:rPr lang="en-US" sz="2400" b="1" dirty="0" err="1" smtClean="0">
                <a:solidFill>
                  <a:srgbClr val="0070C0"/>
                </a:solidFill>
              </a:rPr>
              <a:t>truyền</a:t>
            </a:r>
            <a:r>
              <a:rPr lang="en-US" sz="2400" b="1" dirty="0" smtClean="0">
                <a:solidFill>
                  <a:srgbClr val="0070C0"/>
                </a:solidFill>
              </a:rPr>
              <a:t> tin </a:t>
            </a:r>
            <a:r>
              <a:rPr lang="en-US" sz="2400" b="1" dirty="0" err="1" smtClean="0">
                <a:solidFill>
                  <a:srgbClr val="0070C0"/>
                </a:solidFill>
              </a:rPr>
              <a:t>giữa</a:t>
            </a:r>
            <a:r>
              <a:rPr lang="en-US" sz="2400" b="1" dirty="0" smtClean="0">
                <a:solidFill>
                  <a:srgbClr val="0070C0"/>
                </a:solidFill>
              </a:rPr>
              <a:t> </a:t>
            </a:r>
            <a:r>
              <a:rPr lang="en-US" sz="2400" b="1" dirty="0" err="1" smtClean="0">
                <a:solidFill>
                  <a:srgbClr val="0070C0"/>
                </a:solidFill>
              </a:rPr>
              <a:t>các</a:t>
            </a:r>
            <a:r>
              <a:rPr lang="en-US" sz="2400" b="1" dirty="0" smtClean="0">
                <a:solidFill>
                  <a:srgbClr val="0070C0"/>
                </a:solidFill>
              </a:rPr>
              <a:t> </a:t>
            </a:r>
            <a:r>
              <a:rPr lang="en-US" sz="2400" b="1" dirty="0" err="1" smtClean="0">
                <a:solidFill>
                  <a:srgbClr val="0070C0"/>
                </a:solidFill>
              </a:rPr>
              <a:t>tế</a:t>
            </a:r>
            <a:r>
              <a:rPr lang="en-US" sz="2400" b="1" dirty="0" smtClean="0">
                <a:solidFill>
                  <a:srgbClr val="0070C0"/>
                </a:solidFill>
              </a:rPr>
              <a:t> </a:t>
            </a:r>
            <a:r>
              <a:rPr lang="en-US" sz="2400" b="1" dirty="0" err="1" smtClean="0">
                <a:solidFill>
                  <a:srgbClr val="0070C0"/>
                </a:solidFill>
              </a:rPr>
              <a:t>bào</a:t>
            </a:r>
            <a:r>
              <a:rPr lang="en-US" sz="2400" b="1" dirty="0" smtClean="0">
                <a:solidFill>
                  <a:srgbClr val="0070C0"/>
                </a:solidFill>
              </a:rPr>
              <a:t>: </a:t>
            </a:r>
            <a:endParaRPr lang="en-US" sz="2400" b="1" dirty="0">
              <a:solidFill>
                <a:srgbClr val="0070C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292</TotalTime>
  <Words>1438</Words>
  <Application>Microsoft Office PowerPoint</Application>
  <PresentationFormat>On-screen Show (16:9)</PresentationFormat>
  <Paragraphs>174</Paragraphs>
  <Slides>36</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Comic Sans MS</vt:lpstr>
      <vt:lpstr>Myriad Arabic</vt:lpstr>
      <vt:lpstr>Montserrat Black</vt:lpstr>
      <vt:lpstr>Times New Roman</vt:lpstr>
      <vt:lpstr>Wingdings</vt:lpstr>
      <vt:lpstr>Tahoma</vt:lpstr>
      <vt:lpstr>Calibri</vt:lpstr>
      <vt:lpstr>Arial</vt:lpstr>
      <vt:lpstr>Montserrat</vt:lpstr>
      <vt:lpstr>Marcellus</vt:lpstr>
      <vt:lpstr>Roboto Condensed Light</vt:lpstr>
      <vt:lpstr>Garamond</vt:lpstr>
      <vt:lpstr>Organic</vt:lpstr>
      <vt:lpstr>BÀI 12: TRUYỀN TIN TẾ BÀO</vt:lpstr>
      <vt:lpstr>PowerPoint Presentation</vt:lpstr>
      <vt:lpstr>PowerPoint Presentation</vt:lpstr>
      <vt:lpstr>NỘI DUNG</vt:lpstr>
      <vt:lpstr>I. Truyền tin giữa các tế bào</vt:lpstr>
      <vt:lpstr>I. Truyền tin giữa các tế bào</vt:lpstr>
      <vt:lpstr>I. Truyền tin giữa các tế bào</vt:lpstr>
      <vt:lpstr>PowerPoint Presentation</vt:lpstr>
      <vt:lpstr>PowerPoint Presentation</vt:lpstr>
      <vt:lpstr>Nối hình vẽ với cách truyền tin tương ứng</vt:lpstr>
      <vt:lpstr>II.Truyền tin trong tế bào</vt:lpstr>
      <vt:lpstr>PowerPoint Presentation</vt:lpstr>
      <vt:lpstr>Các giai đoạn của truyền tin trong tế bào:</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Manager>TV-STEM</Manager>
  <Company>TV-STEM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TV-STEM</dc:title>
  <dc:subject>TV-STEM</dc:subject>
  <dc:creator>TV-STEM</dc:creator>
  <dc:description>TV-STEM</dc:description>
  <cp:lastModifiedBy>Quế Phạm</cp:lastModifiedBy>
  <cp:revision>39</cp:revision>
  <dcterms:modified xsi:type="dcterms:W3CDTF">2023-11-15T16:53:30Z</dcterms:modified>
  <cp:category>TV-STEM</cp:category>
</cp:coreProperties>
</file>