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5"/>
  </p:notesMasterIdLst>
  <p:sldIdLst>
    <p:sldId id="323" r:id="rId2"/>
    <p:sldId id="316" r:id="rId3"/>
    <p:sldId id="345" r:id="rId4"/>
    <p:sldId id="338" r:id="rId5"/>
    <p:sldId id="311" r:id="rId6"/>
    <p:sldId id="310" r:id="rId7"/>
    <p:sldId id="322" r:id="rId8"/>
    <p:sldId id="341" r:id="rId9"/>
    <p:sldId id="342" r:id="rId10"/>
    <p:sldId id="351" r:id="rId11"/>
    <p:sldId id="353" r:id="rId12"/>
    <p:sldId id="354" r:id="rId13"/>
    <p:sldId id="355" r:id="rId14"/>
    <p:sldId id="356" r:id="rId15"/>
    <p:sldId id="343" r:id="rId16"/>
    <p:sldId id="347" r:id="rId17"/>
    <p:sldId id="348" r:id="rId18"/>
    <p:sldId id="349" r:id="rId19"/>
    <p:sldId id="350" r:id="rId20"/>
    <p:sldId id="344" r:id="rId21"/>
    <p:sldId id="325" r:id="rId22"/>
    <p:sldId id="317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EA6"/>
    <a:srgbClr val="000000"/>
    <a:srgbClr val="F26532"/>
    <a:srgbClr val="5E913B"/>
    <a:srgbClr val="61953D"/>
    <a:srgbClr val="5C8E3A"/>
    <a:srgbClr val="E36427"/>
    <a:srgbClr val="D98F91"/>
    <a:srgbClr val="E0A4A5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182" autoAdjust="0"/>
  </p:normalViewPr>
  <p:slideViewPr>
    <p:cSldViewPr snapToGrid="0" showGuides="1">
      <p:cViewPr varScale="1">
        <p:scale>
          <a:sx n="64" d="100"/>
          <a:sy n="64" d="100"/>
        </p:scale>
        <p:origin x="76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3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Link video phát</a:t>
            </a:r>
            <a:r>
              <a:rPr lang="en-US" baseline="0" smtClean="0"/>
              <a:t> âm về nuốt âm: https://www.youtube.com/watch?v=vCnLuB_xclo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LANGUAGE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824948" y="-38290"/>
            <a:ext cx="1958009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 11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2C1D45-88DD-2DDA-F418-F43C15815525}"/>
              </a:ext>
            </a:extLst>
          </p:cNvPr>
          <p:cNvSpPr txBox="1"/>
          <p:nvPr/>
        </p:nvSpPr>
        <p:spPr>
          <a:xfrm>
            <a:off x="3103419" y="436422"/>
            <a:ext cx="8128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0" u="none" strike="noStrike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Asean</a:t>
            </a:r>
            <a:r>
              <a:rPr lang="en-US" sz="5400" b="1" i="0" u="none" strike="noStrike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and Viet Nam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400" y="2063469"/>
            <a:ext cx="9529200" cy="33398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9556" y="2603738"/>
            <a:ext cx="63367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Là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chủ ngữ của câu: </a:t>
            </a:r>
            <a:endParaRPr lang="vi-VN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>
              <a:spcBef>
                <a:spcPts val="600"/>
              </a:spcBef>
              <a:spcAft>
                <a:spcPts val="600"/>
              </a:spcAft>
            </a:pP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dancing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bored 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Bổ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ngữ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trong các trường hợp sau:</a:t>
            </a:r>
            <a:endParaRPr lang="vi-VN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3248" y="2812990"/>
            <a:ext cx="1458063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42913" indent="-442913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6417" y="775692"/>
            <a:ext cx="2275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Gerund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2732434" y="1788090"/>
            <a:ext cx="2448272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42913" indent="-442913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 –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83568" y="1794052"/>
            <a:ext cx="1727123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42913" indent="-442913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5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836" y="272136"/>
            <a:ext cx="10571019" cy="458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TH1: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Sau một số động từ</a:t>
            </a:r>
            <a:endParaRPr lang="vi-VN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500"/>
              </a:lnSpc>
            </a:pPr>
            <a:r>
              <a:rPr lang="en-US" sz="2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admit 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avoid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anticipate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lường</a:t>
            </a:r>
            <a:r>
              <a:rPr lang="en-US"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appreciate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complete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consider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deny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chối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detest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ghét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discuss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defend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delay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hoãn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despise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khinh</a:t>
            </a:r>
            <a:r>
              <a:rPr lang="en-US"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enjoy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escape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i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vi-VN" sz="2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excuse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fancy </a:t>
            </a:r>
            <a:r>
              <a:rPr lang="en-US" sz="2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mê</a:t>
            </a:r>
            <a:r>
              <a:rPr lang="vi-VN" sz="2800" i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thích</a:t>
            </a:r>
            <a:r>
              <a:rPr lang="vi-VN" sz="2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forgive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2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imagine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involve </a:t>
            </a:r>
            <a:r>
              <a:rPr lang="en-US" sz="2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800" i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liên quan</a:t>
            </a:r>
            <a:r>
              <a:rPr lang="vi-VN" sz="2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loathe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tởm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mind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phiền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miss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hụt</a:t>
            </a:r>
            <a:r>
              <a:rPr lang="en-US"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lỡ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mention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prevent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i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r>
              <a:rPr lang="vi-VN" sz="2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postpone </a:t>
            </a:r>
            <a:r>
              <a:rPr lang="en-US" sz="2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800" i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trì </a:t>
            </a:r>
            <a:r>
              <a:rPr lang="en-US" sz="2800" i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hoãn</a:t>
            </a:r>
            <a:r>
              <a:rPr lang="vi-VN" sz="2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practice (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2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vi-VN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.............</a:t>
            </a:r>
          </a:p>
          <a:p>
            <a:pPr algn="just">
              <a:lnSpc>
                <a:spcPts val="3500"/>
              </a:lnSpc>
            </a:pP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     Eg: </a:t>
            </a:r>
            <a:endParaRPr lang="vi-VN" sz="2800" b="1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0" name="TextBox1" r:id="rId2" imgW="7848720" imgH="1225440"/>
        </mc:Choice>
        <mc:Fallback>
          <p:control name="TextBox1" r:id="rId2" imgW="7848720" imgH="1225440">
            <p:pic>
              <p:nvPicPr>
                <p:cNvPr id="5" name="TextBox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21098" y="4596931"/>
                  <a:ext cx="7848600" cy="12255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097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2109" y="597034"/>
            <a:ext cx="10474036" cy="4383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 2: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Sau giới từ hoặc cụm giới từ</a:t>
            </a:r>
            <a:endParaRPr lang="vi-VN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on, in, into, at, onto, out, out of, under, with, of, down, up, 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within.....,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apologize for</a:t>
            </a:r>
            <a:r>
              <a:rPr lang="vi-VN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(xin lỗi vì...)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spc="-30" dirty="0">
                <a:latin typeface="Arial" panose="020B0604020202020204" pitchFamily="34" charset="0"/>
                <a:cs typeface="Arial" panose="020B0604020202020204" pitchFamily="34" charset="0"/>
              </a:rPr>
              <a:t>accuse 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vi-VN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(tố cáo)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spc="-30" dirty="0">
                <a:latin typeface="Arial" panose="020B0604020202020204" pitchFamily="34" charset="0"/>
                <a:cs typeface="Arial" panose="020B0604020202020204" pitchFamily="34" charset="0"/>
              </a:rPr>
              <a:t>insist 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vi-VN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(khăng khăng)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spc="-30" dirty="0">
                <a:latin typeface="Arial" panose="020B0604020202020204" pitchFamily="34" charset="0"/>
                <a:cs typeface="Arial" panose="020B0604020202020204" pitchFamily="34" charset="0"/>
              </a:rPr>
              <a:t>feel 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vi-VN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(cảm thấy thích)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spc="-30" dirty="0">
                <a:latin typeface="Arial" panose="020B0604020202020204" pitchFamily="34" charset="0"/>
                <a:cs typeface="Arial" panose="020B0604020202020204" pitchFamily="34" charset="0"/>
              </a:rPr>
              <a:t>congratulate 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vi-VN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(chúc mừng về việc)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spc="-30" dirty="0">
                <a:latin typeface="Arial" panose="020B0604020202020204" pitchFamily="34" charset="0"/>
                <a:cs typeface="Arial" panose="020B0604020202020204" pitchFamily="34" charset="0"/>
              </a:rPr>
              <a:t>suspect 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vi-VN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(nghi ngờ về)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spc="-30" dirty="0">
                <a:latin typeface="Arial" panose="020B0604020202020204" pitchFamily="34" charset="0"/>
                <a:cs typeface="Arial" panose="020B0604020202020204" pitchFamily="34" charset="0"/>
              </a:rPr>
              <a:t>look forward 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vi-VN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(trông mong việc gì)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spc="-30" dirty="0">
                <a:latin typeface="Arial" panose="020B0604020202020204" pitchFamily="34" charset="0"/>
                <a:cs typeface="Arial" panose="020B0604020202020204" pitchFamily="34" charset="0"/>
              </a:rPr>
              <a:t>dream 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vi-VN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(mơ về)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spc="-30" dirty="0">
                <a:latin typeface="Arial" panose="020B0604020202020204" pitchFamily="34" charset="0"/>
                <a:cs typeface="Arial" panose="020B0604020202020204" pitchFamily="34" charset="0"/>
              </a:rPr>
              <a:t>succeed 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vi-VN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(thành công)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spc="-30" dirty="0">
                <a:latin typeface="Arial" panose="020B0604020202020204" pitchFamily="34" charset="0"/>
                <a:cs typeface="Arial" panose="020B0604020202020204" pitchFamily="34" charset="0"/>
              </a:rPr>
              <a:t>object 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vi-VN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(phản đối)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spc="-30" dirty="0">
                <a:latin typeface="Arial" panose="020B0604020202020204" pitchFamily="34" charset="0"/>
                <a:cs typeface="Arial" panose="020B0604020202020204" pitchFamily="34" charset="0"/>
              </a:rPr>
              <a:t>approve/disapprove 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vi-VN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(tán thành/phản đối)</a:t>
            </a:r>
            <a:r>
              <a:rPr lang="en-US"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vi-VN" sz="2800" b="1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3849688" algn="l"/>
              </a:tabLs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3" name="TextBox1" r:id="rId2" imgW="8134200" imgH="1441440"/>
        </mc:Choice>
        <mc:Fallback>
          <p:control name="TextBox1" r:id="rId2" imgW="8134200" imgH="1441440">
            <p:pic>
              <p:nvPicPr>
                <p:cNvPr id="5" name="TextBox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84568" y="4639243"/>
                  <a:ext cx="8137525" cy="143986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711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3565" y="117553"/>
            <a:ext cx="1054330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 3: </a:t>
            </a:r>
            <a:r>
              <a:rPr lang="en-US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Sau một số cụm từ</a:t>
            </a:r>
            <a:endParaRPr lang="vi-VN" sz="2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It's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no use / It's no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good/ There's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no point (in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)...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vô 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endParaRPr lang="vi-V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can’t help =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can’t 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resist = không nhịn được</a:t>
            </a:r>
          </a:p>
          <a:p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can’t bear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= can’t stand = không 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chụi đựng được</a:t>
            </a:r>
            <a:endParaRPr lang="vi-V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Have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difficult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(in)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have a hard time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gặp khó 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endParaRPr lang="vi-V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It's a waste of time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money..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= lãng phí 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th.gian/tiền</a:t>
            </a:r>
            <a:endParaRPr lang="vi-V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Spend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money...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chi xài/lãng phí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vi-V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Be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get used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to/ accustomed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to...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= quen với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vi-V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Do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Would you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mind...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 = có phiền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vi-V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What about...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? How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about...?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= thế thì</a:t>
            </a:r>
            <a:r>
              <a:rPr lang="vi-V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...?</a:t>
            </a:r>
            <a:endParaRPr lang="vi-V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+ V-ing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(go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shopping, go swimming...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............</a:t>
            </a: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Eg: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7" name="TextBox1" r:id="rId2" imgW="8280360" imgH="1136520"/>
        </mc:Choice>
        <mc:Fallback>
          <p:control name="TextBox1" r:id="rId2" imgW="8280360" imgH="1136520">
            <p:pic>
              <p:nvPicPr>
                <p:cNvPr id="5" name="TextBox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15293" y="5017927"/>
                  <a:ext cx="8281987" cy="11334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566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47040" y="1253798"/>
            <a:ext cx="961256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Eg: </a:t>
            </a:r>
            <a:r>
              <a:rPr lang="en-US" dirty="0"/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hobby is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dolls.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vi-VN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1291" y="401609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 4:</a:t>
            </a:r>
            <a:r>
              <a:rPr lang="vi-VN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Sau động từ tobe</a:t>
            </a:r>
            <a:endParaRPr lang="en-US" u="sng" dirty="0"/>
          </a:p>
        </p:txBody>
      </p:sp>
      <p:sp>
        <p:nvSpPr>
          <p:cNvPr id="6" name="Rectangle 5"/>
          <p:cNvSpPr/>
          <p:nvPr/>
        </p:nvSpPr>
        <p:spPr>
          <a:xfrm>
            <a:off x="1264154" y="2021844"/>
            <a:ext cx="96125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sử dụng 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phủ định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Phủ định của Gerund được hình thành bằng cách thêm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grandparents have retired and enjoy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31" name="TextBox1" r:id="rId2" imgW="7702560" imgH="1587600"/>
        </mc:Choice>
        <mc:Fallback>
          <p:control name="TextBox1" r:id="rId2" imgW="7702560" imgH="1587600">
            <p:pic>
              <p:nvPicPr>
                <p:cNvPr id="7" name="TextBox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63900" y="3758041"/>
                  <a:ext cx="7704137" cy="15843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42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2" y="2319631"/>
            <a:ext cx="11124168" cy="32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/>
              <a:t>1. </a:t>
            </a:r>
            <a:r>
              <a:rPr lang="en-US" sz="4000" dirty="0" smtClean="0"/>
              <a:t>It </a:t>
            </a:r>
            <a:r>
              <a:rPr lang="en-US" sz="4000" dirty="0"/>
              <a:t>is more convenient for students to apply for </a:t>
            </a:r>
            <a:r>
              <a:rPr lang="en-US" sz="4000" dirty="0" smtClean="0"/>
              <a:t>ASEAN scholarships </a:t>
            </a:r>
            <a:r>
              <a:rPr lang="en-US" sz="4000" dirty="0"/>
              <a:t>online.</a:t>
            </a:r>
            <a:br>
              <a:rPr lang="en-US" sz="4000" dirty="0"/>
            </a:br>
            <a:r>
              <a:rPr lang="en-US" sz="4000" dirty="0" smtClean="0"/>
              <a:t>→ ______________________________________ </a:t>
            </a:r>
            <a:r>
              <a:rPr lang="en-US" sz="4000" dirty="0"/>
              <a:t>is more convenient for students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2470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following sentences using gerunds.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4709" y="3933919"/>
            <a:ext cx="857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Applying </a:t>
            </a:r>
            <a:r>
              <a:rPr lang="en-US" sz="4000" dirty="0">
                <a:solidFill>
                  <a:srgbClr val="00B050"/>
                </a:solidFill>
                <a:cs typeface="Arial" panose="020B0604020202020204" pitchFamily="34" charset="0"/>
              </a:rPr>
              <a:t>for ASEAN scholarships </a:t>
            </a:r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online</a:t>
            </a:r>
            <a:endParaRPr lang="en-US" sz="4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2" y="2319631"/>
            <a:ext cx="111241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/>
              <a:t>2. My sister usually listens to music in her free time.</a:t>
            </a:r>
            <a:br>
              <a:rPr lang="en-US" sz="4000" dirty="0"/>
            </a:br>
            <a:r>
              <a:rPr lang="en-US" sz="4000" dirty="0"/>
              <a:t>→ My sister’s hobby is </a:t>
            </a:r>
            <a:r>
              <a:rPr lang="en-US" sz="4000" dirty="0" smtClean="0"/>
              <a:t>_______________ </a:t>
            </a:r>
            <a:r>
              <a:rPr lang="en-US" sz="4000" dirty="0"/>
              <a:t>in her free time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2470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following sentences using gerunds.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6438" y="3212183"/>
            <a:ext cx="4141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listening to music</a:t>
            </a:r>
            <a:endParaRPr lang="en-US" sz="4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7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2" y="2319631"/>
            <a:ext cx="111241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/>
              <a:t>3. Could you help me translate the documents for the workshop?</a:t>
            </a:r>
            <a:br>
              <a:rPr lang="en-US" sz="4000" dirty="0"/>
            </a:br>
            <a:r>
              <a:rPr lang="en-US" sz="4000" dirty="0"/>
              <a:t>→ </a:t>
            </a:r>
            <a:r>
              <a:rPr lang="en-US" sz="4000" dirty="0" smtClean="0"/>
              <a:t>Do </a:t>
            </a:r>
            <a:r>
              <a:rPr lang="en-US" sz="4000" dirty="0"/>
              <a:t>you mind </a:t>
            </a:r>
            <a:r>
              <a:rPr lang="en-US" sz="4000" dirty="0" smtClean="0"/>
              <a:t>______________________________ </a:t>
            </a:r>
            <a:r>
              <a:rPr lang="en-US" sz="4000" dirty="0"/>
              <a:t>for the workshop?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2470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following sentences using gerunds.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1239" y="4031551"/>
            <a:ext cx="857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helping me translate the documents</a:t>
            </a:r>
            <a:endParaRPr lang="en-US" sz="4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2" y="2319631"/>
            <a:ext cx="111241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 smtClean="0"/>
              <a:t>4</a:t>
            </a:r>
            <a:r>
              <a:rPr lang="en-US" sz="4000" dirty="0"/>
              <a:t>. </a:t>
            </a:r>
            <a:r>
              <a:rPr lang="en-US" sz="4000" dirty="0" smtClean="0"/>
              <a:t>They </a:t>
            </a:r>
            <a:r>
              <a:rPr lang="en-US" sz="4000" dirty="0"/>
              <a:t>managed to start a youth </a:t>
            </a:r>
            <a:r>
              <a:rPr lang="en-US" sz="4000" dirty="0" err="1"/>
              <a:t>programme</a:t>
            </a:r>
            <a:r>
              <a:rPr lang="en-US" sz="4000" dirty="0"/>
              <a:t> in </a:t>
            </a:r>
            <a:r>
              <a:rPr lang="en-US" sz="4000" dirty="0" smtClean="0"/>
              <a:t>Southeast </a:t>
            </a:r>
            <a:r>
              <a:rPr lang="en-US" sz="4000" dirty="0"/>
              <a:t>Asia.</a:t>
            </a:r>
          </a:p>
          <a:p>
            <a:pPr>
              <a:lnSpc>
                <a:spcPct val="130000"/>
              </a:lnSpc>
            </a:pPr>
            <a:r>
              <a:rPr lang="en-US" sz="4000" dirty="0" smtClean="0"/>
              <a:t>→ They </a:t>
            </a:r>
            <a:r>
              <a:rPr lang="en-US" sz="4000" dirty="0"/>
              <a:t>succeeded in </a:t>
            </a:r>
            <a:r>
              <a:rPr lang="en-US" sz="4000" dirty="0" smtClean="0"/>
              <a:t>________________________ </a:t>
            </a:r>
            <a:r>
              <a:rPr lang="en-US" sz="4000" dirty="0"/>
              <a:t>in </a:t>
            </a:r>
            <a:r>
              <a:rPr lang="en-US" sz="4000" dirty="0" smtClean="0"/>
              <a:t>Southeast </a:t>
            </a:r>
            <a:r>
              <a:rPr lang="en-US" sz="4000" dirty="0"/>
              <a:t>Asia.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2470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following sentences using gerunds.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0026" y="4031550"/>
            <a:ext cx="857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starting a youth </a:t>
            </a:r>
            <a:r>
              <a:rPr lang="en-US" sz="4000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programme</a:t>
            </a:r>
            <a:endParaRPr lang="en-US" sz="4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2" y="2319631"/>
            <a:ext cx="111241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 smtClean="0"/>
              <a:t>4</a:t>
            </a:r>
            <a:r>
              <a:rPr lang="en-US" sz="4000" dirty="0"/>
              <a:t>. </a:t>
            </a:r>
            <a:r>
              <a:rPr lang="en-US" sz="4000" dirty="0" smtClean="0"/>
              <a:t>Maria </a:t>
            </a:r>
            <a:r>
              <a:rPr lang="en-US" sz="4000" dirty="0"/>
              <a:t>can’t forget the conference she participated last year.</a:t>
            </a:r>
          </a:p>
          <a:p>
            <a:pPr>
              <a:lnSpc>
                <a:spcPct val="130000"/>
              </a:lnSpc>
            </a:pPr>
            <a:r>
              <a:rPr lang="en-US" sz="4000" dirty="0"/>
              <a:t>→</a:t>
            </a:r>
            <a:r>
              <a:rPr lang="en-US" sz="4000" dirty="0" smtClean="0"/>
              <a:t> __________________________________ </a:t>
            </a:r>
            <a:r>
              <a:rPr lang="en-US" sz="4000" dirty="0"/>
              <a:t>was an unforgettable experience for </a:t>
            </a:r>
            <a:r>
              <a:rPr lang="en-US" sz="4000" dirty="0" smtClean="0"/>
              <a:t>Maria</a:t>
            </a:r>
            <a:r>
              <a:rPr lang="en-US" sz="4000" dirty="0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2470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following sentences using gerunds.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0357" y="4015222"/>
            <a:ext cx="857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Participating </a:t>
            </a:r>
            <a:r>
              <a:rPr lang="en-US" sz="4000" dirty="0">
                <a:solidFill>
                  <a:srgbClr val="00B050"/>
                </a:solidFill>
                <a:cs typeface="Arial" panose="020B0604020202020204" pitchFamily="34" charset="0"/>
              </a:rPr>
              <a:t>in the conference last </a:t>
            </a:r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year</a:t>
            </a:r>
            <a:endParaRPr lang="en-US" sz="4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80837" y="2387067"/>
            <a:ext cx="7913869" cy="15143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Work in 4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Match the pronunciation to the real word.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6558" y="893201"/>
            <a:ext cx="450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MATCHING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15364" y="1015927"/>
            <a:ext cx="99229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pairs. Take turns to make sentences about your partner, using gerunds. </a:t>
            </a:r>
            <a:r>
              <a:rPr lang="en-US" sz="3200" b="1" dirty="0" smtClean="0">
                <a:cs typeface="Arial" panose="020B0604020202020204" pitchFamily="34" charset="0"/>
              </a:rPr>
              <a:t>He </a:t>
            </a:r>
            <a:r>
              <a:rPr lang="en-US" sz="3200" b="1" dirty="0">
                <a:cs typeface="Arial" panose="020B0604020202020204" pitchFamily="34" charset="0"/>
              </a:rPr>
              <a:t>or she should tell you if they are true.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817460-D1B5-CA69-D5C0-2DAC445F3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438" y="2803960"/>
            <a:ext cx="10044095" cy="1481519"/>
          </a:xfrm>
          <a:prstGeom prst="rect">
            <a:avLst/>
          </a:prstGeom>
        </p:spPr>
      </p:pic>
      <p:pic>
        <p:nvPicPr>
          <p:cNvPr id="1026" name="Picture 2" descr="Friend talking cartoon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4"/>
          <a:stretch/>
        </p:blipFill>
        <p:spPr bwMode="auto">
          <a:xfrm>
            <a:off x="8563933" y="3985146"/>
            <a:ext cx="3056321" cy="28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84078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77284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83439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13074" y="1505917"/>
            <a:ext cx="112217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Choose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best answer for each sentence.</a:t>
            </a:r>
            <a:endParaRPr lang="vi-V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Question 1: All ASEAN member states have agreed (take) part in the conference.</a:t>
            </a:r>
            <a:endParaRPr lang="vi-V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take                     B. to take              C. taking                 D. took                </a:t>
            </a:r>
            <a:endParaRPr lang="vi-V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Question 2: My father’s work involves (travel)  to the member states of ASEAN.</a:t>
            </a:r>
            <a:endParaRPr lang="vi-V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travel                   B. travelled           C. to travel              D. travelling</a:t>
            </a:r>
            <a:endParaRPr lang="vi-V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Question 3: Lan can’t wait (go)  to the airport to meet her pen pal from Malaysia.</a:t>
            </a:r>
            <a:endParaRPr lang="vi-V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to go                   B. going                  C. go                       D. went </a:t>
            </a:r>
            <a:endParaRPr lang="vi-V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Question 4: Students from Viet Nam who want (apply) for the ASEAN Scholarships must be approved by the Ministry of Education and Training.</a:t>
            </a:r>
            <a:endParaRPr lang="vi-V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apply                   B. applied               C. applying            D. to apply</a:t>
            </a:r>
            <a:endParaRPr lang="vi-V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Question 5: Would you mind (prepare)  the quiz questions on ASEAN and the ASEAN Charter?</a:t>
            </a:r>
            <a:endParaRPr lang="vi-V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t" latinLnBrk="1"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prepare                B. preparing            C. to prepare           D. prepared</a:t>
            </a:r>
            <a:endParaRPr lang="vi-V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Question 6: I really enjoy (participate)  in the activities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organised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by the ASEAN Youth Volunteer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Programme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t" latinLnBrk="1"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participate            B. to participate       C. participating        D. participated</a:t>
            </a:r>
            <a:endParaRPr lang="vi-V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38" y="3189798"/>
            <a:ext cx="8753494" cy="1437955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Do exercises in the </a:t>
            </a:r>
            <a:r>
              <a:rPr lang="en-GB" sz="3200" dirty="0" smtClean="0">
                <a:latin typeface="+mn-lt"/>
                <a:cs typeface="Arial" panose="020B0604020202020204" pitchFamily="34" charset="0"/>
              </a:rPr>
              <a:t>workbook.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7776" y="232836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948" y="223271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0554" y="223271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0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6CCD7-4FBC-5D59-978C-9E61649A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07" y="1891520"/>
            <a:ext cx="5041756" cy="48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09067A16-E9E7-4F62-3D77-A12BC7EEB756}"/>
              </a:ext>
            </a:extLst>
          </p:cNvPr>
          <p:cNvSpPr/>
          <p:nvPr/>
        </p:nvSpPr>
        <p:spPr>
          <a:xfrm>
            <a:off x="9404738" y="944452"/>
            <a:ext cx="2248761" cy="893201"/>
          </a:xfrm>
          <a:prstGeom prst="roundRect">
            <a:avLst>
              <a:gd name="adj" fmla="val 3947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en-US" sz="3200" i="0" dirty="0" err="1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ˈteɪtoʊ</a:t>
            </a:r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50C90228-EA5A-3DAB-9AAB-2A8E7C48E116}"/>
              </a:ext>
            </a:extLst>
          </p:cNvPr>
          <p:cNvSpPr/>
          <p:nvPr/>
        </p:nvSpPr>
        <p:spPr>
          <a:xfrm>
            <a:off x="833096" y="3842738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r>
              <a:rPr lang="en-US" sz="3200" i="0" dirty="0" err="1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pˈliːs</a:t>
            </a:r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4E002A03-E936-3184-EE49-F3961A09D688}"/>
              </a:ext>
            </a:extLst>
          </p:cNvPr>
          <p:cNvSpPr/>
          <p:nvPr/>
        </p:nvSpPr>
        <p:spPr>
          <a:xfrm>
            <a:off x="6951118" y="2843329"/>
            <a:ext cx="2072641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/ˈ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evri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21C3B4BD-103F-90E0-8776-E38FD6B001FF}"/>
              </a:ext>
            </a:extLst>
          </p:cNvPr>
          <p:cNvSpPr/>
          <p:nvPr/>
        </p:nvSpPr>
        <p:spPr>
          <a:xfrm>
            <a:off x="4590542" y="5720610"/>
            <a:ext cx="2187844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/ˈ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hɪstri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B6D56D7-F967-A6D5-74F4-323D6BE09076}"/>
              </a:ext>
            </a:extLst>
          </p:cNvPr>
          <p:cNvSpPr/>
          <p:nvPr/>
        </p:nvSpPr>
        <p:spPr>
          <a:xfrm>
            <a:off x="2284281" y="1678630"/>
            <a:ext cx="1802277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r>
              <a:rPr lang="en-US" sz="3200" i="0" dirty="0" err="1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tˈnaɪt</a:t>
            </a:r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5E160-9BFA-5D99-799F-3B15D45EDE84}"/>
              </a:ext>
            </a:extLst>
          </p:cNvPr>
          <p:cNvSpPr txBox="1"/>
          <p:nvPr/>
        </p:nvSpPr>
        <p:spPr>
          <a:xfrm>
            <a:off x="4086558" y="893201"/>
            <a:ext cx="450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MATCHING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DAA64EDB-654E-E8E5-E3DB-4F79D1396B1E}"/>
              </a:ext>
            </a:extLst>
          </p:cNvPr>
          <p:cNvSpPr/>
          <p:nvPr/>
        </p:nvSpPr>
        <p:spPr>
          <a:xfrm>
            <a:off x="9933058" y="2949538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tonight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471A791A-A38F-DA6B-BC50-E5709B394EA1}"/>
              </a:ext>
            </a:extLst>
          </p:cNvPr>
          <p:cNvSpPr/>
          <p:nvPr/>
        </p:nvSpPr>
        <p:spPr>
          <a:xfrm>
            <a:off x="5764087" y="1950128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police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6E92132B-1ACD-C622-CFED-FF7E44DF481E}"/>
              </a:ext>
            </a:extLst>
          </p:cNvPr>
          <p:cNvSpPr/>
          <p:nvPr/>
        </p:nvSpPr>
        <p:spPr>
          <a:xfrm>
            <a:off x="914357" y="5143663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every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40F71D56-FD73-B98E-1DD5-2A32B1FA818D}"/>
              </a:ext>
            </a:extLst>
          </p:cNvPr>
          <p:cNvSpPr/>
          <p:nvPr/>
        </p:nvSpPr>
        <p:spPr>
          <a:xfrm>
            <a:off x="3592316" y="3842738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history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6DF02785-F48D-4FED-093D-03B6C7B550A9}"/>
              </a:ext>
            </a:extLst>
          </p:cNvPr>
          <p:cNvSpPr/>
          <p:nvPr/>
        </p:nvSpPr>
        <p:spPr>
          <a:xfrm>
            <a:off x="8544517" y="5266653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potato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15287 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78073 -0.029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139 L -0.25313 0.363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182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15495 -0.065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1784 0.244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121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00651 -0.168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02461 0.1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5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53607 -0.08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97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11394 -0.337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1787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2084 0.130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4E002A03-E936-3184-EE49-F3961A09D688}"/>
              </a:ext>
            </a:extLst>
          </p:cNvPr>
          <p:cNvSpPr/>
          <p:nvPr/>
        </p:nvSpPr>
        <p:spPr>
          <a:xfrm>
            <a:off x="8588982" y="4947827"/>
            <a:ext cx="2072641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/ˈ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evri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21C3B4BD-103F-90E0-8776-E38FD6B001FF}"/>
              </a:ext>
            </a:extLst>
          </p:cNvPr>
          <p:cNvSpPr/>
          <p:nvPr/>
        </p:nvSpPr>
        <p:spPr>
          <a:xfrm>
            <a:off x="8588982" y="3119029"/>
            <a:ext cx="2187844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/ˈ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hɪstri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6E92132B-1ACD-C622-CFED-FF7E44DF481E}"/>
              </a:ext>
            </a:extLst>
          </p:cNvPr>
          <p:cNvSpPr/>
          <p:nvPr/>
        </p:nvSpPr>
        <p:spPr>
          <a:xfrm>
            <a:off x="5235776" y="4976773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every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40F71D56-FD73-B98E-1DD5-2A32B1FA818D}"/>
              </a:ext>
            </a:extLst>
          </p:cNvPr>
          <p:cNvSpPr/>
          <p:nvPr/>
        </p:nvSpPr>
        <p:spPr>
          <a:xfrm>
            <a:off x="5235777" y="3119028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history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76F60423-D0B7-B0FB-23EE-C0452E0B1E89}"/>
              </a:ext>
            </a:extLst>
          </p:cNvPr>
          <p:cNvSpPr/>
          <p:nvPr/>
        </p:nvSpPr>
        <p:spPr>
          <a:xfrm>
            <a:off x="1104898" y="3119028"/>
            <a:ext cx="2498116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 smtClean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‘his- 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to- 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ry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’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423217DF-EE04-C4D6-1A86-F78928F82FD9}"/>
              </a:ext>
            </a:extLst>
          </p:cNvPr>
          <p:cNvSpPr/>
          <p:nvPr/>
        </p:nvSpPr>
        <p:spPr>
          <a:xfrm>
            <a:off x="1530373" y="4947828"/>
            <a:ext cx="2072641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‘e-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ve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-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ry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’</a:t>
            </a:r>
            <a:endParaRPr lang="en-US" sz="3200" dirty="0"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E08531-6C75-975A-D353-E1BF9468FEF3}"/>
              </a:ext>
            </a:extLst>
          </p:cNvPr>
          <p:cNvCxnSpPr/>
          <p:nvPr/>
        </p:nvCxnSpPr>
        <p:spPr>
          <a:xfrm>
            <a:off x="6956217" y="3565629"/>
            <a:ext cx="16327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0EA9F6-E853-AA9A-E6A4-2692F880457B}"/>
              </a:ext>
            </a:extLst>
          </p:cNvPr>
          <p:cNvCxnSpPr/>
          <p:nvPr/>
        </p:nvCxnSpPr>
        <p:spPr>
          <a:xfrm>
            <a:off x="3603014" y="3584679"/>
            <a:ext cx="16327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80F47A-A646-F634-E1B1-33D9489B8BFA}"/>
              </a:ext>
            </a:extLst>
          </p:cNvPr>
          <p:cNvCxnSpPr/>
          <p:nvPr/>
        </p:nvCxnSpPr>
        <p:spPr>
          <a:xfrm>
            <a:off x="6956219" y="5394429"/>
            <a:ext cx="16327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B097B9-2E27-A84E-71EF-1A7232CD3E8A}"/>
              </a:ext>
            </a:extLst>
          </p:cNvPr>
          <p:cNvCxnSpPr/>
          <p:nvPr/>
        </p:nvCxnSpPr>
        <p:spPr>
          <a:xfrm>
            <a:off x="3603016" y="5413479"/>
            <a:ext cx="16327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BB1A75D-D5EE-D4AD-45F0-E4179F57B5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56352" r="58306" b="11743"/>
          <a:stretch/>
        </p:blipFill>
        <p:spPr>
          <a:xfrm>
            <a:off x="7355617" y="3219018"/>
            <a:ext cx="756551" cy="731321"/>
          </a:xfrm>
          <a:prstGeom prst="ellipse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73463A73-7FB8-CF2D-035B-0536801894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56352" r="58306" b="11743"/>
          <a:stretch/>
        </p:blipFill>
        <p:spPr>
          <a:xfrm>
            <a:off x="7454155" y="5028766"/>
            <a:ext cx="756551" cy="731321"/>
          </a:xfrm>
          <a:prstGeom prst="ellipse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6AAE1843-5C01-046F-0FA1-CC6455CE4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1" t="56937" r="11624" b="11159"/>
          <a:stretch/>
        </p:blipFill>
        <p:spPr>
          <a:xfrm>
            <a:off x="3992571" y="4963779"/>
            <a:ext cx="891007" cy="861293"/>
          </a:xfrm>
          <a:prstGeom prst="ellipse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490F1F1C-5BA5-39E8-B303-9AA32D58E3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1" t="56937" r="11624" b="11159"/>
          <a:stretch/>
        </p:blipFill>
        <p:spPr>
          <a:xfrm>
            <a:off x="3945371" y="3207140"/>
            <a:ext cx="891007" cy="861293"/>
          </a:xfrm>
          <a:prstGeom prst="ellipse">
            <a:avLst/>
          </a:prstGeom>
        </p:spPr>
      </p:pic>
      <p:sp>
        <p:nvSpPr>
          <p:cNvPr id="34" name="Ribbon: Tilted Down 33">
            <a:extLst>
              <a:ext uri="{FF2B5EF4-FFF2-40B4-BE49-F238E27FC236}">
                <a16:creationId xmlns:a16="http://schemas.microsoft.com/office/drawing/2014/main" id="{9935725D-0477-A9CC-EAD8-43A63CD1CE48}"/>
              </a:ext>
            </a:extLst>
          </p:cNvPr>
          <p:cNvSpPr/>
          <p:nvPr/>
        </p:nvSpPr>
        <p:spPr>
          <a:xfrm>
            <a:off x="2666996" y="1076678"/>
            <a:ext cx="6858000" cy="1393223"/>
          </a:xfrm>
          <a:prstGeom prst="ribbon">
            <a:avLst/>
          </a:prstGeom>
          <a:solidFill>
            <a:srgbClr val="D3EEA6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ELISION OF VOWELS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76795" y="1077482"/>
            <a:ext cx="985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Listen and repeat.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1FA718-D685-A508-FC17-21D352F172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25"/>
          <a:stretch/>
        </p:blipFill>
        <p:spPr>
          <a:xfrm>
            <a:off x="118280" y="1614180"/>
            <a:ext cx="5977720" cy="3048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4082AC-B240-65A5-E61D-19563A777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5705" y="3689738"/>
            <a:ext cx="6186295" cy="3018652"/>
          </a:xfrm>
          <a:prstGeom prst="rect">
            <a:avLst/>
          </a:prstGeom>
        </p:spPr>
      </p:pic>
      <p:pic>
        <p:nvPicPr>
          <p:cNvPr id="2" name="Track 27.mp3" descr="Track 27.mp3">
            <a:hlinkClick r:id="" action="ppaction://media"/>
            <a:extLst>
              <a:ext uri="{FF2B5EF4-FFF2-40B4-BE49-F238E27FC236}">
                <a16:creationId xmlns:a16="http://schemas.microsoft.com/office/drawing/2014/main" id="{EDBC78A7-159E-A543-8032-22255583BF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71532" y="1239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7632" y="1814821"/>
            <a:ext cx="95495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/>
              <a:t>1. </a:t>
            </a:r>
            <a:r>
              <a:rPr lang="en-US" sz="4000" dirty="0" smtClean="0">
                <a:solidFill>
                  <a:srgbClr val="242021"/>
                </a:solidFill>
              </a:rPr>
              <a:t>Let’s </a:t>
            </a:r>
            <a:r>
              <a:rPr lang="en-US" sz="4000" dirty="0">
                <a:solidFill>
                  <a:srgbClr val="242021"/>
                </a:solidFill>
              </a:rPr>
              <a:t>find the </a:t>
            </a:r>
            <a:r>
              <a:rPr lang="en-US" sz="4000" dirty="0">
                <a:solidFill>
                  <a:srgbClr val="3077B4"/>
                </a:solidFill>
              </a:rPr>
              <a:t>correct </a:t>
            </a:r>
            <a:r>
              <a:rPr lang="en-US" sz="4000" dirty="0">
                <a:solidFill>
                  <a:srgbClr val="242021"/>
                </a:solidFill>
              </a:rPr>
              <a:t>answer!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dirty="0"/>
              <a:t>2. </a:t>
            </a:r>
            <a:r>
              <a:rPr lang="en-US" sz="4000" dirty="0">
                <a:solidFill>
                  <a:srgbClr val="242021"/>
                </a:solidFill>
              </a:rPr>
              <a:t>W</a:t>
            </a:r>
            <a:r>
              <a:rPr lang="en-US" sz="4000" dirty="0" smtClean="0">
                <a:solidFill>
                  <a:srgbClr val="242021"/>
                </a:solidFill>
              </a:rPr>
              <a:t>e </a:t>
            </a:r>
            <a:r>
              <a:rPr lang="en-US" sz="4000" dirty="0">
                <a:solidFill>
                  <a:srgbClr val="242021"/>
                </a:solidFill>
              </a:rPr>
              <a:t>also provide mobile </a:t>
            </a:r>
            <a:r>
              <a:rPr lang="en-US" sz="4000" dirty="0">
                <a:solidFill>
                  <a:srgbClr val="3077B4"/>
                </a:solidFill>
              </a:rPr>
              <a:t>library </a:t>
            </a:r>
            <a:r>
              <a:rPr lang="en-US" sz="4000" dirty="0">
                <a:solidFill>
                  <a:srgbClr val="242021"/>
                </a:solidFill>
              </a:rPr>
              <a:t>services </a:t>
            </a:r>
            <a:r>
              <a:rPr lang="en-US" sz="4000" dirty="0" smtClean="0">
                <a:solidFill>
                  <a:srgbClr val="242021"/>
                </a:solidFill>
              </a:rPr>
              <a:t>in rural </a:t>
            </a:r>
            <a:r>
              <a:rPr lang="en-US" sz="4000" dirty="0">
                <a:solidFill>
                  <a:srgbClr val="242021"/>
                </a:solidFill>
              </a:rPr>
              <a:t>areas.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dirty="0"/>
              <a:t>3. </a:t>
            </a:r>
            <a:r>
              <a:rPr lang="en-US" sz="4000" dirty="0" smtClean="0">
                <a:solidFill>
                  <a:srgbClr val="242021"/>
                </a:solidFill>
              </a:rPr>
              <a:t>My </a:t>
            </a:r>
            <a:r>
              <a:rPr lang="en-US" sz="4000" dirty="0">
                <a:solidFill>
                  <a:srgbClr val="3077B4"/>
                </a:solidFill>
              </a:rPr>
              <a:t>family </a:t>
            </a:r>
            <a:r>
              <a:rPr lang="en-US" sz="4000" dirty="0">
                <a:solidFill>
                  <a:srgbClr val="242021"/>
                </a:solidFill>
              </a:rPr>
              <a:t>will move to a </a:t>
            </a:r>
            <a:r>
              <a:rPr lang="en-US" sz="4000" dirty="0">
                <a:solidFill>
                  <a:srgbClr val="3077B4"/>
                </a:solidFill>
              </a:rPr>
              <a:t>different </a:t>
            </a:r>
            <a:r>
              <a:rPr lang="en-US" sz="4000" dirty="0">
                <a:solidFill>
                  <a:srgbClr val="242021"/>
                </a:solidFill>
              </a:rPr>
              <a:t>country.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dirty="0"/>
              <a:t>4. </a:t>
            </a:r>
            <a:r>
              <a:rPr lang="en-US" sz="4000" dirty="0" smtClean="0">
                <a:solidFill>
                  <a:srgbClr val="242021"/>
                </a:solidFill>
              </a:rPr>
              <a:t>Please </a:t>
            </a:r>
            <a:r>
              <a:rPr lang="en-US" sz="4000" dirty="0">
                <a:solidFill>
                  <a:srgbClr val="242021"/>
                </a:solidFill>
              </a:rPr>
              <a:t>bring your </a:t>
            </a:r>
            <a:r>
              <a:rPr lang="en-US" sz="4000" dirty="0">
                <a:solidFill>
                  <a:srgbClr val="3077B4"/>
                </a:solidFill>
              </a:rPr>
              <a:t>dictionary </a:t>
            </a:r>
            <a:r>
              <a:rPr lang="en-US" sz="4000" dirty="0">
                <a:solidFill>
                  <a:srgbClr val="242021"/>
                </a:solidFill>
              </a:rPr>
              <a:t>to the </a:t>
            </a:r>
            <a:r>
              <a:rPr lang="en-US" sz="4000" dirty="0">
                <a:solidFill>
                  <a:srgbClr val="3077B4"/>
                </a:solidFill>
              </a:rPr>
              <a:t>history</a:t>
            </a:r>
            <a:br>
              <a:rPr lang="en-US" sz="4000" dirty="0">
                <a:solidFill>
                  <a:srgbClr val="3077B4"/>
                </a:solidFill>
              </a:rPr>
            </a:br>
            <a:r>
              <a:rPr lang="en-US" sz="4000" dirty="0">
                <a:solidFill>
                  <a:srgbClr val="242021"/>
                </a:solidFill>
              </a:rPr>
              <a:t>class.</a:t>
            </a:r>
            <a:r>
              <a:rPr lang="en-US" sz="4000" dirty="0"/>
              <a:t> </a:t>
            </a:r>
          </a:p>
        </p:txBody>
      </p:sp>
      <p:pic>
        <p:nvPicPr>
          <p:cNvPr id="1026" name="Picture 2" descr="Speech therapy for Apraxia-Tips and strategies | IT stal">
            <a:extLst>
              <a:ext uri="{FF2B5EF4-FFF2-40B4-BE49-F238E27FC236}">
                <a16:creationId xmlns:a16="http://schemas.microsoft.com/office/drawing/2014/main" id="{827AC70F-6EE3-EB20-2E14-BF080389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942" y="4292221"/>
            <a:ext cx="2245057" cy="256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8280" y="1113096"/>
            <a:ext cx="90349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Listen and repeat.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377CE4-47D3-110A-C451-898C382BF6E4}"/>
              </a:ext>
            </a:extLst>
          </p:cNvPr>
          <p:cNvSpPr/>
          <p:nvPr/>
        </p:nvSpPr>
        <p:spPr>
          <a:xfrm>
            <a:off x="7292745" y="1881066"/>
            <a:ext cx="1978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B050"/>
                </a:solidFill>
              </a:rPr>
              <a:t>c</a:t>
            </a:r>
            <a:r>
              <a:rPr lang="en-US" sz="4000" b="0" cap="none" spc="0" dirty="0">
                <a:ln w="0"/>
                <a:solidFill>
                  <a:srgbClr val="FF0000"/>
                </a:solidFill>
              </a:rPr>
              <a:t>(o)</a:t>
            </a:r>
            <a:r>
              <a:rPr lang="en-US" sz="4000" b="0" cap="none" spc="0" dirty="0" err="1">
                <a:ln w="0"/>
                <a:solidFill>
                  <a:srgbClr val="00B050"/>
                </a:solidFill>
              </a:rPr>
              <a:t>rrect</a:t>
            </a:r>
            <a:endParaRPr lang="en-US" sz="4000" b="0" cap="none" spc="0" dirty="0">
              <a:ln w="0"/>
              <a:solidFill>
                <a:srgbClr val="00B05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D8B45A-8A64-9C43-AD63-399C637998C0}"/>
              </a:ext>
            </a:extLst>
          </p:cNvPr>
          <p:cNvSpPr/>
          <p:nvPr/>
        </p:nvSpPr>
        <p:spPr>
          <a:xfrm>
            <a:off x="9806926" y="2734332"/>
            <a:ext cx="18382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0B050"/>
                </a:solidFill>
              </a:rPr>
              <a:t>l</a:t>
            </a:r>
            <a:r>
              <a:rPr lang="en-US" sz="4000" b="0" cap="none" spc="0" dirty="0" err="1">
                <a:ln w="0"/>
                <a:solidFill>
                  <a:srgbClr val="00B050"/>
                </a:solidFill>
              </a:rPr>
              <a:t>ibr</a:t>
            </a:r>
            <a:r>
              <a:rPr lang="en-US" sz="4000" b="0" cap="none" spc="0" dirty="0">
                <a:ln w="0"/>
                <a:solidFill>
                  <a:srgbClr val="FF0000"/>
                </a:solidFill>
              </a:rPr>
              <a:t>(a)</a:t>
            </a:r>
            <a:r>
              <a:rPr lang="en-US" sz="4000" b="0" cap="none" spc="0" dirty="0" err="1">
                <a:ln w="0"/>
                <a:solidFill>
                  <a:srgbClr val="00B050"/>
                </a:solidFill>
              </a:rPr>
              <a:t>ry</a:t>
            </a:r>
            <a:endParaRPr lang="en-US" sz="4000" b="0" cap="none" spc="0" dirty="0">
              <a:ln w="0"/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CAB2B1-4E01-B967-43BF-48370AE6D8D1}"/>
              </a:ext>
            </a:extLst>
          </p:cNvPr>
          <p:cNvSpPr/>
          <p:nvPr/>
        </p:nvSpPr>
        <p:spPr>
          <a:xfrm>
            <a:off x="4211004" y="3645890"/>
            <a:ext cx="42779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00B050"/>
                </a:solidFill>
              </a:rPr>
              <a:t>fam</a:t>
            </a:r>
            <a:r>
              <a:rPr lang="en-US" sz="4000" dirty="0" smtClean="0">
                <a:ln w="0"/>
                <a:solidFill>
                  <a:srgbClr val="FF0000"/>
                </a:solidFill>
              </a:rPr>
              <a:t>(</a:t>
            </a:r>
            <a:r>
              <a:rPr lang="en-US" sz="4000" dirty="0" err="1" smtClean="0">
                <a:ln w="0"/>
                <a:solidFill>
                  <a:srgbClr val="FF0000"/>
                </a:solidFill>
              </a:rPr>
              <a:t>i</a:t>
            </a:r>
            <a:r>
              <a:rPr lang="en-US" sz="4000" dirty="0" smtClean="0">
                <a:ln w="0"/>
                <a:solidFill>
                  <a:srgbClr val="FF0000"/>
                </a:solidFill>
              </a:rPr>
              <a:t>)</a:t>
            </a:r>
            <a:r>
              <a:rPr lang="en-US" sz="4000" dirty="0" err="1" smtClean="0">
                <a:ln w="0"/>
                <a:solidFill>
                  <a:srgbClr val="00B050"/>
                </a:solidFill>
              </a:rPr>
              <a:t>ly</a:t>
            </a:r>
            <a:r>
              <a:rPr lang="en-US" sz="4000" dirty="0" smtClean="0">
                <a:ln w="0"/>
                <a:solidFill>
                  <a:srgbClr val="00B050"/>
                </a:solidFill>
              </a:rPr>
              <a:t> - d</a:t>
            </a:r>
            <a:r>
              <a:rPr lang="en-US" sz="4000" b="0" cap="none" spc="0" dirty="0" smtClean="0">
                <a:ln w="0"/>
                <a:solidFill>
                  <a:srgbClr val="00B050"/>
                </a:solidFill>
              </a:rPr>
              <a:t>iff</a:t>
            </a:r>
            <a:r>
              <a:rPr lang="en-US" sz="4000" b="0" cap="none" spc="0" dirty="0" smtClean="0">
                <a:ln w="0"/>
                <a:solidFill>
                  <a:srgbClr val="FF0000"/>
                </a:solidFill>
              </a:rPr>
              <a:t>(e)</a:t>
            </a:r>
            <a:r>
              <a:rPr lang="en-US" sz="4000" b="0" cap="none" spc="0" dirty="0" smtClean="0">
                <a:ln w="0"/>
                <a:solidFill>
                  <a:srgbClr val="00B050"/>
                </a:solidFill>
              </a:rPr>
              <a:t>rent</a:t>
            </a:r>
            <a:endParaRPr lang="en-US" sz="4000" b="0" cap="none" spc="0" dirty="0">
              <a:ln w="0"/>
              <a:solidFill>
                <a:srgbClr val="00B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D498C2-BD25-5AB4-CE49-3EBF045C513F}"/>
              </a:ext>
            </a:extLst>
          </p:cNvPr>
          <p:cNvSpPr/>
          <p:nvPr/>
        </p:nvSpPr>
        <p:spPr>
          <a:xfrm>
            <a:off x="4849277" y="5787360"/>
            <a:ext cx="47236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0" cap="none" spc="0" dirty="0">
                <a:ln w="0"/>
                <a:solidFill>
                  <a:srgbClr val="00B050"/>
                </a:solidFill>
              </a:rPr>
              <a:t>diction</a:t>
            </a:r>
            <a:r>
              <a:rPr lang="en-US" sz="4000" b="0" cap="none" spc="0" dirty="0">
                <a:ln w="0"/>
                <a:solidFill>
                  <a:srgbClr val="FF0000"/>
                </a:solidFill>
              </a:rPr>
              <a:t>(</a:t>
            </a:r>
            <a:r>
              <a:rPr lang="en-US" sz="4000" cap="none" spc="0" dirty="0">
                <a:ln w="0"/>
                <a:solidFill>
                  <a:srgbClr val="FF0000"/>
                </a:solidFill>
              </a:rPr>
              <a:t>a</a:t>
            </a:r>
            <a:r>
              <a:rPr lang="en-US" sz="4000" b="0" cap="none" spc="0" dirty="0">
                <a:ln w="0"/>
                <a:solidFill>
                  <a:srgbClr val="FF0000"/>
                </a:solidFill>
              </a:rPr>
              <a:t>)</a:t>
            </a:r>
            <a:r>
              <a:rPr lang="en-US" sz="4000" b="0" cap="none" spc="0" dirty="0" err="1">
                <a:ln w="0"/>
                <a:solidFill>
                  <a:srgbClr val="00B050"/>
                </a:solidFill>
              </a:rPr>
              <a:t>ry</a:t>
            </a:r>
            <a:r>
              <a:rPr lang="en-US" sz="4000" b="0" cap="none" spc="0" dirty="0">
                <a:ln w="0"/>
                <a:solidFill>
                  <a:srgbClr val="00B050"/>
                </a:solidFill>
              </a:rPr>
              <a:t> - hist</a:t>
            </a:r>
            <a:r>
              <a:rPr lang="en-US" sz="4000" b="0" cap="none" spc="0" dirty="0">
                <a:ln w="0"/>
                <a:solidFill>
                  <a:srgbClr val="FF0000"/>
                </a:solidFill>
              </a:rPr>
              <a:t>(o)</a:t>
            </a:r>
            <a:r>
              <a:rPr lang="en-US" sz="4000" b="0" cap="none" spc="0" dirty="0" err="1">
                <a:ln w="0"/>
                <a:solidFill>
                  <a:srgbClr val="00B050"/>
                </a:solidFill>
              </a:rPr>
              <a:t>ry</a:t>
            </a:r>
            <a:endParaRPr lang="en-US" sz="4000" b="0" cap="none" spc="0" dirty="0">
              <a:ln w="0"/>
              <a:solidFill>
                <a:srgbClr val="00B050"/>
              </a:solidFill>
            </a:endParaRPr>
          </a:p>
        </p:txBody>
      </p:sp>
      <p:pic>
        <p:nvPicPr>
          <p:cNvPr id="3" name="Track 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8411" y="1614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04597" y="1105695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Match the word and phrases with their meanings.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B1484-B012-BFB1-D9B0-0121D66BB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700" y="2110661"/>
            <a:ext cx="11906600" cy="293688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38E4BE1-1AEE-B9AF-069E-F7C23B33FDF6}"/>
              </a:ext>
            </a:extLst>
          </p:cNvPr>
          <p:cNvCxnSpPr>
            <a:cxnSpLocks/>
          </p:cNvCxnSpPr>
          <p:nvPr/>
        </p:nvCxnSpPr>
        <p:spPr>
          <a:xfrm>
            <a:off x="3409950" y="2437691"/>
            <a:ext cx="626269" cy="56157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F7A5A6-A0D6-8E8D-83BD-F0B1AF54C2BE}"/>
              </a:ext>
            </a:extLst>
          </p:cNvPr>
          <p:cNvCxnSpPr>
            <a:cxnSpLocks/>
          </p:cNvCxnSpPr>
          <p:nvPr/>
        </p:nvCxnSpPr>
        <p:spPr>
          <a:xfrm>
            <a:off x="3409950" y="2977441"/>
            <a:ext cx="635000" cy="79638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4106AB3-986F-5D2D-A4F4-F9515714895E}"/>
              </a:ext>
            </a:extLst>
          </p:cNvPr>
          <p:cNvCxnSpPr>
            <a:cxnSpLocks/>
          </p:cNvCxnSpPr>
          <p:nvPr/>
        </p:nvCxnSpPr>
        <p:spPr>
          <a:xfrm>
            <a:off x="3409950" y="3853741"/>
            <a:ext cx="615950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EF1CB75-830A-9BC0-8CF5-9909A8CF41E0}"/>
              </a:ext>
            </a:extLst>
          </p:cNvPr>
          <p:cNvCxnSpPr>
            <a:cxnSpLocks/>
          </p:cNvCxnSpPr>
          <p:nvPr/>
        </p:nvCxnSpPr>
        <p:spPr>
          <a:xfrm flipV="1">
            <a:off x="3409950" y="2551991"/>
            <a:ext cx="635000" cy="180975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miling kids characters isolated. Diversity children standing cartoon  vector illustration. Stock ベクター | Adobe Stock">
            <a:extLst>
              <a:ext uri="{FF2B5EF4-FFF2-40B4-BE49-F238E27FC236}">
                <a16:creationId xmlns:a16="http://schemas.microsoft.com/office/drawing/2014/main" id="{E7A8AB62-1840-B24E-6AC5-1F66F447A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5162" r="6973" b="22785"/>
          <a:stretch/>
        </p:blipFill>
        <p:spPr bwMode="auto">
          <a:xfrm>
            <a:off x="3107140" y="5339491"/>
            <a:ext cx="5977719" cy="15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C53178-2D20-7997-563F-7563245854EF}"/>
              </a:ext>
            </a:extLst>
          </p:cNvPr>
          <p:cNvSpPr txBox="1"/>
          <p:nvPr/>
        </p:nvSpPr>
        <p:spPr>
          <a:xfrm>
            <a:off x="691718" y="2158453"/>
            <a:ext cx="108085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26532"/>
                </a:solidFill>
                <a:cs typeface="Arial" panose="020B0604020202020204" pitchFamily="34" charset="0"/>
              </a:rPr>
              <a:t>1. </a:t>
            </a:r>
            <a:r>
              <a:rPr lang="en-US" sz="3600" dirty="0">
                <a:cs typeface="Arial" panose="020B0604020202020204" pitchFamily="34" charset="0"/>
              </a:rPr>
              <a:t>Communicating with people and managing teamwork well are important </a:t>
            </a:r>
            <a:r>
              <a:rPr lang="en-US" sz="3600" dirty="0" smtClean="0">
                <a:cs typeface="Arial" panose="020B0604020202020204" pitchFamily="34" charset="0"/>
              </a:rPr>
              <a:t>_______________.</a:t>
            </a:r>
            <a:endParaRPr lang="en-US" sz="3600" dirty="0"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F26532"/>
                </a:solidFill>
                <a:cs typeface="Arial" panose="020B0604020202020204" pitchFamily="34" charset="0"/>
              </a:rPr>
              <a:t>2. </a:t>
            </a:r>
            <a:r>
              <a:rPr lang="en-US" sz="3600" dirty="0">
                <a:cs typeface="Arial" panose="020B0604020202020204" pitchFamily="34" charset="0"/>
              </a:rPr>
              <a:t>ASEAN has made a major </a:t>
            </a:r>
            <a:r>
              <a:rPr lang="en-US" sz="3600" dirty="0" smtClean="0">
                <a:cs typeface="Arial" panose="020B0604020202020204" pitchFamily="34" charset="0"/>
              </a:rPr>
              <a:t>____________ </a:t>
            </a:r>
            <a:r>
              <a:rPr lang="en-US" sz="3600" dirty="0">
                <a:cs typeface="Arial" panose="020B0604020202020204" pitchFamily="34" charset="0"/>
              </a:rPr>
              <a:t>to peace in the region.</a:t>
            </a:r>
          </a:p>
          <a:p>
            <a:r>
              <a:rPr lang="en-US" sz="3600" b="1" dirty="0">
                <a:solidFill>
                  <a:srgbClr val="F26532"/>
                </a:solidFill>
                <a:cs typeface="Arial" panose="020B0604020202020204" pitchFamily="34" charset="0"/>
              </a:rPr>
              <a:t>3. </a:t>
            </a:r>
            <a:r>
              <a:rPr lang="en-US" sz="3600" dirty="0">
                <a:cs typeface="Arial" panose="020B0604020202020204" pitchFamily="34" charset="0"/>
              </a:rPr>
              <a:t>A </a:t>
            </a:r>
            <a:r>
              <a:rPr lang="en-US" sz="3600" dirty="0" smtClean="0">
                <a:cs typeface="Arial" panose="020B0604020202020204" pitchFamily="34" charset="0"/>
              </a:rPr>
              <a:t>_______________ </a:t>
            </a:r>
            <a:r>
              <a:rPr lang="en-US" sz="3600" dirty="0">
                <a:cs typeface="Arial" panose="020B0604020202020204" pitchFamily="34" charset="0"/>
              </a:rPr>
              <a:t>is the best way for young people to understand other countries’ values and ideas.</a:t>
            </a:r>
          </a:p>
          <a:p>
            <a:r>
              <a:rPr lang="en-US" sz="3600" b="1" dirty="0">
                <a:solidFill>
                  <a:srgbClr val="F26532"/>
                </a:solidFill>
                <a:cs typeface="Arial" panose="020B0604020202020204" pitchFamily="34" charset="0"/>
              </a:rPr>
              <a:t>4. </a:t>
            </a:r>
            <a:r>
              <a:rPr lang="en-US" sz="3600" dirty="0">
                <a:cs typeface="Arial" panose="020B0604020202020204" pitchFamily="34" charset="0"/>
              </a:rPr>
              <a:t>The aim of this meeting is to discuss </a:t>
            </a:r>
            <a:r>
              <a:rPr lang="en-US" sz="3600" dirty="0" smtClean="0">
                <a:cs typeface="Arial" panose="020B0604020202020204" pitchFamily="34" charset="0"/>
              </a:rPr>
              <a:t>____________ such </a:t>
            </a:r>
            <a:r>
              <a:rPr lang="en-US" sz="3600" dirty="0">
                <a:cs typeface="Arial" panose="020B0604020202020204" pitchFamily="34" charset="0"/>
              </a:rPr>
              <a:t>as climate change and pollution.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77734" y="987218"/>
            <a:ext cx="98362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Complete the sentences using the word and phrases in Task 1.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6701" y="2722464"/>
            <a:ext cx="440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cs typeface="Arial" panose="020B0604020202020204" pitchFamily="34" charset="0"/>
              </a:rPr>
              <a:t>leadership skills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5999" y="3268805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cs typeface="Arial" panose="020B0604020202020204" pitchFamily="34" charset="0"/>
              </a:rPr>
              <a:t>contribution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58034" y="4379450"/>
            <a:ext cx="403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cs typeface="Arial" panose="020B0604020202020204" pitchFamily="34" charset="0"/>
              </a:rPr>
              <a:t>cultural exchange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83742" y="5451839"/>
            <a:ext cx="2949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cs typeface="Arial" panose="020B0604020202020204" pitchFamily="34" charset="0"/>
              </a:rPr>
              <a:t>current issues</a:t>
            </a:r>
          </a:p>
        </p:txBody>
      </p:sp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3" grpId="0"/>
      <p:bldP spid="25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0F4AF-5DB5-02C8-B84E-ABC0B90E3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180" y="2789634"/>
            <a:ext cx="9178474" cy="2239565"/>
          </a:xfrm>
          <a:prstGeom prst="rect">
            <a:avLst/>
          </a:prstGeom>
        </p:spPr>
      </p:pic>
      <p:pic>
        <p:nvPicPr>
          <p:cNvPr id="3074" name="Picture 2" descr="Gerunds and Infinitives – projectgrammar19">
            <a:extLst>
              <a:ext uri="{FF2B5EF4-FFF2-40B4-BE49-F238E27FC236}">
                <a16:creationId xmlns:a16="http://schemas.microsoft.com/office/drawing/2014/main" id="{F5EF94E6-183F-0BDE-4B3D-6F7225712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9" t="3625" r="2333" b="3923"/>
          <a:stretch/>
        </p:blipFill>
        <p:spPr bwMode="auto">
          <a:xfrm>
            <a:off x="6833483" y="930282"/>
            <a:ext cx="3654404" cy="193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3117</TotalTime>
  <Words>763</Words>
  <Application>Microsoft Office PowerPoint</Application>
  <PresentationFormat>Widescreen</PresentationFormat>
  <Paragraphs>144</Paragraphs>
  <Slides>23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Trebuchet MS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Mr TUAN</cp:lastModifiedBy>
  <cp:revision>168</cp:revision>
  <dcterms:created xsi:type="dcterms:W3CDTF">2020-12-09T02:04:09Z</dcterms:created>
  <dcterms:modified xsi:type="dcterms:W3CDTF">2023-11-15T14:18:04Z</dcterms:modified>
</cp:coreProperties>
</file>