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27" r:id="rId4"/>
    <p:sldId id="440" r:id="rId5"/>
    <p:sldId id="441" r:id="rId6"/>
    <p:sldId id="447" r:id="rId7"/>
    <p:sldId id="446" r:id="rId8"/>
    <p:sldId id="449" r:id="rId9"/>
    <p:sldId id="448" r:id="rId10"/>
    <p:sldId id="444" r:id="rId11"/>
    <p:sldId id="443"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4" d="100"/>
          <a:sy n="64" d="100"/>
        </p:scale>
        <p:origin x="84"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55457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93760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428228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426656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384025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117185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66048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39747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83071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189789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413124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123608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21944" y="2624950"/>
            <a:ext cx="126492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vi-VN" sz="40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KHO SÁCH CỦA ÔNG BÀ</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261884"/>
          </a:xfrm>
          <a:prstGeom prst="rect">
            <a:avLst/>
          </a:prstGeom>
        </p:spPr>
        <p:txBody>
          <a:bodyPr wrap="square">
            <a:spAutoFit/>
          </a:bodyPr>
          <a:lstStyle/>
          <a:p>
            <a:r>
              <a:rPr lang="vi-VN" sz="3800" b="1">
                <a:solidFill>
                  <a:srgbClr val="FF0000"/>
                </a:solidFill>
                <a:latin typeface="Times New Roman" pitchFamily="18" charset="0"/>
                <a:cs typeface="Times New Roman" pitchFamily="18" charset="0"/>
              </a:rPr>
              <a:t>Đặt </a:t>
            </a:r>
            <a:r>
              <a:rPr lang="vi-VN" sz="3800" b="1" dirty="0">
                <a:solidFill>
                  <a:srgbClr val="FF0000"/>
                </a:solidFill>
                <a:latin typeface="Times New Roman" pitchFamily="18" charset="0"/>
                <a:cs typeface="Times New Roman" pitchFamily="18" charset="0"/>
              </a:rPr>
              <a:t>câu với 2 từ đã ghép được.</a:t>
            </a:r>
          </a:p>
          <a:p>
            <a:r>
              <a:rPr lang="vi-VN" sz="3800" b="1" dirty="0">
                <a:solidFill>
                  <a:srgbClr val="0000CC"/>
                </a:solidFill>
                <a:latin typeface="Times New Roman" pitchFamily="18" charset="0"/>
                <a:cs typeface="Times New Roman" pitchFamily="18" charset="0"/>
              </a:rPr>
              <a:t>M: Sôi </a:t>
            </a:r>
            <a:r>
              <a:rPr lang="vi-VN" sz="3800" b="1">
                <a:solidFill>
                  <a:srgbClr val="0000CC"/>
                </a:solidFill>
                <a:latin typeface="Times New Roman" pitchFamily="18" charset="0"/>
                <a:cs typeface="Times New Roman" pitchFamily="18" charset="0"/>
              </a:rPr>
              <a:t>nổi (Các </a:t>
            </a:r>
            <a:r>
              <a:rPr lang="vi-VN" sz="3800" b="1" dirty="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4"/>
          <a:srcRect l="45542" t="49518" r="28163" b="38313"/>
          <a:stretch/>
        </p:blipFill>
        <p:spPr bwMode="auto">
          <a:xfrm>
            <a:off x="2804319" y="3487548"/>
            <a:ext cx="11201400" cy="29132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492290" y="6781800"/>
            <a:ext cx="9064034" cy="646331"/>
          </a:xfrm>
          <a:prstGeom prst="rect">
            <a:avLst/>
          </a:prstGeom>
        </p:spPr>
        <p:txBody>
          <a:bodyPr wrap="square">
            <a:spAutoFit/>
          </a:bodyPr>
          <a:lstStyle/>
          <a:p>
            <a:pPr lvl="0"/>
            <a:r>
              <a:rPr lang="vi-VN" sz="3600" b="1">
                <a:solidFill>
                  <a:srgbClr val="0000CC"/>
                </a:solidFill>
                <a:latin typeface="Times New Roman" pitchFamily="18" charset="0"/>
                <a:cs typeface="Times New Roman" pitchFamily="18" charset="0"/>
              </a:rPr>
              <a:t> Chiếc váy của ban Hoa rất xinh đẹp.</a:t>
            </a:r>
            <a:endParaRPr lang="vi-VN" sz="3600" b="1" dirty="0">
              <a:solidFill>
                <a:srgbClr val="0000CC"/>
              </a:solidFill>
              <a:latin typeface="Times New Roman" pitchFamily="18" charset="0"/>
              <a:cs typeface="Times New Roman" pitchFamily="18" charset="0"/>
            </a:endParaRPr>
          </a:p>
        </p:txBody>
      </p:sp>
      <p:sp>
        <p:nvSpPr>
          <p:cNvPr id="19" name="Rectangle 18"/>
          <p:cNvSpPr/>
          <p:nvPr/>
        </p:nvSpPr>
        <p:spPr>
          <a:xfrm>
            <a:off x="2575719" y="7848600"/>
            <a:ext cx="9064034" cy="646331"/>
          </a:xfrm>
          <a:prstGeom prst="rect">
            <a:avLst/>
          </a:prstGeom>
        </p:spPr>
        <p:txBody>
          <a:bodyPr wrap="square">
            <a:spAutoFit/>
          </a:bodyPr>
          <a:lstStyle/>
          <a:p>
            <a:pPr lvl="0"/>
            <a:r>
              <a:rPr lang="en-US" sz="3600" b="1">
                <a:solidFill>
                  <a:srgbClr val="0000CC"/>
                </a:solidFill>
                <a:latin typeface="Times New Roman" pitchFamily="18" charset="0"/>
                <a:cs typeface="Times New Roman" pitchFamily="18" charset="0"/>
              </a:rPr>
              <a:t>Bạn Nam giải toán rất siêu.</a:t>
            </a:r>
            <a:endParaRPr lang="vi-VN" sz="3600" b="1"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29855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19" y="2828389"/>
            <a:ext cx="14325600" cy="1323439"/>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    </a:t>
            </a:r>
            <a:r>
              <a:rPr lang="en-US" sz="4000" b="1" dirty="0">
                <a:solidFill>
                  <a:srgbClr val="0000CC"/>
                </a:solidFill>
                <a:latin typeface="Times New Roman" pitchFamily="18" charset="0"/>
                <a:cs typeface="Times New Roman" pitchFamily="18" charset="0"/>
              </a:rPr>
              <a:t>b</a:t>
            </a:r>
            <a:r>
              <a:rPr lang="vi-VN" sz="4000" b="1" dirty="0" smtClean="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Tìm tiếng chứa </a:t>
            </a:r>
            <a:r>
              <a:rPr lang="vi-VN" sz="4000" b="1" dirty="0">
                <a:solidFill>
                  <a:srgbClr val="FF0000"/>
                </a:solidFill>
                <a:latin typeface="Times New Roman" pitchFamily="18" charset="0"/>
                <a:cs typeface="Times New Roman" pitchFamily="18" charset="0"/>
              </a:rPr>
              <a:t>uôn</a:t>
            </a:r>
            <a:r>
              <a:rPr lang="vi-VN" sz="4000" b="1" dirty="0">
                <a:solidFill>
                  <a:srgbClr val="0000CC"/>
                </a:solidFill>
                <a:latin typeface="Times New Roman" pitchFamily="18" charset="0"/>
                <a:cs typeface="Times New Roman" pitchFamily="18" charset="0"/>
              </a:rPr>
              <a:t> hoặc </a:t>
            </a:r>
            <a:r>
              <a:rPr lang="vi-VN" sz="4000" b="1" dirty="0">
                <a:solidFill>
                  <a:srgbClr val="FF0000"/>
                </a:solidFill>
                <a:latin typeface="Times New Roman" pitchFamily="18" charset="0"/>
                <a:cs typeface="Times New Roman" pitchFamily="18" charset="0"/>
              </a:rPr>
              <a:t>uông</a:t>
            </a:r>
            <a:r>
              <a:rPr lang="vi-VN" sz="4000" b="1" dirty="0">
                <a:solidFill>
                  <a:srgbClr val="0000CC"/>
                </a:solidFill>
                <a:latin typeface="Times New Roman" pitchFamily="18" charset="0"/>
                <a:cs typeface="Times New Roman" pitchFamily="18" charset="0"/>
              </a:rPr>
              <a:t> thay cho ô vuông. Viết vào vở các từ ngữ có tiếng trong đoạn văn sau.</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6" name="Rectangle 25"/>
          <p:cNvSpPr/>
          <p:nvPr/>
        </p:nvSpPr>
        <p:spPr>
          <a:xfrm>
            <a:off x="1144873" y="4184485"/>
            <a:ext cx="13927646" cy="3170099"/>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     Cơn dông nổi lên. Trời sập tối gió </a:t>
            </a:r>
            <a:r>
              <a:rPr lang="vi-VN" sz="4000" b="1">
                <a:solidFill>
                  <a:srgbClr val="0000CC"/>
                </a:solidFill>
                <a:latin typeface="Times New Roman" pitchFamily="18" charset="0"/>
                <a:cs typeface="Times New Roman" pitchFamily="18" charset="0"/>
              </a:rPr>
              <a:t>giật mạnh, </a:t>
            </a:r>
            <a:r>
              <a:rPr lang="vi-VN" sz="4000" b="1" dirty="0">
                <a:solidFill>
                  <a:srgbClr val="0000CC"/>
                </a:solidFill>
                <a:latin typeface="Times New Roman" pitchFamily="18" charset="0"/>
                <a:cs typeface="Times New Roman" pitchFamily="18" charset="0"/>
              </a:rPr>
              <a:t>cuốn phăng những đám lá rụng và thổi tung chúng lên không trung. Bụi bay cuồn cuộn. Mẹ bỏ đám rau muống đang hái dở, cuống quýt chạy đi lùa đàn vịt vào chuồng.</a:t>
            </a:r>
          </a:p>
          <a:p>
            <a:r>
              <a:rPr lang="vi-VN" sz="4000" b="1" dirty="0">
                <a:solidFill>
                  <a:srgbClr val="0000CC"/>
                </a:solidFill>
                <a:latin typeface="Times New Roman" pitchFamily="18" charset="0"/>
                <a:cs typeface="Times New Roman" pitchFamily="18" charset="0"/>
              </a:rPr>
              <a:t>                                                                              (Theo Bảo Châu)</a:t>
            </a:r>
          </a:p>
        </p:txBody>
      </p:sp>
      <p:sp>
        <p:nvSpPr>
          <p:cNvPr id="27" name="Rectangle 26"/>
          <p:cNvSpPr/>
          <p:nvPr/>
        </p:nvSpPr>
        <p:spPr>
          <a:xfrm>
            <a:off x="12578717" y="4267200"/>
            <a:ext cx="8382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837273" y="6115691"/>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3578919" y="5393009"/>
            <a:ext cx="7620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8571729" y="543861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12852878" y="542337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180769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4709319" y="3810000"/>
            <a:ext cx="7162800" cy="1582738"/>
          </a:xfrm>
          <a:prstGeom prst="rect">
            <a:avLst/>
          </a:prstGeom>
        </p:spPr>
        <p:txBody>
          <a:bodyPr wrap="none" fromWordArt="1">
            <a:prstTxWarp prst="textPlain">
              <a:avLst>
                <a:gd name="adj" fmla="val 50000"/>
              </a:avLst>
            </a:prstTxWarp>
          </a:bodyPr>
          <a:lstStyle/>
          <a:p>
            <a:pPr algn="ctr"/>
            <a:r>
              <a:rPr lang="vi-VN" sz="5700"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dirty="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VÀ </a:t>
            </a:r>
            <a:r>
              <a:rPr lang="vi-VN" sz="5700"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endParaRPr lang="en-US" sz="5700"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95"/>
          <p:cNvSpPr>
            <a:spLocks noChangeArrowheads="1"/>
          </p:cNvSpPr>
          <p:nvPr/>
        </p:nvSpPr>
        <p:spPr bwMode="auto">
          <a:xfrm>
            <a:off x="5808235" y="761579"/>
            <a:ext cx="4766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FF3399"/>
                </a:solidFill>
                <a:latin typeface="Times New Roman" pitchFamily="18" charset="0"/>
                <a:cs typeface="Times New Roman" pitchFamily="18" charset="0"/>
              </a:rPr>
              <a:t>TRÒ CHƠI HÁI HOA</a:t>
            </a:r>
          </a:p>
        </p:txBody>
      </p:sp>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4039824">
            <a:off x="9959509" y="2891428"/>
            <a:ext cx="1322876" cy="683832"/>
          </a:xfrm>
          <a:prstGeom prst="rect">
            <a:avLst/>
          </a:prstGeom>
        </p:spPr>
      </p:pic>
      <p:pic>
        <p:nvPicPr>
          <p:cNvPr id="30" name="Picture 4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01098" y="3794127"/>
            <a:ext cx="537387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46"/>
          <p:cNvGrpSpPr>
            <a:grpSpLocks/>
          </p:cNvGrpSpPr>
          <p:nvPr/>
        </p:nvGrpSpPr>
        <p:grpSpPr bwMode="auto">
          <a:xfrm>
            <a:off x="10015518" y="3573464"/>
            <a:ext cx="1517861" cy="1349375"/>
            <a:chOff x="9156700" y="3176589"/>
            <a:chExt cx="1497064" cy="1353856"/>
          </a:xfrm>
        </p:grpSpPr>
        <p:pic>
          <p:nvPicPr>
            <p:cNvPr id="3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56700" y="3176589"/>
              <a:ext cx="1497064" cy="13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8"/>
            <p:cNvSpPr>
              <a:spLocks noChangeArrowheads="1"/>
            </p:cNvSpPr>
            <p:nvPr/>
          </p:nvSpPr>
          <p:spPr bwMode="auto">
            <a:xfrm>
              <a:off x="9426169" y="3543733"/>
              <a:ext cx="951419"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0000CC"/>
                  </a:solidFill>
                  <a:latin typeface="Times New Roman" pitchFamily="18" charset="0"/>
                  <a:cs typeface="Times New Roman" pitchFamily="18" charset="0"/>
                </a:rPr>
                <a:t>5</a:t>
              </a:r>
            </a:p>
          </p:txBody>
        </p:sp>
      </p:grpSp>
      <p:grpSp>
        <p:nvGrpSpPr>
          <p:cNvPr id="34" name="Group 50"/>
          <p:cNvGrpSpPr>
            <a:grpSpLocks/>
          </p:cNvGrpSpPr>
          <p:nvPr/>
        </p:nvGrpSpPr>
        <p:grpSpPr bwMode="auto">
          <a:xfrm>
            <a:off x="13989273" y="3299733"/>
            <a:ext cx="1680950" cy="1511300"/>
            <a:chOff x="5353050" y="5862638"/>
            <a:chExt cx="1495861" cy="1367094"/>
          </a:xfrm>
        </p:grpSpPr>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b="2803"/>
            <a:stretch>
              <a:fillRect/>
            </a:stretch>
          </p:blipFill>
          <p:spPr bwMode="auto">
            <a:xfrm>
              <a:off x="5353050" y="5862638"/>
              <a:ext cx="1495861"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524621" y="6247709"/>
              <a:ext cx="1203694" cy="5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chemeClr val="bg1"/>
                  </a:solidFill>
                  <a:latin typeface="Times New Roman" pitchFamily="18" charset="0"/>
                  <a:cs typeface="Times New Roman" pitchFamily="18" charset="0"/>
                </a:rPr>
                <a:t>4</a:t>
              </a:r>
            </a:p>
          </p:txBody>
        </p:sp>
      </p:grpSp>
      <p:grpSp>
        <p:nvGrpSpPr>
          <p:cNvPr id="37" name="Group 53"/>
          <p:cNvGrpSpPr>
            <a:grpSpLocks/>
          </p:cNvGrpSpPr>
          <p:nvPr/>
        </p:nvGrpSpPr>
        <p:grpSpPr bwMode="auto">
          <a:xfrm>
            <a:off x="10031665" y="5783262"/>
            <a:ext cx="1714860" cy="1544638"/>
            <a:chOff x="12833350" y="5870575"/>
            <a:chExt cx="1492250" cy="1367094"/>
          </a:xfrm>
        </p:grpSpPr>
        <p:pic>
          <p:nvPicPr>
            <p:cNvPr id="38" name="Picture 3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FF0000"/>
                  </a:solidFill>
                  <a:latin typeface="Times New Roman" pitchFamily="18" charset="0"/>
                  <a:cs typeface="Times New Roman" pitchFamily="18" charset="0"/>
                </a:rPr>
                <a:t>1</a:t>
              </a:r>
            </a:p>
          </p:txBody>
        </p:sp>
      </p:grpSp>
      <p:grpSp>
        <p:nvGrpSpPr>
          <p:cNvPr id="40" name="Group 58"/>
          <p:cNvGrpSpPr>
            <a:grpSpLocks/>
          </p:cNvGrpSpPr>
          <p:nvPr/>
        </p:nvGrpSpPr>
        <p:grpSpPr bwMode="auto">
          <a:xfrm>
            <a:off x="12029792" y="4983799"/>
            <a:ext cx="1601828" cy="1470025"/>
            <a:chOff x="13402339" y="6468668"/>
            <a:chExt cx="1458515" cy="1361947"/>
          </a:xfrm>
        </p:grpSpPr>
        <p:pic>
          <p:nvPicPr>
            <p:cNvPr id="41" name="Picture 3"/>
            <p:cNvPicPr>
              <a:picLocks noChangeAspect="1" noChangeArrowheads="1"/>
            </p:cNvPicPr>
            <p:nvPr/>
          </p:nvPicPr>
          <p:blipFill>
            <a:blip r:embed="rId9">
              <a:extLst>
                <a:ext uri="{28A0092B-C50C-407E-A947-70E740481C1C}">
                  <a14:useLocalDpi xmlns:a14="http://schemas.microsoft.com/office/drawing/2010/main" val="0"/>
                </a:ext>
              </a:extLst>
            </a:blip>
            <a:srcRect l="35925" t="27333" r="31226" b="18134"/>
            <a:stretch>
              <a:fillRect/>
            </a:stretch>
          </p:blipFill>
          <p:spPr bwMode="auto">
            <a:xfrm>
              <a:off x="13402339" y="6468668"/>
              <a:ext cx="1458515" cy="13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38"/>
            <p:cNvSpPr>
              <a:spLocks noChangeArrowheads="1"/>
            </p:cNvSpPr>
            <p:nvPr/>
          </p:nvSpPr>
          <p:spPr bwMode="auto">
            <a:xfrm>
              <a:off x="13505999" y="6875318"/>
              <a:ext cx="1260348" cy="5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FF0000"/>
                  </a:solidFill>
                  <a:latin typeface="Times New Roman" pitchFamily="18" charset="0"/>
                  <a:cs typeface="Times New Roman" pitchFamily="18" charset="0"/>
                </a:rPr>
                <a:t>2</a:t>
              </a:r>
            </a:p>
          </p:txBody>
        </p:sp>
      </p:grpSp>
      <p:grpSp>
        <p:nvGrpSpPr>
          <p:cNvPr id="43" name="Group 62"/>
          <p:cNvGrpSpPr>
            <a:grpSpLocks/>
          </p:cNvGrpSpPr>
          <p:nvPr/>
        </p:nvGrpSpPr>
        <p:grpSpPr bwMode="auto">
          <a:xfrm>
            <a:off x="14225172" y="5767473"/>
            <a:ext cx="1764918" cy="1598612"/>
            <a:chOff x="11810999" y="5245160"/>
            <a:chExt cx="1246437" cy="1149230"/>
          </a:xfrm>
        </p:grpSpPr>
        <p:pic>
          <p:nvPicPr>
            <p:cNvPr id="44" name="Picture 3"/>
            <p:cNvPicPr>
              <a:picLocks noChangeAspect="1" noChangeArrowheads="1"/>
            </p:cNvPicPr>
            <p:nvPr/>
          </p:nvPicPr>
          <p:blipFill>
            <a:blip r:embed="rId10">
              <a:extLst>
                <a:ext uri="{28A0092B-C50C-407E-A947-70E740481C1C}">
                  <a14:useLocalDpi xmlns:a14="http://schemas.microsoft.com/office/drawing/2010/main" val="0"/>
                </a:ext>
              </a:extLst>
            </a:blip>
            <a:srcRect l="35938" t="27200" r="30956" b="18533"/>
            <a:stretch>
              <a:fillRect/>
            </a:stretch>
          </p:blipFill>
          <p:spPr bwMode="auto">
            <a:xfrm>
              <a:off x="11810999" y="5245160"/>
              <a:ext cx="1246437" cy="11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6"/>
            <p:cNvSpPr>
              <a:spLocks noChangeArrowheads="1"/>
            </p:cNvSpPr>
            <p:nvPr/>
          </p:nvSpPr>
          <p:spPr bwMode="auto">
            <a:xfrm>
              <a:off x="12068533" y="5609223"/>
              <a:ext cx="773950" cy="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chemeClr val="bg1"/>
                  </a:solidFill>
                  <a:latin typeface="Times New Roman" pitchFamily="18" charset="0"/>
                  <a:cs typeface="Times New Roman" pitchFamily="18" charset="0"/>
                </a:rPr>
                <a:t>3</a:t>
              </a:r>
            </a:p>
          </p:txBody>
        </p:sp>
      </p:grpSp>
      <p:grpSp>
        <p:nvGrpSpPr>
          <p:cNvPr id="46" name="Group 53"/>
          <p:cNvGrpSpPr>
            <a:grpSpLocks/>
          </p:cNvGrpSpPr>
          <p:nvPr/>
        </p:nvGrpSpPr>
        <p:grpSpPr bwMode="auto">
          <a:xfrm>
            <a:off x="12077070" y="2461026"/>
            <a:ext cx="1714860" cy="1544638"/>
            <a:chOff x="12833350" y="5870575"/>
            <a:chExt cx="1492250" cy="1367094"/>
          </a:xfrm>
        </p:grpSpPr>
        <p:pic>
          <p:nvPicPr>
            <p:cNvPr id="47" name="Picture 3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a:solidFill>
                    <a:srgbClr val="FF0000"/>
                  </a:solidFill>
                  <a:latin typeface="Times New Roman" pitchFamily="18" charset="0"/>
                  <a:cs typeface="Times New Roman" pitchFamily="18" charset="0"/>
                </a:rPr>
                <a:t>6</a:t>
              </a:r>
            </a:p>
          </p:txBody>
        </p:sp>
      </p:grpSp>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302479">
            <a:off x="9901767" y="5191304"/>
            <a:ext cx="1345580" cy="672294"/>
          </a:xfrm>
          <a:prstGeom prst="rect">
            <a:avLst/>
          </a:prstGeom>
        </p:spPr>
      </p:pic>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l="72000"/>
          <a:stretch/>
        </p:blipFill>
        <p:spPr>
          <a:xfrm>
            <a:off x="14225172" y="7520040"/>
            <a:ext cx="475481" cy="915815"/>
          </a:xfrm>
          <a:prstGeom prst="rect">
            <a:avLst/>
          </a:prstGeom>
        </p:spPr>
      </p:pic>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3364787">
            <a:off x="10996315" y="3507352"/>
            <a:ext cx="1322876" cy="683832"/>
          </a:xfrm>
          <a:prstGeom prst="rect">
            <a:avLst/>
          </a:prstGeom>
        </p:spPr>
      </p:pic>
      <p:pic>
        <p:nvPicPr>
          <p:cNvPr id="60" name="Picture 59"/>
          <p:cNvPicPr>
            <a:picLocks noChangeAspect="1"/>
          </p:cNvPicPr>
          <p:nvPr/>
        </p:nvPicPr>
        <p:blipFill rotWithShape="1">
          <a:blip r:embed="rId4">
            <a:extLst>
              <a:ext uri="{28A0092B-C50C-407E-A947-70E740481C1C}">
                <a14:useLocalDpi xmlns:a14="http://schemas.microsoft.com/office/drawing/2010/main" val="0"/>
              </a:ext>
            </a:extLst>
          </a:blip>
          <a:srcRect l="72000"/>
          <a:stretch/>
        </p:blipFill>
        <p:spPr>
          <a:xfrm rot="17984226">
            <a:off x="14769452" y="7059431"/>
            <a:ext cx="467458" cy="931533"/>
          </a:xfrm>
          <a:prstGeom prst="rect">
            <a:avLst/>
          </a:prstGeom>
        </p:spPr>
      </p:pic>
      <p:pic>
        <p:nvPicPr>
          <p:cNvPr id="62" name="Picture 61"/>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6360433">
            <a:off x="14658161" y="4951706"/>
            <a:ext cx="1322876" cy="683832"/>
          </a:xfrm>
          <a:prstGeom prst="rect">
            <a:avLst/>
          </a:prstGeom>
        </p:spPr>
      </p:pic>
      <p:pic>
        <p:nvPicPr>
          <p:cNvPr id="63" name="Picture 62"/>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2118205">
            <a:off x="12261710" y="3911530"/>
            <a:ext cx="1345580" cy="672294"/>
          </a:xfrm>
          <a:prstGeom prst="rect">
            <a:avLst/>
          </a:prstGeom>
        </p:spPr>
      </p:pic>
      <p:pic>
        <p:nvPicPr>
          <p:cNvPr id="75" name="Picture 74"/>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10069538">
            <a:off x="13298098" y="4979038"/>
            <a:ext cx="1345580" cy="672294"/>
          </a:xfrm>
          <a:prstGeom prst="rect">
            <a:avLst/>
          </a:prstGeom>
        </p:spPr>
      </p:pic>
      <p:pic>
        <p:nvPicPr>
          <p:cNvPr id="76" name="Picture 75"/>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1252446">
            <a:off x="13057573" y="6021957"/>
            <a:ext cx="1345580" cy="672294"/>
          </a:xfrm>
          <a:prstGeom prst="rect">
            <a:avLst/>
          </a:prstGeom>
        </p:spPr>
      </p:pic>
      <p:pic>
        <p:nvPicPr>
          <p:cNvPr id="77" name="Picture 76"/>
          <p:cNvPicPr>
            <a:picLocks noChangeAspect="1"/>
          </p:cNvPicPr>
          <p:nvPr/>
        </p:nvPicPr>
        <p:blipFill rotWithShape="1">
          <a:blip r:embed="rId4">
            <a:extLst>
              <a:ext uri="{28A0092B-C50C-407E-A947-70E740481C1C}">
                <a14:useLocalDpi xmlns:a14="http://schemas.microsoft.com/office/drawing/2010/main" val="0"/>
              </a:ext>
            </a:extLst>
          </a:blip>
          <a:srcRect l="72000"/>
          <a:stretch/>
        </p:blipFill>
        <p:spPr>
          <a:xfrm>
            <a:off x="11519140" y="6604225"/>
            <a:ext cx="475481" cy="915815"/>
          </a:xfrm>
          <a:prstGeom prst="rect">
            <a:avLst/>
          </a:prstGeom>
        </p:spPr>
      </p:pic>
      <p:pic>
        <p:nvPicPr>
          <p:cNvPr id="78" name="Picture 77"/>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4847025">
            <a:off x="13563734" y="5593746"/>
            <a:ext cx="1322876" cy="683832"/>
          </a:xfrm>
          <a:prstGeom prst="rect">
            <a:avLst/>
          </a:prstGeom>
        </p:spPr>
      </p:pic>
      <p:pic>
        <p:nvPicPr>
          <p:cNvPr id="79" name="Picture 78"/>
          <p:cNvPicPr>
            <a:picLocks noChangeAspect="1"/>
          </p:cNvPicPr>
          <p:nvPr/>
        </p:nvPicPr>
        <p:blipFill rotWithShape="1">
          <a:blip r:embed="rId4">
            <a:extLst>
              <a:ext uri="{28A0092B-C50C-407E-A947-70E740481C1C}">
                <a14:useLocalDpi xmlns:a14="http://schemas.microsoft.com/office/drawing/2010/main" val="0"/>
              </a:ext>
            </a:extLst>
          </a:blip>
          <a:srcRect r="28000" b="52479"/>
          <a:stretch/>
        </p:blipFill>
        <p:spPr>
          <a:xfrm rot="6360433">
            <a:off x="13093870" y="3631321"/>
            <a:ext cx="1322876" cy="683832"/>
          </a:xfrm>
          <a:prstGeom prst="rect">
            <a:avLst/>
          </a:prstGeom>
        </p:spPr>
      </p:pic>
      <p:pic>
        <p:nvPicPr>
          <p:cNvPr id="80" name="Picture 79"/>
          <p:cNvPicPr>
            <a:picLocks noChangeAspect="1"/>
          </p:cNvPicPr>
          <p:nvPr/>
        </p:nvPicPr>
        <p:blipFill rotWithShape="1">
          <a:blip r:embed="rId4">
            <a:extLst>
              <a:ext uri="{28A0092B-C50C-407E-A947-70E740481C1C}">
                <a14:useLocalDpi xmlns:a14="http://schemas.microsoft.com/office/drawing/2010/main" val="0"/>
              </a:ext>
            </a:extLst>
          </a:blip>
          <a:srcRect l="72000"/>
          <a:stretch/>
        </p:blipFill>
        <p:spPr>
          <a:xfrm rot="11154027">
            <a:off x="11281398" y="4525892"/>
            <a:ext cx="475481" cy="915815"/>
          </a:xfrm>
          <a:prstGeom prst="rect">
            <a:avLst/>
          </a:prstGeom>
        </p:spPr>
      </p:pic>
      <p:sp>
        <p:nvSpPr>
          <p:cNvPr id="2" name="TextBox 1"/>
          <p:cNvSpPr txBox="1"/>
          <p:nvPr/>
        </p:nvSpPr>
        <p:spPr>
          <a:xfrm>
            <a:off x="838518" y="2399543"/>
            <a:ext cx="3467937"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tr hay ch:</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í nhớ</a:t>
            </a:r>
          </a:p>
        </p:txBody>
      </p:sp>
      <p:sp>
        <p:nvSpPr>
          <p:cNvPr id="81" name="TextBox 80"/>
          <p:cNvSpPr txBox="1"/>
          <p:nvPr/>
        </p:nvSpPr>
        <p:spPr>
          <a:xfrm>
            <a:off x="1946185" y="2971817"/>
            <a:ext cx="58381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tr</a:t>
            </a:r>
          </a:p>
        </p:txBody>
      </p:sp>
      <p:sp>
        <p:nvSpPr>
          <p:cNvPr id="82" name="TextBox 81"/>
          <p:cNvSpPr txBox="1"/>
          <p:nvPr/>
        </p:nvSpPr>
        <p:spPr>
          <a:xfrm>
            <a:off x="5498311" y="2392680"/>
            <a:ext cx="3021981"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s hay x:</a:t>
            </a:r>
          </a:p>
          <a:p>
            <a:pPr algn="ctr"/>
            <a:r>
              <a:rPr lang="en-US" sz="4000" b="1">
                <a:solidFill>
                  <a:srgbClr val="0000CC"/>
                </a:solidFill>
                <a:latin typeface="Times New Roman" pitchFamily="18" charset="0"/>
                <a:cs typeface="Times New Roman" pitchFamily="18" charset="0"/>
              </a:rPr>
              <a:t>quyển </a:t>
            </a: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ách</a:t>
            </a:r>
          </a:p>
        </p:txBody>
      </p:sp>
      <p:sp>
        <p:nvSpPr>
          <p:cNvPr id="83" name="TextBox 82"/>
          <p:cNvSpPr txBox="1"/>
          <p:nvPr/>
        </p:nvSpPr>
        <p:spPr>
          <a:xfrm>
            <a:off x="7240086" y="2987057"/>
            <a:ext cx="385042"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s</a:t>
            </a:r>
          </a:p>
        </p:txBody>
      </p:sp>
      <p:sp>
        <p:nvSpPr>
          <p:cNvPr id="84" name="TextBox 83"/>
          <p:cNvSpPr txBox="1"/>
          <p:nvPr/>
        </p:nvSpPr>
        <p:spPr>
          <a:xfrm>
            <a:off x="990918" y="4543961"/>
            <a:ext cx="3533340"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iết hay iếc</a:t>
            </a:r>
          </a:p>
          <a:p>
            <a:pPr algn="ctr"/>
            <a:r>
              <a:rPr lang="en-US" sz="4000" b="1">
                <a:solidFill>
                  <a:srgbClr val="0000CC"/>
                </a:solidFill>
                <a:latin typeface="Times New Roman" pitchFamily="18" charset="0"/>
                <a:cs typeface="Times New Roman" pitchFamily="18" charset="0"/>
              </a:rPr>
              <a:t>mải m</a:t>
            </a:r>
            <a:r>
              <a:rPr lang="en-US" sz="400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5" name="TextBox 84"/>
          <p:cNvSpPr txBox="1"/>
          <p:nvPr/>
        </p:nvSpPr>
        <p:spPr>
          <a:xfrm>
            <a:off x="2956719" y="5143630"/>
            <a:ext cx="726481"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iết</a:t>
            </a:r>
          </a:p>
        </p:txBody>
      </p:sp>
      <p:sp>
        <p:nvSpPr>
          <p:cNvPr id="86" name="TextBox 85"/>
          <p:cNvSpPr txBox="1"/>
          <p:nvPr/>
        </p:nvSpPr>
        <p:spPr>
          <a:xfrm>
            <a:off x="5498311" y="4549598"/>
            <a:ext cx="3249608"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d hay gi:</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á sách</a:t>
            </a:r>
          </a:p>
        </p:txBody>
      </p:sp>
      <p:sp>
        <p:nvSpPr>
          <p:cNvPr id="87" name="TextBox 86"/>
          <p:cNvSpPr txBox="1"/>
          <p:nvPr/>
        </p:nvSpPr>
        <p:spPr>
          <a:xfrm>
            <a:off x="6325034" y="5152352"/>
            <a:ext cx="58381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gi</a:t>
            </a:r>
          </a:p>
        </p:txBody>
      </p:sp>
      <p:sp>
        <p:nvSpPr>
          <p:cNvPr id="88" name="TextBox 87"/>
          <p:cNvSpPr txBox="1"/>
          <p:nvPr/>
        </p:nvSpPr>
        <p:spPr>
          <a:xfrm>
            <a:off x="990918" y="6677561"/>
            <a:ext cx="3534942"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ăp hay ăt:</a:t>
            </a:r>
          </a:p>
          <a:p>
            <a:pPr algn="ctr"/>
            <a:r>
              <a:rPr lang="en-US" sz="4000" b="1">
                <a:solidFill>
                  <a:srgbClr val="0000CC"/>
                </a:solidFill>
                <a:latin typeface="Times New Roman" pitchFamily="18" charset="0"/>
                <a:cs typeface="Times New Roman" pitchFamily="18" charset="0"/>
              </a:rPr>
              <a:t>đầy </a:t>
            </a:r>
            <a:r>
              <a:rPr lang="en-US" sz="400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9" name="TextBox 88"/>
          <p:cNvSpPr txBox="1"/>
          <p:nvPr/>
        </p:nvSpPr>
        <p:spPr>
          <a:xfrm>
            <a:off x="2885558" y="7280315"/>
            <a:ext cx="726481"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ắp</a:t>
            </a:r>
          </a:p>
        </p:txBody>
      </p:sp>
      <p:sp>
        <p:nvSpPr>
          <p:cNvPr id="90" name="TextBox 89"/>
          <p:cNvSpPr txBox="1"/>
          <p:nvPr/>
        </p:nvSpPr>
        <p:spPr>
          <a:xfrm>
            <a:off x="5389146" y="6677561"/>
            <a:ext cx="2964273"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i hay y:</a:t>
            </a:r>
          </a:p>
          <a:p>
            <a:pPr algn="ctr"/>
            <a:r>
              <a:rPr lang="en-US" sz="4000" b="1">
                <a:solidFill>
                  <a:srgbClr val="0000CC"/>
                </a:solidFill>
                <a:latin typeface="Times New Roman" pitchFamily="18" charset="0"/>
                <a:cs typeface="Times New Roman" pitchFamily="18" charset="0"/>
              </a:rPr>
              <a:t>k</a:t>
            </a: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diệu</a:t>
            </a:r>
          </a:p>
        </p:txBody>
      </p:sp>
      <p:sp>
        <p:nvSpPr>
          <p:cNvPr id="91" name="TextBox 90"/>
          <p:cNvSpPr txBox="1"/>
          <p:nvPr/>
        </p:nvSpPr>
        <p:spPr>
          <a:xfrm>
            <a:off x="6035199" y="7280315"/>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ì</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nextCondLst>
                <p:cond evt="onClick" delay="0">
                  <p:tgtEl>
                    <p:spTgt spid="82"/>
                  </p:tgtEl>
                </p:cond>
              </p:nextCondLst>
            </p:seq>
            <p:seq concurrent="1" nextAc="seek">
              <p:cTn id="74" restart="whenNotActive" fill="hold" evtFilter="cancelBubble" nodeType="interactiveSeq">
                <p:stCondLst>
                  <p:cond evt="onClick" delay="0">
                    <p:tgtEl>
                      <p:spTgt spid="84"/>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nextCondLst>
                <p:cond evt="onClick" delay="0">
                  <p:tgtEl>
                    <p:spTgt spid="84"/>
                  </p:tgtEl>
                </p:cond>
              </p:nextCondLst>
            </p:seq>
            <p:seq concurrent="1" nextAc="seek">
              <p:cTn id="80" restart="whenNotActive" fill="hold" evtFilter="cancelBubble" nodeType="interactiveSeq">
                <p:stCondLst>
                  <p:cond evt="onClick" delay="0">
                    <p:tgtEl>
                      <p:spTgt spid="8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nextCondLst>
                <p:cond evt="onClick" delay="0">
                  <p:tgtEl>
                    <p:spTgt spid="86"/>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childTnLst>
                          </p:cTn>
                        </p:par>
                      </p:childTnLst>
                    </p:cTn>
                  </p:par>
                </p:childTnLst>
              </p:cTn>
              <p:nextCondLst>
                <p:cond evt="onClick" delay="0">
                  <p:tgtEl>
                    <p:spTgt spid="90"/>
                  </p:tgtEl>
                </p:cond>
              </p:nextCondLst>
            </p:seq>
          </p:childTnLst>
        </p:cTn>
      </p:par>
    </p:tnLst>
    <p:bldLst>
      <p:bldP spid="2" grpId="0"/>
      <p:bldP spid="81" grpId="0"/>
      <p:bldP spid="82" grpId="0"/>
      <p:bldP spid="83" grpId="0"/>
      <p:bldP spid="84" grpId="0"/>
      <p:bldP spid="85" grpId="0"/>
      <p:bldP spid="86" grpId="0"/>
      <p:bldP spid="87" grpId="0"/>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9" y="2828092"/>
            <a:ext cx="13716000" cy="5016758"/>
          </a:xfrm>
          <a:prstGeom prst="rect">
            <a:avLst/>
          </a:prstGeom>
        </p:spPr>
        <p:txBody>
          <a:bodyPr wrap="square">
            <a:spAutoFit/>
          </a:bodyPr>
          <a:lstStyle/>
          <a:p>
            <a:pPr algn="ctr"/>
            <a:r>
              <a:rPr lang="vi-VN" sz="4000" b="1" dirty="0">
                <a:solidFill>
                  <a:srgbClr val="0000CC"/>
                </a:solidFill>
                <a:latin typeface="Times New Roman" pitchFamily="18" charset="0"/>
                <a:cs typeface="Times New Roman" pitchFamily="18" charset="0"/>
              </a:rPr>
              <a:t>Kho sách của ông bà </a:t>
            </a:r>
          </a:p>
          <a:p>
            <a:pPr algn="just"/>
            <a:r>
              <a:rPr lang="vi-VN" sz="4000" b="1" dirty="0">
                <a:solidFill>
                  <a:srgbClr val="0000CC"/>
                </a:solidFill>
                <a:latin typeface="Times New Roman" pitchFamily="18" charset="0"/>
                <a:cs typeface="Times New Roman" pitchFamily="18" charset="0"/>
              </a:rPr>
              <a:t>      Ông tôi có rất nhiều sách. Bà thì không có những giá sách đầy ắp như ông, nhưng bà có cả một kho sách trong trí nhớ. Tôi rất thích về nhà ông bà. Ban ngày, tôi mải miết đọc sách với ông. Buổi tối, tôi say </a:t>
            </a:r>
            <a:r>
              <a:rPr lang="en-US" sz="4000" b="1" dirty="0">
                <a:solidFill>
                  <a:srgbClr val="0000CC"/>
                </a:solidFill>
                <a:latin typeface="Times New Roman" pitchFamily="18" charset="0"/>
                <a:cs typeface="Times New Roman" pitchFamily="18" charset="0"/>
              </a:rPr>
              <a:t>s</a:t>
            </a:r>
            <a:r>
              <a:rPr lang="vi-VN" sz="4000" b="1" dirty="0">
                <a:solidFill>
                  <a:srgbClr val="0000CC"/>
                </a:solidFill>
                <a:latin typeface="Times New Roman" pitchFamily="18" charset="0"/>
                <a:cs typeface="Times New Roman" pitchFamily="18" charset="0"/>
              </a:rPr>
              <a:t>ưa nghe kho sách của bà. Kho sách nào cũng thật kì diệu. </a:t>
            </a:r>
          </a:p>
          <a:p>
            <a:pPr algn="ctr"/>
            <a:r>
              <a:rPr lang="vi-VN" sz="4000" b="1" dirty="0">
                <a:solidFill>
                  <a:srgbClr val="0000CC"/>
                </a:solidFill>
                <a:latin typeface="Times New Roman" pitchFamily="18" charset="0"/>
                <a:cs typeface="Times New Roman" pitchFamily="18" charset="0"/>
              </a:rPr>
              <a:t>                                                        (Hoàng Hà)</a:t>
            </a:r>
            <a:br>
              <a:rPr lang="vi-VN" sz="4000" b="1" dirty="0">
                <a:solidFill>
                  <a:srgbClr val="0000CC"/>
                </a:solidFill>
                <a:latin typeface="Times New Roman" pitchFamily="18" charset="0"/>
                <a:cs typeface="Times New Roman" pitchFamily="18" charset="0"/>
              </a:rPr>
            </a:b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3413919" y="149573"/>
            <a:ext cx="9448800" cy="1821137"/>
            <a:chOff x="3413919" y="149573"/>
            <a:chExt cx="8153399" cy="1821137"/>
          </a:xfrm>
        </p:grpSpPr>
        <p:grpSp>
          <p:nvGrpSpPr>
            <p:cNvPr id="24" name="Group 23"/>
            <p:cNvGrpSpPr/>
            <p:nvPr/>
          </p:nvGrpSpPr>
          <p:grpSpPr>
            <a:xfrm>
              <a:off x="5160710" y="149573"/>
              <a:ext cx="3295458" cy="648031"/>
              <a:chOff x="5073631" y="210532"/>
              <a:chExt cx="3239854" cy="648031"/>
            </a:xfrm>
          </p:grpSpPr>
          <p:sp>
            <p:nvSpPr>
              <p:cNvPr id="26" name="TextBox 25"/>
              <p:cNvSpPr txBox="1"/>
              <p:nvPr/>
            </p:nvSpPr>
            <p:spPr>
              <a:xfrm>
                <a:off x="5073631" y="210532"/>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7" name="TextBox 26"/>
              <p:cNvSpPr txBox="1"/>
              <p:nvPr/>
            </p:nvSpPr>
            <p:spPr>
              <a:xfrm>
                <a:off x="6615354" y="396898"/>
                <a:ext cx="1698131" cy="461665"/>
              </a:xfrm>
              <a:prstGeom prst="rect">
                <a:avLst/>
              </a:prstGeom>
              <a:noFill/>
            </p:spPr>
            <p:txBody>
              <a:bodyPr wrap="none" rtlCol="0">
                <a:spAutoFit/>
              </a:bodyPr>
              <a:lstStyle/>
              <a:p>
                <a:r>
                  <a:rPr lang="en-US" sz="2400" b="1" u="sng" dirty="0">
                    <a:solidFill>
                      <a:srgbClr val="FF0066"/>
                    </a:solidFill>
                    <a:latin typeface="Times New Roman" pitchFamily="18" charset="0"/>
                    <a:cs typeface="Times New Roman" pitchFamily="18" charset="0"/>
                  </a:rPr>
                  <a:t>TIẾNG VIỆT</a:t>
                </a:r>
              </a:p>
            </p:txBody>
          </p:sp>
        </p:grpSp>
        <p:sp>
          <p:nvSpPr>
            <p:cNvPr id="23" name="Text Box 14"/>
            <p:cNvSpPr txBox="1">
              <a:spLocks noChangeArrowheads="1"/>
            </p:cNvSpPr>
            <p:nvPr/>
          </p:nvSpPr>
          <p:spPr bwMode="auto">
            <a:xfrm>
              <a:off x="3413919" y="1333176"/>
              <a:ext cx="8153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KHO SÁCH CỦA ÔNG BÀ</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828390"/>
            <a:ext cx="8668291" cy="707886"/>
          </a:xfrm>
          <a:prstGeom prst="rect">
            <a:avLst/>
          </a:prstGeom>
        </p:spPr>
        <p:txBody>
          <a:bodyPr wrap="square">
            <a:spAutoFit/>
          </a:bodyPr>
          <a:lstStyle/>
          <a:p>
            <a:r>
              <a:rPr lang="vi-VN" sz="4000" b="1" dirty="0">
                <a:solidFill>
                  <a:srgbClr val="0000CC"/>
                </a:solidFill>
                <a:latin typeface="Times New Roman" pitchFamily="18" charset="0"/>
                <a:cs typeface="Times New Roman" pitchFamily="18" charset="0"/>
              </a:rPr>
              <a:t>Giá </a:t>
            </a:r>
            <a:r>
              <a:rPr lang="vi-VN" sz="4000" b="1" dirty="0">
                <a:solidFill>
                  <a:srgbClr val="FF0000"/>
                </a:solidFill>
                <a:latin typeface="Times New Roman" pitchFamily="18" charset="0"/>
                <a:cs typeface="Times New Roman" pitchFamily="18" charset="0"/>
              </a:rPr>
              <a:t>s</a:t>
            </a:r>
            <a:r>
              <a:rPr lang="vi-VN" sz="4000" b="1" dirty="0">
                <a:solidFill>
                  <a:srgbClr val="0000CC"/>
                </a:solidFill>
                <a:latin typeface="Times New Roman" pitchFamily="18" charset="0"/>
                <a:cs typeface="Times New Roman" pitchFamily="18" charset="0"/>
              </a:rPr>
              <a:t>ách, </a:t>
            </a:r>
            <a:r>
              <a:rPr lang="vi-VN" sz="4000" b="1" dirty="0">
                <a:solidFill>
                  <a:srgbClr val="FF0000"/>
                </a:solidFill>
                <a:latin typeface="Times New Roman" pitchFamily="18" charset="0"/>
                <a:cs typeface="Times New Roman" pitchFamily="18" charset="0"/>
              </a:rPr>
              <a:t>tr</a:t>
            </a:r>
            <a:r>
              <a:rPr lang="vi-VN" sz="4000" b="1" dirty="0">
                <a:solidFill>
                  <a:srgbClr val="0000CC"/>
                </a:solidFill>
                <a:latin typeface="Times New Roman" pitchFamily="18" charset="0"/>
                <a:cs typeface="Times New Roman" pitchFamily="18" charset="0"/>
              </a:rPr>
              <a:t>í nhớ, mải m</a:t>
            </a:r>
            <a:r>
              <a:rPr lang="vi-VN" sz="4000" b="1" dirty="0">
                <a:solidFill>
                  <a:srgbClr val="FF0000"/>
                </a:solidFill>
                <a:latin typeface="Times New Roman" pitchFamily="18" charset="0"/>
                <a:cs typeface="Times New Roman" pitchFamily="18" charset="0"/>
              </a:rPr>
              <a:t>iết</a:t>
            </a:r>
            <a:r>
              <a:rPr lang="vi-VN" sz="4000" b="1" dirty="0">
                <a:solidFill>
                  <a:srgbClr val="0000CC"/>
                </a:solidFill>
                <a:latin typeface="Times New Roman" pitchFamily="18" charset="0"/>
                <a:cs typeface="Times New Roman" pitchFamily="18" charset="0"/>
              </a:rPr>
              <a:t>, </a:t>
            </a:r>
            <a:r>
              <a:rPr lang="vi-VN" sz="4000" b="1">
                <a:solidFill>
                  <a:srgbClr val="FF0000"/>
                </a:solidFill>
                <a:latin typeface="Times New Roman" pitchFamily="18" charset="0"/>
                <a:cs typeface="Times New Roman" pitchFamily="18" charset="0"/>
              </a:rPr>
              <a:t>s</a:t>
            </a:r>
            <a:r>
              <a:rPr lang="vi-VN" sz="4000" b="1">
                <a:solidFill>
                  <a:srgbClr val="0000CC"/>
                </a:solidFill>
                <a:latin typeface="Times New Roman" pitchFamily="18" charset="0"/>
                <a:cs typeface="Times New Roman" pitchFamily="18" charset="0"/>
              </a:rPr>
              <a:t>ay </a:t>
            </a:r>
            <a:r>
              <a:rPr lang="en-US" sz="4000" b="1">
                <a:solidFill>
                  <a:srgbClr val="FF0000"/>
                </a:solidFill>
                <a:latin typeface="Times New Roman" pitchFamily="18" charset="0"/>
                <a:cs typeface="Times New Roman" pitchFamily="18" charset="0"/>
              </a:rPr>
              <a:t>s</a:t>
            </a:r>
            <a:r>
              <a:rPr lang="vi-VN" sz="4000" b="1">
                <a:solidFill>
                  <a:srgbClr val="0000CC"/>
                </a:solidFill>
                <a:latin typeface="Times New Roman" pitchFamily="18" charset="0"/>
                <a:cs typeface="Times New Roman" pitchFamily="18" charset="0"/>
              </a:rPr>
              <a:t>ưa</a:t>
            </a:r>
            <a:r>
              <a:rPr lang="vi-VN" sz="40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7" y="5159514"/>
            <a:ext cx="102684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Hai bạn trong bàn đổi vở và soát lỗi cho nhau.</a:t>
            </a:r>
            <a:endParaRPr lang="vi-VN" sz="4000" b="1" dirty="0">
              <a:solidFill>
                <a:srgbClr val="0000CC"/>
              </a:solidFill>
              <a:latin typeface="Times New Roman" pitchFamily="18" charset="0"/>
              <a:cs typeface="Times New Roman" pitchFamily="18" charset="0"/>
            </a:endParaRPr>
          </a:p>
        </p:txBody>
      </p:sp>
      <p:grpSp>
        <p:nvGrpSpPr>
          <p:cNvPr id="23" name="Group 22"/>
          <p:cNvGrpSpPr/>
          <p:nvPr/>
        </p:nvGrpSpPr>
        <p:grpSpPr>
          <a:xfrm>
            <a:off x="1508919" y="4191170"/>
            <a:ext cx="7086600" cy="707886"/>
            <a:chOff x="1508919" y="1888664"/>
            <a:chExt cx="6313517" cy="707886"/>
          </a:xfrm>
        </p:grpSpPr>
        <p:sp>
          <p:nvSpPr>
            <p:cNvPr id="24" name="Rectangle 23"/>
            <p:cNvSpPr/>
            <p:nvPr/>
          </p:nvSpPr>
          <p:spPr>
            <a:xfrm>
              <a:off x="1508919" y="1888664"/>
              <a:ext cx="6313517"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3. </a:t>
              </a:r>
              <a:r>
                <a:rPr lang="en-US" sz="4000" b="1" dirty="0" err="1">
                  <a:solidFill>
                    <a:srgbClr val="FF0066"/>
                  </a:solidFill>
                  <a:latin typeface="Times New Roman" pitchFamily="18" charset="0"/>
                  <a:cs typeface="Times New Roman" pitchFamily="18" charset="0"/>
                </a:rPr>
                <a:t>Đổi</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vở</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soát</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lỗi</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cho</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nhau</a:t>
              </a:r>
              <a:r>
                <a:rPr lang="en-US" sz="4000" b="1" dirty="0">
                  <a:solidFill>
                    <a:srgbClr val="FF0066"/>
                  </a:solidFill>
                  <a:latin typeface="Times New Roman" pitchFamily="18" charset="0"/>
                  <a:cs typeface="Times New Roman" pitchFamily="18" charset="0"/>
                </a:rPr>
                <a:t>.</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4"/>
          <a:srcRect l="46056" t="49877" r="29925" b="39437"/>
          <a:stretch/>
        </p:blipFill>
        <p:spPr bwMode="auto">
          <a:xfrm>
            <a:off x="1289493" y="4267200"/>
            <a:ext cx="14255307" cy="3672840"/>
          </a:xfrm>
          <a:prstGeom prst="rect">
            <a:avLst/>
          </a:prstGeom>
          <a:ln>
            <a:noFill/>
          </a:ln>
          <a:extLst>
            <a:ext uri="{53640926-AAD7-44D8-BBD7-CCE9431645EC}">
              <a14:shadowObscured xmlns:a14="http://schemas.microsoft.com/office/drawing/2010/main"/>
            </a:ext>
          </a:extLst>
        </p:spPr>
      </p:pic>
      <p:sp>
        <p:nvSpPr>
          <p:cNvPr id="41" name="Rectangle 40"/>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spTree>
    <p:custDataLst>
      <p:tags r:id="rId1"/>
    </p:custDataLst>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1756028" y="6357688"/>
            <a:ext cx="7830091" cy="707886"/>
          </a:xfrm>
          <a:prstGeom prst="rect">
            <a:avLst/>
          </a:prstGeom>
        </p:spPr>
        <p:txBody>
          <a:bodyPr wrap="square">
            <a:spAutoFit/>
          </a:bodyPr>
          <a:lstStyle/>
          <a:p>
            <a:r>
              <a:rPr lang="vi-VN" sz="4000" b="1">
                <a:solidFill>
                  <a:srgbClr val="FF0066"/>
                </a:solidFill>
                <a:latin typeface="Times New Roman" pitchFamily="18" charset="0"/>
                <a:cs typeface="Times New Roman" pitchFamily="18" charset="0"/>
              </a:rPr>
              <a:t>siêu </a:t>
            </a:r>
            <a:r>
              <a:rPr lang="vi-VN" sz="4000" b="1" dirty="0">
                <a:solidFill>
                  <a:srgbClr val="FF0066"/>
                </a:solidFill>
                <a:latin typeface="Times New Roman" pitchFamily="18" charset="0"/>
                <a:cs typeface="Times New Roman" pitchFamily="18" charset="0"/>
              </a:rPr>
              <a:t>phàm, </a:t>
            </a:r>
            <a:r>
              <a:rPr lang="vi-VN" sz="4000" b="1">
                <a:solidFill>
                  <a:srgbClr val="FF0066"/>
                </a:solidFill>
                <a:latin typeface="Times New Roman" pitchFamily="18" charset="0"/>
                <a:cs typeface="Times New Roman" pitchFamily="18" charset="0"/>
              </a:rPr>
              <a:t>siêu thị</a:t>
            </a:r>
            <a:r>
              <a:rPr lang="en-US" sz="4000" b="1">
                <a:solidFill>
                  <a:srgbClr val="FF0066"/>
                </a:solidFill>
                <a:latin typeface="Times New Roman" pitchFamily="18" charset="0"/>
                <a:cs typeface="Times New Roman" pitchFamily="18" charset="0"/>
              </a:rPr>
              <a:t>, siêu nhiên,…</a:t>
            </a:r>
            <a:endParaRPr lang="vi-VN" sz="4000" b="1" dirty="0">
              <a:solidFill>
                <a:srgbClr val="FF0066"/>
              </a:solidFill>
              <a:latin typeface="Times New Roman" pitchFamily="18" charset="0"/>
              <a:cs typeface="Times New Roman" pitchFamily="18" charset="0"/>
            </a:endParaRPr>
          </a:p>
        </p:txBody>
      </p:sp>
      <p:grpSp>
        <p:nvGrpSpPr>
          <p:cNvPr id="3" name="Group 2"/>
          <p:cNvGrpSpPr/>
          <p:nvPr/>
        </p:nvGrpSpPr>
        <p:grpSpPr>
          <a:xfrm>
            <a:off x="10779712" y="3810000"/>
            <a:ext cx="4800600" cy="4914632"/>
            <a:chOff x="10576719" y="4509432"/>
            <a:chExt cx="4800600" cy="4329768"/>
          </a:xfrm>
        </p:grpSpPr>
        <p:pic>
          <p:nvPicPr>
            <p:cNvPr id="22" name="Picture 21"/>
            <p:cNvPicPr/>
            <p:nvPr/>
          </p:nvPicPr>
          <p:blipFill rotWithShape="1">
            <a:blip r:embed="rId4"/>
            <a:srcRect l="46056" t="49877" r="48464" b="39437"/>
            <a:stretch/>
          </p:blipFill>
          <p:spPr bwMode="auto">
            <a:xfrm>
              <a:off x="10576719" y="4509432"/>
              <a:ext cx="4547427" cy="432976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46056" t="49877" r="52934" b="47336"/>
            <a:stretch/>
          </p:blipFill>
          <p:spPr bwMode="auto">
            <a:xfrm>
              <a:off x="14552646" y="6604664"/>
              <a:ext cx="824673" cy="1936284"/>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1756028" y="5486400"/>
            <a:ext cx="7677691"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x</a:t>
            </a:r>
            <a:r>
              <a:rPr lang="vi-VN" sz="4000" b="1">
                <a:solidFill>
                  <a:srgbClr val="FF0066"/>
                </a:solidFill>
                <a:latin typeface="Times New Roman" pitchFamily="18" charset="0"/>
                <a:cs typeface="Times New Roman" pitchFamily="18" charset="0"/>
              </a:rPr>
              <a:t>iêu </a:t>
            </a:r>
            <a:r>
              <a:rPr lang="vi-VN" sz="4000" b="1" dirty="0">
                <a:solidFill>
                  <a:srgbClr val="FF0066"/>
                </a:solidFill>
                <a:latin typeface="Times New Roman" pitchFamily="18" charset="0"/>
                <a:cs typeface="Times New Roman" pitchFamily="18" charset="0"/>
              </a:rPr>
              <a:t>vẹo, </a:t>
            </a:r>
            <a:r>
              <a:rPr lang="vi-VN" sz="4000" b="1">
                <a:solidFill>
                  <a:srgbClr val="FF0066"/>
                </a:solidFill>
                <a:latin typeface="Times New Roman" pitchFamily="18" charset="0"/>
                <a:cs typeface="Times New Roman" pitchFamily="18" charset="0"/>
              </a:rPr>
              <a:t>liêu xiêu</a:t>
            </a:r>
            <a:r>
              <a:rPr lang="en-US" sz="4000" b="1">
                <a:solidFill>
                  <a:srgbClr val="FF0066"/>
                </a:solidFill>
                <a:latin typeface="Times New Roman" pitchFamily="18" charset="0"/>
                <a:cs typeface="Times New Roman" pitchFamily="18" charset="0"/>
              </a:rPr>
              <a:t>…</a:t>
            </a:r>
            <a:endParaRPr lang="vi-VN" sz="4000" b="1" dirty="0">
              <a:solidFill>
                <a:srgbClr val="FF0066"/>
              </a:solidFill>
              <a:latin typeface="Times New Roman" pitchFamily="18" charset="0"/>
              <a:cs typeface="Times New Roman" pitchFamily="18" charset="0"/>
            </a:endParaRPr>
          </a:p>
        </p:txBody>
      </p:sp>
      <p:sp>
        <p:nvSpPr>
          <p:cNvPr id="18" name="Rectangle 17"/>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 </a:t>
            </a:r>
          </a:p>
          <a:p>
            <a:r>
              <a:rPr lang="vi-VN" sz="3600" b="1" dirty="0">
                <a:solidFill>
                  <a:srgbClr val="0000CC"/>
                </a:solidFill>
                <a:latin typeface="Times New Roman" pitchFamily="18" charset="0"/>
                <a:cs typeface="Times New Roman" pitchFamily="18" charset="0"/>
              </a:rPr>
              <a:t>M: Sôi nổi (Các bạn giơ tay phát biểu sôi nổi )   </a:t>
            </a:r>
          </a:p>
        </p:txBody>
      </p:sp>
    </p:spTree>
    <p:custDataLst>
      <p:tags r:id="rId1"/>
    </p:custDataLst>
    <p:extLst>
      <p:ext uri="{BB962C8B-B14F-4D97-AF65-F5344CB8AC3E}">
        <p14:creationId xmlns:p14="http://schemas.microsoft.com/office/powerpoint/2010/main" val="652228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p:cNvGrpSpPr/>
          <p:nvPr/>
        </p:nvGrpSpPr>
        <p:grpSpPr>
          <a:xfrm>
            <a:off x="10527190" y="4681954"/>
            <a:ext cx="5085446" cy="3962400"/>
            <a:chOff x="10764313" y="4648200"/>
            <a:chExt cx="5085446" cy="3962400"/>
          </a:xfrm>
        </p:grpSpPr>
        <p:pic>
          <p:nvPicPr>
            <p:cNvPr id="22" name="Picture 21"/>
            <p:cNvPicPr/>
            <p:nvPr/>
          </p:nvPicPr>
          <p:blipFill rotWithShape="1">
            <a:blip r:embed="rId4"/>
            <a:srcRect l="51022" t="52050" r="42276" b="39437"/>
            <a:stretch/>
          </p:blipFill>
          <p:spPr bwMode="auto">
            <a:xfrm>
              <a:off x="10881519" y="4800600"/>
              <a:ext cx="4968240" cy="38100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srcRect l="56093" t="58248" r="42276" b="39437"/>
            <a:stretch/>
          </p:blipFill>
          <p:spPr bwMode="auto">
            <a:xfrm>
              <a:off x="10764313" y="4648200"/>
              <a:ext cx="2958053" cy="67056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56093" t="58248" r="42276" b="39437"/>
            <a:stretch/>
          </p:blipFill>
          <p:spPr bwMode="auto">
            <a:xfrm>
              <a:off x="10881519" y="4983480"/>
              <a:ext cx="719424" cy="1127760"/>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3291839" y="5788074"/>
            <a:ext cx="6675279"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Sôi nổi, sôi động</a:t>
            </a:r>
            <a:r>
              <a:rPr lang="vi-VN" sz="3800" b="1">
                <a:solidFill>
                  <a:srgbClr val="FF0066"/>
                </a:solidFill>
                <a:latin typeface="Times New Roman" pitchFamily="18" charset="0"/>
                <a:cs typeface="Times New Roman" pitchFamily="18" charset="0"/>
              </a:rPr>
              <a:t>, </a:t>
            </a:r>
            <a:r>
              <a:rPr lang="en-US" sz="3800" b="1">
                <a:solidFill>
                  <a:srgbClr val="FF0066"/>
                </a:solidFill>
                <a:latin typeface="Times New Roman" pitchFamily="18" charset="0"/>
                <a:cs typeface="Times New Roman" pitchFamily="18" charset="0"/>
              </a:rPr>
              <a:t>nước sôi,…</a:t>
            </a:r>
            <a:endParaRPr lang="vi-VN" sz="3800" b="1" dirty="0">
              <a:solidFill>
                <a:srgbClr val="FF0066"/>
              </a:solidFill>
              <a:latin typeface="Times New Roman" pitchFamily="18" charset="0"/>
              <a:cs typeface="Times New Roman" pitchFamily="18" charset="0"/>
            </a:endParaRPr>
          </a:p>
        </p:txBody>
      </p:sp>
      <p:sp>
        <p:nvSpPr>
          <p:cNvPr id="18" name="Rectangle 17"/>
          <p:cNvSpPr/>
          <p:nvPr/>
        </p:nvSpPr>
        <p:spPr>
          <a:xfrm>
            <a:off x="3261519" y="6934200"/>
            <a:ext cx="581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x</a:t>
            </a:r>
            <a:r>
              <a:rPr lang="vi-VN" sz="3800" b="1">
                <a:solidFill>
                  <a:srgbClr val="FF0066"/>
                </a:solidFill>
                <a:latin typeface="Times New Roman" pitchFamily="18" charset="0"/>
                <a:cs typeface="Times New Roman" pitchFamily="18" charset="0"/>
              </a:rPr>
              <a:t>ôi gấc</a:t>
            </a:r>
            <a:r>
              <a:rPr lang="en-US" sz="3800" b="1">
                <a:solidFill>
                  <a:srgbClr val="FF0066"/>
                </a:solidFill>
                <a:latin typeface="Times New Roman" pitchFamily="18" charset="0"/>
                <a:cs typeface="Times New Roman" pitchFamily="18" charset="0"/>
              </a:rPr>
              <a:t>, xa xôi, cỗ xôi,…</a:t>
            </a:r>
            <a:endParaRPr lang="vi-VN" sz="3800" b="1" dirty="0">
              <a:solidFill>
                <a:srgbClr val="FF0066"/>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514456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9" name="Picture 18"/>
          <p:cNvPicPr/>
          <p:nvPr/>
        </p:nvPicPr>
        <p:blipFill rotWithShape="1">
          <a:blip r:embed="rId4"/>
          <a:srcRect l="57647" t="49877" r="36884" b="39437"/>
          <a:stretch/>
        </p:blipFill>
        <p:spPr bwMode="auto">
          <a:xfrm>
            <a:off x="11069114" y="4267200"/>
            <a:ext cx="4582525" cy="4434840"/>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759380" y="5638800"/>
            <a:ext cx="8710708"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Sinh động, </a:t>
            </a:r>
            <a:r>
              <a:rPr lang="vi-VN" sz="3800" b="1">
                <a:solidFill>
                  <a:srgbClr val="FF0066"/>
                </a:solidFill>
                <a:latin typeface="Times New Roman" pitchFamily="18" charset="0"/>
                <a:cs typeface="Times New Roman" pitchFamily="18" charset="0"/>
              </a:rPr>
              <a:t>sinh sôi</a:t>
            </a:r>
            <a:r>
              <a:rPr lang="en-US" sz="3800" b="1">
                <a:solidFill>
                  <a:srgbClr val="FF0066"/>
                </a:solidFill>
                <a:latin typeface="Times New Roman" pitchFamily="18" charset="0"/>
                <a:cs typeface="Times New Roman" pitchFamily="18" charset="0"/>
              </a:rPr>
              <a:t>, sinh trưởng,…</a:t>
            </a:r>
            <a:endParaRPr lang="vi-VN" sz="3800" b="1" dirty="0">
              <a:solidFill>
                <a:srgbClr val="FF0066"/>
              </a:solidFill>
              <a:latin typeface="Times New Roman" pitchFamily="18" charset="0"/>
              <a:cs typeface="Times New Roman" pitchFamily="18" charset="0"/>
            </a:endParaRPr>
          </a:p>
        </p:txBody>
      </p:sp>
      <p:sp>
        <p:nvSpPr>
          <p:cNvPr id="24" name="Rectangle 23"/>
          <p:cNvSpPr/>
          <p:nvPr/>
        </p:nvSpPr>
        <p:spPr>
          <a:xfrm>
            <a:off x="1774779" y="6781800"/>
            <a:ext cx="8710708" cy="677108"/>
          </a:xfrm>
          <a:prstGeom prst="rect">
            <a:avLst/>
          </a:prstGeom>
        </p:spPr>
        <p:txBody>
          <a:bodyPr wrap="square">
            <a:spAutoFit/>
          </a:bodyPr>
          <a:lstStyle/>
          <a:p>
            <a:r>
              <a:rPr lang="vi-VN" sz="3800" b="1">
                <a:solidFill>
                  <a:srgbClr val="FF0066"/>
                </a:solidFill>
                <a:latin typeface="Times New Roman" pitchFamily="18" charset="0"/>
                <a:cs typeface="Times New Roman" pitchFamily="18" charset="0"/>
              </a:rPr>
              <a:t>xinh </a:t>
            </a:r>
            <a:r>
              <a:rPr lang="vi-VN" sz="3800" b="1" dirty="0">
                <a:solidFill>
                  <a:srgbClr val="FF0066"/>
                </a:solidFill>
                <a:latin typeface="Times New Roman" pitchFamily="18" charset="0"/>
                <a:cs typeface="Times New Roman" pitchFamily="18" charset="0"/>
              </a:rPr>
              <a:t>đẹp, </a:t>
            </a:r>
            <a:r>
              <a:rPr lang="vi-VN" sz="3800" b="1">
                <a:solidFill>
                  <a:srgbClr val="FF0066"/>
                </a:solidFill>
                <a:latin typeface="Times New Roman" pitchFamily="18" charset="0"/>
                <a:cs typeface="Times New Roman" pitchFamily="18" charset="0"/>
              </a:rPr>
              <a:t>xinh xắn</a:t>
            </a:r>
            <a:r>
              <a:rPr lang="en-US" sz="3800" b="1">
                <a:solidFill>
                  <a:srgbClr val="FF0066"/>
                </a:solidFill>
                <a:latin typeface="Times New Roman" pitchFamily="18" charset="0"/>
                <a:cs typeface="Times New Roman" pitchFamily="18" charset="0"/>
              </a:rPr>
              <a:t>, xinh xinh,…</a:t>
            </a:r>
            <a:endParaRPr lang="vi-VN" sz="3800" b="1" dirty="0">
              <a:solidFill>
                <a:srgbClr val="FF0066"/>
              </a:solidFill>
              <a:latin typeface="Times New Roman" pitchFamily="18" charset="0"/>
              <a:cs typeface="Times New Roman" pitchFamily="18" charset="0"/>
            </a:endParaRPr>
          </a:p>
        </p:txBody>
      </p:sp>
      <p:sp>
        <p:nvSpPr>
          <p:cNvPr id="25" name="Rectangle 24"/>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spTree>
    <p:custDataLst>
      <p:tags r:id="rId1"/>
    </p:custDataLst>
    <p:extLst>
      <p:ext uri="{BB962C8B-B14F-4D97-AF65-F5344CB8AC3E}">
        <p14:creationId xmlns:p14="http://schemas.microsoft.com/office/powerpoint/2010/main" val="5766242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4"/>
          <a:srcRect l="63168" t="51917" r="29925" b="39437"/>
          <a:stretch/>
        </p:blipFill>
        <p:spPr bwMode="auto">
          <a:xfrm>
            <a:off x="10043319" y="4509432"/>
            <a:ext cx="5795915" cy="4163736"/>
          </a:xfrm>
          <a:prstGeom prst="rect">
            <a:avLst/>
          </a:prstGeom>
          <a:ln>
            <a:noFill/>
          </a:ln>
          <a:extLst>
            <a:ext uri="{53640926-AAD7-44D8-BBD7-CCE9431645EC}">
              <a14:shadowObscured xmlns:a14="http://schemas.microsoft.com/office/drawing/2010/main"/>
            </a:ext>
          </a:extLst>
        </p:spPr>
      </p:pic>
      <p:sp>
        <p:nvSpPr>
          <p:cNvPr id="14" name="Rectangle 13"/>
          <p:cNvSpPr/>
          <p:nvPr/>
        </p:nvSpPr>
        <p:spPr>
          <a:xfrm>
            <a:off x="2817163" y="5547657"/>
            <a:ext cx="7454755"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l</a:t>
            </a:r>
            <a:r>
              <a:rPr lang="vi-VN" sz="3800" b="1">
                <a:solidFill>
                  <a:srgbClr val="FF0066"/>
                </a:solidFill>
                <a:latin typeface="Times New Roman" pitchFamily="18" charset="0"/>
                <a:cs typeface="Times New Roman" pitchFamily="18" charset="0"/>
              </a:rPr>
              <a:t>ịch </a:t>
            </a:r>
            <a:r>
              <a:rPr lang="vi-VN" sz="3800" b="1" dirty="0">
                <a:solidFill>
                  <a:srgbClr val="FF0066"/>
                </a:solidFill>
                <a:latin typeface="Times New Roman" pitchFamily="18" charset="0"/>
                <a:cs typeface="Times New Roman" pitchFamily="18" charset="0"/>
              </a:rPr>
              <a:t>sử, sử sách</a:t>
            </a:r>
            <a:r>
              <a:rPr lang="vi-VN" sz="3800" b="1">
                <a:solidFill>
                  <a:srgbClr val="FF0066"/>
                </a:solidFill>
                <a:latin typeface="Times New Roman" pitchFamily="18" charset="0"/>
                <a:cs typeface="Times New Roman" pitchFamily="18" charset="0"/>
              </a:rPr>
              <a:t>, </a:t>
            </a:r>
            <a:r>
              <a:rPr lang="en-US" sz="3800" b="1">
                <a:solidFill>
                  <a:srgbClr val="FF0066"/>
                </a:solidFill>
                <a:latin typeface="Times New Roman" pitchFamily="18" charset="0"/>
                <a:cs typeface="Times New Roman" pitchFamily="18" charset="0"/>
              </a:rPr>
              <a:t>sử học,…</a:t>
            </a:r>
            <a:endParaRPr lang="vi-VN" sz="3800" b="1" dirty="0">
              <a:solidFill>
                <a:srgbClr val="FF0066"/>
              </a:solidFill>
              <a:latin typeface="Times New Roman" pitchFamily="18" charset="0"/>
              <a:cs typeface="Times New Roman" pitchFamily="18" charset="0"/>
            </a:endParaRPr>
          </a:p>
        </p:txBody>
      </p:sp>
      <p:sp>
        <p:nvSpPr>
          <p:cNvPr id="15" name="Rectangle 14"/>
          <p:cNvSpPr/>
          <p:nvPr/>
        </p:nvSpPr>
        <p:spPr>
          <a:xfrm>
            <a:off x="2804319" y="6591300"/>
            <a:ext cx="539142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ứng xử, </a:t>
            </a:r>
            <a:r>
              <a:rPr lang="vi-VN" sz="3800" b="1">
                <a:solidFill>
                  <a:srgbClr val="FF0066"/>
                </a:solidFill>
                <a:latin typeface="Times New Roman" pitchFamily="18" charset="0"/>
                <a:cs typeface="Times New Roman" pitchFamily="18" charset="0"/>
              </a:rPr>
              <a:t>xử lý</a:t>
            </a:r>
            <a:r>
              <a:rPr lang="en-US" sz="3800" b="1">
                <a:solidFill>
                  <a:srgbClr val="FF0066"/>
                </a:solidFill>
                <a:latin typeface="Times New Roman" pitchFamily="18" charset="0"/>
                <a:cs typeface="Times New Roman" pitchFamily="18" charset="0"/>
              </a:rPr>
              <a:t>, cư xử,</a:t>
            </a:r>
            <a:r>
              <a:rPr lang="vi-VN" sz="3800" b="1">
                <a:solidFill>
                  <a:srgbClr val="FF0066"/>
                </a:solidFill>
                <a:latin typeface="Times New Roman" pitchFamily="18" charset="0"/>
                <a:cs typeface="Times New Roman" pitchFamily="18" charset="0"/>
              </a:rPr>
              <a:t>...</a:t>
            </a:r>
            <a:endParaRPr lang="vi-VN" sz="3800" b="1" dirty="0">
              <a:solidFill>
                <a:srgbClr val="FF0066"/>
              </a:solidFill>
              <a:latin typeface="Times New Roman" pitchFamily="18" charset="0"/>
              <a:cs typeface="Times New Roman" pitchFamily="18" charset="0"/>
            </a:endParaRPr>
          </a:p>
        </p:txBody>
      </p:sp>
      <p:sp>
        <p:nvSpPr>
          <p:cNvPr id="16" name="Rectangle 15"/>
          <p:cNvSpPr/>
          <p:nvPr/>
        </p:nvSpPr>
        <p:spPr>
          <a:xfrm>
            <a:off x="1603628" y="2201108"/>
            <a:ext cx="13773691"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a:solidFill>
                  <a:srgbClr val="0000CC"/>
                </a:solidFill>
                <a:latin typeface="Times New Roman" pitchFamily="18" charset="0"/>
                <a:cs typeface="Times New Roman" pitchFamily="18" charset="0"/>
              </a:rPr>
              <a:t>Tìm các tiếng ghép được với mỗi tiếng dưới đây để tạo từ</a:t>
            </a:r>
            <a:r>
              <a:rPr lang="vi-VN" sz="3600" b="1">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M: Sôi </a:t>
            </a:r>
            <a:r>
              <a:rPr lang="vi-VN" sz="3600" b="1">
                <a:solidFill>
                  <a:srgbClr val="0000CC"/>
                </a:solidFill>
                <a:latin typeface="Times New Roman" pitchFamily="18" charset="0"/>
                <a:cs typeface="Times New Roman" pitchFamily="18" charset="0"/>
              </a:rPr>
              <a:t>nổi (Các </a:t>
            </a:r>
            <a:r>
              <a:rPr lang="vi-VN" sz="3600" b="1" dirty="0">
                <a:solidFill>
                  <a:srgbClr val="0000CC"/>
                </a:solidFill>
                <a:latin typeface="Times New Roman" pitchFamily="18" charset="0"/>
                <a:cs typeface="Times New Roman" pitchFamily="18" charset="0"/>
              </a:rPr>
              <a:t>bạn giơ tay phát biểu sôi nổi )   </a:t>
            </a:r>
          </a:p>
        </p:txBody>
      </p:sp>
    </p:spTree>
    <p:custDataLst>
      <p:tags r:id="rId1"/>
    </p:custDataLst>
    <p:extLst>
      <p:ext uri="{BB962C8B-B14F-4D97-AF65-F5344CB8AC3E}">
        <p14:creationId xmlns:p14="http://schemas.microsoft.com/office/powerpoint/2010/main" val="2114722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CE_TITLE" val="Tieng Viet 3. Nghe Viet Kho sach cua ong ba"/>
  <p:tag name="ISPRING_ULTRA_SCORM_COURSE_ID" val="BB5F4AC7-02F7-448C-A74D-9F4BE86D754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tuan 11\\tuan 1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eng Viet 3. Nghe Viet Kho sach cua ong ba"/>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6D92872-8F68-41A9-9345-1AEFECC0D835}:448"/>
</p:tagLst>
</file>

<file path=ppt/tags/tag11.xml><?xml version="1.0" encoding="utf-8"?>
<p:tagLst xmlns:a="http://schemas.openxmlformats.org/drawingml/2006/main" xmlns:r="http://schemas.openxmlformats.org/officeDocument/2006/relationships" xmlns:p="http://schemas.openxmlformats.org/presentationml/2006/main">
  <p:tag name="GENSWF_SLIDE_UID" val="{14C1C941-D3C4-484E-BFD2-FEBEAE062190}:444"/>
</p:tagLst>
</file>

<file path=ppt/tags/tag12.xml><?xml version="1.0" encoding="utf-8"?>
<p:tagLst xmlns:a="http://schemas.openxmlformats.org/drawingml/2006/main" xmlns:r="http://schemas.openxmlformats.org/officeDocument/2006/relationships" xmlns:p="http://schemas.openxmlformats.org/presentationml/2006/main">
  <p:tag name="GENSWF_SLIDE_UID" val="{54BA2F10-AAA9-49D8-997D-B4440BD0DE1E}:443"/>
</p:tagLst>
</file>

<file path=ppt/tags/tag13.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9D4AE68A-FEE2-49D4-8BC5-2C12288FBC0A}:340"/>
</p:tagLst>
</file>

<file path=ppt/tags/tag2.xml><?xml version="1.0" encoding="utf-8"?>
<p:tagLst xmlns:a="http://schemas.openxmlformats.org/drawingml/2006/main" xmlns:r="http://schemas.openxmlformats.org/officeDocument/2006/relationships" xmlns:p="http://schemas.openxmlformats.org/presentationml/2006/main">
  <p:tag name="GENSWF_SLIDE_UID" val="{5EA98187-ED36-4C0B-AFB1-21DA8533A76F}:327"/>
</p:tagLst>
</file>

<file path=ppt/tags/tag3.xml><?xml version="1.0" encoding="utf-8"?>
<p:tagLst xmlns:a="http://schemas.openxmlformats.org/drawingml/2006/main" xmlns:r="http://schemas.openxmlformats.org/officeDocument/2006/relationships" xmlns:p="http://schemas.openxmlformats.org/presentationml/2006/main">
  <p:tag name="GENSWF_SLIDE_UID" val="{636836A2-8AD2-478F-AA8A-659BC6810E04}:407"/>
</p:tagLst>
</file>

<file path=ppt/tags/tag4.xml><?xml version="1.0" encoding="utf-8"?>
<p:tagLst xmlns:a="http://schemas.openxmlformats.org/drawingml/2006/main" xmlns:r="http://schemas.openxmlformats.org/officeDocument/2006/relationships" xmlns:p="http://schemas.openxmlformats.org/presentationml/2006/main">
  <p:tag name="GENSWF_SLIDE_UID" val="{6F074EF6-F631-46E9-AB0D-0470C1EF27B2}:427"/>
</p:tagLst>
</file>

<file path=ppt/tags/tag5.xml><?xml version="1.0" encoding="utf-8"?>
<p:tagLst xmlns:a="http://schemas.openxmlformats.org/drawingml/2006/main" xmlns:r="http://schemas.openxmlformats.org/officeDocument/2006/relationships" xmlns:p="http://schemas.openxmlformats.org/presentationml/2006/main">
  <p:tag name="GENSWF_SLIDE_UID" val="{FFE12EE5-C649-4106-AFEB-7730D467CBF8}:440"/>
</p:tagLst>
</file>

<file path=ppt/tags/tag6.xml><?xml version="1.0" encoding="utf-8"?>
<p:tagLst xmlns:a="http://schemas.openxmlformats.org/drawingml/2006/main" xmlns:r="http://schemas.openxmlformats.org/officeDocument/2006/relationships" xmlns:p="http://schemas.openxmlformats.org/presentationml/2006/main">
  <p:tag name="GENSWF_SLIDE_UID" val="{42EC3809-BD26-4D9C-A99C-DB1412025399}:441"/>
</p:tagLst>
</file>

<file path=ppt/tags/tag7.xml><?xml version="1.0" encoding="utf-8"?>
<p:tagLst xmlns:a="http://schemas.openxmlformats.org/drawingml/2006/main" xmlns:r="http://schemas.openxmlformats.org/officeDocument/2006/relationships" xmlns:p="http://schemas.openxmlformats.org/presentationml/2006/main">
  <p:tag name="GENSWF_SLIDE_UID" val="{8FE2426A-D103-421D-B349-320EA03094C1}:447"/>
</p:tagLst>
</file>

<file path=ppt/tags/tag8.xml><?xml version="1.0" encoding="utf-8"?>
<p:tagLst xmlns:a="http://schemas.openxmlformats.org/drawingml/2006/main" xmlns:r="http://schemas.openxmlformats.org/officeDocument/2006/relationships" xmlns:p="http://schemas.openxmlformats.org/presentationml/2006/main">
  <p:tag name="GENSWF_SLIDE_UID" val="{ED297A8C-21AA-4971-AA7E-FAEF2F8B07AD}:446"/>
</p:tagLst>
</file>

<file path=ppt/tags/tag9.xml><?xml version="1.0" encoding="utf-8"?>
<p:tagLst xmlns:a="http://schemas.openxmlformats.org/drawingml/2006/main" xmlns:r="http://schemas.openxmlformats.org/officeDocument/2006/relationships" xmlns:p="http://schemas.openxmlformats.org/presentationml/2006/main">
  <p:tag name="GENSWF_SLIDE_UID" val="{3BA9ACB5-4BEF-4FA7-B54F-E919B1693502}:44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9646</TotalTime>
  <Words>637</Words>
  <Application>Microsoft Office PowerPoint</Application>
  <PresentationFormat>Custom</PresentationFormat>
  <Paragraphs>88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Tieng Viet 3. Nghe Viet Kho sach cua ong ba</dc:title>
  <dc:creator>Le Hong Minh</dc:creator>
  <cp:lastModifiedBy>AutoBVT</cp:lastModifiedBy>
  <cp:revision>1108</cp:revision>
  <dcterms:created xsi:type="dcterms:W3CDTF">2008-09-09T22:52:10Z</dcterms:created>
  <dcterms:modified xsi:type="dcterms:W3CDTF">2023-11-26T20:56:28Z</dcterms:modified>
</cp:coreProperties>
</file>