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media/image22.jpg" ContentType="image/png"/>
  <Override PartName="/ppt/tags/tag6.xml" ContentType="application/vnd.openxmlformats-officedocument.presentationml.tags+xml"/>
  <Override PartName="/ppt/media/image25.jpg" ContentType="image/png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2.xml" ContentType="application/vnd.openxmlformats-officedocument.presentationml.notesSlide+xml"/>
  <Override PartName="/ppt/tags/tag23.xml" ContentType="application/vnd.openxmlformats-officedocument.presentationml.tags+xml"/>
  <Override PartName="/ppt/notesSlides/notesSlide3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  <p:sldMasterId id="2147483722" r:id="rId5"/>
  </p:sldMasterIdLst>
  <p:notesMasterIdLst>
    <p:notesMasterId r:id="rId33"/>
  </p:notesMasterIdLst>
  <p:sldIdLst>
    <p:sldId id="2007577096" r:id="rId6"/>
    <p:sldId id="326" r:id="rId7"/>
    <p:sldId id="327" r:id="rId8"/>
    <p:sldId id="257" r:id="rId9"/>
    <p:sldId id="262" r:id="rId10"/>
    <p:sldId id="261" r:id="rId11"/>
    <p:sldId id="2007577098" r:id="rId12"/>
    <p:sldId id="2007577121" r:id="rId13"/>
    <p:sldId id="2007577122" r:id="rId14"/>
    <p:sldId id="2007577099" r:id="rId15"/>
    <p:sldId id="2007577100" r:id="rId16"/>
    <p:sldId id="2007577101" r:id="rId17"/>
    <p:sldId id="2007577105" r:id="rId18"/>
    <p:sldId id="2007577102" r:id="rId19"/>
    <p:sldId id="2007577106" r:id="rId20"/>
    <p:sldId id="2007577107" r:id="rId21"/>
    <p:sldId id="2007577108" r:id="rId22"/>
    <p:sldId id="2007577109" r:id="rId23"/>
    <p:sldId id="2007577104" r:id="rId24"/>
    <p:sldId id="2007577114" r:id="rId25"/>
    <p:sldId id="2007577116" r:id="rId26"/>
    <p:sldId id="2007577113" r:id="rId27"/>
    <p:sldId id="2007577112" r:id="rId28"/>
    <p:sldId id="2007577110" r:id="rId29"/>
    <p:sldId id="2007577111" r:id="rId30"/>
    <p:sldId id="2007577124" r:id="rId31"/>
    <p:sldId id="2007577127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8E229-9E62-498D-99D9-42C5FEDAB544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0614B-F355-4C87-AF17-B598991D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30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luongtran8495@gmail.com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504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luongtran8495@gmail.com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504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0614B-F355-4C87-AF17-B598991DC6F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43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luongtran8495@gmail.com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504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34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93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14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90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57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04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52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57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0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84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69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482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03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33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657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6914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0246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37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8436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7045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5782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353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976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004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151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5028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5873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18295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598396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38625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7652529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4215425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081192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586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7455876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49843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3045486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2212024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056076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8701820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266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345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886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16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342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593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986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57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416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229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093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08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73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16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98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2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7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4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46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9916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8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Relationship Id="rId9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4.xml"/><Relationship Id="rId4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17.png"/><Relationship Id="rId18" Type="http://schemas.microsoft.com/office/2007/relationships/hdphoto" Target="../media/hdphoto1.wdp"/><Relationship Id="rId3" Type="http://schemas.openxmlformats.org/officeDocument/2006/relationships/audio" Target="../media/media1.mp3"/><Relationship Id="rId7" Type="http://schemas.microsoft.com/office/2007/relationships/media" Target="../media/media3.mp3"/><Relationship Id="rId12" Type="http://schemas.openxmlformats.org/officeDocument/2006/relationships/image" Target="../media/image16.png"/><Relationship Id="rId17" Type="http://schemas.openxmlformats.org/officeDocument/2006/relationships/image" Target="../media/image14.png"/><Relationship Id="rId2" Type="http://schemas.microsoft.com/office/2007/relationships/media" Target="../media/media1.mp3"/><Relationship Id="rId16" Type="http://schemas.microsoft.com/office/2007/relationships/hdphoto" Target="../media/hdphoto2.wdp"/><Relationship Id="rId1" Type="http://schemas.openxmlformats.org/officeDocument/2006/relationships/tags" Target="../tags/tag4.xml"/><Relationship Id="rId6" Type="http://schemas.openxmlformats.org/officeDocument/2006/relationships/audio" Target="NULL" TargetMode="External"/><Relationship Id="rId11" Type="http://schemas.openxmlformats.org/officeDocument/2006/relationships/image" Target="../media/image15.png"/><Relationship Id="rId5" Type="http://schemas.openxmlformats.org/officeDocument/2006/relationships/audio" Target="../media/media2.mp3"/><Relationship Id="rId15" Type="http://schemas.openxmlformats.org/officeDocument/2006/relationships/image" Target="../media/image18.png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19.jpg"/><Relationship Id="rId4" Type="http://schemas.microsoft.com/office/2007/relationships/media" Target="../media/media2.mp3"/><Relationship Id="rId9" Type="http://schemas.openxmlformats.org/officeDocument/2006/relationships/audio" Target="../media/media4.mp3"/><Relationship Id="rId1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microsoft.com/office/2007/relationships/hdphoto" Target="../media/hdphoto3.wdp"/><Relationship Id="rId18" Type="http://schemas.openxmlformats.org/officeDocument/2006/relationships/image" Target="../media/image22.jpg"/><Relationship Id="rId3" Type="http://schemas.openxmlformats.org/officeDocument/2006/relationships/audio" Target="../media/media1.mp3"/><Relationship Id="rId7" Type="http://schemas.microsoft.com/office/2007/relationships/media" Target="../media/media3.mp3"/><Relationship Id="rId12" Type="http://schemas.openxmlformats.org/officeDocument/2006/relationships/image" Target="../media/image21.png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tags" Target="../tags/tag5.xml"/><Relationship Id="rId6" Type="http://schemas.openxmlformats.org/officeDocument/2006/relationships/audio" Target="NULL" TargetMode="External"/><Relationship Id="rId11" Type="http://schemas.openxmlformats.org/officeDocument/2006/relationships/image" Target="../media/image20.png"/><Relationship Id="rId5" Type="http://schemas.openxmlformats.org/officeDocument/2006/relationships/audio" Target="../media/media2.mp3"/><Relationship Id="rId15" Type="http://schemas.microsoft.com/office/2007/relationships/hdphoto" Target="../media/hdphoto1.wdp"/><Relationship Id="rId10" Type="http://schemas.openxmlformats.org/officeDocument/2006/relationships/slideLayout" Target="../slideLayouts/slideLayout47.xml"/><Relationship Id="rId4" Type="http://schemas.microsoft.com/office/2007/relationships/media" Target="../media/media2.mp3"/><Relationship Id="rId9" Type="http://schemas.openxmlformats.org/officeDocument/2006/relationships/audio" Target="../media/media4.mp3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17.png"/><Relationship Id="rId18" Type="http://schemas.microsoft.com/office/2007/relationships/hdphoto" Target="../media/hdphoto1.wdp"/><Relationship Id="rId3" Type="http://schemas.openxmlformats.org/officeDocument/2006/relationships/audio" Target="../media/media1.mp3"/><Relationship Id="rId7" Type="http://schemas.microsoft.com/office/2007/relationships/media" Target="../media/media3.mp3"/><Relationship Id="rId12" Type="http://schemas.openxmlformats.org/officeDocument/2006/relationships/image" Target="../media/image16.png"/><Relationship Id="rId17" Type="http://schemas.openxmlformats.org/officeDocument/2006/relationships/image" Target="../media/image14.png"/><Relationship Id="rId2" Type="http://schemas.microsoft.com/office/2007/relationships/media" Target="../media/media1.mp3"/><Relationship Id="rId16" Type="http://schemas.microsoft.com/office/2007/relationships/hdphoto" Target="../media/hdphoto4.wdp"/><Relationship Id="rId1" Type="http://schemas.openxmlformats.org/officeDocument/2006/relationships/tags" Target="../tags/tag6.xml"/><Relationship Id="rId6" Type="http://schemas.openxmlformats.org/officeDocument/2006/relationships/audio" Target="NULL" TargetMode="External"/><Relationship Id="rId11" Type="http://schemas.openxmlformats.org/officeDocument/2006/relationships/image" Target="../media/image23.png"/><Relationship Id="rId5" Type="http://schemas.openxmlformats.org/officeDocument/2006/relationships/audio" Target="../media/media2.mp3"/><Relationship Id="rId15" Type="http://schemas.openxmlformats.org/officeDocument/2006/relationships/image" Target="../media/image24.png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25.jpg"/><Relationship Id="rId4" Type="http://schemas.microsoft.com/office/2007/relationships/media" Target="../media/media2.mp3"/><Relationship Id="rId9" Type="http://schemas.openxmlformats.org/officeDocument/2006/relationships/audio" Target="../media/media4.mp3"/><Relationship Id="rId1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2.mp3"/><Relationship Id="rId7" Type="http://schemas.openxmlformats.org/officeDocument/2006/relationships/image" Target="../media/image12.jpg"/><Relationship Id="rId2" Type="http://schemas.microsoft.com/office/2007/relationships/media" Target="../media/media2.mp3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47.xml"/><Relationship Id="rId11" Type="http://schemas.microsoft.com/office/2007/relationships/hdphoto" Target="../media/hdphoto1.wdp"/><Relationship Id="rId5" Type="http://schemas.microsoft.com/office/2007/relationships/media" Target="../media/media3.mp3"/><Relationship Id="rId10" Type="http://schemas.openxmlformats.org/officeDocument/2006/relationships/image" Target="../media/image14.png"/><Relationship Id="rId4" Type="http://schemas.openxmlformats.org/officeDocument/2006/relationships/audio" Target="NULL" TargetMode="External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8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9.xml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10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flipH="1">
            <a:off x="7745106" y="358381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808954" y="191069"/>
            <a:ext cx="9803219" cy="363030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43253" y="1274227"/>
            <a:ext cx="668804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Xã</a:t>
            </a:r>
            <a:r>
              <a:rPr lang="en-US" altLang="zh-CN" sz="4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5853" y="3415699"/>
            <a:ext cx="2005965" cy="2819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378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41" y="917327"/>
            <a:ext cx="10290545" cy="5982237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220485" y="13855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821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07375" y="921623"/>
            <a:ext cx="3651825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khám phá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4084" y="1378245"/>
            <a:ext cx="11017633" cy="830997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1. Quan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sát và cho biết các bạn trong mỗi tình dưới đây đã thực hiện quy định nào khi đi trên các phương tiện giao thông.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8" y="741399"/>
            <a:ext cx="602397" cy="7701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81" y="2188524"/>
            <a:ext cx="3608635" cy="2239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053" y="2188524"/>
            <a:ext cx="3506999" cy="22523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59" y="2200368"/>
            <a:ext cx="3580110" cy="22078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774" y="4458237"/>
            <a:ext cx="3964784" cy="23997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640" y="4408177"/>
            <a:ext cx="5202951" cy="2449823"/>
          </a:xfrm>
          <a:prstGeom prst="rect">
            <a:avLst/>
          </a:prstGeom>
        </p:spPr>
      </p:pic>
      <p:sp>
        <p:nvSpPr>
          <p:cNvPr id="12" name="Rectangle: Rounded Corners 6">
            <a:extLst>
              <a:ext uri="{FF2B5EF4-FFF2-40B4-BE49-F238E27FC236}">
                <a16:creationId xmlns:a16="http://schemas.microsoft.com/office/drawing/2014/main" id="{1A5890D4-A137-4AC7-82F6-3B335EF9859C}"/>
              </a:ext>
            </a:extLst>
          </p:cNvPr>
          <p:cNvSpPr/>
          <p:nvPr/>
        </p:nvSpPr>
        <p:spPr>
          <a:xfrm>
            <a:off x="584493" y="3481952"/>
            <a:ext cx="3537476" cy="82813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ội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mũ bảo hiểm khi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ngồi trên xe máy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4487633" y="3556023"/>
            <a:ext cx="3305985" cy="80844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Thắt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ô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tô.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0">
            <a:extLst>
              <a:ext uri="{FF2B5EF4-FFF2-40B4-BE49-F238E27FC236}">
                <a16:creationId xmlns:a16="http://schemas.microsoft.com/office/drawing/2014/main" id="{EB110694-4B26-4B90-B8CF-AD3A3D91F621}"/>
              </a:ext>
            </a:extLst>
          </p:cNvPr>
          <p:cNvSpPr/>
          <p:nvPr/>
        </p:nvSpPr>
        <p:spPr>
          <a:xfrm>
            <a:off x="8203082" y="3481953"/>
            <a:ext cx="3383514" cy="88251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1">
            <a:extLst>
              <a:ext uri="{FF2B5EF4-FFF2-40B4-BE49-F238E27FC236}">
                <a16:creationId xmlns:a16="http://schemas.microsoft.com/office/drawing/2014/main" id="{5013D39F-7448-4F7B-825D-709930757E64}"/>
              </a:ext>
            </a:extLst>
          </p:cNvPr>
          <p:cNvSpPr/>
          <p:nvPr/>
        </p:nvSpPr>
        <p:spPr>
          <a:xfrm>
            <a:off x="1511678" y="5987143"/>
            <a:ext cx="4199536" cy="87085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ội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mũ bảo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hiểm khi đi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4">
            <a:extLst>
              <a:ext uri="{FF2B5EF4-FFF2-40B4-BE49-F238E27FC236}">
                <a16:creationId xmlns:a16="http://schemas.microsoft.com/office/drawing/2014/main" id="{4EC16A1B-9C89-4D9A-BDA1-C27DACFC44D3}"/>
              </a:ext>
            </a:extLst>
          </p:cNvPr>
          <p:cNvSpPr/>
          <p:nvPr/>
        </p:nvSpPr>
        <p:spPr>
          <a:xfrm>
            <a:off x="8860972" y="6060807"/>
            <a:ext cx="2725624" cy="79719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khi lên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bus</a:t>
            </a: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2220485" y="13855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985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2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8" y="741399"/>
            <a:ext cx="602397" cy="7701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7375" y="921623"/>
            <a:ext cx="3651825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khám phá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007375" y="2033012"/>
            <a:ext cx="10262423" cy="36256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2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…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20485" y="13855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221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057712" y="1332679"/>
            <a:ext cx="9323694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2. Điều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gì có thể xảy ra trong mỗi tình huống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sau?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sao?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81" y="1840204"/>
            <a:ext cx="2853377" cy="24198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949" y="1840204"/>
            <a:ext cx="5885162" cy="23695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587" y="1794344"/>
            <a:ext cx="2975362" cy="2395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1" y="4167240"/>
            <a:ext cx="3199275" cy="266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587" y="4209756"/>
            <a:ext cx="3252998" cy="26631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108" y="4309870"/>
            <a:ext cx="5557081" cy="25178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07375" y="921623"/>
            <a:ext cx="3651825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khám phá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8" y="741399"/>
            <a:ext cx="602397" cy="770153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220485" y="13855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951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1A5890D4-A137-4AC7-82F6-3B335EF9859C}"/>
              </a:ext>
            </a:extLst>
          </p:cNvPr>
          <p:cNvSpPr/>
          <p:nvPr/>
        </p:nvSpPr>
        <p:spPr>
          <a:xfrm>
            <a:off x="5830956" y="3153398"/>
            <a:ext cx="5838829" cy="1882428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Hai người c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ó thể gây tai nạn giao thông vì không đội mũ bảo hiểm và nghe nhạc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sẽ mất tập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trung 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đi xe máy.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53" y="1968468"/>
            <a:ext cx="5205757" cy="46067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8" y="741399"/>
            <a:ext cx="602397" cy="77015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07375" y="921623"/>
            <a:ext cx="3651825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khám phá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57712" y="1332679"/>
            <a:ext cx="9323694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2. Điều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gì có thể xảy ra trong mỗi tình huống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sau?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sao?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220485" y="13855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220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6334539" y="3091621"/>
            <a:ext cx="5579165" cy="2436507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Hai bạn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thể bị ngã vì đuổi theo xe ô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tô, bạn </a:t>
            </a:r>
            <a:r>
              <a:rPr lang="en-US" sz="24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 trên xe có thể bị té xuống </a:t>
            </a:r>
            <a:r>
              <a: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vì </a:t>
            </a:r>
            <a:r>
              <a:rPr lang="en-US" sz="24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 vươn </a:t>
            </a:r>
            <a:r>
              <a: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ra </a:t>
            </a:r>
            <a:r>
              <a:rPr lang="en-US" sz="24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 cửa ô tô.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8" y="1922606"/>
            <a:ext cx="5598257" cy="47745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8" y="741399"/>
            <a:ext cx="602397" cy="77015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07375" y="921623"/>
            <a:ext cx="3651825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khám phá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57712" y="1332679"/>
            <a:ext cx="9323694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2. Điều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gì có thể xảy ra trong mỗi tình huống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sau?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sao?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220485" y="13855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659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12" y="1794344"/>
            <a:ext cx="9503611" cy="3826453"/>
          </a:xfrm>
          <a:prstGeom prst="rect">
            <a:avLst/>
          </a:prstGeom>
        </p:spPr>
      </p:pic>
      <p:sp>
        <p:nvSpPr>
          <p:cNvPr id="15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706176" y="5396457"/>
            <a:ext cx="10425650" cy="1436914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Cả gia đình có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thể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bị tai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nạn giao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thông, chấn thương, bị phạt tiền vì chở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quá số người quy định,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3 người không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đội mũ bảo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hiểm.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7375" y="921623"/>
            <a:ext cx="3651825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khám phá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8" y="741399"/>
            <a:ext cx="602397" cy="77015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57712" y="1332679"/>
            <a:ext cx="9323694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2. Điều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gì có thể xảy ra trong mỗi tình huống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sau?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sao?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220485" y="13855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977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8" y="1922608"/>
            <a:ext cx="5701024" cy="4740852"/>
          </a:xfrm>
          <a:prstGeom prst="rect">
            <a:avLst/>
          </a:prstGeom>
        </p:spPr>
      </p:pic>
      <p:sp>
        <p:nvSpPr>
          <p:cNvPr id="14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6210361" y="3164979"/>
            <a:ext cx="5809359" cy="2029873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Bạn nhỏ có thể bị đuối nước nếu bị ngã vì không mặc áo 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phao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khi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đi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thuyền.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7375" y="921623"/>
            <a:ext cx="3651825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khám phá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8" y="741399"/>
            <a:ext cx="602397" cy="77015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57712" y="1332679"/>
            <a:ext cx="9323694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2. Điều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gì có thể xảy ra trong mỗi tình huống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sau?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sao?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220485" y="13855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251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39" y="1968468"/>
            <a:ext cx="5577272" cy="4565927"/>
          </a:xfrm>
          <a:prstGeom prst="rect">
            <a:avLst/>
          </a:prstGeom>
        </p:spPr>
      </p:pic>
      <p:sp>
        <p:nvSpPr>
          <p:cNvPr id="13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6373348" y="2636822"/>
            <a:ext cx="5553609" cy="2836326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Bạn nam đi xe vàng có thể bị ngã vì thả hai chân khỏi bàn đạp và không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phanh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kiểm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soát </a:t>
            </a: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tốc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độ khi đi xuống dốc.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07375" y="921623"/>
            <a:ext cx="3651825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khám phá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8" y="741399"/>
            <a:ext cx="602397" cy="77015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57712" y="1332679"/>
            <a:ext cx="9323694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2. Điều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gì có thể xảy ra trong mỗi tình huống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sau?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sao?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220485" y="13855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507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737922D-D98D-43A2-A92D-640AE22F1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207" y="1840204"/>
            <a:ext cx="8136535" cy="429555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07375" y="921623"/>
            <a:ext cx="3651825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khám phá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8" y="741399"/>
            <a:ext cx="602397" cy="77015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57712" y="1332679"/>
            <a:ext cx="9323694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2. Điều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gì có thể xảy ra trong mỗi tình huống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sau?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sao?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1319942" y="5605670"/>
            <a:ext cx="8799234" cy="125233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>
                <a:solidFill>
                  <a:schemeClr val="bg1"/>
                </a:solidFill>
                <a:cs typeface="Arial" panose="020B0604020202020204" pitchFamily="34" charset="0"/>
              </a:rPr>
              <a:t>Hai bạn nhỏ </a:t>
            </a:r>
            <a:r>
              <a:rPr lang="en-US" sz="2400">
                <a:solidFill>
                  <a:schemeClr val="bg1"/>
                </a:solidFill>
                <a:cs typeface="Arial" panose="020B0604020202020204" pitchFamily="34" charset="0"/>
              </a:rPr>
              <a:t>chơi đùa </a:t>
            </a:r>
            <a:r>
              <a:rPr lang="vi-VN" sz="2400">
                <a:solidFill>
                  <a:schemeClr val="bg1"/>
                </a:solidFill>
                <a:cs typeface="Arial" panose="020B0604020202020204" pitchFamily="34" charset="0"/>
              </a:rPr>
              <a:t>đi trên đường ray vô cùng nguy hiểm vì đoàn tàu </a:t>
            </a:r>
            <a:r>
              <a:rPr lang="en-US" sz="2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rất </a:t>
            </a:r>
            <a:r>
              <a:rPr lang="vi-VN" sz="2400" smtClean="0">
                <a:solidFill>
                  <a:schemeClr val="bg1"/>
                </a:solidFill>
                <a:cs typeface="Arial" panose="020B0604020202020204" pitchFamily="34" charset="0"/>
              </a:rPr>
              <a:t>nhanh </a:t>
            </a:r>
            <a:r>
              <a:rPr lang="vi-VN" sz="2400">
                <a:solidFill>
                  <a:schemeClr val="bg1"/>
                </a:solidFill>
                <a:cs typeface="Arial" panose="020B0604020202020204" pitchFamily="34" charset="0"/>
              </a:rPr>
              <a:t>có thể đến bất cứ lúc nào.</a:t>
            </a:r>
            <a:endParaRPr lang="en-US" sz="24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220485" y="13855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327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76200" y="0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57542" y="0"/>
            <a:ext cx="6350852" cy="12878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kumimoji="0" lang="en-US" sz="3200" b="1" i="0" u="none" strike="noStrike" kern="1200" cap="none" spc="0" normalizeH="0" baseline="0" noProof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hởi </a:t>
            </a:r>
            <a:r>
              <a:rPr kumimoji="0" lang="en-US" sz="3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động (Xe bus yêu thương)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Grp="1" noChangeArrowheads="1"/>
          </p:cNvSpPr>
          <p:nvPr>
            <p:ph idx="1"/>
          </p:nvPr>
        </p:nvSpPr>
        <p:spPr bwMode="auto">
          <a:xfrm>
            <a:off x="838200" y="1020763"/>
            <a:ext cx="10515600" cy="5156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2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buNone/>
              <a:defRPr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Thắt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phao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đùa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dốc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vi-VN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thả hai chân khỏi bàn đạp và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vi-VN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phanh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kiểm soát tốc độ khi đi xuống dốc.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20485" y="13855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105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flipH="1">
            <a:off x="7745106" y="358381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808954" y="191069"/>
            <a:ext cx="10344599" cy="363030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5853" y="3415699"/>
            <a:ext cx="2005965" cy="2819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62400" y="1510145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TIẾT 2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708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4917" y="1394972"/>
            <a:ext cx="1118988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1</a:t>
            </a:r>
            <a:r>
              <a:rPr kumimoji="0" lang="en-US" altLang="zh-CN" sz="2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.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Em sẽ nói và làm gì khi thấy người thân đã uống rượu, bia mà 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định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lái xe? Vì sao?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A06DFE-8EE4-46AB-9D0D-66C2BB035D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472"/>
          <a:stretch/>
        </p:blipFill>
        <p:spPr>
          <a:xfrm>
            <a:off x="2108126" y="1980560"/>
            <a:ext cx="8063464" cy="4877440"/>
          </a:xfrm>
          <a:prstGeom prst="rect">
            <a:avLst/>
          </a:prstGeom>
        </p:spPr>
      </p:pic>
      <p:sp>
        <p:nvSpPr>
          <p:cNvPr id="6" name="Thought Bubble: Cloud 7">
            <a:extLst>
              <a:ext uri="{FF2B5EF4-FFF2-40B4-BE49-F238E27FC236}">
                <a16:creationId xmlns:a16="http://schemas.microsoft.com/office/drawing/2014/main" id="{E6162542-0A2A-4655-B8DC-38034EE7A00B}"/>
              </a:ext>
            </a:extLst>
          </p:cNvPr>
          <p:cNvSpPr/>
          <p:nvPr/>
        </p:nvSpPr>
        <p:spPr>
          <a:xfrm>
            <a:off x="4627647" y="1891974"/>
            <a:ext cx="2634544" cy="2276811"/>
          </a:xfrm>
          <a:prstGeom prst="cloudCallout">
            <a:avLst>
              <a:gd name="adj1" fmla="val -21367"/>
              <a:gd name="adj2" fmla="val 76306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đừng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ạ!</a:t>
            </a:r>
          </a:p>
        </p:txBody>
      </p:sp>
      <p:sp>
        <p:nvSpPr>
          <p:cNvPr id="7" name="Thought Bubble: Cloud 11">
            <a:extLst>
              <a:ext uri="{FF2B5EF4-FFF2-40B4-BE49-F238E27FC236}">
                <a16:creationId xmlns:a16="http://schemas.microsoft.com/office/drawing/2014/main" id="{8E3CDB35-487F-4B42-A034-8811D349FEF1}"/>
              </a:ext>
            </a:extLst>
          </p:cNvPr>
          <p:cNvSpPr/>
          <p:nvPr/>
        </p:nvSpPr>
        <p:spPr>
          <a:xfrm>
            <a:off x="9003690" y="2144856"/>
            <a:ext cx="3188310" cy="2149583"/>
          </a:xfrm>
          <a:prstGeom prst="cloudCallout">
            <a:avLst>
              <a:gd name="adj1" fmla="val -74933"/>
              <a:gd name="adj2" fmla="val 30579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xe.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hought Bubble: Cloud 13">
            <a:extLst>
              <a:ext uri="{FF2B5EF4-FFF2-40B4-BE49-F238E27FC236}">
                <a16:creationId xmlns:a16="http://schemas.microsoft.com/office/drawing/2014/main" id="{7191E537-A67F-4079-956D-7D599779B6D4}"/>
              </a:ext>
            </a:extLst>
          </p:cNvPr>
          <p:cNvSpPr/>
          <p:nvPr/>
        </p:nvSpPr>
        <p:spPr>
          <a:xfrm>
            <a:off x="8892209" y="4458735"/>
            <a:ext cx="3299791" cy="1994961"/>
          </a:xfrm>
          <a:prstGeom prst="cloudCallout">
            <a:avLst>
              <a:gd name="adj1" fmla="val -82957"/>
              <a:gd name="adj2" fmla="val 25856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taxi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ạ.</a:t>
            </a:r>
          </a:p>
        </p:txBody>
      </p:sp>
      <p:sp>
        <p:nvSpPr>
          <p:cNvPr id="9" name="Rectangle 8"/>
          <p:cNvSpPr/>
          <p:nvPr/>
        </p:nvSpPr>
        <p:spPr>
          <a:xfrm>
            <a:off x="87716" y="3219647"/>
            <a:ext cx="3213276" cy="34163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4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thấy người thân đã uống rượu, bia mà vẫn định lái xe em sẽ ngăn cản và giải thích tại sao sau khi uống rượu, bia không nên </a:t>
            </a:r>
            <a:r>
              <a:rPr lang="vi-VN" sz="24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4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vi-VN" sz="24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xe, sau đó có thể gọi xe taxi về nhà.</a:t>
            </a:r>
            <a:endParaRPr lang="en-US" sz="2400" b="1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18" y="590561"/>
            <a:ext cx="955343" cy="9015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89561" y="923980"/>
            <a:ext cx="365182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4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220485" y="13855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34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  <p:bldP spid="9" grpId="0" animBg="1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B0B40E-3CC7-49A1-B243-A6BA0D121AF8}"/>
              </a:ext>
            </a:extLst>
          </p:cNvPr>
          <p:cNvSpPr txBox="1"/>
          <p:nvPr/>
        </p:nvSpPr>
        <p:spPr>
          <a:xfrm>
            <a:off x="1014739" y="1385645"/>
            <a:ext cx="727745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2. </a:t>
            </a:r>
            <a:r>
              <a:rPr kumimoji="0" lang="en-US" altLang="zh-CN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Em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sẽ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nói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và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làm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gì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trong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tình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huống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sau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?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933938-DD4B-401B-AA35-98B90DD4E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291" y="1895527"/>
            <a:ext cx="9291970" cy="49159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49467" y="1953747"/>
            <a:ext cx="6764307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sẽ kéo bạn </a:t>
            </a:r>
            <a:r>
              <a:rPr lang="en-US" sz="24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lùi</a:t>
            </a:r>
            <a:r>
              <a:rPr lang="vi-VN" sz="24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lại và nói với bạn: </a:t>
            </a:r>
            <a:endParaRPr lang="en-US" sz="2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9561" y="923980"/>
            <a:ext cx="365182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4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18" y="590561"/>
            <a:ext cx="955343" cy="901521"/>
          </a:xfrm>
          <a:prstGeom prst="rect">
            <a:avLst/>
          </a:prstGeom>
        </p:spPr>
      </p:pic>
      <p:sp>
        <p:nvSpPr>
          <p:cNvPr id="10" name="Thought Bubble: Cloud 6">
            <a:extLst>
              <a:ext uri="{FF2B5EF4-FFF2-40B4-BE49-F238E27FC236}">
                <a16:creationId xmlns:a16="http://schemas.microsoft.com/office/drawing/2014/main" id="{FC4D57F6-02AE-4675-ABF8-AAFCECD90478}"/>
              </a:ext>
            </a:extLst>
          </p:cNvPr>
          <p:cNvSpPr/>
          <p:nvPr/>
        </p:nvSpPr>
        <p:spPr>
          <a:xfrm>
            <a:off x="88198" y="2044583"/>
            <a:ext cx="4208493" cy="3759027"/>
          </a:xfrm>
          <a:prstGeom prst="cloudCallout">
            <a:avLst>
              <a:gd name="adj1" fmla="val 95214"/>
              <a:gd name="adj2" fmla="val 9546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Cậu </a:t>
            </a:r>
            <a:r>
              <a:rPr lang="vi-VN" sz="24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đừng làm như vậy. Đoàn tàu đi tới với tốc độ </a:t>
            </a:r>
            <a:r>
              <a:rPr lang="en-US" sz="24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rất </a:t>
            </a:r>
            <a:r>
              <a:rPr lang="vi-VN" sz="24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nhanh, làm như vậy thì sẽ vô cùng nguy hiểm</a:t>
            </a:r>
            <a:r>
              <a:rPr lang="vi-VN" sz="240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.</a:t>
            </a:r>
            <a:endParaRPr lang="en-US" sz="240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hought Bubble: Cloud 6">
            <a:extLst>
              <a:ext uri="{FF2B5EF4-FFF2-40B4-BE49-F238E27FC236}">
                <a16:creationId xmlns:a16="http://schemas.microsoft.com/office/drawing/2014/main" id="{FC4D57F6-02AE-4675-ABF8-AAFCECD90478}"/>
              </a:ext>
            </a:extLst>
          </p:cNvPr>
          <p:cNvSpPr/>
          <p:nvPr/>
        </p:nvSpPr>
        <p:spPr>
          <a:xfrm>
            <a:off x="88197" y="2229998"/>
            <a:ext cx="4208493" cy="3759027"/>
          </a:xfrm>
          <a:prstGeom prst="cloudCallout">
            <a:avLst>
              <a:gd name="adj1" fmla="val 95214"/>
              <a:gd name="adj2" fmla="val 9546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Các bạn ơi, tàu sắp đến, chui qua rào chắn rất nguy hiểm, các bạn nên tránh xa ra nhé!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220485" y="13855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319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7CE14F-0E07-4AEE-B1F3-65685254F030}"/>
              </a:ext>
            </a:extLst>
          </p:cNvPr>
          <p:cNvSpPr/>
          <p:nvPr/>
        </p:nvSpPr>
        <p:spPr>
          <a:xfrm>
            <a:off x="638632" y="1436410"/>
            <a:ext cx="11367332" cy="8321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viết hoặc vẽ tranh tuyên truyền thực hiện an toàn khi đi trên các phương tiện giao thông và chia sẻ với bạn.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1342016-D157-46C4-BADE-BEBCD505E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226" y="2257054"/>
            <a:ext cx="6241774" cy="46009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" y="2405824"/>
            <a:ext cx="5946213" cy="44343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9" y="597951"/>
            <a:ext cx="857987" cy="9694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81456" y="918209"/>
            <a:ext cx="365182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vận dụng</a:t>
            </a:r>
            <a:endParaRPr lang="zh-CN" altLang="en-US" sz="24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220485" y="13855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928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1DDBBA-B493-412C-95F1-F1B0AB6EB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0601" y="1455910"/>
            <a:ext cx="8934955" cy="513627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654371" y="830047"/>
            <a:ext cx="4147944" cy="6331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kết</a:t>
            </a:r>
            <a:endParaRPr lang="en-US" sz="2400" b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220485" y="13855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633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1DDBBA-B493-412C-95F1-F1B0AB6EB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1" y="1392116"/>
            <a:ext cx="11346872" cy="533829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056664" y="758928"/>
            <a:ext cx="4147945" cy="6331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2220485" y="2919443"/>
            <a:ext cx="9172315" cy="3700130"/>
          </a:xfrm>
          <a:prstGeom prst="cloudCallout">
            <a:avLst>
              <a:gd name="adj1" fmla="val -64435"/>
              <a:gd name="adj2" fmla="val 32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dừng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lề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20485" y="13855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294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flipH="1">
            <a:off x="7745106" y="358381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-17444" y="-64123"/>
            <a:ext cx="11851481" cy="4327768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10696" y="1274227"/>
            <a:ext cx="815319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altLang="zh-CN" sz="44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14: </a:t>
            </a:r>
            <a:r>
              <a:rPr lang="en-US" altLang="zh-CN" sz="44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Cùng</a:t>
            </a:r>
            <a:r>
              <a:rPr lang="en-US" altLang="zh-CN" sz="4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tham</a:t>
            </a:r>
            <a:r>
              <a:rPr lang="en-US" altLang="zh-CN" sz="4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gia</a:t>
            </a:r>
            <a:r>
              <a:rPr lang="en-US" altLang="zh-CN" sz="4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4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thông</a:t>
            </a:r>
            <a:endParaRPr lang="en-US" altLang="zh-CN" sz="4400" b="1" i="1" kern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  <a:p>
            <a:pPr lvl="0" algn="ctr">
              <a:defRPr/>
            </a:pPr>
            <a:r>
              <a:rPr lang="en-US" altLang="zh-CN" sz="44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lang="en-US" altLang="zh-CN" sz="4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đây</a:t>
            </a:r>
            <a:r>
              <a:rPr lang="en-US" altLang="zh-CN" sz="4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4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h</a:t>
            </a:r>
            <a:r>
              <a:rPr lang="en-US" altLang="zh-CN" sz="4400" b="1" i="1" kern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ết</a:t>
            </a:r>
            <a:r>
              <a:rPr lang="en-US" altLang="zh-CN" sz="4400" b="1" i="1" kern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4400" b="1" i="1" kern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lang="en-US" altLang="zh-CN" sz="4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4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endParaRPr kumimoji="0" lang="en-US" altLang="zh-CN" sz="4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5853" y="3415699"/>
            <a:ext cx="2005965" cy="2819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886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7056" y="1420467"/>
            <a:ext cx="3804577" cy="8763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035589" y="1392992"/>
            <a:ext cx="3092466" cy="9037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04969" y="1420467"/>
            <a:ext cx="4407284" cy="9230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28650" y="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48889" y="1249017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44400" y="6418201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440" end="156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44400" y="266702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48889" y="2581624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76113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74022" y="2269292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BAA11EDB-8337-4282-A2AD-4972D61C9D6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795" y="2581624"/>
            <a:ext cx="4141377" cy="41413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-0.68333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27"/>
                            </p:stCondLst>
                            <p:childTnLst>
                              <p:par>
                                <p:cTn id="4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27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7 0.01296 " pathEditMode="relative" rAng="0" ptsTypes="AA">
                                      <p:cBhvr>
                                        <p:cTn id="52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42424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43939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606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24242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68182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98210" y="1485903"/>
            <a:ext cx="3107685" cy="145119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A. Xe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29805" y="1571144"/>
            <a:ext cx="2886789" cy="133542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B. Xe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11791" y="1592121"/>
            <a:ext cx="3369415" cy="1142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C. Xe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0287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072176" y="1238251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20600" y="6452758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20600" y="419100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37730" y="2327498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768" y="2692846"/>
            <a:ext cx="6313359" cy="41790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65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27"/>
                            </p:stCondLst>
                            <p:childTnLst>
                              <p:par>
                                <p:cTn id="4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37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1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34848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39394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3636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34848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5303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3524" y="1270638"/>
            <a:ext cx="3113266" cy="147863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223314" y="1228724"/>
            <a:ext cx="3759555" cy="164813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55270" y="1298692"/>
            <a:ext cx="3600589" cy="143758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08701" y="-17145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39167" y="941835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23892" y="6452758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440" end="156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80538" y="133350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68608" y="2143125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3432179" y="2728241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79" y="2630989"/>
            <a:ext cx="6439471" cy="42076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64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07407E-6 L 0.25 4.07407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27"/>
                            </p:stCondLst>
                            <p:childTnLst>
                              <p:par>
                                <p:cTn id="4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37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51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33333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39394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21212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39394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96800" y="6617276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440" end="156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96800" y="45623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97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33333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4887" y="1176635"/>
            <a:ext cx="11273012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Theo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9" b="19050"/>
          <a:stretch/>
        </p:blipFill>
        <p:spPr>
          <a:xfrm>
            <a:off x="444449" y="515715"/>
            <a:ext cx="777076" cy="7312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53424" y="674216"/>
            <a:ext cx="3701348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79F7BB-9264-45AD-932F-4338C2435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792" y="2186615"/>
            <a:ext cx="7392528" cy="439493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334C64B-5AD8-4310-8365-FFA4DB5265B7}"/>
              </a:ext>
            </a:extLst>
          </p:cNvPr>
          <p:cNvSpPr/>
          <p:nvPr/>
        </p:nvSpPr>
        <p:spPr>
          <a:xfrm>
            <a:off x="8048846" y="3189767"/>
            <a:ext cx="3838353" cy="19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65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4887" y="1176635"/>
            <a:ext cx="11273012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Theo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9" b="19050"/>
          <a:stretch/>
        </p:blipFill>
        <p:spPr>
          <a:xfrm>
            <a:off x="476348" y="536981"/>
            <a:ext cx="777076" cy="7312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53424" y="716748"/>
            <a:ext cx="373324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18" y="2071429"/>
            <a:ext cx="6012912" cy="44463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334C64B-5AD8-4310-8365-FFA4DB5265B7}"/>
              </a:ext>
            </a:extLst>
          </p:cNvPr>
          <p:cNvSpPr/>
          <p:nvPr/>
        </p:nvSpPr>
        <p:spPr>
          <a:xfrm>
            <a:off x="6879265" y="2468203"/>
            <a:ext cx="4852471" cy="2284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 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dải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98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4887" y="1059672"/>
            <a:ext cx="11273012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Theo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9" b="19050"/>
          <a:stretch/>
        </p:blipFill>
        <p:spPr>
          <a:xfrm>
            <a:off x="476348" y="334954"/>
            <a:ext cx="777076" cy="7312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53424" y="567886"/>
            <a:ext cx="321225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58" y="1971197"/>
            <a:ext cx="6438873" cy="455718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334C64B-5AD8-4310-8365-FFA4DB5265B7}"/>
              </a:ext>
            </a:extLst>
          </p:cNvPr>
          <p:cNvSpPr/>
          <p:nvPr/>
        </p:nvSpPr>
        <p:spPr>
          <a:xfrm>
            <a:off x="7602279" y="2445488"/>
            <a:ext cx="4051005" cy="29847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800" dirty="0" err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vượt đèn đỏ</a:t>
            </a:r>
            <a:r>
              <a:rPr lang="en-US" sz="2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2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dirty="0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98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0D83629-52CD-4A16-ABF5-C4661F4F9440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3n\uFFFDr{288BE087-6712-412E-98D9-1DFD503E47EE}&quot;,&quot;C:\\Users\\NHATMINH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ai 14 Cung tham gia giao thon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1BD441-AF3D-4C64-BD1D-4DAFC4E547CA}:200757712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06B3C6-AE4A-4973-A5B0-D75976465271}:200757709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E2F036-2D75-4376-AFF5-DF48702BD56D}:200757710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2DE1C7-A5DE-481C-947D-32F0BD0E4478}:200757710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752846-2E3C-452A-A00B-FDC24648AC34}:200757710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16E8B8-4C2C-4C27-BD01-FA50173799AD}:200757710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66170B-7AED-4B28-A16F-A4F1F3BBC50A}:200757710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76CAE9-A96F-45D6-9404-9AD4F5BAAF6C}:200757710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5348FF-7E96-4EB1-ADDA-F2F1E493CEE0}:200757710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519556-9677-47A3-A233-1713CC78C4B4}:200757710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4DA3C9-B142-415A-AF32-B843233A0F78}:200757709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5FB9C2-E0C3-4F45-B76D-35B0B1412361}:200757710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E8EC5F-5679-4AA8-8D41-EE14FE398F4E}:200757711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D8DA08-74C4-4257-9630-BA1E92023DBB}:200757711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1294A3-0F2E-4FAE-89DD-A7585B125962}:200757711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C85838-F012-4983-9AE6-99B4A550F98D}:200757711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0C22D7-05B0-4E6E-A28B-86397DE3AE82}:200757711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2EF926-B0D2-40D6-AAB0-D7B62007D368}:200757711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FB66BC2-1000-417B-9684-685531F57A5C}:200757712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E7C071-A9CA-42CC-B9FB-BEAB0CEB1250}:200757712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297503-90E9-4071-8D56-9D357D885DD6}:32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3CF51B-D3AB-45BD-9F24-F880FCBD38A3}:32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E974F3-A424-40AF-8729-64FBDB1F5437}:25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60130A-B8B5-4442-AF8D-136B238C01C5}:26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575C1C-5452-4D19-A8F2-C1CF58665A9F}:26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97E9D2-482D-4101-BAB8-84E3EE43DD6D}:200757709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7BEB94-F899-452C-AFC4-72B0149CB4DF}:200757712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1073</Words>
  <Application>Microsoft Office PowerPoint</Application>
  <PresentationFormat>Widescreen</PresentationFormat>
  <Paragraphs>103</Paragraphs>
  <Slides>27</Slides>
  <Notes>4</Notes>
  <HiddenSlides>0</HiddenSlides>
  <MMClips>17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Microsoft YaHei</vt:lpstr>
      <vt:lpstr>Arial</vt:lpstr>
      <vt:lpstr>Arial-Rounded</vt:lpstr>
      <vt:lpstr>Calibri</vt:lpstr>
      <vt:lpstr>Calibri Light</vt:lpstr>
      <vt:lpstr>等线</vt:lpstr>
      <vt:lpstr>黑体</vt:lpstr>
      <vt:lpstr>Times New Roman</vt:lpstr>
      <vt:lpstr>字魂59号-创粗黑</vt:lpstr>
      <vt:lpstr>方正卡通简体</vt:lpstr>
      <vt:lpstr>1_Office Theme</vt:lpstr>
      <vt:lpstr>2_Office Theme</vt:lpstr>
      <vt:lpstr>Office 主题​​</vt:lpstr>
      <vt:lpstr>4_Office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14 Cung tham gia giao thong</dc:title>
  <dc:creator>tran hong luong</dc:creator>
  <cp:lastModifiedBy>THANH HƯƠNG</cp:lastModifiedBy>
  <cp:revision>88</cp:revision>
  <dcterms:created xsi:type="dcterms:W3CDTF">2021-06-05T04:03:17Z</dcterms:created>
  <dcterms:modified xsi:type="dcterms:W3CDTF">2023-12-01T12:59:36Z</dcterms:modified>
</cp:coreProperties>
</file>