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2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24519-FBDC-46F3-8DE3-38108789E3F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3674-8AFD-412A-9981-8F10C070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3674-8AFD-412A-9981-8F10C0708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6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90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CC0C-F07C-4201-AC51-C166E14E11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1911-86A7-4322-A28A-BF039D6C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8558" y="3708203"/>
            <a:ext cx="638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LUYỆN TẬP</a:t>
            </a:r>
            <a:endParaRPr lang="en-US" sz="80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504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b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 Bảng con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35 + 29			81 – 22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đặt tính, cách tính?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đặt tính, em cần lưu ý gì?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tính em cần lưu ý gì?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5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1078879" y="202712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611426" y="214123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4FB2C0-60BD-4AE4-A449-6B0C7DC5C398}"/>
              </a:ext>
            </a:extLst>
          </p:cNvPr>
          <p:cNvGrpSpPr/>
          <p:nvPr/>
        </p:nvGrpSpPr>
        <p:grpSpPr>
          <a:xfrm>
            <a:off x="2125485" y="2725891"/>
            <a:ext cx="7616049" cy="2677670"/>
            <a:chOff x="1824226" y="3918823"/>
            <a:chExt cx="7616049" cy="5098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9B47A6-21A6-4BE6-A557-51E501E29F21}"/>
                </a:ext>
              </a:extLst>
            </p:cNvPr>
            <p:cNvSpPr/>
            <p:nvPr/>
          </p:nvSpPr>
          <p:spPr>
            <a:xfrm>
              <a:off x="1824226" y="3918826"/>
              <a:ext cx="1204176" cy="509882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34 </a:t>
              </a:r>
              <a:r>
                <a:rPr lang="vi-VN" sz="2800"/>
                <a:t>– </a:t>
              </a:r>
              <a:r>
                <a:rPr lang="vi-VN" sz="2800" smtClean="0"/>
                <a:t>7</a:t>
              </a:r>
              <a:endParaRPr lang="en-US" sz="2800" smtClean="0"/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  <a:endParaRPr lang="vi-VN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FACB2E-BCEE-4830-8DA1-DF13F325CDE1}"/>
                </a:ext>
              </a:extLst>
            </p:cNvPr>
            <p:cNvSpPr/>
            <p:nvPr/>
          </p:nvSpPr>
          <p:spPr>
            <a:xfrm>
              <a:off x="3901137" y="3918825"/>
              <a:ext cx="1204176" cy="509882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</a:t>
              </a:r>
              <a:r>
                <a:rPr lang="vi-VN" sz="2800"/>
                <a:t>– </a:t>
              </a:r>
              <a:r>
                <a:rPr lang="vi-VN" sz="2800" smtClean="0"/>
                <a:t>8</a:t>
              </a:r>
              <a:endParaRPr lang="en-US" sz="2800" smtClean="0"/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</a:t>
              </a:r>
              <a:endParaRPr lang="vi-VN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67655A-BAD3-411E-A19D-C2B0325824D5}"/>
                </a:ext>
              </a:extLst>
            </p:cNvPr>
            <p:cNvSpPr/>
            <p:nvPr/>
          </p:nvSpPr>
          <p:spPr>
            <a:xfrm>
              <a:off x="5978048" y="3918824"/>
              <a:ext cx="1386918" cy="509882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60 </a:t>
              </a:r>
              <a:r>
                <a:rPr lang="vi-VN" sz="2800"/>
                <a:t>– </a:t>
              </a:r>
              <a:r>
                <a:rPr lang="vi-VN" sz="2800" smtClean="0"/>
                <a:t>12</a:t>
              </a:r>
              <a:endParaRPr lang="en-US" sz="2800"/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……….....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…………..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…………..</a:t>
              </a:r>
              <a:endParaRPr lang="vi-VN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78115-AD10-45A6-B65A-340CE916C0A8}"/>
                </a:ext>
              </a:extLst>
            </p:cNvPr>
            <p:cNvSpPr/>
            <p:nvPr/>
          </p:nvSpPr>
          <p:spPr>
            <a:xfrm>
              <a:off x="8054959" y="3918823"/>
              <a:ext cx="1385316" cy="509882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</a:t>
              </a:r>
              <a:r>
                <a:rPr lang="vi-VN" sz="2800"/>
                <a:t>– </a:t>
              </a:r>
              <a:r>
                <a:rPr lang="vi-VN" sz="2800" smtClean="0"/>
                <a:t>19</a:t>
              </a:r>
              <a:endParaRPr lang="en-US" sz="2800" smtClean="0"/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…………..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…………..</a:t>
              </a:r>
            </a:p>
            <a:p>
              <a:pPr>
                <a:lnSpc>
                  <a:spcPct val="150000"/>
                </a:lnSpc>
              </a:pPr>
              <a:r>
                <a:rPr lang="en-US" sz="2800" smtClean="0"/>
                <a:t>…………..</a:t>
              </a:r>
              <a:endParaRPr lang="vi-VN" sz="2800" dirty="0"/>
            </a:p>
          </p:txBody>
        </p:sp>
      </p:grpSp>
      <p:pic>
        <p:nvPicPr>
          <p:cNvPr id="9" name="Hình ảnh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4" y="836869"/>
            <a:ext cx="5399604" cy="1181373"/>
          </a:xfrm>
          <a:prstGeom prst="rect">
            <a:avLst/>
          </a:prstGeom>
        </p:spPr>
      </p:pic>
      <p:pic>
        <p:nvPicPr>
          <p:cNvPr id="10" name="Hình ảnh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449" y="845747"/>
            <a:ext cx="5607728" cy="1181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5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1B08F1C8-D0AD-4643-AACF-43407F499ECD}"/>
              </a:ext>
            </a:extLst>
          </p:cNvPr>
          <p:cNvSpPr/>
          <p:nvPr/>
        </p:nvSpPr>
        <p:spPr>
          <a:xfrm>
            <a:off x="1090445" y="43351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9A093F-2CF4-49BE-8F1E-81E48CDC0741}"/>
              </a:ext>
            </a:extLst>
          </p:cNvPr>
          <p:cNvGrpSpPr/>
          <p:nvPr/>
        </p:nvGrpSpPr>
        <p:grpSpPr>
          <a:xfrm>
            <a:off x="1619456" y="4370277"/>
            <a:ext cx="1116312" cy="461666"/>
            <a:chOff x="1870518" y="1440653"/>
            <a:chExt cx="1116312" cy="4616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B2AC9B1-E1BF-4D71-A64D-8AE79DEB5164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854CBCFC-26AB-437D-98B4-173685B2772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97324E-D9D2-4DB1-A456-5A78D719A66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01668E-A271-4216-8D62-A9F562A9CE6F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A2468-520E-48D5-804C-E91F7480F722}"/>
              </a:ext>
            </a:extLst>
          </p:cNvPr>
          <p:cNvGrpSpPr/>
          <p:nvPr/>
        </p:nvGrpSpPr>
        <p:grpSpPr>
          <a:xfrm>
            <a:off x="1685378" y="4726267"/>
            <a:ext cx="8676309" cy="1332547"/>
            <a:chOff x="1774155" y="3838500"/>
            <a:chExt cx="8676309" cy="133254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29DD20-129D-4230-B995-61772CFCBBCB}"/>
                </a:ext>
              </a:extLst>
            </p:cNvPr>
            <p:cNvSpPr/>
            <p:nvPr/>
          </p:nvSpPr>
          <p:spPr>
            <a:xfrm>
              <a:off x="1774155" y="4081670"/>
              <a:ext cx="1299474" cy="846208"/>
            </a:xfrm>
            <a:prstGeom prst="ellipse">
              <a:avLst/>
            </a:prstGeom>
            <a:solidFill>
              <a:srgbClr val="FDDAD8"/>
            </a:solidFill>
            <a:ln>
              <a:solidFill>
                <a:srgbClr val="FDD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88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280830C3-792A-4283-B761-0C4711557014}"/>
                </a:ext>
              </a:extLst>
            </p:cNvPr>
            <p:cNvSpPr/>
            <p:nvPr/>
          </p:nvSpPr>
          <p:spPr>
            <a:xfrm>
              <a:off x="4204373" y="4081670"/>
              <a:ext cx="1299474" cy="846208"/>
            </a:xfrm>
            <a:prstGeom prst="octagon">
              <a:avLst>
                <a:gd name="adj" fmla="val 37168"/>
              </a:avLst>
            </a:prstGeom>
            <a:solidFill>
              <a:srgbClr val="DBE58C"/>
            </a:solidFill>
            <a:ln>
              <a:solidFill>
                <a:srgbClr val="DBE58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Star: 12 Points 8">
              <a:extLst>
                <a:ext uri="{FF2B5EF4-FFF2-40B4-BE49-F238E27FC236}">
                  <a16:creationId xmlns:a16="http://schemas.microsoft.com/office/drawing/2014/main" id="{D90A8F27-27F0-45E4-9459-B1E4D1EFE338}"/>
                </a:ext>
              </a:extLst>
            </p:cNvPr>
            <p:cNvSpPr/>
            <p:nvPr/>
          </p:nvSpPr>
          <p:spPr>
            <a:xfrm>
              <a:off x="6634592" y="3973859"/>
              <a:ext cx="1295384" cy="1061829"/>
            </a:xfrm>
            <a:prstGeom prst="star12">
              <a:avLst/>
            </a:prstGeom>
            <a:solidFill>
              <a:srgbClr val="D2EDFA"/>
            </a:solidFill>
            <a:ln>
              <a:solidFill>
                <a:srgbClr val="D2ED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252C8E1A-C8FD-4867-801D-2A961150B826}"/>
                </a:ext>
              </a:extLst>
            </p:cNvPr>
            <p:cNvSpPr/>
            <p:nvPr/>
          </p:nvSpPr>
          <p:spPr>
            <a:xfrm>
              <a:off x="8872081" y="3838500"/>
              <a:ext cx="1578383" cy="1332547"/>
            </a:xfrm>
            <a:prstGeom prst="star5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9B1AFB6-993C-4605-B4A1-C272B73D617F}"/>
                </a:ext>
              </a:extLst>
            </p:cNvPr>
            <p:cNvCxnSpPr/>
            <p:nvPr/>
          </p:nvCxnSpPr>
          <p:spPr>
            <a:xfrm>
              <a:off x="3171825" y="4504773"/>
              <a:ext cx="9444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99BB4D9-1C20-4339-9CAF-0FD81DB5E575}"/>
                </a:ext>
              </a:extLst>
            </p:cNvPr>
            <p:cNvCxnSpPr/>
            <p:nvPr/>
          </p:nvCxnSpPr>
          <p:spPr>
            <a:xfrm>
              <a:off x="5584070" y="4504773"/>
              <a:ext cx="9444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2369F9D-E0A4-494E-AE38-568C26FC6DB9}"/>
                </a:ext>
              </a:extLst>
            </p:cNvPr>
            <p:cNvCxnSpPr/>
            <p:nvPr/>
          </p:nvCxnSpPr>
          <p:spPr>
            <a:xfrm>
              <a:off x="7996315" y="4504773"/>
              <a:ext cx="9444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226EFD-8BB7-4546-A5ED-9E6C2DA7F9F3}"/>
                </a:ext>
              </a:extLst>
            </p:cNvPr>
            <p:cNvSpPr txBox="1"/>
            <p:nvPr/>
          </p:nvSpPr>
          <p:spPr>
            <a:xfrm>
              <a:off x="3291790" y="3973859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+ 4</a:t>
              </a:r>
              <a:endParaRPr lang="vi-VN" sz="28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34B97F8-A23A-4FDA-A45E-1D20E5336154}"/>
                </a:ext>
              </a:extLst>
            </p:cNvPr>
            <p:cNvSpPr txBox="1"/>
            <p:nvPr/>
          </p:nvSpPr>
          <p:spPr>
            <a:xfrm>
              <a:off x="5698994" y="3973859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– 7</a:t>
              </a:r>
              <a:endParaRPr lang="vi-VN" sz="28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73D62BE-79D9-4367-A847-BFBA02F08A37}"/>
                </a:ext>
              </a:extLst>
            </p:cNvPr>
            <p:cNvSpPr txBox="1"/>
            <p:nvPr/>
          </p:nvSpPr>
          <p:spPr>
            <a:xfrm>
              <a:off x="7978575" y="3954134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– 26 </a:t>
              </a:r>
              <a:endParaRPr lang="vi-VN" sz="2800" dirty="0"/>
            </a:p>
          </p:txBody>
        </p:sp>
      </p:grpSp>
      <p:sp>
        <p:nvSpPr>
          <p:cNvPr id="93" name="Octagon 92">
            <a:extLst>
              <a:ext uri="{FF2B5EF4-FFF2-40B4-BE49-F238E27FC236}">
                <a16:creationId xmlns:a16="http://schemas.microsoft.com/office/drawing/2014/main" id="{AFF432E3-523B-46B5-933D-5C065B62A5E5}"/>
              </a:ext>
            </a:extLst>
          </p:cNvPr>
          <p:cNvSpPr/>
          <p:nvPr/>
        </p:nvSpPr>
        <p:spPr>
          <a:xfrm>
            <a:off x="4133351" y="4969437"/>
            <a:ext cx="1299474" cy="846208"/>
          </a:xfrm>
          <a:prstGeom prst="octagon">
            <a:avLst>
              <a:gd name="adj" fmla="val 37168"/>
            </a:avLst>
          </a:prstGeom>
          <a:solidFill>
            <a:srgbClr val="DBE58C"/>
          </a:solidFill>
          <a:ln>
            <a:solidFill>
              <a:srgbClr val="DBE58C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41" y="1676830"/>
            <a:ext cx="883602" cy="12344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74" y="520924"/>
            <a:ext cx="682398" cy="6632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38" y="897032"/>
            <a:ext cx="682398" cy="6387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72" y="477872"/>
            <a:ext cx="2644197" cy="34677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16" y="2803985"/>
            <a:ext cx="2045817" cy="10816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32" y="3075689"/>
            <a:ext cx="1044772" cy="828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7" y="3015024"/>
            <a:ext cx="1044772" cy="8283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53" y="2901094"/>
            <a:ext cx="1044772" cy="8283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7" y="2747323"/>
            <a:ext cx="745136" cy="10816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40" y="2827222"/>
            <a:ext cx="745136" cy="10816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3" y="2903119"/>
            <a:ext cx="2045817" cy="108164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16" y="2956385"/>
            <a:ext cx="2045817" cy="1081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5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24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26" dur="2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490008"/>
            <a:ext cx="4070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Cầu thang lên nhà sóc có tất cả 32 bậc thang. Sóc đã leo được 9 bậc thang. Hỏi sóc cần leo thêm bao nhiêu bậc thang nữa để vào nhà?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5D0D4-8D7C-4CE4-B103-11C73784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643" y="349176"/>
            <a:ext cx="5667375" cy="381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C38B79-7D22-4A97-A2F3-4E1C23A0DCEE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38B79-7D22-4A97-A2F3-4E1C23A0DCEE}"/>
              </a:ext>
            </a:extLst>
          </p:cNvPr>
          <p:cNvSpPr txBox="1"/>
          <p:nvPr/>
        </p:nvSpPr>
        <p:spPr>
          <a:xfrm>
            <a:off x="2814222" y="5244652"/>
            <a:ext cx="54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/>
              <a:t>……………………………………………………..</a:t>
            </a:r>
            <a:endParaRPr lang="vi-VN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38B79-7D22-4A97-A2F3-4E1C23A0DCEE}"/>
              </a:ext>
            </a:extLst>
          </p:cNvPr>
          <p:cNvSpPr txBox="1"/>
          <p:nvPr/>
        </p:nvSpPr>
        <p:spPr>
          <a:xfrm>
            <a:off x="4456590" y="5867568"/>
            <a:ext cx="385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/>
              <a:t>……….…………………………..</a:t>
            </a:r>
            <a:endParaRPr lang="vi-VN" sz="28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38B79-7D22-4A97-A2F3-4E1C23A0DCEE}"/>
              </a:ext>
            </a:extLst>
          </p:cNvPr>
          <p:cNvSpPr txBox="1"/>
          <p:nvPr/>
        </p:nvSpPr>
        <p:spPr>
          <a:xfrm>
            <a:off x="978024" y="4580306"/>
            <a:ext cx="1014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/>
              <a:t>………………………………………………………………………………………………………….</a:t>
            </a:r>
            <a:endParaRPr lang="vi-VN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71169" y="3817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5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5" grpId="0"/>
      <p:bldP spid="11" grpId="0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70939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709395"/>
            <a:ext cx="75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câu trả lời đúng.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C6CC9-A7C8-4736-8C3D-EEE22ECF5D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20" y="2163657"/>
            <a:ext cx="7307954" cy="43045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AFF780D-3685-4526-A655-E295930E331D}"/>
              </a:ext>
            </a:extLst>
          </p:cNvPr>
          <p:cNvGrpSpPr/>
          <p:nvPr/>
        </p:nvGrpSpPr>
        <p:grpSpPr>
          <a:xfrm>
            <a:off x="866165" y="1527300"/>
            <a:ext cx="2101771" cy="957566"/>
            <a:chOff x="2641600" y="2733430"/>
            <a:chExt cx="1553428" cy="95756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0BA3531E-CAE2-49CA-A75A-D919DAEDBA27}"/>
                </a:ext>
              </a:extLst>
            </p:cNvPr>
            <p:cNvSpPr/>
            <p:nvPr/>
          </p:nvSpPr>
          <p:spPr>
            <a:xfrm>
              <a:off x="2641600" y="2733430"/>
              <a:ext cx="1534245" cy="957566"/>
            </a:xfrm>
            <a:prstGeom prst="wedgeEllipseCallout">
              <a:avLst>
                <a:gd name="adj1" fmla="val 26996"/>
                <a:gd name="adj2" fmla="val 7766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5AFA97-1BCC-4B39-A7BA-200D0AFA9304}"/>
                </a:ext>
              </a:extLst>
            </p:cNvPr>
            <p:cNvSpPr txBox="1"/>
            <p:nvPr/>
          </p:nvSpPr>
          <p:spPr>
            <a:xfrm>
              <a:off x="2660783" y="2779018"/>
              <a:ext cx="1534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Tớ có 20</a:t>
              </a:r>
            </a:p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cái nhãn vở.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CFC222-F062-4686-8323-B9233542F701}"/>
              </a:ext>
            </a:extLst>
          </p:cNvPr>
          <p:cNvGrpSpPr/>
          <p:nvPr/>
        </p:nvGrpSpPr>
        <p:grpSpPr>
          <a:xfrm>
            <a:off x="3239129" y="1328634"/>
            <a:ext cx="2101771" cy="957566"/>
            <a:chOff x="2641600" y="2733430"/>
            <a:chExt cx="1553428" cy="957566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B8E19E02-78EB-4666-8829-90EF47DBF7FB}"/>
                </a:ext>
              </a:extLst>
            </p:cNvPr>
            <p:cNvSpPr/>
            <p:nvPr/>
          </p:nvSpPr>
          <p:spPr>
            <a:xfrm>
              <a:off x="2641600" y="2733430"/>
              <a:ext cx="1534245" cy="957566"/>
            </a:xfrm>
            <a:prstGeom prst="wedgeEllipseCallout">
              <a:avLst>
                <a:gd name="adj1" fmla="val 8801"/>
                <a:gd name="adj2" fmla="val 880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846AB9-6FE1-4B75-BFA2-936D63B5136C}"/>
                </a:ext>
              </a:extLst>
            </p:cNvPr>
            <p:cNvSpPr txBox="1"/>
            <p:nvPr/>
          </p:nvSpPr>
          <p:spPr>
            <a:xfrm>
              <a:off x="2660783" y="2779018"/>
              <a:ext cx="1534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Tớ có 15</a:t>
              </a:r>
            </a:p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cái nhãn vở.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B1AB01-7F11-454E-A428-BD0B2121B85C}"/>
              </a:ext>
            </a:extLst>
          </p:cNvPr>
          <p:cNvGrpSpPr/>
          <p:nvPr/>
        </p:nvGrpSpPr>
        <p:grpSpPr>
          <a:xfrm>
            <a:off x="5666271" y="1095893"/>
            <a:ext cx="3066108" cy="1890424"/>
            <a:chOff x="2641599" y="2733429"/>
            <a:chExt cx="2266174" cy="1890424"/>
          </a:xfrm>
        </p:grpSpPr>
        <p:sp>
          <p:nvSpPr>
            <p:cNvPr id="36" name="Speech Bubble: Oval 35">
              <a:extLst>
                <a:ext uri="{FF2B5EF4-FFF2-40B4-BE49-F238E27FC236}">
                  <a16:creationId xmlns:a16="http://schemas.microsoft.com/office/drawing/2014/main" id="{0408AFC3-BFDA-4764-9798-D3F558BFF5EA}"/>
                </a:ext>
              </a:extLst>
            </p:cNvPr>
            <p:cNvSpPr/>
            <p:nvPr/>
          </p:nvSpPr>
          <p:spPr>
            <a:xfrm>
              <a:off x="2641599" y="2733429"/>
              <a:ext cx="2266174" cy="1890424"/>
            </a:xfrm>
            <a:prstGeom prst="wedgeEllipseCallout">
              <a:avLst>
                <a:gd name="adj1" fmla="val -21670"/>
                <a:gd name="adj2" fmla="val 933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8D8A98-5181-4B62-877B-F733FD035F69}"/>
                </a:ext>
              </a:extLst>
            </p:cNvPr>
            <p:cNvSpPr txBox="1"/>
            <p:nvPr/>
          </p:nvSpPr>
          <p:spPr>
            <a:xfrm>
              <a:off x="2860672" y="2910996"/>
              <a:ext cx="1873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Số nhãn vở của tớ nhiều hơn của Nam nhưng ít hơn của Mai.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62BEC35-19A4-4C9A-8CFC-540D24B2D421}"/>
              </a:ext>
            </a:extLst>
          </p:cNvPr>
          <p:cNvSpPr txBox="1"/>
          <p:nvPr/>
        </p:nvSpPr>
        <p:spPr>
          <a:xfrm>
            <a:off x="7478186" y="3043724"/>
            <a:ext cx="367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Kết quả của phép tính nào sau đây là số nhãn vở của Rô-bốt?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A09D4-D1D9-4ADF-8D93-BB74140035FF}"/>
              </a:ext>
            </a:extLst>
          </p:cNvPr>
          <p:cNvSpPr txBox="1"/>
          <p:nvPr/>
        </p:nvSpPr>
        <p:spPr>
          <a:xfrm>
            <a:off x="7860185" y="4078534"/>
            <a:ext cx="1558440" cy="2193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DF1BA7"/>
              </a:buClr>
              <a:buAutoNum type="alphaUcPeriod"/>
            </a:pPr>
            <a:r>
              <a:rPr lang="vi-VN" sz="2400" dirty="0"/>
              <a:t>32 – 17</a:t>
            </a:r>
          </a:p>
          <a:p>
            <a:pPr marL="342900" indent="-342900">
              <a:lnSpc>
                <a:spcPct val="200000"/>
              </a:lnSpc>
              <a:buClr>
                <a:srgbClr val="DF1BA7"/>
              </a:buClr>
              <a:buAutoNum type="alphaUcPeriod"/>
            </a:pPr>
            <a:r>
              <a:rPr lang="vi-VN" sz="2400" dirty="0"/>
              <a:t>62 – 42</a:t>
            </a:r>
          </a:p>
          <a:p>
            <a:pPr marL="342900" indent="-342900">
              <a:lnSpc>
                <a:spcPct val="200000"/>
              </a:lnSpc>
              <a:buClr>
                <a:srgbClr val="DF1BA7"/>
              </a:buClr>
              <a:buAutoNum type="alphaUcPeriod"/>
            </a:pPr>
            <a:r>
              <a:rPr lang="vi-VN" sz="2400" dirty="0"/>
              <a:t>51 – 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87AD68-7DCE-4C40-8108-BB00439D9B8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2. Bài 24 Luyện tậ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8D4819-DE04-4681-B8D5-1C37B17159A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93C896-2224-4F60-8C2B-587407294844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EED57C-AEC8-4720-B036-244A34C434BA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EAB717-3657-4386-83B4-F158F8320BA1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CC597-739F-4020-BA40-DC54E00C86B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C5240F-50A6-4B22-8554-E70E86D6859C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147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Kiểm tra bài cũ:  Đặt tính rồi tính: Bảng con   35 + 29   81 – 22  - Nêu cách đặt tính, cách tính? - Khi đặt tính, em cần lưu ý gì? - Khi tính em cần lưu ý gì?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2. Bài 24 Luyện tập</dc:title>
  <dc:creator>STD_NHA</dc:creator>
  <cp:lastModifiedBy>STD_NHU</cp:lastModifiedBy>
  <cp:revision>7</cp:revision>
  <dcterms:created xsi:type="dcterms:W3CDTF">2023-12-05T00:47:47Z</dcterms:created>
  <dcterms:modified xsi:type="dcterms:W3CDTF">2023-12-05T07:01:46Z</dcterms:modified>
</cp:coreProperties>
</file>