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70" r:id="rId11"/>
    <p:sldId id="271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FF66"/>
    <a:srgbClr val="66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55" autoAdjust="0"/>
  </p:normalViewPr>
  <p:slideViewPr>
    <p:cSldViewPr>
      <p:cViewPr varScale="1">
        <p:scale>
          <a:sx n="64" d="100"/>
          <a:sy n="64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FF234-B107-498B-9809-DC5B80E0984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D7AC6-6E2E-4F50-90BD-2CD82642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D7AC6-6E2E-4F50-90BD-2CD8264296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3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E4-7B75-4784-97BD-D1584368661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912-F22E-4508-B980-476C73C23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E4-7B75-4784-97BD-D1584368661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912-F22E-4508-B980-476C73C23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E4-7B75-4784-97BD-D1584368661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912-F22E-4508-B980-476C73C23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3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E4-7B75-4784-97BD-D1584368661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912-F22E-4508-B980-476C73C23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8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E4-7B75-4784-97BD-D1584368661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912-F22E-4508-B980-476C73C23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E4-7B75-4784-97BD-D1584368661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912-F22E-4508-B980-476C73C23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0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E4-7B75-4784-97BD-D1584368661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912-F22E-4508-B980-476C73C23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E4-7B75-4784-97BD-D1584368661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912-F22E-4508-B980-476C73C23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2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E4-7B75-4784-97BD-D1584368661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912-F22E-4508-B980-476C73C23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E4-7B75-4784-97BD-D1584368661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912-F22E-4508-B980-476C73C23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8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E4-7B75-4784-97BD-D1584368661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912-F22E-4508-B980-476C73C23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8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38E4-7B75-4784-97BD-D1584368661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5912-F22E-4508-B980-476C73C23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-25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Buon-Chu-Lenh-don-cogi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828801"/>
            <a:ext cx="9111343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2829" y="4572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7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86" y="2698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>
                <a:latin typeface="Times New Roman" pitchFamily="18" charset="0"/>
                <a:ea typeface="HP001"/>
                <a:cs typeface="Times New Roman" pitchFamily="18" charset="0"/>
              </a:rPr>
              <a:t>Câu</a:t>
            </a:r>
            <a:r>
              <a:rPr lang="en-US" altLang="vi-VN" sz="3200" b="1" dirty="0">
                <a:latin typeface="Times New Roman" pitchFamily="18" charset="0"/>
                <a:ea typeface="HP001"/>
                <a:cs typeface="Times New Roman" pitchFamily="18" charset="0"/>
              </a:rPr>
              <a:t> 3.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Những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chi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tiết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nào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cho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thấy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dân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làng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rất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háo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hức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chờ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đợi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và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yêu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quý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cái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ea typeface="HP001"/>
                <a:cs typeface="Times New Roman" pitchFamily="18" charset="0"/>
              </a:rPr>
              <a:t>chữ</a:t>
            </a:r>
            <a:r>
              <a:rPr lang="en-US" altLang="vi-VN" sz="3200" dirty="0">
                <a:latin typeface="Times New Roman" pitchFamily="18" charset="0"/>
                <a:ea typeface="HP001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828" y="1104198"/>
            <a:ext cx="8298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- </a:t>
            </a: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Mọi</a:t>
            </a:r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người</a:t>
            </a:r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im</a:t>
            </a:r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phăng</a:t>
            </a:r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phắc</a:t>
            </a:r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. Y </a:t>
            </a: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viết</a:t>
            </a:r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xong</a:t>
            </a:r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tiếng</a:t>
            </a:r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cùng</a:t>
            </a:r>
            <a:r>
              <a:rPr lang="en-US" altLang="vi-VN" sz="3200" b="1" dirty="0">
                <a:solidFill>
                  <a:srgbClr val="0B19C8"/>
                </a:solidFill>
                <a:latin typeface="Times New Roman" pitchFamily="18" charset="0"/>
                <a:ea typeface="HP001"/>
                <a:cs typeface="Times New Roman" pitchFamily="18" charset="0"/>
              </a:rPr>
              <a:t> hò reo.</a:t>
            </a:r>
          </a:p>
          <a:p>
            <a:endParaRPr lang="en-US" altLang="vi-VN" sz="3200" dirty="0">
              <a:latin typeface="Times New Roman" pitchFamily="18" charset="0"/>
              <a:ea typeface="HP001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15" y="213524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Tình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̀?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57" y="3352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̃,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muốn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cháu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299" y="443001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̀?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657" y="5715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228600" y="5181600"/>
            <a:ext cx="8871858" cy="14605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B5E5C7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vi-VN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vi-VN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r>
              <a:rPr lang="en-US" altLang="vi-VN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6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4543" y="42416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946876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87" y="1716153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61">
            <a:extLst>
              <a:ext uri="{FF2B5EF4-FFF2-40B4-BE49-F238E27FC236}">
                <a16:creationId xmlns:a16="http://schemas.microsoft.com/office/drawing/2014/main" id="{CD2584C4-75CA-4290-A743-0955F91A8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65767"/>
            <a:ext cx="4038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800" dirty="0">
                <a:latin typeface="+mj-lt"/>
              </a:rPr>
              <a:t>Luyện đ</a:t>
            </a:r>
            <a:r>
              <a:rPr lang="en-US" sz="2800" dirty="0" err="1">
                <a:latin typeface="+mj-lt"/>
              </a:rPr>
              <a:t>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diễn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cảm</a:t>
            </a:r>
            <a:endParaRPr lang="en-US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2300928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phăng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”.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96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2324" y="-139988"/>
            <a:ext cx="597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06616" y="259337"/>
            <a:ext cx="8229600" cy="10668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81216" y="1826713"/>
            <a:ext cx="8173133" cy="955675"/>
          </a:xfrm>
          <a:prstGeom prst="horizontalScrol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Lênh</a:t>
            </a:r>
            <a:endParaRPr lang="vi-V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228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42685" y="3049486"/>
            <a:ext cx="8258629" cy="123825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1800"/>
          </a:p>
        </p:txBody>
      </p:sp>
      <p:sp>
        <p:nvSpPr>
          <p:cNvPr id="23" name="TextBox 22"/>
          <p:cNvSpPr txBox="1"/>
          <p:nvPr/>
        </p:nvSpPr>
        <p:spPr>
          <a:xfrm>
            <a:off x="425903" y="3341874"/>
            <a:ext cx="829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200" b="1" dirty="0" err="1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b="1" dirty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b="1" dirty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altLang="en-US" sz="3200" b="1" dirty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CCFF66"/>
              </a:solidFill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535215" y="4343400"/>
            <a:ext cx="8140700" cy="1071563"/>
          </a:xfrm>
          <a:prstGeom prst="horizontalScrol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1" grpId="0" animBg="1"/>
      <p:bldP spid="23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V="1">
            <a:off x="437243" y="433864"/>
            <a:ext cx="1295400" cy="164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8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92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0400" y="597932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7242" y="1219200"/>
            <a:ext cx="325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KHỞI ĐỘNG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213" y="1775500"/>
            <a:ext cx="9094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1. HS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1, 2 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i="1" dirty="0" err="1">
                <a:latin typeface="Times New Roman" pitchFamily="18" charset="0"/>
              </a:rPr>
              <a:t>Hạt</a:t>
            </a:r>
            <a:r>
              <a:rPr lang="en-US" altLang="vi-VN" sz="3200" b="1" i="1" dirty="0"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</a:rPr>
              <a:t>gạo</a:t>
            </a:r>
            <a:r>
              <a:rPr lang="en-US" altLang="vi-VN" sz="3200" b="1" i="1" dirty="0"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</a:rPr>
              <a:t>làng</a:t>
            </a:r>
            <a:r>
              <a:rPr lang="en-US" altLang="vi-VN" sz="3200" b="1" i="1" dirty="0">
                <a:latin typeface="Times New Roman" pitchFamily="18" charset="0"/>
              </a:rPr>
              <a:t> ta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4169" y="2845461"/>
            <a:ext cx="8610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>
                <a:latin typeface="Times New Roman" pitchFamily="18" charset="0"/>
              </a:rPr>
              <a:t>2. </a:t>
            </a:r>
            <a:r>
              <a:rPr lang="en-US" altLang="vi-VN" sz="3200" b="1" dirty="0" err="1">
                <a:latin typeface="Times New Roman" pitchFamily="18" charset="0"/>
              </a:rPr>
              <a:t>Hình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ảnh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i="1" dirty="0">
                <a:latin typeface="Times New Roman" pitchFamily="18" charset="0"/>
              </a:rPr>
              <a:t>“</a:t>
            </a:r>
            <a:r>
              <a:rPr lang="en-US" altLang="vi-VN" sz="3200" b="1" i="1" dirty="0" err="1">
                <a:latin typeface="Times New Roman" pitchFamily="18" charset="0"/>
              </a:rPr>
              <a:t>cua</a:t>
            </a:r>
            <a:r>
              <a:rPr lang="en-US" altLang="vi-VN" sz="3200" b="1" i="1" dirty="0"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</a:rPr>
              <a:t>ngoi</a:t>
            </a:r>
            <a:r>
              <a:rPr lang="en-US" altLang="vi-VN" sz="3200" b="1" i="1" dirty="0"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</a:rPr>
              <a:t>lên</a:t>
            </a:r>
            <a:r>
              <a:rPr lang="en-US" altLang="vi-VN" sz="3200" b="1" i="1" dirty="0"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</a:rPr>
              <a:t>bờ</a:t>
            </a:r>
            <a:r>
              <a:rPr lang="en-US" altLang="vi-VN" sz="3200" b="1" i="1" dirty="0">
                <a:latin typeface="Times New Roman" pitchFamily="18" charset="0"/>
              </a:rPr>
              <a:t>, </a:t>
            </a:r>
            <a:r>
              <a:rPr lang="en-US" altLang="vi-VN" sz="3200" b="1" i="1" dirty="0" err="1">
                <a:latin typeface="Times New Roman" pitchFamily="18" charset="0"/>
              </a:rPr>
              <a:t>mẹ</a:t>
            </a:r>
            <a:r>
              <a:rPr lang="en-US" altLang="vi-VN" sz="3200" b="1" i="1" dirty="0"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</a:rPr>
              <a:t>em</a:t>
            </a:r>
            <a:r>
              <a:rPr lang="en-US" altLang="vi-VN" sz="3200" b="1" i="1" dirty="0"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</a:rPr>
              <a:t>xuống</a:t>
            </a:r>
            <a:r>
              <a:rPr lang="en-US" altLang="vi-VN" sz="3200" b="1" i="1" dirty="0"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</a:rPr>
              <a:t>cấy</a:t>
            </a:r>
            <a:r>
              <a:rPr lang="en-US" altLang="vi-VN" sz="3200" b="1" i="1" dirty="0">
                <a:latin typeface="Times New Roman" pitchFamily="18" charset="0"/>
              </a:rPr>
              <a:t>” </a:t>
            </a:r>
            <a:r>
              <a:rPr lang="en-US" altLang="vi-VN" sz="3200" b="1" dirty="0" err="1">
                <a:latin typeface="Times New Roman" pitchFamily="18" charset="0"/>
              </a:rPr>
              <a:t>thể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hiện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điều</a:t>
            </a:r>
            <a:r>
              <a:rPr lang="en-US" altLang="vi-VN" sz="3200" b="1" dirty="0">
                <a:latin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</a:rPr>
              <a:t>gì</a:t>
            </a:r>
            <a:r>
              <a:rPr lang="en-US" altLang="vi-VN" sz="3200" b="1" dirty="0">
                <a:latin typeface="Times New Roman" pitchFamily="18" charset="0"/>
              </a:rPr>
              <a:t>?</a:t>
            </a:r>
            <a:endParaRPr lang="en-US" altLang="vi-VN" sz="3200" i="1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65" y="4038600"/>
            <a:ext cx="8610599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ruộng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nóng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quá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cua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ngoi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bờ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.   </a:t>
            </a:r>
            <a:endParaRPr lang="en-US" altLang="vi-VN" sz="3200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nông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bất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chấp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khó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khăn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thiên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quyết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hạt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gạo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Mẹ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cấy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4742" y="5049172"/>
            <a:ext cx="624228" cy="533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3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5429" y="533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002472"/>
            <a:ext cx="6650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Cẩn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3429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2743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8" descr="Buon-Chu-Lenh-don-cogi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89317"/>
            <a:ext cx="9220200" cy="466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88337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2927" y="138833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711" y="2133600"/>
            <a:ext cx="5911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…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quý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endParaRPr lang="en-US" sz="3200" b="1" dirty="0">
              <a:solidFill>
                <a:srgbClr val="0000FF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711" y="2782964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 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…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dao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886" y="3367739"/>
            <a:ext cx="652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3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Rok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…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273" y="3963400"/>
            <a:ext cx="6528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4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:  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...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6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337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79438" y="709613"/>
            <a:ext cx="249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vi-VN" sz="2800" b="1" u="sng" dirty="0">
              <a:solidFill>
                <a:srgbClr val="0B19C8"/>
              </a:solidFill>
              <a:latin typeface="Times New Roman" pitchFamily="18" charset="0"/>
            </a:endParaRPr>
          </a:p>
        </p:txBody>
      </p:sp>
      <p:pic>
        <p:nvPicPr>
          <p:cNvPr id="7" name="Picture 8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92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4171" y="693278"/>
            <a:ext cx="4372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19792" y="1231887"/>
            <a:ext cx="6961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Cẩn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438" y="2517106"/>
            <a:ext cx="273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200" b="1" u="sng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00385" y="2667000"/>
            <a:ext cx="3786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vi-VN" sz="3200" b="1" u="sng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02148" y="3331829"/>
            <a:ext cx="271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</a:rPr>
              <a:t>Buôn</a:t>
            </a:r>
            <a:endParaRPr lang="vi-VN" altLang="en-US" sz="3200" b="1" dirty="0">
              <a:solidFill>
                <a:srgbClr val="0B19C8"/>
              </a:solidFill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7548" y="4213378"/>
            <a:ext cx="273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</a:rPr>
              <a:t>Nghi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</a:rPr>
              <a:t>thức</a:t>
            </a:r>
            <a:endParaRPr lang="vi-VN" altLang="en-US" sz="3200" b="1" dirty="0">
              <a:solidFill>
                <a:srgbClr val="0B19C8"/>
              </a:solidFill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8247" y="5105399"/>
            <a:ext cx="273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</a:rPr>
              <a:t>Gùi</a:t>
            </a:r>
            <a:endParaRPr lang="vi-VN" altLang="en-US" sz="3200" b="1" dirty="0">
              <a:solidFill>
                <a:srgbClr val="0B19C8"/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1744" y="3380528"/>
            <a:ext cx="273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Lênh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4198280"/>
            <a:ext cx="284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Rok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2965" y="5105400"/>
            <a:ext cx="273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04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8" descr="C:\Users\Administrator\Desktop\tây nguyên\0anha-trinh-tuon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67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05600" y="4894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01457" cy="56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0200" y="5803612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  <a:ea typeface="HP001"/>
                <a:cs typeface="Times New Roman" pitchFamily="18" charset="0"/>
              </a:rPr>
              <a:t>Buôn</a:t>
            </a:r>
            <a:r>
              <a:rPr lang="en-US" altLang="vi-VN" sz="3200" b="1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ea typeface="HP001"/>
                <a:cs typeface="Times New Roman" pitchFamily="18" charset="0"/>
              </a:rPr>
              <a:t>làng</a:t>
            </a:r>
            <a:r>
              <a:rPr lang="en-US" altLang="vi-VN" sz="3200" b="1" dirty="0">
                <a:latin typeface="Times New Roman" pitchFamily="18" charset="0"/>
                <a:ea typeface="HP001"/>
                <a:cs typeface="Times New Roman" pitchFamily="18" charset="0"/>
              </a:rPr>
              <a:t> ở </a:t>
            </a:r>
            <a:r>
              <a:rPr lang="en-US" altLang="vi-VN" sz="3200" b="1" dirty="0" err="1">
                <a:latin typeface="Times New Roman" pitchFamily="18" charset="0"/>
                <a:ea typeface="HP001"/>
                <a:cs typeface="Times New Roman" pitchFamily="18" charset="0"/>
              </a:rPr>
              <a:t>Tây</a:t>
            </a:r>
            <a:r>
              <a:rPr lang="en-US" altLang="vi-VN" sz="3200" b="1" dirty="0">
                <a:latin typeface="Times New Roman" pitchFamily="18" charset="0"/>
                <a:ea typeface="HP001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ea typeface="HP001"/>
                <a:cs typeface="Times New Roman" pitchFamily="18" charset="0"/>
              </a:rPr>
              <a:t>Nguyên</a:t>
            </a:r>
            <a:endParaRPr lang="en-US" altLang="vi-VN" sz="3200" b="1" dirty="0">
              <a:latin typeface="Times New Roman" pitchFamily="18" charset="0"/>
              <a:ea typeface="HP001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8" descr="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1" y="421142"/>
            <a:ext cx="41449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4894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7" descr="C:\Users\Administrator\Desktop\tây nguyên\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02885"/>
            <a:ext cx="47625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0" y="5791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B19C8"/>
                </a:solidFill>
                <a:latin typeface="Times New Roman" pitchFamily="18" charset="0"/>
              </a:rPr>
              <a:t>Gùi</a:t>
            </a:r>
            <a:endParaRPr lang="en-US" altLang="vi-VN" sz="3200" b="1" dirty="0">
              <a:solidFill>
                <a:srgbClr val="0B19C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endParaRPr lang="en-US" altLang="vi-VN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9029" y="60066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Câu</a:t>
            </a:r>
            <a:r>
              <a:rPr lang="en-US" altLang="vi-VN" sz="3200" b="1" dirty="0">
                <a:latin typeface="Times New Roman" pitchFamily="18" charset="0"/>
              </a:rPr>
              <a:t> 1: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Lênh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" y="1189441"/>
            <a:ext cx="584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</a:rPr>
              <a:t>Mở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</a:rPr>
              <a:t>trường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</a:rPr>
              <a:t>dạy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B19C8"/>
                </a:solidFill>
                <a:latin typeface="Times New Roman" pitchFamily="18" charset="0"/>
              </a:rPr>
              <a:t>học</a:t>
            </a:r>
            <a:r>
              <a:rPr lang="en-US" altLang="en-US" sz="3200" b="1" dirty="0">
                <a:solidFill>
                  <a:srgbClr val="0B19C8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625597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</a:rPr>
              <a:t>Câu</a:t>
            </a:r>
            <a:r>
              <a:rPr lang="en-US" altLang="vi-VN" sz="3200" b="1" dirty="0">
                <a:latin typeface="Times New Roman" pitchFamily="18" charset="0"/>
              </a:rPr>
              <a:t> 2: </a:t>
            </a:r>
            <a:r>
              <a:rPr lang="en-US" altLang="vi-VN" sz="3200" dirty="0" err="1">
                <a:latin typeface="Times New Roman" pitchFamily="18" charset="0"/>
              </a:rPr>
              <a:t>Người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dân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Chư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Lênh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đón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tiếp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cô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giáo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trang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trọng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và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thân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tình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như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thế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nào</a:t>
            </a:r>
            <a:r>
              <a:rPr lang="en-US" altLang="vi-VN" sz="3200" dirty="0">
                <a:latin typeface="Times New Roman" pitchFamily="18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" y="270281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Bằng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̃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trọng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nhất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giành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khách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0" name="Picture 8" descr="Buon-Chu-Lenh-don-cogi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7590"/>
            <a:ext cx="9144000" cy="357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7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81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6" descr="Photo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670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702" r="12500"/>
          <a:stretch>
            <a:fillRect/>
          </a:stretch>
        </p:blipFill>
        <p:spPr bwMode="auto">
          <a:xfrm>
            <a:off x="152400" y="3581400"/>
            <a:ext cx="8839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24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513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HP001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28</cp:revision>
  <dcterms:created xsi:type="dcterms:W3CDTF">2021-12-11T06:55:50Z</dcterms:created>
  <dcterms:modified xsi:type="dcterms:W3CDTF">2023-12-05T01:19:39Z</dcterms:modified>
</cp:coreProperties>
</file>