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audio4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1" r:id="rId15"/>
    <p:sldId id="272" r:id="rId16"/>
    <p:sldId id="273" r:id="rId17"/>
    <p:sldId id="274" r:id="rId18"/>
    <p:sldId id="275" r:id="rId19"/>
    <p:sldId id="277" r:id="rId20"/>
    <p:sldId id="278" r:id="rId21"/>
    <p:sldId id="279" r:id="rId2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238" autoAdjust="0"/>
  </p:normalViewPr>
  <p:slideViewPr>
    <p:cSldViewPr showGuides="1">
      <p:cViewPr varScale="1">
        <p:scale>
          <a:sx n="89" d="100"/>
          <a:sy n="89" d="100"/>
        </p:scale>
        <p:origin x="84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C8BB7B-DA99-40EB-BA9C-CF6D9E1D0385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14986E-D045-434E-8E09-75E37AC14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537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4986E-D045-434E-8E09-75E37AC147F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57959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14986E-D045-434E-8E09-75E37AC147F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7507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57CA-AEFA-4A79-BF19-47464733666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22C8-47D7-4B91-A8F1-6EF115C8D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9633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57CA-AEFA-4A79-BF19-47464733666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22C8-47D7-4B91-A8F1-6EF115C8D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62169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57CA-AEFA-4A79-BF19-47464733666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22C8-47D7-4B91-A8F1-6EF115C8D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0988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D40067AC-2E5E-4DF9-896A-E0C8D692E8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" y="0"/>
            <a:ext cx="9143328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572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57CA-AEFA-4A79-BF19-47464733666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22C8-47D7-4B91-A8F1-6EF115C8D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3529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57CA-AEFA-4A79-BF19-47464733666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22C8-47D7-4B91-A8F1-6EF115C8D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760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57CA-AEFA-4A79-BF19-47464733666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22C8-47D7-4B91-A8F1-6EF115C8D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817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57CA-AEFA-4A79-BF19-47464733666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22C8-47D7-4B91-A8F1-6EF115C8D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306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57CA-AEFA-4A79-BF19-47464733666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22C8-47D7-4B91-A8F1-6EF115C8D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56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57CA-AEFA-4A79-BF19-47464733666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22C8-47D7-4B91-A8F1-6EF115C8D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987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57CA-AEFA-4A79-BF19-47464733666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22C8-47D7-4B91-A8F1-6EF115C8D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34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A57CA-AEFA-4A79-BF19-47464733666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4822C8-47D7-4B91-A8F1-6EF115C8D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37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DA57CA-AEFA-4A79-BF19-474647336662}" type="datetimeFigureOut">
              <a:rPr lang="en-US" smtClean="0"/>
              <a:t>12/5/2023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4822C8-47D7-4B91-A8F1-6EF115C8DF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0501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audio" Target="../media/audio4.wav"/><Relationship Id="rId7" Type="http://schemas.microsoft.com/office/2007/relationships/hdphoto" Target="../media/hdphoto1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5.gif"/><Relationship Id="rId5" Type="http://schemas.openxmlformats.org/officeDocument/2006/relationships/image" Target="../media/image11.png"/><Relationship Id="rId10" Type="http://schemas.microsoft.com/office/2007/relationships/hdphoto" Target="../media/hdphoto2.wdp"/><Relationship Id="rId4" Type="http://schemas.openxmlformats.org/officeDocument/2006/relationships/image" Target="../media/image10.png"/><Relationship Id="rId9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5.gif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8.jfif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audio" Target="../media/audio2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audio" Target="../media/audio3.wav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4.jpg"/><Relationship Id="rId4" Type="http://schemas.openxmlformats.org/officeDocument/2006/relationships/audio" Target="../media/audio2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7" Type="http://schemas.openxmlformats.org/officeDocument/2006/relationships/image" Target="../media/image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81000" y="1428750"/>
            <a:ext cx="8458200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HP001 4H" pitchFamily="34" charset="0"/>
              </a:rPr>
              <a:t>Thứ</a:t>
            </a:r>
            <a:r>
              <a:rPr lang="en-US" sz="3600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HP001 4H" pitchFamily="34" charset="0"/>
              </a:rPr>
              <a:t>năm</a:t>
            </a:r>
            <a:r>
              <a:rPr lang="en-US" sz="3600" dirty="0">
                <a:solidFill>
                  <a:srgbClr val="FF0000"/>
                </a:solidFill>
                <a:latin typeface="HP001 4H" pitchFamily="34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HP001 4H" pitchFamily="34" charset="0"/>
              </a:rPr>
              <a:t>ngày</a:t>
            </a:r>
            <a:r>
              <a:rPr lang="en-US" sz="3600" dirty="0">
                <a:solidFill>
                  <a:srgbClr val="FF0000"/>
                </a:solidFill>
                <a:latin typeface="HP001 4H" pitchFamily="34" charset="0"/>
              </a:rPr>
              <a:t> 15 </a:t>
            </a:r>
            <a:r>
              <a:rPr lang="en-US" sz="3600" dirty="0" err="1">
                <a:solidFill>
                  <a:srgbClr val="FF0000"/>
                </a:solidFill>
                <a:latin typeface="HP001 4H" pitchFamily="34" charset="0"/>
              </a:rPr>
              <a:t>tháng</a:t>
            </a:r>
            <a:r>
              <a:rPr lang="en-US" sz="3600" dirty="0">
                <a:solidFill>
                  <a:srgbClr val="FF0000"/>
                </a:solidFill>
                <a:latin typeface="HP001 4H" pitchFamily="34" charset="0"/>
              </a:rPr>
              <a:t> 12 </a:t>
            </a:r>
            <a:r>
              <a:rPr lang="en-US" sz="3600" dirty="0" err="1">
                <a:solidFill>
                  <a:srgbClr val="FF0000"/>
                </a:solidFill>
                <a:latin typeface="HP001 4H" pitchFamily="34" charset="0"/>
              </a:rPr>
              <a:t>năm</a:t>
            </a:r>
            <a:r>
              <a:rPr lang="en-US" sz="3600" dirty="0">
                <a:solidFill>
                  <a:srgbClr val="FF0000"/>
                </a:solidFill>
                <a:latin typeface="HP001 4H" pitchFamily="34" charset="0"/>
              </a:rPr>
              <a:t> 2022</a:t>
            </a:r>
          </a:p>
          <a:p>
            <a:pPr algn="ctr"/>
            <a:r>
              <a:rPr lang="en-US" sz="3600" u="sng" dirty="0" err="1">
                <a:solidFill>
                  <a:srgbClr val="FF0000"/>
                </a:solidFill>
                <a:latin typeface="HP001 4H" pitchFamily="34" charset="0"/>
              </a:rPr>
              <a:t>Luyện</a:t>
            </a:r>
            <a:r>
              <a:rPr lang="en-US" sz="3600" u="sng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4H" pitchFamily="34" charset="0"/>
              </a:rPr>
              <a:t>từ</a:t>
            </a:r>
            <a:r>
              <a:rPr lang="en-US" sz="3600" u="sng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4H" pitchFamily="34" charset="0"/>
              </a:rPr>
              <a:t>và</a:t>
            </a:r>
            <a:r>
              <a:rPr lang="en-US" sz="3600" u="sng" dirty="0">
                <a:solidFill>
                  <a:srgbClr val="FF0000"/>
                </a:solidFill>
                <a:latin typeface="HP001 4H" pitchFamily="34" charset="0"/>
              </a:rPr>
              <a:t> </a:t>
            </a:r>
            <a:r>
              <a:rPr lang="en-US" sz="3600" u="sng" dirty="0" err="1">
                <a:solidFill>
                  <a:srgbClr val="FF0000"/>
                </a:solidFill>
                <a:latin typeface="HP001 4H" pitchFamily="34" charset="0"/>
              </a:rPr>
              <a:t>câu</a:t>
            </a:r>
            <a:endParaRPr lang="en-US" sz="3600" u="sng" dirty="0">
              <a:solidFill>
                <a:srgbClr val="FF0000"/>
              </a:solidFill>
              <a:latin typeface="HP001 4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5132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962150"/>
            <a:ext cx="9067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 Chỉ các nghề nghiệp khác nhau. </a:t>
            </a:r>
            <a:r>
              <a:rPr lang="en-US" altLang="en-US" sz="2800" b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M: Công nhân, nông dân, hoạ sĩ…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1123950"/>
            <a:ext cx="4137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 u="sng">
                <a:latin typeface="Tahoma" pitchFamily="34" charset="0"/>
                <a:ea typeface="Tahoma" pitchFamily="34" charset="0"/>
                <a:cs typeface="Tahoma" pitchFamily="34" charset="0"/>
              </a:rPr>
              <a:t>Bài 1</a:t>
            </a:r>
            <a:r>
              <a:rPr lang="en-US" altLang="en-US" sz="2400" b="1">
                <a:latin typeface="Tahoma" pitchFamily="34" charset="0"/>
                <a:ea typeface="Tahoma" pitchFamily="34" charset="0"/>
                <a:cs typeface="Tahoma" pitchFamily="34" charset="0"/>
              </a:rPr>
              <a:t>: Liệt  kê các từ ngữ: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5656" y="150495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TRÒ CHƠI: TRUYỀN ĐIỆN</a:t>
            </a: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94B9A4E1-A6D1-48D0-8ACE-80AD0DAA4FBA}"/>
              </a:ext>
            </a:extLst>
          </p:cNvPr>
          <p:cNvSpPr txBox="1"/>
          <p:nvPr/>
        </p:nvSpPr>
        <p:spPr>
          <a:xfrm>
            <a:off x="228600" y="2876550"/>
            <a:ext cx="876299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altLang="zh-CN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altLang="zh-CN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lang="en-US" altLang="zh-CN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altLang="zh-CN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nghề</a:t>
            </a:r>
            <a:r>
              <a:rPr lang="en-US" altLang="zh-CN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nghiệp</a:t>
            </a:r>
            <a:r>
              <a:rPr lang="en-US" altLang="zh-CN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khác</a:t>
            </a:r>
            <a:r>
              <a:rPr lang="en-US" altLang="zh-CN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err="1">
                <a:latin typeface="Tahoma" pitchFamily="34" charset="0"/>
                <a:ea typeface="Tahoma" pitchFamily="34" charset="0"/>
                <a:cs typeface="Tahoma" pitchFamily="34" charset="0"/>
              </a:rPr>
              <a:t>nhau</a:t>
            </a:r>
            <a:r>
              <a:rPr lang="en-US" altLang="zh-CN" sz="2800" b="1"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en-US" altLang="zh-CN" sz="2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nông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dân</a:t>
            </a:r>
            <a:r>
              <a:rPr lang="en-US" altLang="zh-CN" sz="2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bác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sĩ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kĩ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sư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giáo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viên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thủy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thủ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hải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quân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phi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tiếp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viên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hàng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không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thợ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dệt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thợ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điện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bộ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đội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công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an,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dân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quân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tự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vệ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,…</a:t>
            </a:r>
            <a:endParaRPr lang="zh-CN" altLang="en-US" sz="2800" b="1" dirty="0">
              <a:solidFill>
                <a:srgbClr val="FF0000"/>
              </a:solidFill>
              <a:latin typeface="Tahoma" pitchFamily="34" charset="0"/>
              <a:ea typeface="思源黑体 CN Bold" panose="020B0800000000000000" pitchFamily="34" charset="-122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04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885950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d. Chỉ các dân tộc anh em trên đất nước ta. </a:t>
            </a:r>
            <a:r>
              <a:rPr lang="en-US" altLang="en-US" sz="2800" b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M: Ba-na, Kinh…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" y="1123950"/>
            <a:ext cx="4137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 u="sng">
                <a:latin typeface="Tahoma" pitchFamily="34" charset="0"/>
                <a:ea typeface="Tahoma" pitchFamily="34" charset="0"/>
                <a:cs typeface="Tahoma" pitchFamily="34" charset="0"/>
              </a:rPr>
              <a:t>Bài 1</a:t>
            </a:r>
            <a:r>
              <a:rPr lang="en-US" altLang="en-US" sz="2400" b="1">
                <a:latin typeface="Tahoma" pitchFamily="34" charset="0"/>
                <a:ea typeface="Tahoma" pitchFamily="34" charset="0"/>
                <a:cs typeface="Tahoma" pitchFamily="34" charset="0"/>
              </a:rPr>
              <a:t>: Liệt  kê các từ ngữ: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5656" y="150495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TRÒ CHƠI: TRUYỀN ĐIỆN</a:t>
            </a:r>
          </a:p>
        </p:txBody>
      </p:sp>
      <p:sp>
        <p:nvSpPr>
          <p:cNvPr id="7" name="文本框 2">
            <a:extLst>
              <a:ext uri="{FF2B5EF4-FFF2-40B4-BE49-F238E27FC236}">
                <a16:creationId xmlns:a16="http://schemas.microsoft.com/office/drawing/2014/main" id="{94B9A4E1-A6D1-48D0-8ACE-80AD0DAA4FBA}"/>
              </a:ext>
            </a:extLst>
          </p:cNvPr>
          <p:cNvSpPr txBox="1"/>
          <p:nvPr/>
        </p:nvSpPr>
        <p:spPr>
          <a:xfrm>
            <a:off x="304800" y="2889468"/>
            <a:ext cx="836540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zh-CN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Những</a:t>
            </a:r>
            <a:r>
              <a:rPr lang="en-US" altLang="zh-CN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từ</a:t>
            </a:r>
            <a:r>
              <a:rPr lang="en-US" altLang="zh-CN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chỉ</a:t>
            </a:r>
            <a:r>
              <a:rPr lang="en-US" altLang="zh-CN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altLang="zh-CN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dân</a:t>
            </a:r>
            <a:r>
              <a:rPr lang="en-US" altLang="zh-CN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tộc</a:t>
            </a:r>
            <a:r>
              <a:rPr lang="en-US" altLang="zh-CN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anh</a:t>
            </a:r>
            <a:r>
              <a:rPr lang="en-US" altLang="zh-CN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em</a:t>
            </a:r>
            <a:r>
              <a:rPr lang="en-US" altLang="zh-CN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altLang="zh-CN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đất</a:t>
            </a:r>
            <a:r>
              <a:rPr lang="en-US" altLang="zh-CN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altLang="zh-CN" sz="28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nước</a:t>
            </a:r>
            <a:r>
              <a:rPr lang="en-US" altLang="zh-CN" sz="28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</a:t>
            </a:r>
            <a:r>
              <a:rPr lang="en-US" altLang="zh-CN" sz="2800" b="1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altLang="zh-CN" sz="2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Tày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Nùng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Thái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Mường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Dao,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Hmông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Khơ-mú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Giáy</a:t>
            </a:r>
            <a:r>
              <a:rPr lang="en-US" altLang="zh-CN" sz="2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Ê-đê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Gia-rai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Xơ-đăng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zh-CN" sz="2800" b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Tà-ôi</a:t>
            </a:r>
            <a:r>
              <a:rPr lang="en-US" altLang="zh-CN" sz="28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,…</a:t>
            </a:r>
            <a:endParaRPr lang="zh-CN" altLang="en-US" sz="2800" b="1" dirty="0">
              <a:solidFill>
                <a:srgbClr val="FF0000"/>
              </a:solidFill>
              <a:latin typeface="Tahoma" pitchFamily="34" charset="0"/>
              <a:ea typeface="思源黑体 CN Bold" panose="020B0800000000000000" pitchFamily="34" charset="-122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923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349827" y="1276350"/>
            <a:ext cx="8382000" cy="16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2: Tìm các câu tục ngữ, thành ngữ, ca dao nói về quan hệ </a:t>
            </a:r>
            <a:r>
              <a:rPr lang="en-US" altLang="en-US" sz="2800" b="1" u="sng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 đình</a:t>
            </a:r>
            <a:r>
              <a:rPr lang="en-US" altLang="en-US" sz="28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sz="2800" b="1" u="sng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thầy trò</a:t>
            </a:r>
            <a:r>
              <a:rPr lang="en-US" altLang="en-US" sz="28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sz="2800" b="1" u="sng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bè bạn</a:t>
            </a:r>
            <a:r>
              <a:rPr lang="en-US" altLang="en-US" sz="28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M: Chị ngã, em nâng.</a:t>
            </a:r>
          </a:p>
        </p:txBody>
      </p:sp>
    </p:spTree>
    <p:extLst>
      <p:ext uri="{BB962C8B-B14F-4D97-AF65-F5344CB8AC3E}">
        <p14:creationId xmlns:p14="http://schemas.microsoft.com/office/powerpoint/2010/main" val="1458622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0215799"/>
              </p:ext>
            </p:extLst>
          </p:nvPr>
        </p:nvGraphicFramePr>
        <p:xfrm>
          <a:off x="152399" y="1977390"/>
          <a:ext cx="8839200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834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50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06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Về</a:t>
                      </a:r>
                      <a:r>
                        <a:rPr lang="en-US" sz="2400" baseline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quan hệ gia đình</a:t>
                      </a: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Về</a:t>
                      </a:r>
                      <a:r>
                        <a:rPr lang="en-US" sz="2400" baseline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quan hệ thầy trò</a:t>
                      </a: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Về</a:t>
                      </a:r>
                      <a:r>
                        <a:rPr lang="en-US" sz="2400" baseline="0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quan hệ bạn bè</a:t>
                      </a:r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240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48936" y="1131153"/>
            <a:ext cx="8839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2: Tìm các câu tục ngữ, thành ngữ, ca dao nói về quan hệ </a:t>
            </a:r>
            <a:r>
              <a:rPr lang="en-US" altLang="en-US" sz="2400" b="1" u="sng">
                <a:solidFill>
                  <a:srgbClr val="A5002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gia đình</a:t>
            </a:r>
            <a:r>
              <a:rPr lang="en-US" altLang="en-US" sz="24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sz="2400" b="1" u="sng">
                <a:solidFill>
                  <a:schemeClr val="tx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thầy trò</a:t>
            </a:r>
            <a:r>
              <a:rPr lang="en-US" altLang="en-US" sz="24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altLang="en-US" sz="2400" b="1" u="sng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bè bạn</a:t>
            </a:r>
            <a:r>
              <a:rPr lang="en-US" altLang="en-US" sz="24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10" name="Cloud 9"/>
          <p:cNvSpPr/>
          <p:nvPr/>
        </p:nvSpPr>
        <p:spPr>
          <a:xfrm>
            <a:off x="2448198" y="3333750"/>
            <a:ext cx="4333602" cy="144780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Nhóm 4</a:t>
            </a:r>
          </a:p>
        </p:txBody>
      </p:sp>
    </p:spTree>
    <p:extLst>
      <p:ext uri="{BB962C8B-B14F-4D97-AF65-F5344CB8AC3E}">
        <p14:creationId xmlns:p14="http://schemas.microsoft.com/office/powerpoint/2010/main" val="50730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7"/>
          <p:cNvSpPr txBox="1">
            <a:spLocks noChangeArrowheads="1"/>
          </p:cNvSpPr>
          <p:nvPr/>
        </p:nvSpPr>
        <p:spPr bwMode="auto">
          <a:xfrm>
            <a:off x="38100" y="1200150"/>
            <a:ext cx="9105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Bài 3: Tìm các từ ngữ miêu tả hình dáng của người</a:t>
            </a:r>
            <a:endParaRPr lang="en-US" altLang="en-US" b="1" spc="-1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207818" y="1764934"/>
            <a:ext cx="4364182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a) </a:t>
            </a:r>
            <a:r>
              <a:rPr lang="en-US" altLang="en-US" sz="2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Miêu tả mái tóc. 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b)</a:t>
            </a:r>
            <a:r>
              <a:rPr lang="en-US" altLang="en-US" sz="2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Miêu tả đôi mắt.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c)</a:t>
            </a:r>
            <a:r>
              <a:rPr lang="en-US" altLang="en-US" sz="2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Miêu tả khuôn mặt. 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d)</a:t>
            </a:r>
            <a:r>
              <a:rPr lang="en-US" altLang="en-US" sz="2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Miêu tả làn da. 	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e)</a:t>
            </a:r>
            <a:r>
              <a:rPr lang="en-US" altLang="en-US" sz="2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Miêu tả vóc người. </a:t>
            </a:r>
            <a:r>
              <a:rPr lang="en-US" altLang="en-US" sz="280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	</a:t>
            </a:r>
          </a:p>
        </p:txBody>
      </p:sp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4191000" y="1749207"/>
            <a:ext cx="5029200" cy="3108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M: đen nhánh, óng ả…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M: một mí, đen láy…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M: trái xoan, vuông vức…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M: trắng trẻo, nhăn nheo…</a:t>
            </a:r>
          </a:p>
          <a:p>
            <a:pPr marL="342900" indent="-342900" eaLnBrk="1" hangingPunct="1">
              <a:spcBef>
                <a:spcPct val="50000"/>
              </a:spcBef>
            </a:pPr>
            <a:r>
              <a:rPr lang="en-US" alt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M: vạm vỡ, dong dỏng…</a:t>
            </a:r>
            <a:endParaRPr lang="en-US" altLang="en-US" sz="20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87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69300"/>
              </p:ext>
            </p:extLst>
          </p:nvPr>
        </p:nvGraphicFramePr>
        <p:xfrm>
          <a:off x="685800" y="1962149"/>
          <a:ext cx="7772400" cy="29946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342900" indent="-342900" eaLnBrk="1" hangingPunct="1">
                        <a:spcBef>
                          <a:spcPct val="50000"/>
                        </a:spcBef>
                      </a:pPr>
                      <a:endParaRPr lang="en-US" altLang="en-US" sz="1800" b="1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342900" indent="-342900" eaLnBrk="1" hangingPunct="1">
                        <a:spcBef>
                          <a:spcPct val="50000"/>
                        </a:spcBef>
                      </a:pPr>
                      <a:r>
                        <a:rPr lang="en-US" altLang="en-US" sz="2400" b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a) </a:t>
                      </a:r>
                      <a:r>
                        <a:rPr lang="en-US" altLang="en-US" sz="2400" b="1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Miêu tả mái tóc.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M: đen nhánh, óng ả…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r>
                        <a:rPr lang="en-US" altLang="en-US" sz="2400" b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d)</a:t>
                      </a:r>
                      <a:r>
                        <a:rPr lang="en-US" altLang="en-US" sz="2400" b="1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Miêu tả làn da. </a:t>
                      </a: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M: trắng trẻo, nhăn nheo…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r>
                        <a:rPr lang="en-US" altLang="en-US" sz="2400" b="1">
                          <a:solidFill>
                            <a:srgbClr val="0000FF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e)</a:t>
                      </a:r>
                      <a:r>
                        <a:rPr lang="en-US" altLang="en-US" sz="2400" b="1">
                          <a:solidFill>
                            <a:srgbClr val="FF0000"/>
                          </a:solidFill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 Miêu tả vóc người. </a:t>
                      </a: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en-US" sz="2400" b="1">
                          <a:latin typeface="Tahoma" pitchFamily="34" charset="0"/>
                          <a:ea typeface="Tahoma" pitchFamily="34" charset="0"/>
                          <a:cs typeface="Tahoma" pitchFamily="34" charset="0"/>
                        </a:rPr>
                        <a:t>M: vạm vỡ, dong dỏng…</a:t>
                      </a:r>
                      <a:endParaRPr lang="en-US" altLang="en-US" sz="1800" b="1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Cloud 3"/>
          <p:cNvSpPr/>
          <p:nvPr/>
        </p:nvSpPr>
        <p:spPr>
          <a:xfrm>
            <a:off x="2905398" y="1614160"/>
            <a:ext cx="3038202" cy="1109990"/>
          </a:xfrm>
          <a:prstGeom prst="cloud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>
                <a:latin typeface="Tahoma" pitchFamily="34" charset="0"/>
                <a:ea typeface="Tahoma" pitchFamily="34" charset="0"/>
                <a:cs typeface="Tahoma" pitchFamily="34" charset="0"/>
              </a:rPr>
              <a:t>Nhóm 4</a:t>
            </a:r>
          </a:p>
        </p:txBody>
      </p:sp>
      <p:sp>
        <p:nvSpPr>
          <p:cNvPr id="5" name="Text Box 17"/>
          <p:cNvSpPr txBox="1">
            <a:spLocks noChangeArrowheads="1"/>
          </p:cNvSpPr>
          <p:nvPr/>
        </p:nvSpPr>
        <p:spPr bwMode="auto">
          <a:xfrm>
            <a:off x="38100" y="1200150"/>
            <a:ext cx="91059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 spc="-150">
                <a:latin typeface="Tahoma" pitchFamily="34" charset="0"/>
                <a:ea typeface="Tahoma" pitchFamily="34" charset="0"/>
                <a:cs typeface="Tahoma" pitchFamily="34" charset="0"/>
              </a:rPr>
              <a:t>Bài 3: Tìm các từ ngữ miêu tả hình dáng của người</a:t>
            </a:r>
            <a:endParaRPr lang="en-US" altLang="en-US" b="1" spc="-15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7794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266700" y="1594068"/>
            <a:ext cx="8686800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en-US" alt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Bài 4: Dùng một số từ ngữ vừa tìm được (ở bài tập 3), viết một đoạn văn khoảng 5 câu miêu tả hình dáng của một người thân hoặc một người em quen biết.</a:t>
            </a:r>
          </a:p>
        </p:txBody>
      </p:sp>
    </p:spTree>
    <p:extLst>
      <p:ext uri="{BB962C8B-B14F-4D97-AF65-F5344CB8AC3E}">
        <p14:creationId xmlns:p14="http://schemas.microsoft.com/office/powerpoint/2010/main" val="42535387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81150"/>
            <a:ext cx="88392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>
                <a:solidFill>
                  <a:srgbClr val="C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- Tiêu chí đánh giá:</a:t>
            </a:r>
            <a:endParaRPr lang="en-US" sz="3200">
              <a:solidFill>
                <a:srgbClr val="C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3200">
                <a:latin typeface="Tahoma" pitchFamily="34" charset="0"/>
                <a:ea typeface="Tahoma" pitchFamily="34" charset="0"/>
                <a:cs typeface="Tahoma" pitchFamily="34" charset="0"/>
              </a:rPr>
              <a:t>+ Bài văn tả ai?</a:t>
            </a:r>
            <a:endParaRPr lang="en-US" sz="32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3200">
                <a:latin typeface="Tahoma" pitchFamily="34" charset="0"/>
                <a:ea typeface="Tahoma" pitchFamily="34" charset="0"/>
                <a:cs typeface="Tahoma" pitchFamily="34" charset="0"/>
              </a:rPr>
              <a:t>+ Bạn có viết câu mở đoạn, kết đoạn không?</a:t>
            </a:r>
            <a:endParaRPr lang="en-US" sz="32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3200">
                <a:latin typeface="Tahoma" pitchFamily="34" charset="0"/>
                <a:ea typeface="Tahoma" pitchFamily="34" charset="0"/>
                <a:cs typeface="Tahoma" pitchFamily="34" charset="0"/>
              </a:rPr>
              <a:t>+ Bạn có dùng từ ngữ tả hình dáng không?</a:t>
            </a:r>
            <a:endParaRPr lang="en-US" sz="320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r>
              <a:rPr lang="pt-BR" sz="3200">
                <a:latin typeface="Tahoma" pitchFamily="34" charset="0"/>
                <a:ea typeface="Tahoma" pitchFamily="34" charset="0"/>
                <a:cs typeface="Tahoma" pitchFamily="34" charset="0"/>
              </a:rPr>
              <a:t>+ Chính tả và cách dùng từ ngữ như thế nào?</a:t>
            </a:r>
            <a:endParaRPr lang="en-US" sz="32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88972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35181" y="1986975"/>
            <a:ext cx="47596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a-DK" sz="3200" b="1">
                <a:latin typeface="Tahoma" pitchFamily="34" charset="0"/>
                <a:ea typeface="Tahoma" pitchFamily="34" charset="0"/>
                <a:cs typeface="Tahoma" pitchFamily="34" charset="0"/>
              </a:rPr>
              <a:t>Vận dụng, trải nghiệm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73394" y="2871341"/>
            <a:ext cx="52832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TRÒ CHƠI: </a:t>
            </a:r>
          </a:p>
          <a:p>
            <a:pPr algn="ctr"/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“ ĐUỔI HÌNH BẮT CHỮ”</a:t>
            </a:r>
          </a:p>
        </p:txBody>
      </p:sp>
    </p:spTree>
    <p:extLst>
      <p:ext uri="{BB962C8B-B14F-4D97-AF65-F5344CB8AC3E}">
        <p14:creationId xmlns:p14="http://schemas.microsoft.com/office/powerpoint/2010/main" val="4211850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DC9F7131-214B-44D0-BE01-E9ED6C6438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" y="3335638"/>
            <a:ext cx="9144000" cy="18078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4473" y="971550"/>
            <a:ext cx="3007727" cy="1882565"/>
          </a:xfrm>
          <a:prstGeom prst="rect">
            <a:avLst/>
          </a:prstGeom>
        </p:spPr>
      </p:pic>
      <p:pic>
        <p:nvPicPr>
          <p:cNvPr id="6146" name="Picture 2" descr="Thân thiện từ cái cúi đầu chào người lớn - Đặc san Hoa Đàm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9938" b="90994" l="4500" r="91500">
                        <a14:foregroundMark x1="67500" y1="45031" x2="70500" y2="59317"/>
                        <a14:foregroundMark x1="72250" y1="45652" x2="75000" y2="51242"/>
                        <a14:foregroundMark x1="30000" y1="18944" x2="17000" y2="512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685" y="901612"/>
            <a:ext cx="3182063" cy="2561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8049" y="1069106"/>
            <a:ext cx="2198739" cy="18743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>
                        <a14:foregroundMark x1="12356" y1="16721" x2="8333" y2="354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419" y="1042114"/>
            <a:ext cx="584714" cy="51246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90800" y="4171950"/>
            <a:ext cx="4038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Kính thầy yêu bạn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82337" y="3325247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latin typeface="Tahoma" pitchFamily="34" charset="0"/>
                <a:ea typeface="Tahoma" pitchFamily="34" charset="0"/>
                <a:cs typeface="Tahoma" pitchFamily="34" charset="0"/>
              </a:rPr>
              <a:t>Thầy giáo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44303" y="2956214"/>
            <a:ext cx="19991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i="1">
                <a:latin typeface="Tahoma" pitchFamily="34" charset="0"/>
                <a:ea typeface="Tahoma" pitchFamily="34" charset="0"/>
                <a:cs typeface="Tahoma" pitchFamily="34" charset="0"/>
              </a:rPr>
              <a:t>Bạn bè</a:t>
            </a:r>
          </a:p>
        </p:txBody>
      </p:sp>
      <p:sp>
        <p:nvSpPr>
          <p:cNvPr id="9" name="Rectangle 8"/>
          <p:cNvSpPr/>
          <p:nvPr/>
        </p:nvSpPr>
        <p:spPr>
          <a:xfrm>
            <a:off x="152400" y="67330"/>
            <a:ext cx="46907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b="1">
                <a:latin typeface="Tahoma" pitchFamily="34" charset="0"/>
                <a:ea typeface="Tahoma" pitchFamily="34" charset="0"/>
                <a:cs typeface="Tahoma" pitchFamily="34" charset="0"/>
              </a:rPr>
              <a:t>1) </a:t>
            </a:r>
            <a:r>
              <a:rPr lang="pt-BR" sz="2800">
                <a:latin typeface="Tahoma" pitchFamily="34" charset="0"/>
                <a:ea typeface="Tahoma" pitchFamily="34" charset="0"/>
                <a:cs typeface="Tahoma" pitchFamily="34" charset="0"/>
              </a:rPr>
              <a:t>Đây là một câu tục ngữ? </a:t>
            </a:r>
            <a:endParaRPr lang="en-US"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4" name="Picture 11" descr="Digit 3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4619"/>
            <a:ext cx="1650818" cy="90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5707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8443" y="3239690"/>
            <a:ext cx="5958840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u="sng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KHỞI</a:t>
            </a:r>
            <a:r>
              <a:rPr lang="en-US" sz="3600" b="1" u="sng" dirty="0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3600" b="1" u="sng" dirty="0" err="1">
                <a:solidFill>
                  <a:srgbClr val="FFFF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ĐỘNG</a:t>
            </a:r>
            <a:endParaRPr lang="en-US" sz="3600" b="1" u="sng" dirty="0">
              <a:solidFill>
                <a:srgbClr val="FFFF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70464" y="3886021"/>
            <a:ext cx="57018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TRÒ CHƠI</a:t>
            </a:r>
          </a:p>
          <a:p>
            <a:pPr algn="ctr"/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“Vương quốc trên mây”</a:t>
            </a:r>
          </a:p>
        </p:txBody>
      </p:sp>
    </p:spTree>
    <p:extLst>
      <p:ext uri="{BB962C8B-B14F-4D97-AF65-F5344CB8AC3E}">
        <p14:creationId xmlns:p14="http://schemas.microsoft.com/office/powerpoint/2010/main" val="399219448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1260187"/>
            <a:ext cx="3224645" cy="21497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19672"/>
            <a:ext cx="2505347" cy="2542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601" y="1240400"/>
            <a:ext cx="2692999" cy="2017150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DC9F7131-214B-44D0-BE01-E9ED6C6438E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" y="3335638"/>
            <a:ext cx="9144000" cy="180786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981200" y="322751"/>
            <a:ext cx="466666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b-NO" sz="2800" b="1">
                <a:latin typeface="Tahoma" pitchFamily="34" charset="0"/>
                <a:ea typeface="Tahoma" pitchFamily="34" charset="0"/>
                <a:cs typeface="Tahoma" pitchFamily="34" charset="0"/>
              </a:rPr>
              <a:t>2) </a:t>
            </a:r>
            <a:r>
              <a:rPr lang="nb-NO" sz="2800">
                <a:latin typeface="Tahoma" pitchFamily="34" charset="0"/>
                <a:ea typeface="Tahoma" pitchFamily="34" charset="0"/>
                <a:cs typeface="Tahoma" pitchFamily="34" charset="0"/>
              </a:rPr>
              <a:t>Đây là một nghề nghiệp?</a:t>
            </a:r>
            <a:endParaRPr lang="en-US" sz="28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62542" y="3947181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Nông dân</a:t>
            </a:r>
          </a:p>
        </p:txBody>
      </p:sp>
      <p:pic>
        <p:nvPicPr>
          <p:cNvPr id="8" name="Picture 11" descr="Digit 30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64619"/>
            <a:ext cx="1650818" cy="90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7916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809750"/>
            <a:ext cx="6781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CHÚC CÁC EM HỌC TỐT</a:t>
            </a:r>
          </a:p>
          <a:p>
            <a:pPr algn="ctr"/>
            <a:r>
              <a:rPr lang="en-US" sz="3600" b="1">
                <a:latin typeface="Tahoma" pitchFamily="34" charset="0"/>
                <a:ea typeface="Tahoma" pitchFamily="34" charset="0"/>
                <a:cs typeface="Tahoma" pitchFamily="34" charset="0"/>
              </a:rPr>
              <a:t>TẠM BIỆT!</a:t>
            </a:r>
          </a:p>
        </p:txBody>
      </p:sp>
    </p:spTree>
    <p:extLst>
      <p:ext uri="{BB962C8B-B14F-4D97-AF65-F5344CB8AC3E}">
        <p14:creationId xmlns:p14="http://schemas.microsoft.com/office/powerpoint/2010/main" val="213001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9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7163245" y="1182158"/>
            <a:ext cx="1675510" cy="5334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7239000" y="1069203"/>
            <a:ext cx="1524000" cy="75931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7239000" y="1069203"/>
            <a:ext cx="1524000" cy="75931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239000" y="1069203"/>
            <a:ext cx="1524000" cy="75931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7239000" y="1069203"/>
            <a:ext cx="1524000" cy="75931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4" name="Snip Diagonal Corner Rectangle 3"/>
          <p:cNvSpPr/>
          <p:nvPr/>
        </p:nvSpPr>
        <p:spPr>
          <a:xfrm>
            <a:off x="762000" y="1885950"/>
            <a:ext cx="8153400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1) Chọn từ đồng nghĩa với Hạnh phúc</a:t>
            </a:r>
            <a:endParaRPr lang="en-US" sz="3200" b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87507" y="3198057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da-DK" sz="3200" noProof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K</a:t>
            </a:r>
            <a:r>
              <a:rPr lang="da-DK" sz="3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hổ cực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735485" y="3201199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da-DK" sz="3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Sung sướng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87507" y="3864936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da-DK" sz="3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 hạnh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735485" y="3868078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da-DK" sz="3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Cơ cực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3188659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4039490" y="3861453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32" y="3870152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632" y="3227412"/>
            <a:ext cx="603557" cy="482845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7391400" y="1076322"/>
            <a:ext cx="1219200" cy="74507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56539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"/>
                            </p:stCondLst>
                            <p:childTnLst>
                              <p:par>
                                <p:cTn id="99" presetID="42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"/>
                            </p:stCondLst>
                            <p:childTnLst>
                              <p:par>
                                <p:cTn id="105" presetID="42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900"/>
                            </p:stCondLst>
                            <p:childTnLst>
                              <p:par>
                                <p:cTn id="111" presetID="42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17" presetID="42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30" grpId="0" animBg="1"/>
      <p:bldP spid="29" grpId="0" animBg="1"/>
      <p:bldP spid="28" grpId="0" animBg="1"/>
      <p:bldP spid="27" grpId="0" animBg="1"/>
      <p:bldP spid="4" grpId="0" animBg="1"/>
      <p:bldP spid="26" grpId="0" animBg="1"/>
      <p:bldP spid="42" grpId="0" animBg="1"/>
      <p:bldP spid="43" grpId="0" animBg="1"/>
      <p:bldP spid="4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709674" y="1811964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2) Chọn từ trái nghĩa với Hạnh phúc</a:t>
            </a:r>
            <a:endParaRPr lang="en-US" sz="3200" b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917863" y="312407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3200" noProof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Bất hạnh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83159" y="3127212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32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May mắn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917863" y="3790950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32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Phúc lộc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83159" y="3794091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kumimoji="0" lang="vi-VN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en-US" sz="320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Phúc hậu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6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934109" y="3143178"/>
            <a:ext cx="663853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72"/>
          <a:stretch/>
        </p:blipFill>
        <p:spPr>
          <a:xfrm>
            <a:off x="3994559" y="3815973"/>
            <a:ext cx="603402" cy="528066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1" y="3824671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9701" y="3158155"/>
            <a:ext cx="603557" cy="530398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163245" y="1182158"/>
            <a:ext cx="1675510" cy="5334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239000" y="1069203"/>
            <a:ext cx="1524000" cy="75931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39000" y="1069203"/>
            <a:ext cx="1524000" cy="75931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39000" y="1069203"/>
            <a:ext cx="1524000" cy="75931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239000" y="1069203"/>
            <a:ext cx="1524000" cy="75931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391400" y="1076322"/>
            <a:ext cx="1219200" cy="74507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901075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"/>
                            </p:stCondLst>
                            <p:childTnLst>
                              <p:par>
                                <p:cTn id="99" presetID="42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"/>
                            </p:stCondLst>
                            <p:childTnLst>
                              <p:par>
                                <p:cTn id="105" presetID="42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900"/>
                            </p:stCondLst>
                            <p:childTnLst>
                              <p:par>
                                <p:cTn id="111" presetID="42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17" presetID="42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14" grpId="0" animBg="1"/>
      <p:bldP spid="15" grpId="0" animBg="1"/>
      <p:bldP spid="16" grpId="0" animBg="1"/>
      <p:bldP spid="17" grpId="0" animBg="1"/>
      <p:bldP spid="1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nip Diagonal Corner Rectangle 3"/>
          <p:cNvSpPr/>
          <p:nvPr/>
        </p:nvSpPr>
        <p:spPr>
          <a:xfrm>
            <a:off x="609600" y="1885950"/>
            <a:ext cx="7895046" cy="1203448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a-DK" sz="3200" b="1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3) Yếu tố nào quan trọng nhất để tạo nên một gia dình hạnh phúc?</a:t>
            </a:r>
            <a:endParaRPr lang="en-US" sz="3200" b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891901" y="3198057"/>
            <a:ext cx="3680099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da-DK" sz="3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Giàu có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657197" y="3201198"/>
            <a:ext cx="4105803" cy="57811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B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da-DK" sz="3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Con cái học giỏi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891901" y="3864936"/>
            <a:ext cx="3680099" cy="916614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C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da-DK" sz="3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Mọi người sống hòa thuận</a:t>
            </a:r>
            <a:endParaRPr lang="en-US" sz="320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4657197" y="3868076"/>
            <a:ext cx="4105803" cy="913473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defRPr/>
            </a:pPr>
            <a:r>
              <a:rPr kumimoji="0" lang="vi-VN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D</a:t>
            </a:r>
            <a:r>
              <a:rPr kumimoji="0" lang="vi-VN" sz="320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itchFamily="34" charset="0"/>
                <a:ea typeface="Tahoma" pitchFamily="34" charset="0"/>
                <a:cs typeface="Tahoma" pitchFamily="34" charset="0"/>
              </a:rPr>
              <a:t>. </a:t>
            </a:r>
            <a:r>
              <a:rPr lang="da-DK" sz="320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Bố mẹ có chức vụ cao</a:t>
            </a:r>
            <a:endParaRPr kumimoji="0" lang="vi-VN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707" y="3217164"/>
            <a:ext cx="604292" cy="53104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206" y="4298829"/>
            <a:ext cx="603402" cy="482721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3914" y="4251151"/>
            <a:ext cx="603557" cy="530398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9998" y="3296465"/>
            <a:ext cx="613002" cy="482845"/>
          </a:xfrm>
          <a:prstGeom prst="rect">
            <a:avLst/>
          </a:prstGeom>
        </p:spPr>
      </p:pic>
      <p:sp>
        <p:nvSpPr>
          <p:cNvPr id="13" name="Rounded Rectangle 12"/>
          <p:cNvSpPr/>
          <p:nvPr/>
        </p:nvSpPr>
        <p:spPr>
          <a:xfrm>
            <a:off x="7163245" y="1182158"/>
            <a:ext cx="1675510" cy="533400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latin typeface="Tahoma" pitchFamily="34" charset="0"/>
                <a:ea typeface="Tahoma" pitchFamily="34" charset="0"/>
                <a:cs typeface="Tahoma" pitchFamily="34" charset="0"/>
              </a:rPr>
              <a:t>Hết giờ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7239000" y="1069203"/>
            <a:ext cx="1524000" cy="75931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1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7239000" y="1069203"/>
            <a:ext cx="1524000" cy="75931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7239000" y="1069203"/>
            <a:ext cx="1524000" cy="75931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239000" y="1069203"/>
            <a:ext cx="1524000" cy="759311"/>
          </a:xfrm>
          <a:prstGeom prst="roundRect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4</a:t>
            </a:r>
          </a:p>
        </p:txBody>
      </p:sp>
      <p:sp>
        <p:nvSpPr>
          <p:cNvPr id="18" name="Oval 17"/>
          <p:cNvSpPr/>
          <p:nvPr/>
        </p:nvSpPr>
        <p:spPr>
          <a:xfrm>
            <a:off x="7391400" y="1076322"/>
            <a:ext cx="1219200" cy="745072"/>
          </a:xfrm>
          <a:prstGeom prst="ellipse">
            <a:avLst/>
          </a:prstGeom>
          <a:solidFill>
            <a:srgbClr val="92D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20879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>
                      <p:stCondLst>
                        <p:cond delay="0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xit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300"/>
                            </p:stCondLst>
                            <p:childTnLst>
                              <p:par>
                                <p:cTn id="99" presetID="42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2600"/>
                            </p:stCondLst>
                            <p:childTnLst>
                              <p:par>
                                <p:cTn id="105" presetID="42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3900"/>
                            </p:stCondLst>
                            <p:childTnLst>
                              <p:par>
                                <p:cTn id="111" presetID="42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5200"/>
                            </p:stCondLst>
                            <p:childTnLst>
                              <p:par>
                                <p:cTn id="117" presetID="42" presetClass="exit" presetSubtype="0" fill="hold" grpId="0" nodeType="after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2" grpId="0" animBg="1"/>
      <p:bldP spid="43" grpId="0" animBg="1"/>
      <p:bldP spid="44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4854" y="1730335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>
                <a:latin typeface="HP001 4H" pitchFamily="34" charset="0"/>
              </a:rPr>
              <a:t>Thứ năm, ngày 15 tháng 12 năm 2022</a:t>
            </a:r>
          </a:p>
          <a:p>
            <a:pPr algn="ctr"/>
            <a:r>
              <a:rPr lang="en-US" sz="3600" u="sng">
                <a:latin typeface="HP001 4H" pitchFamily="34" charset="0"/>
              </a:rPr>
              <a:t>Luyện từ và câu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61754" y="2930664"/>
            <a:ext cx="472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rgbClr val="FF0000"/>
                </a:solidFill>
                <a:latin typeface="HP001 5H" pitchFamily="34" charset="0"/>
                <a:cs typeface="HP001 5H" pitchFamily="34" charset="0"/>
              </a:rPr>
              <a:t>Tổng kết vốn từ</a:t>
            </a:r>
          </a:p>
        </p:txBody>
      </p:sp>
    </p:spTree>
    <p:extLst>
      <p:ext uri="{BB962C8B-B14F-4D97-AF65-F5344CB8AC3E}">
        <p14:creationId xmlns:p14="http://schemas.microsoft.com/office/powerpoint/2010/main" val="3020862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76200" y="1123950"/>
            <a:ext cx="4137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 u="sng">
                <a:latin typeface="Tahoma" pitchFamily="34" charset="0"/>
                <a:ea typeface="Tahoma" pitchFamily="34" charset="0"/>
                <a:cs typeface="Tahoma" pitchFamily="34" charset="0"/>
              </a:rPr>
              <a:t>Bài 1</a:t>
            </a:r>
            <a:r>
              <a:rPr lang="en-US" altLang="en-US" sz="2400" b="1">
                <a:latin typeface="Tahoma" pitchFamily="34" charset="0"/>
                <a:ea typeface="Tahoma" pitchFamily="34" charset="0"/>
                <a:cs typeface="Tahoma" pitchFamily="34" charset="0"/>
              </a:rPr>
              <a:t>: Liệt  kê các từ ngữ: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" y="1626096"/>
            <a:ext cx="8991600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  <a:buFontTx/>
              <a:buAutoNum type="alphaLcPeriod"/>
            </a:pPr>
            <a:r>
              <a:rPr lang="en-US" altLang="en-US" sz="24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Chỉ những người thân trong gia đình. </a:t>
            </a:r>
            <a:r>
              <a:rPr lang="en-US" altLang="en-US" sz="2400" b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M: Cha, chú, </a:t>
            </a:r>
            <a:r>
              <a:rPr lang="en-US" altLang="en-US" sz="24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dì…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b. Chỉ những người gần gũi em trong trường học. </a:t>
            </a:r>
            <a:r>
              <a:rPr lang="en-US" altLang="en-US" sz="2400" b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M: Thầy giáo, bạn bè, lớp trưởng…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c. Chỉ các nghề nghiệp khác nhau. </a:t>
            </a:r>
            <a:r>
              <a:rPr lang="en-US" altLang="en-US" sz="2400" b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M: Công nhân, nông dân, hoạ sĩ…</a:t>
            </a:r>
          </a:p>
          <a:p>
            <a:pPr marL="342900" indent="-342900">
              <a:spcBef>
                <a:spcPct val="50000"/>
              </a:spcBef>
            </a:pPr>
            <a:r>
              <a:rPr lang="en-US" altLang="en-US" sz="24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d. Chỉ các dân tộc anh em trên đất nước ta. </a:t>
            </a:r>
            <a:r>
              <a:rPr lang="en-US" altLang="en-US" sz="2400" b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M: Ba-na, Kinh…</a:t>
            </a:r>
          </a:p>
        </p:txBody>
      </p:sp>
    </p:spTree>
    <p:extLst>
      <p:ext uri="{BB962C8B-B14F-4D97-AF65-F5344CB8AC3E}">
        <p14:creationId xmlns:p14="http://schemas.microsoft.com/office/powerpoint/2010/main" val="380850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5656" y="150495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TRÒ CHƠI: TRUYỀN ĐIỆN</a:t>
            </a:r>
          </a:p>
        </p:txBody>
      </p:sp>
      <p:sp>
        <p:nvSpPr>
          <p:cNvPr id="6" name="Rectangle 5"/>
          <p:cNvSpPr/>
          <p:nvPr/>
        </p:nvSpPr>
        <p:spPr>
          <a:xfrm>
            <a:off x="76200" y="1123950"/>
            <a:ext cx="4137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 u="sng">
                <a:latin typeface="Tahoma" pitchFamily="34" charset="0"/>
                <a:ea typeface="Tahoma" pitchFamily="34" charset="0"/>
                <a:cs typeface="Tahoma" pitchFamily="34" charset="0"/>
              </a:rPr>
              <a:t>Bài 1</a:t>
            </a:r>
            <a:r>
              <a:rPr lang="en-US" altLang="en-US" sz="2400" b="1">
                <a:latin typeface="Tahoma" pitchFamily="34" charset="0"/>
                <a:ea typeface="Tahoma" pitchFamily="34" charset="0"/>
                <a:cs typeface="Tahoma" pitchFamily="34" charset="0"/>
              </a:rPr>
              <a:t>: Liệt  kê các từ ngữ:</a:t>
            </a:r>
          </a:p>
        </p:txBody>
      </p:sp>
      <p:sp>
        <p:nvSpPr>
          <p:cNvPr id="7" name="Rectangle 6"/>
          <p:cNvSpPr/>
          <p:nvPr/>
        </p:nvSpPr>
        <p:spPr>
          <a:xfrm>
            <a:off x="381000" y="2038350"/>
            <a:ext cx="8229600" cy="10310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ts val="600"/>
              </a:spcBef>
              <a:buFontTx/>
              <a:buAutoNum type="alphaLcPeriod"/>
            </a:pPr>
            <a:r>
              <a:rPr lang="en-US" altLang="en-US" sz="28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Chỉ những người thân trong gia đình. </a:t>
            </a:r>
          </a:p>
          <a:p>
            <a:pPr algn="ctr">
              <a:spcBef>
                <a:spcPts val="600"/>
              </a:spcBef>
            </a:pPr>
            <a:r>
              <a:rPr lang="en-US" altLang="en-US" sz="2800" b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M: Cha, chú, </a:t>
            </a:r>
            <a:r>
              <a:rPr lang="en-US" altLang="en-US" sz="2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dì…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81000" y="3010499"/>
            <a:ext cx="82296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3200" b="1">
                <a:latin typeface="Tahoma" pitchFamily="34" charset="0"/>
                <a:ea typeface="Tahoma" pitchFamily="34" charset="0"/>
                <a:cs typeface="Tahoma" pitchFamily="34" charset="0"/>
              </a:rPr>
              <a:t>Những từ chỉ người thân trong gia đình: </a:t>
            </a:r>
            <a:r>
              <a:rPr lang="en-US" altLang="zh-CN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mẹ, ông, bà, cố, cụ, thím, mợ, cô, bác, cậu, anh, chị, em, cháu, chắt, chút, dượng, anh rể, chị dâu,…</a:t>
            </a:r>
            <a:endParaRPr lang="zh-CN" altLang="en-US" sz="3200" b="1" dirty="0">
              <a:solidFill>
                <a:srgbClr val="FF0000"/>
              </a:solidFill>
              <a:latin typeface="Tahoma" pitchFamily="34" charset="0"/>
              <a:ea typeface="思源黑体 CN Bold" panose="020B0800000000000000" pitchFamily="34" charset="-122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2329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76200" y="1123950"/>
            <a:ext cx="413767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400" b="1" u="sng">
                <a:latin typeface="Tahoma" pitchFamily="34" charset="0"/>
                <a:ea typeface="Tahoma" pitchFamily="34" charset="0"/>
                <a:cs typeface="Tahoma" pitchFamily="34" charset="0"/>
              </a:rPr>
              <a:t>Bài 1</a:t>
            </a:r>
            <a:r>
              <a:rPr lang="en-US" altLang="en-US" sz="2400" b="1">
                <a:latin typeface="Tahoma" pitchFamily="34" charset="0"/>
                <a:ea typeface="Tahoma" pitchFamily="34" charset="0"/>
                <a:cs typeface="Tahoma" pitchFamily="34" charset="0"/>
              </a:rPr>
              <a:t>: Liệt  kê các từ ngữ: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25656" y="1504950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TRÒ CHƠI: TRUYỀN ĐIỆN</a:t>
            </a:r>
          </a:p>
        </p:txBody>
      </p:sp>
      <p:sp>
        <p:nvSpPr>
          <p:cNvPr id="7" name="Rectangle 6"/>
          <p:cNvSpPr/>
          <p:nvPr/>
        </p:nvSpPr>
        <p:spPr>
          <a:xfrm>
            <a:off x="152400" y="1885950"/>
            <a:ext cx="8991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Bef>
                <a:spcPct val="50000"/>
              </a:spcBef>
            </a:pPr>
            <a:r>
              <a:rPr lang="en-US" altLang="en-US" sz="2800" b="1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b. Chỉ những người gần gũi em trong trường học. </a:t>
            </a:r>
            <a:r>
              <a:rPr lang="en-US" altLang="en-US" sz="2800" b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M: Thầy giáo, bạn bè, lớp trưởng…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2889468"/>
            <a:ext cx="892925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800" b="1">
                <a:latin typeface="Tahoma" pitchFamily="34" charset="0"/>
                <a:ea typeface="Tahoma" pitchFamily="34" charset="0"/>
                <a:cs typeface="Tahoma" pitchFamily="34" charset="0"/>
              </a:rPr>
              <a:t>Những từ chỉ người gần gũi em trong trường học:</a:t>
            </a:r>
            <a:r>
              <a:rPr lang="en-US" altLang="zh-CN" sz="2800" b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cô giáo, bạn thân, anh chị lớp trên, Thầy (cô) phụ trách đội, các em lớp dưới, bác bảo vệ, cô lao công, Nhân viên y tế…</a:t>
            </a:r>
            <a:endParaRPr lang="zh-CN" altLang="en-US" sz="2800" b="1" dirty="0">
              <a:solidFill>
                <a:srgbClr val="FF0000"/>
              </a:solidFill>
              <a:latin typeface="Tahoma" pitchFamily="34" charset="0"/>
              <a:ea typeface="思源黑体 CN Bold" panose="020B0800000000000000" pitchFamily="34" charset="-122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0912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927</Words>
  <Application>Microsoft Office PowerPoint</Application>
  <PresentationFormat>On-screen Show (16:9)</PresentationFormat>
  <Paragraphs>108</Paragraphs>
  <Slides>21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HP001 4H</vt:lpstr>
      <vt:lpstr>HP001 5H</vt:lpstr>
      <vt:lpstr>Tahoma</vt:lpstr>
      <vt:lpstr>思源黑体 CN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</dc:creator>
  <cp:lastModifiedBy>Administrator</cp:lastModifiedBy>
  <cp:revision>20</cp:revision>
  <dcterms:created xsi:type="dcterms:W3CDTF">2022-12-13T06:23:33Z</dcterms:created>
  <dcterms:modified xsi:type="dcterms:W3CDTF">2023-12-05T01:24:06Z</dcterms:modified>
</cp:coreProperties>
</file>