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3662DD1-94D6-4662-B9AD-199B53B38EF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55248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662DD1-94D6-4662-B9AD-199B53B38EF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97705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662DD1-94D6-4662-B9AD-199B53B38EF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48371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662DD1-94D6-4662-B9AD-199B53B38EF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56594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3662DD1-94D6-4662-B9AD-199B53B38EF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41121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662DD1-94D6-4662-B9AD-199B53B38EFA}"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70828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662DD1-94D6-4662-B9AD-199B53B38EFA}" type="datetimeFigureOut">
              <a:rPr lang="en-US" smtClean="0"/>
              <a:t>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683106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662DD1-94D6-4662-B9AD-199B53B38EFA}" type="datetimeFigureOut">
              <a:rPr lang="en-US" smtClean="0"/>
              <a:t>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732304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62DD1-94D6-4662-B9AD-199B53B38EFA}" type="datetimeFigureOut">
              <a:rPr lang="en-US" smtClean="0"/>
              <a:t>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6981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3662DD1-94D6-4662-B9AD-199B53B38EFA}"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34242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3662DD1-94D6-4662-B9AD-199B53B38EFA}"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61078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62DD1-94D6-4662-B9AD-199B53B38EFA}" type="datetimeFigureOut">
              <a:rPr lang="en-US" smtClean="0"/>
              <a:t>1/10/2024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C36C9A-7E82-4C32-A50C-55581070CF09}" type="slidenum">
              <a:rPr lang="en-US" smtClean="0"/>
              <a:t>‹#›</a:t>
            </a:fld>
            <a:endParaRPr lang="en-US"/>
          </a:p>
        </p:txBody>
      </p:sp>
    </p:spTree>
    <p:extLst>
      <p:ext uri="{BB962C8B-B14F-4D97-AF65-F5344CB8AC3E}">
        <p14:creationId xmlns:p14="http://schemas.microsoft.com/office/powerpoint/2010/main" val="1935116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4849" y="292369"/>
            <a:ext cx="9144000" cy="833046"/>
          </a:xfrm>
        </p:spPr>
        <p:txBody>
          <a:bodyPr>
            <a:noAutofit/>
          </a:bodyPr>
          <a:lstStyle/>
          <a:p>
            <a:r>
              <a:rPr lang="en-US" sz="2500" b="1" dirty="0" err="1">
                <a:solidFill>
                  <a:srgbClr val="FF0000"/>
                </a:solidFill>
              </a:rPr>
              <a:t>Kế</a:t>
            </a:r>
            <a:r>
              <a:rPr lang="en-US" sz="2500" b="1" dirty="0">
                <a:solidFill>
                  <a:srgbClr val="FF0000"/>
                </a:solidFill>
              </a:rPr>
              <a:t> </a:t>
            </a:r>
            <a:r>
              <a:rPr lang="en-US" sz="2500" b="1" dirty="0" err="1">
                <a:solidFill>
                  <a:srgbClr val="FF0000"/>
                </a:solidFill>
              </a:rPr>
              <a:t>hoạch</a:t>
            </a:r>
            <a:r>
              <a:rPr lang="en-US" sz="2500" b="1" dirty="0">
                <a:solidFill>
                  <a:srgbClr val="FF0000"/>
                </a:solidFill>
              </a:rPr>
              <a:t> </a:t>
            </a:r>
            <a:r>
              <a:rPr lang="en-US" sz="2500" b="1" dirty="0" err="1">
                <a:solidFill>
                  <a:srgbClr val="FF0000"/>
                </a:solidFill>
              </a:rPr>
              <a:t>hoạt</a:t>
            </a:r>
            <a:r>
              <a:rPr lang="en-US" sz="2500" b="1" dirty="0">
                <a:solidFill>
                  <a:srgbClr val="FF0000"/>
                </a:solidFill>
              </a:rPr>
              <a:t> </a:t>
            </a:r>
            <a:r>
              <a:rPr lang="en-US" sz="2500" b="1" dirty="0" err="1">
                <a:solidFill>
                  <a:srgbClr val="FF0000"/>
                </a:solidFill>
              </a:rPr>
              <a:t>động</a:t>
            </a:r>
            <a:r>
              <a:rPr lang="en-US" sz="2500" b="1" dirty="0">
                <a:solidFill>
                  <a:srgbClr val="FF0000"/>
                </a:solidFill>
              </a:rPr>
              <a:t> </a:t>
            </a:r>
            <a:r>
              <a:rPr lang="en-US" sz="2500" b="1" dirty="0" err="1">
                <a:solidFill>
                  <a:srgbClr val="FF0000"/>
                </a:solidFill>
              </a:rPr>
              <a:t>nhánh</a:t>
            </a:r>
            <a:r>
              <a:rPr lang="en-US" sz="2500" b="1" dirty="0">
                <a:solidFill>
                  <a:srgbClr val="FF0000"/>
                </a:solidFill>
              </a:rPr>
              <a:t>: “</a:t>
            </a:r>
            <a:r>
              <a:rPr lang="en-US" sz="2500" b="1" dirty="0" err="1">
                <a:solidFill>
                  <a:srgbClr val="FF0000"/>
                </a:solidFill>
              </a:rPr>
              <a:t>Những</a:t>
            </a:r>
            <a:r>
              <a:rPr lang="en-US" sz="2500" b="1" dirty="0">
                <a:solidFill>
                  <a:srgbClr val="FF0000"/>
                </a:solidFill>
              </a:rPr>
              <a:t> </a:t>
            </a:r>
            <a:r>
              <a:rPr lang="en-US" sz="2500" b="1" dirty="0" err="1">
                <a:solidFill>
                  <a:srgbClr val="FF0000"/>
                </a:solidFill>
              </a:rPr>
              <a:t>thiên</a:t>
            </a:r>
            <a:r>
              <a:rPr lang="en-US" sz="2500" b="1" dirty="0">
                <a:solidFill>
                  <a:srgbClr val="FF0000"/>
                </a:solidFill>
              </a:rPr>
              <a:t> </a:t>
            </a:r>
            <a:r>
              <a:rPr lang="en-US" sz="2500" b="1" dirty="0" err="1">
                <a:solidFill>
                  <a:srgbClr val="FF0000"/>
                </a:solidFill>
              </a:rPr>
              <a:t>thần</a:t>
            </a:r>
            <a:r>
              <a:rPr lang="en-US" sz="2500" b="1" dirty="0">
                <a:solidFill>
                  <a:srgbClr val="FF0000"/>
                </a:solidFill>
              </a:rPr>
              <a:t> </a:t>
            </a:r>
            <a:r>
              <a:rPr lang="en-US" sz="2500" b="1" dirty="0" err="1">
                <a:solidFill>
                  <a:srgbClr val="FF0000"/>
                </a:solidFill>
              </a:rPr>
              <a:t>áo</a:t>
            </a:r>
            <a:r>
              <a:rPr lang="en-US" sz="2500" b="1" dirty="0">
                <a:solidFill>
                  <a:srgbClr val="FF0000"/>
                </a:solidFill>
              </a:rPr>
              <a:t> </a:t>
            </a:r>
            <a:r>
              <a:rPr lang="en-US" sz="2500" b="1" dirty="0" err="1">
                <a:solidFill>
                  <a:srgbClr val="FF0000"/>
                </a:solidFill>
              </a:rPr>
              <a:t>trắng</a:t>
            </a:r>
            <a:r>
              <a:rPr lang="en-US" sz="2500" b="1" dirty="0">
                <a:solidFill>
                  <a:srgbClr val="FF0000"/>
                </a:solidFill>
              </a:rPr>
              <a:t>”</a:t>
            </a:r>
            <a:br>
              <a:rPr lang="en-US" sz="2500" b="1" dirty="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960953503"/>
              </p:ext>
            </p:extLst>
          </p:nvPr>
        </p:nvGraphicFramePr>
        <p:xfrm>
          <a:off x="575437" y="824288"/>
          <a:ext cx="11041126" cy="5550008"/>
        </p:xfrm>
        <a:graphic>
          <a:graphicData uri="http://schemas.openxmlformats.org/drawingml/2006/table">
            <a:tbl>
              <a:tblPr firstRow="1" bandRow="1">
                <a:tableStyleId>{5C22544A-7EE6-4342-B048-85BDC9FD1C3A}</a:tableStyleId>
              </a:tblPr>
              <a:tblGrid>
                <a:gridCol w="853153">
                  <a:extLst>
                    <a:ext uri="{9D8B030D-6E8A-4147-A177-3AD203B41FA5}">
                      <a16:colId xmlns:a16="http://schemas.microsoft.com/office/drawing/2014/main" val="3962850347"/>
                    </a:ext>
                  </a:extLst>
                </a:gridCol>
                <a:gridCol w="1977838">
                  <a:extLst>
                    <a:ext uri="{9D8B030D-6E8A-4147-A177-3AD203B41FA5}">
                      <a16:colId xmlns:a16="http://schemas.microsoft.com/office/drawing/2014/main" val="579938801"/>
                    </a:ext>
                  </a:extLst>
                </a:gridCol>
                <a:gridCol w="1916974">
                  <a:extLst>
                    <a:ext uri="{9D8B030D-6E8A-4147-A177-3AD203B41FA5}">
                      <a16:colId xmlns:a16="http://schemas.microsoft.com/office/drawing/2014/main" val="3094795635"/>
                    </a:ext>
                  </a:extLst>
                </a:gridCol>
                <a:gridCol w="2027558">
                  <a:extLst>
                    <a:ext uri="{9D8B030D-6E8A-4147-A177-3AD203B41FA5}">
                      <a16:colId xmlns:a16="http://schemas.microsoft.com/office/drawing/2014/main" val="1034946251"/>
                    </a:ext>
                  </a:extLst>
                </a:gridCol>
                <a:gridCol w="2201601">
                  <a:extLst>
                    <a:ext uri="{9D8B030D-6E8A-4147-A177-3AD203B41FA5}">
                      <a16:colId xmlns:a16="http://schemas.microsoft.com/office/drawing/2014/main" val="2216143551"/>
                    </a:ext>
                  </a:extLst>
                </a:gridCol>
                <a:gridCol w="2064002">
                  <a:extLst>
                    <a:ext uri="{9D8B030D-6E8A-4147-A177-3AD203B41FA5}">
                      <a16:colId xmlns:a16="http://schemas.microsoft.com/office/drawing/2014/main" val="347825789"/>
                    </a:ext>
                  </a:extLst>
                </a:gridCol>
              </a:tblGrid>
              <a:tr h="1168932">
                <a:tc>
                  <a:txBody>
                    <a:bodyPr/>
                    <a:lstStyle/>
                    <a:p>
                      <a:pPr>
                        <a:lnSpc>
                          <a:spcPct val="115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Bef>
                          <a:spcPts val="0"/>
                        </a:spcBef>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8/1/2024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VĐCB  "Ném xa bằng 2 tay"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Bef>
                          <a:spcPts val="0"/>
                        </a:spcBef>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9/1/2024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Vẽ trang trí hình tròn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Bef>
                          <a:spcPts val="0"/>
                        </a:spcBef>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10/1/2024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Tập tô chữ cái "h, k"</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Bef>
                          <a:spcPts val="0"/>
                        </a:spcBef>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11/1/2024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"Nhận biết mối quan hệ hơn kém về số lượng của 3 nhóm đối tượng trong phạm vi 7"</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Bef>
                          <a:spcPts val="0"/>
                        </a:spcBef>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12/1/2024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"Gấu con và bác sĩ Thỏ"</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2873275">
                <a:tc>
                  <a:txBody>
                    <a:bodyPr/>
                    <a:lstStyle/>
                    <a:p>
                      <a:pPr>
                        <a:lnSpc>
                          <a:spcPct val="115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Cây ngô</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-TCVĐ:</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Bé tập làm chú bộ đội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chợ quê với các trò chơi: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 Đan quạt; Gói nem; Trang trí nón; Làm thạch; làm gốm;  Bán hàng.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Cầu trượt; Xích đu; Đánh cầu lông; Đá cầu; </a:t>
                      </a:r>
                      <a:r>
                        <a:rPr lang="nl-NL" sz="1200" i="1" dirty="0">
                          <a:effectLst/>
                          <a:latin typeface="Times New Roman" panose="02020603050405020304" pitchFamily="18" charset="0"/>
                          <a:ea typeface="Times New Roman" panose="02020603050405020304" pitchFamily="18" charset="0"/>
                          <a:cs typeface="Times New Roman" panose="02020603050405020304" pitchFamily="18" charset="0"/>
                        </a:rPr>
                        <a:t>Đấm bốc(*)</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pP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 Quan sát:</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Cây rau diếp</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"Xi ba khoai"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chợ quê với các trò chơi: Làm bánh, gói hoa, làm trang phục từ lá cây,...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Bán sản phẩm nghề nông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Cầu trượt; Đấm bốc; Đi cà kheo; đua thuyền thúng; Cầm chong chóng quay, múa dây băng.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5000"/>
                        </a:lnSpc>
                        <a:spcBef>
                          <a:spcPts val="0"/>
                        </a:spcBef>
                        <a:spcAft>
                          <a:spcPts val="0"/>
                        </a:spcAft>
                        <a:buFont typeface=".VnTime" panose="020B7200000000000000" pitchFamily="34" charset="0"/>
                        <a:buNone/>
                        <a:tabLst>
                          <a:tab pos="3175" algn="l"/>
                          <a:tab pos="457200" algn="l"/>
                        </a:tabLs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-Quan sát</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Rau cải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0"/>
                        </a:spcBef>
                        <a:spcAft>
                          <a:spcPts val="0"/>
                        </a:spcAft>
                      </a:pP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"Nhảy bao bố"</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chợ quê với các trò chơi</a:t>
                      </a: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Làm 1 số đồ dùng, đồ chơi đơn giản từ lá cây : đòng hồ, chong chóng, con cá, con chim,...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Ném  bóng rổ (*), bơm xe, đua ngựa.</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pP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Cây mít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spcBef>
                          <a:spcPts val="0"/>
                        </a:spcBef>
                        <a:spcAft>
                          <a:spcPts val="0"/>
                        </a:spcAft>
                        <a:buFont typeface=".VnTime" panose="020B7200000000000000" pitchFamily="34" charset="0"/>
                        <a:buChar char="-"/>
                        <a:tabLst>
                          <a:tab pos="3175" algn="l"/>
                          <a:tab pos="457200" algn="l"/>
                        </a:tabLs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TCVĐ:</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“cướp cờ”</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15000"/>
                        </a:lnSpc>
                        <a:spcBef>
                          <a:spcPts val="0"/>
                        </a:spcBef>
                        <a:spcAft>
                          <a:spcPts val="0"/>
                        </a:spcAft>
                        <a:buFont typeface=".VnTime" panose="020B7200000000000000" pitchFamily="34" charset="0"/>
                        <a:buChar char="-"/>
                        <a:tabLst>
                          <a:tab pos="3175" algn="l"/>
                          <a:tab pos="457200" algn="l"/>
                        </a:tabLst>
                      </a:pPr>
                      <a:r>
                        <a:rPr lang="nl-NL"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Chơi tự do</a:t>
                      </a: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tại khu vực chợ quê với các trò chơi: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15000"/>
                        </a:lnSpc>
                        <a:spcBef>
                          <a:spcPts val="0"/>
                        </a:spcBef>
                        <a:spcAft>
                          <a:spcPts val="0"/>
                        </a:spcAft>
                        <a:buFont typeface=".VnTime" panose="020B7200000000000000" pitchFamily="34" charset="0"/>
                        <a:buChar char="-"/>
                        <a:tabLst>
                          <a:tab pos="3175" algn="l"/>
                          <a:tab pos="457200" algn="l"/>
                        </a:tabLst>
                      </a:pP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Bán hàng khu vực chợ quê; Gói nem, gói giò, làm bánh cu đơ, làm nón.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Bán cây cảnh, bó, cắm hoa, chăm sóc cây.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tabLst>
                          <a:tab pos="1931670" algn="l"/>
                        </a:tabLst>
                      </a:pP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Lao động tập thể.</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1931670" algn="l"/>
                        </a:tabLst>
                      </a:pPr>
                      <a:r>
                        <a:rPr lang="nl-NL"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Nội dung:</a:t>
                      </a: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Vệ sinh đồ dùng.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1931670" algn="l"/>
                        </a:tabLst>
                      </a:pPr>
                      <a:r>
                        <a:rPr lang="nl-NL"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Địa điểm: </a:t>
                      </a: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Sân trường (khu vực chợ quê).</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Các hoạt động trọng tâm:</a:t>
                      </a:r>
                      <a:r>
                        <a:rPr lang="nl-N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Đếm số lượng đồ dùng cần vệ sinh; Lựa chọn đồ dùng làm vệ sinh; Thực hiện các thao tác: Lau chùi, vệ sinh, sắp xếp đồ chơi, nhặt rác trong khu vực chợ quê.</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507801">
                <a:tc>
                  <a:txBody>
                    <a:bodyPr/>
                    <a:lstStyle/>
                    <a:p>
                      <a:pPr>
                        <a:lnSpc>
                          <a:spcPct val="115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Tìm hiểu nghề bác sĩ.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Trò chơi "Thư gửi bạn bị ốm"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Tìm hiểu đặc điểm tính chất của cát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Đọc thơ: Bé làm bao nhiêu nghề.</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Xem tập 5 hoạt hình ATGT   Trò chuyện về nội dung bộ phim                                  Giáo dục trẻ tuân thủ theo hiệu lệnh của CSGT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Đồng dao: Dệt vải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Đưa ra các tình huống mâu thuẫn để trẻ lựa chọn cách giải quyết phù hợp</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Hát: Em làm bác sĩ</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Hát: Em muốn làm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Nêu gương cuối tuần, phát phiếu bé ngoan.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4066080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4849" y="292369"/>
            <a:ext cx="9144000" cy="833046"/>
          </a:xfrm>
        </p:spPr>
        <p:txBody>
          <a:bodyPr>
            <a:noAutofit/>
          </a:bodyPr>
          <a:lstStyle/>
          <a:p>
            <a:r>
              <a:rPr lang="en-US" sz="2500" b="1" dirty="0" err="1">
                <a:solidFill>
                  <a:srgbClr val="FF0000"/>
                </a:solidFill>
              </a:rPr>
              <a:t>Kế</a:t>
            </a:r>
            <a:r>
              <a:rPr lang="en-US" sz="2500" b="1" dirty="0">
                <a:solidFill>
                  <a:srgbClr val="FF0000"/>
                </a:solidFill>
              </a:rPr>
              <a:t> </a:t>
            </a:r>
            <a:r>
              <a:rPr lang="en-US" sz="2500" b="1" dirty="0" err="1">
                <a:solidFill>
                  <a:srgbClr val="FF0000"/>
                </a:solidFill>
              </a:rPr>
              <a:t>hoạch</a:t>
            </a:r>
            <a:r>
              <a:rPr lang="en-US" sz="2500" b="1" dirty="0">
                <a:solidFill>
                  <a:srgbClr val="FF0000"/>
                </a:solidFill>
              </a:rPr>
              <a:t> </a:t>
            </a:r>
            <a:r>
              <a:rPr lang="en-US" sz="2500" b="1" dirty="0" err="1">
                <a:solidFill>
                  <a:srgbClr val="FF0000"/>
                </a:solidFill>
              </a:rPr>
              <a:t>hoạt</a:t>
            </a:r>
            <a:r>
              <a:rPr lang="en-US" sz="2500" b="1" dirty="0">
                <a:solidFill>
                  <a:srgbClr val="FF0000"/>
                </a:solidFill>
              </a:rPr>
              <a:t> </a:t>
            </a:r>
            <a:r>
              <a:rPr lang="en-US" sz="2500" b="1" dirty="0" err="1">
                <a:solidFill>
                  <a:srgbClr val="FF0000"/>
                </a:solidFill>
              </a:rPr>
              <a:t>động</a:t>
            </a:r>
            <a:r>
              <a:rPr lang="en-US" sz="2500" b="1" dirty="0">
                <a:solidFill>
                  <a:srgbClr val="FF0000"/>
                </a:solidFill>
              </a:rPr>
              <a:t> </a:t>
            </a:r>
            <a:r>
              <a:rPr lang="en-US" sz="2500" b="1" dirty="0" err="1">
                <a:solidFill>
                  <a:srgbClr val="FF0000"/>
                </a:solidFill>
              </a:rPr>
              <a:t>nhánh</a:t>
            </a:r>
            <a:r>
              <a:rPr lang="en-US" sz="2500" b="1" dirty="0">
                <a:solidFill>
                  <a:srgbClr val="FF0000"/>
                </a:solidFill>
              </a:rPr>
              <a:t> “</a:t>
            </a:r>
            <a:r>
              <a:rPr lang="en-US" sz="2500" b="1" dirty="0" err="1">
                <a:solidFill>
                  <a:srgbClr val="FF0000"/>
                </a:solidFill>
              </a:rPr>
              <a:t>Bác</a:t>
            </a:r>
            <a:r>
              <a:rPr lang="en-US" sz="2500" b="1" dirty="0">
                <a:solidFill>
                  <a:srgbClr val="FF0000"/>
                </a:solidFill>
              </a:rPr>
              <a:t> </a:t>
            </a:r>
            <a:r>
              <a:rPr lang="en-US" sz="2500" b="1" dirty="0" err="1">
                <a:solidFill>
                  <a:srgbClr val="FF0000"/>
                </a:solidFill>
              </a:rPr>
              <a:t>nông</a:t>
            </a:r>
            <a:r>
              <a:rPr lang="en-US" sz="2500" b="1" dirty="0">
                <a:solidFill>
                  <a:srgbClr val="FF0000"/>
                </a:solidFill>
              </a:rPr>
              <a:t> </a:t>
            </a:r>
            <a:r>
              <a:rPr lang="en-US" sz="2500" b="1" dirty="0" err="1">
                <a:solidFill>
                  <a:srgbClr val="FF0000"/>
                </a:solidFill>
              </a:rPr>
              <a:t>dân</a:t>
            </a:r>
            <a:r>
              <a:rPr lang="en-US" sz="2500" b="1" dirty="0">
                <a:solidFill>
                  <a:srgbClr val="FF0000"/>
                </a:solidFill>
              </a:rPr>
              <a:t> </a:t>
            </a:r>
            <a:r>
              <a:rPr lang="en-US" sz="2500" b="1" dirty="0" err="1">
                <a:solidFill>
                  <a:srgbClr val="FF0000"/>
                </a:solidFill>
              </a:rPr>
              <a:t>chăm</a:t>
            </a:r>
            <a:r>
              <a:rPr lang="en-US" sz="2500" b="1" dirty="0">
                <a:solidFill>
                  <a:srgbClr val="FF0000"/>
                </a:solidFill>
              </a:rPr>
              <a:t> </a:t>
            </a:r>
            <a:r>
              <a:rPr lang="en-US" sz="2500" b="1" dirty="0" err="1">
                <a:solidFill>
                  <a:srgbClr val="FF0000"/>
                </a:solidFill>
              </a:rPr>
              <a:t>chỉ</a:t>
            </a:r>
            <a:r>
              <a:rPr lang="en-US" sz="2500" b="1" dirty="0">
                <a:solidFill>
                  <a:srgbClr val="FF0000"/>
                </a:solidFill>
              </a:rPr>
              <a:t>”</a:t>
            </a:r>
            <a:br>
              <a:rPr lang="en-US" sz="2500" b="1" dirty="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196724671"/>
              </p:ext>
            </p:extLst>
          </p:nvPr>
        </p:nvGraphicFramePr>
        <p:xfrm>
          <a:off x="567398" y="934006"/>
          <a:ext cx="11057203" cy="5631625"/>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100367">
                  <a:extLst>
                    <a:ext uri="{9D8B030D-6E8A-4147-A177-3AD203B41FA5}">
                      <a16:colId xmlns:a16="http://schemas.microsoft.com/office/drawing/2014/main" val="2216143551"/>
                    </a:ext>
                  </a:extLst>
                </a:gridCol>
                <a:gridCol w="2171447">
                  <a:extLst>
                    <a:ext uri="{9D8B030D-6E8A-4147-A177-3AD203B41FA5}">
                      <a16:colId xmlns:a16="http://schemas.microsoft.com/office/drawing/2014/main" val="347825789"/>
                    </a:ext>
                  </a:extLst>
                </a:gridCol>
              </a:tblGrid>
              <a:tr h="1097281">
                <a:tc>
                  <a:txBody>
                    <a:bodyPr/>
                    <a:lstStyle/>
                    <a:p>
                      <a:pPr>
                        <a:lnSpc>
                          <a:spcPct val="115000"/>
                        </a:lnSpc>
                        <a:spcAft>
                          <a:spcPts val="0"/>
                        </a:spcAf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2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15/1/2024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VĐCB: "Lăn bóng bằng 2 tay và đi theo bóng 4-5m"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16/1/2024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 Tách,gộp 7 đối tượng thành 2 phần theo cách cách khác nhau"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17/1/2024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Dạy VĐTTPH bài hát: Lớn lên cháu lái máy cày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nl-NL" sz="1200" i="1">
                          <a:effectLst/>
                          <a:latin typeface="Times New Roman" panose="02020603050405020304" pitchFamily="18" charset="0"/>
                          <a:ea typeface="Calibri" panose="020F0502020204030204" pitchFamily="34" charset="0"/>
                          <a:cs typeface="Times New Roman" panose="02020603050405020304" pitchFamily="18" charset="0"/>
                        </a:rPr>
                        <a:t>Ngày 18/1/2024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b="1" i="1">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a:effectLst/>
                          <a:latin typeface="Times New Roman" panose="02020603050405020304" pitchFamily="18" charset="0"/>
                          <a:ea typeface="Calibri" panose="020F0502020204030204" pitchFamily="34" charset="0"/>
                          <a:cs typeface="Times New Roman" panose="02020603050405020304" pitchFamily="18" charset="0"/>
                        </a:rPr>
                        <a:t>- Làm quen chữ cái b-d-đ</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Ngày 19/1/2024</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PTTCKNXH</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KN thoát hiểm khi gặp hỏa hoạn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2627202">
                <a:tc>
                  <a:txBody>
                    <a:bodyPr/>
                    <a:lstStyle/>
                    <a:p>
                      <a:pPr>
                        <a:lnSpc>
                          <a:spcPct val="115000"/>
                        </a:lnSpc>
                        <a:spcAft>
                          <a:spcPts val="0"/>
                        </a:spcAf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2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fr-FR" sz="1200" b="1" dirty="0">
                          <a:effectLst/>
                          <a:latin typeface=".VnTime" panose="020B7200000000000000" pitchFamily="34" charset="0"/>
                          <a:ea typeface="Times New Roman" panose="02020603050405020304" pitchFamily="18" charset="0"/>
                          <a:cs typeface="Times New Roman" panose="02020603050405020304" pitchFamily="18" charset="0"/>
                        </a:rPr>
                        <a:t>- Quan </a:t>
                      </a:r>
                      <a:r>
                        <a:rPr lang="fr-FR" sz="1200" b="1" dirty="0" err="1">
                          <a:effectLst/>
                          <a:latin typeface=".VnTime" panose="020B7200000000000000" pitchFamily="34" charset="0"/>
                          <a:ea typeface="Times New Roman" panose="02020603050405020304" pitchFamily="18" charset="0"/>
                          <a:cs typeface="Times New Roman" panose="02020603050405020304" pitchFamily="18" charset="0"/>
                        </a:rPr>
                        <a:t>s¸t</a:t>
                      </a:r>
                      <a:r>
                        <a:rPr lang="fr-FR" sz="1200" b="1"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1200" b="1" dirty="0">
                          <a:effectLst/>
                          <a:latin typeface=".VnTime" panose="020B7200000000000000" pitchFamily="34" charset="0"/>
                          <a:ea typeface="Times New Roman" panose="02020603050405020304" pitchFamily="18" charset="0"/>
                          <a:cs typeface="Times New Roman" panose="02020603050405020304" pitchFamily="18" charset="0"/>
                        </a:rPr>
                        <a:t>:</a:t>
                      </a:r>
                      <a:r>
                        <a:rPr lang="fr-FR" sz="1200" dirty="0">
                          <a:effectLst/>
                          <a:latin typeface=".VnTime" panose="020B7200000000000000" pitchFamily="34" charset="0"/>
                          <a:ea typeface="Times New Roman" panose="02020603050405020304" pitchFamily="18" charset="0"/>
                          <a:cs typeface="Times New Roman" panose="02020603050405020304" pitchFamily="18" charset="0"/>
                        </a:rPr>
                        <a:t> </a:t>
                      </a:r>
                      <a:r>
                        <a:rPr lang="fr-FR" sz="1200" dirty="0" err="1">
                          <a:effectLst/>
                          <a:latin typeface=".VnTime" panose="020B7200000000000000" pitchFamily="34" charset="0"/>
                          <a:ea typeface="Times New Roman" panose="02020603050405020304" pitchFamily="18" charset="0"/>
                          <a:cs typeface="Times New Roman" panose="02020603050405020304" pitchFamily="18" charset="0"/>
                        </a:rPr>
                        <a:t>c©y</a:t>
                      </a:r>
                      <a:r>
                        <a:rPr lang="fr-FR" sz="1200" dirty="0">
                          <a:effectLst/>
                          <a:latin typeface=".VnTime" panose="020B7200000000000000" pitchFamily="34" charset="0"/>
                          <a:ea typeface="Times New Roman" panose="02020603050405020304" pitchFamily="18" charset="0"/>
                          <a:cs typeface="Times New Roman" panose="02020603050405020304" pitchFamily="18" charset="0"/>
                        </a:rPr>
                        <a:t> </a:t>
                      </a:r>
                      <a:r>
                        <a:rPr lang="fr-FR" sz="1200" dirty="0" err="1">
                          <a:effectLst/>
                          <a:latin typeface=".VnTime" panose="020B7200000000000000" pitchFamily="34" charset="0"/>
                          <a:ea typeface="Times New Roman" panose="02020603050405020304" pitchFamily="18" charset="0"/>
                          <a:cs typeface="Times New Roman" panose="02020603050405020304" pitchFamily="18" charset="0"/>
                        </a:rPr>
                        <a:t>khÕ</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115000"/>
                        </a:lnSpc>
                        <a:spcAft>
                          <a:spcPts val="0"/>
                        </a:spcAft>
                        <a:buFont typeface=".VnTime" panose="020B7200000000000000" pitchFamily="34" charset="0"/>
                        <a:buNone/>
                        <a:tabLst>
                          <a:tab pos="3175" algn="l"/>
                          <a:tab pos="457200" algn="l"/>
                        </a:tabLst>
                      </a:pPr>
                      <a:r>
                        <a:rPr lang="fr-FR" sz="1200" b="1" dirty="0">
                          <a:effectLst/>
                          <a:latin typeface=".VnTime" panose="020B7200000000000000" pitchFamily="34" charset="0"/>
                          <a:ea typeface="Times New Roman" panose="02020603050405020304" pitchFamily="18" charset="0"/>
                          <a:cs typeface="Times New Roman" panose="02020603050405020304" pitchFamily="18" charset="0"/>
                        </a:rPr>
                        <a:t>-  TCV</a:t>
                      </a:r>
                      <a:r>
                        <a:rPr lang="fr-FR" sz="1200" b="1" dirty="0">
                          <a:effectLst/>
                          <a:latin typeface="Times New Roman" panose="02020603050405020304" pitchFamily="18" charset="0"/>
                          <a:ea typeface="Times New Roman" panose="02020603050405020304" pitchFamily="18" charset="0"/>
                          <a:cs typeface="Times New Roman" panose="02020603050405020304" pitchFamily="18" charset="0"/>
                        </a:rPr>
                        <a:t>Đ</a:t>
                      </a:r>
                      <a:r>
                        <a:rPr lang="fr-FR" sz="1200" b="1" dirty="0">
                          <a:effectLst/>
                          <a:latin typeface=".VnTime" panose="020B7200000000000000" pitchFamily="34" charset="0"/>
                          <a:ea typeface="Times New Roman" panose="02020603050405020304" pitchFamily="18" charset="0"/>
                          <a:cs typeface="Times New Roman" panose="02020603050405020304" pitchFamily="18" charset="0"/>
                        </a:rPr>
                        <a:t>:</a:t>
                      </a:r>
                      <a:r>
                        <a:rPr lang="fr-FR" sz="1200" dirty="0">
                          <a:effectLst/>
                          <a:latin typeface=".VnTime" panose="020B7200000000000000" pitchFamily="34" charset="0"/>
                          <a:ea typeface="Times New Roman" panose="02020603050405020304" pitchFamily="18" charset="0"/>
                          <a:cs typeface="Times New Roman" panose="02020603050405020304" pitchFamily="18" charset="0"/>
                        </a:rPr>
                        <a:t> </a:t>
                      </a:r>
                      <a:r>
                        <a:rPr lang="fr-FR" sz="1200" dirty="0" err="1">
                          <a:effectLst/>
                          <a:latin typeface="Times New Roman" panose="02020603050405020304" pitchFamily="18" charset="0"/>
                          <a:ea typeface="Times New Roman" panose="02020603050405020304" pitchFamily="18" charset="0"/>
                          <a:cs typeface="Times New Roman" panose="02020603050405020304" pitchFamily="18" charset="0"/>
                        </a:rPr>
                        <a:t>Cáo</a:t>
                      </a: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200" dirty="0" err="1">
                          <a:effectLst/>
                          <a:latin typeface="Times New Roman" panose="02020603050405020304" pitchFamily="18" charset="0"/>
                          <a:ea typeface="Times New Roman" panose="02020603050405020304" pitchFamily="18" charset="0"/>
                          <a:cs typeface="Times New Roman" panose="02020603050405020304" pitchFamily="18" charset="0"/>
                        </a:rPr>
                        <a:t>thỏ</a:t>
                      </a: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200" dirty="0" err="1">
                          <a:effectLst/>
                          <a:latin typeface="Times New Roman" panose="02020603050405020304" pitchFamily="18" charset="0"/>
                          <a:ea typeface="Times New Roman" panose="02020603050405020304" pitchFamily="18" charset="0"/>
                          <a:cs typeface="Times New Roman" panose="02020603050405020304" pitchFamily="18" charset="0"/>
                        </a:rPr>
                        <a:t>gà</a:t>
                      </a: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200" dirty="0" err="1">
                          <a:effectLst/>
                          <a:latin typeface="Times New Roman" panose="02020603050405020304" pitchFamily="18" charset="0"/>
                          <a:ea typeface="Times New Roman" panose="02020603050405020304" pitchFamily="18" charset="0"/>
                          <a:cs typeface="Times New Roman" panose="02020603050405020304" pitchFamily="18" charset="0"/>
                        </a:rPr>
                        <a:t>trống</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lnSpc>
                          <a:spcPct val="115000"/>
                        </a:lnSpc>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khám phá, trải nghiệm với các trò chơi: + Thử nghiệm núi lửa phun trảo, hạt gạo nhảy múa, đường đi của nước, vật chìm vật nổi, câu cá,...</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200" i="1" dirty="0">
                          <a:effectLst/>
                          <a:latin typeface="Times New Roman" panose="02020603050405020304" pitchFamily="18" charset="0"/>
                          <a:ea typeface="Times New Roman" panose="02020603050405020304" pitchFamily="18" charset="0"/>
                          <a:cs typeface="Times New Roman" panose="02020603050405020304" pitchFamily="18" charset="0"/>
                        </a:rPr>
                        <a:t>Nhảy dây(*);</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Chơi trèo lên xuống thang, chơi với đồ chươi ngoài trời.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ctr">
                        <a:lnSpc>
                          <a:spcPct val="115000"/>
                        </a:lnSpc>
                        <a:spcAft>
                          <a:spcPts val="0"/>
                        </a:spcAft>
                        <a:buFont typeface=".VnTime" panose="020B7200000000000000" pitchFamily="34" charset="0"/>
                        <a:buNone/>
                        <a:tabLst>
                          <a:tab pos="3175" algn="l"/>
                          <a:tab pos="457200" algn="l"/>
                        </a:tabLs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Quan sát</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Cây lộc vừng</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lnSpc>
                          <a:spcPct val="115000"/>
                        </a:lnSpc>
                        <a:spcAft>
                          <a:spcPts val="0"/>
                        </a:spcAft>
                      </a:pPr>
                      <a:r>
                        <a:rPr lang="nl-NL" sz="12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Bịt mắt bắt dê</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khám phá, trải nghiệm với các trò chơi: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Làm thí nghiệm với nam châm, tan hay không tan, hòn đá ngũ sắc, kẹo đổi màu,...</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nl-NL" sz="1200" i="1" dirty="0">
                          <a:effectLst/>
                          <a:latin typeface="Times New Roman" panose="02020603050405020304" pitchFamily="18" charset="0"/>
                          <a:ea typeface="Times New Roman" panose="02020603050405020304" pitchFamily="18" charset="0"/>
                          <a:cs typeface="Times New Roman" panose="02020603050405020304" pitchFamily="18" charset="0"/>
                        </a:rPr>
                        <a:t>Chạy tiếp sức(*)</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đi trong đường ngoằn nghèo, vẽ phấn trên sân, chơi với đồ chơi ngoài trời.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ctr">
                        <a:lnSpc>
                          <a:spcPct val="115000"/>
                        </a:lnSpc>
                        <a:spcAft>
                          <a:spcPts val="0"/>
                        </a:spcAft>
                        <a:buFont typeface=".VnTime" panose="020B7200000000000000" pitchFamily="34" charset="0"/>
                        <a:buNone/>
                        <a:tabLst>
                          <a:tab pos="3175" algn="l"/>
                          <a:tab pos="457200" algn="l"/>
                        </a:tabLst>
                      </a:pPr>
                      <a:r>
                        <a:rPr lang="en-US" sz="1200" b="1" dirty="0">
                          <a:effectLst/>
                          <a:latin typeface=".VnTime" panose="020B7200000000000000" pitchFamily="34" charset="0"/>
                          <a:ea typeface="Times New Roman" panose="02020603050405020304" pitchFamily="18" charset="0"/>
                          <a:cs typeface="Times New Roman" panose="02020603050405020304" pitchFamily="18" charset="0"/>
                        </a:rPr>
                        <a:t>- Quan </a:t>
                      </a:r>
                      <a:r>
                        <a:rPr lang="en-US" sz="1200" b="1" dirty="0" err="1">
                          <a:effectLst/>
                          <a:latin typeface=".VnTime" panose="020B7200000000000000" pitchFamily="34" charset="0"/>
                          <a:ea typeface="Times New Roman" panose="02020603050405020304" pitchFamily="18" charset="0"/>
                          <a:cs typeface="Times New Roman" panose="02020603050405020304" pitchFamily="18" charset="0"/>
                        </a:rPr>
                        <a:t>s¸t</a:t>
                      </a:r>
                      <a:r>
                        <a:rPr lang="en-US" sz="1200" b="1" dirty="0">
                          <a:effectLst/>
                          <a:latin typeface=".VnTime" panose="020B7200000000000000" pitchFamily="34" charset="0"/>
                          <a:ea typeface="Times New Roman" panose="02020603050405020304" pitchFamily="18" charset="0"/>
                          <a:cs typeface="Times New Roman" panose="02020603050405020304" pitchFamily="18" charset="0"/>
                        </a:rPr>
                        <a:t>:</a:t>
                      </a:r>
                      <a:r>
                        <a:rPr lang="en-US" sz="1200" dirty="0">
                          <a:effectLst/>
                          <a:latin typeface=".VnTime" panose="020B7200000000000000" pitchFamily="34" charset="0"/>
                          <a:ea typeface="Times New Roman" panose="02020603050405020304" pitchFamily="18" charset="0"/>
                          <a:cs typeface="Times New Roman" panose="02020603050405020304" pitchFamily="18" charset="0"/>
                        </a:rPr>
                        <a:t> </a:t>
                      </a:r>
                      <a:r>
                        <a:rPr lang="en-US" sz="1200" dirty="0" err="1">
                          <a:effectLst/>
                          <a:latin typeface=".VnTime" panose="020B7200000000000000" pitchFamily="34" charset="0"/>
                          <a:ea typeface="Times New Roman" panose="02020603050405020304" pitchFamily="18" charset="0"/>
                          <a:cs typeface="Times New Roman" panose="02020603050405020304" pitchFamily="18" charset="0"/>
                        </a:rPr>
                        <a:t>rau</a:t>
                      </a:r>
                      <a:r>
                        <a:rPr lang="en-US" sz="1200" dirty="0">
                          <a:effectLst/>
                          <a:latin typeface=".VnTime" panose="020B7200000000000000" pitchFamily="34" charset="0"/>
                          <a:ea typeface="Times New Roman" panose="02020603050405020304" pitchFamily="18" charset="0"/>
                          <a:cs typeface="Times New Roman" panose="02020603050405020304" pitchFamily="18" charset="0"/>
                        </a:rPr>
                        <a:t> </a:t>
                      </a:r>
                      <a:r>
                        <a:rPr lang="en-US" sz="1200" dirty="0" err="1">
                          <a:effectLst/>
                          <a:latin typeface=".VnTime" panose="020B7200000000000000" pitchFamily="34" charset="0"/>
                          <a:ea typeface="Times New Roman" panose="02020603050405020304" pitchFamily="18" charset="0"/>
                          <a:cs typeface="Times New Roman" panose="02020603050405020304" pitchFamily="18" charset="0"/>
                        </a:rPr>
                        <a:t>c¶i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lnSpc>
                          <a:spcPct val="115000"/>
                        </a:lnSpc>
                        <a:spcAft>
                          <a:spcPts val="0"/>
                        </a:spcAft>
                      </a:pPr>
                      <a:r>
                        <a:rPr lang="en-US" sz="1200" b="1" dirty="0">
                          <a:effectLst/>
                          <a:latin typeface=".VnTime" panose="020B7200000000000000" pitchFamily="34" charset="0"/>
                          <a:ea typeface="Calibri" panose="020F0502020204030204" pitchFamily="34" charset="0"/>
                          <a:cs typeface="Times New Roman" panose="02020603050405020304" pitchFamily="18" charset="0"/>
                        </a:rPr>
                        <a:t>- TCV§:</a:t>
                      </a:r>
                      <a:r>
                        <a:rPr lang="en-US" sz="1200" dirty="0">
                          <a:effectLst/>
                          <a:latin typeface=".VnTime" panose="020B7200000000000000" pitchFamily="34"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Nhảy</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bao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bố</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ctr">
                        <a:lnSpc>
                          <a:spcPct val="115000"/>
                        </a:lnSpc>
                        <a:spcAft>
                          <a:spcPts val="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khám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phá</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trải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nghiệm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cá</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cát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Thử</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nghiệm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chìm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nổi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Vẽ</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cát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Nhuộm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vải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mồng</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tơi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dành</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dành</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đồ</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ngoài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trời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ctr">
                        <a:lnSpc>
                          <a:spcPct val="115000"/>
                        </a:lnSpc>
                        <a:spcAft>
                          <a:spcPts val="0"/>
                        </a:spcAft>
                        <a:buFont typeface=".VnTime" panose="020B7200000000000000" pitchFamily="34" charset="0"/>
                        <a:buNone/>
                        <a:tabLst>
                          <a:tab pos="3175" algn="l"/>
                          <a:tab pos="457200" algn="l"/>
                        </a:tabLs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Quan sát</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Cây sấu</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115000"/>
                        </a:lnSpc>
                        <a:spcAft>
                          <a:spcPts val="0"/>
                        </a:spcAft>
                        <a:buFont typeface=".VnTime" panose="020B7200000000000000" pitchFamily="34" charset="0"/>
                        <a:buNone/>
                        <a:tabLst>
                          <a:tab pos="3175" algn="l"/>
                          <a:tab pos="457200" algn="l"/>
                        </a:tabLs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-TCVĐ:</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Lộn cầu vồng</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lnSpc>
                          <a:spcPct val="115000"/>
                        </a:lnSpc>
                        <a:spcAft>
                          <a:spcPts val="0"/>
                        </a:spcAf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khám phá, trải nghiệm với các trò chơi: + Thử nghiệm chất tan và không tan, dòng chảy của nước, vật chìm vật nổi, đong đo nước, sự đổi màu của hoa cúc,...</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6184900" algn="l"/>
                        </a:tabLs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200" i="1" dirty="0">
                          <a:effectLst/>
                          <a:latin typeface="Times New Roman" panose="02020603050405020304" pitchFamily="18" charset="0"/>
                          <a:ea typeface="Times New Roman" panose="02020603050405020304" pitchFamily="18" charset="0"/>
                          <a:cs typeface="Times New Roman" panose="02020603050405020304" pitchFamily="18" charset="0"/>
                        </a:rPr>
                        <a:t>Thi tài bật giỏi(*)</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Đi cà kheo; Đi cầu thùm; Đi theo hình; Chơi với xích đu; Cầu trượt;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5000"/>
                        </a:lnSpc>
                        <a:spcAft>
                          <a:spcPts val="0"/>
                        </a:spcAf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Trưng bày sản phẩm chủ đề nhánh: “Bác nông dân chăm chỉ”</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5000"/>
                        </a:lnSpc>
                        <a:spcAft>
                          <a:spcPts val="0"/>
                        </a:spcAft>
                        <a:tabLst>
                          <a:tab pos="1931670" algn="l"/>
                        </a:tabLst>
                      </a:pP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 Địa điểm</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Khu vực tuyên truyền chung của trường</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lnSpc>
                          <a:spcPct val="115000"/>
                        </a:lnSpc>
                        <a:spcAft>
                          <a:spcPts val="0"/>
                        </a:spcAft>
                        <a:tabLst>
                          <a:tab pos="1931670" algn="l"/>
                        </a:tabLst>
                      </a:pP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200" b="1" dirty="0">
                          <a:effectLst/>
                          <a:latin typeface="Times New Roman" panose="02020603050405020304" pitchFamily="18" charset="0"/>
                          <a:ea typeface="Times New Roman" panose="02020603050405020304" pitchFamily="18" charset="0"/>
                          <a:cs typeface="Times New Roman" panose="02020603050405020304" pitchFamily="18" charset="0"/>
                        </a:rPr>
                        <a:t>Các hoạt động trọng tâm</a:t>
                      </a:r>
                      <a:r>
                        <a:rPr lang="nl-NL" sz="1200" dirty="0">
                          <a:effectLst/>
                          <a:latin typeface="Times New Roman" panose="02020603050405020304" pitchFamily="18" charset="0"/>
                          <a:ea typeface="Times New Roman" panose="02020603050405020304" pitchFamily="18" charset="0"/>
                          <a:cs typeface="Times New Roman" panose="02020603050405020304" pitchFamily="18" charset="0"/>
                        </a:rPr>
                        <a:t>: Cô lựa chọn 1 số sản phẩm góc chơi tạo hình; Góc sách truyện  để trưng bày. Trẻ gắn tên vào sản phẩm, cùng cô sắp xếp vào giá trưng bày khu vực của lớp.Cho trẻ quan sát, nhận xét các sản phẩm của cá nhân, của các lớp trong khối.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606867">
                <a:tc>
                  <a:txBody>
                    <a:bodyPr/>
                    <a:lstStyle/>
                    <a:p>
                      <a:pPr>
                        <a:lnSpc>
                          <a:spcPct val="115000"/>
                        </a:lnSpc>
                        <a:spcAft>
                          <a:spcPts val="0"/>
                        </a:spcAft>
                      </a:pPr>
                      <a:r>
                        <a:rPr lang="nl-NL" sz="12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2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Tìm hiểu một số nguồn nước</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Trò chơi "Rồng rắn lên mây"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Tìm hiểu về nghề nông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Trò chơi "Bé làm theo hiệu lệnh"</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-Kể chuyện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Cây khế”</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Hát: “Con bò”</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'Thực hành tình huống thoát hiểm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Đọc đồng dao: “ đi bừa”</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Hát: Rềnh rềnh ràng ràng.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Dạy trẻ tôn trọng, hợp tác trong khi chơi.</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en-US"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Mở</a:t>
                      </a:r>
                      <a:r>
                        <a:rPr lang="en-US"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dự</a:t>
                      </a:r>
                      <a:r>
                        <a:rPr lang="en-US"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án</a:t>
                      </a:r>
                      <a:r>
                        <a:rPr lang="en-US"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(E1)</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ctr">
                        <a:lnSpc>
                          <a:spcPct val="115000"/>
                        </a:lnSpc>
                        <a:spcAft>
                          <a:spcPts val="0"/>
                        </a:spcAft>
                        <a:tabLst>
                          <a:tab pos="6184900" algn="l"/>
                        </a:tabLst>
                      </a:pPr>
                      <a:r>
                        <a:rPr lang="nl-NL" sz="1200" dirty="0">
                          <a:effectLst/>
                          <a:latin typeface="Times New Roman" panose="02020603050405020304" pitchFamily="18" charset="0"/>
                          <a:ea typeface="Calibri" panose="020F0502020204030204" pitchFamily="34" charset="0"/>
                          <a:cs typeface="Times New Roman" panose="02020603050405020304" pitchFamily="18" charset="0"/>
                        </a:rPr>
                        <a:t>- Nêu gương cuối tuần, phát phiếu bé ngoan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300940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63040" y="292371"/>
            <a:ext cx="9144000" cy="833046"/>
          </a:xfrm>
        </p:spPr>
        <p:txBody>
          <a:bodyPr>
            <a:noAutofit/>
          </a:bodyPr>
          <a:lstStyle/>
          <a:p>
            <a:r>
              <a:rPr lang="en-US" sz="2500" b="1" dirty="0" err="1">
                <a:solidFill>
                  <a:srgbClr val="FF0000"/>
                </a:solidFill>
              </a:rPr>
              <a:t>Kế</a:t>
            </a:r>
            <a:r>
              <a:rPr lang="en-US" sz="2500" b="1" dirty="0">
                <a:solidFill>
                  <a:srgbClr val="FF0000"/>
                </a:solidFill>
              </a:rPr>
              <a:t> </a:t>
            </a:r>
            <a:r>
              <a:rPr lang="en-US" sz="2500" b="1" dirty="0" err="1">
                <a:solidFill>
                  <a:srgbClr val="FF0000"/>
                </a:solidFill>
              </a:rPr>
              <a:t>hoạch</a:t>
            </a:r>
            <a:r>
              <a:rPr lang="en-US" sz="2500" b="1" dirty="0">
                <a:solidFill>
                  <a:srgbClr val="FF0000"/>
                </a:solidFill>
              </a:rPr>
              <a:t> </a:t>
            </a:r>
            <a:r>
              <a:rPr lang="en-US" sz="2500" b="1" dirty="0" err="1">
                <a:solidFill>
                  <a:srgbClr val="FF0000"/>
                </a:solidFill>
              </a:rPr>
              <a:t>hoạt</a:t>
            </a:r>
            <a:r>
              <a:rPr lang="en-US" sz="2500" b="1" dirty="0">
                <a:solidFill>
                  <a:srgbClr val="FF0000"/>
                </a:solidFill>
              </a:rPr>
              <a:t> </a:t>
            </a:r>
            <a:r>
              <a:rPr lang="en-US" sz="2500" b="1" dirty="0" err="1">
                <a:solidFill>
                  <a:srgbClr val="FF0000"/>
                </a:solidFill>
              </a:rPr>
              <a:t>động</a:t>
            </a:r>
            <a:r>
              <a:rPr lang="en-US" sz="2500" b="1" dirty="0">
                <a:solidFill>
                  <a:srgbClr val="FF0000"/>
                </a:solidFill>
              </a:rPr>
              <a:t> </a:t>
            </a:r>
            <a:r>
              <a:rPr lang="en-US" sz="2500" b="1" dirty="0" err="1">
                <a:solidFill>
                  <a:srgbClr val="FF0000"/>
                </a:solidFill>
              </a:rPr>
              <a:t>dự</a:t>
            </a:r>
            <a:r>
              <a:rPr lang="en-US" sz="2500" b="1" dirty="0">
                <a:solidFill>
                  <a:srgbClr val="FF0000"/>
                </a:solidFill>
              </a:rPr>
              <a:t> </a:t>
            </a:r>
            <a:r>
              <a:rPr lang="en-US" sz="2500" b="1" dirty="0" err="1">
                <a:solidFill>
                  <a:srgbClr val="FF0000"/>
                </a:solidFill>
              </a:rPr>
              <a:t>án</a:t>
            </a:r>
            <a:r>
              <a:rPr lang="en-US" sz="2500" b="1" dirty="0">
                <a:solidFill>
                  <a:srgbClr val="FF0000"/>
                </a:solidFill>
              </a:rPr>
              <a:t>: “</a:t>
            </a:r>
            <a:r>
              <a:rPr lang="en-US" sz="2500" b="1" dirty="0" err="1">
                <a:solidFill>
                  <a:srgbClr val="FF0000"/>
                </a:solidFill>
              </a:rPr>
              <a:t>Cây</a:t>
            </a:r>
            <a:r>
              <a:rPr lang="en-US" sz="2500" b="1" dirty="0">
                <a:solidFill>
                  <a:srgbClr val="FF0000"/>
                </a:solidFill>
              </a:rPr>
              <a:t> </a:t>
            </a:r>
            <a:r>
              <a:rPr lang="en-US" sz="2500" b="1" dirty="0" err="1">
                <a:solidFill>
                  <a:srgbClr val="FF0000"/>
                </a:solidFill>
              </a:rPr>
              <a:t>cầu</a:t>
            </a:r>
            <a:r>
              <a:rPr lang="en-US" sz="2500" b="1" dirty="0">
                <a:solidFill>
                  <a:srgbClr val="FF0000"/>
                </a:solidFill>
              </a:rPr>
              <a:t> </a:t>
            </a:r>
            <a:r>
              <a:rPr lang="en-US" sz="2500" b="1" dirty="0" err="1">
                <a:solidFill>
                  <a:srgbClr val="FF0000"/>
                </a:solidFill>
              </a:rPr>
              <a:t>ước</a:t>
            </a:r>
            <a:r>
              <a:rPr lang="en-US" sz="2500" b="1" dirty="0">
                <a:solidFill>
                  <a:srgbClr val="FF0000"/>
                </a:solidFill>
              </a:rPr>
              <a:t> </a:t>
            </a:r>
            <a:r>
              <a:rPr lang="en-US" sz="2500" b="1" dirty="0" err="1">
                <a:solidFill>
                  <a:srgbClr val="FF0000"/>
                </a:solidFill>
              </a:rPr>
              <a:t>mơ</a:t>
            </a:r>
            <a:r>
              <a:rPr lang="en-US" sz="2500" b="1" dirty="0">
                <a:solidFill>
                  <a:srgbClr val="FF0000"/>
                </a:solidFill>
              </a:rPr>
              <a:t>”</a:t>
            </a:r>
            <a:br>
              <a:rPr lang="en-US" sz="2500" b="1" dirty="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630160000"/>
              </p:ext>
            </p:extLst>
          </p:nvPr>
        </p:nvGraphicFramePr>
        <p:xfrm>
          <a:off x="567398" y="882048"/>
          <a:ext cx="11057203" cy="5382370"/>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204807">
                  <a:extLst>
                    <a:ext uri="{9D8B030D-6E8A-4147-A177-3AD203B41FA5}">
                      <a16:colId xmlns:a16="http://schemas.microsoft.com/office/drawing/2014/main" val="2216143551"/>
                    </a:ext>
                  </a:extLst>
                </a:gridCol>
                <a:gridCol w="2067007">
                  <a:extLst>
                    <a:ext uri="{9D8B030D-6E8A-4147-A177-3AD203B41FA5}">
                      <a16:colId xmlns:a16="http://schemas.microsoft.com/office/drawing/2014/main" val="347825789"/>
                    </a:ext>
                  </a:extLst>
                </a:gridCol>
              </a:tblGrid>
              <a:tr h="960004">
                <a:tc>
                  <a:txBody>
                    <a:bodyPr/>
                    <a:lstStyle/>
                    <a:p>
                      <a:pPr>
                        <a:lnSpc>
                          <a:spcPct val="115000"/>
                        </a:lnSpc>
                        <a:spcAft>
                          <a:spcPts val="0"/>
                        </a:spcAft>
                      </a:pPr>
                      <a:r>
                        <a:rPr lang="nl-NL" sz="13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3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4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22/1/2024</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nl-NL" sz="1300" b="1" i="1" dirty="0">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VĐCB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Bật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xa</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4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23/1/2024</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HĐ5E</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Tìm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hiểu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cầu</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4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24/1/2024</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PT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thức</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biết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biệt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khối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vuông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khối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chữ</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nhật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4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25/1/2024</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HĐEDP</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ước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mở</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ctr">
                        <a:lnSpc>
                          <a:spcPct val="114000"/>
                        </a:lnSpc>
                        <a:spcAft>
                          <a:spcPts val="0"/>
                        </a:spcAft>
                      </a:pPr>
                      <a:r>
                        <a:rPr lang="en-US" sz="1300" i="1"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26/1/2024</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PT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13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i="1" dirty="0" err="1">
                          <a:effectLst/>
                          <a:latin typeface="Times New Roman" panose="02020603050405020304" pitchFamily="18" charset="0"/>
                          <a:ea typeface="Calibri" panose="020F0502020204030204" pitchFamily="34" charset="0"/>
                          <a:cs typeface="Times New Roman" panose="02020603050405020304" pitchFamily="18" charset="0"/>
                        </a:rPr>
                        <a:t>mĩ</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Rèn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KNAN </a:t>
                      </a:r>
                    </a:p>
                  </a:txBody>
                  <a:tcPr marL="68580" marR="68580" marT="0" marB="0"/>
                </a:tc>
                <a:extLst>
                  <a:ext uri="{0D108BD9-81ED-4DB2-BD59-A6C34878D82A}">
                    <a16:rowId xmlns:a16="http://schemas.microsoft.com/office/drawing/2014/main" val="3504448311"/>
                  </a:ext>
                </a:extLst>
              </a:tr>
              <a:tr h="2425148">
                <a:tc>
                  <a:txBody>
                    <a:bodyPr/>
                    <a:lstStyle/>
                    <a:p>
                      <a:pPr>
                        <a:lnSpc>
                          <a:spcPct val="115000"/>
                        </a:lnSpc>
                        <a:spcAft>
                          <a:spcPts val="0"/>
                        </a:spcAft>
                      </a:pPr>
                      <a:r>
                        <a:rPr lang="nl-NL" sz="13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3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4000"/>
                        </a:lnSpc>
                        <a:spcAft>
                          <a:spcPts val="0"/>
                        </a:spcAft>
                      </a:pP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Quan </a:t>
                      </a:r>
                      <a:r>
                        <a:rPr lang="en-US" sz="1300" b="1" dirty="0" err="1">
                          <a:effectLst/>
                          <a:latin typeface="Times New Roman" panose="02020603050405020304" pitchFamily="18" charset="0"/>
                          <a:ea typeface="Calibri" panose="020F0502020204030204" pitchFamily="34" charset="0"/>
                          <a:cs typeface="Times New Roman" panose="02020603050405020304" pitchFamily="18" charset="0"/>
                        </a:rPr>
                        <a:t>sát</a:t>
                      </a: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vú</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sữa</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Mèo</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đuổi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chuột</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sân</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khấu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phố</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tương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lai,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đập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bé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lính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cứu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hỏa</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fr-FR" sz="1300" i="1" dirty="0" err="1">
                          <a:effectLst/>
                          <a:latin typeface="Times New Roman" panose="02020603050405020304" pitchFamily="18" charset="0"/>
                          <a:ea typeface="Calibri" panose="020F0502020204030204" pitchFamily="34" charset="0"/>
                          <a:cs typeface="Times New Roman" panose="02020603050405020304" pitchFamily="18" charset="0"/>
                        </a:rPr>
                        <a:t>Nhảy</a:t>
                      </a:r>
                      <a:r>
                        <a:rPr lang="fr-FR" sz="1300" i="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i="1" dirty="0" err="1">
                          <a:effectLst/>
                          <a:latin typeface="Times New Roman" panose="02020603050405020304" pitchFamily="18" charset="0"/>
                          <a:ea typeface="Calibri" panose="020F0502020204030204" pitchFamily="34" charset="0"/>
                          <a:cs typeface="Times New Roman" panose="02020603050405020304" pitchFamily="18" charset="0"/>
                        </a:rPr>
                        <a:t>lò</a:t>
                      </a:r>
                      <a:r>
                        <a:rPr lang="fr-FR" sz="1300" i="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i="1" dirty="0" err="1">
                          <a:effectLst/>
                          <a:latin typeface="Times New Roman" panose="02020603050405020304" pitchFamily="18" charset="0"/>
                          <a:ea typeface="Calibri" panose="020F0502020204030204" pitchFamily="34" charset="0"/>
                          <a:cs typeface="Times New Roman" panose="02020603050405020304" pitchFamily="18" charset="0"/>
                        </a:rPr>
                        <a:t>cò</a:t>
                      </a:r>
                      <a:r>
                        <a:rPr lang="fr-FR" sz="1300" i="1" dirty="0">
                          <a:effectLst/>
                          <a:latin typeface="Times New Roman" panose="02020603050405020304" pitchFamily="18" charset="0"/>
                          <a:ea typeface="Calibri" panose="020F0502020204030204" pitchFamily="34" charset="0"/>
                          <a:cs typeface="Times New Roman" panose="02020603050405020304" pitchFamily="18" charset="0"/>
                        </a:rPr>
                        <a:t>(*) ;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đá</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bóng</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trời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tabLst>
                          <a:tab pos="6184900" algn="l"/>
                        </a:tabLs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4000"/>
                        </a:lnSpc>
                        <a:spcAft>
                          <a:spcPts val="0"/>
                        </a:spcAft>
                      </a:pP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-Quan </a:t>
                      </a:r>
                      <a:r>
                        <a:rPr lang="fr-FR" sz="1300" b="1" dirty="0" err="1">
                          <a:effectLst/>
                          <a:latin typeface="Times New Roman" panose="02020603050405020304" pitchFamily="18" charset="0"/>
                          <a:ea typeface="Calibri" panose="020F0502020204030204" pitchFamily="34" charset="0"/>
                          <a:cs typeface="Times New Roman" panose="02020603050405020304" pitchFamily="18" charset="0"/>
                        </a:rPr>
                        <a:t>sát</a:t>
                      </a: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cây</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soài</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b="1" dirty="0">
                          <a:effectLst/>
                          <a:latin typeface="Times New Roman" panose="02020603050405020304" pitchFamily="18" charset="0"/>
                          <a:ea typeface="Calibri" panose="020F0502020204030204" pitchFamily="34" charset="0"/>
                          <a:cs typeface="Times New Roman" panose="02020603050405020304" pitchFamily="18" charset="0"/>
                        </a:rPr>
                        <a:t>-TCVĐ:</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Ếch</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ộp</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sân</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khấu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lắp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ghép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lắp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giáp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ngôi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xanh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Đá cầu, </a:t>
                      </a:r>
                      <a:r>
                        <a:rPr lang="nl-NL" sz="1300" i="1" dirty="0">
                          <a:effectLst/>
                          <a:latin typeface="Times New Roman" panose="02020603050405020304" pitchFamily="18" charset="0"/>
                          <a:ea typeface="Times New Roman" panose="02020603050405020304" pitchFamily="18" charset="0"/>
                          <a:cs typeface="Times New Roman" panose="02020603050405020304" pitchFamily="18" charset="0"/>
                        </a:rPr>
                        <a:t>nhảy dây(*), vẽ phấn trên sân.</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với đồ chơi ngoài trời.</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4000"/>
                        </a:lnSpc>
                        <a:spcAft>
                          <a:spcPts val="0"/>
                        </a:spcAft>
                        <a:buFont typeface=".VnTime" panose="020B7200000000000000" pitchFamily="34" charset="0"/>
                        <a:buNone/>
                        <a:tabLst>
                          <a:tab pos="3175" algn="l"/>
                          <a:tab pos="457200" algn="l"/>
                        </a:tabLst>
                      </a:pPr>
                      <a:r>
                        <a:rPr lang="en-US" sz="1300" b="1" dirty="0">
                          <a:effectLst/>
                          <a:latin typeface=".VnTime" panose="020B7200000000000000" pitchFamily="34" charset="0"/>
                          <a:ea typeface="Times New Roman" panose="02020603050405020304" pitchFamily="18" charset="0"/>
                          <a:cs typeface="Times New Roman" panose="02020603050405020304" pitchFamily="18" charset="0"/>
                        </a:rPr>
                        <a:t>- Quan </a:t>
                      </a:r>
                      <a:r>
                        <a:rPr lang="en-US" sz="1300" b="1" dirty="0" err="1">
                          <a:effectLst/>
                          <a:latin typeface=".VnTime" panose="020B7200000000000000" pitchFamily="34" charset="0"/>
                          <a:ea typeface="Times New Roman" panose="02020603050405020304" pitchFamily="18" charset="0"/>
                          <a:cs typeface="Times New Roman" panose="02020603050405020304" pitchFamily="18" charset="0"/>
                        </a:rPr>
                        <a:t>s¸t</a:t>
                      </a:r>
                      <a:r>
                        <a:rPr lang="en-US" sz="1300" b="1" dirty="0">
                          <a:effectLst/>
                          <a:latin typeface=".VnTime" panose="020B7200000000000000" pitchFamily="34" charset="0"/>
                          <a:ea typeface="Times New Roman" panose="02020603050405020304" pitchFamily="18" charset="0"/>
                          <a:cs typeface="Times New Roman" panose="02020603050405020304" pitchFamily="18" charset="0"/>
                        </a:rPr>
                        <a:t>:</a:t>
                      </a:r>
                      <a:r>
                        <a:rPr lang="en-US" sz="1300" dirty="0">
                          <a:effectLst/>
                          <a:latin typeface=".VnTime" panose="020B7200000000000000" pitchFamily="34" charset="0"/>
                          <a:ea typeface="Times New Roman" panose="02020603050405020304" pitchFamily="18" charset="0"/>
                          <a:cs typeface="Times New Roman" panose="02020603050405020304" pitchFamily="18" charset="0"/>
                        </a:rPr>
                        <a:t> </a:t>
                      </a:r>
                      <a:r>
                        <a:rPr lang="en-US" sz="1300" dirty="0" err="1">
                          <a:effectLst/>
                          <a:latin typeface=".VnTime" panose="020B7200000000000000" pitchFamily="34" charset="0"/>
                          <a:ea typeface="Times New Roman" panose="02020603050405020304" pitchFamily="18" charset="0"/>
                          <a:cs typeface="Times New Roman" panose="02020603050405020304" pitchFamily="18" charset="0"/>
                        </a:rPr>
                        <a:t>rau</a:t>
                      </a:r>
                      <a:r>
                        <a:rPr lang="en-US" sz="1300" dirty="0">
                          <a:effectLst/>
                          <a:latin typeface=".VnTime" panose="020B7200000000000000" pitchFamily="34" charset="0"/>
                          <a:ea typeface="Times New Roman" panose="02020603050405020304" pitchFamily="18" charset="0"/>
                          <a:cs typeface="Times New Roman" panose="02020603050405020304" pitchFamily="18" charset="0"/>
                        </a:rPr>
                        <a:t> </a:t>
                      </a:r>
                      <a:r>
                        <a:rPr lang="en-US" sz="1300" dirty="0" err="1">
                          <a:effectLst/>
                          <a:latin typeface=".VnTime" panose="020B7200000000000000" pitchFamily="34" charset="0"/>
                          <a:ea typeface="Times New Roman" panose="02020603050405020304" pitchFamily="18" charset="0"/>
                          <a:cs typeface="Times New Roman" panose="02020603050405020304" pitchFamily="18" charset="0"/>
                        </a:rPr>
                        <a:t>mu</a:t>
                      </a:r>
                      <a:r>
                        <a:rPr lang="en-US" sz="1300" dirty="0" err="1">
                          <a:effectLst/>
                          <a:latin typeface="Calibri" panose="020F0502020204030204" pitchFamily="34" charset="0"/>
                          <a:ea typeface="Times New Roman" panose="02020603050405020304" pitchFamily="18" charset="0"/>
                          <a:cs typeface="Times New Roman" panose="02020603050405020304" pitchFamily="18" charset="0"/>
                        </a:rPr>
                        <a:t>ống</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4000"/>
                        </a:lnSpc>
                        <a:spcAft>
                          <a:spcPts val="0"/>
                        </a:spcAft>
                      </a:pPr>
                      <a:r>
                        <a:rPr lang="en-US" sz="1300" dirty="0">
                          <a:effectLst/>
                          <a:latin typeface=".VnTime" panose="020B7200000000000000" pitchFamily="34" charset="0"/>
                          <a:ea typeface="Calibri" panose="020F0502020204030204" pitchFamily="34" charset="0"/>
                          <a:cs typeface="Times New Roman" panose="02020603050405020304" pitchFamily="18" charset="0"/>
                        </a:rPr>
                        <a:t>-</a:t>
                      </a:r>
                      <a:r>
                        <a:rPr lang="en-US" sz="1300" b="1" dirty="0">
                          <a:effectLst/>
                          <a:latin typeface=".VnTime" panose="020B7200000000000000" pitchFamily="34" charset="0"/>
                          <a:ea typeface="Calibri" panose="020F0502020204030204" pitchFamily="34" charset="0"/>
                          <a:cs typeface="Times New Roman" panose="02020603050405020304" pitchFamily="18" charset="0"/>
                        </a:rPr>
                        <a:t>TCV</a:t>
                      </a:r>
                      <a:r>
                        <a:rPr kumimoji="0" lang="fr-FR" sz="13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a:t>
                      </a:r>
                      <a:r>
                        <a:rPr lang="en-US" sz="1300" b="1" dirty="0">
                          <a:effectLst/>
                          <a:latin typeface=".VnTime" panose="020B7200000000000000" pitchFamily="34" charset="0"/>
                          <a:ea typeface="Calibri" panose="020F0502020204030204" pitchFamily="34" charset="0"/>
                          <a:cs typeface="Times New Roman" panose="02020603050405020304" pitchFamily="18" charset="0"/>
                        </a:rPr>
                        <a:t>:</a:t>
                      </a:r>
                      <a:r>
                        <a:rPr lang="en-US" sz="1300" dirty="0">
                          <a:effectLst/>
                          <a:latin typeface=".VnTime" panose="020B7200000000000000" pitchFamily="34"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Gieo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hạt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sân</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khấu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phố</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tương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lai,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đập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bé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lính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cứu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hỏa</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 Leo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khỉ</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trời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4000"/>
                        </a:lnSpc>
                        <a:spcAft>
                          <a:spcPts val="0"/>
                        </a:spcAft>
                        <a:buFont typeface=".VnTime" panose="020B7200000000000000" pitchFamily="34" charset="0"/>
                        <a:buNone/>
                        <a:tabLst>
                          <a:tab pos="3175" algn="l"/>
                          <a:tab pos="457200" algn="l"/>
                        </a:tabLst>
                      </a:pPr>
                      <a:r>
                        <a:rPr lang="fr-FR" sz="1300" b="1" dirty="0">
                          <a:effectLst/>
                          <a:latin typeface=".VnTime" panose="020B7200000000000000" pitchFamily="34" charset="0"/>
                          <a:ea typeface="Times New Roman" panose="02020603050405020304" pitchFamily="18" charset="0"/>
                          <a:cs typeface="Times New Roman" panose="02020603050405020304" pitchFamily="18" charset="0"/>
                        </a:rPr>
                        <a:t>- Quan </a:t>
                      </a:r>
                      <a:r>
                        <a:rPr lang="fr-FR" sz="1300" b="1" dirty="0" err="1">
                          <a:effectLst/>
                          <a:latin typeface=".VnTime" panose="020B7200000000000000" pitchFamily="34" charset="0"/>
                          <a:ea typeface="Times New Roman" panose="02020603050405020304" pitchFamily="18" charset="0"/>
                          <a:cs typeface="Times New Roman" panose="02020603050405020304" pitchFamily="18" charset="0"/>
                        </a:rPr>
                        <a:t>s¸t</a:t>
                      </a:r>
                      <a:r>
                        <a:rPr lang="fr-FR" sz="1300" b="1"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1300" b="1" dirty="0">
                          <a:effectLst/>
                          <a:latin typeface=".VnTime" panose="020B7200000000000000" pitchFamily="34" charset="0"/>
                          <a:ea typeface="Times New Roman" panose="02020603050405020304" pitchFamily="18" charset="0"/>
                          <a:cs typeface="Times New Roman" panose="02020603050405020304" pitchFamily="18" charset="0"/>
                        </a:rPr>
                        <a:t>:</a:t>
                      </a:r>
                      <a:r>
                        <a:rPr lang="fr-FR" sz="1300" dirty="0">
                          <a:effectLst/>
                          <a:latin typeface=".VnTime" panose="020B7200000000000000" pitchFamily="34" charset="0"/>
                          <a:ea typeface="Times New Roman" panose="02020603050405020304" pitchFamily="18" charset="0"/>
                          <a:cs typeface="Times New Roman" panose="02020603050405020304" pitchFamily="18" charset="0"/>
                        </a:rPr>
                        <a:t> </a:t>
                      </a:r>
                      <a:r>
                        <a:rPr lang="fr-FR" sz="1300" dirty="0" err="1">
                          <a:effectLst/>
                          <a:latin typeface=".VnTime" panose="020B7200000000000000" pitchFamily="34" charset="0"/>
                          <a:ea typeface="Times New Roman" panose="02020603050405020304" pitchFamily="18" charset="0"/>
                          <a:cs typeface="Times New Roman" panose="02020603050405020304" pitchFamily="18" charset="0"/>
                        </a:rPr>
                        <a:t>C©y</a:t>
                      </a:r>
                      <a:r>
                        <a:rPr lang="fr-FR" sz="1300" dirty="0">
                          <a:effectLst/>
                          <a:latin typeface=".VnTime" panose="020B7200000000000000" pitchFamily="34" charset="0"/>
                          <a:ea typeface="Times New Roman" panose="02020603050405020304" pitchFamily="18" charset="0"/>
                          <a:cs typeface="Times New Roman" panose="02020603050405020304" pitchFamily="18" charset="0"/>
                        </a:rPr>
                        <a:t> </a:t>
                      </a:r>
                      <a:r>
                        <a:rPr lang="fr-FR" sz="1300" dirty="0" err="1">
                          <a:effectLst/>
                          <a:latin typeface=".VnTime" panose="020B7200000000000000" pitchFamily="34" charset="0"/>
                          <a:ea typeface="Times New Roman" panose="02020603050405020304" pitchFamily="18" charset="0"/>
                          <a:cs typeface="Times New Roman" panose="02020603050405020304" pitchFamily="18" charset="0"/>
                        </a:rPr>
                        <a:t>b</a:t>
                      </a:r>
                      <a:r>
                        <a:rPr lang="fr-FR" sz="1300" dirty="0" err="1">
                          <a:effectLst/>
                          <a:latin typeface="Calibri" panose="020F0502020204030204" pitchFamily="34" charset="0"/>
                          <a:ea typeface="Times New Roman" panose="02020603050405020304" pitchFamily="18" charset="0"/>
                          <a:cs typeface="Times New Roman" panose="02020603050405020304" pitchFamily="18" charset="0"/>
                        </a:rPr>
                        <a:t>ầu</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14000"/>
                        </a:lnSpc>
                        <a:spcAft>
                          <a:spcPts val="0"/>
                        </a:spcAft>
                        <a:buFont typeface=".VnTime" panose="020B7200000000000000" pitchFamily="34" charset="0"/>
                        <a:buNone/>
                        <a:tabLst>
                          <a:tab pos="3175" algn="l"/>
                          <a:tab pos="457200" algn="l"/>
                        </a:tabLst>
                      </a:pPr>
                      <a:r>
                        <a:rPr lang="nl-NL" sz="1300" b="1" dirty="0">
                          <a:effectLst/>
                          <a:latin typeface=".VnTime" panose="020B7200000000000000" pitchFamily="34" charset="0"/>
                          <a:ea typeface="Times New Roman" panose="02020603050405020304" pitchFamily="18" charset="0"/>
                          <a:cs typeface="Times New Roman" panose="02020603050405020304" pitchFamily="18" charset="0"/>
                        </a:rPr>
                        <a:t>- TCV</a:t>
                      </a:r>
                      <a:r>
                        <a:rPr kumimoji="0" lang="fr-FR" sz="13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a:t>
                      </a:r>
                      <a:r>
                        <a:rPr lang="nl-NL" sz="1300" b="1" dirty="0">
                          <a:effectLst/>
                          <a:latin typeface=".VnTime" panose="020B7200000000000000" pitchFamily="34" charset="0"/>
                          <a:ea typeface="Times New Roman" panose="02020603050405020304" pitchFamily="18" charset="0"/>
                          <a:cs typeface="Times New Roman" panose="02020603050405020304" pitchFamily="18" charset="0"/>
                        </a:rPr>
                        <a:t>:</a:t>
                      </a:r>
                      <a:r>
                        <a:rPr lang="nl-NL" sz="1300" dirty="0">
                          <a:effectLst/>
                          <a:latin typeface=".VnTime" panose="020B7200000000000000" pitchFamily="34" charset="0"/>
                          <a:ea typeface="Times New Roman" panose="02020603050405020304" pitchFamily="18" charset="0"/>
                          <a:cs typeface="Times New Roman" panose="02020603050405020304" pitchFamily="18" charset="0"/>
                        </a:rPr>
                        <a:t> </a:t>
                      </a: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Cướp cờ</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4000"/>
                        </a:lnSpc>
                        <a:spcAft>
                          <a:spcPts val="0"/>
                        </a:spcAft>
                      </a:pP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sân</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khấu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lắp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ghép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lắp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giáp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ngôi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xanh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Nhặt lá xếp hình.</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nl-NL" sz="1300" dirty="0">
                          <a:effectLst/>
                          <a:latin typeface="Times New Roman" panose="02020603050405020304" pitchFamily="18" charset="0"/>
                          <a:ea typeface="Times New Roman" panose="02020603050405020304" pitchFamily="18" charset="0"/>
                          <a:cs typeface="Times New Roman" panose="02020603050405020304" pitchFamily="18" charset="0"/>
                        </a:rPr>
                        <a:t>+ Chơi với đồ chơi ngoài trời.</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4000"/>
                        </a:lnSpc>
                        <a:spcAft>
                          <a:spcPts val="0"/>
                        </a:spcAft>
                        <a:buFont typeface=".VnTime" panose="020B7200000000000000" pitchFamily="34" charset="0"/>
                        <a:buNone/>
                        <a:tabLst>
                          <a:tab pos="3175" algn="l"/>
                          <a:tab pos="457200" algn="l"/>
                        </a:tabLst>
                      </a:pPr>
                      <a:r>
                        <a:rPr lang="nl-NL"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VnTime" panose="020B7200000000000000" pitchFamily="34" charset="0"/>
                          <a:ea typeface="Times New Roman" panose="02020603050405020304" pitchFamily="18" charset="0"/>
                          <a:cs typeface="Times New Roman" panose="02020603050405020304" pitchFamily="18" charset="0"/>
                        </a:rPr>
                        <a:t> Quan </a:t>
                      </a:r>
                      <a:r>
                        <a:rPr lang="en-US" sz="1300" b="1" dirty="0" err="1">
                          <a:effectLst/>
                          <a:latin typeface=".VnTime" panose="020B7200000000000000" pitchFamily="34" charset="0"/>
                          <a:ea typeface="Times New Roman" panose="02020603050405020304" pitchFamily="18" charset="0"/>
                          <a:cs typeface="Times New Roman" panose="02020603050405020304" pitchFamily="18" charset="0"/>
                        </a:rPr>
                        <a:t>s¸t</a:t>
                      </a:r>
                      <a:r>
                        <a:rPr lang="en-US" sz="1300" b="1" dirty="0">
                          <a:effectLst/>
                          <a:latin typeface=".VnTime" panose="020B7200000000000000" pitchFamily="34"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Cây</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hoa</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giấy</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4000"/>
                        </a:lnSpc>
                        <a:spcAft>
                          <a:spcPts val="0"/>
                        </a:spcAft>
                      </a:pPr>
                      <a:r>
                        <a:rPr lang="en-US" sz="1300" dirty="0">
                          <a:effectLst/>
                          <a:latin typeface=".VnTime" panose="020B7200000000000000" pitchFamily="34" charset="0"/>
                          <a:ea typeface="Calibri" panose="020F0502020204030204" pitchFamily="34" charset="0"/>
                          <a:cs typeface="Times New Roman" panose="02020603050405020304" pitchFamily="18" charset="0"/>
                        </a:rPr>
                        <a:t>-</a:t>
                      </a:r>
                      <a:r>
                        <a:rPr lang="en-US" sz="1300" b="1" dirty="0">
                          <a:effectLst/>
                          <a:latin typeface=".VnTime" panose="020B7200000000000000" pitchFamily="34" charset="0"/>
                          <a:ea typeface="Calibri" panose="020F0502020204030204" pitchFamily="34" charset="0"/>
                          <a:cs typeface="Times New Roman" panose="02020603050405020304" pitchFamily="18" charset="0"/>
                        </a:rPr>
                        <a:t>TCV</a:t>
                      </a:r>
                      <a:r>
                        <a:rPr kumimoji="0" lang="fr-FR" sz="13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a:t>
                      </a:r>
                      <a:r>
                        <a:rPr lang="en-US" sz="1300" b="1" dirty="0">
                          <a:effectLst/>
                          <a:latin typeface=".VnTime" panose="020B7200000000000000" pitchFamily="34" charset="0"/>
                          <a:ea typeface="Calibri" panose="020F0502020204030204" pitchFamily="34" charset="0"/>
                          <a:cs typeface="Times New Roman" panose="02020603050405020304" pitchFamily="18" charset="0"/>
                        </a:rPr>
                        <a:t>:</a:t>
                      </a:r>
                      <a:r>
                        <a:rPr lang="en-US" sz="1300" dirty="0">
                          <a:effectLst/>
                          <a:latin typeface=".VnTime" panose="020B7200000000000000" pitchFamily="34"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Gieo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hạt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fr-FR" sz="1300" b="1"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sân</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khấu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phố</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tương</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lai,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đập</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bé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lính</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cứu</a:t>
                      </a:r>
                      <a:r>
                        <a:rPr lang="fr-FR"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300" dirty="0" err="1">
                          <a:effectLst/>
                          <a:latin typeface="Times New Roman" panose="02020603050405020304" pitchFamily="18" charset="0"/>
                          <a:ea typeface="Times New Roman" panose="02020603050405020304" pitchFamily="18" charset="0"/>
                          <a:cs typeface="Times New Roman" panose="02020603050405020304" pitchFamily="18" charset="0"/>
                        </a:rPr>
                        <a:t>hỏa</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 Leo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khỉ</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300" dirty="0" err="1">
                          <a:effectLst/>
                          <a:latin typeface="Times New Roman" panose="02020603050405020304" pitchFamily="18" charset="0"/>
                          <a:ea typeface="Calibri" panose="020F0502020204030204" pitchFamily="34" charset="0"/>
                          <a:cs typeface="Times New Roman" panose="02020603050405020304" pitchFamily="18" charset="0"/>
                        </a:rPr>
                        <a:t>trời</a:t>
                      </a:r>
                      <a:r>
                        <a:rPr lang="fr-FR" sz="1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tabLst>
                          <a:tab pos="6184900" algn="l"/>
                        </a:tabLst>
                      </a:pPr>
                      <a:r>
                        <a:rPr lang="nl-NL" sz="1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729712">
                <a:tc>
                  <a:txBody>
                    <a:bodyPr/>
                    <a:lstStyle/>
                    <a:p>
                      <a:pPr>
                        <a:lnSpc>
                          <a:spcPct val="115000"/>
                        </a:lnSpc>
                        <a:spcAft>
                          <a:spcPts val="0"/>
                        </a:spcAft>
                      </a:pPr>
                      <a:r>
                        <a:rPr lang="nl-NL" sz="1300" b="1" i="1" dirty="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300" b="1" i="1" baseline="0" dirty="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4000"/>
                        </a:lnSpc>
                        <a:spcAft>
                          <a:spcPts val="0"/>
                        </a:spcAft>
                      </a:pP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Xem video về cách chế tạo cây cầu(E2)</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Dạy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trẻ</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nói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rõ</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ràng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đủ</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câu</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it-IT"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Tìm hiểu về nghề kỹ sư</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4000"/>
                        </a:lnSpc>
                        <a:spcAft>
                          <a:spcPts val="0"/>
                        </a:spcAft>
                      </a:pP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Hoat động (E2)</a:t>
                      </a:r>
                      <a:r>
                        <a:rPr lang="it-IT"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Khám phá một số loại cầu:</a:t>
                      </a:r>
                      <a:r>
                        <a:rPr lang="it-IT" sz="13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3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Củng cố mở rộng (E4 thuộc quy trình 5E); Đánh giá (E5 thuộc quy trình 5E)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en-US" sz="13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4000"/>
                        </a:lnSpc>
                        <a:spcAft>
                          <a:spcPts val="0"/>
                        </a:spcAft>
                      </a:pPr>
                      <a:r>
                        <a:rPr lang="it-IT" sz="13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Thực hiện các bước 1,2,3 của HĐ “Chế tạo cây cầu ước mơ”</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tình</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bị</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bắt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cóc</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it-IT" sz="1300" dirty="0">
                          <a:effectLst/>
                          <a:latin typeface="Times New Roman" panose="02020603050405020304" pitchFamily="18" charset="0"/>
                          <a:ea typeface="Calibri" panose="020F0502020204030204" pitchFamily="34" charset="0"/>
                          <a:cs typeface="Times New Roman" panose="02020603050405020304" pitchFamily="18" charset="0"/>
                        </a:rPr>
                        <a:t>- Kể chuyện: Ngôi nhà tránh rét</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biết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hôm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qua,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hôm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nay,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mai</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tabLst>
                          <a:tab pos="6184900" algn="l"/>
                        </a:tabLs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Xem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ATGT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tập</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18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Trò</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phim</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Dạy</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trẻ</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giao</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khi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đi</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xe</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dirty="0" err="1">
                          <a:effectLst/>
                          <a:latin typeface="Times New Roman" panose="02020603050405020304" pitchFamily="18" charset="0"/>
                          <a:ea typeface="Calibri" panose="020F0502020204030204" pitchFamily="34" charset="0"/>
                          <a:cs typeface="Times New Roman" panose="02020603050405020304" pitchFamily="18" charset="0"/>
                        </a:rPr>
                        <a:t>buýt</a:t>
                      </a: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tc>
                <a:tc>
                  <a:txBody>
                    <a:bodyPr/>
                    <a:lstStyle/>
                    <a:p>
                      <a:pPr marL="0" indent="0" algn="just">
                        <a:lnSpc>
                          <a:spcPct val="114000"/>
                        </a:lnSpc>
                        <a:spcAft>
                          <a:spcPts val="0"/>
                        </a:spcAft>
                      </a:pPr>
                      <a:r>
                        <a:rPr lang="it-IT" sz="13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t-IT" sz="13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Trưng bày sản phẩm dự án: STEAM: “cây cầu ước mơ” (E6).</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4000"/>
                        </a:lnSpc>
                        <a:spcAft>
                          <a:spcPts val="0"/>
                        </a:spcAft>
                      </a:pPr>
                      <a:r>
                        <a:rPr lang="nl-NL"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Bình bầu bé ngoan cuối tuần</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1947174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1717</Words>
  <Application>Microsoft Office PowerPoint</Application>
  <PresentationFormat>Widescreen</PresentationFormat>
  <Paragraphs>172</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.VnTime</vt:lpstr>
      <vt:lpstr>Arial</vt:lpstr>
      <vt:lpstr>Calibri</vt:lpstr>
      <vt:lpstr>Calibri Light</vt:lpstr>
      <vt:lpstr>Times New Roman</vt:lpstr>
      <vt:lpstr>Office Theme</vt:lpstr>
      <vt:lpstr>Kế hoạch hoạt động nhánh: “Những thiên thần áo trắng” </vt:lpstr>
      <vt:lpstr>Kế hoạch hoạt động nhánh “Bác nông dân chăm chỉ” </vt:lpstr>
      <vt:lpstr>Kế hoạch hoạt động dự án: “Cây cầu ước mơ”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Kế hoạch hoạt động học Chủ đề: Bản thân</dc:title>
  <dc:creator>Admin</dc:creator>
  <cp:lastModifiedBy>Administrator</cp:lastModifiedBy>
  <cp:revision>15</cp:revision>
  <dcterms:created xsi:type="dcterms:W3CDTF">2023-10-03T06:01:15Z</dcterms:created>
  <dcterms:modified xsi:type="dcterms:W3CDTF">2024-01-10T06:21:58Z</dcterms:modified>
</cp:coreProperties>
</file>