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4" r:id="rId4"/>
    <p:sldId id="26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483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053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711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941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18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287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106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304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14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420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783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62DD1-94D6-4662-B9AD-199B53B38EF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116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1175133"/>
              </p:ext>
            </p:extLst>
          </p:nvPr>
        </p:nvGraphicFramePr>
        <p:xfrm>
          <a:off x="454855" y="845916"/>
          <a:ext cx="11034781" cy="52805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9120">
                  <a:extLst>
                    <a:ext uri="{9D8B030D-6E8A-4147-A177-3AD203B41FA5}">
                      <a16:colId xmlns:a16="http://schemas.microsoft.com/office/drawing/2014/main" val="3962850347"/>
                    </a:ext>
                  </a:extLst>
                </a:gridCol>
                <a:gridCol w="1299408">
                  <a:extLst>
                    <a:ext uri="{9D8B030D-6E8A-4147-A177-3AD203B41FA5}">
                      <a16:colId xmlns:a16="http://schemas.microsoft.com/office/drawing/2014/main" val="579938801"/>
                    </a:ext>
                  </a:extLst>
                </a:gridCol>
                <a:gridCol w="2099755">
                  <a:extLst>
                    <a:ext uri="{9D8B030D-6E8A-4147-A177-3AD203B41FA5}">
                      <a16:colId xmlns:a16="http://schemas.microsoft.com/office/drawing/2014/main" val="3094795635"/>
                    </a:ext>
                  </a:extLst>
                </a:gridCol>
                <a:gridCol w="2242332">
                  <a:extLst>
                    <a:ext uri="{9D8B030D-6E8A-4147-A177-3AD203B41FA5}">
                      <a16:colId xmlns:a16="http://schemas.microsoft.com/office/drawing/2014/main" val="1034946251"/>
                    </a:ext>
                  </a:extLst>
                </a:gridCol>
                <a:gridCol w="2172269">
                  <a:extLst>
                    <a:ext uri="{9D8B030D-6E8A-4147-A177-3AD203B41FA5}">
                      <a16:colId xmlns:a16="http://schemas.microsoft.com/office/drawing/2014/main" val="2216143551"/>
                    </a:ext>
                  </a:extLst>
                </a:gridCol>
                <a:gridCol w="2411897">
                  <a:extLst>
                    <a:ext uri="{9D8B030D-6E8A-4147-A177-3AD203B41FA5}">
                      <a16:colId xmlns:a16="http://schemas.microsoft.com/office/drawing/2014/main" val="347825789"/>
                    </a:ext>
                  </a:extLst>
                </a:gridCol>
              </a:tblGrid>
              <a:tr h="3217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(01/01/2024)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(02/01/2024)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(03/01/2024)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(04/01/2024)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(05/01/2024)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954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học</a:t>
                      </a: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Nghỉ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PT thể chất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 VĐCB: Đi trong đường hẹp đầu đội túi cát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PT nhận thức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nl-NL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-Tìm hiểu công việc của chú thợ xây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PT ngôn ngữ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5429250" algn="l"/>
                        </a:tabLs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-Thơ: Em làm thợ xây 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PT </a:t>
                      </a: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thẩm</a:t>
                      </a: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mĩ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Dạy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KNCH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bài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: </a:t>
                      </a: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“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Cháu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yêu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cô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chú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công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nhân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’’ 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4448311"/>
                  </a:ext>
                </a:extLst>
              </a:tr>
              <a:tr h="20899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ngoài trời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</a:t>
                      </a: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Quan</a:t>
                      </a: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sát</a:t>
                      </a: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: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Nhà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1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tầng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 </a:t>
                      </a: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TCVĐ: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Cáo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và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thỏ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- </a:t>
                      </a: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Chơi</a:t>
                      </a: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tự</a:t>
                      </a: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do: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Góc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thể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chất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: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Đi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thăng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bằng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,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chơi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thuyền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thúng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.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 Quan sát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: Chú công nhân làm đường</a:t>
                      </a: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 TCVĐ: Bác nông dân</a:t>
                      </a: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</a:t>
                      </a: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Chơi tự do: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Góc thể chất: Đi qua các chướng ngại vật, đánh cầu lông.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Quan sát:</a:t>
                      </a:r>
                      <a:r>
                        <a:rPr lang="en-US" sz="1200">
                          <a:effectLst/>
                          <a:latin typeface=".VnTime" panose="020B7200000000000000" pitchFamily="34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Vườn cổ tích</a:t>
                      </a: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 TCVĐ: 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Cá sấu lên bờ.</a:t>
                      </a: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</a:t>
                      </a: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Chơi tự do: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Góc thể chất: Nhảy ba bố, đập chuột.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effectLst/>
                          <a:latin typeface=".VnTime" panose="020B7200000000000000" pitchFamily="34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Quan</a:t>
                      </a: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sát</a:t>
                      </a: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: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Cây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cầu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 TCVĐ: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Trồng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nụ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,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trồng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hoa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.</a:t>
                      </a: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</a:t>
                      </a: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Chơi</a:t>
                      </a: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tự</a:t>
                      </a: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do: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Góc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thể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chất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: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bật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qua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các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vòng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,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ném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bóng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.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4021796"/>
                  </a:ext>
                </a:extLst>
              </a:tr>
              <a:tr h="14733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chiều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35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5429250" algn="l"/>
                        </a:tabLs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Thơ: Em làm thợ xây</a:t>
                      </a: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5429250" algn="l"/>
                        </a:tabLst>
                      </a:pPr>
                      <a:r>
                        <a:rPr lang="nl-NL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 Cho trẻ làm 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album </a:t>
                      </a:r>
                      <a:r>
                        <a:rPr lang="nl-NL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đồ chơi 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dụng cụ đồ dùng lao động.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5429250" algn="l"/>
                        </a:tabLst>
                      </a:pPr>
                      <a:r>
                        <a:rPr lang="nl-NL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Chọn hành vi đúng sai khi tham gia giao thông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5429250" algn="l"/>
                        </a:tabLst>
                      </a:pPr>
                      <a:r>
                        <a:rPr lang="nl-NL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 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Bé bóc trứng</a:t>
                      </a: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5429250" algn="l"/>
                        </a:tabLs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 VĐ: Cháu yêu cô chú công nhân.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5429250" algn="l"/>
                        </a:tabLs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Dọn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dẹp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lớp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học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5429250" algn="l"/>
                        </a:tabLs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-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Nêu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gương,cuối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tuần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9848565"/>
                  </a:ext>
                </a:extLst>
              </a:tr>
            </a:tbl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7F135154-B52E-D0C6-5971-F132EA16C625}"/>
              </a:ext>
            </a:extLst>
          </p:cNvPr>
          <p:cNvSpPr txBox="1">
            <a:spLocks/>
          </p:cNvSpPr>
          <p:nvPr/>
        </p:nvSpPr>
        <p:spPr>
          <a:xfrm>
            <a:off x="-141188" y="106017"/>
            <a:ext cx="8463553" cy="63375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vi-V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nhánh </a:t>
            </a:r>
            <a:r>
              <a:rPr lang="vi-VN" sz="28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8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thợ</a:t>
            </a:r>
            <a:r>
              <a:rPr lang="en-US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vi-VN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endParaRPr lang="en-US" sz="25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080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0777" y="0"/>
            <a:ext cx="6608249" cy="633755"/>
          </a:xfrm>
        </p:spPr>
        <p:txBody>
          <a:bodyPr>
            <a:noAutofit/>
          </a:bodyPr>
          <a:lstStyle/>
          <a:p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sóc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cưng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25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8664082"/>
              </p:ext>
            </p:extLst>
          </p:nvPr>
        </p:nvGraphicFramePr>
        <p:xfrm>
          <a:off x="525193" y="965060"/>
          <a:ext cx="11141614" cy="47695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6954">
                  <a:extLst>
                    <a:ext uri="{9D8B030D-6E8A-4147-A177-3AD203B41FA5}">
                      <a16:colId xmlns:a16="http://schemas.microsoft.com/office/drawing/2014/main" val="3962850347"/>
                    </a:ext>
                  </a:extLst>
                </a:gridCol>
                <a:gridCol w="2072220">
                  <a:extLst>
                    <a:ext uri="{9D8B030D-6E8A-4147-A177-3AD203B41FA5}">
                      <a16:colId xmlns:a16="http://schemas.microsoft.com/office/drawing/2014/main" val="579938801"/>
                    </a:ext>
                  </a:extLst>
                </a:gridCol>
                <a:gridCol w="1926851">
                  <a:extLst>
                    <a:ext uri="{9D8B030D-6E8A-4147-A177-3AD203B41FA5}">
                      <a16:colId xmlns:a16="http://schemas.microsoft.com/office/drawing/2014/main" val="3094795635"/>
                    </a:ext>
                  </a:extLst>
                </a:gridCol>
                <a:gridCol w="2038007">
                  <a:extLst>
                    <a:ext uri="{9D8B030D-6E8A-4147-A177-3AD203B41FA5}">
                      <a16:colId xmlns:a16="http://schemas.microsoft.com/office/drawing/2014/main" val="1034946251"/>
                    </a:ext>
                  </a:extLst>
                </a:gridCol>
                <a:gridCol w="2212946">
                  <a:extLst>
                    <a:ext uri="{9D8B030D-6E8A-4147-A177-3AD203B41FA5}">
                      <a16:colId xmlns:a16="http://schemas.microsoft.com/office/drawing/2014/main" val="2216143551"/>
                    </a:ext>
                  </a:extLst>
                </a:gridCol>
                <a:gridCol w="2074636">
                  <a:extLst>
                    <a:ext uri="{9D8B030D-6E8A-4147-A177-3AD203B41FA5}">
                      <a16:colId xmlns:a16="http://schemas.microsoft.com/office/drawing/2014/main" val="347825789"/>
                    </a:ext>
                  </a:extLst>
                </a:gridCol>
              </a:tblGrid>
              <a:tr h="5502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(08/01/2024)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(09/01/2024)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(10/01/2024)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(11/01/2024)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(12/01/2024)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520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học</a:t>
                      </a: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PT </a:t>
                      </a: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thể</a:t>
                      </a: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chất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 VĐCB: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Chạy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theo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đường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zic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zắc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.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PT ngôn ngữ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5429250" algn="l"/>
                        </a:tabLs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- Truyện: Quạ và công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PT thẩm mĩ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 Dán các đốm màu cho chó.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PT nhận thức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 Nhận biết một và nhiều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PT </a:t>
                      </a: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thẩm</a:t>
                      </a: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mĩ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Dạy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KNCH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bài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: </a:t>
                      </a: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“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Em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làm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chú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bộ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đội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” 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4448311"/>
                  </a:ext>
                </a:extLst>
              </a:tr>
              <a:tr h="16785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ngoài trời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</a:t>
                      </a: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Quan sát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: Bác lao công</a:t>
                      </a: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</a:t>
                      </a: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TCVĐ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: Nhảy dây</a:t>
                      </a: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</a:t>
                      </a: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Chơi tự do: 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Bật qua các vật cản, ném bóng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 </a:t>
                      </a: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Quan sát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:</a:t>
                      </a:r>
                      <a:r>
                        <a:rPr lang="en-US" sz="1200">
                          <a:effectLst/>
                          <a:latin typeface=".VnTime" panose="020B7200000000000000" pitchFamily="34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Hòn non bộ</a:t>
                      </a: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</a:t>
                      </a: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TCVĐ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: Cá sấu lên bờ</a:t>
                      </a: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</a:t>
                      </a: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Chơi tự do: 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Đi qua cầu dây, đập chuột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 </a:t>
                      </a: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Quan sát:</a:t>
                      </a:r>
                      <a:r>
                        <a:rPr lang="en-US" sz="1200">
                          <a:effectLst/>
                          <a:latin typeface=".VnTime" panose="020B7200000000000000" pitchFamily="34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Cây khế</a:t>
                      </a: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 </a:t>
                      </a: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TCVĐ: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Bắt vịt</a:t>
                      </a: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</a:t>
                      </a: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Chơi tự do: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Đi thăng bằng, chơi thuyền thúng.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</a:t>
                      </a: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Quan sát: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Sân khấu</a:t>
                      </a: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</a:t>
                      </a: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TCVĐ: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Cáo và thỏ.</a:t>
                      </a: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</a:t>
                      </a: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Chơi tự do: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Đi qua các chướng ngại vật, đánh cầu lông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 </a:t>
                      </a: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Quan</a:t>
                      </a: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sát</a:t>
                      </a: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: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Vườn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nghô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effectLst/>
                          <a:latin typeface=".VnTime" panose="020B7200000000000000" pitchFamily="34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 TCVĐ: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trồng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nụ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,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trồng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hoa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.</a:t>
                      </a: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</a:t>
                      </a: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Chơi</a:t>
                      </a: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tự</a:t>
                      </a: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do: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Góc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thể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chất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: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bật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qua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các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vòng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,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đi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cầu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.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4021796"/>
                  </a:ext>
                </a:extLst>
              </a:tr>
              <a:tr h="8544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chiều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5429250" algn="l"/>
                        </a:tabLst>
                      </a:pPr>
                      <a:r>
                        <a:rPr lang="nl-NL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 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Truyện: </a:t>
                      </a: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5429250" algn="l"/>
                        </a:tabLs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Quạ và công</a:t>
                      </a: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nl-NL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Xem hình ảnh, Tập 2 hoạt hình ATGT, trò chuyện về chú cảnh sát giao thông</a:t>
                      </a: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TC: Chọn hành vi đúng sai.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5429250" algn="l"/>
                        </a:tabLst>
                      </a:pPr>
                      <a:r>
                        <a:rPr lang="nl-NL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 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Trò chuyên với trẻ về nghề dịch vụ chăm sóc thú cưngTC: Làm 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5429250" algn="l"/>
                        </a:tabLs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 Tập kể chuyện sáng tạo bằng rối.</a:t>
                      </a: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5429250" algn="l"/>
                        </a:tabLst>
                      </a:pP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Biểu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diễn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văn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nghệ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Nêu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gương,cuối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tuần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98485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9400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6190211"/>
              </p:ext>
            </p:extLst>
          </p:nvPr>
        </p:nvGraphicFramePr>
        <p:xfrm>
          <a:off x="525193" y="749910"/>
          <a:ext cx="11141614" cy="53504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6954">
                  <a:extLst>
                    <a:ext uri="{9D8B030D-6E8A-4147-A177-3AD203B41FA5}">
                      <a16:colId xmlns:a16="http://schemas.microsoft.com/office/drawing/2014/main" val="3962850347"/>
                    </a:ext>
                  </a:extLst>
                </a:gridCol>
                <a:gridCol w="2072220">
                  <a:extLst>
                    <a:ext uri="{9D8B030D-6E8A-4147-A177-3AD203B41FA5}">
                      <a16:colId xmlns:a16="http://schemas.microsoft.com/office/drawing/2014/main" val="579938801"/>
                    </a:ext>
                  </a:extLst>
                </a:gridCol>
                <a:gridCol w="1926851">
                  <a:extLst>
                    <a:ext uri="{9D8B030D-6E8A-4147-A177-3AD203B41FA5}">
                      <a16:colId xmlns:a16="http://schemas.microsoft.com/office/drawing/2014/main" val="3094795635"/>
                    </a:ext>
                  </a:extLst>
                </a:gridCol>
                <a:gridCol w="2038007">
                  <a:extLst>
                    <a:ext uri="{9D8B030D-6E8A-4147-A177-3AD203B41FA5}">
                      <a16:colId xmlns:a16="http://schemas.microsoft.com/office/drawing/2014/main" val="1034946251"/>
                    </a:ext>
                  </a:extLst>
                </a:gridCol>
                <a:gridCol w="2212946">
                  <a:extLst>
                    <a:ext uri="{9D8B030D-6E8A-4147-A177-3AD203B41FA5}">
                      <a16:colId xmlns:a16="http://schemas.microsoft.com/office/drawing/2014/main" val="2216143551"/>
                    </a:ext>
                  </a:extLst>
                </a:gridCol>
                <a:gridCol w="2074636">
                  <a:extLst>
                    <a:ext uri="{9D8B030D-6E8A-4147-A177-3AD203B41FA5}">
                      <a16:colId xmlns:a16="http://schemas.microsoft.com/office/drawing/2014/main" val="347825789"/>
                    </a:ext>
                  </a:extLst>
                </a:gridCol>
              </a:tblGrid>
              <a:tr h="5704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(15/01/2024)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(16/01/2024)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(17/01/2024)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(18/01/2024)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(19/01/2024)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14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học</a:t>
                      </a: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PT thể chất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 VĐCB: Trườn theo hướng thẳng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PT nhận thức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 Đếm nhận biết số lượng trong phạm vi 4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PT ngôn ngữ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Thơ: Làm bác sĩ</a:t>
                      </a: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PTTC- KNXH: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 Bé tập làm lao côn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PT </a:t>
                      </a: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thẩm</a:t>
                      </a: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mĩ</a:t>
                      </a: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: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Rèn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kỹ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năng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ca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hát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4448311"/>
                  </a:ext>
                </a:extLst>
              </a:tr>
              <a:tr h="18057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ngoài trời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</a:t>
                      </a: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Quan sát: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trạm y tế</a:t>
                      </a: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 TCVĐ: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Cáo và thỏ</a:t>
                      </a: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- Chơi tự do: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Góc thể chất: Đi thăng bằng, chơi thuyền thúng.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</a:t>
                      </a: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Quan</a:t>
                      </a: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sát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: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Vườn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rau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cải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 TCVĐ: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Bắt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vịt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</a:t>
                      </a: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Chơi</a:t>
                      </a: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tự</a:t>
                      </a: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do: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Góc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thể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chất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: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Đi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trên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ghế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thể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dục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,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ném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bóng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.</a:t>
                      </a: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 Quan sát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: Cây mts</a:t>
                      </a: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TCVĐ: 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Trồng nụ, trồng hoa.</a:t>
                      </a: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</a:t>
                      </a: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Chơi tự do: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Góc thể chất: bật qua các vòng, ném bóng.</a:t>
                      </a: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 TCVĐ: Bác nông dân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Quan sát: 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Cây khế </a:t>
                      </a: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 TCVĐ: 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Cá sấu lên bờ.</a:t>
                      </a: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</a:t>
                      </a: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Chơi tự do: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Góc thể chất: Nhảy ba bố, đập chuột.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effectLst/>
                          <a:latin typeface=".VnTime" panose="020B7200000000000000" pitchFamily="34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Quan</a:t>
                      </a: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sát</a:t>
                      </a: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: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Cây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hành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</a:t>
                      </a: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Chơi</a:t>
                      </a: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tự</a:t>
                      </a: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do: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Góc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thể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chất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: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Đi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qua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các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chướng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ngại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vật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,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đánh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cầu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lông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.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4021796"/>
                  </a:ext>
                </a:extLst>
              </a:tr>
              <a:tr h="19828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chiều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5429250" algn="l"/>
                        </a:tabLst>
                      </a:pPr>
                      <a:r>
                        <a:rPr lang="nl-NL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 Trò chuyện với trẻ về chủ đề Bác sĩ’’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5429250" algn="l"/>
                        </a:tabLst>
                      </a:pPr>
                      <a:r>
                        <a:rPr lang="nl-NL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 TC: "Thực phẩm gì xuất hiện, biến mất"                          - TC "Ai kể giỏi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5429250" algn="l"/>
                        </a:tabLs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 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Cho trẻ xem tranh ảnh video về cảnh đẹp quê hương an hưng, đình làng, chùa, chợ hỗ.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5429250" algn="l"/>
                        </a:tabLst>
                      </a:pPr>
                      <a:r>
                        <a:rPr lang="nl-NL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Đọc diễn cảm bài thơ: “Làm bác sĩ”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Mở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dự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án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.</a:t>
                      </a: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Trò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chuyện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về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nón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lá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(E1)</a:t>
                      </a: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Giao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nhiệm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vụ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tìm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nguyên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liệu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làm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nón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lá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.</a:t>
                      </a: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Viết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thư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ngỏ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cho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phụ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huynh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.</a:t>
                      </a: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Nêu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gương,cuối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tuần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9848565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E22225F8-BF55-CCFB-0428-5759C76F29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70777" y="0"/>
            <a:ext cx="6608249" cy="633755"/>
          </a:xfrm>
        </p:spPr>
        <p:txBody>
          <a:bodyPr>
            <a:noAutofit/>
          </a:bodyPr>
          <a:lstStyle/>
          <a:p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sỹ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25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403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5254707"/>
              </p:ext>
            </p:extLst>
          </p:nvPr>
        </p:nvGraphicFramePr>
        <p:xfrm>
          <a:off x="665870" y="792781"/>
          <a:ext cx="10860259" cy="52553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6324">
                  <a:extLst>
                    <a:ext uri="{9D8B030D-6E8A-4147-A177-3AD203B41FA5}">
                      <a16:colId xmlns:a16="http://schemas.microsoft.com/office/drawing/2014/main" val="3962850347"/>
                    </a:ext>
                  </a:extLst>
                </a:gridCol>
                <a:gridCol w="2019891">
                  <a:extLst>
                    <a:ext uri="{9D8B030D-6E8A-4147-A177-3AD203B41FA5}">
                      <a16:colId xmlns:a16="http://schemas.microsoft.com/office/drawing/2014/main" val="579938801"/>
                    </a:ext>
                  </a:extLst>
                </a:gridCol>
                <a:gridCol w="1878193">
                  <a:extLst>
                    <a:ext uri="{9D8B030D-6E8A-4147-A177-3AD203B41FA5}">
                      <a16:colId xmlns:a16="http://schemas.microsoft.com/office/drawing/2014/main" val="3094795635"/>
                    </a:ext>
                  </a:extLst>
                </a:gridCol>
                <a:gridCol w="1986542">
                  <a:extLst>
                    <a:ext uri="{9D8B030D-6E8A-4147-A177-3AD203B41FA5}">
                      <a16:colId xmlns:a16="http://schemas.microsoft.com/office/drawing/2014/main" val="1034946251"/>
                    </a:ext>
                  </a:extLst>
                </a:gridCol>
                <a:gridCol w="2157063">
                  <a:extLst>
                    <a:ext uri="{9D8B030D-6E8A-4147-A177-3AD203B41FA5}">
                      <a16:colId xmlns:a16="http://schemas.microsoft.com/office/drawing/2014/main" val="2216143551"/>
                    </a:ext>
                  </a:extLst>
                </a:gridCol>
                <a:gridCol w="2022246">
                  <a:extLst>
                    <a:ext uri="{9D8B030D-6E8A-4147-A177-3AD203B41FA5}">
                      <a16:colId xmlns:a16="http://schemas.microsoft.com/office/drawing/2014/main" val="347825789"/>
                    </a:ext>
                  </a:extLst>
                </a:gridCol>
              </a:tblGrid>
              <a:tr h="7153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(22/01/2024)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(23/01/2024)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(24/01/2024)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(25/01/2024)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(26/01/2024)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92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học</a:t>
                      </a: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PT thể chất: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 VĐCB: Ném xa bằng 2 tay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PT nhận thức: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HĐ 5E: Tìm hiểu về nón lá.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PT ngôn ngữ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5429250" algn="l"/>
                        </a:tabLs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- Truyện: Chú thỏ tinh khôn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PT thẩm mĩ: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Vẽ đường đi</a:t>
                      </a: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PT </a:t>
                      </a: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thẩm</a:t>
                      </a: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mĩ</a:t>
                      </a: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: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FDP: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Thiết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kế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nón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lá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.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4448311"/>
                  </a:ext>
                </a:extLst>
              </a:tr>
              <a:tr h="20888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ngoài trời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</a:t>
                      </a: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Quan sát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: vườn lá cọ</a:t>
                      </a: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TCVĐ: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Bắt vịt</a:t>
                      </a: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</a:t>
                      </a: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Chơi tự do: 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Khu steam: Tô màu các viên sỏi.</a:t>
                      </a: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 </a:t>
                      </a: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Quan sát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: Vườn rau cải</a:t>
                      </a: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</a:t>
                      </a: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TCVĐ: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Cáo và thỏ.</a:t>
                      </a: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</a:t>
                      </a: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Chơi tự do: 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Khu steam: Thí nghiệm tập làm bác nông dân gieo hạt trên đất 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 </a:t>
                      </a: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Quan sát:</a:t>
                      </a:r>
                      <a:r>
                        <a:rPr lang="en-US" sz="1200">
                          <a:effectLst/>
                          <a:latin typeface=".VnTime" panose="020B7200000000000000" pitchFamily="34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Cây khế</a:t>
                      </a: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</a:t>
                      </a: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TCVĐ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: Nhảy dây</a:t>
                      </a: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</a:t>
                      </a: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Chơi tự do:  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Khu steam: Vẽ tranh từ giấy bọc thực phẩm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</a:t>
                      </a: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Quan sát: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Cây chuối.</a:t>
                      </a: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 TCVĐ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: Cá sấu lên bờ</a:t>
                      </a: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</a:t>
                      </a: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Chơi tự do:  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Khu steam: Làm tranh từ lá cây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 </a:t>
                      </a: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Quan</a:t>
                      </a: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sát</a:t>
                      </a: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: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Cây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xoài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effectLst/>
                          <a:latin typeface=".VnTime" panose="020B7200000000000000" pitchFamily="34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 TCVĐ: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Bác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nông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dân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.</a:t>
                      </a: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</a:t>
                      </a: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Chơi</a:t>
                      </a: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tự</a:t>
                      </a: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do: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Khu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steam: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Chơi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với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khối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gỗ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4021796"/>
                  </a:ext>
                </a:extLst>
              </a:tr>
              <a:tr h="14417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chiều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    (22/01/2024)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5429250" algn="l"/>
                        </a:tabLst>
                      </a:pPr>
                      <a:r>
                        <a:rPr lang="nl-NL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 Trò chuyện với trẻ về chú bộ đội.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5429250" algn="l"/>
                        </a:tabLs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    (23/01/2024)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5429250" algn="l"/>
                        </a:tabLs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Xem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tranh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ảnh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, video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cách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pha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chế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nước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cam,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pha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sữa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.</a:t>
                      </a: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5429250" algn="l"/>
                        </a:tabLs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  (24/01/2024)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nl-NL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-Quan sát, trò chuyện về một số khu vực có thể gây nguy hiểm xung quanh nhà: chuồng nuôi các con vật, ao...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 (25/01/2024)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5429250" algn="l"/>
                        </a:tabLs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 Quan sát trò chuyện, tìm hiểu nguyên vật liệu, thiết kế các bước làm nón lá.</a:t>
                      </a: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5429250" algn="l"/>
                        </a:tabLs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(B1,B2,B3)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   (26/01/2024)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5429250" algn="l"/>
                        </a:tabLs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Trưng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bày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dự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án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(E6).</a:t>
                      </a: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5429250" algn="l"/>
                        </a:tabLs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Nêu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gương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cuối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tuần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9848565"/>
                  </a:ext>
                </a:extLst>
              </a:tr>
            </a:tbl>
          </a:graphicData>
        </a:graphic>
      </p:graphicFrame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1899138" y="0"/>
            <a:ext cx="6384387" cy="633755"/>
          </a:xfrm>
        </p:spPr>
        <p:txBody>
          <a:bodyPr>
            <a:noAutofit/>
          </a:bodyPr>
          <a:lstStyle/>
          <a:p>
            <a:r>
              <a:rPr lang="vi-VN" sz="2000" b="1" dirty="0">
                <a:solidFill>
                  <a:srgbClr val="FF0000"/>
                </a:solidFill>
              </a:rPr>
              <a:t>Kế hoạch hoạt động nhánh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n-US" sz="2800" b="1" dirty="0" err="1" smtClean="0">
                <a:solidFill>
                  <a:schemeClr val="accent1">
                    <a:lumMod val="75000"/>
                  </a:schemeClr>
                </a:solidFill>
              </a:rPr>
              <a:t>Dự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75000"/>
                  </a:schemeClr>
                </a:solidFill>
              </a:rPr>
              <a:t>án</a:t>
            </a:r>
            <a:r>
              <a:rPr lang="en-US" sz="28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“Chú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”</a:t>
            </a:r>
            <a:endParaRPr lang="en-US" sz="25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71744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1220</Words>
  <Application>Microsoft Office PowerPoint</Application>
  <PresentationFormat>Widescreen</PresentationFormat>
  <Paragraphs>182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SimSun</vt:lpstr>
      <vt:lpstr>.VnTime</vt:lpstr>
      <vt:lpstr>Arial</vt:lpstr>
      <vt:lpstr>Calibri</vt:lpstr>
      <vt:lpstr>Calibri Light</vt:lpstr>
      <vt:lpstr>Times New Roman</vt:lpstr>
      <vt:lpstr>Office Theme</vt:lpstr>
      <vt:lpstr>PowerPoint Presentation</vt:lpstr>
      <vt:lpstr>Kế hoạch hoạt động “Chăm sóc thú cưng”</vt:lpstr>
      <vt:lpstr>Kế hoạch hoạt động “Bác sỹ”</vt:lpstr>
      <vt:lpstr>Kế hoạch hoạt động nhánh: Dự án“Chú bộ đội”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Kế hoạch hoạt động học Chủ đề: Bản thân</dc:title>
  <dc:creator>Admin</dc:creator>
  <cp:lastModifiedBy>Admin</cp:lastModifiedBy>
  <cp:revision>31</cp:revision>
  <dcterms:created xsi:type="dcterms:W3CDTF">2023-10-03T06:01:15Z</dcterms:created>
  <dcterms:modified xsi:type="dcterms:W3CDTF">2024-01-11T06:20:56Z</dcterms:modified>
</cp:coreProperties>
</file>