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62" r:id="rId3"/>
    <p:sldId id="263" r:id="rId4"/>
    <p:sldId id="264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22/1/2024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EDP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7829" y="901337"/>
            <a:ext cx="1109036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I.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Mục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đích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yêu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cầu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Kiến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thức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Trẻ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nêu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đặc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điểm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cấu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chức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chiếc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(S).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số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nguyên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liệu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chiếc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( T)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 fontAlgn="base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Trẻ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chiếc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( M)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Kỹ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năng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khả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kế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dựng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bước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kế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( E)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kỹ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xếp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thực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việc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đúng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quy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đảm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bảo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tiêu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xây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dựng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dán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trang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số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cụ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như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kéo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thước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... (T)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Trang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trí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sắp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xếp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hài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hoà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cân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đối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khả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thuyết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trình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chia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sẻ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phẩm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tên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sản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phẩm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(A)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Quan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sát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khám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phá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đặt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câu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hỏi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(S)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khả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năng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lựa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chọn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học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liệu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Kéo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thước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kẻ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bút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…(T)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3.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Thái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độ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latin typeface="Arial" panose="020B0604020202020204" pitchFamily="34" charset="0"/>
                <a:ea typeface="SimSun" panose="02010600030101010101" pitchFamily="2" charset="-122"/>
              </a:rPr>
              <a:t>-</a:t>
            </a:r>
            <a:r>
              <a:rPr lang="en-US" sz="1050" dirty="0"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Tích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cực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hứng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thú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tập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trung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vui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vẻ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tham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gia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chủ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phối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hợp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với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bạn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/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Lấy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cất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đồ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dùng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đúng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nơi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định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EDP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0892" y="849085"/>
            <a:ext cx="109466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II</a:t>
            </a:r>
            <a:r>
              <a:rPr lang="nl-NL" b="1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nl-NL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Chuẩn bị: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/>
            <a:r>
              <a:rPr lang="nl-NL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 Đồ dùng của cô: 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 indent="457200" algn="just"/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Video các hoạt động của cô và trẻ chuẩn bị cho hoạt động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Thảo luận, vẽ thiết kế, tìm kiếm, ủng hộ nguyên liệu, chuẩn bị nguyên liệu....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 indent="457200"/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- 0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giá để bảng thiết kế, 1 giá để bảng tiêu chí, 0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bảng tích chọn nguyên liệu, 01 que chỉ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 indent="457200"/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Video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múa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“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Việt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nam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quê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hương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tôi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”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 indent="457200"/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Nhạc nhẹ khi trẻ thực hiện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/>
            <a:r>
              <a:rPr lang="nl-NL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 Đồ dùng của trẻ: 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 indent="457200" algn="just"/>
            <a:r>
              <a:rPr lang="nl-NL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Que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tre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cọ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lá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dừa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…</a:t>
            </a:r>
            <a:r>
              <a:rPr lang="nl-NL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1600" dirty="0">
              <a:solidFill>
                <a:prstClr val="black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lvl="0" indent="457200" algn="just"/>
            <a:r>
              <a:rPr lang="nl-NL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Kéo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băng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dích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hoa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trang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trí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… </a:t>
            </a:r>
            <a:r>
              <a:rPr lang="en-US" sz="1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900984"/>
              </p:ext>
            </p:extLst>
          </p:nvPr>
        </p:nvGraphicFramePr>
        <p:xfrm>
          <a:off x="1927298" y="1255244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4690718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0348741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564668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766884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10163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5577" y="1255244"/>
            <a:ext cx="1112955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III</a:t>
            </a:r>
            <a:r>
              <a:rPr lang="nl-NL" b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Tiến </a:t>
            </a: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hành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 1: Hỏi xác định vấn đề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Cho trẻ xem vi deo múa “ Việt nam quê hương tôi”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- Trò chuyện cùng trẻ.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Trẻ nêu ý kiến. Cô thống nhất về ý tưởng làm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vi-VN"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- Thảo luận tiêu chí cần đạt được của sản phẩm: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Có đầy đủ các nguyên liệu theo bản thiết kế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Đội được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Trang trí đẹp mắt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Giới thiệu tên hoạt động thiết kế kỹ thuật “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” và chốt lại tiêu chí của sản phẩm.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2: Tưởng tượng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Khảo sát sự hiểu biết của trẻ về cấu tạo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sau đó đưa ra giải pháp lựa chọn: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Con biết gì về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nón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Cấu tạo của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N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có tác dụng gì?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-  Cô cho trẻ xem video về một số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các bước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endParaRPr lang="en-US" sz="16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5577" y="1214846"/>
            <a:ext cx="104241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III</a:t>
            </a:r>
            <a:r>
              <a:rPr lang="nl-NL" b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Tiến </a:t>
            </a: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hành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 1: Hỏi xác định vấn đề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Cho trẻ xem vi deo múa “ Việt nam quê hương tôi”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- Trò chuyện cùng trẻ.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Trẻ nêu ý kiến. Cô thống nhất về ý tưởng làm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vi-VN"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- Thảo luận tiêu chí cần đạt được của sản phẩm: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Có đầy đủ các nguyên liệu theo bản thiết kế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Đội được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Trang trí đẹp mắt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Giới thiệu tên hoạt động thiết kế kỹ thuật “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” và chốt lại tiêu chí của sản phẩm.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2: Tưởng tượng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Khảo sát sự hiểu biết của trẻ về cấu tạo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sau đó đưa ra giải pháp lựa chọn: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Con biết gì về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nón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Cấu tạo của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+ N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có tác dụng gì?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-  Cô cho trẻ xem video về một số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các bước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endParaRPr lang="en-US" sz="16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290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388" y="1084217"/>
            <a:ext cx="107637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3: Lên kế hoạch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Cô hỏi ý tưởng của trẻ: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Các con thiết kế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như thế nào? (Kiểu dáng, hình dạng, cấu tạo, kích thước, chiều cao bao nhiêu...)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Các con trang trí</a:t>
            </a:r>
            <a:r>
              <a:rPr lang="nl-NL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như thế nào?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Trẻ về nhóm thiết kế </a:t>
            </a:r>
            <a:r>
              <a:rPr lang="nl-NL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trên khổ giấy A3( Cô giáo quay lại toàn bộ quá trình trẻ lên ý tưởng và vẽ bản thiết kế. Chụp lại bản thiết kế của từng nhóm)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Các thành viên trong nhóm thảo luận đưa ra ý kiến thiết kế về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* Chuẩn bị nguyên học liệu: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Hỏi trẻ ý tưởng sử dụng nguyên vật liệu để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Làm</a:t>
            </a:r>
            <a:r>
              <a:rPr lang="nl-NL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bằng nguyên liệu gì?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Có hình dạng như thế nào?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Sử dụng nguyên liệu gì để trang trí cho</a:t>
            </a:r>
            <a:r>
              <a:rPr lang="nl-NL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Yêu cầu trẻ ghi chú nguyên học liệu mà nhóm lựa chọn vào bản vẽ.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Thảo luận phân công các thành viên trong nhóm cùng chuẩn bị NHL theo kế hoạch của nhóm và tích vào bảng chọn nguyên học liệu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endParaRPr lang="en-US" sz="16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132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0891" y="836024"/>
            <a:ext cx="1088136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 4: </a:t>
            </a: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Chế tạo sản phẩm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Chơi trò chơi: 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Múa nón.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Hỏi trẻ: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Các con đang thực hiện dự án gì?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Trong dự án lớp mình đã thống nhất sẽ chế tạo gì?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Xem video: Trẻ hoạt động buổi hôm trước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* Xem lại và trò chuyện quá trình chuẩn bị cho buổi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         - Video hoạt động trò chuyện, thảo luận, vẽ thiết kế.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	- Video hoạt động tìm hiểu quy trình sắp xếp nguyên học liệu để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	- Video hoạt động tìm kiếm ủng hộ nguyên học liệu.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	- Video hoạt động chuẩn bị nguyên vật liệu để làm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của các nhóm.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* Giao nhiệm vụ: Các nhóm thực hiện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theo bản thiết kế của nhóm. Nhắc lại các tiêu chí?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- TC1: Có đầy đủ các nguyên liệu theo bản thiết kế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- TC2:  Đội được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- TC3:  Trang trí đẹp mắt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228600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    - Hỏi trẻ: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228600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	+ Bản thiết kế này của nhóm nào?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         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Cho trẻ lấy bản thiết kế về </a:t>
            </a:r>
            <a:r>
              <a:rPr lang="en-US"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nhóm.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Các nhóm thảo luận lựa chọn, chuẩn bị nguyên học liệu để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Phân công công việc cho các thành viên trong nhóm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Thực hành chế tạo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(Trong quá trình trẻ thực hiện cô quan sát, hỗ trợ trẻ nếu cần)</a:t>
            </a:r>
            <a:endParaRPr lang="en-US" sz="16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5130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0264" y="888275"/>
            <a:ext cx="104502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>
                <a:latin typeface="Times New Roman" panose="02020603050405020304" pitchFamily="18" charset="0"/>
                <a:ea typeface="SimSun" panose="02010600030101010101" pitchFamily="2" charset="-122"/>
              </a:rPr>
              <a:t> 5: Chia sẻ kết quả, cải tiến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Yêu các nhóm mang sản phẩm của nhóm lên trưng bày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Cất đồ dùng và ngồi về đội hình chữ U.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Các nhóm giới thiệu sản phẩm của nhóm (Đặt tên cho</a:t>
            </a:r>
            <a:r>
              <a:rPr lang="nl-NL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 lá 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của nhóm mình)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Hỏi trẻ: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 algn="just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Các con có nhận xét gì về</a:t>
            </a:r>
            <a:r>
              <a:rPr lang="nl-NL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nón lá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so với bản thiết kế của nhóm mình?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Đã giống với bản thiết kế chưa?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            - Quan sát, nhận xét sản phẩm của các nhóm theo bản thiết kế chưa ( Tích bảng tiêu chí)</a:t>
            </a:r>
            <a:endParaRPr lang="en-US" sz="16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8458" y="4428309"/>
            <a:ext cx="105678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Hỏi trẻ: 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indent="457200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+ Nhóm nào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làm  nón lá </a:t>
            </a: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hoàn chỉnh nhất? Vì sao?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	- Các nhóm đặt câu hỏi chéo nhau.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		+ Nếu được làm lại các con muốn cải tiến như thế nào?</a:t>
            </a:r>
            <a:endParaRPr lang="en-US" sz="160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>
                <a:latin typeface="Times New Roman" panose="02020603050405020304" pitchFamily="18" charset="0"/>
                <a:ea typeface="SimSun" panose="02010600030101010101" pitchFamily="2" charset="-122"/>
              </a:rPr>
              <a:t>- Chụp ảnh lưu niệm.</a:t>
            </a:r>
            <a:endParaRPr lang="en-US" sz="16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24655"/>
              </p:ext>
            </p:extLst>
          </p:nvPr>
        </p:nvGraphicFramePr>
        <p:xfrm>
          <a:off x="1102995" y="3420659"/>
          <a:ext cx="8522970" cy="783590"/>
        </p:xfrm>
        <a:graphic>
          <a:graphicData uri="http://schemas.openxmlformats.org/drawingml/2006/table">
            <a:tbl>
              <a:tblPr/>
              <a:tblGrid>
                <a:gridCol w="1134745">
                  <a:extLst>
                    <a:ext uri="{9D8B030D-6E8A-4147-A177-3AD203B41FA5}">
                      <a16:colId xmlns:a16="http://schemas.microsoft.com/office/drawing/2014/main" val="3311274307"/>
                    </a:ext>
                  </a:extLst>
                </a:gridCol>
                <a:gridCol w="2887345">
                  <a:extLst>
                    <a:ext uri="{9D8B030D-6E8A-4147-A177-3AD203B41FA5}">
                      <a16:colId xmlns:a16="http://schemas.microsoft.com/office/drawing/2014/main" val="1636820490"/>
                    </a:ext>
                  </a:extLst>
                </a:gridCol>
                <a:gridCol w="1710055">
                  <a:extLst>
                    <a:ext uri="{9D8B030D-6E8A-4147-A177-3AD203B41FA5}">
                      <a16:colId xmlns:a16="http://schemas.microsoft.com/office/drawing/2014/main" val="2832540654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1073519427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1675250646"/>
                    </a:ext>
                  </a:extLst>
                </a:gridCol>
              </a:tblGrid>
              <a:tr h="3568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Tiêu chí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Làm đúng theo bản thiết kế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Đội được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Trang trí đẹp mắt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Đạt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6463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Nhóm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7088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Nhóm 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085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815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1267</Words>
  <Application>Microsoft Office PowerPoint</Application>
  <PresentationFormat>Widescreen</PresentationFormat>
  <Paragraphs>127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SimSun</vt:lpstr>
      <vt:lpstr>Arial</vt:lpstr>
      <vt:lpstr>Calibri</vt:lpstr>
      <vt:lpstr>Calibri Light</vt:lpstr>
      <vt:lpstr>Times New Roman</vt:lpstr>
      <vt:lpstr>Office Theme</vt:lpstr>
      <vt:lpstr>Kế hoạch hoạt động EDP: “Thiết kế nón lá” </vt:lpstr>
      <vt:lpstr>Kế hoạch hoạt động EDP: “ Thiết kế nón lá”</vt:lpstr>
      <vt:lpstr>Kế hoạch Hoạt động EDP: “Thiết kế nón lá”</vt:lpstr>
      <vt:lpstr>Kế hoạch Hoạt động EDP : “Thiết kế nón lá”</vt:lpstr>
      <vt:lpstr>Kế hoạch Hoạt động EDP : “Thiết kế nón lá”</vt:lpstr>
      <vt:lpstr>Kế hoạch Hoạt động EDP : “Thiết kế nón lá”</vt:lpstr>
      <vt:lpstr>Kế hoạch Hoạt động EDP : “Thiết kế nón lá”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51</cp:revision>
  <cp:lastPrinted>2023-12-18T02:51:32Z</cp:lastPrinted>
  <dcterms:created xsi:type="dcterms:W3CDTF">2023-10-03T06:01:15Z</dcterms:created>
  <dcterms:modified xsi:type="dcterms:W3CDTF">2024-01-22T07:46:55Z</dcterms:modified>
</cp:coreProperties>
</file>