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62" r:id="rId3"/>
    <p:sldId id="263" r:id="rId4"/>
    <p:sldId id="266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EDP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5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tuộc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966" y="1029767"/>
            <a:ext cx="115706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I. Mục đích yêu cầu</a:t>
            </a:r>
          </a:p>
          <a:p>
            <a:pPr algn="just"/>
            <a:r>
              <a:rPr lang="vi-VN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1. </a:t>
            </a:r>
            <a:r>
              <a:rPr lang="vi-VN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Kiến thức.</a:t>
            </a: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Nêu được đặc điểm, cấu tạo, hình dạng của con bạch tuộc. Trẻ biết cách làm con bạch tuộc (S)</a:t>
            </a:r>
          </a:p>
          <a:p>
            <a:pPr algn="just"/>
            <a:r>
              <a:rPr lang="vi-VN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Kể </a:t>
            </a:r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tên được các nguyên vật liệu, dụng cụ phù hợp để làm con bạch tuộc(T</a:t>
            </a:r>
            <a:r>
              <a:rPr lang="vi-VN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  <a:endParaRPr lang="vi-VN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Có khả năng trình bày được các biểu tượng toán học như: Dài, ngắn, hình tròn, màu sắc…( M)</a:t>
            </a:r>
          </a:p>
          <a:p>
            <a:pPr algn="just"/>
            <a:r>
              <a:rPr lang="vi-VN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2. </a:t>
            </a:r>
            <a:r>
              <a:rPr lang="vi-VN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Kỹ năng</a:t>
            </a:r>
            <a:r>
              <a:rPr lang="vi-VN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vi-VN" b="1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Có khả năng vẽ thiết kế con bạch tuộc, xây dựng các bước thiết kế (E)</a:t>
            </a: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Biết sử dụng, kéo cắt, dính dán bằng băng dính 2 mặt, dây kẽm màu, giấy màu, cốc giấy, vỏ hộp sữa chua, Vỏ trứng</a:t>
            </a: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nhựa, chấm màu … để tạo thành con bạch tuộc. (T)</a:t>
            </a: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Trẻ làm con bạch tuộc cân đối, hài hòa. Có khả năng thuyết trình chia sẻ về con bạch tuộc, đặt tên cho con bạch tuộc của</a:t>
            </a: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nhóm mình (A</a:t>
            </a:r>
            <a:r>
              <a:rPr lang="vi-VN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  <a:endParaRPr lang="vi-VN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Quan sát, đặt câu hỏi để có hiểu biết về con bạch tuộc(S)</a:t>
            </a:r>
          </a:p>
          <a:p>
            <a:pPr algn="just"/>
            <a:r>
              <a:rPr lang="vi-VN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3. </a:t>
            </a:r>
            <a:r>
              <a:rPr lang="vi-VN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Thái </a:t>
            </a:r>
            <a:r>
              <a:rPr lang="vi-VN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độ</a:t>
            </a:r>
            <a:endParaRPr lang="vi-VN" b="1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Chăm chú, tập trung, tích cực thực hiện hoạt động.</a:t>
            </a: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Chủ động phối hợp với bạn để thực hiện hoạt động, giữ gìn sản phẩm.</a:t>
            </a:r>
          </a:p>
          <a:p>
            <a:pPr algn="just"/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Lấy, cất đồ dùng đúng nơi quy định.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76937" y="3899694"/>
          <a:ext cx="238125" cy="203200"/>
        </p:xfrm>
        <a:graphic>
          <a:graphicData uri="http://schemas.openxmlformats.org/drawingml/2006/table">
            <a:tbl>
              <a:tblPr/>
              <a:tblGrid>
                <a:gridCol w="238125">
                  <a:extLst>
                    <a:ext uri="{9D8B030D-6E8A-4147-A177-3AD203B41FA5}">
                      <a16:colId xmlns:a16="http://schemas.microsoft.com/office/drawing/2014/main" val="26225551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67748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4139818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13389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41095317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271569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3573796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97186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976937" y="3899694"/>
          <a:ext cx="238125" cy="203200"/>
        </p:xfrm>
        <a:graphic>
          <a:graphicData uri="http://schemas.openxmlformats.org/drawingml/2006/table">
            <a:tbl>
              <a:tblPr/>
              <a:tblGrid>
                <a:gridCol w="238125">
                  <a:extLst>
                    <a:ext uri="{9D8B030D-6E8A-4147-A177-3AD203B41FA5}">
                      <a16:colId xmlns:a16="http://schemas.microsoft.com/office/drawing/2014/main" val="25418095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058418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991225" y="3772694"/>
          <a:ext cx="209550" cy="457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5924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029137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22718777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723507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39415749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91255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976937" y="3899694"/>
          <a:ext cx="238125" cy="203200"/>
        </p:xfrm>
        <a:graphic>
          <a:graphicData uri="http://schemas.openxmlformats.org/drawingml/2006/table">
            <a:tbl>
              <a:tblPr/>
              <a:tblGrid>
                <a:gridCol w="238125">
                  <a:extLst>
                    <a:ext uri="{9D8B030D-6E8A-4147-A177-3AD203B41FA5}">
                      <a16:colId xmlns:a16="http://schemas.microsoft.com/office/drawing/2014/main" val="21089386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054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EDP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tuộc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0892" y="849085"/>
            <a:ext cx="109466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Video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bản thiết kế: 3 cái</a:t>
            </a: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bảng tiêu chí: 1 cái</a:t>
            </a: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Nhạc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hát: Cá vàng bơi.</a:t>
            </a:r>
          </a:p>
          <a:p>
            <a:pPr lvl="0"/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Đồ dùng của trẻ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nhựa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...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lvl="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 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991225" y="3772694"/>
          <a:ext cx="209550" cy="457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14805144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778162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991225" y="3772694"/>
          <a:ext cx="209550" cy="45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550">
                  <a:extLst>
                    <a:ext uri="{9D8B030D-6E8A-4147-A177-3AD203B41FA5}">
                      <a16:colId xmlns:a16="http://schemas.microsoft.com/office/drawing/2014/main" val="23253282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</a:t>
                      </a:r>
                      <a:endParaRPr lang="en-US" sz="1100">
                        <a:effectLst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36469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tuộc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900984"/>
              </p:ext>
            </p:extLst>
          </p:nvPr>
        </p:nvGraphicFramePr>
        <p:xfrm>
          <a:off x="1927298" y="1255244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4690718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0348741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564668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766884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10163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5577" y="1255244"/>
            <a:ext cx="1112955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III</a:t>
            </a:r>
            <a:r>
              <a:rPr lang="nl-NL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Tiến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hành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1: Hỏi xác định vấn đề 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Tạo tình huống: Cho trẻ hát bài “ Cá vàng bơi”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Hỏi trẻ? Vừa rồi các con hát bài hát gì?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Bài hát nhắc đến con gì?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Hôm trước chúng mình đã được khám phá con gì sống ở dưới nước? Hôm nay chúng mình sẽ cùng nhau làm con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bạch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tuộc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bằng các nguyên học liệu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Trẻ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nêu ý kiến cô thống nhất về ý tưởng làm con bạch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tuộc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Thảo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luận tiêu chí cần đạt khi làm con bạch tuộc</a:t>
            </a: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Con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bạch tuộc có thân, râu, mắt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Có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đầy đủ các nguyên học liệu.</a:t>
            </a: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Giới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thiệu tên hoạt động kỹ thuật “ Làm con bạch tuộc”</a:t>
            </a:r>
          </a:p>
          <a:p>
            <a:pPr algn="just">
              <a:spcAft>
                <a:spcPts val="0"/>
              </a:spcAft>
            </a:pPr>
            <a:r>
              <a:rPr lang="en-US" b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2: Tưởng tượng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Khảo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sát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cấu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con bạch tuộc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sau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đó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đưa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ra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giải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pháp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lựa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chọn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+ Con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gì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con bạch tuộc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Cấu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con bạch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tuộc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SimSun" panose="02010600030101010101" pitchFamily="2" charset="-122"/>
              </a:rPr>
              <a:t>ntn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Cô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cho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xem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video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số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con bạch tuộc </a:t>
            </a:r>
            <a:r>
              <a:rPr lang="en-US" dirty="0" err="1" smtClean="0"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bước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con bạch tuộc</a:t>
            </a: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tuộc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388" y="1084217"/>
            <a:ext cx="107637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3: Lên kế hoạch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* Vẽ thiết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kế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Cô hỏi ý tưởng của trẻ: Các con sẽ thiết kế con bạch tuộc như thế nào? ( Hình dạng, cấu tạo, )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Trẻ về nhóm vẽ thiết kế con bạch tuộc trên giấy A3 ( Cô giáo quay lại toàn bộ quá trình trẻ lên ý tưởng và vẽ bản thiết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kế. Chụp lại bản thiết kế của từng nhóm)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Các thành viên trong nhóm thảo luận đưa ra ý kiến thiết kế con bạch tuộc .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* Chuẩn bị nguyên học liệu:</a:t>
            </a:r>
          </a:p>
          <a:p>
            <a:pPr indent="457200" algn="just">
              <a:spcAft>
                <a:spcPts val="0"/>
              </a:spcAft>
            </a:pP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Hỏi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trẻ ý tưởng sử dụng nguyên học liệu gì để làm con bạch tuộc: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Nhóm con làm con bạch tuộc bằng nguyên học liệu gì?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Sử dụng nguyên họcliệu đó để làm con bạch tuộc như thế nào?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Sử dụng nguyên vật liệu gì để làm chân, đầu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Yêu cầu trẻ tích chọn nguyên vật liệu mà nhóm lựa chọn.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Thảo luận phân công các thành viên trong nhóm chuẩn bị nguyên vật liệu theo kế hoạch của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óm 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và tích vào bảng chọn nguyên học liệu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1325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tuộc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0891" y="836024"/>
            <a:ext cx="108813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4: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Chế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sản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phẩm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Chơi trò chơi: Cá tôm cua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Hỏi trẻ:</a:t>
            </a:r>
          </a:p>
          <a:p>
            <a:pPr indent="457200" algn="just">
              <a:spcAft>
                <a:spcPts val="0"/>
              </a:spcAft>
            </a:pP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+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Các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con đang thực hiện dự án gì?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Trong dự án chúng mình thống nhất làm gì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Xem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video: Trẻ hoạt động buổi hôm trước</a:t>
            </a:r>
          </a:p>
          <a:p>
            <a:pPr indent="457200" algn="just">
              <a:spcAft>
                <a:spcPts val="0"/>
              </a:spcAft>
            </a:pP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Xem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lại và trò chuyện quá trình chuẩn bị cho buổi làm con bạch tuộc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Video hoạt động trò chuyện, thảo luận, vẽ thiết kế.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Video hoạt động tìm hiểu quy trình sắp xếp nguyên học liệu để làm con bạch tuộc.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Video hoạt động tìm kiếm ủng hộ nguyên học liệu.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Video hoạt động chuẩn bị nguyên vật liệu để làm con bạch tuộc của các nhóm.</a:t>
            </a:r>
          </a:p>
          <a:p>
            <a:pPr indent="457200" algn="just">
              <a:spcAft>
                <a:spcPts val="0"/>
              </a:spcAft>
            </a:pP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*Giao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nhiệm vụ: Các nhóm thực hiện làm con bạch tuộc theo bản thiết kế của nhóm. Nhắc lại các tiêu chí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Tiêu chí 1: Làm đúng bản thiết kế.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Tiêu chí 2: Đầy đủ nguyên vật liệu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Tiêu chí 3: con bạch tuộc có thân, mắt, râu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Bản thiết kế này của nhóm nào?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Cho trẻ lấy bản thiết kế về 3 nhóm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Các nhóm thảo luận lựa chọn, chuẩn bị nguyên vật liệu để làm con bạch tuộc .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Phân công công việc cho các thành viên trong nhóm.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Thực hành làm con bạch tuộc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.(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Trong quá trình trẻ thực hiện cô quan sát, hỗ trợ trẻ nếu cần)</a:t>
            </a:r>
          </a:p>
        </p:txBody>
      </p:sp>
    </p:spTree>
    <p:extLst>
      <p:ext uri="{BB962C8B-B14F-4D97-AF65-F5344CB8AC3E}">
        <p14:creationId xmlns:p14="http://schemas.microsoft.com/office/powerpoint/2010/main" val="201513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tuộc</a:t>
            </a:r>
            <a:r>
              <a:rPr lang="en-US" sz="2800" b="1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0264" y="888275"/>
            <a:ext cx="104502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5: Chia sẻ kết quả, cải tiến 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Các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nhóm mang sản phẩm của nhóm lên trưng bày</a:t>
            </a: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Cất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đồ dùng và ngồi về đội hình chữ U</a:t>
            </a: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Các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nhóm giới thiệu sản phẩm của nhóm mình ( Đặt tên cho con bạch tuộc của nhóm mình)</a:t>
            </a: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Hỏi trẻ:</a:t>
            </a:r>
          </a:p>
          <a:p>
            <a:pPr indent="457200" algn="just">
              <a:spcAft>
                <a:spcPts val="0"/>
              </a:spcAft>
            </a:pP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+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Các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con có nhận xét gì về con bạch tuộc so với bản thiết kế của nhóm mình?</a:t>
            </a: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Đã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giống với bản thiết kế chưa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Quan sát, nhận xét sản phẩm của các nhóm theo bản thiết kế chưa ( Tích bảng tiêu chí)</a:t>
            </a: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8458" y="4428309"/>
            <a:ext cx="105678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Hỏi trẻ: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Nhóm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nào làm bạch tuộc hoàn chỉnh nhất? Vì sao?</a:t>
            </a:r>
          </a:p>
          <a:p>
            <a:pPr marL="457200" indent="457200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Các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nhóm đặt câu hỏi chéo nhau.</a:t>
            </a:r>
          </a:p>
          <a:p>
            <a:pPr marL="457200" indent="457200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Nếu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được làm lại các con muốn cải tiến như thế nào?</a:t>
            </a:r>
          </a:p>
          <a:p>
            <a:pPr indent="457200">
              <a:spcAft>
                <a:spcPts val="0"/>
              </a:spcAft>
            </a:pP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Chụp ảnh lưu niệm.</a:t>
            </a: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158450"/>
              </p:ext>
            </p:extLst>
          </p:nvPr>
        </p:nvGraphicFramePr>
        <p:xfrm>
          <a:off x="1433922" y="3508993"/>
          <a:ext cx="9460501" cy="883920"/>
        </p:xfrm>
        <a:graphic>
          <a:graphicData uri="http://schemas.openxmlformats.org/drawingml/2006/table">
            <a:tbl>
              <a:tblPr/>
              <a:tblGrid>
                <a:gridCol w="1134745">
                  <a:extLst>
                    <a:ext uri="{9D8B030D-6E8A-4147-A177-3AD203B41FA5}">
                      <a16:colId xmlns:a16="http://schemas.microsoft.com/office/drawing/2014/main" val="3311274307"/>
                    </a:ext>
                  </a:extLst>
                </a:gridCol>
                <a:gridCol w="2347323">
                  <a:extLst>
                    <a:ext uri="{9D8B030D-6E8A-4147-A177-3AD203B41FA5}">
                      <a16:colId xmlns:a16="http://schemas.microsoft.com/office/drawing/2014/main" val="1636820490"/>
                    </a:ext>
                  </a:extLst>
                </a:gridCol>
                <a:gridCol w="2250077">
                  <a:extLst>
                    <a:ext uri="{9D8B030D-6E8A-4147-A177-3AD203B41FA5}">
                      <a16:colId xmlns:a16="http://schemas.microsoft.com/office/drawing/2014/main" val="2832540654"/>
                    </a:ext>
                  </a:extLst>
                </a:gridCol>
                <a:gridCol w="2787830">
                  <a:extLst>
                    <a:ext uri="{9D8B030D-6E8A-4147-A177-3AD203B41FA5}">
                      <a16:colId xmlns:a16="http://schemas.microsoft.com/office/drawing/2014/main" val="1073519427"/>
                    </a:ext>
                  </a:extLst>
                </a:gridCol>
                <a:gridCol w="940526">
                  <a:extLst>
                    <a:ext uri="{9D8B030D-6E8A-4147-A177-3AD203B41FA5}">
                      <a16:colId xmlns:a16="http://schemas.microsoft.com/office/drawing/2014/main" val="1675250646"/>
                    </a:ext>
                  </a:extLst>
                </a:gridCol>
              </a:tblGrid>
              <a:tr h="3568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Tiêu chí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Làm đúng theo bản thiết kế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b="1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1400" b="1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1400" b="1" spc="-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b="1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56260" algn="l">
                        <a:lnSpc>
                          <a:spcPts val="1555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1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 spc="-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</a:t>
                      </a:r>
                      <a:r>
                        <a:rPr lang="en-US" sz="1400" b="1" spc="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ệ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5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400" b="1" spc="-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 ó</a:t>
                      </a:r>
                      <a:r>
                        <a:rPr lang="en-US" sz="1400" b="1" spc="1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400" b="1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-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</a:t>
                      </a:r>
                      <a:r>
                        <a:rPr lang="en-US" sz="1400" b="1" spc="1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ận</a:t>
                      </a:r>
                      <a:r>
                        <a:rPr lang="en-US" sz="1400" b="1" spc="-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-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đầ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sz="1400" b="1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400" b="1" spc="1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ạ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52400" algn="l">
                        <a:lnSpc>
                          <a:spcPts val="1555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sz="1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r>
                        <a:rPr lang="en-US" sz="1400" b="1" spc="1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ộ</a:t>
                      </a:r>
                      <a:r>
                        <a:rPr lang="en-US" sz="1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b="1" spc="-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en-US" sz="1400" b="1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400" b="1" spc="-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ạ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-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tuộ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Đạt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6463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Nhóm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7088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Nhóm 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085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815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1285</Words>
  <Application>Microsoft Office PowerPoint</Application>
  <PresentationFormat>Widescreen</PresentationFormat>
  <Paragraphs>128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SimSun</vt:lpstr>
      <vt:lpstr>Arial</vt:lpstr>
      <vt:lpstr>Calibri</vt:lpstr>
      <vt:lpstr>Calibri Light</vt:lpstr>
      <vt:lpstr>Times New Roman</vt:lpstr>
      <vt:lpstr>Office Theme</vt:lpstr>
      <vt:lpstr>Kế hoạch hoạt động EDP: “ Làm con bạch tuộc” </vt:lpstr>
      <vt:lpstr>Kế hoạch hoạt động EDP: “Làm con bạch tuộc”</vt:lpstr>
      <vt:lpstr>Kế hoạch Hoạt động EDP: “Làm con bạch tuộc”</vt:lpstr>
      <vt:lpstr>Kế hoạch Hoạt động EDP : “Làm con bạch tuộc”</vt:lpstr>
      <vt:lpstr>Kế hoạch Hoạt động EDP : “Làm con bạch tuộc”</vt:lpstr>
      <vt:lpstr>Kế hoạch Hoạt động EDP : “Làm con bạch tuộc”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61</cp:revision>
  <cp:lastPrinted>2023-12-18T02:51:32Z</cp:lastPrinted>
  <dcterms:created xsi:type="dcterms:W3CDTF">2023-10-03T06:01:15Z</dcterms:created>
  <dcterms:modified xsi:type="dcterms:W3CDTF">2024-01-24T06:55:34Z</dcterms:modified>
</cp:coreProperties>
</file>