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72" r:id="rId13"/>
    <p:sldId id="266" r:id="rId14"/>
    <p:sldId id="267" r:id="rId15"/>
    <p:sldId id="268" r:id="rId16"/>
    <p:sldId id="269" r:id="rId17"/>
    <p:sldId id="274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</p:embeddedFont>
    <p:embeddedFont>
      <p:font typeface=".VnBlackH" panose="020B7200000000000000" pitchFamily="34" charset="0"/>
      <p:regular r:id="rId28"/>
    </p:embeddedFont>
    <p:embeddedFont>
      <p:font typeface=".VnAristote" panose="020B7200000000000000" pitchFamily="34" charset="0"/>
      <p:regular r:id="rId29"/>
    </p:embeddedFont>
    <p:embeddedFont>
      <p:font typeface=".VnArialH" panose="020B7200000000000000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F8CF6-34CE-456A-A1C5-6F88BCC0118F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D60DA-4627-4ED1-AE95-C41DC8FD0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59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8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50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20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99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44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80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91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8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4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7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0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0DA-4627-4ED1-AE95-C41DC8FD09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5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6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4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4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3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3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4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D504C-79A3-40AA-A5DF-66E16EDB6D9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37EF-0DD5-4B6C-B7EC-73DBE44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audio" Target="../media/audio12.wav"/><Relationship Id="rId5" Type="http://schemas.openxmlformats.org/officeDocument/2006/relationships/audio" Target="../media/audio10.wav"/><Relationship Id="rId4" Type="http://schemas.openxmlformats.org/officeDocument/2006/relationships/audio" Target="../media/audio11.wav"/><Relationship Id="rId9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1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audio" Target="../media/audio10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jp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4.jfif"/><Relationship Id="rId5" Type="http://schemas.openxmlformats.org/officeDocument/2006/relationships/audio" Target="../media/audio3.wav"/><Relationship Id="rId10" Type="http://schemas.openxmlformats.org/officeDocument/2006/relationships/image" Target="../media/image3.jpg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f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5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4625" y="1803745"/>
            <a:ext cx="3038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562" y="2634742"/>
            <a:ext cx="91727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Lµm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quen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54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a - ¨ - ©</a:t>
            </a:r>
            <a:endParaRPr lang="en-US" sz="5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83714" y="3537031"/>
            <a:ext cx="7019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Chñ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®Ò: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Thùc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vËt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–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TÕt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–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Mïa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xu©n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64" y="249355"/>
            <a:ext cx="2055253" cy="20552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09900" y="4144144"/>
            <a:ext cx="4766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2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46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áo-á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t="-17000" r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6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5421" t="17612" r="35713" b="67215"/>
          <a:stretch/>
        </p:blipFill>
        <p:spPr>
          <a:xfrm>
            <a:off x="3850783" y="1571221"/>
            <a:ext cx="850005" cy="50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322" y="1329380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216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12593 L 0.12578 -0.017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243" y="372053"/>
            <a:ext cx="102932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gióp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chó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ong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vÒ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tæ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cña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m×nh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t="12045" r="13231" b="6686"/>
          <a:stretch/>
        </p:blipFill>
        <p:spPr>
          <a:xfrm flipH="1">
            <a:off x="5775239" y="847166"/>
            <a:ext cx="6104958" cy="552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06956" y="3664324"/>
            <a:ext cx="83874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1326" y="3387002"/>
            <a:ext cx="2055253" cy="2055253"/>
            <a:chOff x="535105" y="1459590"/>
            <a:chExt cx="2055253" cy="205525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7505" y="1611990"/>
            <a:ext cx="2055253" cy="2055253"/>
            <a:chOff x="535105" y="1459590"/>
            <a:chExt cx="2055253" cy="20552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44678" y="840664"/>
            <a:ext cx="2055253" cy="2055253"/>
            <a:chOff x="535105" y="1459590"/>
            <a:chExt cx="2055253" cy="205525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36591" y="4507591"/>
            <a:ext cx="2055253" cy="2055253"/>
            <a:chOff x="535105" y="1459590"/>
            <a:chExt cx="2055253" cy="20552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¨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65520" y="3047159"/>
            <a:ext cx="2055253" cy="2055253"/>
            <a:chOff x="535105" y="1459590"/>
            <a:chExt cx="2055253" cy="205525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17245" y="4849900"/>
            <a:ext cx="2055253" cy="2055253"/>
            <a:chOff x="535105" y="1459590"/>
            <a:chExt cx="2055253" cy="20552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05" y="1459590"/>
              <a:ext cx="2055253" cy="205525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76301" y="1979384"/>
              <a:ext cx="838749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smtClean="0">
                  <a:ln w="0"/>
                  <a:solidFill>
                    <a:srgbClr val="DD43C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6000" b="1" cap="none" spc="0" dirty="0">
                <a:ln w="0"/>
                <a:solidFill>
                  <a:srgbClr val="DD43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336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g chữ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58073 0.0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36" y="28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022E-16 L 0.57669 -0.025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278 -0.0134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33171" y="455149"/>
            <a:ext cx="5228822" cy="4005330"/>
            <a:chOff x="3333171" y="455149"/>
            <a:chExt cx="5228822" cy="4005330"/>
          </a:xfrm>
        </p:grpSpPr>
        <p:sp>
          <p:nvSpPr>
            <p:cNvPr id="6" name="Rounded Rectangle 5"/>
            <p:cNvSpPr/>
            <p:nvPr/>
          </p:nvSpPr>
          <p:spPr>
            <a:xfrm>
              <a:off x="3333171" y="455149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.VnAvant" panose="020B7200000000000000" pitchFamily="34" charset="0"/>
                </a:rPr>
                <a:t>hoa</a:t>
              </a:r>
              <a:r>
                <a:rPr lang="en-US" sz="4400" b="1" dirty="0" smtClean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C00000"/>
                  </a:solidFill>
                  <a:latin typeface=".VnAvant" panose="020B7200000000000000" pitchFamily="34" charset="0"/>
                </a:rPr>
                <a:t>mËn</a:t>
              </a:r>
              <a:endParaRPr lang="en-US" sz="4400" b="1" dirty="0">
                <a:solidFill>
                  <a:srgbClr val="C0000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021" y="728046"/>
              <a:ext cx="4559121" cy="299433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155104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6472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7840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65641" y="440896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8507" y="441335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04116" y="4408964"/>
            <a:ext cx="75787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8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6004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5090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407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49346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47022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Ë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0599" y="22324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8614" y="2249704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96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0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9" grpId="0"/>
      <p:bldP spid="9" grpId="1"/>
      <p:bldP spid="9" grpId="2"/>
      <p:bldP spid="10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135" y="2052935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91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5421" t="17612" r="35713" b="67215"/>
          <a:stretch/>
        </p:blipFill>
        <p:spPr>
          <a:xfrm rot="10800000">
            <a:off x="3425780" y="1828798"/>
            <a:ext cx="850005" cy="502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7727" t="32007" b="34925"/>
          <a:stretch/>
        </p:blipFill>
        <p:spPr>
          <a:xfrm>
            <a:off x="7109138" y="2073498"/>
            <a:ext cx="1244784" cy="1094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3492" y="1361579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87730" y="1361579"/>
            <a:ext cx="146546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5054" y="1361579"/>
            <a:ext cx="9332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©</a:t>
            </a:r>
            <a:endParaRPr lang="en-US" sz="12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8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8802 -0.01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4 0.11644 L 0.15742 -0.021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3992" y="229923"/>
            <a:ext cx="77460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t×m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c¸i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 - ¨ - ©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trong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®o¹n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¬ </a:t>
            </a:r>
            <a:r>
              <a:rPr lang="en-US" sz="2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sau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: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67171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3081" y="109934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83751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1522" y="109934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4363" y="1099346"/>
            <a:ext cx="5435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99273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55222" y="109934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8896" y="109934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7399" y="1099346"/>
            <a:ext cx="405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2535" y="109934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Ð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40454" y="109934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84245" y="2022676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10176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6758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2995" y="2022676"/>
            <a:ext cx="393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54352" y="202267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Ê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38140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17007" y="2022676"/>
            <a:ext cx="835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59824" y="2022676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6387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59491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46369" y="202267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616000" y="2022676"/>
            <a:ext cx="5870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74437" y="2946006"/>
            <a:ext cx="655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0552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92364" y="2946006"/>
            <a:ext cx="835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78470" y="2946006"/>
            <a:ext cx="3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75248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11916" y="2946006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35424" y="2946006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03850" y="2930434"/>
            <a:ext cx="539308" cy="9389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3412" y="2946006"/>
            <a:ext cx="351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Ø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43042" y="2946006"/>
            <a:ext cx="3815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948368" y="2952869"/>
            <a:ext cx="587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22174" y="3876199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6106" y="3876199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603554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96051" y="3883062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93615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46341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53232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86653" y="3896788"/>
            <a:ext cx="4273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36716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241878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96203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975857" y="3896788"/>
            <a:ext cx="4543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ã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60530" y="297345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682674" y="3876199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67881" y="3896788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4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̀m-chữ-trong-thơ-a_-aw_-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669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150" y="361295"/>
            <a:ext cx="619133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nho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nhá</a:t>
            </a:r>
            <a:endParaRPr lang="en-U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C¸nh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mµu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hång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tu¬i</a:t>
            </a:r>
            <a:endParaRPr lang="en-US" sz="2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HÔ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thÊy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c­­uêi</a:t>
            </a:r>
            <a:endParaRPr lang="en-U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  <a:p>
            <a:pPr algn="ctr"/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§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óng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lµ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tÕt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®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Õn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?</a:t>
            </a:r>
          </a:p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Lµ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g×?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62990" y="3166110"/>
            <a:ext cx="2560320" cy="2903220"/>
            <a:chOff x="1062990" y="3166110"/>
            <a:chExt cx="2560320" cy="2903220"/>
          </a:xfrm>
        </p:grpSpPr>
        <p:sp>
          <p:nvSpPr>
            <p:cNvPr id="6" name="Round Single Corner Rectangle 5"/>
            <p:cNvSpPr/>
            <p:nvPr/>
          </p:nvSpPr>
          <p:spPr>
            <a:xfrm>
              <a:off x="106299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b="1" dirty="0" smtClean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000" b="1" dirty="0" smtClean="0">
                  <a:latin typeface=".VnAvant" panose="020B7200000000000000" pitchFamily="34" charset="0"/>
                </a:rPr>
                <a:t> ®µo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1" y="3394710"/>
              <a:ext cx="2354580" cy="1885950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>
            <a:off x="11361420" y="6183630"/>
            <a:ext cx="628650" cy="53721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199120" y="3166110"/>
            <a:ext cx="2560320" cy="2903220"/>
            <a:chOff x="8199120" y="3166110"/>
            <a:chExt cx="2560320" cy="2903220"/>
          </a:xfrm>
        </p:grpSpPr>
        <p:sp>
          <p:nvSpPr>
            <p:cNvPr id="13" name="Round Single Corner Rectangle 12"/>
            <p:cNvSpPr/>
            <p:nvPr/>
          </p:nvSpPr>
          <p:spPr>
            <a:xfrm>
              <a:off x="8199120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b="1" dirty="0" smtClean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latin typeface=".VnAvant" panose="020B7200000000000000" pitchFamily="34" charset="0"/>
                </a:rPr>
                <a:t>cóc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510" y="3394710"/>
              <a:ext cx="2358390" cy="188595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631055" y="3166110"/>
            <a:ext cx="2560320" cy="2903220"/>
            <a:chOff x="4631055" y="3166110"/>
            <a:chExt cx="2560320" cy="2903220"/>
          </a:xfrm>
        </p:grpSpPr>
        <p:sp>
          <p:nvSpPr>
            <p:cNvPr id="10" name="Round Single Corner Rectangle 9"/>
            <p:cNvSpPr/>
            <p:nvPr/>
          </p:nvSpPr>
          <p:spPr>
            <a:xfrm>
              <a:off x="4631055" y="3166110"/>
              <a:ext cx="2560320" cy="2903220"/>
            </a:xfrm>
            <a:prstGeom prst="round1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b="1" dirty="0" smtClean="0">
                <a:latin typeface=".VnAvant" panose="020B7200000000000000" pitchFamily="34" charset="0"/>
              </a:endParaRPr>
            </a:p>
            <a:p>
              <a:pPr algn="ctr"/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</a:p>
            <a:p>
              <a:pPr algn="ctr"/>
              <a:r>
                <a:rPr lang="en-US" sz="40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000" b="1" dirty="0" smtClean="0">
                  <a:latin typeface=".VnAvant" panose="020B7200000000000000" pitchFamily="34" charset="0"/>
                </a:rPr>
                <a:t> </a:t>
              </a:r>
              <a:r>
                <a:rPr lang="en-US" sz="4000" b="1" dirty="0" err="1" smtClean="0">
                  <a:latin typeface=".VnAvant" panose="020B7200000000000000" pitchFamily="34" charset="0"/>
                </a:rPr>
                <a:t>mai</a:t>
              </a:r>
              <a:endParaRPr lang="en-US" sz="4000" b="1" dirty="0">
                <a:latin typeface=".VnAvant" panose="020B7200000000000000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003" y="3394710"/>
              <a:ext cx="2364423" cy="188595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97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ố ho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a-đà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a-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oa-cú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Đú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28893 -0.021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670" y="231509"/>
            <a:ext cx="3089266" cy="31945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48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092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89313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477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058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06391" y="353883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4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1000" r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640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4221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613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®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194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µ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7756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39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08021" y="256728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850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3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59752" y="1318244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1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7787" t="31624" r="31240" b="36542"/>
          <a:stretch/>
        </p:blipFill>
        <p:spPr>
          <a:xfrm>
            <a:off x="6048836" y="-1292083"/>
            <a:ext cx="429491" cy="14208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1900" y="1296626"/>
            <a:ext cx="13837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lackH" panose="020B7200000000000000" pitchFamily="34" charset="0"/>
              </a:rPr>
              <a:t>a</a:t>
            </a:r>
            <a:endParaRPr lang="en-US" sz="1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BlackH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46708" y="836371"/>
            <a:ext cx="138372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rPr>
              <a:t>a</a:t>
            </a:r>
            <a:endParaRPr lang="en-US" sz="200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00976 0.494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7" t="8750" r="20647" b="18191"/>
          <a:stretch/>
        </p:blipFill>
        <p:spPr>
          <a:xfrm>
            <a:off x="623944" y="2248348"/>
            <a:ext cx="3732903" cy="445366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72781" y="3191094"/>
            <a:ext cx="1704975" cy="2686050"/>
            <a:chOff x="4447446" y="2946586"/>
            <a:chExt cx="1704975" cy="2686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039284" y="2946586"/>
              <a:ext cx="5212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stote" panose="020B7200000000000000" pitchFamily="34" charset="0"/>
                </a:rPr>
                <a:t>a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stote" panose="020B72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02879" y="2729429"/>
            <a:ext cx="1704975" cy="2686050"/>
            <a:chOff x="4447446" y="2946586"/>
            <a:chExt cx="1704975" cy="26860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44014" y="3048341"/>
            <a:ext cx="1704975" cy="2686050"/>
            <a:chOff x="4447446" y="2946586"/>
            <a:chExt cx="1704975" cy="26860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a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585487" y="3656956"/>
            <a:ext cx="1704975" cy="2686050"/>
            <a:chOff x="4447446" y="2946586"/>
            <a:chExt cx="1704975" cy="26860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985584" y="2946586"/>
              <a:ext cx="6286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H" panose="020B7200000000000000" pitchFamily="34" charset="0"/>
                </a:rPr>
                <a:t>a</a:t>
              </a:r>
              <a:endPara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H" panose="020B72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43507" y="3820583"/>
            <a:ext cx="1704975" cy="2686050"/>
            <a:chOff x="4447446" y="2946586"/>
            <a:chExt cx="1704975" cy="26860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979172" y="2946586"/>
              <a:ext cx="64152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o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05945" y="3820583"/>
            <a:ext cx="1704975" cy="2686050"/>
            <a:chOff x="4447446" y="2946586"/>
            <a:chExt cx="1704975" cy="268605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«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33925" y="3820583"/>
            <a:ext cx="1704975" cy="2686050"/>
            <a:chOff x="4447446" y="2946586"/>
            <a:chExt cx="1704975" cy="268605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46" y="2946586"/>
              <a:ext cx="1704975" cy="268605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985584" y="2946586"/>
              <a:ext cx="62869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¬</a:t>
              </a:r>
              <a:endPara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r="19037" b="60853"/>
          <a:stretch/>
        </p:blipFill>
        <p:spPr>
          <a:xfrm>
            <a:off x="1987403" y="5734391"/>
            <a:ext cx="787328" cy="7722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75407" y="5818206"/>
            <a:ext cx="455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0906" y="509241"/>
            <a:ext cx="106282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BÐ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h·y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h¸i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nh÷ng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b«ng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hoa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cã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÷ “</a:t>
            </a:r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”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råi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cho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vµo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giá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!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8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́i a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51628 -0.069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20" y="-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27266 -0.04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66055 -0.1377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34" y="-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26534" y="193183"/>
            <a:ext cx="5228822" cy="4005330"/>
            <a:chOff x="3026534" y="193183"/>
            <a:chExt cx="5228822" cy="4005330"/>
          </a:xfrm>
        </p:grpSpPr>
        <p:sp>
          <p:nvSpPr>
            <p:cNvPr id="4" name="Rounded Rectangle 3"/>
            <p:cNvSpPr/>
            <p:nvPr/>
          </p:nvSpPr>
          <p:spPr>
            <a:xfrm>
              <a:off x="3026534" y="193183"/>
              <a:ext cx="5228822" cy="40053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sz="4400" b="1" dirty="0" err="1" smtClean="0">
                  <a:latin typeface=".VnAvant" panose="020B7200000000000000" pitchFamily="34" charset="0"/>
                </a:rPr>
                <a:t>hoa</a:t>
              </a:r>
              <a:r>
                <a:rPr lang="en-US" sz="4400" b="1" dirty="0" smtClean="0">
                  <a:latin typeface=".VnAvant" panose="020B7200000000000000" pitchFamily="34" charset="0"/>
                </a:rPr>
                <a:t> </a:t>
              </a:r>
              <a:r>
                <a:rPr lang="en-US" sz="4400" b="1" dirty="0" err="1" smtClean="0">
                  <a:latin typeface=".VnAvant" panose="020B7200000000000000" pitchFamily="34" charset="0"/>
                </a:rPr>
                <a:t>ngò</a:t>
              </a:r>
              <a:r>
                <a:rPr lang="en-US" sz="4400" b="1" dirty="0" smtClean="0">
                  <a:latin typeface=".VnAvant" panose="020B7200000000000000" pitchFamily="34" charset="0"/>
                </a:rPr>
                <a:t> s¾c</a:t>
              </a:r>
              <a:endParaRPr lang="en-US" sz="4400" b="1" dirty="0">
                <a:latin typeface=".VnAvant" panose="020B7200000000000000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175" y="412124"/>
              <a:ext cx="4301543" cy="285267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4062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3185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16135" y="4321590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942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645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3489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678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36467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50433" y="4311567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2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/>
      <p:bldP spid="17" grpId="1"/>
      <p:bldP spid="1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2442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231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o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0037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1843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7479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8410" y="2093545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ò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8981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88850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¾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7508" y="2070643"/>
            <a:ext cx="66986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96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2592" y="2439301"/>
            <a:ext cx="120097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1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0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2" grpId="0"/>
      <p:bldP spid="12" grpId="1"/>
      <p:bldP spid="12" grpId="2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EB10610-1ED9-483A-8F5C-B900DB25719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T$\uFFFD\uFFFD{437AE58C-2120-455C-ACFE-8B407EF24DEC}&quot;,&quot;D:\\BÀI GIẢNG POWERPOINT\\LQVCC a - ă - â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sua - lam quen chu a - a - a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C0B5DC-8D96-434E-9A89-00246961B833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623F1F-49AC-41F7-A6BC-62A9A13EF4CA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558A15-3ADD-4545-9C8E-230914ABCD1A}:26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8EE99F-4046-4352-B5DA-28D8455DC306}:2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E7D202-CC34-48E4-86F6-B101A9B470DE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33706B-CC9A-46AE-8136-470BD9B89586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B723DA-D346-4A91-A63E-A73AEF7B39DD}:26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166985-E137-40C8-B962-D9878D8880E4}: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67451E-9C89-45BB-AC83-FB0C093C739D}:2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D5F67-F07C-4C6D-AEA2-D20C46730118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238F9E-6A72-4445-8028-B27C8FF923DF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1548E9-B257-4C6F-9D84-440D19EA7E9C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C70062-9197-419E-8658-200EF1A91887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A58174-913B-4AE4-A24C-2B673367C67E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FE0782-051F-42A2-9BD1-620BB3C42033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8A2836-E935-45EA-AA88-8072CDD9F7EA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FBD848-6DEE-4909-8069-B108F8637081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78C2E3-15C3-449B-847A-4E1D0EE5D130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260</Words>
  <Application>Microsoft Office PowerPoint</Application>
  <PresentationFormat>Widescreen</PresentationFormat>
  <Paragraphs>200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.VnAvant</vt:lpstr>
      <vt:lpstr>Times New Roman</vt:lpstr>
      <vt:lpstr>Arial</vt:lpstr>
      <vt:lpstr>.VnBlackH</vt:lpstr>
      <vt:lpstr>.VnAristote</vt:lpstr>
      <vt:lpstr>.VnArialH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sua - lam quen chu a - a - a</dc:title>
  <dc:creator>Windows User</dc:creator>
  <cp:lastModifiedBy>Windows User</cp:lastModifiedBy>
  <cp:revision>55</cp:revision>
  <dcterms:created xsi:type="dcterms:W3CDTF">2023-02-03T01:42:15Z</dcterms:created>
  <dcterms:modified xsi:type="dcterms:W3CDTF">2024-01-30T03:04:05Z</dcterms:modified>
</cp:coreProperties>
</file>