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60" r:id="rId3"/>
    <p:sldId id="259" r:id="rId4"/>
    <p:sldId id="263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5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0F4A1-B067-450F-AFEB-BE1A5091C54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E9742-188A-4241-AA2B-DC4BE7898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4B2EE3-835B-57A9-E2A7-9668C1151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86DF2D3-757D-5D55-83E3-30A658F5D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F4315D-294C-10F6-7E80-D375A4A1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C11DC4-2B4E-4A02-284F-17B41766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30FBF8-F147-9213-1250-F1AC38DC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94F674-3AEA-450F-B4B5-45CEDB0E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F459983-9E57-6D76-6BA7-A226D2096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604511-DA40-F155-604D-B2288B03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C06540-E7FF-5781-5985-A29F28C3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3A0FCF-AB04-9E7E-C28F-28D90CDB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3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7606B5E-D556-8D02-EDFC-C47E1F152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5F2DC5-E0AB-0016-A1AC-538812E1D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2A700D-73B5-79ED-3EC5-E3E562653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ECEBDC-F91F-B8A1-54B8-92B60E91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9FEB5D-EFEF-6A0E-A13D-45640434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5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F56473-9333-44F9-C862-818BD2EC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DAD432-6A27-5BEA-8698-17997F09C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AF8E9B-FD41-BCF4-1394-CC1079F4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F35EA9-20D3-3BC8-DC45-AD656973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A91F71-D236-9FD8-3C0C-E0F3B8CD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6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B0F77-C54D-47E7-089C-4ACDAD273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31AB3C-D526-82A4-953A-0A89C3D17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1745CB-B11D-F91F-7E18-54544E83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176B9-37B0-C10E-1425-C57CBFF1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F74BE3-66FF-2608-0496-B5866C31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1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6430E9-D033-0F07-E638-E69094654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B65CC1-27AC-FF44-7CAD-D985C50CF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BEBFF8-BA07-8405-7599-7040DF934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D35645-72DC-A0BE-C415-C546B752C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8FD3A3-287F-7949-8E96-38A7A364A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EB5DCA1-3114-515D-6056-EC66F83D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0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E1A312-E6A4-0858-3D92-9E662919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D57615-5696-A730-3236-C6D871493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8810CE1-5865-3A5F-18EB-E1F3E4596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C72E83F-296B-1804-6E9C-C11727BC7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38C8391-EDB4-2320-CF29-6D997826E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BCF2B52-1C87-0FEB-07EB-2169083A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960D05A-6984-CFB4-3C1D-16EECE07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E19F39C-2814-933C-94C6-550EAE58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5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558777-5767-12A9-5A6A-30298BF5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13149E7-4CED-572B-56B2-24A42082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3105A29-1410-AAFE-C343-CD6975A2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3D93C85-5583-C218-C23F-11018E33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5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081F90B-636A-453A-59C0-F33A2C5C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F6545FE-1532-7868-1848-274D7618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940DF3-2E0F-641E-F79A-DD782C51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4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D86601-F9E7-1370-3FE6-51C75909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451650-4D21-CDF5-5DE4-5B7066EB0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B65A69-3747-8241-6491-C77A5C88A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E07D9A-FF84-C39A-7242-411D3E96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D3FEA5-B95B-355D-0457-09BA9CCD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0210B4E-A05A-D412-5F1C-5BBE8EC6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1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08466-A970-B052-1710-41D5FD67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39BAA33-BBD7-9C48-02EA-A9BAAF26C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3E9046-89AE-1FE9-D3FD-74FE8E108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A0999D-0ED2-BDE8-CF0F-FD4C2978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91EF2D-D787-886B-97B8-C12D75C5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8F691C-CF2E-BC7E-74E6-2DA06C3F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3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D5733F0-B4AE-F309-DE52-BEBDD273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25A058-722A-4E40-A5BC-1FAAE26D3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30CD92-9F95-72C4-C5C3-EA8B65AC9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1A439-7C56-409B-AEB5-ED982E64205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290004-EA18-048B-0498-66D2F7E18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014EA0-487E-9E60-CAD6-47BA90B3A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1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holding a sign&#10;&#10;Description automatically generated">
            <a:extLst>
              <a:ext uri="{FF2B5EF4-FFF2-40B4-BE49-F238E27FC236}">
                <a16:creationId xmlns="" xmlns:a16="http://schemas.microsoft.com/office/drawing/2014/main" id="{0EDD816E-4A4E-FF79-E9BF-E89D88142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2018" r="3333" b="4108"/>
          <a:stretch/>
        </p:blipFill>
        <p:spPr>
          <a:xfrm>
            <a:off x="0" y="0"/>
            <a:ext cx="122401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47ABCA-4430-BF34-A42E-E1D96DB95ED0}"/>
              </a:ext>
            </a:extLst>
          </p:cNvPr>
          <p:cNvSpPr/>
          <p:nvPr/>
        </p:nvSpPr>
        <p:spPr>
          <a:xfrm>
            <a:off x="3911895" y="1844711"/>
            <a:ext cx="4546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Thời Khoá biểu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0ACFAE1-4B44-262F-17F5-76F0BD953427}"/>
              </a:ext>
            </a:extLst>
          </p:cNvPr>
          <p:cNvSpPr/>
          <p:nvPr/>
        </p:nvSpPr>
        <p:spPr>
          <a:xfrm>
            <a:off x="4699204" y="3122539"/>
            <a:ext cx="31117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Chủ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đề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Bản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thân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CF998F0-4847-865B-7A00-D786A6747CBB}"/>
              </a:ext>
            </a:extLst>
          </p:cNvPr>
          <p:cNvSpPr/>
          <p:nvPr/>
        </p:nvSpPr>
        <p:spPr>
          <a:xfrm>
            <a:off x="5227813" y="2444875"/>
            <a:ext cx="17363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Lớp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3C3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0ACFAE1-4B44-262F-17F5-76F0BD953427}"/>
              </a:ext>
            </a:extLst>
          </p:cNvPr>
          <p:cNvSpPr/>
          <p:nvPr/>
        </p:nvSpPr>
        <p:spPr>
          <a:xfrm>
            <a:off x="3397457" y="3634783"/>
            <a:ext cx="59493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(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Thời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gian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4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tuần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Từ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ngày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7/10- 1/11/2024)</a:t>
            </a:r>
            <a:endParaRPr lang="en-US" sz="1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14849" b="14849"/>
          <a:stretch/>
        </p:blipFill>
        <p:spPr>
          <a:xfrm>
            <a:off x="2524991" y="4926901"/>
            <a:ext cx="2296392" cy="1804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3" y="4926901"/>
            <a:ext cx="2347731" cy="1817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114" y="4926902"/>
            <a:ext cx="2255944" cy="180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5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6F6B2C36-2888-D5BB-6F2E-6F82E9BC3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1842" y="16594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 descr="A group of flowers with a yellow border&#10;&#10;Description automatically generated">
            <a:extLst>
              <a:ext uri="{FF2B5EF4-FFF2-40B4-BE49-F238E27FC236}">
                <a16:creationId xmlns="" xmlns:a16="http://schemas.microsoft.com/office/drawing/2014/main" id="{779D8919-6CE5-2F31-EAB0-C7E26D825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4"/>
            <a:ext cx="12192000" cy="68580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="" xmlns:a16="http://schemas.microsoft.com/office/drawing/2014/main" id="{9C10A1B9-BAD0-0FDD-0D82-F5DF9510C32A}"/>
              </a:ext>
            </a:extLst>
          </p:cNvPr>
          <p:cNvSpPr/>
          <p:nvPr/>
        </p:nvSpPr>
        <p:spPr>
          <a:xfrm>
            <a:off x="3807744" y="36718"/>
            <a:ext cx="4576512" cy="8854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98AF7EF-3BE7-AA9A-4EBF-AA27827F9200}"/>
              </a:ext>
            </a:extLst>
          </p:cNvPr>
          <p:cNvSpPr/>
          <p:nvPr/>
        </p:nvSpPr>
        <p:spPr>
          <a:xfrm>
            <a:off x="3434411" y="182682"/>
            <a:ext cx="53231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</a:rPr>
              <a:t>Tuần</a:t>
            </a:r>
            <a:r>
              <a:rPr lang="en-US" sz="3600" b="1" dirty="0">
                <a:ln/>
                <a:solidFill>
                  <a:srgbClr val="FF0000"/>
                </a:solidFill>
              </a:rPr>
              <a:t> 1: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Mừng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sinh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nhật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bé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="" xmlns:a16="http://schemas.microsoft.com/office/drawing/2014/main" id="{505006D0-A8C3-2CB3-C870-604C1BD87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029553"/>
              </p:ext>
            </p:extLst>
          </p:nvPr>
        </p:nvGraphicFramePr>
        <p:xfrm>
          <a:off x="605645" y="1020725"/>
          <a:ext cx="10951946" cy="5548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250">
                  <a:extLst>
                    <a:ext uri="{9D8B030D-6E8A-4147-A177-3AD203B41FA5}">
                      <a16:colId xmlns="" xmlns:a16="http://schemas.microsoft.com/office/drawing/2014/main" val="1366857657"/>
                    </a:ext>
                  </a:extLst>
                </a:gridCol>
                <a:gridCol w="1983233">
                  <a:extLst>
                    <a:ext uri="{9D8B030D-6E8A-4147-A177-3AD203B41FA5}">
                      <a16:colId xmlns="" xmlns:a16="http://schemas.microsoft.com/office/drawing/2014/main" val="3294911181"/>
                    </a:ext>
                  </a:extLst>
                </a:gridCol>
                <a:gridCol w="2177642">
                  <a:extLst>
                    <a:ext uri="{9D8B030D-6E8A-4147-A177-3AD203B41FA5}">
                      <a16:colId xmlns="" xmlns:a16="http://schemas.microsoft.com/office/drawing/2014/main" val="2585438641"/>
                    </a:ext>
                  </a:extLst>
                </a:gridCol>
                <a:gridCol w="2070058">
                  <a:extLst>
                    <a:ext uri="{9D8B030D-6E8A-4147-A177-3AD203B41FA5}">
                      <a16:colId xmlns="" xmlns:a16="http://schemas.microsoft.com/office/drawing/2014/main" val="4258056741"/>
                    </a:ext>
                  </a:extLst>
                </a:gridCol>
                <a:gridCol w="2069293">
                  <a:extLst>
                    <a:ext uri="{9D8B030D-6E8A-4147-A177-3AD203B41FA5}">
                      <a16:colId xmlns="" xmlns:a16="http://schemas.microsoft.com/office/drawing/2014/main" val="324211636"/>
                    </a:ext>
                  </a:extLst>
                </a:gridCol>
                <a:gridCol w="1889470">
                  <a:extLst>
                    <a:ext uri="{9D8B030D-6E8A-4147-A177-3AD203B41FA5}">
                      <a16:colId xmlns="" xmlns:a16="http://schemas.microsoft.com/office/drawing/2014/main" val="911743317"/>
                    </a:ext>
                  </a:extLst>
                </a:gridCol>
              </a:tblGrid>
              <a:tr h="3154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29" marR="436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(7/10/2024)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29" marR="43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(8/10/2024)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29" marR="436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(9/10/2024)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29" marR="436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(10/10/2024)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29" marR="436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(11/10/2024)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29" marR="43629" marT="0" marB="0"/>
                </a:tc>
                <a:extLst>
                  <a:ext uri="{0D108BD9-81ED-4DB2-BD59-A6C34878D82A}">
                    <a16:rowId xmlns="" xmlns:a16="http://schemas.microsoft.com/office/drawing/2014/main" val="1571957306"/>
                  </a:ext>
                </a:extLst>
              </a:tr>
              <a:tr h="10786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29" marR="436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Times New Roman"/>
                        </a:rPr>
                        <a:t>thể chất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VĐCB: Lăn bóng với cô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Times New Roman"/>
                        </a:rPr>
                        <a:t>nhận thức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Tìm hểu tên tuổi, giới tính của bản thân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Times New Roman"/>
                        </a:rPr>
                        <a:t>ngôn ngữ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Truyện: Tay phải, tay trái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Times New Roman"/>
                        </a:rPr>
                        <a:t>nhận thức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Đếm nhận bết số lượng trong phạm v 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Times New Roman"/>
                        </a:rPr>
                        <a:t>thẩm mỹ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Nặn vòng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41762534"/>
                  </a:ext>
                </a:extLst>
              </a:tr>
              <a:tr h="1982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29" marR="4362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35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 sát: Hòn non bộ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TCVĐ: Cáo và thỏ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Chơi tự do: KVC số 1: Đong đo cát nước, xem dòng chảy, pha màu, chơi đồ chơi ngoài trời.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sát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Sân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trường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TCVĐ: Ai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nhanh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nhất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trong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hẹp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tự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do: KVC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Đồng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hồ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cát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nước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vẽ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tranh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cát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thả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thuyền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35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sát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Cây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vú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sữa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TVVĐ: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Tạo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dáng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tự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do: KVC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Xem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dòng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chảy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pha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màu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in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màu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chợ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quê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35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sát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Cây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khế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TVVĐ: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Rồng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rắn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lên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mây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tự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do: KVC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với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cát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nước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vẽ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tranh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in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màu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sát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Thờ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tết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TVVĐ: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Nhẩy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dây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tự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do: KVC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Vẽ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tranh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cát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xem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dòng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chảy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pha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màu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nước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13814672"/>
                  </a:ext>
                </a:extLst>
              </a:tr>
              <a:tr h="19924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29" marR="436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Xen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tranh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ảnh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, video,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trò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chuyện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vớ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trẻ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về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những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điều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mà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con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người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được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quyền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làm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và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bổn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phận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một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người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- TC: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Tập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nói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với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người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lớn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khi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bị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xâm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hại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Làm quen truyện: Tay phải, tay trá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Xem tranh ảnh, trò chuyện về một số quy định đảm bảo an toàn khi tham gia giao thông đường bộ                           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 - TC: Chơi "Đi theo tín hiệu đèn"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err="1" smtClean="0">
                          <a:effectLst/>
                          <a:latin typeface="Times New Roman"/>
                          <a:ea typeface="Times New Roman"/>
                        </a:rPr>
                        <a:t>Thực</a:t>
                      </a:r>
                      <a:r>
                        <a:rPr lang="en-US" sz="135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hành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đội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mũ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bảo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hiểm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khi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ngồi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xe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máy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xe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đạp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điện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.                                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Bé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tập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đội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mũ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bảo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hiểm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Nêu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gương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cuối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tuần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Phát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phiếu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bé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ngoan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730784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13446" r="904" b="14729"/>
          <a:stretch/>
        </p:blipFill>
        <p:spPr>
          <a:xfrm>
            <a:off x="9930810" y="5022755"/>
            <a:ext cx="2179674" cy="183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6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frame with a fairy and flowers&#10;&#10;Description automatically generated">
            <a:extLst>
              <a:ext uri="{FF2B5EF4-FFF2-40B4-BE49-F238E27FC236}">
                <a16:creationId xmlns="" xmlns:a16="http://schemas.microsoft.com/office/drawing/2014/main" id="{15A81341-F113-1251-4F7F-FB164E7516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t="8525" r="16315" b="17626"/>
          <a:stretch/>
        </p:blipFill>
        <p:spPr>
          <a:xfrm>
            <a:off x="0" y="550326"/>
            <a:ext cx="12192000" cy="6307673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1FBCA5F0-04B2-2626-20AE-827E0BEE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26548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BD34BA7B-E068-78A1-085B-1BD21D5CA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77137"/>
              </p:ext>
            </p:extLst>
          </p:nvPr>
        </p:nvGraphicFramePr>
        <p:xfrm>
          <a:off x="769993" y="1423048"/>
          <a:ext cx="10652014" cy="4936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595">
                  <a:extLst>
                    <a:ext uri="{9D8B030D-6E8A-4147-A177-3AD203B41FA5}">
                      <a16:colId xmlns="" xmlns:a16="http://schemas.microsoft.com/office/drawing/2014/main" val="1814451077"/>
                    </a:ext>
                  </a:extLst>
                </a:gridCol>
                <a:gridCol w="613735">
                  <a:extLst>
                    <a:ext uri="{9D8B030D-6E8A-4147-A177-3AD203B41FA5}">
                      <a16:colId xmlns="" xmlns:a16="http://schemas.microsoft.com/office/drawing/2014/main" val="3896031118"/>
                    </a:ext>
                  </a:extLst>
                </a:gridCol>
                <a:gridCol w="1818851">
                  <a:extLst>
                    <a:ext uri="{9D8B030D-6E8A-4147-A177-3AD203B41FA5}">
                      <a16:colId xmlns="" xmlns:a16="http://schemas.microsoft.com/office/drawing/2014/main" val="1038559937"/>
                    </a:ext>
                  </a:extLst>
                </a:gridCol>
                <a:gridCol w="2269588">
                  <a:extLst>
                    <a:ext uri="{9D8B030D-6E8A-4147-A177-3AD203B41FA5}">
                      <a16:colId xmlns="" xmlns:a16="http://schemas.microsoft.com/office/drawing/2014/main" val="409305861"/>
                    </a:ext>
                  </a:extLst>
                </a:gridCol>
                <a:gridCol w="1942175">
                  <a:extLst>
                    <a:ext uri="{9D8B030D-6E8A-4147-A177-3AD203B41FA5}">
                      <a16:colId xmlns="" xmlns:a16="http://schemas.microsoft.com/office/drawing/2014/main" val="3308406294"/>
                    </a:ext>
                  </a:extLst>
                </a:gridCol>
                <a:gridCol w="1942175">
                  <a:extLst>
                    <a:ext uri="{9D8B030D-6E8A-4147-A177-3AD203B41FA5}">
                      <a16:colId xmlns="" xmlns:a16="http://schemas.microsoft.com/office/drawing/2014/main" val="3158611086"/>
                    </a:ext>
                  </a:extLst>
                </a:gridCol>
                <a:gridCol w="1942895">
                  <a:extLst>
                    <a:ext uri="{9D8B030D-6E8A-4147-A177-3AD203B41FA5}">
                      <a16:colId xmlns="" xmlns:a16="http://schemas.microsoft.com/office/drawing/2014/main" val="1969696082"/>
                    </a:ext>
                  </a:extLst>
                </a:gridCol>
              </a:tblGrid>
              <a:tr h="47012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(14/10/2024)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(15/10/2024)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(16/10/2024)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(17/10/2024)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(18/10/2024)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/>
                </a:tc>
                <a:extLst>
                  <a:ext uri="{0D108BD9-81ED-4DB2-BD59-A6C34878D82A}">
                    <a16:rowId xmlns="" xmlns:a16="http://schemas.microsoft.com/office/drawing/2014/main" val="1769347"/>
                  </a:ext>
                </a:extLst>
              </a:tr>
              <a:tr h="11583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PT </a:t>
                      </a:r>
                      <a:r>
                        <a:rPr lang="nl-NL" sz="135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thẩm mỹ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Dạy kỹ năng ca hát</a:t>
                      </a: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nl-NL" sz="135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Em có</a:t>
                      </a:r>
                      <a:r>
                        <a:rPr lang="nl-NL" sz="1350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lời ca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PT </a:t>
                      </a:r>
                      <a:r>
                        <a:rPr lang="nl-NL" sz="135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nhận thức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HĐSTEAM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Quy trình 5E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Tìm hiểu đôi bàn tay của bé (E3,4)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Times New Roman"/>
                        </a:rPr>
                        <a:t>thể chất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VĐCB: Đi theo đường dích dắc.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Times New Roman"/>
                        </a:rPr>
                        <a:t>ngôn ngữ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Đồng dao tay đẹp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PT </a:t>
                      </a:r>
                      <a:r>
                        <a:rPr lang="en-US" sz="135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thẩm</a:t>
                      </a:r>
                      <a:r>
                        <a:rPr lang="en-US" sz="135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mỹ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HĐSTEAM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Hoạt</a:t>
                      </a:r>
                      <a:r>
                        <a:rPr lang="en-US" sz="135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động</a:t>
                      </a:r>
                      <a:r>
                        <a:rPr lang="en-US" sz="135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EDP </a:t>
                      </a:r>
                      <a:r>
                        <a:rPr lang="en-US" sz="1350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Làm</a:t>
                      </a:r>
                      <a:r>
                        <a:rPr lang="en-US" sz="135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vòng</a:t>
                      </a:r>
                      <a:r>
                        <a:rPr lang="en-US" sz="135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đeo</a:t>
                      </a:r>
                      <a:r>
                        <a:rPr lang="en-US" sz="135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tay</a:t>
                      </a:r>
                      <a:r>
                        <a:rPr lang="en-US" sz="135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(B3,4)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98262569"/>
                  </a:ext>
                </a:extLst>
              </a:tr>
              <a:tr h="138058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 sát: Thùng rác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TCVĐ: nhẩy dây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Chơi tự do.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KVC Số 3: Chơi biểu diễn thời trang, chăm sóc cây cối, con vật...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 sát: Cây mít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TCVĐ: Cáo và thỏ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Chơi tự do.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KVC Số 3: Chơi múa hát, nhạc công...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Quạn sát: Thời tiết.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TCVĐ: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Mèo đuổi chuột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Chơi tự do.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KVC Số 3: Chơi nhạc công, biểu diễn thời trang, đu quay...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 sát: Nhà bảo vệ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TCVĐ:  Tạo dáng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Chơi tự do.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KVC Số 3: Chơi biểu diễn thời trang, chăm sóc cây cối, con vật...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 sát: Tranh tường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TCVĐ: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Bóng to nhỏ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Chơi tự do.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KVC Số 3: Nhạc công, múa hát, chăm sóc cây cối...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30617194"/>
                  </a:ext>
                </a:extLst>
              </a:tr>
              <a:tr h="1297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kern="1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1200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5429250" algn="l"/>
                        </a:tabLst>
                      </a:pPr>
                      <a:r>
                        <a:rPr lang="nl-NL" sz="14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</a:t>
                      </a:r>
                      <a:endParaRPr lang="en-US" sz="14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5429250" algn="l"/>
                        </a:tabLst>
                      </a:pPr>
                      <a:r>
                        <a:rPr lang="nl-NL" sz="14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14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6" marR="462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nl-NL" sz="135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Tìm hiểu vòng đeo tay (E2)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Xem video về quy trình làm vòng đeo tay(E2)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Trò </a:t>
                      </a:r>
                      <a:r>
                        <a:rPr lang="nl-NL" sz="135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chuyện với trẻ về dự án làm vòng đeo tay(B1)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Cho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trẻ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xem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tranh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ảnh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, video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trò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chuyện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về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một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số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sắc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thái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biểu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cảm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vui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buồn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sợ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hãi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tức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giận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ngạc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nhiên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Làm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quen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bài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đồng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dao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tay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đẹp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Thực </a:t>
                      </a:r>
                      <a:r>
                        <a:rPr lang="nl-NL" sz="135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hiên các bước 2,3 làm làm vòng (B2,3)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Nêu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gương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cuối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tuần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+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Hát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Tay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thơm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tay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ngoan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Đọc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đồng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dao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tay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đẹp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Phát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phiếu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bé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ngoan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4988261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FAFA4318-9416-91AD-0ACA-0FD92B018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116" y="766303"/>
            <a:ext cx="19006867" cy="5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98AF7EF-3BE7-AA9A-4EBF-AA27827F9200}"/>
              </a:ext>
            </a:extLst>
          </p:cNvPr>
          <p:cNvSpPr/>
          <p:nvPr/>
        </p:nvSpPr>
        <p:spPr>
          <a:xfrm>
            <a:off x="2342229" y="182682"/>
            <a:ext cx="75075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</a:rPr>
              <a:t>Tuần</a:t>
            </a:r>
            <a:r>
              <a:rPr lang="en-US" sz="3600" b="1" dirty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2: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Dự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án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>
                <a:ln/>
                <a:solidFill>
                  <a:srgbClr val="FF0000"/>
                </a:solidFill>
              </a:rPr>
              <a:t>đ</a:t>
            </a:r>
            <a:r>
              <a:rPr lang="en-US" sz="3600" b="1" smtClean="0">
                <a:ln/>
                <a:solidFill>
                  <a:srgbClr val="FF0000"/>
                </a:solidFill>
              </a:rPr>
              <a:t>iều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kỳ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diệu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của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đôi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tay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057773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5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1FBCA5F0-04B2-2626-20AE-827E0BEE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26548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A school schedule with cartoon characters&#10;&#10;Description automatically generated">
            <a:extLst>
              <a:ext uri="{FF2B5EF4-FFF2-40B4-BE49-F238E27FC236}">
                <a16:creationId xmlns="" xmlns:a16="http://schemas.microsoft.com/office/drawing/2014/main" id="{6FE8793B-09E4-802C-A3A8-479D753CD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5377" r="5079" b="6421"/>
          <a:stretch/>
        </p:blipFill>
        <p:spPr>
          <a:xfrm>
            <a:off x="-63066" y="570052"/>
            <a:ext cx="12192000" cy="63187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F55FA57-7946-2586-957E-FB53FDE2A57A}"/>
              </a:ext>
            </a:extLst>
          </p:cNvPr>
          <p:cNvSpPr/>
          <p:nvPr/>
        </p:nvSpPr>
        <p:spPr>
          <a:xfrm>
            <a:off x="2924683" y="-76278"/>
            <a:ext cx="6342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</a:rPr>
              <a:t>Tuần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3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: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Tôi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cần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gì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để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lớn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3D2662B-4918-31E5-F901-21B80E04D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626611"/>
              </p:ext>
            </p:extLst>
          </p:nvPr>
        </p:nvGraphicFramePr>
        <p:xfrm>
          <a:off x="-31898" y="2460993"/>
          <a:ext cx="12065911" cy="4471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6435">
                  <a:extLst>
                    <a:ext uri="{9D8B030D-6E8A-4147-A177-3AD203B41FA5}">
                      <a16:colId xmlns="" xmlns:a16="http://schemas.microsoft.com/office/drawing/2014/main" val="113938971"/>
                    </a:ext>
                  </a:extLst>
                </a:gridCol>
                <a:gridCol w="2221779">
                  <a:extLst>
                    <a:ext uri="{9D8B030D-6E8A-4147-A177-3AD203B41FA5}">
                      <a16:colId xmlns="" xmlns:a16="http://schemas.microsoft.com/office/drawing/2014/main" val="438297737"/>
                    </a:ext>
                  </a:extLst>
                </a:gridCol>
                <a:gridCol w="2395728">
                  <a:extLst>
                    <a:ext uri="{9D8B030D-6E8A-4147-A177-3AD203B41FA5}">
                      <a16:colId xmlns="" xmlns:a16="http://schemas.microsoft.com/office/drawing/2014/main" val="1852054077"/>
                    </a:ext>
                  </a:extLst>
                </a:gridCol>
                <a:gridCol w="2114013">
                  <a:extLst>
                    <a:ext uri="{9D8B030D-6E8A-4147-A177-3AD203B41FA5}">
                      <a16:colId xmlns="" xmlns:a16="http://schemas.microsoft.com/office/drawing/2014/main" val="2276826564"/>
                    </a:ext>
                  </a:extLst>
                </a:gridCol>
                <a:gridCol w="2293395">
                  <a:extLst>
                    <a:ext uri="{9D8B030D-6E8A-4147-A177-3AD203B41FA5}">
                      <a16:colId xmlns="" xmlns:a16="http://schemas.microsoft.com/office/drawing/2014/main" val="2601786475"/>
                    </a:ext>
                  </a:extLst>
                </a:gridCol>
                <a:gridCol w="2194561">
                  <a:extLst>
                    <a:ext uri="{9D8B030D-6E8A-4147-A177-3AD203B41FA5}">
                      <a16:colId xmlns="" xmlns:a16="http://schemas.microsoft.com/office/drawing/2014/main" val="847855915"/>
                    </a:ext>
                  </a:extLst>
                </a:gridCol>
              </a:tblGrid>
              <a:tr h="934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/>
                          <a:ea typeface="Times New Roman"/>
                        </a:rPr>
                        <a:t>(21/10/2024)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/>
                          <a:ea typeface="Times New Roman"/>
                        </a:rPr>
                        <a:t>PT Thể chất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/>
                          <a:ea typeface="Times New Roman"/>
                        </a:rPr>
                        <a:t>VĐCB</a:t>
                      </a: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: Bò trong đường hẹp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/>
                          <a:ea typeface="Times New Roman"/>
                        </a:rPr>
                        <a:t>(22/10/2024)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/>
                          <a:ea typeface="Times New Roman"/>
                        </a:rPr>
                        <a:t>PT nhận thức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/>
                          <a:ea typeface="Times New Roman"/>
                        </a:rPr>
                        <a:t>Nhận biết phía trên, phía dưới, phía trước, phía sau của bản thân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/>
                          <a:ea typeface="Times New Roman"/>
                        </a:rPr>
                        <a:t>(23/10/2024)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/>
                          <a:ea typeface="Times New Roman"/>
                        </a:rPr>
                        <a:t>PT thẩm mỹ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/>
                          <a:ea typeface="Times New Roman"/>
                        </a:rPr>
                        <a:t>Dán trang phục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/>
                          <a:ea typeface="Times New Roman"/>
                        </a:rPr>
                        <a:t>(24/10/2024)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/>
                          <a:ea typeface="Times New Roman"/>
                        </a:rPr>
                        <a:t>PT ngôn ngữ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/>
                          <a:ea typeface="Times New Roman"/>
                        </a:rPr>
                        <a:t>Thơ: Đôi mắt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/>
                          <a:ea typeface="Times New Roman"/>
                        </a:rPr>
                        <a:t>(25/10/2024)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/>
                          <a:ea typeface="Times New Roman"/>
                        </a:rPr>
                        <a:t>PT thẩm mỹ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Dạy kỹ năng VĐVĐ theo phách: Tay thơm, tay ngoan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11194697"/>
                  </a:ext>
                </a:extLst>
              </a:tr>
              <a:tr h="1406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 sát: Cây ngô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TCVĐ: Gà trong vườn rau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KVCsố 2 : Chơi trò chơi dân gian, ô ăn quan, chong chóng...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 sát: Cây trầu bà (E1)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TCVĐ: Rồng rắn lên mây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vi-VN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ơ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t</a:t>
                      </a:r>
                      <a:r>
                        <a:rPr lang="vi-VN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ự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do: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Khu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vực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đồ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ngoài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trời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leo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trèo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bậc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thang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Quạn sát: Thời tiết.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TCVĐ: Mèo đuổi chuột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Chơi tự do. KVCsố 2 : Chơi trò chơi dân gian, kể chuyện, gẩy vòng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 sát: Hoa cúc (E1)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TCVĐ:  Lộn cầu vồng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Chơi tự do. KVCsố 2 : Chơ ô ăn quan, nu na nu nống, xem tranh...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 sát: Hoa đồng tiền (E1)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TCVĐ: Xi bô khoai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Chơi tự do. KVCsố 2 : Chơi trò chơi dân gian, chơ góc chợ quê...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23915028"/>
                  </a:ext>
                </a:extLst>
              </a:tr>
              <a:tr h="1591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Xem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vi deo "Cách ứng xử khi có bão”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Xem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tranh ảnh trò chuyện về màu sắc, kích thước, hình dạng, mùi vị của một số thực phẩm    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Làm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quen thơ: Đôi mắt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Cho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trẻ xem truyện ỉn con lấm lem, trò chuyện về ích lợi của việc giữ vệ sinh thân thể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Nêu gương cuối tuần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- Phát phiếu bé ngoan.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9529453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833396CA-946C-F891-4EBC-091047C2F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390" y="2465383"/>
            <a:ext cx="243486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35" y="392033"/>
            <a:ext cx="2538967" cy="207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3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1FBCA5F0-04B2-2626-20AE-827E0BEE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26548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A blue frame with bubbles&#10;&#10;Description automatically generated">
            <a:extLst>
              <a:ext uri="{FF2B5EF4-FFF2-40B4-BE49-F238E27FC236}">
                <a16:creationId xmlns="" xmlns:a16="http://schemas.microsoft.com/office/drawing/2014/main" id="{CF84C5C4-6971-79A8-3D16-0BEE4ABB2B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63"/>
            <a:ext cx="12192000" cy="685800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52A10970-AA29-3637-A71E-55BD32A10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350319"/>
              </p:ext>
            </p:extLst>
          </p:nvPr>
        </p:nvGraphicFramePr>
        <p:xfrm>
          <a:off x="729449" y="882548"/>
          <a:ext cx="10733101" cy="4869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385">
                  <a:extLst>
                    <a:ext uri="{9D8B030D-6E8A-4147-A177-3AD203B41FA5}">
                      <a16:colId xmlns="" xmlns:a16="http://schemas.microsoft.com/office/drawing/2014/main" val="3208626533"/>
                    </a:ext>
                  </a:extLst>
                </a:gridCol>
                <a:gridCol w="1763908">
                  <a:extLst>
                    <a:ext uri="{9D8B030D-6E8A-4147-A177-3AD203B41FA5}">
                      <a16:colId xmlns="" xmlns:a16="http://schemas.microsoft.com/office/drawing/2014/main" val="4069243054"/>
                    </a:ext>
                  </a:extLst>
                </a:gridCol>
                <a:gridCol w="2226926">
                  <a:extLst>
                    <a:ext uri="{9D8B030D-6E8A-4147-A177-3AD203B41FA5}">
                      <a16:colId xmlns="" xmlns:a16="http://schemas.microsoft.com/office/drawing/2014/main" val="2890504831"/>
                    </a:ext>
                  </a:extLst>
                </a:gridCol>
                <a:gridCol w="1995046">
                  <a:extLst>
                    <a:ext uri="{9D8B030D-6E8A-4147-A177-3AD203B41FA5}">
                      <a16:colId xmlns="" xmlns:a16="http://schemas.microsoft.com/office/drawing/2014/main" val="3453057952"/>
                    </a:ext>
                  </a:extLst>
                </a:gridCol>
                <a:gridCol w="1890590">
                  <a:extLst>
                    <a:ext uri="{9D8B030D-6E8A-4147-A177-3AD203B41FA5}">
                      <a16:colId xmlns="" xmlns:a16="http://schemas.microsoft.com/office/drawing/2014/main" val="1379331927"/>
                    </a:ext>
                  </a:extLst>
                </a:gridCol>
                <a:gridCol w="2100246">
                  <a:extLst>
                    <a:ext uri="{9D8B030D-6E8A-4147-A177-3AD203B41FA5}">
                      <a16:colId xmlns="" xmlns:a16="http://schemas.microsoft.com/office/drawing/2014/main" val="4254485810"/>
                    </a:ext>
                  </a:extLst>
                </a:gridCol>
              </a:tblGrid>
              <a:tr h="1307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/>
                          <a:ea typeface="Times New Roman"/>
                        </a:rPr>
                        <a:t>(28/10/2024)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/>
                          <a:ea typeface="Times New Roman"/>
                        </a:rPr>
                        <a:t>PT thể chất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VĐCB: Ném xa bằng 1 tay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/>
                          <a:ea typeface="Times New Roman"/>
                        </a:rPr>
                        <a:t>(29/10/2024)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/>
                          <a:ea typeface="Times New Roman"/>
                        </a:rPr>
                        <a:t>PT nhận thức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/>
                          <a:ea typeface="Times New Roman"/>
                        </a:rPr>
                        <a:t>Tìm hiểu vùng rêng tư của bé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/>
                          <a:ea typeface="Times New Roman"/>
                        </a:rPr>
                        <a:t>(30/10/2024)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/>
                          <a:ea typeface="Times New Roman"/>
                        </a:rPr>
                        <a:t>PT ngôn ngữ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/>
                          <a:ea typeface="Times New Roman"/>
                        </a:rPr>
                        <a:t>Truyện: Đừng tùy tiện mở cửa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/>
                          <a:ea typeface="Times New Roman"/>
                        </a:rPr>
                        <a:t>(31/10/2024)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/>
                          <a:ea typeface="Times New Roman"/>
                        </a:rPr>
                        <a:t>PT thẩm mỹ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/>
                          <a:ea typeface="Times New Roman"/>
                        </a:rPr>
                        <a:t>Dậy KNVĐ minh họa: Tay thơm, tay ngoan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/>
                          <a:ea typeface="Times New Roman"/>
                        </a:rPr>
                        <a:t>(01/11/2024)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/>
                          <a:ea typeface="Times New Roman"/>
                        </a:rPr>
                        <a:t>PT TCKNXH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Bé không đi theo người lạ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26206043"/>
                  </a:ext>
                </a:extLst>
              </a:tr>
              <a:tr h="1722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 sát: Cây khế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TCVĐ: Xi bô khoai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Chơi tự do. KVCsố 2 : Chơi vớ bóng, đi cầu thăng bằng, lăn bánh xe...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 sát: Cây phượng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TCVĐ: Ai ném xa hơn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Chơi tự do.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KVC Số 4: Chèo thuyền, đi trên mô đất, đi cà kheo...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Quạn sát: Thời tiết.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TCVĐ: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Lộn cầu vồng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Chơi tự do.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KVC Số 4: Bật chụm tách chân, đập bóng, kéo mo cau...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 sát: Sân khấu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TCVĐ:  Chạy đúng tín hiệu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Chơi tự do.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KVC Số 4: Đi trên mô đất, ném vòng, kéo co...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 sát: Nhà chòi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TCVĐ: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Gieo hạt.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Chơi tự do.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KVC Số 4: Đi cầu thằng bằng, đ cà kheo, chèo thuyền...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48534273"/>
                  </a:ext>
                </a:extLst>
              </a:tr>
              <a:tr h="1839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en-US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Times New Roman"/>
                        </a:rPr>
                        <a:t>Giáo </a:t>
                      </a: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dục trẻ không tự lấy thuốc uống, không ngậm hột hạt, nhét hột hạt vào mắt, mũi, tai của mình, của bạn                              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- TC: Ai làm đúng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Tìm hiểu quy tắc 4 vòng tròn an toàn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- TC Mặt mếu mặt cười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Xem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tranh ảnh, trò chuyện nhận biết những riêng tư, cần đề phòng xâm hại trên cơ thể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Times New Roman"/>
                        </a:rPr>
                        <a:t>Ôn </a:t>
                      </a: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truyện: Đừng tùy tiện mở cửa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err="1" smtClean="0">
                          <a:effectLst/>
                          <a:latin typeface="Times New Roman"/>
                          <a:ea typeface="Times New Roman"/>
                        </a:rPr>
                        <a:t>Nêu</a:t>
                      </a:r>
                      <a:r>
                        <a:rPr lang="en-US" sz="135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gương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cuối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tuần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Phát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phiếu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bé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ngoan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22480876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="" xmlns:a16="http://schemas.microsoft.com/office/drawing/2014/main" id="{E58D2199-3B77-28E5-950D-B13F8F64B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947" y="5454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2CDD233-ADD9-5CE2-376E-045A62F8594B}"/>
              </a:ext>
            </a:extLst>
          </p:cNvPr>
          <p:cNvSpPr/>
          <p:nvPr/>
        </p:nvSpPr>
        <p:spPr>
          <a:xfrm>
            <a:off x="2486533" y="148999"/>
            <a:ext cx="6342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</a:rPr>
              <a:t>Tuần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4:An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toàn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cho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bé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150" y="4889318"/>
            <a:ext cx="3687282" cy="1957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" t="-194" r="4651" b="1"/>
          <a:stretch/>
        </p:blipFill>
        <p:spPr>
          <a:xfrm>
            <a:off x="5364013" y="4889317"/>
            <a:ext cx="3110137" cy="195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95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1429</Words>
  <Application>Microsoft Office PowerPoint</Application>
  <PresentationFormat>Custom</PresentationFormat>
  <Paragraphs>221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48</cp:revision>
  <dcterms:created xsi:type="dcterms:W3CDTF">2023-10-04T12:46:49Z</dcterms:created>
  <dcterms:modified xsi:type="dcterms:W3CDTF">2024-10-03T06:12:21Z</dcterms:modified>
</cp:coreProperties>
</file>